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55"/>
  </p:notesMasterIdLst>
  <p:handoutMasterIdLst>
    <p:handoutMasterId r:id="rId56"/>
  </p:handoutMasterIdLst>
  <p:sldIdLst>
    <p:sldId id="258" r:id="rId6"/>
    <p:sldId id="259" r:id="rId7"/>
    <p:sldId id="302" r:id="rId8"/>
    <p:sldId id="303" r:id="rId9"/>
    <p:sldId id="304" r:id="rId10"/>
    <p:sldId id="305" r:id="rId11"/>
    <p:sldId id="306" r:id="rId12"/>
    <p:sldId id="307" r:id="rId13"/>
    <p:sldId id="308" r:id="rId14"/>
    <p:sldId id="309" r:id="rId15"/>
    <p:sldId id="310" r:id="rId16"/>
    <p:sldId id="311" r:id="rId17"/>
    <p:sldId id="312" r:id="rId18"/>
    <p:sldId id="313" r:id="rId19"/>
    <p:sldId id="314" r:id="rId20"/>
    <p:sldId id="315" r:id="rId21"/>
    <p:sldId id="316" r:id="rId22"/>
    <p:sldId id="317" r:id="rId23"/>
    <p:sldId id="318" r:id="rId24"/>
    <p:sldId id="319" r:id="rId25"/>
    <p:sldId id="320" r:id="rId26"/>
    <p:sldId id="321" r:id="rId27"/>
    <p:sldId id="322" r:id="rId28"/>
    <p:sldId id="323" r:id="rId29"/>
    <p:sldId id="324" r:id="rId30"/>
    <p:sldId id="325" r:id="rId31"/>
    <p:sldId id="326" r:id="rId32"/>
    <p:sldId id="327" r:id="rId33"/>
    <p:sldId id="328" r:id="rId34"/>
    <p:sldId id="329" r:id="rId35"/>
    <p:sldId id="330" r:id="rId36"/>
    <p:sldId id="331" r:id="rId37"/>
    <p:sldId id="332" r:id="rId38"/>
    <p:sldId id="333" r:id="rId39"/>
    <p:sldId id="334" r:id="rId40"/>
    <p:sldId id="335" r:id="rId41"/>
    <p:sldId id="336" r:id="rId42"/>
    <p:sldId id="337" r:id="rId43"/>
    <p:sldId id="338" r:id="rId44"/>
    <p:sldId id="339" r:id="rId45"/>
    <p:sldId id="340" r:id="rId46"/>
    <p:sldId id="341" r:id="rId47"/>
    <p:sldId id="342" r:id="rId48"/>
    <p:sldId id="343" r:id="rId49"/>
    <p:sldId id="344" r:id="rId50"/>
    <p:sldId id="345" r:id="rId51"/>
    <p:sldId id="346" r:id="rId52"/>
    <p:sldId id="257" r:id="rId53"/>
    <p:sldId id="301" r:id="rId5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232"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p:scale>
        <a:sx n="100" d="100"/>
        <a:sy n="100"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notesMaster" Target="notesMasters/notes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commentAuthors" Target="commentAuthor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3/3/2014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3/3/2014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004556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A4DFCAF-7A50-47B5-9160-93D348B15DA2}"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15853909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a:p>
        </p:txBody>
      </p:sp>
    </p:spTree>
    <p:extLst>
      <p:ext uri="{BB962C8B-B14F-4D97-AF65-F5344CB8AC3E}">
        <p14:creationId xmlns:p14="http://schemas.microsoft.com/office/powerpoint/2010/main" val="19955200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D4C1C4B-1D35-4271-BD43-2B2096280DE8}"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10775100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Build 2012</a:t>
            </a:r>
            <a:endParaRPr lang="en-US" dirty="0"/>
          </a:p>
        </p:txBody>
      </p:sp>
      <p:sp>
        <p:nvSpPr>
          <p:cNvPr id="5" name="Footer Placeholder 4"/>
          <p:cNvSpPr>
            <a:spLocks noGrp="1"/>
          </p:cNvSpPr>
          <p:nvPr>
            <p:ph type="ftr" sz="quarter" idx="11"/>
          </p:nvPr>
        </p:nvSpPr>
        <p:spPr/>
        <p:txBody>
          <a:bodyPr/>
          <a:lstStyle/>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32EE3F1-7665-42F7-B455-B93D91B6FC87}"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6942283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1786"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Build 2012</a:t>
            </a:r>
            <a:endParaRPr lang="en-US" dirty="0"/>
          </a:p>
        </p:txBody>
      </p:sp>
      <p:sp>
        <p:nvSpPr>
          <p:cNvPr id="5" name="Footer Placeholder 4"/>
          <p:cNvSpPr>
            <a:spLocks noGrp="1"/>
          </p:cNvSpPr>
          <p:nvPr>
            <p:ph type="ftr" sz="quarter" idx="11"/>
          </p:nvPr>
        </p:nvSpPr>
        <p:spPr/>
        <p:txBody>
          <a:bodyPr/>
          <a:lstStyle/>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70138AC-2339-4703-8352-FC8FC048C587}"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15207047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9941871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42076404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39296711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7876742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26</a:t>
            </a:fld>
            <a:endParaRPr lang="en-US"/>
          </a:p>
        </p:txBody>
      </p:sp>
    </p:spTree>
    <p:extLst>
      <p:ext uri="{BB962C8B-B14F-4D97-AF65-F5344CB8AC3E}">
        <p14:creationId xmlns:p14="http://schemas.microsoft.com/office/powerpoint/2010/main" val="2363176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825834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t>27</a:t>
            </a:fld>
            <a:endParaRPr lang="en-US"/>
          </a:p>
        </p:txBody>
      </p:sp>
    </p:spTree>
    <p:extLst>
      <p:ext uri="{BB962C8B-B14F-4D97-AF65-F5344CB8AC3E}">
        <p14:creationId xmlns:p14="http://schemas.microsoft.com/office/powerpoint/2010/main" val="2191108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Build 2012</a:t>
            </a:r>
            <a:endParaRPr lang="en-US" dirty="0"/>
          </a:p>
        </p:txBody>
      </p:sp>
      <p:sp>
        <p:nvSpPr>
          <p:cNvPr id="5" name="Footer Placeholder 4"/>
          <p:cNvSpPr>
            <a:spLocks noGrp="1"/>
          </p:cNvSpPr>
          <p:nvPr>
            <p:ph type="ftr" sz="quarter" idx="11"/>
          </p:nvPr>
        </p:nvSpPr>
        <p:spPr/>
        <p:txBody>
          <a:bodyPr/>
          <a:lstStyle/>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BF1516E-D76E-4608-A7C9-8C02BCC4C7B4}"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2820660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Build 2012</a:t>
            </a:r>
            <a:endParaRPr lang="en-US" dirty="0"/>
          </a:p>
        </p:txBody>
      </p:sp>
      <p:sp>
        <p:nvSpPr>
          <p:cNvPr id="5" name="Footer Placeholder 4"/>
          <p:cNvSpPr>
            <a:spLocks noGrp="1"/>
          </p:cNvSpPr>
          <p:nvPr>
            <p:ph type="ftr" sz="quarter" idx="11"/>
          </p:nvPr>
        </p:nvSpPr>
        <p:spPr/>
        <p:txBody>
          <a:bodyPr/>
          <a:lstStyle/>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BF1516E-D76E-4608-A7C9-8C02BCC4C7B4}"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27932526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539AB6E-F027-4AF5-89F7-0AB944BA8A95}"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39612933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B0CF467-65C0-4812-AC09-53677BFC8A05}"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10095464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367D3F4-C805-4E72-8D09-E3801484DF5D}"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33288747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Build 2012</a:t>
            </a:r>
            <a:endParaRPr lang="en-US" dirty="0"/>
          </a:p>
        </p:txBody>
      </p:sp>
      <p:sp>
        <p:nvSpPr>
          <p:cNvPr id="5" name="Footer Placeholder 4"/>
          <p:cNvSpPr>
            <a:spLocks noGrp="1"/>
          </p:cNvSpPr>
          <p:nvPr>
            <p:ph type="ftr" sz="quarter" idx="11"/>
          </p:nvPr>
        </p:nvSpPr>
        <p:spPr/>
        <p:txBody>
          <a:bodyPr/>
          <a:lstStyle/>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D8C0FAB-3609-4A33-998D-F0CAA2A2040D}"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31452887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5327880-B430-4559-90D7-132BD72BC80F}"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28677274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75838F3-B6EF-411F-988E-4F177169863C}"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34477910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1CEC1DA-85EE-4B2B-8F3B-025D0BFBF7C7}"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2396158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7080468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CFA2DFD-8984-4CC8-8813-FF303235DD45}"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5217442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14300" indent="-114300" eaLnBrk="1" hangingPunct="1">
              <a:spcBef>
                <a:spcPct val="0"/>
              </a:spcBef>
              <a:buFont typeface="Wingdings" pitchFamily="2" charset="2"/>
              <a:buNone/>
            </a:pPr>
            <a:endParaRPr lang="en-US" dirty="0"/>
          </a:p>
        </p:txBody>
      </p:sp>
      <p:sp>
        <p:nvSpPr>
          <p:cNvPr id="8" name="Date Placeholder 7"/>
          <p:cNvSpPr>
            <a:spLocks noGrp="1"/>
          </p:cNvSpPr>
          <p:nvPr>
            <p:ph type="dt" idx="10"/>
          </p:nvPr>
        </p:nvSpPr>
        <p:spPr/>
        <p:txBody>
          <a:bodyPr/>
          <a:lstStyle/>
          <a:p>
            <a:fld id="{4E52F265-F367-4F41-8133-621F21EFA5ED}" type="datetime1">
              <a:rPr lang="en-US" smtClean="0"/>
              <a:pPr/>
              <a:t>3/3/2014</a:t>
            </a:fld>
            <a:endParaRPr lang="en-US" dirty="0"/>
          </a:p>
        </p:txBody>
      </p:sp>
      <p:sp>
        <p:nvSpPr>
          <p:cNvPr id="9" name="Footer Placeholder 8"/>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pPr/>
              <a:t>45</a:t>
            </a:fld>
            <a:endParaRPr lang="en-US" dirty="0"/>
          </a:p>
        </p:txBody>
      </p:sp>
      <p:sp>
        <p:nvSpPr>
          <p:cNvPr id="11" name="Header Placeholder 10"/>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1973563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14300" indent="-114300" eaLnBrk="1" hangingPunct="1">
              <a:spcBef>
                <a:spcPct val="0"/>
              </a:spcBef>
              <a:buFont typeface="Wingdings" pitchFamily="2" charset="2"/>
              <a:buNone/>
            </a:pPr>
            <a:endParaRPr lang="en-US" dirty="0"/>
          </a:p>
        </p:txBody>
      </p:sp>
      <p:sp>
        <p:nvSpPr>
          <p:cNvPr id="8" name="Date Placeholder 7"/>
          <p:cNvSpPr>
            <a:spLocks noGrp="1"/>
          </p:cNvSpPr>
          <p:nvPr>
            <p:ph type="dt" idx="10"/>
          </p:nvPr>
        </p:nvSpPr>
        <p:spPr/>
        <p:txBody>
          <a:bodyPr/>
          <a:lstStyle/>
          <a:p>
            <a:fld id="{4E52F265-F367-4F41-8133-621F21EFA5ED}" type="datetime1">
              <a:rPr lang="en-US" smtClean="0"/>
              <a:pPr/>
              <a:t>3/3/2014</a:t>
            </a:fld>
            <a:endParaRPr lang="en-US" dirty="0"/>
          </a:p>
        </p:txBody>
      </p:sp>
      <p:sp>
        <p:nvSpPr>
          <p:cNvPr id="9" name="Footer Placeholder 8"/>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pPr/>
              <a:t>47</a:t>
            </a:fld>
            <a:endParaRPr lang="en-US" dirty="0"/>
          </a:p>
        </p:txBody>
      </p:sp>
      <p:sp>
        <p:nvSpPr>
          <p:cNvPr id="11" name="Header Placeholder 10"/>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3741565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48</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3/3/2014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6247266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984358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C464BF2-EC3A-4911-8786-1963353ECFB7}"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25751359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AEE4FBD-CA42-4ECF-B246-BDC5D535CF47}"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8873046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TechReady 16</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64A971E6-E57B-4F3C-9F40-8C68903D42D8}"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6841329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3/3/2014 4:01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346476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38CC94E-F295-4A87-93F4-31FBE4CBB900}"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32849052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38CC94E-F295-4A87-93F4-31FBE4CBB900}"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1976110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2"/>
            <a:ext cx="11375537" cy="772203"/>
          </a:xfrm>
        </p:spPr>
        <p:txBody>
          <a:bodyPr/>
          <a:lstStyle>
            <a:lvl1pPr>
              <a:defRPr sz="5576"/>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2"/>
            <a:ext cx="11375537" cy="1147686"/>
          </a:xfrm>
        </p:spPr>
        <p:txBody>
          <a:bodyPr/>
          <a:lstStyle>
            <a:lvl1pPr marL="3239" indent="0">
              <a:spcBef>
                <a:spcPts val="0"/>
              </a:spcBef>
              <a:spcAft>
                <a:spcPts val="918"/>
              </a:spcAft>
              <a:buSzPct val="80000"/>
              <a:buFont typeface="Arial" pitchFamily="34" charset="0"/>
              <a:buNone/>
              <a:defRPr sz="4080" spc="-102" baseline="0">
                <a:gradFill>
                  <a:gsLst>
                    <a:gs pos="0">
                      <a:srgbClr val="595959"/>
                    </a:gs>
                    <a:gs pos="86000">
                      <a:srgbClr val="595959"/>
                    </a:gs>
                  </a:gsLst>
                  <a:lin ang="5400000" scaled="0"/>
                </a:gradFill>
                <a:latin typeface="Segoe UI Light" pitchFamily="34" charset="0"/>
              </a:defRPr>
            </a:lvl1pPr>
            <a:lvl2pPr marL="3239" indent="0">
              <a:spcBef>
                <a:spcPts val="0"/>
              </a:spcBef>
              <a:buSzPct val="80000"/>
              <a:buFont typeface="Arial" pitchFamily="34" charset="0"/>
              <a:buNone/>
              <a:defRPr sz="2040" spc="-52" baseline="0">
                <a:gradFill>
                  <a:gsLst>
                    <a:gs pos="0">
                      <a:srgbClr val="595959"/>
                    </a:gs>
                    <a:gs pos="86000">
                      <a:srgbClr val="595959"/>
                    </a:gs>
                  </a:gsLst>
                  <a:lin ang="5400000" scaled="0"/>
                </a:gradFill>
              </a:defRPr>
            </a:lvl2pPr>
            <a:lvl3pPr marL="1283984" indent="-411264">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36952" indent="-352973">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80214" indent="-34325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56883671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20013366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3517404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0294466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9853102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45359435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98022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89595127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45479853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0620924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1977832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1387719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774902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3306359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415755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89542949"/>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9391830"/>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96601710"/>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896242580"/>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005955273"/>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42803648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927857528"/>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46286231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334263842"/>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91208617"/>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434629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07173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600290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1581367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26" Type="http://schemas.openxmlformats.org/officeDocument/2006/relationships/slideLayout" Target="../slideLayouts/slideLayout55.xml"/><Relationship Id="rId3" Type="http://schemas.openxmlformats.org/officeDocument/2006/relationships/slideLayout" Target="../slideLayouts/slideLayout32.xml"/><Relationship Id="rId21" Type="http://schemas.openxmlformats.org/officeDocument/2006/relationships/slideLayout" Target="../slideLayouts/slideLayout5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slideLayout" Target="../slideLayouts/slideLayout54.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29" Type="http://schemas.openxmlformats.org/officeDocument/2006/relationships/theme" Target="../theme/theme2.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slideLayout" Target="../slideLayouts/slideLayout53.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slideLayout" Target="../slideLayouts/slideLayout52.xml"/><Relationship Id="rId28" Type="http://schemas.openxmlformats.org/officeDocument/2006/relationships/slideLayout" Target="../slideLayouts/slideLayout57.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slideLayout" Target="../slideLayouts/slideLayout51.xml"/><Relationship Id="rId27" Type="http://schemas.openxmlformats.org/officeDocument/2006/relationships/slideLayout" Target="../slideLayouts/slideLayout56.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4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497618084"/>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image" Target="../media/image13.emf"/><Relationship Id="rId7" Type="http://schemas.openxmlformats.org/officeDocument/2006/relationships/image" Target="../media/image17.emf"/><Relationship Id="rId2" Type="http://schemas.openxmlformats.org/officeDocument/2006/relationships/notesSlide" Target="../notesSlides/notesSlide8.xml"/><Relationship Id="rId1" Type="http://schemas.openxmlformats.org/officeDocument/2006/relationships/slideLayout" Target="../slideLayouts/slideLayout17.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image" Target="../media/image13.emf"/><Relationship Id="rId7" Type="http://schemas.openxmlformats.org/officeDocument/2006/relationships/image" Target="../media/image21.emf"/><Relationship Id="rId2" Type="http://schemas.openxmlformats.org/officeDocument/2006/relationships/notesSlide" Target="../notesSlides/notesSlide9.xml"/><Relationship Id="rId1" Type="http://schemas.openxmlformats.org/officeDocument/2006/relationships/slideLayout" Target="../slideLayouts/slideLayout17.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20.emf"/></Relationships>
</file>

<file path=ppt/slides/_rels/slide13.xml.rels><?xml version="1.0" encoding="UTF-8" standalone="yes"?>
<Relationships xmlns="http://schemas.openxmlformats.org/package/2006/relationships"><Relationship Id="rId3" Type="http://schemas.openxmlformats.org/officeDocument/2006/relationships/image" Target="../media/image21.emf"/><Relationship Id="rId7" Type="http://schemas.openxmlformats.org/officeDocument/2006/relationships/image" Target="../media/image24.emf"/><Relationship Id="rId2" Type="http://schemas.openxmlformats.org/officeDocument/2006/relationships/notesSlide" Target="../notesSlides/notesSlide10.xml"/><Relationship Id="rId1" Type="http://schemas.openxmlformats.org/officeDocument/2006/relationships/slideLayout" Target="../slideLayouts/slideLayout17.xml"/><Relationship Id="rId6" Type="http://schemas.openxmlformats.org/officeDocument/2006/relationships/image" Target="../media/image23.emf"/><Relationship Id="rId5" Type="http://schemas.openxmlformats.org/officeDocument/2006/relationships/image" Target="../media/image22.emf"/><Relationship Id="rId4" Type="http://schemas.openxmlformats.org/officeDocument/2006/relationships/image" Target="../media/image15.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notesSlide" Target="../notesSlides/notesSlide11.xml"/><Relationship Id="rId7" Type="http://schemas.microsoft.com/office/2007/relationships/hdphoto" Target="../media/hdphoto2.wdp"/><Relationship Id="rId2" Type="http://schemas.openxmlformats.org/officeDocument/2006/relationships/slideLayout" Target="../slideLayouts/slideLayout17.xml"/><Relationship Id="rId1" Type="http://schemas.openxmlformats.org/officeDocument/2006/relationships/tags" Target="../tags/tag1.xml"/><Relationship Id="rId6" Type="http://schemas.openxmlformats.org/officeDocument/2006/relationships/image" Target="../media/image26.png"/><Relationship Id="rId5" Type="http://schemas.microsoft.com/office/2007/relationships/hdphoto" Target="../media/hdphoto1.wdp"/><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7.xml"/><Relationship Id="rId6" Type="http://schemas.microsoft.com/office/2007/relationships/hdphoto" Target="../media/hdphoto3.wdp"/><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microsoft.com/office/2007/relationships/hdphoto" Target="../media/hdphoto4.wdp"/><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32.png"/><Relationship Id="rId2" Type="http://schemas.openxmlformats.org/officeDocument/2006/relationships/tags" Target="../tags/tag3.xml"/><Relationship Id="rId16" Type="http://schemas.openxmlformats.org/officeDocument/2006/relationships/notesSlide" Target="../notesSlides/notesSlide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Layout" Target="../slideLayouts/slideLayout17.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7.xml"/><Relationship Id="rId4" Type="http://schemas.microsoft.com/office/2007/relationships/hdphoto" Target="../media/hdphoto4.wdp"/></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17.xm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17.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17.xml"/><Relationship Id="rId5" Type="http://schemas.openxmlformats.org/officeDocument/2006/relationships/image" Target="../media/image36.emf"/><Relationship Id="rId4" Type="http://schemas.openxmlformats.org/officeDocument/2006/relationships/image" Target="../media/image35.emf"/></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17.xml"/><Relationship Id="rId5" Type="http://schemas.openxmlformats.org/officeDocument/2006/relationships/image" Target="../media/image38.emf"/><Relationship Id="rId4" Type="http://schemas.openxmlformats.org/officeDocument/2006/relationships/image" Target="../media/image37.emf"/></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17.xml"/><Relationship Id="rId5" Type="http://schemas.openxmlformats.org/officeDocument/2006/relationships/image" Target="../media/image40.emf"/><Relationship Id="rId4" Type="http://schemas.openxmlformats.org/officeDocument/2006/relationships/image" Target="../media/image39.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hyperlink" Target="https://github.com/windowsazure/azure-sdk-tools-samples" TargetMode="External"/><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8" Type="http://schemas.openxmlformats.org/officeDocument/2006/relationships/image" Target="../media/image47.emf"/><Relationship Id="rId3" Type="http://schemas.openxmlformats.org/officeDocument/2006/relationships/image" Target="../media/image43.png"/><Relationship Id="rId7" Type="http://schemas.openxmlformats.org/officeDocument/2006/relationships/image" Target="../media/image46.emf"/><Relationship Id="rId2" Type="http://schemas.openxmlformats.org/officeDocument/2006/relationships/notesSlide" Target="../notesSlides/notesSlide29.xml"/><Relationship Id="rId1" Type="http://schemas.openxmlformats.org/officeDocument/2006/relationships/slideLayout" Target="../slideLayouts/slideLayout17.xml"/><Relationship Id="rId6" Type="http://schemas.openxmlformats.org/officeDocument/2006/relationships/image" Target="../media/image45.emf"/><Relationship Id="rId5" Type="http://schemas.openxmlformats.org/officeDocument/2006/relationships/image" Target="../media/image14.emf"/><Relationship Id="rId4" Type="http://schemas.openxmlformats.org/officeDocument/2006/relationships/image" Target="../media/image44.emf"/><Relationship Id="rId9" Type="http://schemas.openxmlformats.org/officeDocument/2006/relationships/image" Target="../media/image18.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8" Type="http://schemas.openxmlformats.org/officeDocument/2006/relationships/image" Target="../media/image45.emf"/><Relationship Id="rId3" Type="http://schemas.openxmlformats.org/officeDocument/2006/relationships/image" Target="../media/image43.png"/><Relationship Id="rId7" Type="http://schemas.openxmlformats.org/officeDocument/2006/relationships/image" Target="../media/image14.emf"/><Relationship Id="rId2" Type="http://schemas.openxmlformats.org/officeDocument/2006/relationships/notesSlide" Target="../notesSlides/notesSlide30.xml"/><Relationship Id="rId1" Type="http://schemas.openxmlformats.org/officeDocument/2006/relationships/slideLayout" Target="../slideLayouts/slideLayout17.xml"/><Relationship Id="rId6" Type="http://schemas.openxmlformats.org/officeDocument/2006/relationships/image" Target="../media/image44.emf"/><Relationship Id="rId5" Type="http://schemas.openxmlformats.org/officeDocument/2006/relationships/image" Target="../media/image47.emf"/><Relationship Id="rId4" Type="http://schemas.openxmlformats.org/officeDocument/2006/relationships/image" Target="../media/image46.emf"/><Relationship Id="rId9" Type="http://schemas.openxmlformats.org/officeDocument/2006/relationships/image" Target="../media/image48.e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3" Type="http://schemas.openxmlformats.org/officeDocument/2006/relationships/hyperlink" Target="http://www.microsoft.com/en-us/download/confirmation.aspx?id=38428" TargetMode="External"/><Relationship Id="rId2" Type="http://schemas.openxmlformats.org/officeDocument/2006/relationships/notesSlide" Target="../notesSlides/notesSlide31.xml"/><Relationship Id="rId1" Type="http://schemas.openxmlformats.org/officeDocument/2006/relationships/slideLayout" Target="../slideLayouts/slideLayout10.xml"/><Relationship Id="rId4" Type="http://schemas.openxmlformats.org/officeDocument/2006/relationships/hyperlink" Target="https://github.com/windowsazure/azure-sdk-tools-samples"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5.xml"/><Relationship Id="rId4" Type="http://schemas.openxmlformats.org/officeDocument/2006/relationships/image" Target="../media/image53.png"/></Relationships>
</file>

<file path=ppt/slides/_rels/slide4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2.xml"/><Relationship Id="rId1" Type="http://schemas.openxmlformats.org/officeDocument/2006/relationships/slideLayout" Target="../slideLayouts/slideLayout25.xml"/><Relationship Id="rId5" Type="http://schemas.openxmlformats.org/officeDocument/2006/relationships/image" Target="../media/image56.png"/><Relationship Id="rId4" Type="http://schemas.openxmlformats.org/officeDocument/2006/relationships/image" Target="../media/image55.png"/></Relationships>
</file>

<file path=ppt/slides/_rels/slide4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3.xml"/><Relationship Id="rId1" Type="http://schemas.openxmlformats.org/officeDocument/2006/relationships/slideLayout" Target="../slideLayouts/slideLayout9.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4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4.xml"/><Relationship Id="rId1" Type="http://schemas.openxmlformats.org/officeDocument/2006/relationships/slideLayout" Target="../slideLayouts/slideLayout5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5096840"/>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 / Test</a:t>
            </a:r>
            <a:endParaRPr lang="en-US" dirty="0"/>
          </a:p>
        </p:txBody>
      </p:sp>
      <p:sp>
        <p:nvSpPr>
          <p:cNvPr id="4" name="Rectangle 3"/>
          <p:cNvSpPr/>
          <p:nvPr/>
        </p:nvSpPr>
        <p:spPr bwMode="auto">
          <a:xfrm>
            <a:off x="6491936" y="1820861"/>
            <a:ext cx="5387863" cy="4286283"/>
          </a:xfrm>
          <a:prstGeom prst="rect">
            <a:avLst/>
          </a:prstGeom>
          <a:noFill/>
          <a:ln>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solidFill>
                <a:schemeClr val="tx1"/>
              </a:solidFill>
            </a:endParaRPr>
          </a:p>
        </p:txBody>
      </p:sp>
      <p:sp>
        <p:nvSpPr>
          <p:cNvPr id="5" name="Rectangle 4"/>
          <p:cNvSpPr/>
          <p:nvPr/>
        </p:nvSpPr>
        <p:spPr bwMode="auto">
          <a:xfrm>
            <a:off x="655637" y="1741535"/>
            <a:ext cx="11429657" cy="4737348"/>
          </a:xfrm>
          <a:prstGeom prst="rect">
            <a:avLst/>
          </a:prstGeom>
          <a:noFill/>
          <a:ln w="28575">
            <a:solidFill>
              <a:schemeClr val="accent1">
                <a:lumMod val="60000"/>
                <a:lumOff val="4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solidFill>
                <a:schemeClr val="tx1"/>
              </a:solidFill>
            </a:endParaRPr>
          </a:p>
        </p:txBody>
      </p:sp>
      <p:sp>
        <p:nvSpPr>
          <p:cNvPr id="6" name="TextBox 5"/>
          <p:cNvSpPr txBox="1"/>
          <p:nvPr/>
        </p:nvSpPr>
        <p:spPr>
          <a:xfrm>
            <a:off x="9991116" y="5819007"/>
            <a:ext cx="1531850" cy="288137"/>
          </a:xfrm>
          <a:prstGeom prst="rect">
            <a:avLst/>
          </a:prstGeom>
          <a:noFill/>
        </p:spPr>
        <p:txBody>
          <a:bodyPr wrap="none" lIns="0" tIns="0" rIns="0" bIns="0" rtlCol="0">
            <a:spAutoFit/>
          </a:bodyPr>
          <a:lstStyle/>
          <a:p>
            <a:pPr>
              <a:lnSpc>
                <a:spcPct val="90000"/>
              </a:lnSpc>
              <a:spcBef>
                <a:spcPct val="20000"/>
              </a:spcBef>
              <a:buSzPct val="80000"/>
            </a:pPr>
            <a:r>
              <a:rPr lang="en-US" sz="2040" dirty="0">
                <a:solidFill>
                  <a:schemeClr val="accent4"/>
                </a:solidFill>
                <a:latin typeface="Segoe UI Light" pitchFamily="34" charset="0"/>
              </a:rPr>
              <a:t>Cloud Service</a:t>
            </a:r>
          </a:p>
        </p:txBody>
      </p:sp>
      <p:sp>
        <p:nvSpPr>
          <p:cNvPr id="7" name="TextBox 6"/>
          <p:cNvSpPr txBox="1"/>
          <p:nvPr/>
        </p:nvSpPr>
        <p:spPr>
          <a:xfrm>
            <a:off x="9769557" y="6172593"/>
            <a:ext cx="1734906" cy="288137"/>
          </a:xfrm>
          <a:prstGeom prst="rect">
            <a:avLst/>
          </a:prstGeom>
          <a:noFill/>
        </p:spPr>
        <p:txBody>
          <a:bodyPr wrap="none" lIns="0" tIns="0" rIns="0" bIns="0" rtlCol="0">
            <a:spAutoFit/>
          </a:bodyPr>
          <a:lstStyle/>
          <a:p>
            <a:pPr>
              <a:lnSpc>
                <a:spcPct val="90000"/>
              </a:lnSpc>
              <a:spcBef>
                <a:spcPct val="20000"/>
              </a:spcBef>
              <a:buSzPct val="80000"/>
            </a:pPr>
            <a:r>
              <a:rPr lang="en-US" sz="2040" dirty="0">
                <a:solidFill>
                  <a:schemeClr val="tx2"/>
                </a:solidFill>
                <a:latin typeface="Segoe UI Light" pitchFamily="34" charset="0"/>
              </a:rPr>
              <a:t>Virtual</a:t>
            </a:r>
            <a:r>
              <a:rPr lang="en-US" sz="2040" dirty="0">
                <a:solidFill>
                  <a:schemeClr val="accent2">
                    <a:lumMod val="60000"/>
                    <a:lumOff val="40000"/>
                  </a:schemeClr>
                </a:solidFill>
                <a:latin typeface="Segoe UI Light" pitchFamily="34" charset="0"/>
              </a:rPr>
              <a:t> </a:t>
            </a:r>
            <a:r>
              <a:rPr lang="en-US" sz="2040" dirty="0">
                <a:solidFill>
                  <a:schemeClr val="tx2"/>
                </a:solidFill>
                <a:latin typeface="Segoe UI Light" pitchFamily="34" charset="0"/>
              </a:rPr>
              <a:t>Network</a:t>
            </a:r>
          </a:p>
        </p:txBody>
      </p:sp>
      <p:sp>
        <p:nvSpPr>
          <p:cNvPr id="8" name="TextBox 7"/>
          <p:cNvSpPr txBox="1"/>
          <p:nvPr/>
        </p:nvSpPr>
        <p:spPr>
          <a:xfrm>
            <a:off x="9575296" y="6544331"/>
            <a:ext cx="1922659" cy="345817"/>
          </a:xfrm>
          <a:prstGeom prst="rect">
            <a:avLst/>
          </a:prstGeom>
          <a:noFill/>
        </p:spPr>
        <p:txBody>
          <a:bodyPr wrap="none" lIns="0" tIns="0" rIns="0" bIns="0" rtlCol="0">
            <a:spAutoFit/>
          </a:bodyPr>
          <a:lstStyle/>
          <a:p>
            <a:pPr>
              <a:lnSpc>
                <a:spcPct val="90000"/>
              </a:lnSpc>
              <a:spcBef>
                <a:spcPct val="20000"/>
              </a:spcBef>
              <a:buSzPct val="80000"/>
            </a:pPr>
            <a:r>
              <a:rPr lang="en-US" sz="2448" spc="-102" dirty="0">
                <a:latin typeface="Segoe UI Light" pitchFamily="34" charset="0"/>
              </a:rPr>
              <a:t>Windows Azure</a:t>
            </a:r>
          </a:p>
        </p:txBody>
      </p:sp>
      <p:sp>
        <p:nvSpPr>
          <p:cNvPr id="9" name="Rectangle 8"/>
          <p:cNvSpPr/>
          <p:nvPr/>
        </p:nvSpPr>
        <p:spPr bwMode="auto">
          <a:xfrm>
            <a:off x="6762951" y="3889970"/>
            <a:ext cx="1107352" cy="1810393"/>
          </a:xfrm>
          <a:prstGeom prst="rect">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400" dirty="0" smtClean="0">
                <a:solidFill>
                  <a:schemeClr val="tx1"/>
                </a:solidFill>
                <a:ea typeface="Segoe UI" pitchFamily="34" charset="0"/>
                <a:cs typeface="Segoe UI" pitchFamily="34" charset="0"/>
              </a:rPr>
              <a:t>SQL DR1</a:t>
            </a:r>
          </a:p>
          <a:p>
            <a:pPr algn="ctr" defTabSz="951028" fontAlgn="base">
              <a:lnSpc>
                <a:spcPct val="90000"/>
              </a:lnSpc>
              <a:spcBef>
                <a:spcPct val="0"/>
              </a:spcBef>
              <a:spcAft>
                <a:spcPct val="0"/>
              </a:spcAft>
            </a:pPr>
            <a:r>
              <a:rPr lang="en-US" sz="1050" dirty="0" smtClean="0">
                <a:solidFill>
                  <a:schemeClr val="tx1"/>
                </a:solidFill>
                <a:ea typeface="Segoe UI" pitchFamily="34" charset="0"/>
                <a:cs typeface="Segoe UI" pitchFamily="34" charset="0"/>
              </a:rPr>
              <a:t>(A6)</a:t>
            </a:r>
            <a:endParaRPr lang="en-US" sz="1050" dirty="0">
              <a:solidFill>
                <a:schemeClr val="tx1"/>
              </a:solidFill>
              <a:ea typeface="Segoe UI" pitchFamily="34" charset="0"/>
              <a:cs typeface="Segoe UI" pitchFamily="34" charset="0"/>
            </a:endParaRPr>
          </a:p>
        </p:txBody>
      </p:sp>
      <p:sp>
        <p:nvSpPr>
          <p:cNvPr id="11" name="Rectangle 10"/>
          <p:cNvSpPr/>
          <p:nvPr/>
        </p:nvSpPr>
        <p:spPr bwMode="auto">
          <a:xfrm>
            <a:off x="7988561" y="2014128"/>
            <a:ext cx="1097987" cy="181039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smtClean="0">
                <a:solidFill>
                  <a:schemeClr val="tx1"/>
                </a:solidFill>
                <a:ea typeface="Segoe UI" pitchFamily="34" charset="0"/>
                <a:cs typeface="Segoe UI" pitchFamily="34" charset="0"/>
              </a:rPr>
              <a:t>SP DR1</a:t>
            </a:r>
          </a:p>
          <a:p>
            <a:pPr algn="ctr" defTabSz="951028" fontAlgn="base">
              <a:lnSpc>
                <a:spcPct val="90000"/>
              </a:lnSpc>
              <a:spcBef>
                <a:spcPct val="0"/>
              </a:spcBef>
              <a:spcAft>
                <a:spcPct val="0"/>
              </a:spcAft>
            </a:pPr>
            <a:r>
              <a:rPr lang="en-US" sz="1200" dirty="0" smtClean="0">
                <a:solidFill>
                  <a:schemeClr val="tx1"/>
                </a:solidFill>
                <a:ea typeface="Segoe UI" pitchFamily="34" charset="0"/>
                <a:cs typeface="Segoe UI" pitchFamily="34" charset="0"/>
              </a:rPr>
              <a:t>(Large)</a:t>
            </a:r>
            <a:endParaRPr lang="en-US" sz="1200" dirty="0">
              <a:solidFill>
                <a:schemeClr val="tx1"/>
              </a:solidFill>
              <a:ea typeface="Segoe UI" pitchFamily="34" charset="0"/>
              <a:cs typeface="Segoe UI" pitchFamily="34" charset="0"/>
            </a:endParaRPr>
          </a:p>
        </p:txBody>
      </p:sp>
      <p:pic>
        <p:nvPicPr>
          <p:cNvPr id="10" name="Picture 9"/>
          <p:cNvPicPr>
            <a:picLocks noChangeAspect="1"/>
          </p:cNvPicPr>
          <p:nvPr/>
        </p:nvPicPr>
        <p:blipFill>
          <a:blip r:embed="rId3"/>
          <a:stretch>
            <a:fillRect/>
          </a:stretch>
        </p:blipFill>
        <p:spPr>
          <a:xfrm>
            <a:off x="8132775" y="2771807"/>
            <a:ext cx="846000" cy="833143"/>
          </a:xfrm>
          <a:prstGeom prst="rect">
            <a:avLst/>
          </a:prstGeom>
          <a:noFill/>
        </p:spPr>
      </p:pic>
      <p:sp>
        <p:nvSpPr>
          <p:cNvPr id="12" name="Rectangle 11"/>
          <p:cNvSpPr/>
          <p:nvPr/>
        </p:nvSpPr>
        <p:spPr bwMode="auto">
          <a:xfrm>
            <a:off x="6773004" y="2014128"/>
            <a:ext cx="1107352" cy="1810394"/>
          </a:xfrm>
          <a:prstGeom prst="rect">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smtClean="0">
                <a:solidFill>
                  <a:schemeClr val="tx1"/>
                </a:solidFill>
                <a:ea typeface="Segoe UI" pitchFamily="34" charset="0"/>
                <a:cs typeface="Segoe UI" pitchFamily="34" charset="0"/>
              </a:rPr>
              <a:t>AD1</a:t>
            </a:r>
          </a:p>
          <a:p>
            <a:pPr algn="ctr" defTabSz="951028" fontAlgn="base">
              <a:lnSpc>
                <a:spcPct val="90000"/>
              </a:lnSpc>
              <a:spcBef>
                <a:spcPct val="0"/>
              </a:spcBef>
              <a:spcAft>
                <a:spcPct val="0"/>
              </a:spcAft>
            </a:pPr>
            <a:r>
              <a:rPr lang="en-US" sz="1200" dirty="0" smtClean="0">
                <a:solidFill>
                  <a:schemeClr val="tx1"/>
                </a:solidFill>
                <a:ea typeface="Segoe UI" pitchFamily="34" charset="0"/>
                <a:cs typeface="Segoe UI" pitchFamily="34" charset="0"/>
              </a:rPr>
              <a:t>(X-Small)</a:t>
            </a:r>
            <a:endParaRPr lang="en-US" sz="1200" dirty="0">
              <a:solidFill>
                <a:schemeClr val="tx1"/>
              </a:solidFill>
              <a:ea typeface="Segoe UI" pitchFamily="34" charset="0"/>
              <a:cs typeface="Segoe UI" pitchFamily="34" charset="0"/>
            </a:endParaRPr>
          </a:p>
        </p:txBody>
      </p:sp>
      <p:pic>
        <p:nvPicPr>
          <p:cNvPr id="33" name="Picture 32"/>
          <p:cNvPicPr>
            <a:picLocks noChangeAspect="1"/>
          </p:cNvPicPr>
          <p:nvPr/>
        </p:nvPicPr>
        <p:blipFill>
          <a:blip r:embed="rId4"/>
          <a:stretch>
            <a:fillRect/>
          </a:stretch>
        </p:blipFill>
        <p:spPr>
          <a:xfrm>
            <a:off x="6973059" y="4556754"/>
            <a:ext cx="707305" cy="878352"/>
          </a:xfrm>
          <a:prstGeom prst="rect">
            <a:avLst/>
          </a:prstGeom>
        </p:spPr>
      </p:pic>
      <p:sp>
        <p:nvSpPr>
          <p:cNvPr id="34" name="Rectangle 33"/>
          <p:cNvSpPr/>
          <p:nvPr/>
        </p:nvSpPr>
        <p:spPr bwMode="auto">
          <a:xfrm>
            <a:off x="7969144" y="3889970"/>
            <a:ext cx="1107352" cy="1810393"/>
          </a:xfrm>
          <a:prstGeom prst="rect">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400" dirty="0" smtClean="0">
                <a:solidFill>
                  <a:schemeClr val="tx1"/>
                </a:solidFill>
                <a:ea typeface="Segoe UI" pitchFamily="34" charset="0"/>
                <a:cs typeface="Segoe UI" pitchFamily="34" charset="0"/>
              </a:rPr>
              <a:t>SQL DR2</a:t>
            </a:r>
            <a:endParaRPr lang="en-US" sz="1632" dirty="0" smtClean="0">
              <a:solidFill>
                <a:schemeClr val="tx1"/>
              </a:solidFill>
              <a:ea typeface="Segoe UI" pitchFamily="34" charset="0"/>
              <a:cs typeface="Segoe UI" pitchFamily="34" charset="0"/>
            </a:endParaRPr>
          </a:p>
          <a:p>
            <a:pPr algn="ctr" defTabSz="951028" fontAlgn="base">
              <a:lnSpc>
                <a:spcPct val="90000"/>
              </a:lnSpc>
              <a:spcBef>
                <a:spcPct val="0"/>
              </a:spcBef>
              <a:spcAft>
                <a:spcPct val="0"/>
              </a:spcAft>
            </a:pPr>
            <a:r>
              <a:rPr lang="en-US" sz="1050" dirty="0" smtClean="0">
                <a:solidFill>
                  <a:schemeClr val="tx1"/>
                </a:solidFill>
                <a:ea typeface="Segoe UI" pitchFamily="34" charset="0"/>
                <a:cs typeface="Segoe UI" pitchFamily="34" charset="0"/>
              </a:rPr>
              <a:t>(A6)</a:t>
            </a:r>
            <a:endParaRPr lang="en-US" sz="1050" dirty="0">
              <a:solidFill>
                <a:schemeClr val="tx1"/>
              </a:solidFill>
              <a:ea typeface="Segoe UI" pitchFamily="34" charset="0"/>
              <a:cs typeface="Segoe UI" pitchFamily="34" charset="0"/>
            </a:endParaRPr>
          </a:p>
        </p:txBody>
      </p:sp>
      <p:pic>
        <p:nvPicPr>
          <p:cNvPr id="35" name="Picture 34"/>
          <p:cNvPicPr>
            <a:picLocks noChangeAspect="1"/>
          </p:cNvPicPr>
          <p:nvPr/>
        </p:nvPicPr>
        <p:blipFill>
          <a:blip r:embed="rId4"/>
          <a:stretch>
            <a:fillRect/>
          </a:stretch>
        </p:blipFill>
        <p:spPr>
          <a:xfrm>
            <a:off x="8179252" y="4556754"/>
            <a:ext cx="707305" cy="878352"/>
          </a:xfrm>
          <a:prstGeom prst="rect">
            <a:avLst/>
          </a:prstGeom>
        </p:spPr>
      </p:pic>
      <p:pic>
        <p:nvPicPr>
          <p:cNvPr id="36" name="Picture 35"/>
          <p:cNvPicPr>
            <a:picLocks noChangeAspect="1"/>
          </p:cNvPicPr>
          <p:nvPr/>
        </p:nvPicPr>
        <p:blipFill>
          <a:blip r:embed="rId5"/>
          <a:stretch>
            <a:fillRect/>
          </a:stretch>
        </p:blipFill>
        <p:spPr>
          <a:xfrm>
            <a:off x="6983111" y="2771807"/>
            <a:ext cx="727235" cy="808038"/>
          </a:xfrm>
          <a:prstGeom prst="rect">
            <a:avLst/>
          </a:prstGeom>
        </p:spPr>
      </p:pic>
      <p:sp>
        <p:nvSpPr>
          <p:cNvPr id="38" name="Rectangle 37"/>
          <p:cNvSpPr/>
          <p:nvPr/>
        </p:nvSpPr>
        <p:spPr bwMode="auto">
          <a:xfrm>
            <a:off x="9194753" y="2014128"/>
            <a:ext cx="1097987" cy="181039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smtClean="0">
                <a:solidFill>
                  <a:schemeClr val="tx1"/>
                </a:solidFill>
                <a:ea typeface="Segoe UI" pitchFamily="34" charset="0"/>
                <a:cs typeface="Segoe UI" pitchFamily="34" charset="0"/>
              </a:rPr>
              <a:t>SP DR2</a:t>
            </a:r>
          </a:p>
          <a:p>
            <a:pPr algn="ctr" defTabSz="951028" fontAlgn="base">
              <a:lnSpc>
                <a:spcPct val="90000"/>
              </a:lnSpc>
              <a:spcBef>
                <a:spcPct val="0"/>
              </a:spcBef>
              <a:spcAft>
                <a:spcPct val="0"/>
              </a:spcAft>
            </a:pPr>
            <a:r>
              <a:rPr lang="en-US" sz="1200" dirty="0" smtClean="0">
                <a:solidFill>
                  <a:schemeClr val="tx1"/>
                </a:solidFill>
                <a:ea typeface="Segoe UI" pitchFamily="34" charset="0"/>
                <a:cs typeface="Segoe UI" pitchFamily="34" charset="0"/>
              </a:rPr>
              <a:t>(Large)</a:t>
            </a:r>
            <a:endParaRPr lang="en-US" sz="1200" dirty="0">
              <a:solidFill>
                <a:schemeClr val="tx1"/>
              </a:solidFill>
              <a:ea typeface="Segoe UI" pitchFamily="34" charset="0"/>
              <a:cs typeface="Segoe UI" pitchFamily="34" charset="0"/>
            </a:endParaRPr>
          </a:p>
        </p:txBody>
      </p:sp>
      <p:pic>
        <p:nvPicPr>
          <p:cNvPr id="37" name="Picture 36"/>
          <p:cNvPicPr>
            <a:picLocks noChangeAspect="1"/>
          </p:cNvPicPr>
          <p:nvPr/>
        </p:nvPicPr>
        <p:blipFill>
          <a:blip r:embed="rId3"/>
          <a:stretch>
            <a:fillRect/>
          </a:stretch>
        </p:blipFill>
        <p:spPr>
          <a:xfrm>
            <a:off x="9338967" y="2771807"/>
            <a:ext cx="846000" cy="833143"/>
          </a:xfrm>
          <a:prstGeom prst="rect">
            <a:avLst/>
          </a:prstGeom>
          <a:solidFill>
            <a:schemeClr val="bg1"/>
          </a:solidFill>
        </p:spPr>
      </p:pic>
      <p:sp>
        <p:nvSpPr>
          <p:cNvPr id="43" name="Rectangle 42"/>
          <p:cNvSpPr/>
          <p:nvPr/>
        </p:nvSpPr>
        <p:spPr bwMode="auto">
          <a:xfrm>
            <a:off x="9175337" y="3889970"/>
            <a:ext cx="1097987" cy="181039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smtClean="0">
                <a:solidFill>
                  <a:schemeClr val="tx1"/>
                </a:solidFill>
                <a:ea typeface="Segoe UI" pitchFamily="34" charset="0"/>
                <a:cs typeface="Segoe UI" pitchFamily="34" charset="0"/>
              </a:rPr>
              <a:t>SP DR4</a:t>
            </a:r>
          </a:p>
          <a:p>
            <a:pPr algn="ctr" defTabSz="951028" fontAlgn="base">
              <a:lnSpc>
                <a:spcPct val="90000"/>
              </a:lnSpc>
              <a:spcBef>
                <a:spcPct val="0"/>
              </a:spcBef>
              <a:spcAft>
                <a:spcPct val="0"/>
              </a:spcAft>
            </a:pPr>
            <a:r>
              <a:rPr lang="en-US" sz="1200" dirty="0" smtClean="0">
                <a:solidFill>
                  <a:schemeClr val="tx1"/>
                </a:solidFill>
                <a:ea typeface="Segoe UI" pitchFamily="34" charset="0"/>
                <a:cs typeface="Segoe UI" pitchFamily="34" charset="0"/>
              </a:rPr>
              <a:t>(Large)</a:t>
            </a:r>
            <a:endParaRPr lang="en-US" sz="1200" dirty="0">
              <a:solidFill>
                <a:schemeClr val="tx1"/>
              </a:solidFill>
              <a:ea typeface="Segoe UI" pitchFamily="34" charset="0"/>
              <a:cs typeface="Segoe UI" pitchFamily="34" charset="0"/>
            </a:endParaRPr>
          </a:p>
        </p:txBody>
      </p:sp>
      <p:pic>
        <p:nvPicPr>
          <p:cNvPr id="42" name="Picture 41"/>
          <p:cNvPicPr>
            <a:picLocks noChangeAspect="1"/>
          </p:cNvPicPr>
          <p:nvPr/>
        </p:nvPicPr>
        <p:blipFill>
          <a:blip r:embed="rId3"/>
          <a:stretch>
            <a:fillRect/>
          </a:stretch>
        </p:blipFill>
        <p:spPr>
          <a:xfrm>
            <a:off x="9319551" y="4647649"/>
            <a:ext cx="846000" cy="833143"/>
          </a:xfrm>
          <a:prstGeom prst="rect">
            <a:avLst/>
          </a:prstGeom>
          <a:solidFill>
            <a:schemeClr val="bg1"/>
          </a:solidFill>
        </p:spPr>
      </p:pic>
      <p:sp>
        <p:nvSpPr>
          <p:cNvPr id="45" name="Rectangle 44"/>
          <p:cNvSpPr/>
          <p:nvPr/>
        </p:nvSpPr>
        <p:spPr bwMode="auto">
          <a:xfrm>
            <a:off x="10372165" y="3889970"/>
            <a:ext cx="1097987" cy="181039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smtClean="0">
                <a:solidFill>
                  <a:schemeClr val="tx1"/>
                </a:solidFill>
                <a:ea typeface="Segoe UI" pitchFamily="34" charset="0"/>
                <a:cs typeface="Segoe UI" pitchFamily="34" charset="0"/>
              </a:rPr>
              <a:t>SP DR5</a:t>
            </a:r>
          </a:p>
          <a:p>
            <a:pPr algn="ctr" defTabSz="951028" fontAlgn="base">
              <a:lnSpc>
                <a:spcPct val="90000"/>
              </a:lnSpc>
              <a:spcBef>
                <a:spcPct val="0"/>
              </a:spcBef>
              <a:spcAft>
                <a:spcPct val="0"/>
              </a:spcAft>
            </a:pPr>
            <a:r>
              <a:rPr lang="en-US" sz="1200" dirty="0" smtClean="0">
                <a:solidFill>
                  <a:schemeClr val="tx1"/>
                </a:solidFill>
                <a:ea typeface="Segoe UI" pitchFamily="34" charset="0"/>
                <a:cs typeface="Segoe UI" pitchFamily="34" charset="0"/>
              </a:rPr>
              <a:t>(Large)</a:t>
            </a:r>
            <a:endParaRPr lang="en-US" sz="1200" dirty="0">
              <a:solidFill>
                <a:schemeClr val="tx1"/>
              </a:solidFill>
              <a:ea typeface="Segoe UI" pitchFamily="34" charset="0"/>
              <a:cs typeface="Segoe UI" pitchFamily="34" charset="0"/>
            </a:endParaRPr>
          </a:p>
        </p:txBody>
      </p:sp>
      <p:pic>
        <p:nvPicPr>
          <p:cNvPr id="44" name="Picture 43"/>
          <p:cNvPicPr>
            <a:picLocks noChangeAspect="1"/>
          </p:cNvPicPr>
          <p:nvPr/>
        </p:nvPicPr>
        <p:blipFill>
          <a:blip r:embed="rId3"/>
          <a:stretch>
            <a:fillRect/>
          </a:stretch>
        </p:blipFill>
        <p:spPr>
          <a:xfrm>
            <a:off x="10516379" y="4647649"/>
            <a:ext cx="846000" cy="833143"/>
          </a:xfrm>
          <a:prstGeom prst="rect">
            <a:avLst/>
          </a:prstGeom>
          <a:solidFill>
            <a:schemeClr val="bg1"/>
          </a:solidFill>
        </p:spPr>
      </p:pic>
      <p:sp>
        <p:nvSpPr>
          <p:cNvPr id="47" name="Rectangle 46"/>
          <p:cNvSpPr/>
          <p:nvPr/>
        </p:nvSpPr>
        <p:spPr bwMode="auto">
          <a:xfrm>
            <a:off x="10363003" y="2027386"/>
            <a:ext cx="1097987" cy="181039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smtClean="0">
                <a:solidFill>
                  <a:schemeClr val="tx1"/>
                </a:solidFill>
                <a:ea typeface="Segoe UI" pitchFamily="34" charset="0"/>
                <a:cs typeface="Segoe UI" pitchFamily="34" charset="0"/>
              </a:rPr>
              <a:t>SP DR3</a:t>
            </a:r>
          </a:p>
          <a:p>
            <a:pPr algn="ctr" defTabSz="951028" fontAlgn="base">
              <a:lnSpc>
                <a:spcPct val="90000"/>
              </a:lnSpc>
              <a:spcBef>
                <a:spcPct val="0"/>
              </a:spcBef>
              <a:spcAft>
                <a:spcPct val="0"/>
              </a:spcAft>
            </a:pPr>
            <a:r>
              <a:rPr lang="en-US" sz="1200" dirty="0" smtClean="0">
                <a:solidFill>
                  <a:schemeClr val="tx1"/>
                </a:solidFill>
                <a:ea typeface="Segoe UI" pitchFamily="34" charset="0"/>
                <a:cs typeface="Segoe UI" pitchFamily="34" charset="0"/>
              </a:rPr>
              <a:t>(Large)</a:t>
            </a:r>
            <a:endParaRPr lang="en-US" sz="1200" dirty="0">
              <a:solidFill>
                <a:schemeClr val="tx1"/>
              </a:solidFill>
              <a:ea typeface="Segoe UI" pitchFamily="34" charset="0"/>
              <a:cs typeface="Segoe UI" pitchFamily="34" charset="0"/>
            </a:endParaRPr>
          </a:p>
        </p:txBody>
      </p:sp>
      <p:pic>
        <p:nvPicPr>
          <p:cNvPr id="46" name="Picture 45"/>
          <p:cNvPicPr>
            <a:picLocks noChangeAspect="1"/>
          </p:cNvPicPr>
          <p:nvPr/>
        </p:nvPicPr>
        <p:blipFill>
          <a:blip r:embed="rId3"/>
          <a:stretch>
            <a:fillRect/>
          </a:stretch>
        </p:blipFill>
        <p:spPr>
          <a:xfrm>
            <a:off x="10507217" y="2785065"/>
            <a:ext cx="846000" cy="833143"/>
          </a:xfrm>
          <a:prstGeom prst="rect">
            <a:avLst/>
          </a:prstGeom>
          <a:solidFill>
            <a:schemeClr val="bg1"/>
          </a:solidFill>
        </p:spPr>
      </p:pic>
      <p:pic>
        <p:nvPicPr>
          <p:cNvPr id="3" name="Picture 2"/>
          <p:cNvPicPr>
            <a:picLocks noChangeAspect="1"/>
          </p:cNvPicPr>
          <p:nvPr/>
        </p:nvPicPr>
        <p:blipFill>
          <a:blip r:embed="rId6"/>
          <a:stretch>
            <a:fillRect/>
          </a:stretch>
        </p:blipFill>
        <p:spPr>
          <a:xfrm>
            <a:off x="808037" y="1879419"/>
            <a:ext cx="533400" cy="532021"/>
          </a:xfrm>
          <a:prstGeom prst="rect">
            <a:avLst/>
          </a:prstGeom>
        </p:spPr>
      </p:pic>
      <p:sp>
        <p:nvSpPr>
          <p:cNvPr id="54" name="Rectangle 53"/>
          <p:cNvSpPr/>
          <p:nvPr/>
        </p:nvSpPr>
        <p:spPr bwMode="auto">
          <a:xfrm>
            <a:off x="694426" y="1813717"/>
            <a:ext cx="5387863" cy="4286283"/>
          </a:xfrm>
          <a:prstGeom prst="rect">
            <a:avLst/>
          </a:prstGeom>
          <a:noFill/>
          <a:ln>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solidFill>
                <a:schemeClr val="tx1"/>
              </a:solidFill>
            </a:endParaRPr>
          </a:p>
        </p:txBody>
      </p:sp>
      <p:sp>
        <p:nvSpPr>
          <p:cNvPr id="55" name="Rectangle 54"/>
          <p:cNvSpPr/>
          <p:nvPr/>
        </p:nvSpPr>
        <p:spPr bwMode="auto">
          <a:xfrm>
            <a:off x="1625870" y="2582861"/>
            <a:ext cx="4211367" cy="3117501"/>
          </a:xfrm>
          <a:prstGeom prst="rect">
            <a:avLst/>
          </a:prstGeom>
          <a:noFill/>
          <a:ln>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solidFill>
                <a:schemeClr val="tx1"/>
              </a:solidFill>
            </a:endParaRPr>
          </a:p>
        </p:txBody>
      </p:sp>
      <p:pic>
        <p:nvPicPr>
          <p:cNvPr id="13" name="Picture 12"/>
          <p:cNvPicPr>
            <a:picLocks noChangeAspect="1"/>
          </p:cNvPicPr>
          <p:nvPr/>
        </p:nvPicPr>
        <p:blipFill>
          <a:blip r:embed="rId7"/>
          <a:stretch>
            <a:fillRect/>
          </a:stretch>
        </p:blipFill>
        <p:spPr>
          <a:xfrm>
            <a:off x="2103437" y="2771807"/>
            <a:ext cx="632100" cy="688367"/>
          </a:xfrm>
          <a:prstGeom prst="rect">
            <a:avLst/>
          </a:prstGeom>
        </p:spPr>
      </p:pic>
      <p:pic>
        <p:nvPicPr>
          <p:cNvPr id="14" name="Picture 13"/>
          <p:cNvPicPr>
            <a:picLocks noChangeAspect="1"/>
          </p:cNvPicPr>
          <p:nvPr/>
        </p:nvPicPr>
        <p:blipFill>
          <a:blip r:embed="rId7"/>
          <a:stretch>
            <a:fillRect/>
          </a:stretch>
        </p:blipFill>
        <p:spPr>
          <a:xfrm>
            <a:off x="2947145" y="2767204"/>
            <a:ext cx="632100" cy="688367"/>
          </a:xfrm>
          <a:prstGeom prst="rect">
            <a:avLst/>
          </a:prstGeom>
        </p:spPr>
      </p:pic>
      <p:pic>
        <p:nvPicPr>
          <p:cNvPr id="16" name="Picture 15"/>
          <p:cNvPicPr>
            <a:picLocks noChangeAspect="1"/>
          </p:cNvPicPr>
          <p:nvPr/>
        </p:nvPicPr>
        <p:blipFill>
          <a:blip r:embed="rId7"/>
          <a:stretch>
            <a:fillRect/>
          </a:stretch>
        </p:blipFill>
        <p:spPr>
          <a:xfrm>
            <a:off x="3717282" y="2767203"/>
            <a:ext cx="632100" cy="688367"/>
          </a:xfrm>
          <a:prstGeom prst="rect">
            <a:avLst/>
          </a:prstGeom>
        </p:spPr>
      </p:pic>
      <p:pic>
        <p:nvPicPr>
          <p:cNvPr id="23" name="Picture 22"/>
          <p:cNvPicPr>
            <a:picLocks noChangeAspect="1"/>
          </p:cNvPicPr>
          <p:nvPr/>
        </p:nvPicPr>
        <p:blipFill>
          <a:blip r:embed="rId7"/>
          <a:stretch>
            <a:fillRect/>
          </a:stretch>
        </p:blipFill>
        <p:spPr>
          <a:xfrm>
            <a:off x="4487419" y="2767202"/>
            <a:ext cx="632100" cy="688367"/>
          </a:xfrm>
          <a:prstGeom prst="rect">
            <a:avLst/>
          </a:prstGeom>
        </p:spPr>
      </p:pic>
      <p:pic>
        <p:nvPicPr>
          <p:cNvPr id="56" name="Picture 55"/>
          <p:cNvPicPr>
            <a:picLocks noChangeAspect="1"/>
          </p:cNvPicPr>
          <p:nvPr/>
        </p:nvPicPr>
        <p:blipFill>
          <a:blip r:embed="rId7"/>
          <a:stretch>
            <a:fillRect/>
          </a:stretch>
        </p:blipFill>
        <p:spPr>
          <a:xfrm>
            <a:off x="2111560" y="3460174"/>
            <a:ext cx="632100" cy="688367"/>
          </a:xfrm>
          <a:prstGeom prst="rect">
            <a:avLst/>
          </a:prstGeom>
        </p:spPr>
      </p:pic>
      <p:pic>
        <p:nvPicPr>
          <p:cNvPr id="57" name="Picture 56"/>
          <p:cNvPicPr>
            <a:picLocks noChangeAspect="1"/>
          </p:cNvPicPr>
          <p:nvPr/>
        </p:nvPicPr>
        <p:blipFill>
          <a:blip r:embed="rId7"/>
          <a:stretch>
            <a:fillRect/>
          </a:stretch>
        </p:blipFill>
        <p:spPr>
          <a:xfrm>
            <a:off x="2955268" y="3455571"/>
            <a:ext cx="632100" cy="688367"/>
          </a:xfrm>
          <a:prstGeom prst="rect">
            <a:avLst/>
          </a:prstGeom>
        </p:spPr>
      </p:pic>
      <p:pic>
        <p:nvPicPr>
          <p:cNvPr id="58" name="Picture 57"/>
          <p:cNvPicPr>
            <a:picLocks noChangeAspect="1"/>
          </p:cNvPicPr>
          <p:nvPr/>
        </p:nvPicPr>
        <p:blipFill>
          <a:blip r:embed="rId7"/>
          <a:stretch>
            <a:fillRect/>
          </a:stretch>
        </p:blipFill>
        <p:spPr>
          <a:xfrm>
            <a:off x="3725405" y="3455570"/>
            <a:ext cx="632100" cy="688367"/>
          </a:xfrm>
          <a:prstGeom prst="rect">
            <a:avLst/>
          </a:prstGeom>
        </p:spPr>
      </p:pic>
      <p:pic>
        <p:nvPicPr>
          <p:cNvPr id="59" name="Picture 58"/>
          <p:cNvPicPr>
            <a:picLocks noChangeAspect="1"/>
          </p:cNvPicPr>
          <p:nvPr/>
        </p:nvPicPr>
        <p:blipFill>
          <a:blip r:embed="rId7"/>
          <a:stretch>
            <a:fillRect/>
          </a:stretch>
        </p:blipFill>
        <p:spPr>
          <a:xfrm>
            <a:off x="4495542" y="3455569"/>
            <a:ext cx="632100" cy="688367"/>
          </a:xfrm>
          <a:prstGeom prst="rect">
            <a:avLst/>
          </a:prstGeom>
        </p:spPr>
      </p:pic>
      <p:pic>
        <p:nvPicPr>
          <p:cNvPr id="60" name="Picture 59"/>
          <p:cNvPicPr>
            <a:picLocks noChangeAspect="1"/>
          </p:cNvPicPr>
          <p:nvPr/>
        </p:nvPicPr>
        <p:blipFill>
          <a:blip r:embed="rId7"/>
          <a:stretch>
            <a:fillRect/>
          </a:stretch>
        </p:blipFill>
        <p:spPr>
          <a:xfrm>
            <a:off x="2108504" y="4148540"/>
            <a:ext cx="632100" cy="688367"/>
          </a:xfrm>
          <a:prstGeom prst="rect">
            <a:avLst/>
          </a:prstGeom>
        </p:spPr>
      </p:pic>
      <p:pic>
        <p:nvPicPr>
          <p:cNvPr id="61" name="Picture 60"/>
          <p:cNvPicPr>
            <a:picLocks noChangeAspect="1"/>
          </p:cNvPicPr>
          <p:nvPr/>
        </p:nvPicPr>
        <p:blipFill>
          <a:blip r:embed="rId7"/>
          <a:stretch>
            <a:fillRect/>
          </a:stretch>
        </p:blipFill>
        <p:spPr>
          <a:xfrm>
            <a:off x="2952212" y="4143937"/>
            <a:ext cx="632100" cy="688367"/>
          </a:xfrm>
          <a:prstGeom prst="rect">
            <a:avLst/>
          </a:prstGeom>
        </p:spPr>
      </p:pic>
      <p:pic>
        <p:nvPicPr>
          <p:cNvPr id="62" name="Picture 61"/>
          <p:cNvPicPr>
            <a:picLocks noChangeAspect="1"/>
          </p:cNvPicPr>
          <p:nvPr/>
        </p:nvPicPr>
        <p:blipFill>
          <a:blip r:embed="rId7"/>
          <a:stretch>
            <a:fillRect/>
          </a:stretch>
        </p:blipFill>
        <p:spPr>
          <a:xfrm>
            <a:off x="3722349" y="4143936"/>
            <a:ext cx="632100" cy="688367"/>
          </a:xfrm>
          <a:prstGeom prst="rect">
            <a:avLst/>
          </a:prstGeom>
        </p:spPr>
      </p:pic>
      <p:pic>
        <p:nvPicPr>
          <p:cNvPr id="63" name="Picture 62"/>
          <p:cNvPicPr>
            <a:picLocks noChangeAspect="1"/>
          </p:cNvPicPr>
          <p:nvPr/>
        </p:nvPicPr>
        <p:blipFill>
          <a:blip r:embed="rId7"/>
          <a:stretch>
            <a:fillRect/>
          </a:stretch>
        </p:blipFill>
        <p:spPr>
          <a:xfrm>
            <a:off x="4492486" y="4143935"/>
            <a:ext cx="632100" cy="688367"/>
          </a:xfrm>
          <a:prstGeom prst="rect">
            <a:avLst/>
          </a:prstGeom>
        </p:spPr>
      </p:pic>
      <p:sp>
        <p:nvSpPr>
          <p:cNvPr id="64" name="TextBox 63"/>
          <p:cNvSpPr txBox="1"/>
          <p:nvPr/>
        </p:nvSpPr>
        <p:spPr>
          <a:xfrm>
            <a:off x="1604534" y="1966868"/>
            <a:ext cx="2370521" cy="339067"/>
          </a:xfrm>
          <a:prstGeom prst="rect">
            <a:avLst/>
          </a:prstGeom>
          <a:noFill/>
        </p:spPr>
        <p:txBody>
          <a:bodyPr wrap="none" lIns="0" tIns="0" rIns="0" bIns="0" rtlCol="0">
            <a:spAutoFit/>
          </a:bodyPr>
          <a:lstStyle/>
          <a:p>
            <a:pPr>
              <a:lnSpc>
                <a:spcPct val="90000"/>
              </a:lnSpc>
              <a:spcBef>
                <a:spcPct val="20000"/>
              </a:spcBef>
              <a:buSzPct val="80000"/>
            </a:pPr>
            <a:r>
              <a:rPr lang="en-US" sz="2448" spc="-102" dirty="0" smtClean="0">
                <a:solidFill>
                  <a:schemeClr val="tx2"/>
                </a:solidFill>
                <a:latin typeface="Segoe UI Light" pitchFamily="34" charset="0"/>
              </a:rPr>
              <a:t>Visual Studio Online</a:t>
            </a:r>
            <a:endParaRPr lang="en-US" sz="2448" spc="-102" dirty="0">
              <a:solidFill>
                <a:schemeClr val="tx2"/>
              </a:solidFill>
              <a:latin typeface="Segoe UI Light" pitchFamily="34" charset="0"/>
            </a:endParaRPr>
          </a:p>
        </p:txBody>
      </p:sp>
      <p:sp>
        <p:nvSpPr>
          <p:cNvPr id="65" name="TextBox 64"/>
          <p:cNvSpPr txBox="1"/>
          <p:nvPr/>
        </p:nvSpPr>
        <p:spPr>
          <a:xfrm>
            <a:off x="4373254" y="5311258"/>
            <a:ext cx="1342419" cy="339067"/>
          </a:xfrm>
          <a:prstGeom prst="rect">
            <a:avLst/>
          </a:prstGeom>
          <a:noFill/>
        </p:spPr>
        <p:txBody>
          <a:bodyPr wrap="none" lIns="0" tIns="0" rIns="0" bIns="0" rtlCol="0">
            <a:spAutoFit/>
          </a:bodyPr>
          <a:lstStyle/>
          <a:p>
            <a:pPr>
              <a:lnSpc>
                <a:spcPct val="90000"/>
              </a:lnSpc>
              <a:spcBef>
                <a:spcPct val="20000"/>
              </a:spcBef>
              <a:buSzPct val="80000"/>
            </a:pPr>
            <a:r>
              <a:rPr lang="en-US" sz="2448" spc="-102" dirty="0" smtClean="0">
                <a:solidFill>
                  <a:schemeClr val="tx2"/>
                </a:solidFill>
                <a:latin typeface="Segoe UI Light" pitchFamily="34" charset="0"/>
              </a:rPr>
              <a:t>Test Agents</a:t>
            </a:r>
            <a:endParaRPr lang="en-US" sz="2448" spc="-102" dirty="0">
              <a:solidFill>
                <a:schemeClr val="tx2"/>
              </a:solidFill>
              <a:latin typeface="Segoe UI Light" pitchFamily="34" charset="0"/>
            </a:endParaRPr>
          </a:p>
        </p:txBody>
      </p:sp>
      <p:cxnSp>
        <p:nvCxnSpPr>
          <p:cNvPr id="41" name="Elbow Connector 40"/>
          <p:cNvCxnSpPr>
            <a:stCxn id="55" idx="0"/>
            <a:endCxn id="38" idx="0"/>
          </p:cNvCxnSpPr>
          <p:nvPr/>
        </p:nvCxnSpPr>
        <p:spPr>
          <a:xfrm rot="5400000" flipH="1" flipV="1">
            <a:off x="6453284" y="-707601"/>
            <a:ext cx="568733" cy="6012193"/>
          </a:xfrm>
          <a:prstGeom prst="bentConnector3">
            <a:avLst>
              <a:gd name="adj1" fmla="val 258099"/>
            </a:avLst>
          </a:prstGeom>
          <a:ln w="57150">
            <a:solidFill>
              <a:schemeClr val="accent1">
                <a:lumMod val="60000"/>
                <a:lumOff val="40000"/>
              </a:schemeClr>
            </a:solidFill>
            <a:prstDash val="lgDash"/>
            <a:headEnd type="none"/>
            <a:tailEnd type="triangle" w="lg" len="med"/>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6241959" y="579201"/>
            <a:ext cx="163839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Load Test</a:t>
            </a:r>
          </a:p>
        </p:txBody>
      </p:sp>
      <p:pic>
        <p:nvPicPr>
          <p:cNvPr id="48" name="Picture 47"/>
          <p:cNvPicPr>
            <a:picLocks noChangeAspect="1"/>
          </p:cNvPicPr>
          <p:nvPr/>
        </p:nvPicPr>
        <p:blipFill>
          <a:blip r:embed="rId8"/>
          <a:stretch>
            <a:fillRect/>
          </a:stretch>
        </p:blipFill>
        <p:spPr>
          <a:xfrm>
            <a:off x="9086548" y="6486887"/>
            <a:ext cx="399900" cy="398867"/>
          </a:xfrm>
          <a:prstGeom prst="rect">
            <a:avLst/>
          </a:prstGeom>
        </p:spPr>
      </p:pic>
    </p:spTree>
    <p:extLst>
      <p:ext uri="{BB962C8B-B14F-4D97-AF65-F5344CB8AC3E}">
        <p14:creationId xmlns:p14="http://schemas.microsoft.com/office/powerpoint/2010/main" val="40561937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500"/>
                                        <p:tgtEl>
                                          <p:spTgt spid="5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500"/>
                                        <p:tgtEl>
                                          <p:spTgt spid="55"/>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nodeType="with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par>
                                <p:cTn id="34" presetID="10" presetClass="entr" presetSubtype="0" fill="hold" nodeType="with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500"/>
                                        <p:tgtEl>
                                          <p:spTgt spid="57"/>
                                        </p:tgtEl>
                                      </p:cBhvr>
                                    </p:animEffect>
                                  </p:childTnLst>
                                </p:cTn>
                              </p:par>
                              <p:par>
                                <p:cTn id="37" presetID="10" presetClass="entr" presetSubtype="0" fill="hold" nodeType="with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fade">
                                      <p:cBhvr>
                                        <p:cTn id="39" dur="500"/>
                                        <p:tgtEl>
                                          <p:spTgt spid="58"/>
                                        </p:tgtEl>
                                      </p:cBhvr>
                                    </p:animEffect>
                                  </p:childTnLst>
                                </p:cTn>
                              </p:par>
                              <p:par>
                                <p:cTn id="40" presetID="10" presetClass="entr" presetSubtype="0" fill="hold" nodeType="with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fade">
                                      <p:cBhvr>
                                        <p:cTn id="42" dur="500"/>
                                        <p:tgtEl>
                                          <p:spTgt spid="59"/>
                                        </p:tgtEl>
                                      </p:cBhvr>
                                    </p:animEffect>
                                  </p:childTnLst>
                                </p:cTn>
                              </p:par>
                              <p:par>
                                <p:cTn id="43" presetID="10" presetClass="entr" presetSubtype="0"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fade">
                                      <p:cBhvr>
                                        <p:cTn id="45" dur="500"/>
                                        <p:tgtEl>
                                          <p:spTgt spid="60"/>
                                        </p:tgtEl>
                                      </p:cBhvr>
                                    </p:animEffect>
                                  </p:childTnLst>
                                </p:cTn>
                              </p:par>
                              <p:par>
                                <p:cTn id="46" presetID="10" presetClass="entr" presetSubtype="0" fill="hold" nodeType="with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500"/>
                                        <p:tgtEl>
                                          <p:spTgt spid="61"/>
                                        </p:tgtEl>
                                      </p:cBhvr>
                                    </p:animEffect>
                                  </p:childTnLst>
                                </p:cTn>
                              </p:par>
                              <p:par>
                                <p:cTn id="49" presetID="10" presetClass="entr" presetSubtype="0" fill="hold"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fade">
                                      <p:cBhvr>
                                        <p:cTn id="51" dur="500"/>
                                        <p:tgtEl>
                                          <p:spTgt spid="62"/>
                                        </p:tgtEl>
                                      </p:cBhvr>
                                    </p:animEffect>
                                  </p:childTnLst>
                                </p:cTn>
                              </p:par>
                              <p:par>
                                <p:cTn id="52" presetID="10" presetClass="entr" presetSubtype="0" fill="hold" nodeType="with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500"/>
                                        <p:tgtEl>
                                          <p:spTgt spid="6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fade">
                                      <p:cBhvr>
                                        <p:cTn id="57" dur="500"/>
                                        <p:tgtEl>
                                          <p:spTgt spid="6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childTnLst>
                                </p:cTn>
                              </p:par>
                            </p:childTnLst>
                          </p:cTn>
                        </p:par>
                        <p:par>
                          <p:cTn id="61" fill="hold">
                            <p:stCondLst>
                              <p:cond delay="500"/>
                            </p:stCondLst>
                            <p:childTnLst>
                              <p:par>
                                <p:cTn id="62" presetID="22" presetClass="entr" presetSubtype="8" fill="hold" nodeType="after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wipe(left)">
                                      <p:cBhvr>
                                        <p:cTn id="6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64" grpId="0"/>
      <p:bldP spid="6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Exclusive Offer for MSDN Subscribers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74837" y="1212849"/>
            <a:ext cx="8229600" cy="5247389"/>
          </a:xfrm>
          <a:prstGeom prst="rect">
            <a:avLst/>
          </a:prstGeom>
        </p:spPr>
      </p:pic>
    </p:spTree>
    <p:extLst>
      <p:ext uri="{BB962C8B-B14F-4D97-AF65-F5344CB8AC3E}">
        <p14:creationId xmlns:p14="http://schemas.microsoft.com/office/powerpoint/2010/main" val="3544653246"/>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IaaS</a:t>
            </a:r>
            <a:r>
              <a:rPr lang="en-US" dirty="0" smtClean="0"/>
              <a:t> and Disaster Recovery</a:t>
            </a:r>
            <a:endParaRPr lang="en-US" dirty="0"/>
          </a:p>
        </p:txBody>
      </p:sp>
      <p:sp>
        <p:nvSpPr>
          <p:cNvPr id="4" name="Rectangle 3"/>
          <p:cNvSpPr/>
          <p:nvPr/>
        </p:nvSpPr>
        <p:spPr bwMode="auto">
          <a:xfrm>
            <a:off x="6491936" y="1820861"/>
            <a:ext cx="5387863" cy="4286283"/>
          </a:xfrm>
          <a:prstGeom prst="rect">
            <a:avLst/>
          </a:prstGeom>
          <a:noFill/>
          <a:ln>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solidFill>
                <a:schemeClr val="tx1"/>
              </a:solidFill>
            </a:endParaRPr>
          </a:p>
        </p:txBody>
      </p:sp>
      <p:sp>
        <p:nvSpPr>
          <p:cNvPr id="5" name="Rectangle 4"/>
          <p:cNvSpPr/>
          <p:nvPr/>
        </p:nvSpPr>
        <p:spPr bwMode="auto">
          <a:xfrm>
            <a:off x="6263996" y="1741535"/>
            <a:ext cx="5821298" cy="4737348"/>
          </a:xfrm>
          <a:prstGeom prst="rect">
            <a:avLst/>
          </a:prstGeom>
          <a:noFill/>
          <a:ln w="28575">
            <a:solidFill>
              <a:schemeClr val="accent2">
                <a:lumMod val="60000"/>
                <a:lumOff val="4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solidFill>
                <a:schemeClr val="tx1"/>
              </a:solidFill>
            </a:endParaRPr>
          </a:p>
        </p:txBody>
      </p:sp>
      <p:sp>
        <p:nvSpPr>
          <p:cNvPr id="6" name="TextBox 5"/>
          <p:cNvSpPr txBox="1"/>
          <p:nvPr/>
        </p:nvSpPr>
        <p:spPr>
          <a:xfrm>
            <a:off x="9991116" y="5819007"/>
            <a:ext cx="1531850" cy="288137"/>
          </a:xfrm>
          <a:prstGeom prst="rect">
            <a:avLst/>
          </a:prstGeom>
          <a:noFill/>
        </p:spPr>
        <p:txBody>
          <a:bodyPr wrap="none" lIns="0" tIns="0" rIns="0" bIns="0" rtlCol="0">
            <a:spAutoFit/>
          </a:bodyPr>
          <a:lstStyle/>
          <a:p>
            <a:pPr>
              <a:lnSpc>
                <a:spcPct val="90000"/>
              </a:lnSpc>
              <a:spcBef>
                <a:spcPct val="20000"/>
              </a:spcBef>
              <a:buSzPct val="80000"/>
            </a:pPr>
            <a:r>
              <a:rPr lang="en-US" sz="2040" dirty="0">
                <a:solidFill>
                  <a:schemeClr val="accent4"/>
                </a:solidFill>
                <a:latin typeface="Segoe UI Light" pitchFamily="34" charset="0"/>
              </a:rPr>
              <a:t>Cloud Service</a:t>
            </a:r>
          </a:p>
        </p:txBody>
      </p:sp>
      <p:sp>
        <p:nvSpPr>
          <p:cNvPr id="7" name="TextBox 6"/>
          <p:cNvSpPr txBox="1"/>
          <p:nvPr/>
        </p:nvSpPr>
        <p:spPr>
          <a:xfrm>
            <a:off x="9769557" y="6172593"/>
            <a:ext cx="1734906" cy="288137"/>
          </a:xfrm>
          <a:prstGeom prst="rect">
            <a:avLst/>
          </a:prstGeom>
          <a:noFill/>
        </p:spPr>
        <p:txBody>
          <a:bodyPr wrap="none" lIns="0" tIns="0" rIns="0" bIns="0" rtlCol="0">
            <a:spAutoFit/>
          </a:bodyPr>
          <a:lstStyle/>
          <a:p>
            <a:pPr>
              <a:lnSpc>
                <a:spcPct val="90000"/>
              </a:lnSpc>
              <a:spcBef>
                <a:spcPct val="20000"/>
              </a:spcBef>
              <a:buSzPct val="80000"/>
            </a:pPr>
            <a:r>
              <a:rPr lang="en-US" sz="2040" dirty="0">
                <a:solidFill>
                  <a:schemeClr val="accent2">
                    <a:lumMod val="60000"/>
                    <a:lumOff val="40000"/>
                  </a:schemeClr>
                </a:solidFill>
                <a:latin typeface="Segoe UI Light" pitchFamily="34" charset="0"/>
              </a:rPr>
              <a:t>Virtual Network</a:t>
            </a:r>
          </a:p>
        </p:txBody>
      </p:sp>
      <p:sp>
        <p:nvSpPr>
          <p:cNvPr id="8" name="TextBox 7"/>
          <p:cNvSpPr txBox="1"/>
          <p:nvPr/>
        </p:nvSpPr>
        <p:spPr>
          <a:xfrm>
            <a:off x="6719034" y="1334754"/>
            <a:ext cx="1922659" cy="345817"/>
          </a:xfrm>
          <a:prstGeom prst="rect">
            <a:avLst/>
          </a:prstGeom>
          <a:noFill/>
        </p:spPr>
        <p:txBody>
          <a:bodyPr wrap="none" lIns="0" tIns="0" rIns="0" bIns="0" rtlCol="0">
            <a:spAutoFit/>
          </a:bodyPr>
          <a:lstStyle/>
          <a:p>
            <a:pPr>
              <a:lnSpc>
                <a:spcPct val="90000"/>
              </a:lnSpc>
              <a:spcBef>
                <a:spcPct val="20000"/>
              </a:spcBef>
              <a:buSzPct val="80000"/>
            </a:pPr>
            <a:r>
              <a:rPr lang="en-US" sz="2448" spc="-102" dirty="0">
                <a:latin typeface="Segoe UI Light" pitchFamily="34" charset="0"/>
              </a:rPr>
              <a:t>Windows Azure</a:t>
            </a:r>
          </a:p>
        </p:txBody>
      </p:sp>
      <p:sp>
        <p:nvSpPr>
          <p:cNvPr id="9" name="Rectangle 8"/>
          <p:cNvSpPr/>
          <p:nvPr/>
        </p:nvSpPr>
        <p:spPr bwMode="auto">
          <a:xfrm>
            <a:off x="6762951" y="3889970"/>
            <a:ext cx="1107352" cy="1810393"/>
          </a:xfrm>
          <a:prstGeom prst="rect">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400" dirty="0" smtClean="0">
                <a:solidFill>
                  <a:schemeClr val="tx1"/>
                </a:solidFill>
                <a:ea typeface="Segoe UI" pitchFamily="34" charset="0"/>
                <a:cs typeface="Segoe UI" pitchFamily="34" charset="0"/>
              </a:rPr>
              <a:t>SQL DR1</a:t>
            </a:r>
          </a:p>
          <a:p>
            <a:pPr algn="ctr" defTabSz="951028" fontAlgn="base">
              <a:lnSpc>
                <a:spcPct val="90000"/>
              </a:lnSpc>
              <a:spcBef>
                <a:spcPct val="0"/>
              </a:spcBef>
              <a:spcAft>
                <a:spcPct val="0"/>
              </a:spcAft>
            </a:pPr>
            <a:r>
              <a:rPr lang="en-US" sz="1050" dirty="0" smtClean="0">
                <a:solidFill>
                  <a:schemeClr val="tx1"/>
                </a:solidFill>
                <a:ea typeface="Segoe UI" pitchFamily="34" charset="0"/>
                <a:cs typeface="Segoe UI" pitchFamily="34" charset="0"/>
              </a:rPr>
              <a:t>(A6)</a:t>
            </a:r>
            <a:endParaRPr lang="en-US" sz="1050" dirty="0">
              <a:solidFill>
                <a:schemeClr val="tx1"/>
              </a:solidFill>
              <a:ea typeface="Segoe UI" pitchFamily="34" charset="0"/>
              <a:cs typeface="Segoe UI" pitchFamily="34" charset="0"/>
            </a:endParaRPr>
          </a:p>
        </p:txBody>
      </p:sp>
      <p:sp>
        <p:nvSpPr>
          <p:cNvPr id="11" name="Rectangle 10"/>
          <p:cNvSpPr/>
          <p:nvPr/>
        </p:nvSpPr>
        <p:spPr bwMode="auto">
          <a:xfrm>
            <a:off x="7988561" y="2014128"/>
            <a:ext cx="1097987" cy="181039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smtClean="0">
                <a:solidFill>
                  <a:schemeClr val="tx1"/>
                </a:solidFill>
                <a:ea typeface="Segoe UI" pitchFamily="34" charset="0"/>
                <a:cs typeface="Segoe UI" pitchFamily="34" charset="0"/>
              </a:rPr>
              <a:t>SP DR1</a:t>
            </a:r>
          </a:p>
          <a:p>
            <a:pPr algn="ctr" defTabSz="951028" fontAlgn="base">
              <a:lnSpc>
                <a:spcPct val="90000"/>
              </a:lnSpc>
              <a:spcBef>
                <a:spcPct val="0"/>
              </a:spcBef>
              <a:spcAft>
                <a:spcPct val="0"/>
              </a:spcAft>
            </a:pPr>
            <a:r>
              <a:rPr lang="en-US" sz="1200" dirty="0" smtClean="0">
                <a:solidFill>
                  <a:schemeClr val="tx1"/>
                </a:solidFill>
                <a:ea typeface="Segoe UI" pitchFamily="34" charset="0"/>
                <a:cs typeface="Segoe UI" pitchFamily="34" charset="0"/>
              </a:rPr>
              <a:t>(Large)</a:t>
            </a:r>
            <a:endParaRPr lang="en-US" sz="1200" dirty="0">
              <a:solidFill>
                <a:schemeClr val="tx1"/>
              </a:solidFill>
              <a:ea typeface="Segoe UI" pitchFamily="34" charset="0"/>
              <a:cs typeface="Segoe UI" pitchFamily="34" charset="0"/>
            </a:endParaRPr>
          </a:p>
        </p:txBody>
      </p:sp>
      <p:pic>
        <p:nvPicPr>
          <p:cNvPr id="10" name="Picture 9"/>
          <p:cNvPicPr>
            <a:picLocks noChangeAspect="1"/>
          </p:cNvPicPr>
          <p:nvPr/>
        </p:nvPicPr>
        <p:blipFill>
          <a:blip r:embed="rId3"/>
          <a:stretch>
            <a:fillRect/>
          </a:stretch>
        </p:blipFill>
        <p:spPr>
          <a:xfrm>
            <a:off x="8132775" y="2771807"/>
            <a:ext cx="846000" cy="833143"/>
          </a:xfrm>
          <a:prstGeom prst="rect">
            <a:avLst/>
          </a:prstGeom>
          <a:noFill/>
        </p:spPr>
      </p:pic>
      <p:sp>
        <p:nvSpPr>
          <p:cNvPr id="12" name="Rectangle 11"/>
          <p:cNvSpPr/>
          <p:nvPr/>
        </p:nvSpPr>
        <p:spPr bwMode="auto">
          <a:xfrm>
            <a:off x="6773004" y="2014128"/>
            <a:ext cx="1107352" cy="1810394"/>
          </a:xfrm>
          <a:prstGeom prst="rect">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smtClean="0">
                <a:solidFill>
                  <a:schemeClr val="tx1"/>
                </a:solidFill>
                <a:ea typeface="Segoe UI" pitchFamily="34" charset="0"/>
                <a:cs typeface="Segoe UI" pitchFamily="34" charset="0"/>
              </a:rPr>
              <a:t>AD1</a:t>
            </a:r>
          </a:p>
          <a:p>
            <a:pPr algn="ctr" defTabSz="951028" fontAlgn="base">
              <a:lnSpc>
                <a:spcPct val="90000"/>
              </a:lnSpc>
              <a:spcBef>
                <a:spcPct val="0"/>
              </a:spcBef>
              <a:spcAft>
                <a:spcPct val="0"/>
              </a:spcAft>
            </a:pPr>
            <a:r>
              <a:rPr lang="en-US" sz="1200" dirty="0" smtClean="0">
                <a:solidFill>
                  <a:schemeClr val="tx1"/>
                </a:solidFill>
                <a:ea typeface="Segoe UI" pitchFamily="34" charset="0"/>
                <a:cs typeface="Segoe UI" pitchFamily="34" charset="0"/>
              </a:rPr>
              <a:t>(X-Small)</a:t>
            </a:r>
            <a:endParaRPr lang="en-US" sz="1200" dirty="0">
              <a:solidFill>
                <a:schemeClr val="tx1"/>
              </a:solidFill>
              <a:ea typeface="Segoe UI" pitchFamily="34" charset="0"/>
              <a:cs typeface="Segoe UI" pitchFamily="34" charset="0"/>
            </a:endParaRPr>
          </a:p>
        </p:txBody>
      </p:sp>
      <p:sp>
        <p:nvSpPr>
          <p:cNvPr id="15" name="TextBox 14"/>
          <p:cNvSpPr txBox="1"/>
          <p:nvPr/>
        </p:nvSpPr>
        <p:spPr>
          <a:xfrm>
            <a:off x="1874837" y="1428702"/>
            <a:ext cx="1366913" cy="282513"/>
          </a:xfrm>
          <a:prstGeom prst="rect">
            <a:avLst/>
          </a:prstGeom>
          <a:noFill/>
        </p:spPr>
        <p:txBody>
          <a:bodyPr wrap="none" lIns="0" tIns="0" rIns="0" bIns="0" rtlCol="0">
            <a:spAutoFit/>
          </a:bodyPr>
          <a:lstStyle/>
          <a:p>
            <a:pPr>
              <a:lnSpc>
                <a:spcPct val="90000"/>
              </a:lnSpc>
              <a:spcBef>
                <a:spcPct val="20000"/>
              </a:spcBef>
              <a:buSzPct val="80000"/>
            </a:pPr>
            <a:r>
              <a:rPr lang="en-US" sz="2040" dirty="0" smtClean="0">
                <a:solidFill>
                  <a:schemeClr val="accent4"/>
                </a:solidFill>
                <a:latin typeface="Segoe UI Light" pitchFamily="34" charset="0"/>
              </a:rPr>
              <a:t>On Premises</a:t>
            </a:r>
            <a:endParaRPr lang="en-US" sz="2040" dirty="0">
              <a:solidFill>
                <a:schemeClr val="accent4"/>
              </a:solidFill>
              <a:latin typeface="Segoe UI Light" pitchFamily="34" charset="0"/>
            </a:endParaRPr>
          </a:p>
        </p:txBody>
      </p:sp>
      <p:pic>
        <p:nvPicPr>
          <p:cNvPr id="17" name="Picture 16"/>
          <p:cNvPicPr>
            <a:picLocks noChangeAspect="1"/>
          </p:cNvPicPr>
          <p:nvPr/>
        </p:nvPicPr>
        <p:blipFill>
          <a:blip r:embed="rId3"/>
          <a:stretch>
            <a:fillRect/>
          </a:stretch>
        </p:blipFill>
        <p:spPr>
          <a:xfrm>
            <a:off x="1452525" y="2732105"/>
            <a:ext cx="846000" cy="833143"/>
          </a:xfrm>
          <a:prstGeom prst="rect">
            <a:avLst/>
          </a:prstGeom>
        </p:spPr>
      </p:pic>
      <p:pic>
        <p:nvPicPr>
          <p:cNvPr id="18" name="Picture 17"/>
          <p:cNvPicPr>
            <a:picLocks noChangeAspect="1"/>
          </p:cNvPicPr>
          <p:nvPr/>
        </p:nvPicPr>
        <p:blipFill>
          <a:blip r:embed="rId3"/>
          <a:stretch>
            <a:fillRect/>
          </a:stretch>
        </p:blipFill>
        <p:spPr>
          <a:xfrm>
            <a:off x="2297837" y="2732105"/>
            <a:ext cx="846000" cy="833143"/>
          </a:xfrm>
          <a:prstGeom prst="rect">
            <a:avLst/>
          </a:prstGeom>
        </p:spPr>
      </p:pic>
      <p:pic>
        <p:nvPicPr>
          <p:cNvPr id="19" name="Picture 18"/>
          <p:cNvPicPr>
            <a:picLocks noChangeAspect="1"/>
          </p:cNvPicPr>
          <p:nvPr/>
        </p:nvPicPr>
        <p:blipFill>
          <a:blip r:embed="rId3"/>
          <a:stretch>
            <a:fillRect/>
          </a:stretch>
        </p:blipFill>
        <p:spPr>
          <a:xfrm>
            <a:off x="1451837" y="3670472"/>
            <a:ext cx="846000" cy="833143"/>
          </a:xfrm>
          <a:prstGeom prst="rect">
            <a:avLst/>
          </a:prstGeom>
        </p:spPr>
      </p:pic>
      <p:pic>
        <p:nvPicPr>
          <p:cNvPr id="20" name="Picture 19"/>
          <p:cNvPicPr>
            <a:picLocks noChangeAspect="1"/>
          </p:cNvPicPr>
          <p:nvPr/>
        </p:nvPicPr>
        <p:blipFill>
          <a:blip r:embed="rId3"/>
          <a:stretch>
            <a:fillRect/>
          </a:stretch>
        </p:blipFill>
        <p:spPr>
          <a:xfrm>
            <a:off x="2297837" y="3642519"/>
            <a:ext cx="846000" cy="833143"/>
          </a:xfrm>
          <a:prstGeom prst="rect">
            <a:avLst/>
          </a:prstGeom>
        </p:spPr>
      </p:pic>
      <p:sp>
        <p:nvSpPr>
          <p:cNvPr id="21" name="TextBox 20"/>
          <p:cNvSpPr txBox="1"/>
          <p:nvPr/>
        </p:nvSpPr>
        <p:spPr>
          <a:xfrm>
            <a:off x="3239332" y="3097754"/>
            <a:ext cx="1615635"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Web servers</a:t>
            </a:r>
            <a:endParaRPr lang="en-US" sz="2400" dirty="0" smtClean="0">
              <a:gradFill>
                <a:gsLst>
                  <a:gs pos="2917">
                    <a:schemeClr val="tx1"/>
                  </a:gs>
                  <a:gs pos="30000">
                    <a:schemeClr val="tx1"/>
                  </a:gs>
                </a:gsLst>
                <a:lin ang="5400000" scaled="0"/>
              </a:gradFill>
            </a:endParaRPr>
          </a:p>
        </p:txBody>
      </p:sp>
      <p:sp>
        <p:nvSpPr>
          <p:cNvPr id="22" name="TextBox 21"/>
          <p:cNvSpPr txBox="1"/>
          <p:nvPr/>
        </p:nvSpPr>
        <p:spPr>
          <a:xfrm>
            <a:off x="3182020" y="3892006"/>
            <a:ext cx="1577278" cy="794064"/>
          </a:xfrm>
          <a:prstGeom prst="rect">
            <a:avLst/>
          </a:prstGeom>
          <a:noFill/>
        </p:spPr>
        <p:txBody>
          <a:bodyPr wrap="squar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Application servers</a:t>
            </a:r>
            <a:endParaRPr lang="en-US" sz="2400" dirty="0" smtClean="0">
              <a:gradFill>
                <a:gsLst>
                  <a:gs pos="2917">
                    <a:schemeClr val="tx1"/>
                  </a:gs>
                  <a:gs pos="30000">
                    <a:schemeClr val="tx1"/>
                  </a:gs>
                </a:gsLst>
                <a:lin ang="5400000" scaled="0"/>
              </a:gradFill>
            </a:endParaRPr>
          </a:p>
        </p:txBody>
      </p:sp>
      <p:pic>
        <p:nvPicPr>
          <p:cNvPr id="25" name="Picture 24"/>
          <p:cNvPicPr>
            <a:picLocks noChangeAspect="1"/>
          </p:cNvPicPr>
          <p:nvPr/>
        </p:nvPicPr>
        <p:blipFill>
          <a:blip r:embed="rId4"/>
          <a:stretch>
            <a:fillRect/>
          </a:stretch>
        </p:blipFill>
        <p:spPr>
          <a:xfrm>
            <a:off x="2415923" y="4972005"/>
            <a:ext cx="451115" cy="825033"/>
          </a:xfrm>
          <a:prstGeom prst="rect">
            <a:avLst/>
          </a:prstGeom>
        </p:spPr>
      </p:pic>
      <p:pic>
        <p:nvPicPr>
          <p:cNvPr id="26" name="Picture 25"/>
          <p:cNvPicPr>
            <a:picLocks noChangeAspect="1"/>
          </p:cNvPicPr>
          <p:nvPr/>
        </p:nvPicPr>
        <p:blipFill>
          <a:blip r:embed="rId4"/>
          <a:stretch>
            <a:fillRect/>
          </a:stretch>
        </p:blipFill>
        <p:spPr>
          <a:xfrm>
            <a:off x="1954080" y="4972004"/>
            <a:ext cx="451115" cy="825033"/>
          </a:xfrm>
          <a:prstGeom prst="rect">
            <a:avLst/>
          </a:prstGeom>
        </p:spPr>
      </p:pic>
      <p:pic>
        <p:nvPicPr>
          <p:cNvPr id="27" name="Picture 26"/>
          <p:cNvPicPr>
            <a:picLocks noChangeAspect="1"/>
          </p:cNvPicPr>
          <p:nvPr/>
        </p:nvPicPr>
        <p:blipFill>
          <a:blip r:embed="rId5"/>
          <a:stretch>
            <a:fillRect/>
          </a:stretch>
        </p:blipFill>
        <p:spPr>
          <a:xfrm>
            <a:off x="2179637" y="5138441"/>
            <a:ext cx="707305" cy="878352"/>
          </a:xfrm>
          <a:prstGeom prst="rect">
            <a:avLst/>
          </a:prstGeom>
        </p:spPr>
      </p:pic>
      <p:sp>
        <p:nvSpPr>
          <p:cNvPr id="28" name="Oval 27"/>
          <p:cNvSpPr/>
          <p:nvPr/>
        </p:nvSpPr>
        <p:spPr bwMode="auto">
          <a:xfrm>
            <a:off x="1540448" y="4686070"/>
            <a:ext cx="1729494" cy="1630592"/>
          </a:xfrm>
          <a:prstGeom prst="ellipse">
            <a:avLst/>
          </a:prstGeom>
          <a:no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2" name="Straight Connector 31"/>
          <p:cNvCxnSpPr/>
          <p:nvPr/>
        </p:nvCxnSpPr>
        <p:spPr>
          <a:xfrm>
            <a:off x="4774640" y="5110771"/>
            <a:ext cx="1798372"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33" name="Picture 32"/>
          <p:cNvPicPr>
            <a:picLocks noChangeAspect="1"/>
          </p:cNvPicPr>
          <p:nvPr/>
        </p:nvPicPr>
        <p:blipFill>
          <a:blip r:embed="rId5"/>
          <a:stretch>
            <a:fillRect/>
          </a:stretch>
        </p:blipFill>
        <p:spPr>
          <a:xfrm>
            <a:off x="6973059" y="4556754"/>
            <a:ext cx="707305" cy="878352"/>
          </a:xfrm>
          <a:prstGeom prst="rect">
            <a:avLst/>
          </a:prstGeom>
        </p:spPr>
      </p:pic>
      <p:sp>
        <p:nvSpPr>
          <p:cNvPr id="34" name="Rectangle 33"/>
          <p:cNvSpPr/>
          <p:nvPr/>
        </p:nvSpPr>
        <p:spPr bwMode="auto">
          <a:xfrm>
            <a:off x="7969144" y="3889970"/>
            <a:ext cx="1107352" cy="1810393"/>
          </a:xfrm>
          <a:prstGeom prst="rect">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400" dirty="0" smtClean="0">
                <a:solidFill>
                  <a:schemeClr val="tx1"/>
                </a:solidFill>
                <a:ea typeface="Segoe UI" pitchFamily="34" charset="0"/>
                <a:cs typeface="Segoe UI" pitchFamily="34" charset="0"/>
              </a:rPr>
              <a:t>SQL DR2</a:t>
            </a:r>
            <a:endParaRPr lang="en-US" sz="1632" dirty="0" smtClean="0">
              <a:solidFill>
                <a:schemeClr val="tx1"/>
              </a:solidFill>
              <a:ea typeface="Segoe UI" pitchFamily="34" charset="0"/>
              <a:cs typeface="Segoe UI" pitchFamily="34" charset="0"/>
            </a:endParaRPr>
          </a:p>
          <a:p>
            <a:pPr algn="ctr" defTabSz="951028" fontAlgn="base">
              <a:lnSpc>
                <a:spcPct val="90000"/>
              </a:lnSpc>
              <a:spcBef>
                <a:spcPct val="0"/>
              </a:spcBef>
              <a:spcAft>
                <a:spcPct val="0"/>
              </a:spcAft>
            </a:pPr>
            <a:r>
              <a:rPr lang="en-US" sz="1050" dirty="0" smtClean="0">
                <a:solidFill>
                  <a:schemeClr val="tx1"/>
                </a:solidFill>
                <a:ea typeface="Segoe UI" pitchFamily="34" charset="0"/>
                <a:cs typeface="Segoe UI" pitchFamily="34" charset="0"/>
              </a:rPr>
              <a:t>(A6)</a:t>
            </a:r>
            <a:endParaRPr lang="en-US" sz="1050" dirty="0">
              <a:solidFill>
                <a:schemeClr val="tx1"/>
              </a:solidFill>
              <a:ea typeface="Segoe UI" pitchFamily="34" charset="0"/>
              <a:cs typeface="Segoe UI" pitchFamily="34" charset="0"/>
            </a:endParaRPr>
          </a:p>
        </p:txBody>
      </p:sp>
      <p:pic>
        <p:nvPicPr>
          <p:cNvPr id="35" name="Picture 34"/>
          <p:cNvPicPr>
            <a:picLocks noChangeAspect="1"/>
          </p:cNvPicPr>
          <p:nvPr/>
        </p:nvPicPr>
        <p:blipFill>
          <a:blip r:embed="rId5"/>
          <a:stretch>
            <a:fillRect/>
          </a:stretch>
        </p:blipFill>
        <p:spPr>
          <a:xfrm>
            <a:off x="8179252" y="4556754"/>
            <a:ext cx="707305" cy="878352"/>
          </a:xfrm>
          <a:prstGeom prst="rect">
            <a:avLst/>
          </a:prstGeom>
        </p:spPr>
      </p:pic>
      <p:pic>
        <p:nvPicPr>
          <p:cNvPr id="36" name="Picture 35"/>
          <p:cNvPicPr>
            <a:picLocks noChangeAspect="1"/>
          </p:cNvPicPr>
          <p:nvPr/>
        </p:nvPicPr>
        <p:blipFill>
          <a:blip r:embed="rId6"/>
          <a:stretch>
            <a:fillRect/>
          </a:stretch>
        </p:blipFill>
        <p:spPr>
          <a:xfrm>
            <a:off x="6983111" y="2771807"/>
            <a:ext cx="727235" cy="808038"/>
          </a:xfrm>
          <a:prstGeom prst="rect">
            <a:avLst/>
          </a:prstGeom>
        </p:spPr>
      </p:pic>
      <p:sp>
        <p:nvSpPr>
          <p:cNvPr id="38" name="Rectangle 37"/>
          <p:cNvSpPr/>
          <p:nvPr/>
        </p:nvSpPr>
        <p:spPr bwMode="auto">
          <a:xfrm>
            <a:off x="9194753" y="2014128"/>
            <a:ext cx="1097987" cy="181039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smtClean="0">
                <a:solidFill>
                  <a:schemeClr val="tx1"/>
                </a:solidFill>
                <a:ea typeface="Segoe UI" pitchFamily="34" charset="0"/>
                <a:cs typeface="Segoe UI" pitchFamily="34" charset="0"/>
              </a:rPr>
              <a:t>SP DR2</a:t>
            </a:r>
          </a:p>
          <a:p>
            <a:pPr algn="ctr" defTabSz="951028" fontAlgn="base">
              <a:lnSpc>
                <a:spcPct val="90000"/>
              </a:lnSpc>
              <a:spcBef>
                <a:spcPct val="0"/>
              </a:spcBef>
              <a:spcAft>
                <a:spcPct val="0"/>
              </a:spcAft>
            </a:pPr>
            <a:r>
              <a:rPr lang="en-US" sz="1200" dirty="0" smtClean="0">
                <a:solidFill>
                  <a:schemeClr val="tx1"/>
                </a:solidFill>
                <a:ea typeface="Segoe UI" pitchFamily="34" charset="0"/>
                <a:cs typeface="Segoe UI" pitchFamily="34" charset="0"/>
              </a:rPr>
              <a:t>(Large)</a:t>
            </a:r>
            <a:endParaRPr lang="en-US" sz="1200" dirty="0">
              <a:solidFill>
                <a:schemeClr val="tx1"/>
              </a:solidFill>
              <a:ea typeface="Segoe UI" pitchFamily="34" charset="0"/>
              <a:cs typeface="Segoe UI" pitchFamily="34" charset="0"/>
            </a:endParaRPr>
          </a:p>
        </p:txBody>
      </p:sp>
      <p:pic>
        <p:nvPicPr>
          <p:cNvPr id="37" name="Picture 36"/>
          <p:cNvPicPr>
            <a:picLocks noChangeAspect="1"/>
          </p:cNvPicPr>
          <p:nvPr/>
        </p:nvPicPr>
        <p:blipFill>
          <a:blip r:embed="rId3"/>
          <a:stretch>
            <a:fillRect/>
          </a:stretch>
        </p:blipFill>
        <p:spPr>
          <a:xfrm>
            <a:off x="9338967" y="2771807"/>
            <a:ext cx="846000" cy="833143"/>
          </a:xfrm>
          <a:prstGeom prst="rect">
            <a:avLst/>
          </a:prstGeom>
          <a:solidFill>
            <a:schemeClr val="bg1"/>
          </a:solidFill>
        </p:spPr>
      </p:pic>
      <p:sp>
        <p:nvSpPr>
          <p:cNvPr id="43" name="Rectangle 42"/>
          <p:cNvSpPr/>
          <p:nvPr/>
        </p:nvSpPr>
        <p:spPr bwMode="auto">
          <a:xfrm>
            <a:off x="9175337" y="3889970"/>
            <a:ext cx="1097987" cy="181039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smtClean="0">
                <a:solidFill>
                  <a:schemeClr val="tx1"/>
                </a:solidFill>
                <a:ea typeface="Segoe UI" pitchFamily="34" charset="0"/>
                <a:cs typeface="Segoe UI" pitchFamily="34" charset="0"/>
              </a:rPr>
              <a:t>SP DR4</a:t>
            </a:r>
          </a:p>
          <a:p>
            <a:pPr algn="ctr" defTabSz="951028" fontAlgn="base">
              <a:lnSpc>
                <a:spcPct val="90000"/>
              </a:lnSpc>
              <a:spcBef>
                <a:spcPct val="0"/>
              </a:spcBef>
              <a:spcAft>
                <a:spcPct val="0"/>
              </a:spcAft>
            </a:pPr>
            <a:r>
              <a:rPr lang="en-US" sz="1200" dirty="0" smtClean="0">
                <a:solidFill>
                  <a:schemeClr val="tx1"/>
                </a:solidFill>
                <a:ea typeface="Segoe UI" pitchFamily="34" charset="0"/>
                <a:cs typeface="Segoe UI" pitchFamily="34" charset="0"/>
              </a:rPr>
              <a:t>(Large)</a:t>
            </a:r>
            <a:endParaRPr lang="en-US" sz="1200" dirty="0">
              <a:solidFill>
                <a:schemeClr val="tx1"/>
              </a:solidFill>
              <a:ea typeface="Segoe UI" pitchFamily="34" charset="0"/>
              <a:cs typeface="Segoe UI" pitchFamily="34" charset="0"/>
            </a:endParaRPr>
          </a:p>
        </p:txBody>
      </p:sp>
      <p:pic>
        <p:nvPicPr>
          <p:cNvPr id="42" name="Picture 41"/>
          <p:cNvPicPr>
            <a:picLocks noChangeAspect="1"/>
          </p:cNvPicPr>
          <p:nvPr/>
        </p:nvPicPr>
        <p:blipFill>
          <a:blip r:embed="rId3"/>
          <a:stretch>
            <a:fillRect/>
          </a:stretch>
        </p:blipFill>
        <p:spPr>
          <a:xfrm>
            <a:off x="9319551" y="4647649"/>
            <a:ext cx="846000" cy="833143"/>
          </a:xfrm>
          <a:prstGeom prst="rect">
            <a:avLst/>
          </a:prstGeom>
          <a:solidFill>
            <a:schemeClr val="bg1"/>
          </a:solidFill>
        </p:spPr>
      </p:pic>
      <p:sp>
        <p:nvSpPr>
          <p:cNvPr id="45" name="Rectangle 44"/>
          <p:cNvSpPr/>
          <p:nvPr/>
        </p:nvSpPr>
        <p:spPr bwMode="auto">
          <a:xfrm>
            <a:off x="10372165" y="3889970"/>
            <a:ext cx="1097987" cy="181039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smtClean="0">
                <a:solidFill>
                  <a:schemeClr val="tx1"/>
                </a:solidFill>
                <a:ea typeface="Segoe UI" pitchFamily="34" charset="0"/>
                <a:cs typeface="Segoe UI" pitchFamily="34" charset="0"/>
              </a:rPr>
              <a:t>SP DR5</a:t>
            </a:r>
          </a:p>
          <a:p>
            <a:pPr algn="ctr" defTabSz="951028" fontAlgn="base">
              <a:lnSpc>
                <a:spcPct val="90000"/>
              </a:lnSpc>
              <a:spcBef>
                <a:spcPct val="0"/>
              </a:spcBef>
              <a:spcAft>
                <a:spcPct val="0"/>
              </a:spcAft>
            </a:pPr>
            <a:r>
              <a:rPr lang="en-US" sz="1200" dirty="0" smtClean="0">
                <a:solidFill>
                  <a:schemeClr val="tx1"/>
                </a:solidFill>
                <a:ea typeface="Segoe UI" pitchFamily="34" charset="0"/>
                <a:cs typeface="Segoe UI" pitchFamily="34" charset="0"/>
              </a:rPr>
              <a:t>(Large)</a:t>
            </a:r>
            <a:endParaRPr lang="en-US" sz="1200" dirty="0">
              <a:solidFill>
                <a:schemeClr val="tx1"/>
              </a:solidFill>
              <a:ea typeface="Segoe UI" pitchFamily="34" charset="0"/>
              <a:cs typeface="Segoe UI" pitchFamily="34" charset="0"/>
            </a:endParaRPr>
          </a:p>
        </p:txBody>
      </p:sp>
      <p:pic>
        <p:nvPicPr>
          <p:cNvPr id="44" name="Picture 43"/>
          <p:cNvPicPr>
            <a:picLocks noChangeAspect="1"/>
          </p:cNvPicPr>
          <p:nvPr/>
        </p:nvPicPr>
        <p:blipFill>
          <a:blip r:embed="rId3"/>
          <a:stretch>
            <a:fillRect/>
          </a:stretch>
        </p:blipFill>
        <p:spPr>
          <a:xfrm>
            <a:off x="10516379" y="4647649"/>
            <a:ext cx="846000" cy="833143"/>
          </a:xfrm>
          <a:prstGeom prst="rect">
            <a:avLst/>
          </a:prstGeom>
          <a:solidFill>
            <a:schemeClr val="bg1"/>
          </a:solidFill>
        </p:spPr>
      </p:pic>
      <p:sp>
        <p:nvSpPr>
          <p:cNvPr id="47" name="Rectangle 46"/>
          <p:cNvSpPr/>
          <p:nvPr/>
        </p:nvSpPr>
        <p:spPr bwMode="auto">
          <a:xfrm>
            <a:off x="10363003" y="2027386"/>
            <a:ext cx="1097987" cy="181039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smtClean="0">
                <a:solidFill>
                  <a:schemeClr val="tx1"/>
                </a:solidFill>
                <a:ea typeface="Segoe UI" pitchFamily="34" charset="0"/>
                <a:cs typeface="Segoe UI" pitchFamily="34" charset="0"/>
              </a:rPr>
              <a:t>SP DR3</a:t>
            </a:r>
          </a:p>
          <a:p>
            <a:pPr algn="ctr" defTabSz="951028" fontAlgn="base">
              <a:lnSpc>
                <a:spcPct val="90000"/>
              </a:lnSpc>
              <a:spcBef>
                <a:spcPct val="0"/>
              </a:spcBef>
              <a:spcAft>
                <a:spcPct val="0"/>
              </a:spcAft>
            </a:pPr>
            <a:r>
              <a:rPr lang="en-US" sz="1200" dirty="0" smtClean="0">
                <a:solidFill>
                  <a:schemeClr val="tx1"/>
                </a:solidFill>
                <a:ea typeface="Segoe UI" pitchFamily="34" charset="0"/>
                <a:cs typeface="Segoe UI" pitchFamily="34" charset="0"/>
              </a:rPr>
              <a:t>(Large)</a:t>
            </a:r>
            <a:endParaRPr lang="en-US" sz="1200" dirty="0">
              <a:solidFill>
                <a:schemeClr val="tx1"/>
              </a:solidFill>
              <a:ea typeface="Segoe UI" pitchFamily="34" charset="0"/>
              <a:cs typeface="Segoe UI" pitchFamily="34" charset="0"/>
            </a:endParaRPr>
          </a:p>
        </p:txBody>
      </p:sp>
      <p:pic>
        <p:nvPicPr>
          <p:cNvPr id="46" name="Picture 45"/>
          <p:cNvPicPr>
            <a:picLocks noChangeAspect="1"/>
          </p:cNvPicPr>
          <p:nvPr/>
        </p:nvPicPr>
        <p:blipFill>
          <a:blip r:embed="rId3"/>
          <a:stretch>
            <a:fillRect/>
          </a:stretch>
        </p:blipFill>
        <p:spPr>
          <a:xfrm>
            <a:off x="10507217" y="2785065"/>
            <a:ext cx="846000" cy="833143"/>
          </a:xfrm>
          <a:prstGeom prst="rect">
            <a:avLst/>
          </a:prstGeom>
          <a:solidFill>
            <a:schemeClr val="bg1"/>
          </a:solidFill>
        </p:spPr>
      </p:pic>
      <p:pic>
        <p:nvPicPr>
          <p:cNvPr id="49" name="Picture 48"/>
          <p:cNvPicPr>
            <a:picLocks noChangeAspect="1"/>
          </p:cNvPicPr>
          <p:nvPr/>
        </p:nvPicPr>
        <p:blipFill>
          <a:blip r:embed="rId6"/>
          <a:stretch>
            <a:fillRect/>
          </a:stretch>
        </p:blipFill>
        <p:spPr>
          <a:xfrm>
            <a:off x="2281834" y="1840849"/>
            <a:ext cx="727235" cy="808038"/>
          </a:xfrm>
          <a:prstGeom prst="rect">
            <a:avLst/>
          </a:prstGeom>
        </p:spPr>
      </p:pic>
      <p:pic>
        <p:nvPicPr>
          <p:cNvPr id="51" name="Picture 50"/>
          <p:cNvPicPr>
            <a:picLocks noChangeAspect="1"/>
          </p:cNvPicPr>
          <p:nvPr/>
        </p:nvPicPr>
        <p:blipFill>
          <a:blip r:embed="rId6"/>
          <a:stretch>
            <a:fillRect/>
          </a:stretch>
        </p:blipFill>
        <p:spPr>
          <a:xfrm>
            <a:off x="1446394" y="1842852"/>
            <a:ext cx="727235" cy="808038"/>
          </a:xfrm>
          <a:prstGeom prst="rect">
            <a:avLst/>
          </a:prstGeom>
        </p:spPr>
      </p:pic>
      <p:sp>
        <p:nvSpPr>
          <p:cNvPr id="52" name="TextBox 51"/>
          <p:cNvSpPr txBox="1"/>
          <p:nvPr/>
        </p:nvSpPr>
        <p:spPr>
          <a:xfrm>
            <a:off x="3191831" y="1960514"/>
            <a:ext cx="2084032"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chemeClr val="tx1"/>
                    </a:gs>
                    <a:gs pos="30000">
                      <a:schemeClr val="tx1"/>
                    </a:gs>
                  </a:gsLst>
                  <a:lin ang="5400000" scaled="0"/>
                </a:gradFill>
              </a:rPr>
              <a:t>Directory servers</a:t>
            </a:r>
            <a:endParaRPr lang="en-US" sz="2400" dirty="0" smtClean="0">
              <a:gradFill>
                <a:gsLst>
                  <a:gs pos="2917">
                    <a:schemeClr val="tx1"/>
                  </a:gs>
                  <a:gs pos="30000">
                    <a:schemeClr val="tx1"/>
                  </a:gs>
                </a:gsLst>
                <a:lin ang="5400000" scaled="0"/>
              </a:gradFill>
            </a:endParaRPr>
          </a:p>
        </p:txBody>
      </p:sp>
      <p:sp>
        <p:nvSpPr>
          <p:cNvPr id="53" name="Rectangle 52"/>
          <p:cNvSpPr/>
          <p:nvPr/>
        </p:nvSpPr>
        <p:spPr bwMode="auto">
          <a:xfrm>
            <a:off x="977244" y="1750080"/>
            <a:ext cx="4407265" cy="4737348"/>
          </a:xfrm>
          <a:prstGeom prst="rect">
            <a:avLst/>
          </a:prstGeom>
          <a:noFill/>
          <a:ln w="28575">
            <a:solidFill>
              <a:schemeClr val="accent2">
                <a:lumMod val="60000"/>
                <a:lumOff val="4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solidFill>
                <a:schemeClr val="tx1"/>
              </a:solidFill>
            </a:endParaRPr>
          </a:p>
        </p:txBody>
      </p:sp>
      <p:pic>
        <p:nvPicPr>
          <p:cNvPr id="24" name="Picture 23"/>
          <p:cNvPicPr>
            <a:picLocks noChangeAspect="1"/>
          </p:cNvPicPr>
          <p:nvPr/>
        </p:nvPicPr>
        <p:blipFill>
          <a:blip r:embed="rId7"/>
          <a:stretch>
            <a:fillRect/>
          </a:stretch>
        </p:blipFill>
        <p:spPr>
          <a:xfrm>
            <a:off x="624502" y="1241733"/>
            <a:ext cx="639130" cy="786584"/>
          </a:xfrm>
          <a:prstGeom prst="rect">
            <a:avLst/>
          </a:prstGeom>
        </p:spPr>
      </p:pic>
      <p:sp>
        <p:nvSpPr>
          <p:cNvPr id="29" name="Rectangle 28"/>
          <p:cNvSpPr/>
          <p:nvPr/>
        </p:nvSpPr>
        <p:spPr bwMode="auto">
          <a:xfrm>
            <a:off x="4509828" y="4353913"/>
            <a:ext cx="2063184" cy="756858"/>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600" dirty="0" smtClean="0">
                <a:solidFill>
                  <a:schemeClr val="tx1"/>
                </a:solidFill>
              </a:rPr>
              <a:t>VPN </a:t>
            </a:r>
            <a:r>
              <a:rPr lang="en-US" sz="1600" dirty="0" err="1" smtClean="0">
                <a:solidFill>
                  <a:schemeClr val="tx1"/>
                </a:solidFill>
              </a:rPr>
              <a:t>Tunel</a:t>
            </a:r>
            <a:endParaRPr lang="en-US" sz="1600" dirty="0">
              <a:solidFill>
                <a:schemeClr val="tx1"/>
              </a:solidFill>
            </a:endParaRPr>
          </a:p>
        </p:txBody>
      </p:sp>
      <p:cxnSp>
        <p:nvCxnSpPr>
          <p:cNvPr id="31" name="Straight Connector 30"/>
          <p:cNvCxnSpPr/>
          <p:nvPr/>
        </p:nvCxnSpPr>
        <p:spPr>
          <a:xfrm>
            <a:off x="4774640" y="4353913"/>
            <a:ext cx="1798372"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4459966" y="4759735"/>
            <a:ext cx="2921024" cy="221599"/>
          </a:xfrm>
          <a:prstGeom prst="rect">
            <a:avLst/>
          </a:prstGeom>
          <a:noFill/>
        </p:spPr>
        <p:txBody>
          <a:bodyPr wrap="square" lIns="0" tIns="0" rIns="0" bIns="0" rtlCol="0">
            <a:spAutoFit/>
          </a:bodyPr>
          <a:lstStyle/>
          <a:p>
            <a:pPr>
              <a:lnSpc>
                <a:spcPct val="90000"/>
              </a:lnSpc>
              <a:spcBef>
                <a:spcPct val="20000"/>
              </a:spcBef>
              <a:buSzPct val="80000"/>
            </a:pPr>
            <a:r>
              <a:rPr lang="en-US" sz="1600" dirty="0" smtClean="0">
                <a:solidFill>
                  <a:schemeClr val="accent6"/>
                </a:solidFill>
                <a:latin typeface="Segoe UI Light" pitchFamily="34" charset="0"/>
              </a:rPr>
              <a:t>SQL Server Log Shipping</a:t>
            </a:r>
            <a:endParaRPr lang="en-US" sz="1600" dirty="0">
              <a:solidFill>
                <a:schemeClr val="accent6"/>
              </a:solidFill>
              <a:latin typeface="Segoe UI Light" pitchFamily="34" charset="0"/>
            </a:endParaRPr>
          </a:p>
        </p:txBody>
      </p:sp>
      <p:cxnSp>
        <p:nvCxnSpPr>
          <p:cNvPr id="50" name="Straight Arrow Connector 49"/>
          <p:cNvCxnSpPr>
            <a:endCxn id="33" idx="1"/>
          </p:cNvCxnSpPr>
          <p:nvPr/>
        </p:nvCxnSpPr>
        <p:spPr>
          <a:xfrm>
            <a:off x="2886942" y="4972004"/>
            <a:ext cx="4086117" cy="0"/>
          </a:xfrm>
          <a:prstGeom prst="straightConnector1">
            <a:avLst/>
          </a:prstGeom>
          <a:ln>
            <a:headEnd type="none"/>
            <a:tailEnd type="triangle"/>
          </a:ln>
        </p:spPr>
        <p:style>
          <a:lnRef idx="2">
            <a:schemeClr val="accent6"/>
          </a:lnRef>
          <a:fillRef idx="0">
            <a:schemeClr val="accent6"/>
          </a:fillRef>
          <a:effectRef idx="1">
            <a:schemeClr val="accent6"/>
          </a:effectRef>
          <a:fontRef idx="minor">
            <a:schemeClr val="tx1"/>
          </a:fontRef>
        </p:style>
      </p:cxnSp>
      <p:pic>
        <p:nvPicPr>
          <p:cNvPr id="3" name="Picture 2"/>
          <p:cNvPicPr>
            <a:picLocks noChangeAspect="1"/>
          </p:cNvPicPr>
          <p:nvPr/>
        </p:nvPicPr>
        <p:blipFill>
          <a:blip r:embed="rId8"/>
          <a:stretch>
            <a:fillRect/>
          </a:stretch>
        </p:blipFill>
        <p:spPr>
          <a:xfrm>
            <a:off x="6218237" y="1305835"/>
            <a:ext cx="399900" cy="398867"/>
          </a:xfrm>
          <a:prstGeom prst="rect">
            <a:avLst/>
          </a:prstGeom>
        </p:spPr>
      </p:pic>
    </p:spTree>
    <p:extLst>
      <p:ext uri="{BB962C8B-B14F-4D97-AF65-F5344CB8AC3E}">
        <p14:creationId xmlns:p14="http://schemas.microsoft.com/office/powerpoint/2010/main" val="14789942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par>
                                <p:cTn id="41" presetID="10" presetClass="entr" presetSubtype="0" fill="hold"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par>
                                <p:cTn id="44" presetID="10" presetClass="entr" presetSubtype="0" fill="hold"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par>
                                <p:cTn id="50" presetID="10" presetClass="entr" presetSubtype="0" fill="hold"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par>
                                <p:cTn id="56" presetID="10" presetClass="entr" presetSubtype="0" fill="hold" nodeType="with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500"/>
                                        <p:tgtEl>
                                          <p:spTgt spid="4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500"/>
                                        <p:tgtEl>
                                          <p:spTgt spid="45"/>
                                        </p:tgtEl>
                                      </p:cBhvr>
                                    </p:animEffect>
                                  </p:childTnLst>
                                </p:cTn>
                              </p:par>
                              <p:par>
                                <p:cTn id="62" presetID="10" presetClass="entr" presetSubtype="0" fill="hold"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500"/>
                                        <p:tgtEl>
                                          <p:spTgt spid="47"/>
                                        </p:tgtEl>
                                      </p:cBhvr>
                                    </p:animEffect>
                                  </p:childTnLst>
                                </p:cTn>
                              </p:par>
                              <p:par>
                                <p:cTn id="68" presetID="10" presetClass="entr" presetSubtype="0" fill="hold"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500"/>
                                        <p:tgtEl>
                                          <p:spTgt spid="46"/>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fade">
                                      <p:cBhvr>
                                        <p:cTn id="75" dur="500"/>
                                        <p:tgtEl>
                                          <p:spTgt spid="3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500"/>
                                        <p:tgtEl>
                                          <p:spTgt spid="29"/>
                                        </p:tgtEl>
                                      </p:cBhvr>
                                    </p:animEffect>
                                  </p:childTnLst>
                                </p:cTn>
                              </p:par>
                              <p:par>
                                <p:cTn id="79" presetID="10" presetClass="entr" presetSubtype="0" fill="hold" nodeType="with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fade">
                                      <p:cBhvr>
                                        <p:cTn id="81" dur="500"/>
                                        <p:tgtEl>
                                          <p:spTgt spid="31"/>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fade">
                                      <p:cBhvr>
                                        <p:cTn id="84" dur="500"/>
                                        <p:tgtEl>
                                          <p:spTgt spid="48"/>
                                        </p:tgtEl>
                                      </p:cBhvr>
                                    </p:animEffect>
                                  </p:childTnLst>
                                </p:cTn>
                              </p:par>
                            </p:childTnLst>
                          </p:cTn>
                        </p:par>
                        <p:par>
                          <p:cTn id="85" fill="hold">
                            <p:stCondLst>
                              <p:cond delay="500"/>
                            </p:stCondLst>
                            <p:childTnLst>
                              <p:par>
                                <p:cTn id="86" presetID="22" presetClass="entr" presetSubtype="8" fill="hold" nodeType="after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left)">
                                      <p:cBhvr>
                                        <p:cTn id="8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animBg="1"/>
      <p:bldP spid="11" grpId="0" animBg="1"/>
      <p:bldP spid="12" grpId="0" animBg="1"/>
      <p:bldP spid="34" grpId="0" animBg="1"/>
      <p:bldP spid="38" grpId="0" animBg="1"/>
      <p:bldP spid="43" grpId="0" animBg="1"/>
      <p:bldP spid="45" grpId="0" animBg="1"/>
      <p:bldP spid="47" grpId="0" animBg="1"/>
      <p:bldP spid="29" grpId="0" animBg="1"/>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Extranet and Public-Facing Internet</a:t>
            </a:r>
            <a:endParaRPr lang="en-US" dirty="0"/>
          </a:p>
        </p:txBody>
      </p:sp>
      <p:sp>
        <p:nvSpPr>
          <p:cNvPr id="56" name="Rectangle 55"/>
          <p:cNvSpPr/>
          <p:nvPr/>
        </p:nvSpPr>
        <p:spPr bwMode="auto">
          <a:xfrm>
            <a:off x="1668642" y="1790542"/>
            <a:ext cx="7925158" cy="4243340"/>
          </a:xfrm>
          <a:prstGeom prst="rect">
            <a:avLst/>
          </a:prstGeom>
          <a:noFill/>
          <a:ln>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solidFill>
                <a:schemeClr val="tx1"/>
              </a:solidFill>
            </a:endParaRPr>
          </a:p>
        </p:txBody>
      </p:sp>
      <p:sp>
        <p:nvSpPr>
          <p:cNvPr id="57" name="Rectangle 56"/>
          <p:cNvSpPr/>
          <p:nvPr/>
        </p:nvSpPr>
        <p:spPr bwMode="auto">
          <a:xfrm>
            <a:off x="1444794" y="1711215"/>
            <a:ext cx="8354500" cy="4737348"/>
          </a:xfrm>
          <a:prstGeom prst="rect">
            <a:avLst/>
          </a:prstGeom>
          <a:noFill/>
          <a:ln>
            <a:solidFill>
              <a:schemeClr val="accent2">
                <a:lumMod val="60000"/>
                <a:lumOff val="4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solidFill>
                <a:schemeClr val="tx1"/>
              </a:solidFill>
            </a:endParaRPr>
          </a:p>
        </p:txBody>
      </p:sp>
      <p:sp>
        <p:nvSpPr>
          <p:cNvPr id="58" name="TextBox 57"/>
          <p:cNvSpPr txBox="1"/>
          <p:nvPr/>
        </p:nvSpPr>
        <p:spPr>
          <a:xfrm>
            <a:off x="8017676" y="5687503"/>
            <a:ext cx="1531850" cy="288137"/>
          </a:xfrm>
          <a:prstGeom prst="rect">
            <a:avLst/>
          </a:prstGeom>
          <a:noFill/>
        </p:spPr>
        <p:txBody>
          <a:bodyPr wrap="none" lIns="0" tIns="0" rIns="0" bIns="0" rtlCol="0">
            <a:spAutoFit/>
          </a:bodyPr>
          <a:lstStyle/>
          <a:p>
            <a:pPr>
              <a:lnSpc>
                <a:spcPct val="90000"/>
              </a:lnSpc>
              <a:spcBef>
                <a:spcPct val="20000"/>
              </a:spcBef>
              <a:buSzPct val="80000"/>
            </a:pPr>
            <a:r>
              <a:rPr lang="en-US" sz="2040" dirty="0">
                <a:solidFill>
                  <a:schemeClr val="accent4"/>
                </a:solidFill>
                <a:latin typeface="Segoe UI Light" pitchFamily="34" charset="0"/>
              </a:rPr>
              <a:t>Cloud Service</a:t>
            </a:r>
          </a:p>
        </p:txBody>
      </p:sp>
      <p:sp>
        <p:nvSpPr>
          <p:cNvPr id="59" name="TextBox 58"/>
          <p:cNvSpPr txBox="1"/>
          <p:nvPr/>
        </p:nvSpPr>
        <p:spPr>
          <a:xfrm>
            <a:off x="7749985" y="6125298"/>
            <a:ext cx="1734906" cy="288137"/>
          </a:xfrm>
          <a:prstGeom prst="rect">
            <a:avLst/>
          </a:prstGeom>
          <a:noFill/>
        </p:spPr>
        <p:txBody>
          <a:bodyPr wrap="none" lIns="0" tIns="0" rIns="0" bIns="0" rtlCol="0">
            <a:spAutoFit/>
          </a:bodyPr>
          <a:lstStyle/>
          <a:p>
            <a:pPr>
              <a:lnSpc>
                <a:spcPct val="90000"/>
              </a:lnSpc>
              <a:spcBef>
                <a:spcPct val="20000"/>
              </a:spcBef>
              <a:buSzPct val="80000"/>
            </a:pPr>
            <a:r>
              <a:rPr lang="en-US" sz="2040" dirty="0">
                <a:solidFill>
                  <a:schemeClr val="accent2">
                    <a:lumMod val="60000"/>
                    <a:lumOff val="40000"/>
                  </a:schemeClr>
                </a:solidFill>
                <a:latin typeface="Segoe UI Light" pitchFamily="34" charset="0"/>
              </a:rPr>
              <a:t>Virtual Network</a:t>
            </a:r>
          </a:p>
        </p:txBody>
      </p:sp>
      <p:sp>
        <p:nvSpPr>
          <p:cNvPr id="60" name="TextBox 59"/>
          <p:cNvSpPr txBox="1"/>
          <p:nvPr/>
        </p:nvSpPr>
        <p:spPr>
          <a:xfrm>
            <a:off x="2034509" y="1345936"/>
            <a:ext cx="1922659" cy="345817"/>
          </a:xfrm>
          <a:prstGeom prst="rect">
            <a:avLst/>
          </a:prstGeom>
          <a:noFill/>
        </p:spPr>
        <p:txBody>
          <a:bodyPr wrap="none" lIns="0" tIns="0" rIns="0" bIns="0" rtlCol="0">
            <a:spAutoFit/>
          </a:bodyPr>
          <a:lstStyle/>
          <a:p>
            <a:pPr>
              <a:lnSpc>
                <a:spcPct val="90000"/>
              </a:lnSpc>
              <a:spcBef>
                <a:spcPct val="20000"/>
              </a:spcBef>
              <a:buSzPct val="80000"/>
            </a:pPr>
            <a:r>
              <a:rPr lang="en-US" sz="2448" spc="-102" dirty="0">
                <a:latin typeface="Segoe UI Light" pitchFamily="34" charset="0"/>
              </a:rPr>
              <a:t>Windows Azure</a:t>
            </a:r>
          </a:p>
        </p:txBody>
      </p:sp>
      <p:sp>
        <p:nvSpPr>
          <p:cNvPr id="62" name="Rectangle 61"/>
          <p:cNvSpPr/>
          <p:nvPr/>
        </p:nvSpPr>
        <p:spPr bwMode="auto">
          <a:xfrm>
            <a:off x="10018752" y="1746343"/>
            <a:ext cx="2325995" cy="4702220"/>
          </a:xfrm>
          <a:prstGeom prst="rect">
            <a:avLst/>
          </a:prstGeom>
          <a:no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9" tIns="46609" rIns="93219" bIns="46609"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20" fontAlgn="base">
              <a:spcBef>
                <a:spcPct val="0"/>
              </a:spcBef>
              <a:spcAft>
                <a:spcPct val="0"/>
              </a:spcAft>
            </a:pPr>
            <a:endParaRPr lang="en-US" sz="1999" dirty="0">
              <a:solidFill>
                <a:schemeClr val="tx1"/>
              </a:solidFill>
            </a:endParaRPr>
          </a:p>
        </p:txBody>
      </p:sp>
      <p:sp>
        <p:nvSpPr>
          <p:cNvPr id="63" name="TextBox 62"/>
          <p:cNvSpPr txBox="1"/>
          <p:nvPr/>
        </p:nvSpPr>
        <p:spPr>
          <a:xfrm>
            <a:off x="10256837" y="1356300"/>
            <a:ext cx="1366913" cy="282513"/>
          </a:xfrm>
          <a:prstGeom prst="rect">
            <a:avLst/>
          </a:prstGeom>
          <a:noFill/>
        </p:spPr>
        <p:txBody>
          <a:bodyPr wrap="none" lIns="0" tIns="0" rIns="0" bIns="0" rtlCol="0">
            <a:spAutoFit/>
          </a:bodyPr>
          <a:lstStyle/>
          <a:p>
            <a:pPr>
              <a:lnSpc>
                <a:spcPct val="90000"/>
              </a:lnSpc>
              <a:spcBef>
                <a:spcPct val="20000"/>
              </a:spcBef>
              <a:buSzPct val="80000"/>
            </a:pPr>
            <a:r>
              <a:rPr lang="en-US" sz="2040" dirty="0" smtClean="0">
                <a:solidFill>
                  <a:schemeClr val="accent4"/>
                </a:solidFill>
                <a:latin typeface="Segoe UI Light" pitchFamily="34" charset="0"/>
              </a:rPr>
              <a:t>On Premises</a:t>
            </a:r>
            <a:endParaRPr lang="en-US" sz="2040" dirty="0">
              <a:solidFill>
                <a:schemeClr val="accent4"/>
              </a:solidFill>
              <a:latin typeface="Segoe UI Light" pitchFamily="34" charset="0"/>
            </a:endParaRPr>
          </a:p>
        </p:txBody>
      </p:sp>
      <p:pic>
        <p:nvPicPr>
          <p:cNvPr id="30" name="Picture 29"/>
          <p:cNvPicPr>
            <a:picLocks noChangeAspect="1"/>
          </p:cNvPicPr>
          <p:nvPr/>
        </p:nvPicPr>
        <p:blipFill>
          <a:blip r:embed="rId3"/>
          <a:stretch>
            <a:fillRect/>
          </a:stretch>
        </p:blipFill>
        <p:spPr>
          <a:xfrm>
            <a:off x="11728475" y="1317923"/>
            <a:ext cx="639130" cy="786584"/>
          </a:xfrm>
          <a:prstGeom prst="rect">
            <a:avLst/>
          </a:prstGeom>
        </p:spPr>
      </p:pic>
      <p:pic>
        <p:nvPicPr>
          <p:cNvPr id="31" name="Picture 30"/>
          <p:cNvPicPr>
            <a:picLocks noChangeAspect="1"/>
          </p:cNvPicPr>
          <p:nvPr/>
        </p:nvPicPr>
        <p:blipFill>
          <a:blip r:embed="rId4"/>
          <a:stretch>
            <a:fillRect/>
          </a:stretch>
        </p:blipFill>
        <p:spPr>
          <a:xfrm>
            <a:off x="11436968" y="2706967"/>
            <a:ext cx="727235" cy="808038"/>
          </a:xfrm>
          <a:prstGeom prst="rect">
            <a:avLst/>
          </a:prstGeom>
        </p:spPr>
      </p:pic>
      <p:pic>
        <p:nvPicPr>
          <p:cNvPr id="3" name="Picture 2"/>
          <p:cNvPicPr>
            <a:picLocks noChangeAspect="1"/>
          </p:cNvPicPr>
          <p:nvPr/>
        </p:nvPicPr>
        <p:blipFill>
          <a:blip r:embed="rId5"/>
          <a:stretch>
            <a:fillRect/>
          </a:stretch>
        </p:blipFill>
        <p:spPr>
          <a:xfrm>
            <a:off x="11344740" y="3810727"/>
            <a:ext cx="816261" cy="769341"/>
          </a:xfrm>
          <a:prstGeom prst="rect">
            <a:avLst/>
          </a:prstGeom>
        </p:spPr>
      </p:pic>
      <p:sp>
        <p:nvSpPr>
          <p:cNvPr id="33" name="TextBox 32"/>
          <p:cNvSpPr txBox="1"/>
          <p:nvPr/>
        </p:nvSpPr>
        <p:spPr>
          <a:xfrm>
            <a:off x="10295707" y="2797919"/>
            <a:ext cx="960717" cy="443198"/>
          </a:xfrm>
          <a:prstGeom prst="rect">
            <a:avLst/>
          </a:prstGeom>
          <a:noFill/>
        </p:spPr>
        <p:txBody>
          <a:bodyPr wrap="square" lIns="0" tIns="0" rIns="0" bIns="0" rtlCol="0">
            <a:spAutoFit/>
          </a:bodyPr>
          <a:lstStyle/>
          <a:p>
            <a:pPr>
              <a:lnSpc>
                <a:spcPct val="90000"/>
              </a:lnSpc>
              <a:spcBef>
                <a:spcPct val="20000"/>
              </a:spcBef>
              <a:buSzPct val="80000"/>
            </a:pPr>
            <a:r>
              <a:rPr lang="en-US" sz="1600" dirty="0" smtClean="0">
                <a:latin typeface="Segoe UI Light" pitchFamily="34" charset="0"/>
              </a:rPr>
              <a:t>Active Directory</a:t>
            </a:r>
            <a:endParaRPr lang="en-US" sz="1600" dirty="0">
              <a:latin typeface="Segoe UI Light" pitchFamily="34" charset="0"/>
            </a:endParaRPr>
          </a:p>
        </p:txBody>
      </p:sp>
      <p:sp>
        <p:nvSpPr>
          <p:cNvPr id="34" name="TextBox 33"/>
          <p:cNvSpPr txBox="1"/>
          <p:nvPr/>
        </p:nvSpPr>
        <p:spPr>
          <a:xfrm>
            <a:off x="10367671" y="4737620"/>
            <a:ext cx="1777506" cy="443198"/>
          </a:xfrm>
          <a:prstGeom prst="rect">
            <a:avLst/>
          </a:prstGeom>
          <a:noFill/>
        </p:spPr>
        <p:txBody>
          <a:bodyPr wrap="square" lIns="0" tIns="0" rIns="0" bIns="0" rtlCol="0">
            <a:spAutoFit/>
          </a:bodyPr>
          <a:lstStyle/>
          <a:p>
            <a:pPr algn="r">
              <a:lnSpc>
                <a:spcPct val="90000"/>
              </a:lnSpc>
              <a:spcBef>
                <a:spcPct val="20000"/>
              </a:spcBef>
              <a:buSzPct val="80000"/>
            </a:pPr>
            <a:r>
              <a:rPr lang="en-US" sz="1600" dirty="0" smtClean="0">
                <a:latin typeface="Segoe UI Light" pitchFamily="34" charset="0"/>
              </a:rPr>
              <a:t>Site developers and authors</a:t>
            </a:r>
            <a:endParaRPr lang="en-US" sz="1600" dirty="0">
              <a:latin typeface="Segoe UI Light" pitchFamily="34" charset="0"/>
            </a:endParaRPr>
          </a:p>
        </p:txBody>
      </p:sp>
      <p:cxnSp>
        <p:nvCxnSpPr>
          <p:cNvPr id="36" name="Straight Connector 35"/>
          <p:cNvCxnSpPr/>
          <p:nvPr/>
        </p:nvCxnSpPr>
        <p:spPr>
          <a:xfrm>
            <a:off x="9431012" y="3823210"/>
            <a:ext cx="1250734"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9431012" y="4580068"/>
            <a:ext cx="1250734"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bwMode="auto">
          <a:xfrm>
            <a:off x="9431012" y="3858310"/>
            <a:ext cx="1250734" cy="721758"/>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600" dirty="0" smtClean="0">
                <a:solidFill>
                  <a:schemeClr val="tx1"/>
                </a:solidFill>
              </a:rPr>
              <a:t>VPN Tunnel</a:t>
            </a:r>
            <a:endParaRPr lang="en-US" sz="1600" dirty="0">
              <a:solidFill>
                <a:schemeClr val="tx1"/>
              </a:solidFill>
            </a:endParaRPr>
          </a:p>
        </p:txBody>
      </p:sp>
      <p:pic>
        <p:nvPicPr>
          <p:cNvPr id="43" name="Picture 42"/>
          <p:cNvPicPr>
            <a:picLocks noChangeAspect="1"/>
          </p:cNvPicPr>
          <p:nvPr/>
        </p:nvPicPr>
        <p:blipFill>
          <a:blip r:embed="rId5"/>
          <a:stretch>
            <a:fillRect/>
          </a:stretch>
        </p:blipFill>
        <p:spPr>
          <a:xfrm>
            <a:off x="317597" y="3323919"/>
            <a:ext cx="816261" cy="769341"/>
          </a:xfrm>
          <a:prstGeom prst="rect">
            <a:avLst/>
          </a:prstGeom>
        </p:spPr>
      </p:pic>
      <p:sp>
        <p:nvSpPr>
          <p:cNvPr id="45" name="Rectangle 44"/>
          <p:cNvSpPr/>
          <p:nvPr/>
        </p:nvSpPr>
        <p:spPr bwMode="auto">
          <a:xfrm>
            <a:off x="1792663" y="3058675"/>
            <a:ext cx="5957322" cy="2556025"/>
          </a:xfrm>
          <a:prstGeom prst="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b"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SharePoint 2013 Farm</a:t>
            </a:r>
            <a:endParaRPr lang="en-US" sz="2000" dirty="0">
              <a:gradFill>
                <a:gsLst>
                  <a:gs pos="0">
                    <a:srgbClr val="FFFFFF"/>
                  </a:gs>
                  <a:gs pos="100000">
                    <a:srgbClr val="FFFFFF"/>
                  </a:gs>
                </a:gsLst>
                <a:lin ang="5400000" scaled="0"/>
              </a:gradFill>
            </a:endParaRPr>
          </a:p>
        </p:txBody>
      </p:sp>
      <p:sp>
        <p:nvSpPr>
          <p:cNvPr id="46" name="Rectangle 45"/>
          <p:cNvSpPr/>
          <p:nvPr/>
        </p:nvSpPr>
        <p:spPr bwMode="auto">
          <a:xfrm>
            <a:off x="1935453" y="3259731"/>
            <a:ext cx="5654384" cy="1907251"/>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Web Application</a:t>
            </a:r>
            <a:endParaRPr lang="en-US" sz="2000" dirty="0">
              <a:gradFill>
                <a:gsLst>
                  <a:gs pos="0">
                    <a:srgbClr val="FFFFFF"/>
                  </a:gs>
                  <a:gs pos="100000">
                    <a:srgbClr val="FFFFFF"/>
                  </a:gs>
                </a:gsLst>
                <a:lin ang="5400000" scaled="0"/>
              </a:gradFill>
            </a:endParaRPr>
          </a:p>
        </p:txBody>
      </p:sp>
      <p:sp>
        <p:nvSpPr>
          <p:cNvPr id="49" name="Rectangle 48"/>
          <p:cNvSpPr/>
          <p:nvPr/>
        </p:nvSpPr>
        <p:spPr bwMode="auto">
          <a:xfrm>
            <a:off x="1792663" y="1915676"/>
            <a:ext cx="5957322" cy="900857"/>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Windows Azure Active Directory</a:t>
            </a:r>
            <a:endParaRPr lang="en-US" sz="2000" dirty="0">
              <a:gradFill>
                <a:gsLst>
                  <a:gs pos="0">
                    <a:srgbClr val="FFFFFF"/>
                  </a:gs>
                  <a:gs pos="100000">
                    <a:srgbClr val="FFFFFF"/>
                  </a:gs>
                </a:gsLst>
                <a:lin ang="5400000" scaled="0"/>
              </a:gradFill>
            </a:endParaRPr>
          </a:p>
        </p:txBody>
      </p:sp>
      <p:cxnSp>
        <p:nvCxnSpPr>
          <p:cNvPr id="51" name="Elbow Connector 50"/>
          <p:cNvCxnSpPr>
            <a:endCxn id="49" idx="2"/>
          </p:cNvCxnSpPr>
          <p:nvPr/>
        </p:nvCxnSpPr>
        <p:spPr>
          <a:xfrm flipV="1">
            <a:off x="1169727" y="2816533"/>
            <a:ext cx="3601597" cy="2515232"/>
          </a:xfrm>
          <a:prstGeom prst="bentConnector2">
            <a:avLst/>
          </a:prstGeom>
          <a:ln w="47625">
            <a:headEnd type="triangle"/>
            <a:tailEnd type="triangle"/>
          </a:ln>
        </p:spPr>
        <p:style>
          <a:lnRef idx="2">
            <a:schemeClr val="accent3"/>
          </a:lnRef>
          <a:fillRef idx="0">
            <a:schemeClr val="accent3"/>
          </a:fillRef>
          <a:effectRef idx="1">
            <a:schemeClr val="accent3"/>
          </a:effectRef>
          <a:fontRef idx="minor">
            <a:schemeClr val="tx1"/>
          </a:fontRef>
        </p:style>
      </p:cxnSp>
      <p:cxnSp>
        <p:nvCxnSpPr>
          <p:cNvPr id="52" name="Straight Arrow Connector 51"/>
          <p:cNvCxnSpPr/>
          <p:nvPr/>
        </p:nvCxnSpPr>
        <p:spPr>
          <a:xfrm flipV="1">
            <a:off x="1146869" y="3806788"/>
            <a:ext cx="864782" cy="2320"/>
          </a:xfrm>
          <a:prstGeom prst="straightConnector1">
            <a:avLst/>
          </a:prstGeom>
          <a:ln w="47625">
            <a:headEnd type="triangle"/>
            <a:tailEnd type="triangle"/>
          </a:ln>
        </p:spPr>
        <p:style>
          <a:lnRef idx="2">
            <a:schemeClr val="accent3"/>
          </a:lnRef>
          <a:fillRef idx="0">
            <a:schemeClr val="accent3"/>
          </a:fillRef>
          <a:effectRef idx="1">
            <a:schemeClr val="accent3"/>
          </a:effectRef>
          <a:fontRef idx="minor">
            <a:schemeClr val="tx1"/>
          </a:fontRef>
        </p:style>
      </p:cxnSp>
      <p:sp>
        <p:nvSpPr>
          <p:cNvPr id="53" name="Rectangle 52"/>
          <p:cNvSpPr/>
          <p:nvPr/>
        </p:nvSpPr>
        <p:spPr bwMode="auto">
          <a:xfrm>
            <a:off x="2034509" y="3663352"/>
            <a:ext cx="1799049" cy="300793"/>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chemeClr val="tx1"/>
                </a:solidFill>
              </a:rPr>
              <a:t>Internet Zone</a:t>
            </a:r>
            <a:endParaRPr lang="en-US" sz="1600" dirty="0">
              <a:solidFill>
                <a:schemeClr val="tx1"/>
              </a:solidFill>
            </a:endParaRPr>
          </a:p>
        </p:txBody>
      </p:sp>
      <p:sp>
        <p:nvSpPr>
          <p:cNvPr id="54" name="Rectangle 53"/>
          <p:cNvSpPr/>
          <p:nvPr/>
        </p:nvSpPr>
        <p:spPr bwMode="auto">
          <a:xfrm>
            <a:off x="2034509" y="3978235"/>
            <a:ext cx="1813014" cy="31070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solidFill>
                  <a:schemeClr val="tx1"/>
                </a:solidFill>
              </a:rPr>
              <a:t>Anonymous</a:t>
            </a:r>
            <a:endParaRPr lang="en-US" sz="1400" dirty="0">
              <a:solidFill>
                <a:schemeClr val="tx1"/>
              </a:solidFill>
            </a:endParaRPr>
          </a:p>
        </p:txBody>
      </p:sp>
      <p:sp>
        <p:nvSpPr>
          <p:cNvPr id="55" name="Rectangle 54"/>
          <p:cNvSpPr/>
          <p:nvPr/>
        </p:nvSpPr>
        <p:spPr bwMode="auto">
          <a:xfrm>
            <a:off x="3903123" y="3663353"/>
            <a:ext cx="1644740" cy="30079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chemeClr val="tx1"/>
                </a:solidFill>
              </a:rPr>
              <a:t>Extranet Zone</a:t>
            </a:r>
            <a:endParaRPr lang="en-US" sz="1600" dirty="0">
              <a:solidFill>
                <a:schemeClr val="tx1"/>
              </a:solidFill>
            </a:endParaRPr>
          </a:p>
        </p:txBody>
      </p:sp>
      <p:sp>
        <p:nvSpPr>
          <p:cNvPr id="61" name="Rectangle 60"/>
          <p:cNvSpPr/>
          <p:nvPr/>
        </p:nvSpPr>
        <p:spPr bwMode="auto">
          <a:xfrm>
            <a:off x="5613607" y="3670279"/>
            <a:ext cx="1905000" cy="300793"/>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chemeClr val="tx1"/>
                </a:solidFill>
              </a:rPr>
              <a:t>Default Zone</a:t>
            </a:r>
            <a:endParaRPr lang="en-US" sz="1600" dirty="0">
              <a:solidFill>
                <a:schemeClr val="tx1"/>
              </a:solidFill>
            </a:endParaRPr>
          </a:p>
        </p:txBody>
      </p:sp>
      <p:sp>
        <p:nvSpPr>
          <p:cNvPr id="64" name="Rectangle 63"/>
          <p:cNvSpPr/>
          <p:nvPr/>
        </p:nvSpPr>
        <p:spPr bwMode="auto">
          <a:xfrm>
            <a:off x="5610533" y="3999936"/>
            <a:ext cx="1905001" cy="295927"/>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solidFill>
                  <a:schemeClr val="tx1"/>
                </a:solidFill>
              </a:rPr>
              <a:t>Windows</a:t>
            </a:r>
            <a:endParaRPr lang="en-US" sz="1400" dirty="0">
              <a:solidFill>
                <a:schemeClr val="tx1"/>
              </a:solidFill>
            </a:endParaRPr>
          </a:p>
        </p:txBody>
      </p:sp>
      <p:sp>
        <p:nvSpPr>
          <p:cNvPr id="65" name="Rectangle 64"/>
          <p:cNvSpPr/>
          <p:nvPr/>
        </p:nvSpPr>
        <p:spPr bwMode="auto">
          <a:xfrm>
            <a:off x="3903123" y="3995995"/>
            <a:ext cx="1644741" cy="295928"/>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solidFill>
                  <a:schemeClr val="tx1"/>
                </a:solidFill>
              </a:rPr>
              <a:t>Windows</a:t>
            </a:r>
            <a:endParaRPr lang="en-US" sz="1400" dirty="0">
              <a:solidFill>
                <a:schemeClr val="tx1"/>
              </a:solidFill>
            </a:endParaRPr>
          </a:p>
        </p:txBody>
      </p:sp>
      <p:sp>
        <p:nvSpPr>
          <p:cNvPr id="66" name="Rectangle 65"/>
          <p:cNvSpPr/>
          <p:nvPr/>
        </p:nvSpPr>
        <p:spPr bwMode="auto">
          <a:xfrm>
            <a:off x="3903123" y="4336687"/>
            <a:ext cx="1644741" cy="295928"/>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solidFill>
                  <a:schemeClr val="tx1"/>
                </a:solidFill>
              </a:rPr>
              <a:t>SAML</a:t>
            </a:r>
            <a:endParaRPr lang="en-US" sz="1400" dirty="0">
              <a:solidFill>
                <a:schemeClr val="tx1"/>
              </a:solidFill>
            </a:endParaRPr>
          </a:p>
        </p:txBody>
      </p:sp>
      <p:sp>
        <p:nvSpPr>
          <p:cNvPr id="67" name="Rectangle 66"/>
          <p:cNvSpPr/>
          <p:nvPr/>
        </p:nvSpPr>
        <p:spPr bwMode="auto">
          <a:xfrm>
            <a:off x="3894295" y="4671929"/>
            <a:ext cx="1644741" cy="295928"/>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solidFill>
                  <a:schemeClr val="tx1"/>
                </a:solidFill>
              </a:rPr>
              <a:t>FBA</a:t>
            </a:r>
            <a:endParaRPr lang="en-US" sz="1400" dirty="0">
              <a:solidFill>
                <a:schemeClr val="tx1"/>
              </a:solidFill>
            </a:endParaRPr>
          </a:p>
        </p:txBody>
      </p:sp>
      <p:sp>
        <p:nvSpPr>
          <p:cNvPr id="68" name="Rectangle 67"/>
          <p:cNvSpPr/>
          <p:nvPr/>
        </p:nvSpPr>
        <p:spPr bwMode="auto">
          <a:xfrm>
            <a:off x="7889166" y="3052288"/>
            <a:ext cx="1348278" cy="2556025"/>
          </a:xfrm>
          <a:prstGeom prst="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b" anchorCtr="0" compatLnSpc="1">
            <a:prstTxWarp prst="textNoShape">
              <a:avLst/>
            </a:prstTxWarp>
          </a:bodyPr>
          <a:lstStyle/>
          <a:p>
            <a:pPr defTabSz="932472" fontAlgn="base">
              <a:spcBef>
                <a:spcPct val="0"/>
              </a:spcBef>
              <a:spcAft>
                <a:spcPct val="0"/>
              </a:spcAft>
            </a:pPr>
            <a:r>
              <a:rPr lang="en-US" sz="1400" dirty="0" smtClean="0">
                <a:gradFill>
                  <a:gsLst>
                    <a:gs pos="0">
                      <a:srgbClr val="FFFFFF"/>
                    </a:gs>
                    <a:gs pos="100000">
                      <a:srgbClr val="FFFFFF"/>
                    </a:gs>
                  </a:gsLst>
                  <a:lin ang="5400000" scaled="0"/>
                </a:gradFill>
              </a:rPr>
              <a:t>Active Directory</a:t>
            </a:r>
          </a:p>
          <a:p>
            <a:pPr defTabSz="932472" fontAlgn="base">
              <a:spcBef>
                <a:spcPct val="0"/>
              </a:spcBef>
              <a:spcAft>
                <a:spcPct val="0"/>
              </a:spcAft>
            </a:pPr>
            <a:r>
              <a:rPr lang="en-US" sz="1400" dirty="0" smtClean="0">
                <a:gradFill>
                  <a:gsLst>
                    <a:gs pos="0">
                      <a:srgbClr val="FFFFFF"/>
                    </a:gs>
                    <a:gs pos="100000">
                      <a:srgbClr val="FFFFFF"/>
                    </a:gs>
                  </a:gsLst>
                  <a:lin ang="5400000" scaled="0"/>
                </a:gradFill>
              </a:rPr>
              <a:t>Domain Services</a:t>
            </a:r>
            <a:endParaRPr lang="en-US" sz="1400" dirty="0">
              <a:gradFill>
                <a:gsLst>
                  <a:gs pos="0">
                    <a:srgbClr val="FFFFFF"/>
                  </a:gs>
                  <a:gs pos="100000">
                    <a:srgbClr val="FFFFFF"/>
                  </a:gs>
                </a:gsLst>
                <a:lin ang="5400000" scaled="0"/>
              </a:gradFill>
            </a:endParaRPr>
          </a:p>
        </p:txBody>
      </p:sp>
      <p:cxnSp>
        <p:nvCxnSpPr>
          <p:cNvPr id="14" name="Straight Arrow Connector 13"/>
          <p:cNvCxnSpPr/>
          <p:nvPr/>
        </p:nvCxnSpPr>
        <p:spPr>
          <a:xfrm flipH="1">
            <a:off x="7553560" y="4219142"/>
            <a:ext cx="3754903" cy="17959"/>
          </a:xfrm>
          <a:prstGeom prst="straightConnector1">
            <a:avLst/>
          </a:prstGeom>
          <a:ln w="47625">
            <a:headEnd type="triangle"/>
            <a:tailEnd type="triangle"/>
          </a:ln>
        </p:spPr>
        <p:style>
          <a:lnRef idx="2">
            <a:schemeClr val="accent3"/>
          </a:lnRef>
          <a:fillRef idx="0">
            <a:schemeClr val="accent3"/>
          </a:fillRef>
          <a:effectRef idx="1">
            <a:schemeClr val="accent3"/>
          </a:effectRef>
          <a:fontRef idx="minor">
            <a:schemeClr val="tx1"/>
          </a:fontRef>
        </p:style>
      </p:cxnSp>
      <p:pic>
        <p:nvPicPr>
          <p:cNvPr id="69" name="Picture 68"/>
          <p:cNvPicPr>
            <a:picLocks noChangeAspect="1"/>
          </p:cNvPicPr>
          <p:nvPr/>
        </p:nvPicPr>
        <p:blipFill>
          <a:blip r:embed="rId4"/>
          <a:stretch>
            <a:fillRect/>
          </a:stretch>
        </p:blipFill>
        <p:spPr>
          <a:xfrm>
            <a:off x="8308275" y="3778299"/>
            <a:ext cx="727235" cy="808038"/>
          </a:xfrm>
          <a:prstGeom prst="rect">
            <a:avLst/>
          </a:prstGeom>
        </p:spPr>
      </p:pic>
      <p:pic>
        <p:nvPicPr>
          <p:cNvPr id="70" name="Picture 69"/>
          <p:cNvPicPr>
            <a:picLocks noChangeAspect="1"/>
          </p:cNvPicPr>
          <p:nvPr/>
        </p:nvPicPr>
        <p:blipFill>
          <a:blip r:embed="rId5"/>
          <a:stretch>
            <a:fillRect/>
          </a:stretch>
        </p:blipFill>
        <p:spPr>
          <a:xfrm>
            <a:off x="215932" y="4991694"/>
            <a:ext cx="816261" cy="769341"/>
          </a:xfrm>
          <a:prstGeom prst="rect">
            <a:avLst/>
          </a:prstGeom>
        </p:spPr>
      </p:pic>
      <p:sp>
        <p:nvSpPr>
          <p:cNvPr id="71" name="TextBox 70"/>
          <p:cNvSpPr txBox="1"/>
          <p:nvPr/>
        </p:nvSpPr>
        <p:spPr>
          <a:xfrm>
            <a:off x="-179510" y="5791860"/>
            <a:ext cx="1777506" cy="443198"/>
          </a:xfrm>
          <a:prstGeom prst="rect">
            <a:avLst/>
          </a:prstGeom>
          <a:noFill/>
        </p:spPr>
        <p:txBody>
          <a:bodyPr wrap="square" lIns="0" tIns="0" rIns="0" bIns="0" rtlCol="0">
            <a:spAutoFit/>
          </a:bodyPr>
          <a:lstStyle/>
          <a:p>
            <a:pPr algn="ctr">
              <a:lnSpc>
                <a:spcPct val="90000"/>
              </a:lnSpc>
              <a:spcBef>
                <a:spcPct val="20000"/>
              </a:spcBef>
              <a:buSzPct val="80000"/>
            </a:pPr>
            <a:r>
              <a:rPr lang="en-US" sz="1600" dirty="0" smtClean="0">
                <a:latin typeface="Segoe UI Light" pitchFamily="34" charset="0"/>
              </a:rPr>
              <a:t>Partners and Customers</a:t>
            </a:r>
            <a:endParaRPr lang="en-US" sz="1600" dirty="0">
              <a:latin typeface="Segoe UI Light" pitchFamily="34" charset="0"/>
            </a:endParaRPr>
          </a:p>
        </p:txBody>
      </p:sp>
      <p:sp>
        <p:nvSpPr>
          <p:cNvPr id="72" name="TextBox 71"/>
          <p:cNvSpPr txBox="1"/>
          <p:nvPr/>
        </p:nvSpPr>
        <p:spPr>
          <a:xfrm>
            <a:off x="-171533" y="4105209"/>
            <a:ext cx="1777506" cy="221599"/>
          </a:xfrm>
          <a:prstGeom prst="rect">
            <a:avLst/>
          </a:prstGeom>
          <a:noFill/>
        </p:spPr>
        <p:txBody>
          <a:bodyPr wrap="square" lIns="0" tIns="0" rIns="0" bIns="0" rtlCol="0">
            <a:spAutoFit/>
          </a:bodyPr>
          <a:lstStyle/>
          <a:p>
            <a:pPr algn="ctr">
              <a:lnSpc>
                <a:spcPct val="90000"/>
              </a:lnSpc>
              <a:spcBef>
                <a:spcPct val="20000"/>
              </a:spcBef>
              <a:buSzPct val="80000"/>
            </a:pPr>
            <a:r>
              <a:rPr lang="en-US" sz="1600" dirty="0" smtClean="0">
                <a:latin typeface="Segoe UI Light" pitchFamily="34" charset="0"/>
              </a:rPr>
              <a:t>Visitors</a:t>
            </a:r>
            <a:endParaRPr lang="en-US" sz="1600" dirty="0">
              <a:latin typeface="Segoe UI Light" pitchFamily="34" charset="0"/>
            </a:endParaRPr>
          </a:p>
        </p:txBody>
      </p:sp>
      <p:pic>
        <p:nvPicPr>
          <p:cNvPr id="4" name="Picture 3"/>
          <p:cNvPicPr>
            <a:picLocks noChangeAspect="1"/>
          </p:cNvPicPr>
          <p:nvPr/>
        </p:nvPicPr>
        <p:blipFill>
          <a:blip r:embed="rId6"/>
          <a:stretch>
            <a:fillRect/>
          </a:stretch>
        </p:blipFill>
        <p:spPr>
          <a:xfrm>
            <a:off x="2555570" y="2170603"/>
            <a:ext cx="348300" cy="347400"/>
          </a:xfrm>
          <a:prstGeom prst="rect">
            <a:avLst/>
          </a:prstGeom>
        </p:spPr>
      </p:pic>
      <p:pic>
        <p:nvPicPr>
          <p:cNvPr id="5" name="Picture 4"/>
          <p:cNvPicPr>
            <a:picLocks noChangeAspect="1"/>
          </p:cNvPicPr>
          <p:nvPr/>
        </p:nvPicPr>
        <p:blipFill>
          <a:blip r:embed="rId7"/>
          <a:stretch>
            <a:fillRect/>
          </a:stretch>
        </p:blipFill>
        <p:spPr>
          <a:xfrm>
            <a:off x="1526305" y="1302617"/>
            <a:ext cx="399900" cy="398867"/>
          </a:xfrm>
          <a:prstGeom prst="rect">
            <a:avLst/>
          </a:prstGeom>
        </p:spPr>
      </p:pic>
    </p:spTree>
    <p:extLst>
      <p:ext uri="{BB962C8B-B14F-4D97-AF65-F5344CB8AC3E}">
        <p14:creationId xmlns:p14="http://schemas.microsoft.com/office/powerpoint/2010/main" val="1425770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500"/>
                                        <p:tgtEl>
                                          <p:spTgt spid="5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500"/>
                                        <p:tgtEl>
                                          <p:spTgt spid="5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500"/>
                                        <p:tgtEl>
                                          <p:spTgt spid="6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500"/>
                                        <p:tgtEl>
                                          <p:spTgt spid="6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fade">
                                      <p:cBhvr>
                                        <p:cTn id="49" dur="500"/>
                                        <p:tgtEl>
                                          <p:spTgt spid="6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fade">
                                      <p:cBhvr>
                                        <p:cTn id="52" dur="500"/>
                                        <p:tgtEl>
                                          <p:spTgt spid="68"/>
                                        </p:tgtEl>
                                      </p:cBhvr>
                                    </p:animEffect>
                                  </p:childTnLst>
                                </p:cTn>
                              </p:par>
                              <p:par>
                                <p:cTn id="53" presetID="10" presetClass="entr" presetSubtype="0" fill="hold" nodeType="with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500"/>
                                        <p:tgtEl>
                                          <p:spTgt spid="69"/>
                                        </p:tgtEl>
                                      </p:cBhvr>
                                    </p:animEffect>
                                  </p:childTnLst>
                                </p:cTn>
                              </p:par>
                              <p:par>
                                <p:cTn id="56" presetID="10" presetClass="entr" presetSubtype="0" fill="hold" nodeType="with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500"/>
                                        <p:tgtEl>
                                          <p:spTgt spid="5"/>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par>
                                <p:cTn id="64" presetID="10" presetClass="entr" presetSubtype="0" fill="hold"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500"/>
                                        <p:tgtEl>
                                          <p:spTgt spid="3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500"/>
                                        <p:tgtEl>
                                          <p:spTgt spid="35"/>
                                        </p:tgtEl>
                                      </p:cBhvr>
                                    </p:animEffect>
                                  </p:childTnLst>
                                </p:cTn>
                              </p:par>
                            </p:childTnLst>
                          </p:cTn>
                        </p:par>
                        <p:par>
                          <p:cTn id="70" fill="hold">
                            <p:stCondLst>
                              <p:cond delay="500"/>
                            </p:stCondLst>
                            <p:childTnLst>
                              <p:par>
                                <p:cTn id="71" presetID="22" presetClass="entr" presetSubtype="2"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right)">
                                      <p:cBhvr>
                                        <p:cTn id="73" dur="500"/>
                                        <p:tgtEl>
                                          <p:spTgt spid="14"/>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wipe(left)">
                                      <p:cBhvr>
                                        <p:cTn id="78" dur="500"/>
                                        <p:tgtEl>
                                          <p:spTgt spid="52"/>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500"/>
                                        <p:tgtEl>
                                          <p:spTgt spid="49"/>
                                        </p:tgtEl>
                                      </p:cBhvr>
                                    </p:animEffect>
                                  </p:childTnLst>
                                </p:cTn>
                              </p:par>
                              <p:par>
                                <p:cTn id="84" presetID="10" presetClass="entr" presetSubtype="0" fill="hold" nodeType="with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fade">
                                      <p:cBhvr>
                                        <p:cTn id="86" dur="500"/>
                                        <p:tgtEl>
                                          <p:spTgt spid="4"/>
                                        </p:tgtEl>
                                      </p:cBhvr>
                                    </p:animEffect>
                                  </p:childTnLst>
                                </p:cTn>
                              </p:par>
                            </p:childTnLst>
                          </p:cTn>
                        </p:par>
                        <p:par>
                          <p:cTn id="87" fill="hold">
                            <p:stCondLst>
                              <p:cond delay="500"/>
                            </p:stCondLst>
                            <p:childTnLst>
                              <p:par>
                                <p:cTn id="88" presetID="22" presetClass="entr" presetSubtype="8" fill="hold" nodeType="after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wipe(left)">
                                      <p:cBhvr>
                                        <p:cTn id="9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p:bldP spid="59" grpId="0"/>
      <p:bldP spid="60" grpId="0"/>
      <p:bldP spid="35" grpId="0" animBg="1"/>
      <p:bldP spid="45" grpId="0" animBg="1"/>
      <p:bldP spid="46" grpId="0" animBg="1"/>
      <p:bldP spid="49" grpId="0" animBg="1"/>
      <p:bldP spid="53" grpId="0" animBg="1"/>
      <p:bldP spid="54" grpId="0" animBg="1"/>
      <p:bldP spid="55" grpId="0" animBg="1"/>
      <p:bldP spid="61" grpId="0" animBg="1"/>
      <p:bldP spid="64" grpId="0" animBg="1"/>
      <p:bldP spid="65" grpId="0" animBg="1"/>
      <p:bldP spid="66" grpId="0" animBg="1"/>
      <p:bldP spid="67" grpId="0" animBg="1"/>
      <p:bldP spid="6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www.blueskyabove.us</a:t>
            </a:r>
            <a:endParaRPr lang="en-US" dirty="0"/>
          </a:p>
        </p:txBody>
      </p:sp>
      <p:sp>
        <p:nvSpPr>
          <p:cNvPr id="3" name="Text Placeholder 2"/>
          <p:cNvSpPr>
            <a:spLocks noGrp="1"/>
          </p:cNvSpPr>
          <p:nvPr>
            <p:ph type="body" sz="quarter" idx="12"/>
          </p:nvPr>
        </p:nvSpPr>
        <p:spPr/>
        <p:txBody>
          <a:bodyPr/>
          <a:lstStyle/>
          <a:p>
            <a:r>
              <a:rPr lang="en-US" dirty="0" smtClean="0"/>
              <a:t>Kirk Evans</a:t>
            </a:r>
          </a:p>
          <a:p>
            <a:r>
              <a:rPr lang="en-US" dirty="0" smtClean="0"/>
              <a:t>@</a:t>
            </a:r>
            <a:r>
              <a:rPr lang="en-US" dirty="0" err="1" smtClean="0"/>
              <a:t>kaevans</a:t>
            </a:r>
            <a:endParaRPr lang="en-US" dirty="0" smtClean="0"/>
          </a:p>
          <a:p>
            <a:r>
              <a:rPr lang="en-US" dirty="0" smtClean="0"/>
              <a:t>#SPC298</a:t>
            </a:r>
            <a:endParaRPr lang="en-US" dirty="0"/>
          </a:p>
        </p:txBody>
      </p:sp>
    </p:spTree>
    <p:extLst>
      <p:ext uri="{BB962C8B-B14F-4D97-AF65-F5344CB8AC3E}">
        <p14:creationId xmlns:p14="http://schemas.microsoft.com/office/powerpoint/2010/main" val="11910835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Images and Disks</a:t>
            </a:r>
            <a:endParaRPr lang="en-US" dirty="0"/>
          </a:p>
        </p:txBody>
      </p:sp>
    </p:spTree>
    <p:extLst>
      <p:ext uri="{BB962C8B-B14F-4D97-AF65-F5344CB8AC3E}">
        <p14:creationId xmlns:p14="http://schemas.microsoft.com/office/powerpoint/2010/main" val="54355743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custDataLst>
              <p:tags r:id="rId1"/>
            </p:custDataLst>
          </p:nvPr>
        </p:nvSpPr>
        <p:spPr bwMode="auto">
          <a:xfrm>
            <a:off x="518996" y="1473688"/>
            <a:ext cx="11398485" cy="5376374"/>
          </a:xfrm>
          <a:prstGeom prst="rect">
            <a:avLst/>
          </a:prstGeom>
          <a:solidFill>
            <a:schemeClr val="bg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4" tIns="46633" rIns="93264" bIns="46633" numCol="1" rtlCol="0" anchor="t" anchorCtr="0" compatLnSpc="1">
            <a:prstTxWarp prst="textNoShape">
              <a:avLst/>
            </a:prstTxWarp>
          </a:bodyPr>
          <a:lstStyle/>
          <a:p>
            <a:pPr algn="ctr" defTabSz="932398" fontAlgn="base">
              <a:spcBef>
                <a:spcPct val="0"/>
              </a:spcBef>
              <a:spcAft>
                <a:spcPct val="0"/>
              </a:spcAft>
            </a:pPr>
            <a:endParaRPr lang="en-US" sz="3264" cap="all" dirty="0">
              <a:ln>
                <a:solidFill>
                  <a:schemeClr val="bg1">
                    <a:alpha val="0"/>
                  </a:schemeClr>
                </a:solidFill>
              </a:ln>
              <a:solidFill>
                <a:schemeClr val="tx1">
                  <a:alpha val="99000"/>
                </a:schemeClr>
              </a:solidFill>
              <a:latin typeface="Segoe UI Light" pitchFamily="34" charset="0"/>
            </a:endParaRPr>
          </a:p>
        </p:txBody>
      </p:sp>
      <p:sp>
        <p:nvSpPr>
          <p:cNvPr id="2" name="Title 1"/>
          <p:cNvSpPr>
            <a:spLocks noGrp="1"/>
          </p:cNvSpPr>
          <p:nvPr>
            <p:ph type="title"/>
          </p:nvPr>
        </p:nvSpPr>
        <p:spPr/>
        <p:txBody>
          <a:bodyPr/>
          <a:lstStyle/>
          <a:p>
            <a:r>
              <a:rPr lang="en-US" dirty="0" smtClean="0"/>
              <a:t>Images Available</a:t>
            </a:r>
            <a:endParaRPr lang="en-US" sz="3672" dirty="0">
              <a:solidFill>
                <a:schemeClr val="accent4">
                  <a:alpha val="99000"/>
                </a:schemeClr>
              </a:solidFill>
            </a:endParaRPr>
          </a:p>
        </p:txBody>
      </p:sp>
      <p:sp>
        <p:nvSpPr>
          <p:cNvPr id="5" name="Rectangle 4"/>
          <p:cNvSpPr/>
          <p:nvPr/>
        </p:nvSpPr>
        <p:spPr bwMode="auto">
          <a:xfrm>
            <a:off x="518996" y="1473692"/>
            <a:ext cx="2045106" cy="1584929"/>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62174" tIns="62174" rIns="62174" bIns="62174" numCol="1" spcCol="0" rtlCol="0" fromWordArt="0" anchor="ctr" anchorCtr="0" forceAA="0" compatLnSpc="1">
            <a:prstTxWarp prst="textNoShape">
              <a:avLst/>
            </a:prstTxWarp>
            <a:noAutofit/>
          </a:bodyPr>
          <a:lstStyle/>
          <a:p>
            <a:pPr algn="ctr" defTabSz="1243083" fontAlgn="base">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pic>
        <p:nvPicPr>
          <p:cNvPr id="14" name="Picture 13"/>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74000"/>
                    </a14:imgEffect>
                  </a14:imgLayer>
                </a14:imgProps>
              </a:ext>
              <a:ext uri="{28A0092B-C50C-407E-A947-70E740481C1C}">
                <a14:useLocalDpi xmlns:a14="http://schemas.microsoft.com/office/drawing/2010/main" val="0"/>
              </a:ext>
            </a:extLst>
          </a:blip>
          <a:srcRect l="37477" b="28579"/>
          <a:stretch/>
        </p:blipFill>
        <p:spPr>
          <a:xfrm>
            <a:off x="861678" y="1703777"/>
            <a:ext cx="1409145" cy="1124758"/>
          </a:xfrm>
          <a:prstGeom prst="rect">
            <a:avLst/>
          </a:prstGeom>
        </p:spPr>
      </p:pic>
      <p:sp>
        <p:nvSpPr>
          <p:cNvPr id="19" name="Rectangle 18"/>
          <p:cNvSpPr/>
          <p:nvPr/>
        </p:nvSpPr>
        <p:spPr bwMode="auto">
          <a:xfrm>
            <a:off x="543697" y="3185015"/>
            <a:ext cx="2045106" cy="1988647"/>
          </a:xfrm>
          <a:prstGeom prst="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rot="0" spcFirstLastPara="0" vertOverflow="overflow" horzOverflow="overflow" vert="horz" wrap="square" lIns="62174" tIns="62174" rIns="62174" bIns="62174" numCol="1" spcCol="0" rtlCol="0" fromWordArt="0" anchor="ctr" anchorCtr="0" forceAA="0" compatLnSpc="1">
            <a:prstTxWarp prst="textNoShape">
              <a:avLst/>
            </a:prstTxWarp>
            <a:noAutofit/>
          </a:bodyPr>
          <a:lstStyle/>
          <a:p>
            <a:pPr algn="ctr" defTabSz="1243083" fontAlgn="base">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pic>
        <p:nvPicPr>
          <p:cNvPr id="20" name="Picture 19"/>
          <p:cNvPicPr>
            <a:picLocks noChangeAspect="1"/>
          </p:cNvPicPr>
          <p:nvPr/>
        </p:nvPicPr>
        <p:blipFill>
          <a:blip r:embed="rId6" cstate="print">
            <a:duotone>
              <a:prstClr val="black"/>
              <a:srgbClr val="D9C3A5">
                <a:tint val="50000"/>
                <a:satMod val="180000"/>
              </a:srgbClr>
            </a:duotone>
            <a:extLst>
              <a:ext uri="{BEBA8EAE-BF5A-486C-A8C5-ECC9F3942E4B}">
                <a14:imgProps xmlns:a14="http://schemas.microsoft.com/office/drawing/2010/main">
                  <a14:imgLayer r:embed="rId7">
                    <a14:imgEffect>
                      <a14:artisticPhotocopy/>
                    </a14:imgEffect>
                    <a14:imgEffect>
                      <a14:colorTemperature colorTemp="6625"/>
                    </a14:imgEffect>
                    <a14:imgEffect>
                      <a14:saturation sat="25000"/>
                    </a14:imgEffect>
                    <a14:imgEffect>
                      <a14:brightnessContrast bright="-52000"/>
                    </a14:imgEffect>
                  </a14:imgLayer>
                </a14:imgProps>
              </a:ext>
              <a:ext uri="{28A0092B-C50C-407E-A947-70E740481C1C}">
                <a14:useLocalDpi xmlns:a14="http://schemas.microsoft.com/office/drawing/2010/main" val="0"/>
              </a:ext>
            </a:extLst>
          </a:blip>
          <a:stretch>
            <a:fillRect/>
          </a:stretch>
        </p:blipFill>
        <p:spPr>
          <a:xfrm>
            <a:off x="1007969" y="3523992"/>
            <a:ext cx="1116562" cy="1310691"/>
          </a:xfrm>
          <a:prstGeom prst="rect">
            <a:avLst/>
          </a:prstGeom>
        </p:spPr>
      </p:pic>
      <p:sp>
        <p:nvSpPr>
          <p:cNvPr id="21" name="Rectangle 20"/>
          <p:cNvSpPr/>
          <p:nvPr/>
        </p:nvSpPr>
        <p:spPr bwMode="auto">
          <a:xfrm>
            <a:off x="2564103" y="1473690"/>
            <a:ext cx="9340286" cy="1584932"/>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4347" tIns="124347" rIns="0" bIns="62174" numCol="1" spcCol="0" rtlCol="0" fromWordArt="0" anchor="t" anchorCtr="0" forceAA="0" compatLnSpc="1">
            <a:prstTxWarp prst="textNoShape">
              <a:avLst/>
            </a:prstTxWarp>
            <a:noAutofit/>
          </a:bodyPr>
          <a:lstStyle/>
          <a:p>
            <a:pPr>
              <a:spcAft>
                <a:spcPts val="600"/>
              </a:spcAft>
            </a:pPr>
            <a:r>
              <a:rPr lang="en-US" sz="2000" spc="-41" dirty="0">
                <a:solidFill>
                  <a:schemeClr val="bg1">
                    <a:alpha val="99000"/>
                  </a:schemeClr>
                </a:solidFill>
                <a:latin typeface="+mj-lt"/>
              </a:rPr>
              <a:t>Windows Server </a:t>
            </a:r>
            <a:endParaRPr lang="en-US" sz="2000" spc="-41" dirty="0" smtClean="0">
              <a:solidFill>
                <a:schemeClr val="bg1">
                  <a:alpha val="99000"/>
                </a:schemeClr>
              </a:solidFill>
              <a:latin typeface="+mj-lt"/>
            </a:endParaRPr>
          </a:p>
          <a:p>
            <a:pPr>
              <a:spcAft>
                <a:spcPts val="600"/>
              </a:spcAft>
            </a:pPr>
            <a:r>
              <a:rPr lang="en-US" sz="2000" spc="-41" dirty="0" smtClean="0">
                <a:solidFill>
                  <a:schemeClr val="bg1">
                    <a:alpha val="99000"/>
                  </a:schemeClr>
                </a:solidFill>
                <a:latin typeface="+mj-lt"/>
              </a:rPr>
              <a:t>SQL </a:t>
            </a:r>
            <a:r>
              <a:rPr lang="en-US" sz="2000" spc="-41" dirty="0">
                <a:solidFill>
                  <a:schemeClr val="bg1">
                    <a:alpha val="99000"/>
                  </a:schemeClr>
                </a:solidFill>
                <a:latin typeface="+mj-lt"/>
              </a:rPr>
              <a:t>Server</a:t>
            </a:r>
          </a:p>
          <a:p>
            <a:pPr>
              <a:spcAft>
                <a:spcPts val="600"/>
              </a:spcAft>
            </a:pPr>
            <a:r>
              <a:rPr lang="en-US" sz="2000" spc="-41" dirty="0">
                <a:solidFill>
                  <a:schemeClr val="bg1">
                    <a:alpha val="99000"/>
                  </a:schemeClr>
                </a:solidFill>
                <a:latin typeface="+mj-lt"/>
              </a:rPr>
              <a:t>BizTalk Server</a:t>
            </a:r>
          </a:p>
          <a:p>
            <a:pPr>
              <a:spcAft>
                <a:spcPts val="600"/>
              </a:spcAft>
            </a:pPr>
            <a:r>
              <a:rPr lang="en-US" sz="2000" spc="-41" dirty="0">
                <a:solidFill>
                  <a:schemeClr val="bg1">
                    <a:alpha val="99000"/>
                  </a:schemeClr>
                </a:solidFill>
                <a:latin typeface="+mj-lt"/>
              </a:rPr>
              <a:t>SharePoint</a:t>
            </a:r>
          </a:p>
        </p:txBody>
      </p:sp>
      <p:sp>
        <p:nvSpPr>
          <p:cNvPr id="22" name="Rectangle 21"/>
          <p:cNvSpPr/>
          <p:nvPr/>
        </p:nvSpPr>
        <p:spPr bwMode="auto">
          <a:xfrm>
            <a:off x="2562480" y="3185015"/>
            <a:ext cx="9341909" cy="1988647"/>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4347" tIns="124347" rIns="0" bIns="62174" numCol="1" spcCol="0" rtlCol="0" fromWordArt="0" anchor="t" anchorCtr="0" forceAA="0" compatLnSpc="1">
            <a:prstTxWarp prst="textNoShape">
              <a:avLst/>
            </a:prstTxWarp>
            <a:noAutofit/>
          </a:bodyPr>
          <a:lstStyle/>
          <a:p>
            <a:pPr marL="0" lvl="1">
              <a:spcAft>
                <a:spcPts val="600"/>
              </a:spcAft>
            </a:pPr>
            <a:r>
              <a:rPr lang="en-US" sz="2000" spc="-41" dirty="0">
                <a:solidFill>
                  <a:schemeClr val="bg1">
                    <a:alpha val="99000"/>
                  </a:schemeClr>
                </a:solidFill>
                <a:latin typeface="+mj-lt"/>
              </a:rPr>
              <a:t>Ubuntu</a:t>
            </a:r>
          </a:p>
          <a:p>
            <a:pPr marL="0" lvl="1">
              <a:spcAft>
                <a:spcPts val="600"/>
              </a:spcAft>
            </a:pPr>
            <a:r>
              <a:rPr lang="en-US" sz="2000" spc="-41" dirty="0" err="1">
                <a:solidFill>
                  <a:schemeClr val="bg1">
                    <a:alpha val="99000"/>
                  </a:schemeClr>
                </a:solidFill>
                <a:latin typeface="+mj-lt"/>
              </a:rPr>
              <a:t>OpenSUSE</a:t>
            </a:r>
            <a:endParaRPr lang="en-US" sz="2000" spc="-41" dirty="0">
              <a:solidFill>
                <a:schemeClr val="bg1">
                  <a:alpha val="99000"/>
                </a:schemeClr>
              </a:solidFill>
              <a:latin typeface="+mj-lt"/>
            </a:endParaRPr>
          </a:p>
          <a:p>
            <a:pPr marL="0" lvl="1">
              <a:spcAft>
                <a:spcPts val="600"/>
              </a:spcAft>
            </a:pPr>
            <a:r>
              <a:rPr lang="en-US" sz="2000" spc="-41" dirty="0" err="1">
                <a:solidFill>
                  <a:schemeClr val="bg1">
                    <a:alpha val="99000"/>
                  </a:schemeClr>
                </a:solidFill>
                <a:latin typeface="+mj-lt"/>
              </a:rPr>
              <a:t>CentOS</a:t>
            </a:r>
            <a:r>
              <a:rPr lang="en-US" sz="2000" spc="-41" dirty="0">
                <a:solidFill>
                  <a:schemeClr val="bg1">
                    <a:alpha val="99000"/>
                  </a:schemeClr>
                </a:solidFill>
                <a:latin typeface="+mj-lt"/>
              </a:rPr>
              <a:t>   </a:t>
            </a:r>
          </a:p>
          <a:p>
            <a:pPr marL="0" lvl="1">
              <a:spcAft>
                <a:spcPts val="600"/>
              </a:spcAft>
            </a:pPr>
            <a:r>
              <a:rPr lang="en-US" sz="2000" spc="-41" dirty="0">
                <a:solidFill>
                  <a:schemeClr val="bg1">
                    <a:alpha val="99000"/>
                  </a:schemeClr>
                </a:solidFill>
                <a:latin typeface="+mj-lt"/>
              </a:rPr>
              <a:t>SUSE Linux Enterprise Server</a:t>
            </a:r>
          </a:p>
          <a:p>
            <a:pPr marL="0" lvl="1">
              <a:spcAft>
                <a:spcPts val="600"/>
              </a:spcAft>
            </a:pPr>
            <a:r>
              <a:rPr lang="en-US" sz="2000" spc="-41" dirty="0">
                <a:solidFill>
                  <a:schemeClr val="bg1">
                    <a:alpha val="99000"/>
                  </a:schemeClr>
                </a:solidFill>
                <a:latin typeface="+mj-lt"/>
              </a:rPr>
              <a:t>VM Depot </a:t>
            </a:r>
          </a:p>
        </p:txBody>
      </p:sp>
      <p:sp>
        <p:nvSpPr>
          <p:cNvPr id="11" name="Rectangle 10"/>
          <p:cNvSpPr/>
          <p:nvPr/>
        </p:nvSpPr>
        <p:spPr bwMode="auto">
          <a:xfrm>
            <a:off x="517374" y="5300055"/>
            <a:ext cx="2045106" cy="1554985"/>
          </a:xfrm>
          <a:prstGeom prst="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rot="0" spcFirstLastPara="0" vertOverflow="overflow" horzOverflow="overflow" vert="horz" wrap="square" lIns="62174" tIns="62174" rIns="62174" bIns="62174" numCol="1" spcCol="0" rtlCol="0" fromWordArt="0" anchor="ctr" anchorCtr="0" forceAA="0" compatLnSpc="1">
            <a:prstTxWarp prst="textNoShape">
              <a:avLst/>
            </a:prstTxWarp>
            <a:noAutofit/>
          </a:bodyPr>
          <a:lstStyle/>
          <a:p>
            <a:pPr algn="ctr" defTabSz="1243083" fontAlgn="base">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62556" y="5452363"/>
            <a:ext cx="1157986" cy="1157986"/>
          </a:xfrm>
          <a:prstGeom prst="rect">
            <a:avLst/>
          </a:prstGeom>
        </p:spPr>
      </p:pic>
      <p:sp>
        <p:nvSpPr>
          <p:cNvPr id="12" name="Rectangle 11"/>
          <p:cNvSpPr/>
          <p:nvPr/>
        </p:nvSpPr>
        <p:spPr bwMode="auto">
          <a:xfrm>
            <a:off x="2549319" y="5300055"/>
            <a:ext cx="9341909" cy="1550007"/>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124347" tIns="124347" rIns="0" bIns="62174" numCol="1" spcCol="0" rtlCol="0" fromWordArt="0" anchor="t" anchorCtr="0" forceAA="0" compatLnSpc="1">
            <a:prstTxWarp prst="textNoShape">
              <a:avLst/>
            </a:prstTxWarp>
            <a:noAutofit/>
          </a:bodyPr>
          <a:lstStyle/>
          <a:p>
            <a:pPr marL="0" lvl="1">
              <a:spcAft>
                <a:spcPts val="600"/>
              </a:spcAft>
            </a:pPr>
            <a:r>
              <a:rPr lang="en-US" sz="2000" spc="-41" dirty="0" smtClean="0">
                <a:solidFill>
                  <a:schemeClr val="bg1">
                    <a:alpha val="99000"/>
                  </a:schemeClr>
                </a:solidFill>
                <a:latin typeface="+mj-lt"/>
              </a:rPr>
              <a:t>Java Platform (Preview)</a:t>
            </a:r>
          </a:p>
          <a:p>
            <a:pPr marL="0" lvl="1">
              <a:spcAft>
                <a:spcPts val="600"/>
              </a:spcAft>
            </a:pPr>
            <a:r>
              <a:rPr lang="en-US" sz="2000" spc="-41" dirty="0" err="1" smtClean="0">
                <a:solidFill>
                  <a:schemeClr val="bg1">
                    <a:alpha val="99000"/>
                  </a:schemeClr>
                </a:solidFill>
                <a:latin typeface="+mj-lt"/>
              </a:rPr>
              <a:t>WebLogic</a:t>
            </a:r>
            <a:r>
              <a:rPr lang="en-US" sz="2000" spc="-41" dirty="0" smtClean="0">
                <a:solidFill>
                  <a:schemeClr val="bg1">
                    <a:alpha val="99000"/>
                  </a:schemeClr>
                </a:solidFill>
                <a:latin typeface="+mj-lt"/>
              </a:rPr>
              <a:t> Server (Preview)</a:t>
            </a:r>
          </a:p>
          <a:p>
            <a:pPr marL="0" lvl="1">
              <a:spcAft>
                <a:spcPts val="600"/>
              </a:spcAft>
            </a:pPr>
            <a:r>
              <a:rPr lang="en-US" sz="2000" spc="-41" dirty="0" smtClean="0">
                <a:solidFill>
                  <a:schemeClr val="bg1">
                    <a:alpha val="99000"/>
                  </a:schemeClr>
                </a:solidFill>
                <a:latin typeface="+mj-lt"/>
              </a:rPr>
              <a:t>Oracle Database (Preview)</a:t>
            </a:r>
            <a:endParaRPr lang="en-US" sz="2000" spc="-41" dirty="0">
              <a:solidFill>
                <a:schemeClr val="bg1">
                  <a:alpha val="99000"/>
                </a:schemeClr>
              </a:solidFill>
              <a:latin typeface="+mj-lt"/>
            </a:endParaRPr>
          </a:p>
        </p:txBody>
      </p:sp>
    </p:spTree>
    <p:extLst>
      <p:ext uri="{BB962C8B-B14F-4D97-AF65-F5344CB8AC3E}">
        <p14:creationId xmlns:p14="http://schemas.microsoft.com/office/powerpoint/2010/main" val="3690696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Virtual Machine Sizes</a:t>
            </a:r>
          </a:p>
        </p:txBody>
      </p:sp>
      <p:sp>
        <p:nvSpPr>
          <p:cNvPr id="3" name="TextBox 2"/>
          <p:cNvSpPr txBox="1"/>
          <p:nvPr/>
        </p:nvSpPr>
        <p:spPr>
          <a:xfrm>
            <a:off x="808037" y="6366769"/>
            <a:ext cx="10439399" cy="627829"/>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wrap="square" lIns="124347" tIns="124347" rIns="124347" bIns="124347" rtlCol="0">
            <a:spAutoFit/>
          </a:bodyPr>
          <a:lstStyle/>
          <a:p>
            <a:pPr algn="ctr">
              <a:lnSpc>
                <a:spcPct val="90000"/>
              </a:lnSpc>
              <a:spcBef>
                <a:spcPct val="20000"/>
              </a:spcBef>
              <a:buSzPct val="80000"/>
            </a:pPr>
            <a:r>
              <a:rPr lang="en-US" sz="2720" dirty="0"/>
              <a:t>Each Persistent Data Disk Can be up to 1 TB</a:t>
            </a:r>
          </a:p>
        </p:txBody>
      </p:sp>
      <p:graphicFrame>
        <p:nvGraphicFramePr>
          <p:cNvPr id="4" name="Table 3"/>
          <p:cNvGraphicFramePr>
            <a:graphicFrameLocks noGrp="1"/>
          </p:cNvGraphicFramePr>
          <p:nvPr>
            <p:extLst/>
          </p:nvPr>
        </p:nvGraphicFramePr>
        <p:xfrm>
          <a:off x="808037" y="1363664"/>
          <a:ext cx="10439399" cy="5003105"/>
        </p:xfrm>
        <a:graphic>
          <a:graphicData uri="http://schemas.openxmlformats.org/drawingml/2006/table">
            <a:tbl>
              <a:tblPr firstRow="1" bandRow="1">
                <a:tableStyleId>{72833802-FEF1-4C79-8D5D-14CF1EAF98D9}</a:tableStyleId>
              </a:tblPr>
              <a:tblGrid>
                <a:gridCol w="2133600"/>
                <a:gridCol w="2362200"/>
                <a:gridCol w="2286000"/>
                <a:gridCol w="2012720"/>
                <a:gridCol w="1644879"/>
              </a:tblGrid>
              <a:tr h="882758">
                <a:tc>
                  <a:txBody>
                    <a:bodyPr/>
                    <a:lstStyle/>
                    <a:p>
                      <a:r>
                        <a:rPr lang="en-US" sz="2400" dirty="0" smtClean="0"/>
                        <a:t>VM</a:t>
                      </a:r>
                      <a:r>
                        <a:rPr lang="en-US" sz="2400" baseline="0" dirty="0" smtClean="0"/>
                        <a:t> </a:t>
                      </a:r>
                      <a:r>
                        <a:rPr lang="en-US" sz="2400" dirty="0" smtClean="0"/>
                        <a:t>Size</a:t>
                      </a:r>
                      <a:endParaRPr lang="en-US" sz="2400" b="1" dirty="0">
                        <a:solidFill>
                          <a:schemeClr val="tx1"/>
                        </a:solidFill>
                      </a:endParaRPr>
                    </a:p>
                  </a:txBody>
                  <a:tcPr marL="124347" marR="124347" marT="62174" marB="62174" anchor="ctr"/>
                </a:tc>
                <a:tc>
                  <a:txBody>
                    <a:bodyPr/>
                    <a:lstStyle/>
                    <a:p>
                      <a:pPr algn="ctr"/>
                      <a:r>
                        <a:rPr lang="en-US" sz="2400" dirty="0" smtClean="0"/>
                        <a:t>CPU Cores</a:t>
                      </a:r>
                      <a:endParaRPr lang="en-US" sz="2400" b="1" dirty="0">
                        <a:solidFill>
                          <a:schemeClr val="tx1"/>
                        </a:solidFill>
                      </a:endParaRPr>
                    </a:p>
                  </a:txBody>
                  <a:tcPr marL="124347" marR="124347" marT="62174" marB="62174" anchor="ctr"/>
                </a:tc>
                <a:tc>
                  <a:txBody>
                    <a:bodyPr/>
                    <a:lstStyle/>
                    <a:p>
                      <a:pPr algn="ctr"/>
                      <a:r>
                        <a:rPr lang="en-US" sz="2400" dirty="0" smtClean="0"/>
                        <a:t>Memory</a:t>
                      </a:r>
                      <a:endParaRPr lang="en-US" sz="2400" b="1" dirty="0">
                        <a:solidFill>
                          <a:schemeClr val="tx1"/>
                        </a:solidFill>
                      </a:endParaRPr>
                    </a:p>
                  </a:txBody>
                  <a:tcPr marL="124347" marR="124347" marT="62174" marB="62174" anchor="ctr"/>
                </a:tc>
                <a:tc>
                  <a:txBody>
                    <a:bodyPr/>
                    <a:lstStyle/>
                    <a:p>
                      <a:pPr marL="0" marR="0" indent="0" algn="ctr" defTabSz="685864" rtl="0" eaLnBrk="1" fontAlgn="auto" latinLnBrk="0" hangingPunct="1">
                        <a:lnSpc>
                          <a:spcPct val="100000"/>
                        </a:lnSpc>
                        <a:spcBef>
                          <a:spcPts val="0"/>
                        </a:spcBef>
                        <a:spcAft>
                          <a:spcPts val="0"/>
                        </a:spcAft>
                        <a:buClrTx/>
                        <a:buSzTx/>
                        <a:buFontTx/>
                        <a:buNone/>
                        <a:tabLst/>
                        <a:defRPr/>
                      </a:pPr>
                      <a:r>
                        <a:rPr lang="en-US" sz="2400" dirty="0" smtClean="0"/>
                        <a:t>#</a:t>
                      </a:r>
                      <a:r>
                        <a:rPr lang="en-US" sz="2400" baseline="0" dirty="0" smtClean="0"/>
                        <a:t> Data Disks</a:t>
                      </a:r>
                      <a:endParaRPr lang="en-US" sz="2400" b="1" dirty="0" smtClean="0">
                        <a:solidFill>
                          <a:schemeClr val="tx1"/>
                        </a:solidFill>
                      </a:endParaRPr>
                    </a:p>
                  </a:txBody>
                  <a:tcPr marL="124347" marR="124347" marT="62174" marB="62174" anchor="ctr"/>
                </a:tc>
                <a:tc>
                  <a:txBody>
                    <a:bodyPr/>
                    <a:lstStyle/>
                    <a:p>
                      <a:pPr marL="0" marR="0" indent="0" algn="ctr" defTabSz="685864" rtl="0" eaLnBrk="1" fontAlgn="auto" latinLnBrk="0" hangingPunct="1">
                        <a:lnSpc>
                          <a:spcPct val="100000"/>
                        </a:lnSpc>
                        <a:spcBef>
                          <a:spcPts val="0"/>
                        </a:spcBef>
                        <a:spcAft>
                          <a:spcPts val="0"/>
                        </a:spcAft>
                        <a:buClrTx/>
                        <a:buSzTx/>
                        <a:buFontTx/>
                        <a:buNone/>
                        <a:tabLst/>
                        <a:defRPr/>
                      </a:pPr>
                      <a:r>
                        <a:rPr lang="en-US" sz="2400" dirty="0" smtClean="0"/>
                        <a:t>IOPs</a:t>
                      </a:r>
                      <a:r>
                        <a:rPr lang="en-US" sz="2400" baseline="0" dirty="0" smtClean="0"/>
                        <a:t> </a:t>
                      </a:r>
                      <a:endParaRPr lang="en-US" sz="2400" b="1" dirty="0" smtClean="0">
                        <a:solidFill>
                          <a:schemeClr val="tx1"/>
                        </a:solidFill>
                      </a:endParaRPr>
                    </a:p>
                  </a:txBody>
                  <a:tcPr marL="124347" marR="124347" marT="62174" marB="62174" anchor="ctr"/>
                </a:tc>
              </a:tr>
              <a:tr h="746016">
                <a:tc>
                  <a:txBody>
                    <a:bodyPr/>
                    <a:lstStyle/>
                    <a:p>
                      <a:r>
                        <a:rPr lang="en-US" sz="2400" dirty="0" smtClean="0"/>
                        <a:t>Extra Small</a:t>
                      </a:r>
                      <a:endParaRPr lang="en-US" sz="2400" dirty="0">
                        <a:solidFill>
                          <a:schemeClr val="tx1"/>
                        </a:solidFill>
                      </a:endParaRPr>
                    </a:p>
                  </a:txBody>
                  <a:tcPr marL="124347" marR="124347" marT="62174" marB="62174" anchor="ctr"/>
                </a:tc>
                <a:tc>
                  <a:txBody>
                    <a:bodyPr/>
                    <a:lstStyle/>
                    <a:p>
                      <a:pPr algn="ctr"/>
                      <a:r>
                        <a:rPr lang="en-US" sz="2400" dirty="0" smtClean="0"/>
                        <a:t>Shared</a:t>
                      </a:r>
                      <a:endParaRPr lang="en-US" sz="2400" dirty="0">
                        <a:solidFill>
                          <a:schemeClr val="tx1"/>
                        </a:solidFill>
                      </a:endParaRPr>
                    </a:p>
                  </a:txBody>
                  <a:tcPr marL="124347" marR="124347" marT="62174" marB="62174" anchor="ctr"/>
                </a:tc>
                <a:tc>
                  <a:txBody>
                    <a:bodyPr/>
                    <a:lstStyle/>
                    <a:p>
                      <a:pPr algn="ctr"/>
                      <a:r>
                        <a:rPr lang="en-US" sz="2400" dirty="0" smtClean="0"/>
                        <a:t>768 MB</a:t>
                      </a:r>
                      <a:endParaRPr lang="en-US" sz="2400" dirty="0">
                        <a:solidFill>
                          <a:schemeClr val="tx1"/>
                        </a:solidFill>
                      </a:endParaRPr>
                    </a:p>
                  </a:txBody>
                  <a:tcPr marL="124347" marR="124347" marT="62174" marB="62174" anchor="ctr"/>
                </a:tc>
                <a:tc>
                  <a:txBody>
                    <a:bodyPr/>
                    <a:lstStyle/>
                    <a:p>
                      <a:pPr algn="ctr"/>
                      <a:r>
                        <a:rPr lang="en-US" sz="2400" dirty="0" smtClean="0"/>
                        <a:t>1</a:t>
                      </a:r>
                      <a:endParaRPr lang="en-US" sz="2400" dirty="0">
                        <a:solidFill>
                          <a:schemeClr val="tx1"/>
                        </a:solidFill>
                      </a:endParaRPr>
                    </a:p>
                  </a:txBody>
                  <a:tcPr marL="124347" marR="124347" marT="62174" marB="62174" anchor="ctr"/>
                </a:tc>
                <a:tc>
                  <a:txBody>
                    <a:bodyPr/>
                    <a:lstStyle/>
                    <a:p>
                      <a:pPr algn="ctr"/>
                      <a:r>
                        <a:rPr lang="en-US" sz="2400" dirty="0" smtClean="0"/>
                        <a:t>500</a:t>
                      </a:r>
                      <a:endParaRPr lang="en-US" sz="2400" dirty="0">
                        <a:solidFill>
                          <a:schemeClr val="tx1"/>
                        </a:solidFill>
                      </a:endParaRPr>
                    </a:p>
                  </a:txBody>
                  <a:tcPr marL="124347" marR="124347" marT="62174" marB="62174" anchor="ctr"/>
                </a:tc>
              </a:tr>
              <a:tr h="525663">
                <a:tc>
                  <a:txBody>
                    <a:bodyPr/>
                    <a:lstStyle/>
                    <a:p>
                      <a:r>
                        <a:rPr lang="en-US" sz="2400" dirty="0" smtClean="0"/>
                        <a:t>Small</a:t>
                      </a:r>
                      <a:endParaRPr lang="en-US" sz="2400" dirty="0">
                        <a:solidFill>
                          <a:schemeClr val="tx1"/>
                        </a:solidFill>
                      </a:endParaRPr>
                    </a:p>
                  </a:txBody>
                  <a:tcPr marL="124347" marR="124347" marT="62174" marB="62174" anchor="ctr"/>
                </a:tc>
                <a:tc>
                  <a:txBody>
                    <a:bodyPr/>
                    <a:lstStyle/>
                    <a:p>
                      <a:pPr algn="ctr"/>
                      <a:r>
                        <a:rPr lang="en-US" sz="2400" dirty="0" smtClean="0"/>
                        <a:t>1</a:t>
                      </a:r>
                      <a:endParaRPr lang="en-US" sz="2400" dirty="0">
                        <a:solidFill>
                          <a:schemeClr val="tx1"/>
                        </a:solidFill>
                      </a:endParaRPr>
                    </a:p>
                  </a:txBody>
                  <a:tcPr marL="124347" marR="124347" marT="62174" marB="62174" anchor="ctr"/>
                </a:tc>
                <a:tc>
                  <a:txBody>
                    <a:bodyPr/>
                    <a:lstStyle/>
                    <a:p>
                      <a:pPr algn="ctr"/>
                      <a:r>
                        <a:rPr lang="en-US" sz="2400" dirty="0" smtClean="0"/>
                        <a:t>1.75</a:t>
                      </a:r>
                      <a:r>
                        <a:rPr lang="en-US" sz="2400" baseline="0" dirty="0" smtClean="0"/>
                        <a:t> GB</a:t>
                      </a:r>
                      <a:endParaRPr lang="en-US" sz="2400" dirty="0">
                        <a:solidFill>
                          <a:schemeClr val="tx1"/>
                        </a:solidFill>
                      </a:endParaRPr>
                    </a:p>
                  </a:txBody>
                  <a:tcPr marL="124347" marR="124347" marT="62174" marB="62174" anchor="ctr"/>
                </a:tc>
                <a:tc>
                  <a:txBody>
                    <a:bodyPr/>
                    <a:lstStyle/>
                    <a:p>
                      <a:pPr algn="ctr"/>
                      <a:r>
                        <a:rPr lang="en-US" sz="2400" dirty="0" smtClean="0"/>
                        <a:t>2</a:t>
                      </a:r>
                      <a:endParaRPr lang="en-US" sz="2400" dirty="0">
                        <a:solidFill>
                          <a:schemeClr val="tx1"/>
                        </a:solidFill>
                      </a:endParaRPr>
                    </a:p>
                  </a:txBody>
                  <a:tcPr marL="124347" marR="124347" marT="62174" marB="62174" anchor="ctr"/>
                </a:tc>
                <a:tc>
                  <a:txBody>
                    <a:bodyPr/>
                    <a:lstStyle/>
                    <a:p>
                      <a:pPr algn="ctr"/>
                      <a:r>
                        <a:rPr lang="en-US" sz="2400" dirty="0" smtClean="0"/>
                        <a:t>2x500</a:t>
                      </a:r>
                      <a:endParaRPr lang="en-US" sz="2400" dirty="0">
                        <a:solidFill>
                          <a:schemeClr val="tx1"/>
                        </a:solidFill>
                      </a:endParaRPr>
                    </a:p>
                  </a:txBody>
                  <a:tcPr marL="124347" marR="124347" marT="62174" marB="62174" anchor="ctr"/>
                </a:tc>
              </a:tr>
              <a:tr h="525663">
                <a:tc>
                  <a:txBody>
                    <a:bodyPr/>
                    <a:lstStyle/>
                    <a:p>
                      <a:r>
                        <a:rPr lang="en-US" sz="2400" dirty="0" smtClean="0"/>
                        <a:t>Medium</a:t>
                      </a:r>
                      <a:endParaRPr lang="en-US" sz="2400" dirty="0">
                        <a:solidFill>
                          <a:schemeClr val="tx1"/>
                        </a:solidFill>
                      </a:endParaRPr>
                    </a:p>
                  </a:txBody>
                  <a:tcPr marL="124347" marR="124347" marT="62174" marB="62174" anchor="ctr"/>
                </a:tc>
                <a:tc>
                  <a:txBody>
                    <a:bodyPr/>
                    <a:lstStyle/>
                    <a:p>
                      <a:pPr algn="ctr"/>
                      <a:r>
                        <a:rPr lang="en-US" sz="2400" dirty="0" smtClean="0"/>
                        <a:t>2</a:t>
                      </a:r>
                      <a:endParaRPr lang="en-US" sz="2400" dirty="0">
                        <a:solidFill>
                          <a:schemeClr val="tx1"/>
                        </a:solidFill>
                      </a:endParaRPr>
                    </a:p>
                  </a:txBody>
                  <a:tcPr marL="124347" marR="124347" marT="62174" marB="62174" anchor="ctr"/>
                </a:tc>
                <a:tc>
                  <a:txBody>
                    <a:bodyPr/>
                    <a:lstStyle/>
                    <a:p>
                      <a:pPr algn="ctr"/>
                      <a:r>
                        <a:rPr lang="en-US" sz="2400" dirty="0" smtClean="0"/>
                        <a:t>3.5 GB</a:t>
                      </a:r>
                      <a:endParaRPr lang="en-US" sz="2400" dirty="0">
                        <a:solidFill>
                          <a:schemeClr val="tx1"/>
                        </a:solidFill>
                      </a:endParaRPr>
                    </a:p>
                  </a:txBody>
                  <a:tcPr marL="124347" marR="124347" marT="62174" marB="62174" anchor="ctr"/>
                </a:tc>
                <a:tc>
                  <a:txBody>
                    <a:bodyPr/>
                    <a:lstStyle/>
                    <a:p>
                      <a:pPr algn="ctr"/>
                      <a:r>
                        <a:rPr lang="en-US" sz="2400" dirty="0" smtClean="0"/>
                        <a:t>4</a:t>
                      </a:r>
                      <a:endParaRPr lang="en-US" sz="2400" dirty="0">
                        <a:solidFill>
                          <a:schemeClr val="tx1"/>
                        </a:solidFill>
                      </a:endParaRPr>
                    </a:p>
                  </a:txBody>
                  <a:tcPr marL="124347" marR="124347" marT="62174" marB="62174" anchor="ctr"/>
                </a:tc>
                <a:tc>
                  <a:txBody>
                    <a:bodyPr/>
                    <a:lstStyle/>
                    <a:p>
                      <a:pPr algn="ctr"/>
                      <a:r>
                        <a:rPr lang="en-US" sz="2400" dirty="0" smtClean="0"/>
                        <a:t>4x500</a:t>
                      </a:r>
                      <a:endParaRPr lang="en-US" sz="2400" dirty="0">
                        <a:solidFill>
                          <a:schemeClr val="tx1"/>
                        </a:solidFill>
                      </a:endParaRPr>
                    </a:p>
                  </a:txBody>
                  <a:tcPr marL="124347" marR="124347" marT="62174" marB="62174" anchor="ctr"/>
                </a:tc>
              </a:tr>
              <a:tr h="525663">
                <a:tc>
                  <a:txBody>
                    <a:bodyPr/>
                    <a:lstStyle/>
                    <a:p>
                      <a:r>
                        <a:rPr lang="en-US" sz="2400" dirty="0" smtClean="0"/>
                        <a:t>Large</a:t>
                      </a:r>
                      <a:endParaRPr lang="en-US" sz="2400" dirty="0">
                        <a:solidFill>
                          <a:schemeClr val="tx1"/>
                        </a:solidFill>
                      </a:endParaRPr>
                    </a:p>
                  </a:txBody>
                  <a:tcPr marL="124347" marR="124347" marT="62174" marB="62174" anchor="ctr"/>
                </a:tc>
                <a:tc>
                  <a:txBody>
                    <a:bodyPr/>
                    <a:lstStyle/>
                    <a:p>
                      <a:pPr algn="ctr"/>
                      <a:r>
                        <a:rPr lang="en-US" sz="2400" dirty="0" smtClean="0"/>
                        <a:t>4</a:t>
                      </a:r>
                      <a:endParaRPr lang="en-US" sz="2400" dirty="0">
                        <a:solidFill>
                          <a:schemeClr val="tx1"/>
                        </a:solidFill>
                      </a:endParaRPr>
                    </a:p>
                  </a:txBody>
                  <a:tcPr marL="124347" marR="124347" marT="62174" marB="62174" anchor="ctr"/>
                </a:tc>
                <a:tc>
                  <a:txBody>
                    <a:bodyPr/>
                    <a:lstStyle/>
                    <a:p>
                      <a:pPr algn="ctr"/>
                      <a:r>
                        <a:rPr lang="en-US" sz="2400" dirty="0" smtClean="0"/>
                        <a:t>7 GB</a:t>
                      </a:r>
                      <a:endParaRPr lang="en-US" sz="2400" dirty="0">
                        <a:solidFill>
                          <a:schemeClr val="tx1"/>
                        </a:solidFill>
                      </a:endParaRPr>
                    </a:p>
                  </a:txBody>
                  <a:tcPr marL="124347" marR="124347" marT="62174" marB="62174" anchor="ctr"/>
                </a:tc>
                <a:tc>
                  <a:txBody>
                    <a:bodyPr/>
                    <a:lstStyle/>
                    <a:p>
                      <a:pPr algn="ctr"/>
                      <a:r>
                        <a:rPr lang="en-US" sz="2400" dirty="0" smtClean="0"/>
                        <a:t>8</a:t>
                      </a:r>
                      <a:endParaRPr lang="en-US" sz="2400" dirty="0">
                        <a:solidFill>
                          <a:schemeClr val="tx1"/>
                        </a:solidFill>
                      </a:endParaRPr>
                    </a:p>
                  </a:txBody>
                  <a:tcPr marL="124347" marR="124347" marT="62174" marB="62174" anchor="ctr"/>
                </a:tc>
                <a:tc>
                  <a:txBody>
                    <a:bodyPr/>
                    <a:lstStyle/>
                    <a:p>
                      <a:pPr algn="ctr"/>
                      <a:r>
                        <a:rPr lang="en-US" sz="2400" dirty="0" smtClean="0"/>
                        <a:t>8x500</a:t>
                      </a:r>
                      <a:endParaRPr lang="en-US" sz="2400" dirty="0">
                        <a:solidFill>
                          <a:schemeClr val="tx1"/>
                        </a:solidFill>
                      </a:endParaRPr>
                    </a:p>
                  </a:txBody>
                  <a:tcPr marL="124347" marR="124347" marT="62174" marB="62174" anchor="ctr"/>
                </a:tc>
              </a:tr>
              <a:tr h="746016">
                <a:tc>
                  <a:txBody>
                    <a:bodyPr/>
                    <a:lstStyle/>
                    <a:p>
                      <a:r>
                        <a:rPr lang="en-US" sz="2400" dirty="0" smtClean="0"/>
                        <a:t>Extra Large</a:t>
                      </a:r>
                      <a:endParaRPr lang="en-US" sz="2400" dirty="0">
                        <a:solidFill>
                          <a:schemeClr val="tx1"/>
                        </a:solidFill>
                      </a:endParaRPr>
                    </a:p>
                  </a:txBody>
                  <a:tcPr marL="124347" marR="124347" marT="62174" marB="62174" anchor="ctr"/>
                </a:tc>
                <a:tc>
                  <a:txBody>
                    <a:bodyPr/>
                    <a:lstStyle/>
                    <a:p>
                      <a:pPr algn="ctr"/>
                      <a:r>
                        <a:rPr lang="en-US" sz="2400" dirty="0" smtClean="0"/>
                        <a:t>8</a:t>
                      </a:r>
                      <a:endParaRPr lang="en-US" sz="2400" dirty="0">
                        <a:solidFill>
                          <a:schemeClr val="tx1"/>
                        </a:solidFill>
                      </a:endParaRPr>
                    </a:p>
                  </a:txBody>
                  <a:tcPr marL="124347" marR="124347" marT="62174" marB="62174" anchor="ctr"/>
                </a:tc>
                <a:tc>
                  <a:txBody>
                    <a:bodyPr/>
                    <a:lstStyle/>
                    <a:p>
                      <a:pPr algn="ctr"/>
                      <a:r>
                        <a:rPr lang="en-US" sz="2400" dirty="0" smtClean="0"/>
                        <a:t>14 GB</a:t>
                      </a:r>
                      <a:endParaRPr lang="en-US" sz="2400" dirty="0">
                        <a:solidFill>
                          <a:schemeClr val="tx1"/>
                        </a:solidFill>
                      </a:endParaRPr>
                    </a:p>
                  </a:txBody>
                  <a:tcPr marL="124347" marR="124347" marT="62174" marB="62174" anchor="ctr"/>
                </a:tc>
                <a:tc>
                  <a:txBody>
                    <a:bodyPr/>
                    <a:lstStyle/>
                    <a:p>
                      <a:pPr algn="ctr"/>
                      <a:r>
                        <a:rPr lang="en-US" sz="2400" dirty="0" smtClean="0"/>
                        <a:t>16</a:t>
                      </a:r>
                      <a:endParaRPr lang="en-US" sz="2400" dirty="0">
                        <a:solidFill>
                          <a:schemeClr val="tx1"/>
                        </a:solidFill>
                      </a:endParaRPr>
                    </a:p>
                  </a:txBody>
                  <a:tcPr marL="124347" marR="124347" marT="62174" marB="62174" anchor="ctr"/>
                </a:tc>
                <a:tc>
                  <a:txBody>
                    <a:bodyPr/>
                    <a:lstStyle/>
                    <a:p>
                      <a:pPr algn="ctr"/>
                      <a:r>
                        <a:rPr lang="en-US" sz="2400" dirty="0" smtClean="0"/>
                        <a:t>16x500</a:t>
                      </a:r>
                      <a:endParaRPr lang="en-US" sz="2400" dirty="0">
                        <a:solidFill>
                          <a:schemeClr val="tx1"/>
                        </a:solidFill>
                      </a:endParaRPr>
                    </a:p>
                  </a:txBody>
                  <a:tcPr marL="124347" marR="124347" marT="62174" marB="62174" anchor="ctr"/>
                </a:tc>
              </a:tr>
              <a:tr h="525663">
                <a:tc>
                  <a:txBody>
                    <a:bodyPr/>
                    <a:lstStyle/>
                    <a:p>
                      <a:r>
                        <a:rPr lang="en-US" sz="2400" dirty="0" smtClean="0"/>
                        <a:t>A6</a:t>
                      </a:r>
                      <a:endParaRPr lang="en-US" sz="2400" dirty="0">
                        <a:solidFill>
                          <a:schemeClr val="tx1"/>
                        </a:solidFill>
                      </a:endParaRPr>
                    </a:p>
                  </a:txBody>
                  <a:tcPr marL="124347" marR="124347" marT="62174" marB="62174" anchor="ctr"/>
                </a:tc>
                <a:tc>
                  <a:txBody>
                    <a:bodyPr/>
                    <a:lstStyle/>
                    <a:p>
                      <a:pPr algn="ctr"/>
                      <a:r>
                        <a:rPr lang="en-US" sz="2400" dirty="0" smtClean="0"/>
                        <a:t>4</a:t>
                      </a:r>
                      <a:endParaRPr lang="en-US" sz="2400" dirty="0">
                        <a:solidFill>
                          <a:schemeClr val="tx1"/>
                        </a:solidFill>
                      </a:endParaRPr>
                    </a:p>
                  </a:txBody>
                  <a:tcPr marL="124347" marR="124347" marT="62174" marB="62174" anchor="ctr"/>
                </a:tc>
                <a:tc>
                  <a:txBody>
                    <a:bodyPr/>
                    <a:lstStyle/>
                    <a:p>
                      <a:pPr algn="ctr"/>
                      <a:r>
                        <a:rPr lang="en-US" sz="2400" dirty="0" smtClean="0"/>
                        <a:t>28</a:t>
                      </a:r>
                      <a:r>
                        <a:rPr lang="en-US" sz="2400" baseline="0" dirty="0" smtClean="0"/>
                        <a:t> GB</a:t>
                      </a:r>
                      <a:endParaRPr lang="en-US" sz="2400" dirty="0">
                        <a:solidFill>
                          <a:schemeClr val="tx1"/>
                        </a:solidFill>
                      </a:endParaRPr>
                    </a:p>
                  </a:txBody>
                  <a:tcPr marL="124347" marR="124347" marT="62174" marB="62174" anchor="ctr"/>
                </a:tc>
                <a:tc>
                  <a:txBody>
                    <a:bodyPr/>
                    <a:lstStyle/>
                    <a:p>
                      <a:pPr algn="ctr"/>
                      <a:r>
                        <a:rPr lang="en-US" sz="2400" dirty="0" smtClean="0"/>
                        <a:t>8</a:t>
                      </a:r>
                      <a:endParaRPr lang="en-US" sz="2400" dirty="0">
                        <a:solidFill>
                          <a:schemeClr val="tx1"/>
                        </a:solidFill>
                      </a:endParaRPr>
                    </a:p>
                  </a:txBody>
                  <a:tcPr marL="124347" marR="124347" marT="62174" marB="62174" anchor="ctr"/>
                </a:tc>
                <a:tc>
                  <a:txBody>
                    <a:bodyPr/>
                    <a:lstStyle/>
                    <a:p>
                      <a:pPr algn="ctr"/>
                      <a:r>
                        <a:rPr lang="en-US" sz="2400" dirty="0" smtClean="0"/>
                        <a:t>8x500</a:t>
                      </a:r>
                      <a:endParaRPr lang="en-US" sz="2400" dirty="0">
                        <a:solidFill>
                          <a:schemeClr val="tx1"/>
                        </a:solidFill>
                      </a:endParaRPr>
                    </a:p>
                  </a:txBody>
                  <a:tcPr marL="124347" marR="124347" marT="62174" marB="62174" anchor="ctr"/>
                </a:tc>
              </a:tr>
              <a:tr h="525663">
                <a:tc>
                  <a:txBody>
                    <a:bodyPr/>
                    <a:lstStyle/>
                    <a:p>
                      <a:r>
                        <a:rPr lang="en-US" sz="2400" dirty="0" smtClean="0"/>
                        <a:t>A7</a:t>
                      </a:r>
                      <a:endParaRPr lang="en-US" sz="2400" dirty="0">
                        <a:solidFill>
                          <a:schemeClr val="tx1"/>
                        </a:solidFill>
                      </a:endParaRPr>
                    </a:p>
                  </a:txBody>
                  <a:tcPr marL="124347" marR="124347" marT="62174" marB="62174" anchor="ctr"/>
                </a:tc>
                <a:tc>
                  <a:txBody>
                    <a:bodyPr/>
                    <a:lstStyle/>
                    <a:p>
                      <a:pPr algn="ctr"/>
                      <a:r>
                        <a:rPr lang="en-US" sz="2400" dirty="0" smtClean="0"/>
                        <a:t>8</a:t>
                      </a:r>
                      <a:endParaRPr lang="en-US" sz="2400" dirty="0">
                        <a:solidFill>
                          <a:schemeClr val="tx1"/>
                        </a:solidFill>
                      </a:endParaRPr>
                    </a:p>
                  </a:txBody>
                  <a:tcPr marL="124347" marR="124347" marT="62174" marB="62174" anchor="ctr"/>
                </a:tc>
                <a:tc>
                  <a:txBody>
                    <a:bodyPr/>
                    <a:lstStyle/>
                    <a:p>
                      <a:pPr algn="ctr"/>
                      <a:r>
                        <a:rPr lang="en-US" sz="2400" dirty="0" smtClean="0"/>
                        <a:t>56 GB</a:t>
                      </a:r>
                      <a:endParaRPr lang="en-US" sz="2400" dirty="0">
                        <a:solidFill>
                          <a:schemeClr val="tx1"/>
                        </a:solidFill>
                      </a:endParaRPr>
                    </a:p>
                  </a:txBody>
                  <a:tcPr marL="124347" marR="124347" marT="62174" marB="62174" anchor="ctr"/>
                </a:tc>
                <a:tc>
                  <a:txBody>
                    <a:bodyPr/>
                    <a:lstStyle/>
                    <a:p>
                      <a:pPr algn="ctr"/>
                      <a:r>
                        <a:rPr lang="en-US" sz="2400" dirty="0" smtClean="0"/>
                        <a:t>16</a:t>
                      </a:r>
                      <a:endParaRPr lang="en-US" sz="2400" dirty="0">
                        <a:solidFill>
                          <a:schemeClr val="tx1"/>
                        </a:solidFill>
                      </a:endParaRPr>
                    </a:p>
                  </a:txBody>
                  <a:tcPr marL="124347" marR="124347" marT="62174" marB="62174" anchor="ctr"/>
                </a:tc>
                <a:tc>
                  <a:txBody>
                    <a:bodyPr/>
                    <a:lstStyle/>
                    <a:p>
                      <a:pPr algn="ctr"/>
                      <a:r>
                        <a:rPr lang="en-US" sz="2400" dirty="0" smtClean="0"/>
                        <a:t>16x500</a:t>
                      </a:r>
                      <a:endParaRPr lang="en-US" sz="2400" dirty="0">
                        <a:solidFill>
                          <a:schemeClr val="tx1"/>
                        </a:solidFill>
                      </a:endParaRPr>
                    </a:p>
                  </a:txBody>
                  <a:tcPr marL="124347" marR="124347" marT="62174" marB="62174" anchor="ctr"/>
                </a:tc>
              </a:tr>
            </a:tbl>
          </a:graphicData>
        </a:graphic>
      </p:graphicFrame>
      <p:sp>
        <p:nvSpPr>
          <p:cNvPr id="6" name="Rounded Rectangle 5"/>
          <p:cNvSpPr/>
          <p:nvPr/>
        </p:nvSpPr>
        <p:spPr bwMode="auto">
          <a:xfrm>
            <a:off x="777874" y="4564062"/>
            <a:ext cx="10439399" cy="762000"/>
          </a:xfrm>
          <a:prstGeom prst="roundRect">
            <a:avLst/>
          </a:prstGeom>
          <a:solidFill>
            <a:schemeClr val="accent6">
              <a:lumMod val="40000"/>
              <a:lumOff val="60000"/>
              <a:alpha val="58824"/>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2623587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p:cNvSpPr/>
          <p:nvPr/>
        </p:nvSpPr>
        <p:spPr bwMode="auto">
          <a:xfrm>
            <a:off x="-5288" y="2034074"/>
            <a:ext cx="12441763" cy="3722916"/>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096859" tIns="146248" rIns="0" bIns="146248" numCol="1" spcCol="0" rtlCol="0" fromWordArt="0" anchor="ctr" anchorCtr="0" forceAA="0" compatLnSpc="1">
            <a:prstTxWarp prst="textNoShape">
              <a:avLst/>
            </a:prstTxWarp>
            <a:noAutofit/>
          </a:bodyPr>
          <a:lstStyle/>
          <a:p>
            <a:pPr marL="0" lvl="1" defTabSz="913749" fontAlgn="base">
              <a:lnSpc>
                <a:spcPct val="90000"/>
              </a:lnSpc>
              <a:spcBef>
                <a:spcPct val="0"/>
              </a:spcBef>
              <a:spcAft>
                <a:spcPct val="0"/>
              </a:spcAft>
            </a:pPr>
            <a:endParaRPr lang="en-US" sz="2400" spc="-50" dirty="0">
              <a:gradFill>
                <a:gsLst>
                  <a:gs pos="1250">
                    <a:schemeClr val="tx1">
                      <a:lumMod val="50000"/>
                    </a:schemeClr>
                  </a:gs>
                  <a:gs pos="100000">
                    <a:schemeClr val="tx1">
                      <a:lumMod val="50000"/>
                    </a:schemeClr>
                  </a:gs>
                </a:gsLst>
                <a:lin ang="5400000" scaled="0"/>
              </a:gradFill>
            </a:endParaRPr>
          </a:p>
        </p:txBody>
      </p:sp>
      <p:sp>
        <p:nvSpPr>
          <p:cNvPr id="2" name="Title 1"/>
          <p:cNvSpPr>
            <a:spLocks noGrp="1"/>
          </p:cNvSpPr>
          <p:nvPr>
            <p:ph type="title"/>
          </p:nvPr>
        </p:nvSpPr>
        <p:spPr>
          <a:xfrm>
            <a:off x="274637" y="292087"/>
            <a:ext cx="11375537" cy="1427616"/>
          </a:xfrm>
        </p:spPr>
        <p:txBody>
          <a:bodyPr/>
          <a:lstStyle/>
          <a:p>
            <a:r>
              <a:rPr lang="en-US" b="1" dirty="0" smtClean="0"/>
              <a:t>How it Works</a:t>
            </a:r>
            <a:r>
              <a:rPr lang="en-US" dirty="0" smtClean="0"/>
              <a:t/>
            </a:r>
            <a:br>
              <a:rPr lang="en-US" dirty="0" smtClean="0"/>
            </a:br>
            <a:r>
              <a:rPr lang="en-US" sz="3500" dirty="0">
                <a:solidFill>
                  <a:schemeClr val="tx1"/>
                </a:solidFill>
                <a:latin typeface="+mn-lt"/>
              </a:rPr>
              <a:t>Select from Image Gallery</a:t>
            </a:r>
          </a:p>
        </p:txBody>
      </p:sp>
      <p:sp>
        <p:nvSpPr>
          <p:cNvPr id="26" name="TextBox 25"/>
          <p:cNvSpPr txBox="1"/>
          <p:nvPr/>
        </p:nvSpPr>
        <p:spPr>
          <a:xfrm>
            <a:off x="3270821" y="4614867"/>
            <a:ext cx="2898648" cy="498597"/>
          </a:xfrm>
          <a:prstGeom prst="rect">
            <a:avLst/>
          </a:prstGeom>
          <a:noFill/>
        </p:spPr>
        <p:txBody>
          <a:bodyPr wrap="square" lIns="0" tIns="0" rIns="0" bIns="0" rtlCol="0">
            <a:spAutoFit/>
          </a:bodyPr>
          <a:lstStyle/>
          <a:p>
            <a:pPr algn="ctr">
              <a:lnSpc>
                <a:spcPct val="90000"/>
              </a:lnSpc>
              <a:spcBef>
                <a:spcPct val="20000"/>
              </a:spcBef>
              <a:buSzPct val="80000"/>
            </a:pPr>
            <a:r>
              <a:rPr lang="en-US" dirty="0">
                <a:solidFill>
                  <a:schemeClr val="bg1"/>
                </a:solidFill>
              </a:rPr>
              <a:t>Create new VM </a:t>
            </a:r>
            <a:r>
              <a:rPr lang="en-US" dirty="0" smtClean="0">
                <a:solidFill>
                  <a:schemeClr val="bg1"/>
                </a:solidFill>
              </a:rPr>
              <a:t/>
            </a:r>
            <a:br>
              <a:rPr lang="en-US" dirty="0" smtClean="0">
                <a:solidFill>
                  <a:schemeClr val="bg1"/>
                </a:solidFill>
              </a:rPr>
            </a:br>
            <a:r>
              <a:rPr lang="en-US" dirty="0" smtClean="0">
                <a:solidFill>
                  <a:schemeClr val="bg1"/>
                </a:solidFill>
              </a:rPr>
              <a:t>from image </a:t>
            </a:r>
            <a:r>
              <a:rPr lang="en-US" dirty="0">
                <a:solidFill>
                  <a:schemeClr val="bg1"/>
                </a:solidFill>
              </a:rPr>
              <a:t>gallery</a:t>
            </a:r>
          </a:p>
        </p:txBody>
      </p:sp>
      <p:sp>
        <p:nvSpPr>
          <p:cNvPr id="27" name="Up Arrow 26"/>
          <p:cNvSpPr/>
          <p:nvPr/>
        </p:nvSpPr>
        <p:spPr bwMode="auto">
          <a:xfrm rot="5400000">
            <a:off x="2692366" y="3133510"/>
            <a:ext cx="1059381" cy="1047407"/>
          </a:xfrm>
          <a:prstGeom prst="upArrow">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93228" tIns="46615" rIns="93228" bIns="46615" numCol="1" rtlCol="0" anchor="ctr" anchorCtr="0" compatLnSpc="1">
            <a:prstTxWarp prst="textNoShape">
              <a:avLst/>
            </a:prstTxWarp>
          </a:bodyPr>
          <a:lstStyle/>
          <a:p>
            <a:pPr algn="ctr" defTabSz="932024" fontAlgn="base">
              <a:spcBef>
                <a:spcPct val="0"/>
              </a:spcBef>
              <a:spcAft>
                <a:spcPct val="0"/>
              </a:spcAft>
            </a:pPr>
            <a:endParaRPr lang="en-US" sz="2200" dirty="0">
              <a:solidFill>
                <a:schemeClr val="tx1"/>
              </a:solidFill>
            </a:endParaRPr>
          </a:p>
        </p:txBody>
      </p:sp>
      <p:sp>
        <p:nvSpPr>
          <p:cNvPr id="28" name="Up Arrow 27"/>
          <p:cNvSpPr/>
          <p:nvPr/>
        </p:nvSpPr>
        <p:spPr bwMode="auto">
          <a:xfrm rot="5400000">
            <a:off x="5688551" y="3133510"/>
            <a:ext cx="1059381" cy="1047407"/>
          </a:xfrm>
          <a:prstGeom prst="upArrow">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93228" tIns="46615" rIns="93228" bIns="46615" numCol="1" rtlCol="0" anchor="ctr" anchorCtr="0" compatLnSpc="1">
            <a:prstTxWarp prst="textNoShape">
              <a:avLst/>
            </a:prstTxWarp>
          </a:bodyPr>
          <a:lstStyle/>
          <a:p>
            <a:pPr algn="ctr" defTabSz="932024" fontAlgn="base">
              <a:spcBef>
                <a:spcPct val="0"/>
              </a:spcBef>
              <a:spcAft>
                <a:spcPct val="0"/>
              </a:spcAft>
            </a:pPr>
            <a:endParaRPr lang="en-US" sz="2200" dirty="0">
              <a:solidFill>
                <a:schemeClr val="tx1"/>
              </a:solidFill>
            </a:endParaRPr>
          </a:p>
        </p:txBody>
      </p:sp>
      <p:sp>
        <p:nvSpPr>
          <p:cNvPr id="29" name="Freeform 79"/>
          <p:cNvSpPr>
            <a:spLocks noEditPoints="1"/>
          </p:cNvSpPr>
          <p:nvPr/>
        </p:nvSpPr>
        <p:spPr bwMode="black">
          <a:xfrm>
            <a:off x="7176443" y="3076746"/>
            <a:ext cx="847973" cy="1146192"/>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tx2"/>
          </a:solidFill>
          <a:ln>
            <a:noFill/>
          </a:ln>
        </p:spPr>
        <p:txBody>
          <a:bodyPr vert="horz" wrap="square" lIns="83919" tIns="41960" rIns="83919" bIns="41960" numCol="1" anchor="t" anchorCtr="0" compatLnSpc="1">
            <a:prstTxWarp prst="textNoShape">
              <a:avLst/>
            </a:prstTxWarp>
          </a:bodyPr>
          <a:lstStyle/>
          <a:p>
            <a:endParaRPr lang="en-US" sz="1600" dirty="0"/>
          </a:p>
        </p:txBody>
      </p:sp>
      <p:sp>
        <p:nvSpPr>
          <p:cNvPr id="30" name="Up Arrow 29"/>
          <p:cNvSpPr/>
          <p:nvPr/>
        </p:nvSpPr>
        <p:spPr bwMode="auto">
          <a:xfrm rot="5400000">
            <a:off x="8684736" y="3133510"/>
            <a:ext cx="1059381" cy="1047407"/>
          </a:xfrm>
          <a:prstGeom prst="upArrow">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93228" tIns="46615" rIns="93228" bIns="46615" numCol="1" rtlCol="0" anchor="ctr" anchorCtr="0" compatLnSpc="1">
            <a:prstTxWarp prst="textNoShape">
              <a:avLst/>
            </a:prstTxWarp>
          </a:bodyPr>
          <a:lstStyle/>
          <a:p>
            <a:pPr algn="ctr" defTabSz="932024" fontAlgn="base">
              <a:spcBef>
                <a:spcPct val="0"/>
              </a:spcBef>
              <a:spcAft>
                <a:spcPct val="0"/>
              </a:spcAft>
            </a:pPr>
            <a:endParaRPr lang="en-US" sz="2200" dirty="0">
              <a:solidFill>
                <a:schemeClr val="tx1"/>
              </a:solidFill>
            </a:endParaRPr>
          </a:p>
        </p:txBody>
      </p:sp>
      <p:sp>
        <p:nvSpPr>
          <p:cNvPr id="31" name="TextBox 30"/>
          <p:cNvSpPr txBox="1"/>
          <p:nvPr/>
        </p:nvSpPr>
        <p:spPr>
          <a:xfrm>
            <a:off x="9263190" y="4605632"/>
            <a:ext cx="2898648" cy="747897"/>
          </a:xfrm>
          <a:prstGeom prst="rect">
            <a:avLst/>
          </a:prstGeom>
          <a:noFill/>
        </p:spPr>
        <p:txBody>
          <a:bodyPr wrap="square" lIns="0" tIns="0" rIns="0" bIns="0" rtlCol="0">
            <a:spAutoFit/>
          </a:bodyPr>
          <a:lstStyle/>
          <a:p>
            <a:pPr algn="ctr">
              <a:lnSpc>
                <a:spcPct val="90000"/>
              </a:lnSpc>
              <a:spcBef>
                <a:spcPct val="20000"/>
              </a:spcBef>
              <a:buSzPct val="80000"/>
            </a:pPr>
            <a:r>
              <a:rPr lang="en-US" dirty="0">
                <a:solidFill>
                  <a:schemeClr val="bg1"/>
                </a:solidFill>
              </a:rPr>
              <a:t>Virtual Machine booted. Changes direct-write</a:t>
            </a:r>
            <a:br>
              <a:rPr lang="en-US" dirty="0">
                <a:solidFill>
                  <a:schemeClr val="bg1"/>
                </a:solidFill>
              </a:rPr>
            </a:br>
            <a:r>
              <a:rPr lang="en-US" dirty="0">
                <a:solidFill>
                  <a:schemeClr val="bg1"/>
                </a:solidFill>
              </a:rPr>
              <a:t>to blob storage</a:t>
            </a:r>
          </a:p>
        </p:txBody>
      </p:sp>
      <p:grpSp>
        <p:nvGrpSpPr>
          <p:cNvPr id="32" name="Group 31"/>
          <p:cNvGrpSpPr>
            <a:grpSpLocks noChangeAspect="1"/>
          </p:cNvGrpSpPr>
          <p:nvPr/>
        </p:nvGrpSpPr>
        <p:grpSpPr bwMode="black">
          <a:xfrm>
            <a:off x="579719" y="3099838"/>
            <a:ext cx="1933917" cy="1164436"/>
            <a:chOff x="8843608" y="828600"/>
            <a:chExt cx="925448" cy="557448"/>
          </a:xfrm>
          <a:solidFill>
            <a:schemeClr val="tx2"/>
          </a:solidFill>
        </p:grpSpPr>
        <p:sp>
          <p:nvSpPr>
            <p:cNvPr id="33" name="Rectangle 32"/>
            <p:cNvSpPr/>
            <p:nvPr/>
          </p:nvSpPr>
          <p:spPr bwMode="black">
            <a:xfrm>
              <a:off x="8857595" y="835151"/>
              <a:ext cx="623646" cy="459637"/>
            </a:xfrm>
            <a:prstGeom prst="rect">
              <a:avLst/>
            </a:prstGeom>
            <a:solidFill>
              <a:schemeClr val="tx2">
                <a:lumMod val="20000"/>
                <a:lumOff val="8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68577" tIns="34289" rIns="68577" bIns="34289" numCol="1" rtlCol="0" anchor="ctr" anchorCtr="0" compatLnSpc="1">
              <a:prstTxWarp prst="textNoShape">
                <a:avLst/>
              </a:prstTxWarp>
            </a:bodyPr>
            <a:lstStyle/>
            <a:p>
              <a:pPr algn="ctr" defTabSz="838915" fontAlgn="base">
                <a:spcBef>
                  <a:spcPct val="0"/>
                </a:spcBef>
                <a:spcAft>
                  <a:spcPct val="0"/>
                </a:spcAft>
              </a:pPr>
              <a:endParaRPr lang="en-US" sz="1200" dirty="0">
                <a:solidFill>
                  <a:schemeClr val="tx1"/>
                </a:solidFill>
              </a:endParaRPr>
            </a:p>
          </p:txBody>
        </p:sp>
        <p:grpSp>
          <p:nvGrpSpPr>
            <p:cNvPr id="34" name="Group 33"/>
            <p:cNvGrpSpPr/>
            <p:nvPr/>
          </p:nvGrpSpPr>
          <p:grpSpPr bwMode="black">
            <a:xfrm>
              <a:off x="8843608" y="828600"/>
              <a:ext cx="925448" cy="557448"/>
              <a:chOff x="863600" y="2393157"/>
              <a:chExt cx="876300" cy="527844"/>
            </a:xfrm>
            <a:grpFill/>
          </p:grpSpPr>
          <p:sp>
            <p:nvSpPr>
              <p:cNvPr id="35" name="Freeform 34"/>
              <p:cNvSpPr>
                <a:spLocks noEditPoints="1"/>
              </p:cNvSpPr>
              <p:nvPr/>
            </p:nvSpPr>
            <p:spPr bwMode="black">
              <a:xfrm>
                <a:off x="1521931" y="2481334"/>
                <a:ext cx="217969" cy="43966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68577" tIns="34289" rIns="68577" bIns="34289" numCol="1" rtlCol="0" anchor="ctr" anchorCtr="0" compatLnSpc="1">
                <a:prstTxWarp prst="textNoShape">
                  <a:avLst/>
                </a:prstTxWarp>
              </a:bodyPr>
              <a:lstStyle/>
              <a:p>
                <a:pPr defTabSz="755265"/>
                <a:endParaRPr lang="en-US" spc="-125" dirty="0">
                  <a:solidFill>
                    <a:schemeClr val="tx1"/>
                  </a:solidFill>
                  <a:latin typeface="Segoe Light" pitchFamily="34" charset="0"/>
                </a:endParaRPr>
              </a:p>
            </p:txBody>
          </p:sp>
          <p:sp>
            <p:nvSpPr>
              <p:cNvPr id="36" name="Freeform 88"/>
              <p:cNvSpPr>
                <a:spLocks noEditPoints="1"/>
              </p:cNvSpPr>
              <p:nvPr/>
            </p:nvSpPr>
            <p:spPr bwMode="black">
              <a:xfrm>
                <a:off x="863600" y="2393157"/>
                <a:ext cx="622300" cy="52784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68577" tIns="34289" rIns="68577" bIns="34289" numCol="1" rtlCol="0" anchor="ctr" anchorCtr="0" compatLnSpc="1">
                <a:prstTxWarp prst="textNoShape">
                  <a:avLst/>
                </a:prstTxWarp>
              </a:bodyPr>
              <a:lstStyle/>
              <a:p>
                <a:pPr defTabSz="755265"/>
                <a:endParaRPr lang="en-US" spc="-125" dirty="0">
                  <a:solidFill>
                    <a:schemeClr val="tx1"/>
                  </a:solidFill>
                  <a:latin typeface="Segoe Light" pitchFamily="34" charset="0"/>
                </a:endParaRPr>
              </a:p>
            </p:txBody>
          </p:sp>
        </p:grpSp>
      </p:grpSp>
      <p:pic>
        <p:nvPicPr>
          <p:cNvPr id="37" name="Pictur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67139" y="3303019"/>
            <a:ext cx="1640042" cy="708379"/>
          </a:xfrm>
          <a:prstGeom prst="roundRect">
            <a:avLst>
              <a:gd name="adj" fmla="val 11234"/>
            </a:avLst>
          </a:prstGeom>
          <a:solidFill>
            <a:schemeClr val="tx2"/>
          </a:solidFill>
          <a:ln w="63500">
            <a:solidFill>
              <a:schemeClr val="tx2"/>
            </a:solidFill>
          </a:ln>
          <a:effectLst/>
        </p:spPr>
      </p:pic>
      <p:sp>
        <p:nvSpPr>
          <p:cNvPr id="38" name="Freeform 79"/>
          <p:cNvSpPr>
            <a:spLocks noEditPoints="1"/>
          </p:cNvSpPr>
          <p:nvPr/>
        </p:nvSpPr>
        <p:spPr bwMode="black">
          <a:xfrm rot="16200000">
            <a:off x="4268757" y="3093113"/>
            <a:ext cx="902776" cy="1120412"/>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chemeClr val="tx2"/>
          </a:solidFill>
          <a:ln>
            <a:noFill/>
          </a:ln>
          <a:extLst/>
        </p:spPr>
        <p:txBody>
          <a:bodyPr vert="horz" wrap="square" lIns="83919" tIns="41960" rIns="83919" bIns="41960" numCol="1" anchor="t" anchorCtr="0" compatLnSpc="1">
            <a:prstTxWarp prst="textNoShape">
              <a:avLst/>
            </a:prstTxWarp>
          </a:bodyPr>
          <a:lstStyle/>
          <a:p>
            <a:endParaRPr lang="en-US" sz="1600"/>
          </a:p>
        </p:txBody>
      </p:sp>
      <p:sp>
        <p:nvSpPr>
          <p:cNvPr id="39" name="TextBox 38"/>
          <p:cNvSpPr txBox="1"/>
          <p:nvPr/>
        </p:nvSpPr>
        <p:spPr>
          <a:xfrm>
            <a:off x="274636" y="4614863"/>
            <a:ext cx="2898648" cy="858697"/>
          </a:xfrm>
          <a:prstGeom prst="rect">
            <a:avLst/>
          </a:prstGeom>
          <a:noFill/>
        </p:spPr>
        <p:txBody>
          <a:bodyPr wrap="square" lIns="0" tIns="0" rIns="0" bIns="0" rtlCol="0">
            <a:spAutoFit/>
          </a:bodyPr>
          <a:lstStyle/>
          <a:p>
            <a:pPr algn="ctr">
              <a:lnSpc>
                <a:spcPct val="90000"/>
              </a:lnSpc>
              <a:spcBef>
                <a:spcPct val="20000"/>
              </a:spcBef>
              <a:buSzPct val="80000"/>
            </a:pPr>
            <a:r>
              <a:rPr lang="en-US" dirty="0">
                <a:solidFill>
                  <a:schemeClr val="bg1"/>
                </a:solidFill>
              </a:rPr>
              <a:t>Log in to</a:t>
            </a:r>
          </a:p>
          <a:p>
            <a:pPr algn="ctr">
              <a:lnSpc>
                <a:spcPct val="90000"/>
              </a:lnSpc>
              <a:spcBef>
                <a:spcPct val="20000"/>
              </a:spcBef>
              <a:buSzPct val="80000"/>
            </a:pPr>
            <a:r>
              <a:rPr lang="en-US" dirty="0">
                <a:solidFill>
                  <a:schemeClr val="bg1"/>
                </a:solidFill>
              </a:rPr>
              <a:t>Windows Azure</a:t>
            </a:r>
          </a:p>
          <a:p>
            <a:pPr algn="ctr">
              <a:lnSpc>
                <a:spcPct val="90000"/>
              </a:lnSpc>
              <a:spcBef>
                <a:spcPct val="20000"/>
              </a:spcBef>
              <a:buSzPct val="80000"/>
            </a:pPr>
            <a:r>
              <a:rPr lang="en-US" dirty="0">
                <a:solidFill>
                  <a:schemeClr val="bg1"/>
                </a:solidFill>
              </a:rPr>
              <a:t>Management Portal</a:t>
            </a:r>
          </a:p>
        </p:txBody>
      </p:sp>
      <p:sp>
        <p:nvSpPr>
          <p:cNvPr id="40" name="TextBox 39"/>
          <p:cNvSpPr txBox="1"/>
          <p:nvPr/>
        </p:nvSpPr>
        <p:spPr>
          <a:xfrm>
            <a:off x="6379299" y="4614865"/>
            <a:ext cx="2674067" cy="553997"/>
          </a:xfrm>
          <a:prstGeom prst="rect">
            <a:avLst/>
          </a:prstGeom>
          <a:noFill/>
        </p:spPr>
        <p:txBody>
          <a:bodyPr wrap="none" lIns="0" tIns="0" rIns="0" bIns="0" rtlCol="0">
            <a:spAutoFit/>
          </a:bodyPr>
          <a:lstStyle/>
          <a:p>
            <a:pPr algn="ctr">
              <a:lnSpc>
                <a:spcPct val="90000"/>
              </a:lnSpc>
              <a:spcBef>
                <a:spcPct val="20000"/>
              </a:spcBef>
              <a:buSzPct val="80000"/>
            </a:pPr>
            <a:r>
              <a:rPr lang="en-US" dirty="0">
                <a:solidFill>
                  <a:schemeClr val="bg1"/>
                </a:solidFill>
              </a:rPr>
              <a:t>The image is copied to</a:t>
            </a:r>
          </a:p>
          <a:p>
            <a:pPr algn="ctr">
              <a:lnSpc>
                <a:spcPct val="90000"/>
              </a:lnSpc>
              <a:spcBef>
                <a:spcPct val="20000"/>
              </a:spcBef>
              <a:buSzPct val="80000"/>
            </a:pPr>
            <a:r>
              <a:rPr lang="en-US" dirty="0">
                <a:solidFill>
                  <a:schemeClr val="bg1"/>
                </a:solidFill>
              </a:rPr>
              <a:t>your blob storage account</a:t>
            </a:r>
          </a:p>
        </p:txBody>
      </p:sp>
      <p:grpSp>
        <p:nvGrpSpPr>
          <p:cNvPr id="41" name="Group 40"/>
          <p:cNvGrpSpPr/>
          <p:nvPr/>
        </p:nvGrpSpPr>
        <p:grpSpPr>
          <a:xfrm>
            <a:off x="4848262" y="3327800"/>
            <a:ext cx="331336" cy="194650"/>
            <a:chOff x="3754314" y="1990170"/>
            <a:chExt cx="432339" cy="230929"/>
          </a:xfrm>
        </p:grpSpPr>
        <p:sp>
          <p:nvSpPr>
            <p:cNvPr id="42" name="Rectangle 41"/>
            <p:cNvSpPr/>
            <p:nvPr/>
          </p:nvSpPr>
          <p:spPr bwMode="auto">
            <a:xfrm>
              <a:off x="3754314" y="1990170"/>
              <a:ext cx="432339" cy="2309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137160" rIns="68577" bIns="34289" numCol="1" rtlCol="0" anchor="t" anchorCtr="0" compatLnSpc="1">
              <a:prstTxWarp prst="textNoShape">
                <a:avLst/>
              </a:prstTxWarp>
            </a:bodyPr>
            <a:lstStyle/>
            <a:p>
              <a:pPr marL="233082">
                <a:spcBef>
                  <a:spcPts val="1836"/>
                </a:spcBef>
                <a:spcAft>
                  <a:spcPts val="2448"/>
                </a:spcAft>
              </a:pPr>
              <a:endParaRPr lang="en-US" sz="3700">
                <a:solidFill>
                  <a:schemeClr val="tx1"/>
                </a:solidFill>
                <a:latin typeface="Segoe UI Light" pitchFamily="34" charset="0"/>
              </a:endParaRPr>
            </a:p>
          </p:txBody>
        </p:sp>
        <p:pic>
          <p:nvPicPr>
            <p:cNvPr id="43" name="Picture 4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0897" y="2057857"/>
              <a:ext cx="188371" cy="163242"/>
            </a:xfrm>
            <a:prstGeom prst="rect">
              <a:avLst/>
            </a:prstGeom>
          </p:spPr>
        </p:pic>
      </p:grpSp>
      <p:grpSp>
        <p:nvGrpSpPr>
          <p:cNvPr id="44" name="Group 43"/>
          <p:cNvGrpSpPr/>
          <p:nvPr/>
        </p:nvGrpSpPr>
        <p:grpSpPr>
          <a:xfrm rot="20728046">
            <a:off x="5115047" y="2626494"/>
            <a:ext cx="409365" cy="410419"/>
            <a:chOff x="4480921" y="4009689"/>
            <a:chExt cx="432339" cy="433513"/>
          </a:xfrm>
        </p:grpSpPr>
        <p:sp>
          <p:nvSpPr>
            <p:cNvPr id="46" name="Rectangle 45"/>
            <p:cNvSpPr/>
            <p:nvPr/>
          </p:nvSpPr>
          <p:spPr bwMode="auto">
            <a:xfrm>
              <a:off x="4480921" y="4009689"/>
              <a:ext cx="432339" cy="43351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137160" rIns="68577" bIns="34289" numCol="1" rtlCol="0" anchor="t" anchorCtr="0" compatLnSpc="1">
              <a:prstTxWarp prst="textNoShape">
                <a:avLst/>
              </a:prstTxWarp>
            </a:bodyPr>
            <a:lstStyle/>
            <a:p>
              <a:pPr marL="233082">
                <a:spcBef>
                  <a:spcPts val="1836"/>
                </a:spcBef>
                <a:spcAft>
                  <a:spcPts val="2448"/>
                </a:spcAft>
              </a:pPr>
              <a:endParaRPr lang="en-US" sz="3700">
                <a:solidFill>
                  <a:schemeClr val="tx1"/>
                </a:solidFill>
                <a:latin typeface="Segoe UI Light" pitchFamily="34" charset="0"/>
              </a:endParaRPr>
            </a:p>
          </p:txBody>
        </p:sp>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0712" y="4077377"/>
              <a:ext cx="312754" cy="298136"/>
            </a:xfrm>
            <a:prstGeom prst="rect">
              <a:avLst/>
            </a:prstGeom>
          </p:spPr>
        </p:pic>
      </p:grpSp>
      <p:grpSp>
        <p:nvGrpSpPr>
          <p:cNvPr id="53" name="Group 52"/>
          <p:cNvGrpSpPr/>
          <p:nvPr/>
        </p:nvGrpSpPr>
        <p:grpSpPr>
          <a:xfrm rot="21317832">
            <a:off x="5860850" y="2189813"/>
            <a:ext cx="544864" cy="546268"/>
            <a:chOff x="4480921" y="4009689"/>
            <a:chExt cx="432339" cy="433513"/>
          </a:xfrm>
        </p:grpSpPr>
        <p:sp>
          <p:nvSpPr>
            <p:cNvPr id="55" name="Rectangle 54"/>
            <p:cNvSpPr/>
            <p:nvPr/>
          </p:nvSpPr>
          <p:spPr bwMode="auto">
            <a:xfrm>
              <a:off x="4480921" y="4009689"/>
              <a:ext cx="432339" cy="43351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137160" rIns="68577" bIns="34289" numCol="1" rtlCol="0" anchor="t" anchorCtr="0" compatLnSpc="1">
              <a:prstTxWarp prst="textNoShape">
                <a:avLst/>
              </a:prstTxWarp>
            </a:bodyPr>
            <a:lstStyle/>
            <a:p>
              <a:pPr marL="233082">
                <a:spcBef>
                  <a:spcPts val="1836"/>
                </a:spcBef>
                <a:spcAft>
                  <a:spcPts val="2448"/>
                </a:spcAft>
              </a:pPr>
              <a:endParaRPr lang="en-US" sz="3700">
                <a:solidFill>
                  <a:schemeClr val="tx1"/>
                </a:solidFill>
                <a:latin typeface="Segoe UI Light" pitchFamily="34" charset="0"/>
              </a:endParaRPr>
            </a:p>
          </p:txBody>
        </p:sp>
        <p:pic>
          <p:nvPicPr>
            <p:cNvPr id="56" name="Picture 5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0712" y="4077377"/>
              <a:ext cx="312755" cy="298136"/>
            </a:xfrm>
            <a:prstGeom prst="rect">
              <a:avLst/>
            </a:prstGeom>
          </p:spPr>
        </p:pic>
      </p:grpSp>
      <p:sp>
        <p:nvSpPr>
          <p:cNvPr id="60" name="Rectangle 59"/>
          <p:cNvSpPr/>
          <p:nvPr/>
        </p:nvSpPr>
        <p:spPr bwMode="auto">
          <a:xfrm>
            <a:off x="4556933" y="3413475"/>
            <a:ext cx="676779" cy="261421"/>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8" tIns="46615" rIns="93228" bIns="46615" numCol="1" rtlCol="0" anchor="ctr" anchorCtr="0" compatLnSpc="1">
            <a:prstTxWarp prst="textNoShape">
              <a:avLst/>
            </a:prstTxWarp>
          </a:bodyPr>
          <a:lstStyle/>
          <a:p>
            <a:pPr algn="ctr" defTabSz="932024" fontAlgn="base">
              <a:spcBef>
                <a:spcPct val="0"/>
              </a:spcBef>
              <a:spcAft>
                <a:spcPct val="0"/>
              </a:spcAft>
            </a:pPr>
            <a:endParaRPr lang="en-US" sz="2200" dirty="0">
              <a:solidFill>
                <a:schemeClr val="tx1"/>
              </a:solidFill>
            </a:endParaRPr>
          </a:p>
        </p:txBody>
      </p:sp>
      <p:sp>
        <p:nvSpPr>
          <p:cNvPr id="49" name="TextBox 48"/>
          <p:cNvSpPr txBox="1"/>
          <p:nvPr/>
        </p:nvSpPr>
        <p:spPr>
          <a:xfrm>
            <a:off x="12161837" y="6616997"/>
            <a:ext cx="762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chemeClr val="tx2"/>
                </a:solidFill>
              </a:rPr>
              <a:t>R</a:t>
            </a:r>
          </a:p>
        </p:txBody>
      </p:sp>
    </p:spTree>
    <p:extLst>
      <p:ext uri="{BB962C8B-B14F-4D97-AF65-F5344CB8AC3E}">
        <p14:creationId xmlns:p14="http://schemas.microsoft.com/office/powerpoint/2010/main" val="247851788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p:cNvSpPr/>
          <p:nvPr/>
        </p:nvSpPr>
        <p:spPr bwMode="auto">
          <a:xfrm>
            <a:off x="-5288" y="2034074"/>
            <a:ext cx="12441763" cy="3722916"/>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096859" tIns="146248" rIns="0" bIns="146248" numCol="1" spcCol="0" rtlCol="0" fromWordArt="0" anchor="ctr" anchorCtr="0" forceAA="0" compatLnSpc="1">
            <a:prstTxWarp prst="textNoShape">
              <a:avLst/>
            </a:prstTxWarp>
            <a:noAutofit/>
          </a:bodyPr>
          <a:lstStyle/>
          <a:p>
            <a:pPr marL="0" lvl="1" defTabSz="913749" fontAlgn="base">
              <a:lnSpc>
                <a:spcPct val="90000"/>
              </a:lnSpc>
              <a:spcBef>
                <a:spcPct val="0"/>
              </a:spcBef>
              <a:spcAft>
                <a:spcPct val="0"/>
              </a:spcAft>
            </a:pPr>
            <a:endParaRPr lang="en-US" sz="2400" spc="-50" dirty="0">
              <a:gradFill>
                <a:gsLst>
                  <a:gs pos="1250">
                    <a:schemeClr val="tx1">
                      <a:lumMod val="50000"/>
                    </a:schemeClr>
                  </a:gs>
                  <a:gs pos="100000">
                    <a:schemeClr val="tx1">
                      <a:lumMod val="50000"/>
                    </a:schemeClr>
                  </a:gs>
                </a:gsLst>
                <a:lin ang="5400000" scaled="0"/>
              </a:gradFill>
            </a:endParaRPr>
          </a:p>
        </p:txBody>
      </p:sp>
      <p:sp>
        <p:nvSpPr>
          <p:cNvPr id="2" name="Title 1"/>
          <p:cNvSpPr>
            <a:spLocks noGrp="1"/>
          </p:cNvSpPr>
          <p:nvPr>
            <p:ph type="title"/>
          </p:nvPr>
        </p:nvSpPr>
        <p:spPr>
          <a:xfrm>
            <a:off x="274637" y="292088"/>
            <a:ext cx="11375537" cy="1431095"/>
          </a:xfrm>
        </p:spPr>
        <p:txBody>
          <a:bodyPr/>
          <a:lstStyle/>
          <a:p>
            <a:r>
              <a:rPr lang="en-US" b="1" dirty="0" smtClean="0"/>
              <a:t>How it Works</a:t>
            </a:r>
            <a:r>
              <a:rPr lang="en-US" dirty="0" smtClean="0"/>
              <a:t/>
            </a:r>
            <a:br>
              <a:rPr lang="en-US" dirty="0" smtClean="0"/>
            </a:br>
            <a:r>
              <a:rPr lang="en-US" sz="3500" dirty="0">
                <a:solidFill>
                  <a:schemeClr val="tx1"/>
                </a:solidFill>
                <a:latin typeface="+mn-lt"/>
              </a:rPr>
              <a:t>Bring your own </a:t>
            </a:r>
            <a:r>
              <a:rPr lang="en-US" sz="3500" dirty="0" smtClean="0">
                <a:solidFill>
                  <a:schemeClr val="tx1"/>
                </a:solidFill>
                <a:latin typeface="+mn-lt"/>
              </a:rPr>
              <a:t>custom Virtual Hard Disk (VHD)</a:t>
            </a:r>
            <a:endParaRPr lang="en-US" sz="3500" dirty="0">
              <a:solidFill>
                <a:schemeClr val="tx1"/>
              </a:solidFill>
              <a:latin typeface="+mn-lt"/>
            </a:endParaRPr>
          </a:p>
        </p:txBody>
      </p:sp>
      <p:sp>
        <p:nvSpPr>
          <p:cNvPr id="26" name="TextBox 25"/>
          <p:cNvSpPr txBox="1"/>
          <p:nvPr/>
        </p:nvSpPr>
        <p:spPr>
          <a:xfrm>
            <a:off x="3270821" y="4614867"/>
            <a:ext cx="2898648" cy="498597"/>
          </a:xfrm>
          <a:prstGeom prst="rect">
            <a:avLst/>
          </a:prstGeom>
          <a:noFill/>
        </p:spPr>
        <p:txBody>
          <a:bodyPr wrap="square" lIns="0" tIns="0" rIns="0" bIns="0" rtlCol="0">
            <a:spAutoFit/>
          </a:bodyPr>
          <a:lstStyle/>
          <a:p>
            <a:pPr algn="ctr">
              <a:lnSpc>
                <a:spcPct val="90000"/>
              </a:lnSpc>
              <a:spcBef>
                <a:spcPct val="20000"/>
              </a:spcBef>
              <a:buSzPct val="80000"/>
            </a:pPr>
            <a:r>
              <a:rPr lang="en-US" dirty="0">
                <a:solidFill>
                  <a:schemeClr val="bg1"/>
                </a:solidFill>
              </a:rPr>
              <a:t>Upload image </a:t>
            </a:r>
            <a:r>
              <a:rPr lang="en-US" dirty="0" smtClean="0">
                <a:solidFill>
                  <a:schemeClr val="bg1"/>
                </a:solidFill>
              </a:rPr>
              <a:t/>
            </a:r>
            <a:br>
              <a:rPr lang="en-US" dirty="0" smtClean="0">
                <a:solidFill>
                  <a:schemeClr val="bg1"/>
                </a:solidFill>
              </a:rPr>
            </a:br>
            <a:r>
              <a:rPr lang="en-US" dirty="0" smtClean="0">
                <a:solidFill>
                  <a:schemeClr val="bg1"/>
                </a:solidFill>
              </a:rPr>
              <a:t>to </a:t>
            </a:r>
            <a:r>
              <a:rPr lang="en-US" dirty="0">
                <a:solidFill>
                  <a:schemeClr val="bg1"/>
                </a:solidFill>
              </a:rPr>
              <a:t>blob storage</a:t>
            </a:r>
          </a:p>
        </p:txBody>
      </p:sp>
      <p:sp>
        <p:nvSpPr>
          <p:cNvPr id="27" name="Up Arrow 26"/>
          <p:cNvSpPr/>
          <p:nvPr/>
        </p:nvSpPr>
        <p:spPr bwMode="auto">
          <a:xfrm rot="5400000">
            <a:off x="2692366" y="3133510"/>
            <a:ext cx="1059381" cy="1047407"/>
          </a:xfrm>
          <a:prstGeom prst="upArrow">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93228" tIns="46615" rIns="93228" bIns="46615" numCol="1" rtlCol="0" anchor="ctr" anchorCtr="0" compatLnSpc="1">
            <a:prstTxWarp prst="textNoShape">
              <a:avLst/>
            </a:prstTxWarp>
          </a:bodyPr>
          <a:lstStyle/>
          <a:p>
            <a:pPr algn="ctr" defTabSz="932024" fontAlgn="base">
              <a:spcBef>
                <a:spcPct val="0"/>
              </a:spcBef>
              <a:spcAft>
                <a:spcPct val="0"/>
              </a:spcAft>
            </a:pPr>
            <a:endParaRPr lang="en-US" sz="2200" dirty="0">
              <a:solidFill>
                <a:schemeClr val="tx1"/>
              </a:solidFill>
            </a:endParaRPr>
          </a:p>
        </p:txBody>
      </p:sp>
      <p:sp>
        <p:nvSpPr>
          <p:cNvPr id="28" name="Up Arrow 27"/>
          <p:cNvSpPr/>
          <p:nvPr/>
        </p:nvSpPr>
        <p:spPr bwMode="auto">
          <a:xfrm rot="5400000">
            <a:off x="5688551" y="3133510"/>
            <a:ext cx="1059381" cy="1047407"/>
          </a:xfrm>
          <a:prstGeom prst="upArrow">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93228" tIns="46615" rIns="93228" bIns="46615" numCol="1" rtlCol="0" anchor="ctr" anchorCtr="0" compatLnSpc="1">
            <a:prstTxWarp prst="textNoShape">
              <a:avLst/>
            </a:prstTxWarp>
          </a:bodyPr>
          <a:lstStyle/>
          <a:p>
            <a:pPr algn="ctr" defTabSz="932024" fontAlgn="base">
              <a:spcBef>
                <a:spcPct val="0"/>
              </a:spcBef>
              <a:spcAft>
                <a:spcPct val="0"/>
              </a:spcAft>
            </a:pPr>
            <a:endParaRPr lang="en-US" sz="2200" dirty="0">
              <a:solidFill>
                <a:schemeClr val="tx1"/>
              </a:solidFill>
            </a:endParaRPr>
          </a:p>
        </p:txBody>
      </p:sp>
      <p:sp>
        <p:nvSpPr>
          <p:cNvPr id="29" name="Freeform 79"/>
          <p:cNvSpPr>
            <a:spLocks noEditPoints="1"/>
          </p:cNvSpPr>
          <p:nvPr/>
        </p:nvSpPr>
        <p:spPr bwMode="black">
          <a:xfrm>
            <a:off x="4276064" y="3086341"/>
            <a:ext cx="847973" cy="1146192"/>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tx2"/>
          </a:solidFill>
          <a:ln>
            <a:noFill/>
          </a:ln>
        </p:spPr>
        <p:txBody>
          <a:bodyPr vert="horz" wrap="square" lIns="83919" tIns="41960" rIns="83919" bIns="41960" numCol="1" anchor="t" anchorCtr="0" compatLnSpc="1">
            <a:prstTxWarp prst="textNoShape">
              <a:avLst/>
            </a:prstTxWarp>
          </a:bodyPr>
          <a:lstStyle/>
          <a:p>
            <a:endParaRPr lang="en-US" sz="1600" dirty="0"/>
          </a:p>
        </p:txBody>
      </p:sp>
      <p:sp>
        <p:nvSpPr>
          <p:cNvPr id="30" name="Up Arrow 29"/>
          <p:cNvSpPr/>
          <p:nvPr/>
        </p:nvSpPr>
        <p:spPr bwMode="auto">
          <a:xfrm rot="5400000">
            <a:off x="8684736" y="3133510"/>
            <a:ext cx="1059381" cy="1047407"/>
          </a:xfrm>
          <a:prstGeom prst="upArrow">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93228" tIns="46615" rIns="93228" bIns="46615" numCol="1" rtlCol="0" anchor="ctr" anchorCtr="0" compatLnSpc="1">
            <a:prstTxWarp prst="textNoShape">
              <a:avLst/>
            </a:prstTxWarp>
          </a:bodyPr>
          <a:lstStyle/>
          <a:p>
            <a:pPr algn="ctr" defTabSz="932024" fontAlgn="base">
              <a:spcBef>
                <a:spcPct val="0"/>
              </a:spcBef>
              <a:spcAft>
                <a:spcPct val="0"/>
              </a:spcAft>
            </a:pPr>
            <a:endParaRPr lang="en-US" sz="2200" dirty="0">
              <a:solidFill>
                <a:schemeClr val="tx1"/>
              </a:solidFill>
            </a:endParaRPr>
          </a:p>
        </p:txBody>
      </p:sp>
      <p:sp>
        <p:nvSpPr>
          <p:cNvPr id="31" name="TextBox 30"/>
          <p:cNvSpPr txBox="1"/>
          <p:nvPr/>
        </p:nvSpPr>
        <p:spPr>
          <a:xfrm>
            <a:off x="9263190" y="4605632"/>
            <a:ext cx="2898648" cy="747897"/>
          </a:xfrm>
          <a:prstGeom prst="rect">
            <a:avLst/>
          </a:prstGeom>
          <a:noFill/>
        </p:spPr>
        <p:txBody>
          <a:bodyPr wrap="square" lIns="0" tIns="0" rIns="0" bIns="0" rtlCol="0">
            <a:spAutoFit/>
          </a:bodyPr>
          <a:lstStyle/>
          <a:p>
            <a:pPr algn="ctr">
              <a:lnSpc>
                <a:spcPct val="90000"/>
              </a:lnSpc>
              <a:spcBef>
                <a:spcPct val="20000"/>
              </a:spcBef>
              <a:buSzPct val="80000"/>
            </a:pPr>
            <a:r>
              <a:rPr lang="en-US" dirty="0">
                <a:solidFill>
                  <a:schemeClr val="bg1"/>
                </a:solidFill>
              </a:rPr>
              <a:t>Virtual Machine booted. Changes direct-write to </a:t>
            </a:r>
            <a:br>
              <a:rPr lang="en-US" dirty="0">
                <a:solidFill>
                  <a:schemeClr val="bg1"/>
                </a:solidFill>
              </a:rPr>
            </a:br>
            <a:r>
              <a:rPr lang="en-US" dirty="0">
                <a:solidFill>
                  <a:schemeClr val="bg1"/>
                </a:solidFill>
              </a:rPr>
              <a:t>blob storage</a:t>
            </a:r>
          </a:p>
        </p:txBody>
      </p:sp>
      <p:grpSp>
        <p:nvGrpSpPr>
          <p:cNvPr id="32" name="Group 31"/>
          <p:cNvGrpSpPr>
            <a:grpSpLocks noChangeAspect="1"/>
          </p:cNvGrpSpPr>
          <p:nvPr/>
        </p:nvGrpSpPr>
        <p:grpSpPr bwMode="black">
          <a:xfrm>
            <a:off x="579719" y="3099838"/>
            <a:ext cx="1933917" cy="1164436"/>
            <a:chOff x="8843608" y="828600"/>
            <a:chExt cx="925448" cy="557448"/>
          </a:xfrm>
          <a:solidFill>
            <a:schemeClr val="tx2"/>
          </a:solidFill>
        </p:grpSpPr>
        <p:sp>
          <p:nvSpPr>
            <p:cNvPr id="33" name="Rectangle 32"/>
            <p:cNvSpPr/>
            <p:nvPr/>
          </p:nvSpPr>
          <p:spPr bwMode="black">
            <a:xfrm>
              <a:off x="8857595" y="835151"/>
              <a:ext cx="623646" cy="459637"/>
            </a:xfrm>
            <a:prstGeom prst="rect">
              <a:avLst/>
            </a:prstGeom>
            <a:solidFill>
              <a:schemeClr val="tx2">
                <a:lumMod val="20000"/>
                <a:lumOff val="8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68577" tIns="34289" rIns="68577" bIns="34289" numCol="1" rtlCol="0" anchor="ctr" anchorCtr="0" compatLnSpc="1">
              <a:prstTxWarp prst="textNoShape">
                <a:avLst/>
              </a:prstTxWarp>
            </a:bodyPr>
            <a:lstStyle/>
            <a:p>
              <a:pPr algn="ctr" defTabSz="838915" fontAlgn="base">
                <a:spcBef>
                  <a:spcPct val="0"/>
                </a:spcBef>
                <a:spcAft>
                  <a:spcPct val="0"/>
                </a:spcAft>
              </a:pPr>
              <a:endParaRPr lang="en-US" sz="1200" dirty="0">
                <a:solidFill>
                  <a:schemeClr val="tx1"/>
                </a:solidFill>
              </a:endParaRPr>
            </a:p>
          </p:txBody>
        </p:sp>
        <p:grpSp>
          <p:nvGrpSpPr>
            <p:cNvPr id="34" name="Group 33"/>
            <p:cNvGrpSpPr/>
            <p:nvPr/>
          </p:nvGrpSpPr>
          <p:grpSpPr bwMode="black">
            <a:xfrm>
              <a:off x="8843608" y="828600"/>
              <a:ext cx="925448" cy="557448"/>
              <a:chOff x="863600" y="2393157"/>
              <a:chExt cx="876300" cy="527844"/>
            </a:xfrm>
            <a:grpFill/>
          </p:grpSpPr>
          <p:sp>
            <p:nvSpPr>
              <p:cNvPr id="35" name="Freeform 34"/>
              <p:cNvSpPr>
                <a:spLocks noEditPoints="1"/>
              </p:cNvSpPr>
              <p:nvPr/>
            </p:nvSpPr>
            <p:spPr bwMode="black">
              <a:xfrm>
                <a:off x="1521931" y="2481334"/>
                <a:ext cx="217969" cy="43966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68577" tIns="34289" rIns="68577" bIns="34289" numCol="1" rtlCol="0" anchor="ctr" anchorCtr="0" compatLnSpc="1">
                <a:prstTxWarp prst="textNoShape">
                  <a:avLst/>
                </a:prstTxWarp>
              </a:bodyPr>
              <a:lstStyle/>
              <a:p>
                <a:pPr defTabSz="755265"/>
                <a:endParaRPr lang="en-US" spc="-125" dirty="0">
                  <a:solidFill>
                    <a:schemeClr val="tx1"/>
                  </a:solidFill>
                  <a:latin typeface="Segoe Light" pitchFamily="34" charset="0"/>
                </a:endParaRPr>
              </a:p>
            </p:txBody>
          </p:sp>
          <p:sp>
            <p:nvSpPr>
              <p:cNvPr id="36" name="Freeform 88"/>
              <p:cNvSpPr>
                <a:spLocks noEditPoints="1"/>
              </p:cNvSpPr>
              <p:nvPr/>
            </p:nvSpPr>
            <p:spPr bwMode="black">
              <a:xfrm>
                <a:off x="863600" y="2393157"/>
                <a:ext cx="622300" cy="52784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68577" tIns="34289" rIns="68577" bIns="34289" numCol="1" rtlCol="0" anchor="ctr" anchorCtr="0" compatLnSpc="1">
                <a:prstTxWarp prst="textNoShape">
                  <a:avLst/>
                </a:prstTxWarp>
              </a:bodyPr>
              <a:lstStyle/>
              <a:p>
                <a:pPr defTabSz="755265"/>
                <a:endParaRPr lang="en-US" spc="-125" dirty="0">
                  <a:solidFill>
                    <a:schemeClr val="tx1"/>
                  </a:solidFill>
                  <a:latin typeface="Segoe Light" pitchFamily="34" charset="0"/>
                </a:endParaRPr>
              </a:p>
            </p:txBody>
          </p:sp>
        </p:grpSp>
      </p:grpSp>
      <p:pic>
        <p:nvPicPr>
          <p:cNvPr id="37" name="Pictur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67139" y="3303019"/>
            <a:ext cx="1640042" cy="708379"/>
          </a:xfrm>
          <a:prstGeom prst="roundRect">
            <a:avLst>
              <a:gd name="adj" fmla="val 11234"/>
            </a:avLst>
          </a:prstGeom>
          <a:solidFill>
            <a:schemeClr val="tx2"/>
          </a:solidFill>
          <a:ln w="63500">
            <a:solidFill>
              <a:schemeClr val="tx2"/>
            </a:solidFill>
          </a:ln>
          <a:effectLst/>
        </p:spPr>
      </p:pic>
      <p:sp>
        <p:nvSpPr>
          <p:cNvPr id="39" name="TextBox 38"/>
          <p:cNvSpPr txBox="1"/>
          <p:nvPr/>
        </p:nvSpPr>
        <p:spPr>
          <a:xfrm>
            <a:off x="274636" y="4614867"/>
            <a:ext cx="2898648" cy="498597"/>
          </a:xfrm>
          <a:prstGeom prst="rect">
            <a:avLst/>
          </a:prstGeom>
          <a:noFill/>
        </p:spPr>
        <p:txBody>
          <a:bodyPr wrap="square" lIns="0" tIns="0" rIns="0" bIns="0" rtlCol="0">
            <a:spAutoFit/>
          </a:bodyPr>
          <a:lstStyle/>
          <a:p>
            <a:pPr algn="ctr">
              <a:lnSpc>
                <a:spcPct val="90000"/>
              </a:lnSpc>
              <a:spcBef>
                <a:spcPct val="20000"/>
              </a:spcBef>
              <a:buSzPct val="80000"/>
            </a:pPr>
            <a:r>
              <a:rPr lang="en-US" dirty="0">
                <a:solidFill>
                  <a:schemeClr val="bg1"/>
                </a:solidFill>
              </a:rPr>
              <a:t>Create your </a:t>
            </a:r>
            <a:r>
              <a:rPr lang="en-US" dirty="0" smtClean="0">
                <a:solidFill>
                  <a:schemeClr val="bg1"/>
                </a:solidFill>
              </a:rPr>
              <a:t/>
            </a:r>
            <a:br>
              <a:rPr lang="en-US" dirty="0" smtClean="0">
                <a:solidFill>
                  <a:schemeClr val="bg1"/>
                </a:solidFill>
              </a:rPr>
            </a:br>
            <a:r>
              <a:rPr lang="en-US" dirty="0" smtClean="0">
                <a:solidFill>
                  <a:schemeClr val="bg1"/>
                </a:solidFill>
              </a:rPr>
              <a:t>own </a:t>
            </a:r>
            <a:r>
              <a:rPr lang="en-US" dirty="0">
                <a:solidFill>
                  <a:schemeClr val="bg1"/>
                </a:solidFill>
              </a:rPr>
              <a:t>VHD</a:t>
            </a:r>
          </a:p>
        </p:txBody>
      </p:sp>
      <p:sp>
        <p:nvSpPr>
          <p:cNvPr id="40" name="TextBox 39"/>
          <p:cNvSpPr txBox="1"/>
          <p:nvPr/>
        </p:nvSpPr>
        <p:spPr>
          <a:xfrm>
            <a:off x="6267006" y="4614865"/>
            <a:ext cx="2898648" cy="553997"/>
          </a:xfrm>
          <a:prstGeom prst="rect">
            <a:avLst/>
          </a:prstGeom>
          <a:noFill/>
        </p:spPr>
        <p:txBody>
          <a:bodyPr wrap="square" lIns="0" tIns="0" rIns="0" bIns="0" rtlCol="0">
            <a:noAutofit/>
          </a:bodyPr>
          <a:lstStyle/>
          <a:p>
            <a:pPr algn="ctr">
              <a:lnSpc>
                <a:spcPct val="90000"/>
              </a:lnSpc>
              <a:spcBef>
                <a:spcPct val="20000"/>
              </a:spcBef>
              <a:buSzPct val="80000"/>
            </a:pPr>
            <a:r>
              <a:rPr lang="en-US" dirty="0" smtClean="0">
                <a:solidFill>
                  <a:schemeClr val="bg1"/>
                </a:solidFill>
              </a:rPr>
              <a:t>Create a Virtual Machine by attaching to disk</a:t>
            </a:r>
            <a:endParaRPr lang="en-US" dirty="0">
              <a:solidFill>
                <a:schemeClr val="bg1"/>
              </a:solidFill>
            </a:endParaRPr>
          </a:p>
        </p:txBody>
      </p:sp>
      <p:grpSp>
        <p:nvGrpSpPr>
          <p:cNvPr id="48" name="Group 47"/>
          <p:cNvGrpSpPr/>
          <p:nvPr/>
        </p:nvGrpSpPr>
        <p:grpSpPr>
          <a:xfrm>
            <a:off x="1342625" y="3443685"/>
            <a:ext cx="366280" cy="363715"/>
            <a:chOff x="4480921" y="4009689"/>
            <a:chExt cx="432339" cy="433513"/>
          </a:xfrm>
        </p:grpSpPr>
        <p:sp>
          <p:nvSpPr>
            <p:cNvPr id="49" name="Rectangle 48"/>
            <p:cNvSpPr/>
            <p:nvPr/>
          </p:nvSpPr>
          <p:spPr bwMode="auto">
            <a:xfrm>
              <a:off x="4480921" y="4009689"/>
              <a:ext cx="432339" cy="43351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137160" rIns="68577" bIns="34289" numCol="1" rtlCol="0" anchor="t" anchorCtr="0" compatLnSpc="1">
              <a:prstTxWarp prst="textNoShape">
                <a:avLst/>
              </a:prstTxWarp>
            </a:bodyPr>
            <a:lstStyle/>
            <a:p>
              <a:pPr marL="233082">
                <a:spcBef>
                  <a:spcPts val="1836"/>
                </a:spcBef>
                <a:spcAft>
                  <a:spcPts val="2448"/>
                </a:spcAft>
              </a:pPr>
              <a:endParaRPr lang="en-US" sz="3700">
                <a:solidFill>
                  <a:schemeClr val="tx1"/>
                </a:solidFill>
                <a:latin typeface="Segoe UI Light" pitchFamily="34" charset="0"/>
              </a:endParaRPr>
            </a:p>
          </p:txBody>
        </p:sp>
        <p:pic>
          <p:nvPicPr>
            <p:cNvPr id="50" name="Picture 4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2208" y="4077377"/>
              <a:ext cx="309765" cy="298135"/>
            </a:xfrm>
            <a:prstGeom prst="rect">
              <a:avLst/>
            </a:prstGeom>
          </p:spPr>
        </p:pic>
      </p:grpSp>
      <p:grpSp>
        <p:nvGrpSpPr>
          <p:cNvPr id="51" name="Group 50"/>
          <p:cNvGrpSpPr/>
          <p:nvPr/>
        </p:nvGrpSpPr>
        <p:grpSpPr>
          <a:xfrm>
            <a:off x="774766" y="3433010"/>
            <a:ext cx="366280" cy="363715"/>
            <a:chOff x="444278" y="2785054"/>
            <a:chExt cx="359080" cy="356616"/>
          </a:xfrm>
        </p:grpSpPr>
        <p:sp>
          <p:nvSpPr>
            <p:cNvPr id="52" name="Rectangle 51"/>
            <p:cNvSpPr/>
            <p:nvPr/>
          </p:nvSpPr>
          <p:spPr bwMode="auto">
            <a:xfrm>
              <a:off x="444278" y="2785054"/>
              <a:ext cx="359080" cy="35661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137160" rIns="68577" bIns="34289" numCol="1" rtlCol="0" anchor="t" anchorCtr="0" compatLnSpc="1">
              <a:prstTxWarp prst="textNoShape">
                <a:avLst/>
              </a:prstTxWarp>
            </a:bodyPr>
            <a:lstStyle/>
            <a:p>
              <a:pPr marL="233082">
                <a:spcBef>
                  <a:spcPts val="1836"/>
                </a:spcBef>
                <a:spcAft>
                  <a:spcPts val="2448"/>
                </a:spcAft>
              </a:pPr>
              <a:endParaRPr lang="en-US" sz="3700">
                <a:solidFill>
                  <a:schemeClr val="tx1"/>
                </a:solidFill>
                <a:latin typeface="Segoe UI Light" pitchFamily="34" charset="0"/>
              </a:endParaRPr>
            </a:p>
          </p:txBody>
        </p:sp>
        <p:pic>
          <p:nvPicPr>
            <p:cNvPr id="54" name="Picture 53"/>
            <p:cNvPicPr>
              <a:picLocks noChangeAspect="1"/>
            </p:cNvPicPr>
            <p:nvPr/>
          </p:nvPicPr>
          <p:blipFill>
            <a:blip r:embed="rId5" cstate="print">
              <a:biLevel thresh="75000"/>
              <a:extLst>
                <a:ext uri="{BEBA8EAE-BF5A-486C-A8C5-ECC9F3942E4B}">
                  <a14:imgProps xmlns:a14="http://schemas.microsoft.com/office/drawing/2010/main">
                    <a14:imgLayer r:embed="rId6">
                      <a14:imgEffect>
                        <a14:artisticPhotocopy/>
                      </a14:imgEffect>
                      <a14:imgEffect>
                        <a14:colorTemperature colorTemp="6625"/>
                      </a14:imgEffect>
                      <a14:imgEffect>
                        <a14:saturation sat="25000"/>
                      </a14:imgEffect>
                    </a14:imgLayer>
                  </a14:imgProps>
                </a:ext>
                <a:ext uri="{28A0092B-C50C-407E-A947-70E740481C1C}">
                  <a14:useLocalDpi xmlns:a14="http://schemas.microsoft.com/office/drawing/2010/main" val="0"/>
                </a:ext>
              </a:extLst>
            </a:blip>
            <a:stretch>
              <a:fillRect/>
            </a:stretch>
          </p:blipFill>
          <p:spPr>
            <a:xfrm>
              <a:off x="494849" y="2811930"/>
              <a:ext cx="257938" cy="302863"/>
            </a:xfrm>
            <a:prstGeom prst="rect">
              <a:avLst/>
            </a:prstGeom>
            <a:ln>
              <a:solidFill>
                <a:schemeClr val="tx1"/>
              </a:solidFill>
            </a:ln>
          </p:spPr>
        </p:pic>
      </p:grpSp>
      <p:grpSp>
        <p:nvGrpSpPr>
          <p:cNvPr id="57" name="Group 56"/>
          <p:cNvGrpSpPr>
            <a:grpSpLocks noChangeAspect="1"/>
          </p:cNvGrpSpPr>
          <p:nvPr/>
        </p:nvGrpSpPr>
        <p:grpSpPr bwMode="black">
          <a:xfrm>
            <a:off x="6891911" y="3173830"/>
            <a:ext cx="1648839" cy="992787"/>
            <a:chOff x="8843608" y="828600"/>
            <a:chExt cx="925448" cy="557448"/>
          </a:xfrm>
          <a:solidFill>
            <a:schemeClr val="tx2"/>
          </a:solidFill>
        </p:grpSpPr>
        <p:sp>
          <p:nvSpPr>
            <p:cNvPr id="58" name="Rectangle 57"/>
            <p:cNvSpPr/>
            <p:nvPr/>
          </p:nvSpPr>
          <p:spPr bwMode="black">
            <a:xfrm>
              <a:off x="8857595" y="835151"/>
              <a:ext cx="623646" cy="459637"/>
            </a:xfrm>
            <a:prstGeom prst="rect">
              <a:avLst/>
            </a:prstGeom>
            <a:solidFill>
              <a:schemeClr val="tx2">
                <a:lumMod val="20000"/>
                <a:lumOff val="8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68577" tIns="34289" rIns="68577" bIns="34289" numCol="1" rtlCol="0" anchor="ctr" anchorCtr="0" compatLnSpc="1">
              <a:prstTxWarp prst="textNoShape">
                <a:avLst/>
              </a:prstTxWarp>
            </a:bodyPr>
            <a:lstStyle/>
            <a:p>
              <a:pPr algn="ctr" defTabSz="838915" fontAlgn="base">
                <a:spcBef>
                  <a:spcPct val="0"/>
                </a:spcBef>
                <a:spcAft>
                  <a:spcPct val="0"/>
                </a:spcAft>
              </a:pPr>
              <a:endParaRPr lang="en-US" sz="1200" dirty="0">
                <a:solidFill>
                  <a:schemeClr val="tx1"/>
                </a:solidFill>
              </a:endParaRPr>
            </a:p>
          </p:txBody>
        </p:sp>
        <p:grpSp>
          <p:nvGrpSpPr>
            <p:cNvPr id="59" name="Group 58"/>
            <p:cNvGrpSpPr/>
            <p:nvPr/>
          </p:nvGrpSpPr>
          <p:grpSpPr bwMode="black">
            <a:xfrm>
              <a:off x="8843608" y="828600"/>
              <a:ext cx="925448" cy="557448"/>
              <a:chOff x="863600" y="2393157"/>
              <a:chExt cx="876300" cy="527844"/>
            </a:xfrm>
            <a:grpFill/>
          </p:grpSpPr>
          <p:sp>
            <p:nvSpPr>
              <p:cNvPr id="61" name="Freeform 60"/>
              <p:cNvSpPr>
                <a:spLocks noEditPoints="1"/>
              </p:cNvSpPr>
              <p:nvPr/>
            </p:nvSpPr>
            <p:spPr bwMode="black">
              <a:xfrm>
                <a:off x="1521931" y="2481334"/>
                <a:ext cx="217969" cy="43966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68577" tIns="34289" rIns="68577" bIns="34289" numCol="1" rtlCol="0" anchor="ctr" anchorCtr="0" compatLnSpc="1">
                <a:prstTxWarp prst="textNoShape">
                  <a:avLst/>
                </a:prstTxWarp>
              </a:bodyPr>
              <a:lstStyle/>
              <a:p>
                <a:pPr defTabSz="755265"/>
                <a:endParaRPr lang="en-US" spc="-125" dirty="0">
                  <a:solidFill>
                    <a:schemeClr val="tx1"/>
                  </a:solidFill>
                  <a:latin typeface="Segoe Light" pitchFamily="34" charset="0"/>
                </a:endParaRPr>
              </a:p>
            </p:txBody>
          </p:sp>
          <p:sp>
            <p:nvSpPr>
              <p:cNvPr id="62" name="Freeform 88"/>
              <p:cNvSpPr>
                <a:spLocks noEditPoints="1"/>
              </p:cNvSpPr>
              <p:nvPr/>
            </p:nvSpPr>
            <p:spPr bwMode="black">
              <a:xfrm>
                <a:off x="863600" y="2393157"/>
                <a:ext cx="622300" cy="52784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68577" tIns="34289" rIns="68577" bIns="34289" numCol="1" rtlCol="0" anchor="ctr" anchorCtr="0" compatLnSpc="1">
                <a:prstTxWarp prst="textNoShape">
                  <a:avLst/>
                </a:prstTxWarp>
              </a:bodyPr>
              <a:lstStyle/>
              <a:p>
                <a:pPr defTabSz="755265"/>
                <a:endParaRPr lang="en-US" spc="-125" dirty="0">
                  <a:solidFill>
                    <a:schemeClr val="tx1"/>
                  </a:solidFill>
                  <a:latin typeface="Segoe Light" pitchFamily="34" charset="0"/>
                </a:endParaRPr>
              </a:p>
            </p:txBody>
          </p:sp>
        </p:grpSp>
      </p:grpSp>
      <p:sp>
        <p:nvSpPr>
          <p:cNvPr id="63" name="Arc 62"/>
          <p:cNvSpPr/>
          <p:nvPr/>
        </p:nvSpPr>
        <p:spPr>
          <a:xfrm rot="16200000">
            <a:off x="2482155" y="1694454"/>
            <a:ext cx="1090871" cy="2472837"/>
          </a:xfrm>
          <a:prstGeom prst="arc">
            <a:avLst>
              <a:gd name="adj1" fmla="val 16200000"/>
              <a:gd name="adj2" fmla="val 5245117"/>
            </a:avLst>
          </a:prstGeom>
          <a:ln>
            <a:headEnd type="none" w="lg" len="lg"/>
            <a:tailEnd type="triangle" w="lg" len="med"/>
          </a:ln>
        </p:spPr>
        <p:style>
          <a:lnRef idx="2">
            <a:schemeClr val="dk1"/>
          </a:lnRef>
          <a:fillRef idx="0">
            <a:schemeClr val="dk1"/>
          </a:fillRef>
          <a:effectRef idx="1">
            <a:schemeClr val="dk1"/>
          </a:effectRef>
          <a:fontRef idx="minor">
            <a:schemeClr val="tx1"/>
          </a:fontRef>
        </p:style>
        <p:txBody>
          <a:bodyPr lIns="124309" tIns="62155" rIns="124309" bIns="62155" rtlCol="0" anchor="ctr"/>
          <a:lstStyle/>
          <a:p>
            <a:pPr algn="ctr"/>
            <a:endParaRPr lang="en-US"/>
          </a:p>
        </p:txBody>
      </p:sp>
      <p:grpSp>
        <p:nvGrpSpPr>
          <p:cNvPr id="44" name="Group 43"/>
          <p:cNvGrpSpPr/>
          <p:nvPr/>
        </p:nvGrpSpPr>
        <p:grpSpPr>
          <a:xfrm rot="20728046">
            <a:off x="2222361" y="2311438"/>
            <a:ext cx="409365" cy="410419"/>
            <a:chOff x="4480921" y="4009689"/>
            <a:chExt cx="432339" cy="433513"/>
          </a:xfrm>
        </p:grpSpPr>
        <p:sp>
          <p:nvSpPr>
            <p:cNvPr id="46" name="Rectangle 45"/>
            <p:cNvSpPr/>
            <p:nvPr/>
          </p:nvSpPr>
          <p:spPr bwMode="auto">
            <a:xfrm>
              <a:off x="4480921" y="4009689"/>
              <a:ext cx="432339" cy="43351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137160" rIns="68577" bIns="34289" numCol="1" rtlCol="0" anchor="t" anchorCtr="0" compatLnSpc="1">
              <a:prstTxWarp prst="textNoShape">
                <a:avLst/>
              </a:prstTxWarp>
            </a:bodyPr>
            <a:lstStyle/>
            <a:p>
              <a:pPr marL="233082">
                <a:spcBef>
                  <a:spcPts val="1836"/>
                </a:spcBef>
                <a:spcAft>
                  <a:spcPts val="2448"/>
                </a:spcAft>
              </a:pPr>
              <a:endParaRPr lang="en-US" sz="3700">
                <a:solidFill>
                  <a:schemeClr val="tx1"/>
                </a:solidFill>
                <a:latin typeface="Segoe UI Light" pitchFamily="34" charset="0"/>
              </a:endParaRPr>
            </a:p>
          </p:txBody>
        </p:sp>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0712" y="4077377"/>
              <a:ext cx="312754" cy="298136"/>
            </a:xfrm>
            <a:prstGeom prst="rect">
              <a:avLst/>
            </a:prstGeom>
          </p:spPr>
        </p:pic>
      </p:grpSp>
      <p:grpSp>
        <p:nvGrpSpPr>
          <p:cNvPr id="53" name="Group 52"/>
          <p:cNvGrpSpPr/>
          <p:nvPr/>
        </p:nvGrpSpPr>
        <p:grpSpPr>
          <a:xfrm rot="21317832">
            <a:off x="3177664" y="2219809"/>
            <a:ext cx="544864" cy="546268"/>
            <a:chOff x="4480921" y="4009689"/>
            <a:chExt cx="432339" cy="433513"/>
          </a:xfrm>
        </p:grpSpPr>
        <p:sp>
          <p:nvSpPr>
            <p:cNvPr id="55" name="Rectangle 54"/>
            <p:cNvSpPr/>
            <p:nvPr/>
          </p:nvSpPr>
          <p:spPr bwMode="auto">
            <a:xfrm>
              <a:off x="4480921" y="4009689"/>
              <a:ext cx="432339" cy="43351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77" tIns="137160" rIns="68577" bIns="34289" numCol="1" rtlCol="0" anchor="t" anchorCtr="0" compatLnSpc="1">
              <a:prstTxWarp prst="textNoShape">
                <a:avLst/>
              </a:prstTxWarp>
            </a:bodyPr>
            <a:lstStyle/>
            <a:p>
              <a:pPr marL="233082">
                <a:spcBef>
                  <a:spcPts val="1836"/>
                </a:spcBef>
                <a:spcAft>
                  <a:spcPts val="2448"/>
                </a:spcAft>
              </a:pPr>
              <a:endParaRPr lang="en-US" sz="3700">
                <a:solidFill>
                  <a:schemeClr val="tx1"/>
                </a:solidFill>
                <a:latin typeface="Segoe UI Light" pitchFamily="34" charset="0"/>
              </a:endParaRPr>
            </a:p>
          </p:txBody>
        </p:sp>
        <p:pic>
          <p:nvPicPr>
            <p:cNvPr id="56" name="Picture 5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0712" y="4077377"/>
              <a:ext cx="312755" cy="298136"/>
            </a:xfrm>
            <a:prstGeom prst="rect">
              <a:avLst/>
            </a:prstGeom>
          </p:spPr>
        </p:pic>
      </p:grpSp>
      <p:sp>
        <p:nvSpPr>
          <p:cNvPr id="41" name="TextBox 40"/>
          <p:cNvSpPr txBox="1"/>
          <p:nvPr/>
        </p:nvSpPr>
        <p:spPr>
          <a:xfrm>
            <a:off x="12161837" y="6616997"/>
            <a:ext cx="762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chemeClr val="tx2"/>
                </a:solidFill>
              </a:rPr>
              <a:t>R</a:t>
            </a:r>
          </a:p>
        </p:txBody>
      </p:sp>
    </p:spTree>
    <p:extLst>
      <p:ext uri="{BB962C8B-B14F-4D97-AF65-F5344CB8AC3E}">
        <p14:creationId xmlns:p14="http://schemas.microsoft.com/office/powerpoint/2010/main" val="203046062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Introduction to SharePoint and Windows Azure </a:t>
            </a:r>
            <a:r>
              <a:rPr lang="en-US" dirty="0" err="1" smtClean="0"/>
              <a:t>IaaS</a:t>
            </a:r>
            <a:endParaRPr lang="en-US" dirty="0"/>
          </a:p>
        </p:txBody>
      </p:sp>
      <p:sp>
        <p:nvSpPr>
          <p:cNvPr id="5" name="Text Placeholder 4"/>
          <p:cNvSpPr>
            <a:spLocks noGrp="1"/>
          </p:cNvSpPr>
          <p:nvPr>
            <p:ph type="body" sz="quarter" idx="14"/>
          </p:nvPr>
        </p:nvSpPr>
        <p:spPr/>
        <p:txBody>
          <a:bodyPr/>
          <a:lstStyle/>
          <a:p>
            <a:r>
              <a:rPr lang="en-US" dirty="0" smtClean="0"/>
              <a:t>Kirk Evans</a:t>
            </a:r>
          </a:p>
          <a:p>
            <a:r>
              <a:rPr lang="en-US" dirty="0" smtClean="0"/>
              <a:t>Architect, Azure Modern Apps COE</a:t>
            </a:r>
          </a:p>
          <a:p>
            <a:r>
              <a:rPr lang="en-US" dirty="0" smtClean="0"/>
              <a:t>Microsoft Corporation</a:t>
            </a:r>
            <a:endParaRPr lang="en-US" dirty="0"/>
          </a:p>
        </p:txBody>
      </p:sp>
      <p:sp>
        <p:nvSpPr>
          <p:cNvPr id="2" name="Text Placeholder 1"/>
          <p:cNvSpPr>
            <a:spLocks noGrp="1"/>
          </p:cNvSpPr>
          <p:nvPr>
            <p:ph type="body" sz="quarter" idx="15"/>
          </p:nvPr>
        </p:nvSpPr>
        <p:spPr/>
        <p:txBody>
          <a:bodyPr/>
          <a:lstStyle/>
          <a:p>
            <a:r>
              <a:rPr lang="en-US" dirty="0" smtClean="0"/>
              <a:t>SPC298</a:t>
            </a:r>
            <a:endParaRPr lang="en-US" dirty="0"/>
          </a:p>
        </p:txBody>
      </p:sp>
    </p:spTree>
    <p:extLst>
      <p:ext uri="{BB962C8B-B14F-4D97-AF65-F5344CB8AC3E}">
        <p14:creationId xmlns:p14="http://schemas.microsoft.com/office/powerpoint/2010/main" val="11444925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Azure Management Portal</a:t>
            </a:r>
            <a:endParaRPr lang="en-US" dirty="0"/>
          </a:p>
        </p:txBody>
      </p:sp>
      <p:sp>
        <p:nvSpPr>
          <p:cNvPr id="3" name="Text Placeholder 2"/>
          <p:cNvSpPr>
            <a:spLocks noGrp="1"/>
          </p:cNvSpPr>
          <p:nvPr>
            <p:ph type="body" sz="quarter" idx="12"/>
          </p:nvPr>
        </p:nvSpPr>
        <p:spPr/>
        <p:txBody>
          <a:bodyPr/>
          <a:lstStyle/>
          <a:p>
            <a:r>
              <a:rPr lang="en-US" dirty="0"/>
              <a:t>Kirk Evans </a:t>
            </a:r>
          </a:p>
          <a:p>
            <a:r>
              <a:rPr lang="en-US" dirty="0"/>
              <a:t>@</a:t>
            </a:r>
            <a:r>
              <a:rPr lang="en-US" dirty="0" err="1"/>
              <a:t>kaevans</a:t>
            </a:r>
            <a:endParaRPr lang="en-US" dirty="0"/>
          </a:p>
          <a:p>
            <a:r>
              <a:rPr lang="en-US" dirty="0"/>
              <a:t>#SPC298</a:t>
            </a:r>
          </a:p>
        </p:txBody>
      </p:sp>
    </p:spTree>
    <p:extLst>
      <p:ext uri="{BB962C8B-B14F-4D97-AF65-F5344CB8AC3E}">
        <p14:creationId xmlns:p14="http://schemas.microsoft.com/office/powerpoint/2010/main" val="7880417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Persistent Disks and Highly Durable</a:t>
            </a:r>
            <a:endParaRPr lang="en-US" dirty="0"/>
          </a:p>
        </p:txBody>
      </p:sp>
      <p:sp>
        <p:nvSpPr>
          <p:cNvPr id="5" name="Rectangle 4"/>
          <p:cNvSpPr/>
          <p:nvPr/>
        </p:nvSpPr>
        <p:spPr bwMode="auto">
          <a:xfrm>
            <a:off x="7478455" y="3008136"/>
            <a:ext cx="4130338" cy="3474888"/>
          </a:xfrm>
          <a:prstGeom prst="rect">
            <a:avLst/>
          </a:prstGeom>
          <a:solidFill>
            <a:schemeClr val="accent4"/>
          </a:solidFill>
          <a:ln w="9525" cap="flat" cmpd="sng" algn="ctr">
            <a:noFill/>
            <a:prstDash val="solid"/>
            <a:headEnd type="none" w="med" len="med"/>
            <a:tailEnd type="none" w="med" len="med"/>
          </a:ln>
          <a:effectLst/>
        </p:spPr>
        <p:txBody>
          <a:bodyPr vert="horz" wrap="square" lIns="124336" tIns="124336" rIns="124336" bIns="124336" numCol="1" rtlCol="0" anchor="t" anchorCtr="0" compatLnSpc="1">
            <a:prstTxWarp prst="textNoShape">
              <a:avLst/>
            </a:prstTxWarp>
          </a:bodyPr>
          <a:lstStyle/>
          <a:p>
            <a:pPr>
              <a:lnSpc>
                <a:spcPct val="90000"/>
              </a:lnSpc>
              <a:buSzPct val="90000"/>
              <a:defRPr/>
            </a:pPr>
            <a:r>
              <a:rPr lang="en-US" sz="2856"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Windows Azure Storage</a:t>
            </a:r>
          </a:p>
        </p:txBody>
      </p:sp>
      <p:sp>
        <p:nvSpPr>
          <p:cNvPr id="6" name="Rectangle 5"/>
          <p:cNvSpPr/>
          <p:nvPr/>
        </p:nvSpPr>
        <p:spPr bwMode="auto">
          <a:xfrm>
            <a:off x="767926" y="1261757"/>
            <a:ext cx="3330767" cy="2407009"/>
          </a:xfrm>
          <a:prstGeom prst="rect">
            <a:avLst/>
          </a:prstGeom>
          <a:solidFill>
            <a:schemeClr val="accent2"/>
          </a:solidFill>
          <a:ln w="9525" cap="flat" cmpd="sng" algn="ctr">
            <a:noFill/>
            <a:prstDash val="solid"/>
            <a:headEnd type="none" w="med" len="med"/>
            <a:tailEnd type="none" w="med" len="med"/>
          </a:ln>
          <a:effectLst/>
        </p:spPr>
        <p:txBody>
          <a:bodyPr vert="horz" wrap="square" lIns="124336" tIns="124336" rIns="124336" bIns="124336" numCol="1" rtlCol="0" anchor="t" anchorCtr="0" compatLnSpc="1">
            <a:prstTxWarp prst="textNoShape">
              <a:avLst/>
            </a:prstTxWarp>
          </a:bodyPr>
          <a:lstStyle/>
          <a:p>
            <a:pPr>
              <a:lnSpc>
                <a:spcPct val="90000"/>
              </a:lnSpc>
              <a:buSzPct val="90000"/>
              <a:defRPr/>
            </a:pPr>
            <a:r>
              <a:rPr lang="en-US" sz="2040"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Windows Azure Storage </a:t>
            </a:r>
            <a:r>
              <a:rPr lang="en-US" sz="1836"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(Disaster Recovery)</a:t>
            </a:r>
          </a:p>
        </p:txBody>
      </p:sp>
      <p:sp>
        <p:nvSpPr>
          <p:cNvPr id="8" name="Freeform 79"/>
          <p:cNvSpPr>
            <a:spLocks noEditPoints="1"/>
          </p:cNvSpPr>
          <p:nvPr/>
        </p:nvSpPr>
        <p:spPr bwMode="black">
          <a:xfrm>
            <a:off x="8174931" y="3870102"/>
            <a:ext cx="603657" cy="98589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040" dirty="0">
              <a:solidFill>
                <a:srgbClr val="292929"/>
              </a:solidFill>
            </a:endParaRPr>
          </a:p>
        </p:txBody>
      </p:sp>
      <p:sp>
        <p:nvSpPr>
          <p:cNvPr id="9" name="Freeform 79"/>
          <p:cNvSpPr>
            <a:spLocks noEditPoints="1"/>
          </p:cNvSpPr>
          <p:nvPr/>
        </p:nvSpPr>
        <p:spPr bwMode="black">
          <a:xfrm>
            <a:off x="8174931" y="5137002"/>
            <a:ext cx="603657" cy="98589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040" dirty="0">
              <a:solidFill>
                <a:srgbClr val="292929"/>
              </a:solidFill>
            </a:endParaRPr>
          </a:p>
        </p:txBody>
      </p:sp>
      <p:sp>
        <p:nvSpPr>
          <p:cNvPr id="10" name="Freeform 79"/>
          <p:cNvSpPr>
            <a:spLocks noEditPoints="1"/>
          </p:cNvSpPr>
          <p:nvPr/>
        </p:nvSpPr>
        <p:spPr bwMode="black">
          <a:xfrm>
            <a:off x="9241792" y="3870102"/>
            <a:ext cx="603657" cy="98589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040" dirty="0">
              <a:solidFill>
                <a:srgbClr val="292929"/>
              </a:solidFill>
            </a:endParaRPr>
          </a:p>
        </p:txBody>
      </p:sp>
      <p:sp>
        <p:nvSpPr>
          <p:cNvPr id="11" name="Freeform 79"/>
          <p:cNvSpPr>
            <a:spLocks noEditPoints="1"/>
          </p:cNvSpPr>
          <p:nvPr/>
        </p:nvSpPr>
        <p:spPr bwMode="black">
          <a:xfrm>
            <a:off x="9241792" y="5137002"/>
            <a:ext cx="603657" cy="98589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040" dirty="0">
              <a:solidFill>
                <a:srgbClr val="292929"/>
              </a:solidFill>
            </a:endParaRPr>
          </a:p>
        </p:txBody>
      </p:sp>
      <p:sp>
        <p:nvSpPr>
          <p:cNvPr id="12" name="Freeform 79"/>
          <p:cNvSpPr>
            <a:spLocks noEditPoints="1"/>
          </p:cNvSpPr>
          <p:nvPr/>
        </p:nvSpPr>
        <p:spPr bwMode="black">
          <a:xfrm>
            <a:off x="10308655" y="3870102"/>
            <a:ext cx="603657" cy="98589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040" dirty="0">
              <a:solidFill>
                <a:srgbClr val="292929"/>
              </a:solidFill>
            </a:endParaRPr>
          </a:p>
        </p:txBody>
      </p:sp>
      <p:sp>
        <p:nvSpPr>
          <p:cNvPr id="13" name="Freeform 79"/>
          <p:cNvSpPr>
            <a:spLocks noEditPoints="1"/>
          </p:cNvSpPr>
          <p:nvPr/>
        </p:nvSpPr>
        <p:spPr bwMode="black">
          <a:xfrm>
            <a:off x="10308655" y="5137002"/>
            <a:ext cx="603657" cy="985899"/>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040" dirty="0">
              <a:solidFill>
                <a:srgbClr val="292929"/>
              </a:solidFill>
            </a:endParaRPr>
          </a:p>
        </p:txBody>
      </p:sp>
      <p:sp>
        <p:nvSpPr>
          <p:cNvPr id="16" name="Freeform 79"/>
          <p:cNvSpPr>
            <a:spLocks noEditPoints="1"/>
          </p:cNvSpPr>
          <p:nvPr/>
        </p:nvSpPr>
        <p:spPr bwMode="black">
          <a:xfrm>
            <a:off x="1679397" y="2144921"/>
            <a:ext cx="332510" cy="543062"/>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040" dirty="0">
              <a:solidFill>
                <a:srgbClr val="292929"/>
              </a:solidFill>
            </a:endParaRPr>
          </a:p>
        </p:txBody>
      </p:sp>
      <p:sp>
        <p:nvSpPr>
          <p:cNvPr id="17" name="Freeform 79"/>
          <p:cNvSpPr>
            <a:spLocks noEditPoints="1"/>
          </p:cNvSpPr>
          <p:nvPr/>
        </p:nvSpPr>
        <p:spPr bwMode="black">
          <a:xfrm>
            <a:off x="1679397" y="2842766"/>
            <a:ext cx="332510" cy="543062"/>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040" dirty="0">
              <a:solidFill>
                <a:srgbClr val="292929"/>
              </a:solidFill>
            </a:endParaRPr>
          </a:p>
        </p:txBody>
      </p:sp>
      <p:sp>
        <p:nvSpPr>
          <p:cNvPr id="18" name="Freeform 79"/>
          <p:cNvSpPr>
            <a:spLocks noEditPoints="1"/>
          </p:cNvSpPr>
          <p:nvPr/>
        </p:nvSpPr>
        <p:spPr bwMode="black">
          <a:xfrm>
            <a:off x="2267054" y="2144921"/>
            <a:ext cx="332510" cy="543062"/>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040" dirty="0">
              <a:solidFill>
                <a:srgbClr val="292929"/>
              </a:solidFill>
            </a:endParaRPr>
          </a:p>
        </p:txBody>
      </p:sp>
      <p:sp>
        <p:nvSpPr>
          <p:cNvPr id="19" name="Freeform 79"/>
          <p:cNvSpPr>
            <a:spLocks noEditPoints="1"/>
          </p:cNvSpPr>
          <p:nvPr/>
        </p:nvSpPr>
        <p:spPr bwMode="black">
          <a:xfrm>
            <a:off x="2267054" y="2842766"/>
            <a:ext cx="332510" cy="543062"/>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040" dirty="0">
              <a:solidFill>
                <a:srgbClr val="292929"/>
              </a:solidFill>
            </a:endParaRPr>
          </a:p>
        </p:txBody>
      </p:sp>
      <p:sp>
        <p:nvSpPr>
          <p:cNvPr id="20" name="Freeform 79"/>
          <p:cNvSpPr>
            <a:spLocks noEditPoints="1"/>
          </p:cNvSpPr>
          <p:nvPr/>
        </p:nvSpPr>
        <p:spPr bwMode="black">
          <a:xfrm>
            <a:off x="2854712" y="2144921"/>
            <a:ext cx="332510" cy="543062"/>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040" dirty="0">
              <a:solidFill>
                <a:srgbClr val="292929"/>
              </a:solidFill>
            </a:endParaRPr>
          </a:p>
        </p:txBody>
      </p:sp>
      <p:sp>
        <p:nvSpPr>
          <p:cNvPr id="21" name="Freeform 79"/>
          <p:cNvSpPr>
            <a:spLocks noEditPoints="1"/>
          </p:cNvSpPr>
          <p:nvPr/>
        </p:nvSpPr>
        <p:spPr bwMode="black">
          <a:xfrm>
            <a:off x="2854712" y="2842766"/>
            <a:ext cx="332510" cy="543062"/>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040" dirty="0">
              <a:solidFill>
                <a:srgbClr val="292929"/>
              </a:solidFill>
            </a:endParaRPr>
          </a:p>
        </p:txBody>
      </p:sp>
      <p:cxnSp>
        <p:nvCxnSpPr>
          <p:cNvPr id="26" name="Straight Connector 25"/>
          <p:cNvCxnSpPr/>
          <p:nvPr/>
        </p:nvCxnSpPr>
        <p:spPr>
          <a:xfrm>
            <a:off x="8546126" y="4823690"/>
            <a:ext cx="928131" cy="345624"/>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476758" y="4823890"/>
            <a:ext cx="0" cy="337354"/>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3296041" y="2416452"/>
            <a:ext cx="4443873" cy="1941669"/>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2637775" y="2416455"/>
            <a:ext cx="178729" cy="1"/>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3020967" y="2670186"/>
            <a:ext cx="0" cy="190379"/>
          </a:xfrm>
          <a:prstGeom prst="line">
            <a:avLst/>
          </a:prstGeom>
          <a:ln w="38100" cap="rnd">
            <a:solidFill>
              <a:schemeClr val="tx2"/>
            </a:solidFill>
          </a:ln>
        </p:spPr>
        <p:style>
          <a:lnRef idx="1">
            <a:schemeClr val="accent1"/>
          </a:lnRef>
          <a:fillRef idx="0">
            <a:schemeClr val="accent1"/>
          </a:fillRef>
          <a:effectRef idx="0">
            <a:schemeClr val="accent1"/>
          </a:effectRef>
          <a:fontRef idx="minor">
            <a:schemeClr val="tx1"/>
          </a:fontRef>
        </p:style>
      </p:cxnSp>
      <p:grpSp>
        <p:nvGrpSpPr>
          <p:cNvPr id="45" name="Group 44"/>
          <p:cNvGrpSpPr/>
          <p:nvPr/>
        </p:nvGrpSpPr>
        <p:grpSpPr>
          <a:xfrm>
            <a:off x="767927" y="3827822"/>
            <a:ext cx="1549667" cy="2618360"/>
            <a:chOff x="381000" y="2873361"/>
            <a:chExt cx="1309900" cy="1831989"/>
          </a:xfrm>
        </p:grpSpPr>
        <p:sp>
          <p:nvSpPr>
            <p:cNvPr id="46" name="Rectangle 45"/>
            <p:cNvSpPr/>
            <p:nvPr/>
          </p:nvSpPr>
          <p:spPr bwMode="auto">
            <a:xfrm>
              <a:off x="381000" y="2873361"/>
              <a:ext cx="1309900" cy="1831989"/>
            </a:xfrm>
            <a:prstGeom prst="rect">
              <a:avLst/>
            </a:prstGeom>
            <a:solidFill>
              <a:schemeClr val="accent2"/>
            </a:solidFill>
            <a:ln w="9525" cap="flat" cmpd="sng" algn="ctr">
              <a:noFill/>
              <a:prstDash val="solid"/>
              <a:headEnd type="none" w="med" len="med"/>
              <a:tailEnd type="none" w="med" len="med"/>
            </a:ln>
            <a:effectLst/>
          </p:spPr>
          <p:txBody>
            <a:bodyPr vert="horz" wrap="square" lIns="124347" tIns="124347" rIns="124347" bIns="124347" numCol="1" rtlCol="0" anchor="t" anchorCtr="0" compatLnSpc="1">
              <a:prstTxWarp prst="textNoShape">
                <a:avLst/>
              </a:prstTxWarp>
            </a:bodyPr>
            <a:lstStyle/>
            <a:p>
              <a:pPr>
                <a:lnSpc>
                  <a:spcPct val="90000"/>
                </a:lnSpc>
                <a:buSzPct val="90000"/>
                <a:defRPr/>
              </a:pPr>
              <a:r>
                <a:rPr lang="en-US" sz="2448"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Virtual Machine</a:t>
              </a:r>
            </a:p>
          </p:txBody>
        </p:sp>
        <p:sp>
          <p:nvSpPr>
            <p:cNvPr id="47" name="Freeform 128"/>
            <p:cNvSpPr>
              <a:spLocks noChangeAspect="1"/>
            </p:cNvSpPr>
            <p:nvPr/>
          </p:nvSpPr>
          <p:spPr bwMode="black">
            <a:xfrm>
              <a:off x="469866" y="3795142"/>
              <a:ext cx="1132168" cy="625426"/>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4347" tIns="62174" rIns="124347" bIns="62174" numCol="1" anchor="t" anchorCtr="0" compatLnSpc="1">
              <a:prstTxWarp prst="textNoShape">
                <a:avLst/>
              </a:prstTxWarp>
            </a:bodyPr>
            <a:lstStyle/>
            <a:p>
              <a:endParaRPr lang="en-US" sz="2040">
                <a:solidFill>
                  <a:srgbClr val="292929"/>
                </a:solidFill>
              </a:endParaRPr>
            </a:p>
          </p:txBody>
        </p:sp>
        <p:pic>
          <p:nvPicPr>
            <p:cNvPr id="4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3515" r="73175"/>
            <a:stretch/>
          </p:blipFill>
          <p:spPr bwMode="auto">
            <a:xfrm>
              <a:off x="934376" y="3975652"/>
              <a:ext cx="203148" cy="33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49" name="Straight Connector 48"/>
          <p:cNvCxnSpPr>
            <a:stCxn id="46" idx="3"/>
          </p:cNvCxnSpPr>
          <p:nvPr/>
        </p:nvCxnSpPr>
        <p:spPr>
          <a:xfrm flipV="1">
            <a:off x="2317593" y="4326853"/>
            <a:ext cx="5549760" cy="814180"/>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68748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000"/>
                            </p:stCondLst>
                            <p:childTnLst>
                              <p:par>
                                <p:cTn id="25" presetID="19" presetClass="emph" presetSubtype="0" fill="remove" grpId="1" nodeType="afterEffect">
                                  <p:stCondLst>
                                    <p:cond delay="0"/>
                                  </p:stCondLst>
                                  <p:childTnLst>
                                    <p:animClr clrSpc="rgb" dir="cw">
                                      <p:cBhvr override="childStyle">
                                        <p:cTn id="26" dur="2000" fill="hold"/>
                                        <p:tgtEl>
                                          <p:spTgt spid="8"/>
                                        </p:tgtEl>
                                        <p:attrNameLst>
                                          <p:attrName>style.color</p:attrName>
                                        </p:attrNameLst>
                                      </p:cBhvr>
                                      <p:to>
                                        <a:schemeClr val="accent1"/>
                                      </p:to>
                                    </p:animClr>
                                    <p:animClr clrSpc="rgb" dir="cw">
                                      <p:cBhvr>
                                        <p:cTn id="27" dur="2000" fill="hold"/>
                                        <p:tgtEl>
                                          <p:spTgt spid="8"/>
                                        </p:tgtEl>
                                        <p:attrNameLst>
                                          <p:attrName>fillcolor</p:attrName>
                                        </p:attrNameLst>
                                      </p:cBhvr>
                                      <p:to>
                                        <a:schemeClr val="accent1"/>
                                      </p:to>
                                    </p:animClr>
                                    <p:set>
                                      <p:cBhvr>
                                        <p:cTn id="28" dur="2000" fill="hold"/>
                                        <p:tgtEl>
                                          <p:spTgt spid="8"/>
                                        </p:tgtEl>
                                        <p:attrNameLst>
                                          <p:attrName>fill.type</p:attrName>
                                        </p:attrNameLst>
                                      </p:cBhvr>
                                      <p:to>
                                        <p:strVal val="solid"/>
                                      </p:to>
                                    </p:set>
                                    <p:set>
                                      <p:cBhvr>
                                        <p:cTn id="29" dur="2000" fill="hold"/>
                                        <p:tgtEl>
                                          <p:spTgt spid="8"/>
                                        </p:tgtEl>
                                        <p:attrNameLst>
                                          <p:attrName>fill.on</p:attrName>
                                        </p:attrNameLst>
                                      </p:cBhvr>
                                      <p:to>
                                        <p:strVal val="true"/>
                                      </p:to>
                                    </p:set>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up)">
                                      <p:cBhvr>
                                        <p:cTn id="33" dur="500"/>
                                        <p:tgtEl>
                                          <p:spTgt spid="31"/>
                                        </p:tgtEl>
                                      </p:cBhvr>
                                    </p:animEffect>
                                  </p:childTnLst>
                                </p:cTn>
                              </p:par>
                              <p:par>
                                <p:cTn id="34" presetID="22" presetClass="entr" presetSubtype="1"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up)">
                                      <p:cBhvr>
                                        <p:cTn id="36" dur="500"/>
                                        <p:tgtEl>
                                          <p:spTgt spid="26"/>
                                        </p:tgtEl>
                                      </p:cBhvr>
                                    </p:animEffect>
                                  </p:childTnLst>
                                </p:cTn>
                              </p:par>
                            </p:childTnLst>
                          </p:cTn>
                        </p:par>
                        <p:par>
                          <p:cTn id="37" fill="hold">
                            <p:stCondLst>
                              <p:cond delay="3500"/>
                            </p:stCondLst>
                            <p:childTnLst>
                              <p:par>
                                <p:cTn id="38" presetID="19" presetClass="emph" presetSubtype="0" fill="remove" grpId="0" nodeType="afterEffect">
                                  <p:stCondLst>
                                    <p:cond delay="0"/>
                                  </p:stCondLst>
                                  <p:childTnLst>
                                    <p:animClr clrSpc="rgb" dir="cw">
                                      <p:cBhvr override="childStyle">
                                        <p:cTn id="39" dur="2000" fill="hold"/>
                                        <p:tgtEl>
                                          <p:spTgt spid="9"/>
                                        </p:tgtEl>
                                        <p:attrNameLst>
                                          <p:attrName>style.color</p:attrName>
                                        </p:attrNameLst>
                                      </p:cBhvr>
                                      <p:to>
                                        <a:schemeClr val="accent1"/>
                                      </p:to>
                                    </p:animClr>
                                    <p:animClr clrSpc="rgb" dir="cw">
                                      <p:cBhvr>
                                        <p:cTn id="40" dur="2000" fill="hold"/>
                                        <p:tgtEl>
                                          <p:spTgt spid="9"/>
                                        </p:tgtEl>
                                        <p:attrNameLst>
                                          <p:attrName>fillcolor</p:attrName>
                                        </p:attrNameLst>
                                      </p:cBhvr>
                                      <p:to>
                                        <a:schemeClr val="accent1"/>
                                      </p:to>
                                    </p:animClr>
                                    <p:set>
                                      <p:cBhvr>
                                        <p:cTn id="41" dur="2000" fill="hold"/>
                                        <p:tgtEl>
                                          <p:spTgt spid="9"/>
                                        </p:tgtEl>
                                        <p:attrNameLst>
                                          <p:attrName>fill.type</p:attrName>
                                        </p:attrNameLst>
                                      </p:cBhvr>
                                      <p:to>
                                        <p:strVal val="solid"/>
                                      </p:to>
                                    </p:set>
                                    <p:set>
                                      <p:cBhvr>
                                        <p:cTn id="42" dur="2000" fill="hold"/>
                                        <p:tgtEl>
                                          <p:spTgt spid="9"/>
                                        </p:tgtEl>
                                        <p:attrNameLst>
                                          <p:attrName>fill.on</p:attrName>
                                        </p:attrNameLst>
                                      </p:cBhvr>
                                      <p:to>
                                        <p:strVal val="true"/>
                                      </p:to>
                                    </p:set>
                                  </p:childTnLst>
                                </p:cTn>
                              </p:par>
                              <p:par>
                                <p:cTn id="43" presetID="19" presetClass="emph" presetSubtype="0" fill="remove" grpId="0" nodeType="withEffect">
                                  <p:stCondLst>
                                    <p:cond delay="0"/>
                                  </p:stCondLst>
                                  <p:childTnLst>
                                    <p:animClr clrSpc="rgb" dir="cw">
                                      <p:cBhvr override="childStyle">
                                        <p:cTn id="44" dur="2000" fill="hold"/>
                                        <p:tgtEl>
                                          <p:spTgt spid="11"/>
                                        </p:tgtEl>
                                        <p:attrNameLst>
                                          <p:attrName>style.color</p:attrName>
                                        </p:attrNameLst>
                                      </p:cBhvr>
                                      <p:to>
                                        <a:schemeClr val="accent1"/>
                                      </p:to>
                                    </p:animClr>
                                    <p:animClr clrSpc="rgb" dir="cw">
                                      <p:cBhvr>
                                        <p:cTn id="45" dur="2000" fill="hold"/>
                                        <p:tgtEl>
                                          <p:spTgt spid="11"/>
                                        </p:tgtEl>
                                        <p:attrNameLst>
                                          <p:attrName>fillcolor</p:attrName>
                                        </p:attrNameLst>
                                      </p:cBhvr>
                                      <p:to>
                                        <a:schemeClr val="accent1"/>
                                      </p:to>
                                    </p:animClr>
                                    <p:set>
                                      <p:cBhvr>
                                        <p:cTn id="46" dur="2000" fill="hold"/>
                                        <p:tgtEl>
                                          <p:spTgt spid="11"/>
                                        </p:tgtEl>
                                        <p:attrNameLst>
                                          <p:attrName>fill.type</p:attrName>
                                        </p:attrNameLst>
                                      </p:cBhvr>
                                      <p:to>
                                        <p:strVal val="solid"/>
                                      </p:to>
                                    </p:set>
                                    <p:set>
                                      <p:cBhvr>
                                        <p:cTn id="47" dur="2000" fill="hold"/>
                                        <p:tgtEl>
                                          <p:spTgt spid="11"/>
                                        </p:tgtEl>
                                        <p:attrNameLst>
                                          <p:attrName>fill.on</p:attrName>
                                        </p:attrNameLst>
                                      </p:cBhvr>
                                      <p:to>
                                        <p:strVal val="true"/>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right)">
                                      <p:cBhvr>
                                        <p:cTn id="52" dur="1000"/>
                                        <p:tgtEl>
                                          <p:spTgt spid="3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500"/>
                                        <p:tgtEl>
                                          <p:spTgt spid="6"/>
                                        </p:tgtEl>
                                      </p:cBhvr>
                                    </p:animEffect>
                                  </p:childTnLst>
                                </p:cTn>
                              </p:par>
                            </p:childTnLst>
                          </p:cTn>
                        </p:par>
                        <p:par>
                          <p:cTn id="65" fill="hold">
                            <p:stCondLst>
                              <p:cond delay="1000"/>
                            </p:stCondLst>
                            <p:childTnLst>
                              <p:par>
                                <p:cTn id="66" presetID="22" presetClass="entr" presetSubtype="1" fill="hold"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wipe(up)">
                                      <p:cBhvr>
                                        <p:cTn id="68" dur="500"/>
                                        <p:tgtEl>
                                          <p:spTgt spid="39"/>
                                        </p:tgtEl>
                                      </p:cBhvr>
                                    </p:animEffect>
                                  </p:childTnLst>
                                </p:cTn>
                              </p:par>
                              <p:par>
                                <p:cTn id="69" presetID="22" presetClass="entr" presetSubtype="1" fill="hold"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up)">
                                      <p:cBhvr>
                                        <p:cTn id="71" dur="500"/>
                                        <p:tgtEl>
                                          <p:spTgt spid="36"/>
                                        </p:tgtEl>
                                      </p:cBhvr>
                                    </p:animEffect>
                                  </p:childTnLst>
                                </p:cTn>
                              </p:par>
                            </p:childTnLst>
                          </p:cTn>
                        </p:par>
                        <p:par>
                          <p:cTn id="72" fill="hold">
                            <p:stCondLst>
                              <p:cond delay="1500"/>
                            </p:stCondLst>
                            <p:childTnLst>
                              <p:par>
                                <p:cTn id="73" presetID="19" presetClass="emph" presetSubtype="0" fill="remove" grpId="0" nodeType="afterEffect">
                                  <p:stCondLst>
                                    <p:cond delay="0"/>
                                  </p:stCondLst>
                                  <p:childTnLst>
                                    <p:animClr clrSpc="rgb" dir="cw">
                                      <p:cBhvr override="childStyle">
                                        <p:cTn id="74" dur="2000" fill="hold"/>
                                        <p:tgtEl>
                                          <p:spTgt spid="20"/>
                                        </p:tgtEl>
                                        <p:attrNameLst>
                                          <p:attrName>style.color</p:attrName>
                                        </p:attrNameLst>
                                      </p:cBhvr>
                                      <p:to>
                                        <a:schemeClr val="accent1"/>
                                      </p:to>
                                    </p:animClr>
                                    <p:animClr clrSpc="rgb" dir="cw">
                                      <p:cBhvr>
                                        <p:cTn id="75" dur="2000" fill="hold"/>
                                        <p:tgtEl>
                                          <p:spTgt spid="20"/>
                                        </p:tgtEl>
                                        <p:attrNameLst>
                                          <p:attrName>fillcolor</p:attrName>
                                        </p:attrNameLst>
                                      </p:cBhvr>
                                      <p:to>
                                        <a:schemeClr val="accent1"/>
                                      </p:to>
                                    </p:animClr>
                                    <p:set>
                                      <p:cBhvr>
                                        <p:cTn id="76" dur="2000" fill="hold"/>
                                        <p:tgtEl>
                                          <p:spTgt spid="20"/>
                                        </p:tgtEl>
                                        <p:attrNameLst>
                                          <p:attrName>fill.type</p:attrName>
                                        </p:attrNameLst>
                                      </p:cBhvr>
                                      <p:to>
                                        <p:strVal val="solid"/>
                                      </p:to>
                                    </p:set>
                                    <p:set>
                                      <p:cBhvr>
                                        <p:cTn id="77" dur="2000" fill="hold"/>
                                        <p:tgtEl>
                                          <p:spTgt spid="20"/>
                                        </p:tgtEl>
                                        <p:attrNameLst>
                                          <p:attrName>fill.on</p:attrName>
                                        </p:attrNameLst>
                                      </p:cBhvr>
                                      <p:to>
                                        <p:strVal val="true"/>
                                      </p:to>
                                    </p:set>
                                  </p:childTnLst>
                                </p:cTn>
                              </p:par>
                              <p:par>
                                <p:cTn id="78" presetID="19" presetClass="emph" presetSubtype="0" fill="remove" grpId="0" nodeType="withEffect">
                                  <p:stCondLst>
                                    <p:cond delay="0"/>
                                  </p:stCondLst>
                                  <p:childTnLst>
                                    <p:animClr clrSpc="rgb" dir="cw">
                                      <p:cBhvr override="childStyle">
                                        <p:cTn id="79" dur="2000" fill="hold"/>
                                        <p:tgtEl>
                                          <p:spTgt spid="18"/>
                                        </p:tgtEl>
                                        <p:attrNameLst>
                                          <p:attrName>style.color</p:attrName>
                                        </p:attrNameLst>
                                      </p:cBhvr>
                                      <p:to>
                                        <a:schemeClr val="accent1"/>
                                      </p:to>
                                    </p:animClr>
                                    <p:animClr clrSpc="rgb" dir="cw">
                                      <p:cBhvr>
                                        <p:cTn id="80" dur="2000" fill="hold"/>
                                        <p:tgtEl>
                                          <p:spTgt spid="18"/>
                                        </p:tgtEl>
                                        <p:attrNameLst>
                                          <p:attrName>fillcolor</p:attrName>
                                        </p:attrNameLst>
                                      </p:cBhvr>
                                      <p:to>
                                        <a:schemeClr val="accent1"/>
                                      </p:to>
                                    </p:animClr>
                                    <p:set>
                                      <p:cBhvr>
                                        <p:cTn id="81" dur="2000" fill="hold"/>
                                        <p:tgtEl>
                                          <p:spTgt spid="18"/>
                                        </p:tgtEl>
                                        <p:attrNameLst>
                                          <p:attrName>fill.type</p:attrName>
                                        </p:attrNameLst>
                                      </p:cBhvr>
                                      <p:to>
                                        <p:strVal val="solid"/>
                                      </p:to>
                                    </p:set>
                                    <p:set>
                                      <p:cBhvr>
                                        <p:cTn id="82" dur="2000" fill="hold"/>
                                        <p:tgtEl>
                                          <p:spTgt spid="18"/>
                                        </p:tgtEl>
                                        <p:attrNameLst>
                                          <p:attrName>fill.on</p:attrName>
                                        </p:attrNameLst>
                                      </p:cBhvr>
                                      <p:to>
                                        <p:strVal val="true"/>
                                      </p:to>
                                    </p:set>
                                  </p:childTnLst>
                                </p:cTn>
                              </p:par>
                              <p:par>
                                <p:cTn id="83" presetID="19" presetClass="emph" presetSubtype="0" fill="remove" grpId="0" nodeType="withEffect">
                                  <p:stCondLst>
                                    <p:cond delay="0"/>
                                  </p:stCondLst>
                                  <p:childTnLst>
                                    <p:animClr clrSpc="rgb" dir="cw">
                                      <p:cBhvr override="childStyle">
                                        <p:cTn id="84" dur="2000" fill="hold"/>
                                        <p:tgtEl>
                                          <p:spTgt spid="21"/>
                                        </p:tgtEl>
                                        <p:attrNameLst>
                                          <p:attrName>style.color</p:attrName>
                                        </p:attrNameLst>
                                      </p:cBhvr>
                                      <p:to>
                                        <a:schemeClr val="accent1"/>
                                      </p:to>
                                    </p:animClr>
                                    <p:animClr clrSpc="rgb" dir="cw">
                                      <p:cBhvr>
                                        <p:cTn id="85" dur="2000" fill="hold"/>
                                        <p:tgtEl>
                                          <p:spTgt spid="21"/>
                                        </p:tgtEl>
                                        <p:attrNameLst>
                                          <p:attrName>fillcolor</p:attrName>
                                        </p:attrNameLst>
                                      </p:cBhvr>
                                      <p:to>
                                        <a:schemeClr val="accent1"/>
                                      </p:to>
                                    </p:animClr>
                                    <p:set>
                                      <p:cBhvr>
                                        <p:cTn id="86" dur="2000" fill="hold"/>
                                        <p:tgtEl>
                                          <p:spTgt spid="21"/>
                                        </p:tgtEl>
                                        <p:attrNameLst>
                                          <p:attrName>fill.type</p:attrName>
                                        </p:attrNameLst>
                                      </p:cBhvr>
                                      <p:to>
                                        <p:strVal val="solid"/>
                                      </p:to>
                                    </p:set>
                                    <p:set>
                                      <p:cBhvr>
                                        <p:cTn id="87" dur="2000" fill="hold"/>
                                        <p:tgtEl>
                                          <p:spTgt spid="21"/>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8" grpId="1" animBg="1"/>
      <p:bldP spid="9" grpId="0" animBg="1"/>
      <p:bldP spid="10" grpId="0" animBg="1"/>
      <p:bldP spid="11" grpId="0" animBg="1"/>
      <p:bldP spid="12" grpId="0" animBg="1"/>
      <p:bldP spid="13" grpId="0" animBg="1"/>
      <p:bldP spid="16" grpId="0" animBg="1"/>
      <p:bldP spid="17" grpId="0" animBg="1"/>
      <p:bldP spid="18" grpId="0" animBg="1"/>
      <p:bldP spid="19" grpId="0" animBg="1"/>
      <p:bldP spid="20" grpId="0" animBg="1"/>
      <p:bldP spid="2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Persistent Disks and Highly Durable</a:t>
            </a:r>
          </a:p>
        </p:txBody>
      </p:sp>
      <p:sp>
        <p:nvSpPr>
          <p:cNvPr id="5" name="Rectangle 4"/>
          <p:cNvSpPr/>
          <p:nvPr/>
        </p:nvSpPr>
        <p:spPr bwMode="auto">
          <a:xfrm>
            <a:off x="7169765" y="3092462"/>
            <a:ext cx="4747717" cy="3306237"/>
          </a:xfrm>
          <a:prstGeom prst="rect">
            <a:avLst/>
          </a:prstGeom>
          <a:solidFill>
            <a:schemeClr val="accent4"/>
          </a:solidFill>
          <a:ln w="9525" cap="flat" cmpd="sng" algn="ctr">
            <a:noFill/>
            <a:prstDash val="solid"/>
            <a:headEnd type="none" w="med" len="med"/>
            <a:tailEnd type="none" w="med" len="med"/>
          </a:ln>
          <a:effectLst/>
        </p:spPr>
        <p:txBody>
          <a:bodyPr vert="horz" wrap="square" lIns="124336" tIns="124336" rIns="124336" bIns="124336" numCol="1" rtlCol="0" anchor="t" anchorCtr="0" compatLnSpc="1">
            <a:prstTxWarp prst="textNoShape">
              <a:avLst/>
            </a:prstTxWarp>
          </a:bodyPr>
          <a:lstStyle/>
          <a:p>
            <a:pPr>
              <a:lnSpc>
                <a:spcPct val="90000"/>
              </a:lnSpc>
              <a:buSzPct val="90000"/>
              <a:defRPr/>
            </a:pPr>
            <a:r>
              <a:rPr lang="en-US" sz="2991"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Windows Azure Storage</a:t>
            </a:r>
          </a:p>
        </p:txBody>
      </p:sp>
      <p:sp>
        <p:nvSpPr>
          <p:cNvPr id="6" name="Rectangle 5"/>
          <p:cNvSpPr/>
          <p:nvPr/>
        </p:nvSpPr>
        <p:spPr bwMode="auto">
          <a:xfrm>
            <a:off x="518996" y="1377201"/>
            <a:ext cx="3828629" cy="2228023"/>
          </a:xfrm>
          <a:prstGeom prst="rect">
            <a:avLst/>
          </a:prstGeom>
          <a:solidFill>
            <a:schemeClr val="accent2"/>
          </a:solidFill>
          <a:ln w="9525" cap="flat" cmpd="sng" algn="ctr">
            <a:noFill/>
            <a:prstDash val="solid"/>
            <a:headEnd type="none" w="med" len="med"/>
            <a:tailEnd type="none" w="med" len="med"/>
          </a:ln>
          <a:effectLst/>
        </p:spPr>
        <p:txBody>
          <a:bodyPr vert="horz" wrap="square" lIns="124336" tIns="124336" rIns="124336" bIns="124336" numCol="1" rtlCol="0" anchor="t" anchorCtr="0" compatLnSpc="1">
            <a:prstTxWarp prst="textNoShape">
              <a:avLst/>
            </a:prstTxWarp>
          </a:bodyPr>
          <a:lstStyle/>
          <a:p>
            <a:pPr>
              <a:lnSpc>
                <a:spcPct val="90000"/>
              </a:lnSpc>
              <a:buSzPct val="90000"/>
              <a:defRPr/>
            </a:pPr>
            <a:r>
              <a:rPr lang="en-US" sz="2448"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Windows Azure Storage </a:t>
            </a:r>
            <a:r>
              <a:rPr lang="en-US" sz="2040"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(Disaster Recovery)</a:t>
            </a:r>
          </a:p>
        </p:txBody>
      </p:sp>
      <p:sp>
        <p:nvSpPr>
          <p:cNvPr id="8" name="Freeform 79"/>
          <p:cNvSpPr>
            <a:spLocks noEditPoints="1"/>
          </p:cNvSpPr>
          <p:nvPr/>
        </p:nvSpPr>
        <p:spPr bwMode="black">
          <a:xfrm>
            <a:off x="8129816" y="3894025"/>
            <a:ext cx="693888" cy="93805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175" dirty="0">
              <a:solidFill>
                <a:srgbClr val="292929"/>
              </a:solidFill>
            </a:endParaRPr>
          </a:p>
        </p:txBody>
      </p:sp>
      <p:sp>
        <p:nvSpPr>
          <p:cNvPr id="9" name="Freeform 79"/>
          <p:cNvSpPr>
            <a:spLocks noEditPoints="1"/>
          </p:cNvSpPr>
          <p:nvPr/>
        </p:nvSpPr>
        <p:spPr bwMode="black">
          <a:xfrm>
            <a:off x="8129816" y="5160926"/>
            <a:ext cx="693888" cy="93805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175" dirty="0">
              <a:solidFill>
                <a:srgbClr val="292929"/>
              </a:solidFill>
            </a:endParaRPr>
          </a:p>
        </p:txBody>
      </p:sp>
      <p:sp>
        <p:nvSpPr>
          <p:cNvPr id="10" name="Freeform 79"/>
          <p:cNvSpPr>
            <a:spLocks noEditPoints="1"/>
          </p:cNvSpPr>
          <p:nvPr/>
        </p:nvSpPr>
        <p:spPr bwMode="black">
          <a:xfrm>
            <a:off x="9196677" y="3894025"/>
            <a:ext cx="693888" cy="93805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175" dirty="0">
              <a:solidFill>
                <a:srgbClr val="292929"/>
              </a:solidFill>
            </a:endParaRPr>
          </a:p>
        </p:txBody>
      </p:sp>
      <p:sp>
        <p:nvSpPr>
          <p:cNvPr id="11" name="Freeform 79"/>
          <p:cNvSpPr>
            <a:spLocks noEditPoints="1"/>
          </p:cNvSpPr>
          <p:nvPr/>
        </p:nvSpPr>
        <p:spPr bwMode="black">
          <a:xfrm>
            <a:off x="9196677" y="5160926"/>
            <a:ext cx="693888" cy="93805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175" dirty="0">
              <a:solidFill>
                <a:srgbClr val="292929"/>
              </a:solidFill>
            </a:endParaRPr>
          </a:p>
        </p:txBody>
      </p:sp>
      <p:sp>
        <p:nvSpPr>
          <p:cNvPr id="12" name="Freeform 79"/>
          <p:cNvSpPr>
            <a:spLocks noEditPoints="1"/>
          </p:cNvSpPr>
          <p:nvPr/>
        </p:nvSpPr>
        <p:spPr bwMode="black">
          <a:xfrm>
            <a:off x="10263540" y="3894025"/>
            <a:ext cx="693888" cy="93805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175" dirty="0">
              <a:solidFill>
                <a:srgbClr val="292929"/>
              </a:solidFill>
            </a:endParaRPr>
          </a:p>
        </p:txBody>
      </p:sp>
      <p:sp>
        <p:nvSpPr>
          <p:cNvPr id="13" name="Freeform 79"/>
          <p:cNvSpPr>
            <a:spLocks noEditPoints="1"/>
          </p:cNvSpPr>
          <p:nvPr/>
        </p:nvSpPr>
        <p:spPr bwMode="black">
          <a:xfrm>
            <a:off x="10263540" y="5160926"/>
            <a:ext cx="693888" cy="938050"/>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175" dirty="0">
              <a:solidFill>
                <a:srgbClr val="292929"/>
              </a:solidFill>
            </a:endParaRPr>
          </a:p>
        </p:txBody>
      </p:sp>
      <p:sp>
        <p:nvSpPr>
          <p:cNvPr id="16" name="Freeform 79"/>
          <p:cNvSpPr>
            <a:spLocks noEditPoints="1"/>
          </p:cNvSpPr>
          <p:nvPr/>
        </p:nvSpPr>
        <p:spPr bwMode="black">
          <a:xfrm>
            <a:off x="1654546" y="2158101"/>
            <a:ext cx="382212" cy="51670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175" dirty="0">
              <a:solidFill>
                <a:srgbClr val="292929"/>
              </a:solidFill>
            </a:endParaRPr>
          </a:p>
        </p:txBody>
      </p:sp>
      <p:sp>
        <p:nvSpPr>
          <p:cNvPr id="17" name="Freeform 79"/>
          <p:cNvSpPr>
            <a:spLocks noEditPoints="1"/>
          </p:cNvSpPr>
          <p:nvPr/>
        </p:nvSpPr>
        <p:spPr bwMode="black">
          <a:xfrm>
            <a:off x="1654546" y="2855946"/>
            <a:ext cx="382212" cy="51670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175" dirty="0">
              <a:solidFill>
                <a:srgbClr val="292929"/>
              </a:solidFill>
            </a:endParaRPr>
          </a:p>
        </p:txBody>
      </p:sp>
      <p:sp>
        <p:nvSpPr>
          <p:cNvPr id="18" name="Freeform 79"/>
          <p:cNvSpPr>
            <a:spLocks noEditPoints="1"/>
          </p:cNvSpPr>
          <p:nvPr/>
        </p:nvSpPr>
        <p:spPr bwMode="black">
          <a:xfrm>
            <a:off x="2242203" y="2158101"/>
            <a:ext cx="382212" cy="51670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175" dirty="0">
              <a:solidFill>
                <a:srgbClr val="292929"/>
              </a:solidFill>
            </a:endParaRPr>
          </a:p>
        </p:txBody>
      </p:sp>
      <p:sp>
        <p:nvSpPr>
          <p:cNvPr id="19" name="Freeform 79"/>
          <p:cNvSpPr>
            <a:spLocks noEditPoints="1"/>
          </p:cNvSpPr>
          <p:nvPr/>
        </p:nvSpPr>
        <p:spPr bwMode="black">
          <a:xfrm>
            <a:off x="2242203" y="2855946"/>
            <a:ext cx="382212" cy="51670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175" dirty="0">
              <a:solidFill>
                <a:srgbClr val="292929"/>
              </a:solidFill>
            </a:endParaRPr>
          </a:p>
        </p:txBody>
      </p:sp>
      <p:sp>
        <p:nvSpPr>
          <p:cNvPr id="20" name="Freeform 79"/>
          <p:cNvSpPr>
            <a:spLocks noEditPoints="1"/>
          </p:cNvSpPr>
          <p:nvPr/>
        </p:nvSpPr>
        <p:spPr bwMode="black">
          <a:xfrm>
            <a:off x="2829861" y="2158101"/>
            <a:ext cx="382212" cy="51670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175" dirty="0">
              <a:solidFill>
                <a:srgbClr val="292929"/>
              </a:solidFill>
            </a:endParaRPr>
          </a:p>
        </p:txBody>
      </p:sp>
      <p:sp>
        <p:nvSpPr>
          <p:cNvPr id="21" name="Freeform 79"/>
          <p:cNvSpPr>
            <a:spLocks noEditPoints="1"/>
          </p:cNvSpPr>
          <p:nvPr/>
        </p:nvSpPr>
        <p:spPr bwMode="black">
          <a:xfrm>
            <a:off x="2829861" y="2855946"/>
            <a:ext cx="382212" cy="51670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916" tIns="55957" rIns="111916" bIns="55957" numCol="1" anchor="t" anchorCtr="0" compatLnSpc="1">
            <a:prstTxWarp prst="textNoShape">
              <a:avLst/>
            </a:prstTxWarp>
          </a:bodyPr>
          <a:lstStyle/>
          <a:p>
            <a:endParaRPr lang="en-US" sz="2175" dirty="0">
              <a:solidFill>
                <a:srgbClr val="292929"/>
              </a:solidFill>
            </a:endParaRPr>
          </a:p>
        </p:txBody>
      </p:sp>
      <p:sp>
        <p:nvSpPr>
          <p:cNvPr id="7" name="Rectangle 6"/>
          <p:cNvSpPr/>
          <p:nvPr/>
        </p:nvSpPr>
        <p:spPr bwMode="auto">
          <a:xfrm>
            <a:off x="518995" y="3894024"/>
            <a:ext cx="1781302" cy="2491279"/>
          </a:xfrm>
          <a:prstGeom prst="rect">
            <a:avLst/>
          </a:prstGeom>
          <a:solidFill>
            <a:schemeClr val="accent2"/>
          </a:solidFill>
          <a:ln w="9525" cap="flat" cmpd="sng" algn="ctr">
            <a:noFill/>
            <a:prstDash val="solid"/>
            <a:headEnd type="none" w="med" len="med"/>
            <a:tailEnd type="none" w="med" len="med"/>
          </a:ln>
          <a:effectLst/>
        </p:spPr>
        <p:txBody>
          <a:bodyPr vert="horz" wrap="square" lIns="124336" tIns="124336" rIns="124336" bIns="124336" numCol="1" rtlCol="0" anchor="t" anchorCtr="0" compatLnSpc="1">
            <a:prstTxWarp prst="textNoShape">
              <a:avLst/>
            </a:prstTxWarp>
          </a:bodyPr>
          <a:lstStyle/>
          <a:p>
            <a:pPr>
              <a:lnSpc>
                <a:spcPct val="90000"/>
              </a:lnSpc>
              <a:buSzPct val="90000"/>
              <a:defRPr/>
            </a:pPr>
            <a:endParaRPr lang="en-US" sz="2720"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endParaRPr>
          </a:p>
        </p:txBody>
      </p:sp>
      <p:sp>
        <p:nvSpPr>
          <p:cNvPr id="22" name="Freeform 128"/>
          <p:cNvSpPr>
            <a:spLocks noChangeAspect="1"/>
          </p:cNvSpPr>
          <p:nvPr/>
        </p:nvSpPr>
        <p:spPr bwMode="black">
          <a:xfrm>
            <a:off x="639842" y="5147534"/>
            <a:ext cx="1539608" cy="850502"/>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4336" tIns="62168" rIns="124336" bIns="62168" numCol="1" anchor="t" anchorCtr="0" compatLnSpc="1">
            <a:prstTxWarp prst="textNoShape">
              <a:avLst/>
            </a:prstTxWarp>
          </a:bodyPr>
          <a:lstStyle/>
          <a:p>
            <a:endParaRPr lang="en-US" sz="2448">
              <a:solidFill>
                <a:srgbClr val="292929"/>
              </a:solidFill>
            </a:endParaRPr>
          </a:p>
        </p:txBody>
      </p:sp>
      <p:pic>
        <p:nvPicPr>
          <p:cNvPr id="717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3515" r="73175"/>
          <a:stretch/>
        </p:blipFill>
        <p:spPr bwMode="auto">
          <a:xfrm>
            <a:off x="1271518" y="5393004"/>
            <a:ext cx="276256" cy="456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6" name="Straight Connector 25"/>
          <p:cNvCxnSpPr/>
          <p:nvPr/>
        </p:nvCxnSpPr>
        <p:spPr>
          <a:xfrm>
            <a:off x="8476760" y="4832078"/>
            <a:ext cx="1066863" cy="328850"/>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476758" y="4832077"/>
            <a:ext cx="0" cy="320980"/>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3212073" y="2416453"/>
            <a:ext cx="4917741" cy="1946595"/>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2624417" y="2416455"/>
            <a:ext cx="205446" cy="1"/>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3020967" y="2674806"/>
            <a:ext cx="0" cy="181139"/>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7" idx="3"/>
          </p:cNvCxnSpPr>
          <p:nvPr/>
        </p:nvCxnSpPr>
        <p:spPr>
          <a:xfrm flipV="1">
            <a:off x="2300301" y="4349657"/>
            <a:ext cx="5829517" cy="790007"/>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Multiply 2"/>
          <p:cNvSpPr/>
          <p:nvPr/>
        </p:nvSpPr>
        <p:spPr bwMode="auto">
          <a:xfrm>
            <a:off x="473270" y="4659868"/>
            <a:ext cx="1849297" cy="1849297"/>
          </a:xfrm>
          <a:prstGeom prst="mathMultiply">
            <a:avLst/>
          </a:prstGeom>
          <a:solidFill>
            <a:schemeClr val="bg1"/>
          </a:solidFill>
          <a:ln>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4331" tIns="62165" rIns="124331" bIns="62165" numCol="1" rtlCol="0" anchor="ctr" anchorCtr="0" compatLnSpc="1">
            <a:prstTxWarp prst="textNoShape">
              <a:avLst/>
            </a:prstTxWarp>
          </a:bodyPr>
          <a:lstStyle/>
          <a:p>
            <a:pPr algn="ctr" defTabSz="1242918" fontAlgn="base">
              <a:spcBef>
                <a:spcPct val="0"/>
              </a:spcBef>
              <a:spcAft>
                <a:spcPct val="0"/>
              </a:spcAft>
            </a:pPr>
            <a:endParaRPr lang="en-US" sz="2991" dirty="0">
              <a:gradFill>
                <a:gsLst>
                  <a:gs pos="0">
                    <a:srgbClr val="FFFFFF"/>
                  </a:gs>
                  <a:gs pos="100000">
                    <a:srgbClr val="FFFFFF"/>
                  </a:gs>
                </a:gsLst>
                <a:lin ang="5400000" scaled="0"/>
              </a:gradFill>
            </a:endParaRPr>
          </a:p>
        </p:txBody>
      </p:sp>
      <p:sp>
        <p:nvSpPr>
          <p:cNvPr id="24" name="Rectangle 23"/>
          <p:cNvSpPr/>
          <p:nvPr/>
        </p:nvSpPr>
        <p:spPr>
          <a:xfrm>
            <a:off x="523874" y="3953718"/>
            <a:ext cx="1514890" cy="893961"/>
          </a:xfrm>
          <a:prstGeom prst="rect">
            <a:avLst/>
          </a:prstGeom>
        </p:spPr>
        <p:txBody>
          <a:bodyPr wrap="none" lIns="124336" tIns="62168" rIns="124336" bIns="62168">
            <a:spAutoFit/>
          </a:bodyPr>
          <a:lstStyle/>
          <a:p>
            <a:pPr>
              <a:lnSpc>
                <a:spcPct val="90000"/>
              </a:lnSpc>
              <a:buSzPct val="90000"/>
              <a:defRPr/>
            </a:pPr>
            <a:r>
              <a:rPr lang="en-US" sz="2720"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Virtual </a:t>
            </a:r>
            <a:br>
              <a:rPr lang="en-US" sz="2720"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br>
            <a:r>
              <a:rPr lang="en-US" sz="2720"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Machine</a:t>
            </a:r>
          </a:p>
        </p:txBody>
      </p:sp>
      <p:grpSp>
        <p:nvGrpSpPr>
          <p:cNvPr id="33" name="Group 32"/>
          <p:cNvGrpSpPr/>
          <p:nvPr/>
        </p:nvGrpSpPr>
        <p:grpSpPr>
          <a:xfrm>
            <a:off x="2566322" y="3894024"/>
            <a:ext cx="1781302" cy="2491279"/>
            <a:chOff x="381000" y="2873361"/>
            <a:chExt cx="1309900" cy="1831989"/>
          </a:xfrm>
        </p:grpSpPr>
        <p:sp>
          <p:nvSpPr>
            <p:cNvPr id="35" name="Rectangle 34"/>
            <p:cNvSpPr/>
            <p:nvPr/>
          </p:nvSpPr>
          <p:spPr bwMode="auto">
            <a:xfrm>
              <a:off x="381000" y="2873361"/>
              <a:ext cx="1309900" cy="1831989"/>
            </a:xfrm>
            <a:prstGeom prst="rect">
              <a:avLst/>
            </a:prstGeom>
            <a:solidFill>
              <a:schemeClr val="accent2"/>
            </a:solidFill>
            <a:ln w="9525" cap="flat" cmpd="sng" algn="ctr">
              <a:noFill/>
              <a:prstDash val="solid"/>
              <a:headEnd type="none" w="med" len="med"/>
              <a:tailEnd type="none" w="med" len="med"/>
            </a:ln>
            <a:effectLst/>
          </p:spPr>
          <p:txBody>
            <a:bodyPr vert="horz" wrap="square" lIns="124347" tIns="124347" rIns="124347" bIns="124347" numCol="1" rtlCol="0" anchor="t" anchorCtr="0" compatLnSpc="1">
              <a:prstTxWarp prst="textNoShape">
                <a:avLst/>
              </a:prstTxWarp>
            </a:bodyPr>
            <a:lstStyle/>
            <a:p>
              <a:pPr>
                <a:lnSpc>
                  <a:spcPct val="90000"/>
                </a:lnSpc>
                <a:buSzPct val="90000"/>
                <a:defRPr/>
              </a:pPr>
              <a:r>
                <a:rPr lang="en-US" sz="2720"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Virtual Machine</a:t>
              </a:r>
            </a:p>
          </p:txBody>
        </p:sp>
        <p:sp>
          <p:nvSpPr>
            <p:cNvPr id="37" name="Freeform 128"/>
            <p:cNvSpPr>
              <a:spLocks noChangeAspect="1"/>
            </p:cNvSpPr>
            <p:nvPr/>
          </p:nvSpPr>
          <p:spPr bwMode="black">
            <a:xfrm>
              <a:off x="469866" y="3795142"/>
              <a:ext cx="1132168" cy="625426"/>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124347" tIns="62174" rIns="124347" bIns="62174" numCol="1" anchor="t" anchorCtr="0" compatLnSpc="1">
              <a:prstTxWarp prst="textNoShape">
                <a:avLst/>
              </a:prstTxWarp>
            </a:bodyPr>
            <a:lstStyle/>
            <a:p>
              <a:endParaRPr lang="en-US" sz="2448">
                <a:solidFill>
                  <a:srgbClr val="292929"/>
                </a:solidFill>
              </a:endParaRPr>
            </a:p>
          </p:txBody>
        </p:sp>
        <p:pic>
          <p:nvPicPr>
            <p:cNvPr id="3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3515" r="73175"/>
            <a:stretch/>
          </p:blipFill>
          <p:spPr bwMode="auto">
            <a:xfrm>
              <a:off x="934376" y="3975652"/>
              <a:ext cx="203148" cy="33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40" name="Straight Connector 39"/>
          <p:cNvCxnSpPr>
            <a:stCxn id="35" idx="3"/>
          </p:cNvCxnSpPr>
          <p:nvPr/>
        </p:nvCxnSpPr>
        <p:spPr>
          <a:xfrm flipV="1">
            <a:off x="4347627" y="4393179"/>
            <a:ext cx="3782191" cy="746486"/>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08842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mph" presetSubtype="0" fill="hold" grpId="0" nodeType="afterEffect">
                                  <p:stCondLst>
                                    <p:cond delay="0"/>
                                  </p:stCondLst>
                                  <p:childTnLst>
                                    <p:animClr clrSpc="rgb" dir="cw">
                                      <p:cBhvr override="childStyle">
                                        <p:cTn id="6" dur="2000" fill="hold"/>
                                        <p:tgtEl>
                                          <p:spTgt spid="7"/>
                                        </p:tgtEl>
                                        <p:attrNameLst>
                                          <p:attrName>style.color</p:attrName>
                                        </p:attrNameLst>
                                      </p:cBhvr>
                                      <p:to>
                                        <a:srgbClr val="FF0000"/>
                                      </p:to>
                                    </p:animClr>
                                    <p:animClr clrSpc="rgb" dir="cw">
                                      <p:cBhvr>
                                        <p:cTn id="7" dur="2000" fill="hold"/>
                                        <p:tgtEl>
                                          <p:spTgt spid="7"/>
                                        </p:tgtEl>
                                        <p:attrNameLst>
                                          <p:attrName>fillcolor</p:attrName>
                                        </p:attrNameLst>
                                      </p:cBhvr>
                                      <p:to>
                                        <a:srgbClr val="FF0000"/>
                                      </p:to>
                                    </p:animClr>
                                    <p:set>
                                      <p:cBhvr>
                                        <p:cTn id="8" dur="2000" fill="hold"/>
                                        <p:tgtEl>
                                          <p:spTgt spid="7"/>
                                        </p:tgtEl>
                                        <p:attrNameLst>
                                          <p:attrName>fill.type</p:attrName>
                                        </p:attrNameLst>
                                      </p:cBhvr>
                                      <p:to>
                                        <p:strVal val="solid"/>
                                      </p:to>
                                    </p:set>
                                    <p:set>
                                      <p:cBhvr>
                                        <p:cTn id="9" dur="2000" fill="hold"/>
                                        <p:tgtEl>
                                          <p:spTgt spid="7"/>
                                        </p:tgtEl>
                                        <p:attrNameLst>
                                          <p:attrName>fill.on</p:attrName>
                                        </p:attrNameLst>
                                      </p:cBhvr>
                                      <p:to>
                                        <p:strVal val="true"/>
                                      </p:to>
                                    </p:set>
                                  </p:childTnLst>
                                </p:cTn>
                              </p:par>
                              <p:par>
                                <p:cTn id="10" presetID="10" presetClass="exit" presetSubtype="0" fill="hold" nodeType="withEffect">
                                  <p:stCondLst>
                                    <p:cond delay="0"/>
                                  </p:stCondLst>
                                  <p:childTnLst>
                                    <p:animEffect transition="out" filter="fade">
                                      <p:cBhvr>
                                        <p:cTn id="11" dur="500"/>
                                        <p:tgtEl>
                                          <p:spTgt spid="7170"/>
                                        </p:tgtEl>
                                      </p:cBhvr>
                                    </p:animEffect>
                                    <p:set>
                                      <p:cBhvr>
                                        <p:cTn id="12" dur="1" fill="hold">
                                          <p:stCondLst>
                                            <p:cond delay="499"/>
                                          </p:stCondLst>
                                        </p:cTn>
                                        <p:tgtEl>
                                          <p:spTgt spid="717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22"/>
                                        </p:tgtEl>
                                      </p:cBhvr>
                                    </p:animEffect>
                                    <p:set>
                                      <p:cBhvr>
                                        <p:cTn id="20" dur="1" fill="hold">
                                          <p:stCondLst>
                                            <p:cond delay="499"/>
                                          </p:stCondLst>
                                        </p:cTn>
                                        <p:tgtEl>
                                          <p:spTgt spid="22"/>
                                        </p:tgtEl>
                                        <p:attrNameLst>
                                          <p:attrName>style.visibility</p:attrName>
                                        </p:attrNameLst>
                                      </p:cBhvr>
                                      <p:to>
                                        <p:strVal val="hidden"/>
                                      </p:to>
                                    </p:set>
                                  </p:childTnLst>
                                </p:cTn>
                              </p:par>
                              <p:par>
                                <p:cTn id="21" presetID="10" presetClass="exit" presetSubtype="0" fill="hold" grpId="0" nodeType="withEffect">
                                  <p:stCondLst>
                                    <p:cond delay="0"/>
                                  </p:stCondLst>
                                  <p:childTnLst>
                                    <p:animEffect transition="out" filter="fade">
                                      <p:cBhvr>
                                        <p:cTn id="22" dur="500"/>
                                        <p:tgtEl>
                                          <p:spTgt spid="3"/>
                                        </p:tgtEl>
                                      </p:cBhvr>
                                    </p:animEffect>
                                    <p:set>
                                      <p:cBhvr>
                                        <p:cTn id="23" dur="1" fill="hold">
                                          <p:stCondLst>
                                            <p:cond delay="499"/>
                                          </p:stCondLst>
                                        </p:cTn>
                                        <p:tgtEl>
                                          <p:spTgt spid="3"/>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42"/>
                                        </p:tgtEl>
                                      </p:cBhvr>
                                    </p:animEffect>
                                    <p:set>
                                      <p:cBhvr>
                                        <p:cTn id="26" dur="1" fill="hold">
                                          <p:stCondLst>
                                            <p:cond delay="499"/>
                                          </p:stCondLst>
                                        </p:cTn>
                                        <p:tgtEl>
                                          <p:spTgt spid="42"/>
                                        </p:tgtEl>
                                        <p:attrNameLst>
                                          <p:attrName>style.visibility</p:attrName>
                                        </p:attrNameLst>
                                      </p:cBhvr>
                                      <p:to>
                                        <p:strVal val="hidden"/>
                                      </p:to>
                                    </p:se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22" grpId="0" animBg="1"/>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custDataLst>
              <p:tags r:id="rId1"/>
            </p:custDataLst>
          </p:nvPr>
        </p:nvSpPr>
        <p:spPr bwMode="auto">
          <a:xfrm>
            <a:off x="4572001" y="1473352"/>
            <a:ext cx="2510424" cy="4542364"/>
          </a:xfrm>
          <a:prstGeom prst="rect">
            <a:avLst/>
          </a:prstGeom>
          <a:noFill/>
          <a:ln w="12700">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8" tIns="46613" rIns="93228" bIns="46613" numCol="1" rtlCol="0" anchor="t" anchorCtr="0" compatLnSpc="1">
            <a:prstTxWarp prst="textNoShape">
              <a:avLst/>
            </a:prstTxWarp>
          </a:bodyPr>
          <a:lstStyle/>
          <a:p>
            <a:pPr algn="ctr" defTabSz="1242948" fontAlgn="base">
              <a:spcBef>
                <a:spcPct val="0"/>
              </a:spcBef>
              <a:spcAft>
                <a:spcPct val="0"/>
              </a:spcAft>
            </a:pPr>
            <a:r>
              <a:rPr lang="en-US" dirty="0">
                <a:ln>
                  <a:solidFill>
                    <a:srgbClr val="FFFFFF">
                      <a:alpha val="0"/>
                    </a:srgbClr>
                  </a:solidFill>
                </a:ln>
                <a:solidFill>
                  <a:schemeClr val="tx1"/>
                </a:solidFill>
              </a:rPr>
              <a:t>Fault Domain</a:t>
            </a:r>
          </a:p>
        </p:txBody>
      </p:sp>
      <p:sp>
        <p:nvSpPr>
          <p:cNvPr id="4" name="Rectangle 3"/>
          <p:cNvSpPr/>
          <p:nvPr>
            <p:custDataLst>
              <p:tags r:id="rId2"/>
            </p:custDataLst>
          </p:nvPr>
        </p:nvSpPr>
        <p:spPr bwMode="auto">
          <a:xfrm>
            <a:off x="4721537" y="1919072"/>
            <a:ext cx="2240070" cy="3919750"/>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197" tIns="46615" rIns="93197" bIns="46600" numCol="1" spcCol="0" rtlCol="0" anchor="t" anchorCtr="0" compatLnSpc="1">
            <a:prstTxWarp prst="textNoShape">
              <a:avLst/>
            </a:prstTxWarp>
          </a:bodyPr>
          <a:lstStyle/>
          <a:p>
            <a:pPr algn="ctr" defTabSz="931712" fontAlgn="base">
              <a:spcBef>
                <a:spcPts val="1224"/>
              </a:spcBef>
              <a:spcAft>
                <a:spcPct val="0"/>
              </a:spcAft>
            </a:pPr>
            <a:r>
              <a:rPr lang="en-US" dirty="0" smtClean="0">
                <a:ln>
                  <a:solidFill>
                    <a:srgbClr val="FFFFFF">
                      <a:alpha val="0"/>
                    </a:srgbClr>
                  </a:solidFill>
                </a:ln>
                <a:solidFill>
                  <a:schemeClr val="tx1"/>
                </a:solidFill>
              </a:rPr>
              <a:t>Rack</a:t>
            </a:r>
            <a:endParaRPr lang="en-US" sz="1500" dirty="0">
              <a:ln>
                <a:solidFill>
                  <a:srgbClr val="FFFFFF">
                    <a:alpha val="0"/>
                  </a:srgbClr>
                </a:solidFill>
              </a:ln>
              <a:solidFill>
                <a:schemeClr val="tx1"/>
              </a:solidFill>
            </a:endParaRPr>
          </a:p>
        </p:txBody>
      </p:sp>
      <p:sp>
        <p:nvSpPr>
          <p:cNvPr id="5" name="Rectangle 4"/>
          <p:cNvSpPr/>
          <p:nvPr>
            <p:custDataLst>
              <p:tags r:id="rId3"/>
            </p:custDataLst>
          </p:nvPr>
        </p:nvSpPr>
        <p:spPr bwMode="auto">
          <a:xfrm>
            <a:off x="4879494" y="2372457"/>
            <a:ext cx="1895444" cy="155156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8" tIns="46613" rIns="93228" bIns="46613" numCol="1" rtlCol="0" anchor="t" anchorCtr="0" compatLnSpc="1">
            <a:prstTxWarp prst="textNoShape">
              <a:avLst/>
            </a:prstTxWarp>
          </a:bodyPr>
          <a:lstStyle/>
          <a:p>
            <a:pPr algn="ctr" defTabSz="932027" fontAlgn="base">
              <a:spcBef>
                <a:spcPct val="0"/>
              </a:spcBef>
              <a:spcAft>
                <a:spcPct val="0"/>
              </a:spcAft>
            </a:pPr>
            <a:r>
              <a:rPr lang="en-US" dirty="0">
                <a:ln>
                  <a:solidFill>
                    <a:srgbClr val="FFFFFF">
                      <a:alpha val="0"/>
                    </a:srgbClr>
                  </a:solidFill>
                </a:ln>
                <a:solidFill>
                  <a:schemeClr val="bg1"/>
                </a:solidFill>
              </a:rPr>
              <a:t>Virtual Machine</a:t>
            </a:r>
          </a:p>
        </p:txBody>
      </p:sp>
      <p:sp>
        <p:nvSpPr>
          <p:cNvPr id="6" name="Rectangle 5"/>
          <p:cNvSpPr/>
          <p:nvPr>
            <p:custDataLst>
              <p:tags r:id="rId4"/>
            </p:custDataLst>
          </p:nvPr>
        </p:nvSpPr>
        <p:spPr bwMode="auto">
          <a:xfrm>
            <a:off x="5137965" y="2797072"/>
            <a:ext cx="1378505" cy="94746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8" tIns="46613" rIns="93228" bIns="46613" numCol="1" rtlCol="0" anchor="ctr" anchorCtr="0" compatLnSpc="1">
            <a:prstTxWarp prst="textNoShape">
              <a:avLst/>
            </a:prstTxWarp>
          </a:bodyPr>
          <a:lstStyle/>
          <a:p>
            <a:pPr algn="ctr" defTabSz="932027" fontAlgn="base">
              <a:spcBef>
                <a:spcPct val="0"/>
              </a:spcBef>
              <a:spcAft>
                <a:spcPct val="0"/>
              </a:spcAft>
            </a:pPr>
            <a:r>
              <a:rPr lang="en-NZ" sz="2000" dirty="0">
                <a:ln>
                  <a:solidFill>
                    <a:srgbClr val="FFFFFF">
                      <a:alpha val="0"/>
                    </a:srgbClr>
                  </a:solidFill>
                </a:ln>
                <a:solidFill>
                  <a:schemeClr val="tx1"/>
                </a:solidFill>
              </a:rPr>
              <a:t>IIS1</a:t>
            </a:r>
          </a:p>
        </p:txBody>
      </p:sp>
      <p:sp>
        <p:nvSpPr>
          <p:cNvPr id="8" name="Rectangle 7"/>
          <p:cNvSpPr/>
          <p:nvPr>
            <p:custDataLst>
              <p:tags r:id="rId5"/>
            </p:custDataLst>
          </p:nvPr>
        </p:nvSpPr>
        <p:spPr bwMode="auto">
          <a:xfrm>
            <a:off x="4879494" y="4121447"/>
            <a:ext cx="1895444" cy="155156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8" tIns="46613" rIns="93228" bIns="46613" numCol="1" rtlCol="0" anchor="t" anchorCtr="0" compatLnSpc="1">
            <a:prstTxWarp prst="textNoShape">
              <a:avLst/>
            </a:prstTxWarp>
          </a:bodyPr>
          <a:lstStyle/>
          <a:p>
            <a:pPr algn="ctr" defTabSz="932027" fontAlgn="base">
              <a:spcBef>
                <a:spcPct val="0"/>
              </a:spcBef>
              <a:spcAft>
                <a:spcPct val="0"/>
              </a:spcAft>
            </a:pPr>
            <a:r>
              <a:rPr lang="en-US" dirty="0">
                <a:ln>
                  <a:solidFill>
                    <a:srgbClr val="FFFFFF">
                      <a:alpha val="0"/>
                    </a:srgbClr>
                  </a:solidFill>
                </a:ln>
                <a:solidFill>
                  <a:schemeClr val="tx1"/>
                </a:solidFill>
              </a:rPr>
              <a:t>Virtual Machine</a:t>
            </a:r>
          </a:p>
        </p:txBody>
      </p:sp>
      <p:sp>
        <p:nvSpPr>
          <p:cNvPr id="9" name="Rectangle 8"/>
          <p:cNvSpPr/>
          <p:nvPr>
            <p:custDataLst>
              <p:tags r:id="rId6"/>
            </p:custDataLst>
          </p:nvPr>
        </p:nvSpPr>
        <p:spPr bwMode="auto">
          <a:xfrm>
            <a:off x="5137965" y="4546061"/>
            <a:ext cx="1378505" cy="99718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8" tIns="46613" rIns="93228" bIns="46613" numCol="1" rtlCol="0" anchor="ctr" anchorCtr="0" compatLnSpc="1">
            <a:prstTxWarp prst="textNoShape">
              <a:avLst/>
            </a:prstTxWarp>
          </a:bodyPr>
          <a:lstStyle/>
          <a:p>
            <a:pPr algn="ctr" defTabSz="932027" fontAlgn="base">
              <a:spcBef>
                <a:spcPct val="0"/>
              </a:spcBef>
              <a:spcAft>
                <a:spcPct val="0"/>
              </a:spcAft>
            </a:pPr>
            <a:r>
              <a:rPr lang="en-NZ" sz="2000" dirty="0">
                <a:ln>
                  <a:solidFill>
                    <a:srgbClr val="FFFFFF">
                      <a:alpha val="0"/>
                    </a:srgbClr>
                  </a:solidFill>
                </a:ln>
                <a:solidFill>
                  <a:schemeClr val="tx1"/>
                </a:solidFill>
              </a:rPr>
              <a:t>SQL1</a:t>
            </a:r>
          </a:p>
        </p:txBody>
      </p:sp>
      <p:sp>
        <p:nvSpPr>
          <p:cNvPr id="11" name="Rectangle 10"/>
          <p:cNvSpPr/>
          <p:nvPr>
            <p:custDataLst>
              <p:tags r:id="rId7"/>
            </p:custDataLst>
          </p:nvPr>
        </p:nvSpPr>
        <p:spPr bwMode="auto">
          <a:xfrm>
            <a:off x="9269583" y="1473352"/>
            <a:ext cx="2510424" cy="4542364"/>
          </a:xfrm>
          <a:prstGeom prst="rect">
            <a:avLst/>
          </a:prstGeom>
          <a:noFill/>
          <a:ln w="12700">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8" tIns="46613" rIns="93228" bIns="46613" numCol="1" rtlCol="0" anchor="t" anchorCtr="0" compatLnSpc="1">
            <a:prstTxWarp prst="textNoShape">
              <a:avLst/>
            </a:prstTxWarp>
          </a:bodyPr>
          <a:lstStyle/>
          <a:p>
            <a:pPr algn="ctr" defTabSz="1242948" fontAlgn="base">
              <a:spcBef>
                <a:spcPct val="0"/>
              </a:spcBef>
              <a:spcAft>
                <a:spcPct val="0"/>
              </a:spcAft>
            </a:pPr>
            <a:r>
              <a:rPr lang="en-US" dirty="0">
                <a:ln>
                  <a:solidFill>
                    <a:srgbClr val="FFFFFF">
                      <a:alpha val="0"/>
                    </a:srgbClr>
                  </a:solidFill>
                </a:ln>
                <a:solidFill>
                  <a:schemeClr val="tx1"/>
                </a:solidFill>
              </a:rPr>
              <a:t>Fault Domain</a:t>
            </a:r>
          </a:p>
        </p:txBody>
      </p:sp>
      <p:sp>
        <p:nvSpPr>
          <p:cNvPr id="12" name="Rectangle 11"/>
          <p:cNvSpPr/>
          <p:nvPr>
            <p:custDataLst>
              <p:tags r:id="rId8"/>
            </p:custDataLst>
          </p:nvPr>
        </p:nvSpPr>
        <p:spPr bwMode="auto">
          <a:xfrm>
            <a:off x="9419120" y="1919072"/>
            <a:ext cx="2240070" cy="3919750"/>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197" tIns="46615" rIns="93197" bIns="46600" numCol="1" spcCol="0" rtlCol="0" anchor="t" anchorCtr="0" compatLnSpc="1">
            <a:prstTxWarp prst="textNoShape">
              <a:avLst/>
            </a:prstTxWarp>
          </a:bodyPr>
          <a:lstStyle/>
          <a:p>
            <a:pPr algn="ctr" defTabSz="931712" fontAlgn="base">
              <a:spcBef>
                <a:spcPts val="1224"/>
              </a:spcBef>
              <a:spcAft>
                <a:spcPct val="0"/>
              </a:spcAft>
            </a:pPr>
            <a:r>
              <a:rPr lang="en-US" dirty="0" smtClean="0">
                <a:ln>
                  <a:solidFill>
                    <a:srgbClr val="FFFFFF">
                      <a:alpha val="0"/>
                    </a:srgbClr>
                  </a:solidFill>
                </a:ln>
                <a:solidFill>
                  <a:schemeClr val="tx1"/>
                </a:solidFill>
              </a:rPr>
              <a:t>Rack</a:t>
            </a:r>
            <a:endParaRPr lang="en-US" sz="1500" dirty="0">
              <a:ln>
                <a:solidFill>
                  <a:srgbClr val="FFFFFF">
                    <a:alpha val="0"/>
                  </a:srgbClr>
                </a:solidFill>
              </a:ln>
              <a:solidFill>
                <a:schemeClr val="tx1"/>
              </a:solidFill>
            </a:endParaRPr>
          </a:p>
        </p:txBody>
      </p:sp>
      <p:sp>
        <p:nvSpPr>
          <p:cNvPr id="13" name="Rectangle 12"/>
          <p:cNvSpPr/>
          <p:nvPr>
            <p:custDataLst>
              <p:tags r:id="rId9"/>
            </p:custDataLst>
          </p:nvPr>
        </p:nvSpPr>
        <p:spPr bwMode="auto">
          <a:xfrm>
            <a:off x="9577075" y="2372457"/>
            <a:ext cx="1895444" cy="155156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8" tIns="46613" rIns="93228" bIns="46613" numCol="1" rtlCol="0" anchor="t" anchorCtr="0" compatLnSpc="1">
            <a:prstTxWarp prst="textNoShape">
              <a:avLst/>
            </a:prstTxWarp>
          </a:bodyPr>
          <a:lstStyle/>
          <a:p>
            <a:pPr algn="ctr" defTabSz="932027" fontAlgn="base">
              <a:spcBef>
                <a:spcPct val="0"/>
              </a:spcBef>
              <a:spcAft>
                <a:spcPct val="0"/>
              </a:spcAft>
            </a:pPr>
            <a:r>
              <a:rPr lang="en-US" dirty="0">
                <a:ln>
                  <a:solidFill>
                    <a:srgbClr val="FFFFFF">
                      <a:alpha val="0"/>
                    </a:srgbClr>
                  </a:solidFill>
                </a:ln>
                <a:solidFill>
                  <a:schemeClr val="bg1"/>
                </a:solidFill>
              </a:rPr>
              <a:t>Virtual Machine</a:t>
            </a:r>
          </a:p>
        </p:txBody>
      </p:sp>
      <p:sp>
        <p:nvSpPr>
          <p:cNvPr id="14" name="Rectangle 13"/>
          <p:cNvSpPr/>
          <p:nvPr>
            <p:custDataLst>
              <p:tags r:id="rId10"/>
            </p:custDataLst>
          </p:nvPr>
        </p:nvSpPr>
        <p:spPr bwMode="auto">
          <a:xfrm>
            <a:off x="9835548" y="2786982"/>
            <a:ext cx="1378505" cy="95755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8" tIns="46613" rIns="93228" bIns="46613" numCol="1" rtlCol="0" anchor="ctr" anchorCtr="0" compatLnSpc="1">
            <a:prstTxWarp prst="textNoShape">
              <a:avLst/>
            </a:prstTxWarp>
          </a:bodyPr>
          <a:lstStyle/>
          <a:p>
            <a:pPr algn="ctr" defTabSz="932027" fontAlgn="base">
              <a:spcBef>
                <a:spcPct val="0"/>
              </a:spcBef>
              <a:spcAft>
                <a:spcPct val="0"/>
              </a:spcAft>
            </a:pPr>
            <a:r>
              <a:rPr lang="en-NZ" sz="2000" dirty="0">
                <a:ln>
                  <a:solidFill>
                    <a:srgbClr val="FFFFFF">
                      <a:alpha val="0"/>
                    </a:srgbClr>
                  </a:solidFill>
                </a:ln>
                <a:solidFill>
                  <a:schemeClr val="tx1"/>
                </a:solidFill>
              </a:rPr>
              <a:t>IIS2</a:t>
            </a:r>
          </a:p>
        </p:txBody>
      </p:sp>
      <p:sp>
        <p:nvSpPr>
          <p:cNvPr id="16" name="Rectangle 15"/>
          <p:cNvSpPr/>
          <p:nvPr>
            <p:custDataLst>
              <p:tags r:id="rId11"/>
            </p:custDataLst>
          </p:nvPr>
        </p:nvSpPr>
        <p:spPr bwMode="auto">
          <a:xfrm>
            <a:off x="9577075" y="4121447"/>
            <a:ext cx="1895444" cy="155156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8" tIns="46613" rIns="93228" bIns="46613" numCol="1" rtlCol="0" anchor="t" anchorCtr="0" compatLnSpc="1">
            <a:prstTxWarp prst="textNoShape">
              <a:avLst/>
            </a:prstTxWarp>
          </a:bodyPr>
          <a:lstStyle/>
          <a:p>
            <a:pPr algn="ctr" defTabSz="932027" fontAlgn="base">
              <a:spcBef>
                <a:spcPct val="0"/>
              </a:spcBef>
              <a:spcAft>
                <a:spcPct val="0"/>
              </a:spcAft>
            </a:pPr>
            <a:r>
              <a:rPr lang="en-US" dirty="0">
                <a:ln>
                  <a:solidFill>
                    <a:srgbClr val="FFFFFF">
                      <a:alpha val="0"/>
                    </a:srgbClr>
                  </a:solidFill>
                </a:ln>
                <a:solidFill>
                  <a:schemeClr val="tx1"/>
                </a:solidFill>
              </a:rPr>
              <a:t>Virtual Machine</a:t>
            </a:r>
          </a:p>
        </p:txBody>
      </p:sp>
      <p:sp>
        <p:nvSpPr>
          <p:cNvPr id="17" name="Rectangle 16"/>
          <p:cNvSpPr/>
          <p:nvPr>
            <p:custDataLst>
              <p:tags r:id="rId12"/>
            </p:custDataLst>
          </p:nvPr>
        </p:nvSpPr>
        <p:spPr bwMode="auto">
          <a:xfrm>
            <a:off x="9835548" y="4546061"/>
            <a:ext cx="1378505" cy="99718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8" tIns="46613" rIns="93228" bIns="46613" numCol="1" rtlCol="0" anchor="ctr" anchorCtr="0" compatLnSpc="1">
            <a:prstTxWarp prst="textNoShape">
              <a:avLst/>
            </a:prstTxWarp>
          </a:bodyPr>
          <a:lstStyle/>
          <a:p>
            <a:pPr algn="ctr" defTabSz="932027" fontAlgn="base">
              <a:spcBef>
                <a:spcPct val="0"/>
              </a:spcBef>
              <a:spcAft>
                <a:spcPct val="0"/>
              </a:spcAft>
            </a:pPr>
            <a:r>
              <a:rPr lang="en-NZ" sz="2000" dirty="0">
                <a:ln>
                  <a:solidFill>
                    <a:srgbClr val="FFFFFF">
                      <a:alpha val="0"/>
                    </a:srgbClr>
                  </a:solidFill>
                </a:ln>
                <a:solidFill>
                  <a:schemeClr val="tx1"/>
                </a:solidFill>
              </a:rPr>
              <a:t>SQL2</a:t>
            </a:r>
          </a:p>
        </p:txBody>
      </p:sp>
      <p:sp>
        <p:nvSpPr>
          <p:cNvPr id="19" name="Rectangle 18"/>
          <p:cNvSpPr/>
          <p:nvPr>
            <p:custDataLst>
              <p:tags r:id="rId13"/>
            </p:custDataLst>
          </p:nvPr>
        </p:nvSpPr>
        <p:spPr bwMode="auto">
          <a:xfrm>
            <a:off x="4648875" y="2752719"/>
            <a:ext cx="7068664" cy="1033022"/>
          </a:xfrm>
          <a:prstGeom prst="rect">
            <a:avLst/>
          </a:prstGeom>
          <a:noFill/>
          <a:ln w="38100">
            <a:solidFill>
              <a:schemeClr val="accent3"/>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8" tIns="46613" rIns="93228" bIns="46613" numCol="1" rtlCol="0" anchor="ctr" anchorCtr="0" compatLnSpc="1">
            <a:prstTxWarp prst="textNoShape">
              <a:avLst/>
            </a:prstTxWarp>
          </a:bodyPr>
          <a:lstStyle/>
          <a:p>
            <a:pPr algn="ctr" defTabSz="932027" fontAlgn="base">
              <a:spcBef>
                <a:spcPct val="0"/>
              </a:spcBef>
              <a:spcAft>
                <a:spcPct val="0"/>
              </a:spcAft>
            </a:pPr>
            <a:r>
              <a:rPr lang="en-US" dirty="0">
                <a:ln>
                  <a:solidFill>
                    <a:srgbClr val="FFFFFF">
                      <a:alpha val="0"/>
                    </a:srgbClr>
                  </a:solidFill>
                </a:ln>
                <a:solidFill>
                  <a:schemeClr val="tx1"/>
                </a:solidFill>
              </a:rPr>
              <a:t>Web Availability Set</a:t>
            </a:r>
          </a:p>
        </p:txBody>
      </p:sp>
      <p:sp>
        <p:nvSpPr>
          <p:cNvPr id="21" name="Rectangle 20"/>
          <p:cNvSpPr/>
          <p:nvPr>
            <p:custDataLst>
              <p:tags r:id="rId14"/>
            </p:custDataLst>
          </p:nvPr>
        </p:nvSpPr>
        <p:spPr bwMode="auto">
          <a:xfrm>
            <a:off x="4648875" y="4501710"/>
            <a:ext cx="7068664" cy="1100438"/>
          </a:xfrm>
          <a:prstGeom prst="rect">
            <a:avLst/>
          </a:prstGeom>
          <a:noFill/>
          <a:ln w="38100">
            <a:solidFill>
              <a:schemeClr val="accent3"/>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8" tIns="46613" rIns="93228" bIns="46613" numCol="1" rtlCol="0" anchor="ctr" anchorCtr="0" compatLnSpc="1">
            <a:prstTxWarp prst="textNoShape">
              <a:avLst/>
            </a:prstTxWarp>
          </a:bodyPr>
          <a:lstStyle/>
          <a:p>
            <a:pPr algn="ctr" defTabSz="932027" fontAlgn="base">
              <a:spcBef>
                <a:spcPct val="0"/>
              </a:spcBef>
              <a:spcAft>
                <a:spcPct val="0"/>
              </a:spcAft>
            </a:pPr>
            <a:r>
              <a:rPr lang="en-US" dirty="0">
                <a:ln>
                  <a:solidFill>
                    <a:srgbClr val="FFFFFF">
                      <a:alpha val="0"/>
                    </a:srgbClr>
                  </a:solidFill>
                </a:ln>
                <a:solidFill>
                  <a:schemeClr val="tx1"/>
                </a:solidFill>
              </a:rPr>
              <a:t>SQL Availability Set</a:t>
            </a:r>
          </a:p>
        </p:txBody>
      </p:sp>
      <p:sp>
        <p:nvSpPr>
          <p:cNvPr id="18" name="Rectangle 17"/>
          <p:cNvSpPr/>
          <p:nvPr/>
        </p:nvSpPr>
        <p:spPr bwMode="auto">
          <a:xfrm>
            <a:off x="0" y="0"/>
            <a:ext cx="3894137" cy="7013664"/>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740" tIns="146192" rIns="182740" bIns="146192" numCol="1" spcCol="0" rtlCol="0" fromWordArt="0" anchor="t" anchorCtr="0" forceAA="0" compatLnSpc="1">
            <a:prstTxWarp prst="textNoShape">
              <a:avLst/>
            </a:prstTxWarp>
            <a:noAutofit/>
          </a:bodyPr>
          <a:lstStyle/>
          <a:p>
            <a:pPr algn="ctr" defTabSz="913398" fontAlgn="base">
              <a:lnSpc>
                <a:spcPct val="90000"/>
              </a:lnSpc>
              <a:spcBef>
                <a:spcPct val="0"/>
              </a:spcBef>
              <a:spcAft>
                <a:spcPct val="0"/>
              </a:spcAft>
            </a:pPr>
            <a:endParaRPr lang="en-US" sz="2000" spc="-50" dirty="0">
              <a:gradFill>
                <a:gsLst>
                  <a:gs pos="1250">
                    <a:schemeClr val="bg1"/>
                  </a:gs>
                  <a:gs pos="10417">
                    <a:schemeClr val="bg1"/>
                  </a:gs>
                </a:gsLst>
                <a:lin ang="5400000" scaled="0"/>
              </a:gradFill>
            </a:endParaRPr>
          </a:p>
        </p:txBody>
      </p:sp>
      <p:pic>
        <p:nvPicPr>
          <p:cNvPr id="20" name="Picture 19"/>
          <p:cNvPicPr>
            <a:picLocks noChangeAspect="1"/>
          </p:cNvPicPr>
          <p:nvPr/>
        </p:nvPicPr>
        <p:blipFill>
          <a:blip r:embed="rId17">
            <a:extLst>
              <a:ext uri="{BEBA8EAE-BF5A-486C-A8C5-ECC9F3942E4B}">
                <a14:imgProps xmlns:a14="http://schemas.microsoft.com/office/drawing/2010/main">
                  <a14:imgLayer r:embed="rId1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00951" y="6068916"/>
            <a:ext cx="3171463" cy="763882"/>
          </a:xfrm>
          <a:prstGeom prst="rect">
            <a:avLst/>
          </a:prstGeom>
        </p:spPr>
      </p:pic>
      <p:sp>
        <p:nvSpPr>
          <p:cNvPr id="31" name="Title 30"/>
          <p:cNvSpPr>
            <a:spLocks noGrp="1"/>
          </p:cNvSpPr>
          <p:nvPr>
            <p:ph type="title"/>
          </p:nvPr>
        </p:nvSpPr>
        <p:spPr>
          <a:xfrm>
            <a:off x="274639" y="292090"/>
            <a:ext cx="3393011" cy="1514125"/>
          </a:xfrm>
        </p:spPr>
        <p:txBody>
          <a:bodyPr/>
          <a:lstStyle/>
          <a:p>
            <a:r>
              <a:rPr lang="en-NZ" sz="4800" dirty="0" smtClean="0">
                <a:gradFill>
                  <a:gsLst>
                    <a:gs pos="1250">
                      <a:srgbClr val="FFFFFF"/>
                    </a:gs>
                    <a:gs pos="100000">
                      <a:srgbClr val="FFFFFF"/>
                    </a:gs>
                  </a:gsLst>
                  <a:lin ang="5400000" scaled="0"/>
                </a:gradFill>
              </a:rPr>
              <a:t>Availability </a:t>
            </a:r>
            <a:br>
              <a:rPr lang="en-NZ" sz="4800" dirty="0" smtClean="0">
                <a:gradFill>
                  <a:gsLst>
                    <a:gs pos="1250">
                      <a:srgbClr val="FFFFFF"/>
                    </a:gs>
                    <a:gs pos="100000">
                      <a:srgbClr val="FFFFFF"/>
                    </a:gs>
                  </a:gsLst>
                  <a:lin ang="5400000" scaled="0"/>
                </a:gradFill>
              </a:rPr>
            </a:br>
            <a:r>
              <a:rPr lang="en-NZ" sz="4800" dirty="0" smtClean="0">
                <a:gradFill>
                  <a:gsLst>
                    <a:gs pos="1250">
                      <a:srgbClr val="FFFFFF"/>
                    </a:gs>
                    <a:gs pos="100000">
                      <a:srgbClr val="FFFFFF"/>
                    </a:gs>
                  </a:gsLst>
                  <a:lin ang="5400000" scaled="0"/>
                </a:gradFill>
              </a:rPr>
              <a:t>Sets</a:t>
            </a:r>
            <a:endParaRPr lang="en-NZ" sz="4800" dirty="0">
              <a:gradFill>
                <a:gsLst>
                  <a:gs pos="1250">
                    <a:srgbClr val="FFFFFF"/>
                  </a:gs>
                  <a:gs pos="100000">
                    <a:srgbClr val="FFFFFF"/>
                  </a:gs>
                </a:gsLst>
                <a:lin ang="5400000" scaled="0"/>
              </a:gradFill>
            </a:endParaRPr>
          </a:p>
        </p:txBody>
      </p:sp>
      <p:sp>
        <p:nvSpPr>
          <p:cNvPr id="22" name="Title 30"/>
          <p:cNvSpPr txBox="1">
            <a:spLocks/>
          </p:cNvSpPr>
          <p:nvPr/>
        </p:nvSpPr>
        <p:spPr>
          <a:xfrm>
            <a:off x="274639" y="2090785"/>
            <a:ext cx="3393011" cy="4505714"/>
          </a:xfrm>
          <a:prstGeom prst="rect">
            <a:avLst/>
          </a:prstGeom>
        </p:spPr>
        <p:txBody>
          <a:bodyPr vert="horz" wrap="square" lIns="146192" tIns="91373" rIns="146192" bIns="91373" rtlCol="0" anchor="t">
            <a:spAutoFit/>
          </a:bodyPr>
          <a:lstStyle>
            <a:lvl1pPr algn="l" defTabSz="932383" rtl="0" eaLnBrk="1" latinLnBrk="0" hangingPunct="1">
              <a:lnSpc>
                <a:spcPct val="90000"/>
              </a:lnSpc>
              <a:spcBef>
                <a:spcPct val="0"/>
              </a:spcBef>
              <a:buNone/>
              <a:defRPr lang="en-US" sz="54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lang="en-NZ" sz="2400" dirty="0" smtClean="0">
                <a:gradFill>
                  <a:gsLst>
                    <a:gs pos="1250">
                      <a:srgbClr val="FFFFFF"/>
                    </a:gs>
                    <a:gs pos="100000">
                      <a:srgbClr val="FFFFFF"/>
                    </a:gs>
                  </a:gsLst>
                  <a:lin ang="5400000" scaled="0"/>
                </a:gradFill>
                <a:latin typeface="+mn-lt"/>
              </a:rPr>
              <a:t>Get SLA by deploying multiple instances in availability sets</a:t>
            </a:r>
          </a:p>
          <a:p>
            <a:endParaRPr lang="en-NZ" sz="2400" dirty="0">
              <a:gradFill>
                <a:gsLst>
                  <a:gs pos="1250">
                    <a:srgbClr val="FFFFFF"/>
                  </a:gs>
                  <a:gs pos="100000">
                    <a:srgbClr val="FFFFFF"/>
                  </a:gs>
                </a:gsLst>
                <a:lin ang="5400000" scaled="0"/>
              </a:gradFill>
              <a:latin typeface="+mn-lt"/>
            </a:endParaRPr>
          </a:p>
          <a:p>
            <a:r>
              <a:rPr lang="en-NZ" sz="2400" dirty="0" smtClean="0">
                <a:gradFill>
                  <a:gsLst>
                    <a:gs pos="1250">
                      <a:srgbClr val="FFFFFF"/>
                    </a:gs>
                    <a:gs pos="100000">
                      <a:srgbClr val="FFFFFF"/>
                    </a:gs>
                  </a:gsLst>
                  <a:lin ang="5400000" scaled="0"/>
                </a:gradFill>
                <a:latin typeface="+mn-lt"/>
              </a:rPr>
              <a:t>Ensure availability during updates &amp; maintenance</a:t>
            </a:r>
          </a:p>
          <a:p>
            <a:endParaRPr lang="en-NZ" sz="2400" dirty="0">
              <a:gradFill>
                <a:gsLst>
                  <a:gs pos="1250">
                    <a:srgbClr val="FFFFFF"/>
                  </a:gs>
                  <a:gs pos="100000">
                    <a:srgbClr val="FFFFFF"/>
                  </a:gs>
                </a:gsLst>
                <a:lin ang="5400000" scaled="0"/>
              </a:gradFill>
              <a:latin typeface="+mn-lt"/>
            </a:endParaRPr>
          </a:p>
          <a:p>
            <a:r>
              <a:rPr lang="en-NZ" sz="2400" dirty="0" smtClean="0">
                <a:gradFill>
                  <a:gsLst>
                    <a:gs pos="1250">
                      <a:srgbClr val="FFFFFF"/>
                    </a:gs>
                    <a:gs pos="100000">
                      <a:srgbClr val="FFFFFF"/>
                    </a:gs>
                  </a:gsLst>
                  <a:lin ang="5400000" scaled="0"/>
                </a:gradFill>
                <a:latin typeface="+mn-lt"/>
              </a:rPr>
              <a:t>Architect availability into the application </a:t>
            </a:r>
          </a:p>
          <a:p>
            <a:endParaRPr lang="en-NZ" sz="2400" dirty="0">
              <a:gradFill>
                <a:gsLst>
                  <a:gs pos="1250">
                    <a:srgbClr val="FFFFFF"/>
                  </a:gs>
                  <a:gs pos="100000">
                    <a:srgbClr val="FFFFFF"/>
                  </a:gs>
                </a:gsLst>
                <a:lin ang="5400000" scaled="0"/>
              </a:gradFill>
              <a:latin typeface="+mn-lt"/>
            </a:endParaRPr>
          </a:p>
          <a:p>
            <a:endParaRPr lang="en-NZ" sz="2400" dirty="0" smtClean="0">
              <a:gradFill>
                <a:gsLst>
                  <a:gs pos="1250">
                    <a:srgbClr val="FFFFFF"/>
                  </a:gs>
                  <a:gs pos="100000">
                    <a:srgbClr val="FFFFFF"/>
                  </a:gs>
                </a:gsLst>
                <a:lin ang="5400000" scaled="0"/>
              </a:gradFill>
              <a:latin typeface="+mn-lt"/>
            </a:endParaRPr>
          </a:p>
          <a:p>
            <a:endParaRPr lang="en-NZ" sz="2400" dirty="0">
              <a:gradFill>
                <a:gsLst>
                  <a:gs pos="1250">
                    <a:srgbClr val="FFFFFF"/>
                  </a:gs>
                  <a:gs pos="100000">
                    <a:srgbClr val="FFFFFF"/>
                  </a:gs>
                </a:gsLst>
                <a:lin ang="5400000" scaled="0"/>
              </a:gradFill>
              <a:latin typeface="+mn-lt"/>
            </a:endParaRPr>
          </a:p>
          <a:p>
            <a:endParaRPr lang="en-NZ" sz="2400" dirty="0">
              <a:gradFill>
                <a:gsLst>
                  <a:gs pos="1250">
                    <a:srgbClr val="FFFFFF"/>
                  </a:gs>
                  <a:gs pos="100000">
                    <a:srgbClr val="FFFFFF"/>
                  </a:gs>
                </a:gsLst>
                <a:lin ang="5400000" scaled="0"/>
              </a:gradFill>
              <a:latin typeface="+mn-lt"/>
            </a:endParaRPr>
          </a:p>
        </p:txBody>
      </p:sp>
      <p:sp>
        <p:nvSpPr>
          <p:cNvPr id="23" name="TextBox 22"/>
          <p:cNvSpPr txBox="1"/>
          <p:nvPr/>
        </p:nvSpPr>
        <p:spPr>
          <a:xfrm>
            <a:off x="12161837" y="6616997"/>
            <a:ext cx="762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chemeClr val="tx2"/>
                </a:solidFill>
              </a:rPr>
              <a:t>K</a:t>
            </a:r>
          </a:p>
        </p:txBody>
      </p:sp>
    </p:spTree>
    <p:extLst>
      <p:ext uri="{BB962C8B-B14F-4D97-AF65-F5344CB8AC3E}">
        <p14:creationId xmlns:p14="http://schemas.microsoft.com/office/powerpoint/2010/main" val="115063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0" y="0"/>
            <a:ext cx="3894137" cy="7013664"/>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740" tIns="146192" rIns="182740" bIns="146192" numCol="1" spcCol="0" rtlCol="0" fromWordArt="0" anchor="t" anchorCtr="0" forceAA="0" compatLnSpc="1">
            <a:prstTxWarp prst="textNoShape">
              <a:avLst/>
            </a:prstTxWarp>
            <a:noAutofit/>
          </a:bodyPr>
          <a:lstStyle/>
          <a:p>
            <a:pPr algn="ctr" defTabSz="913398" fontAlgn="base">
              <a:lnSpc>
                <a:spcPct val="90000"/>
              </a:lnSpc>
              <a:spcBef>
                <a:spcPct val="0"/>
              </a:spcBef>
              <a:spcAft>
                <a:spcPct val="0"/>
              </a:spcAft>
            </a:pPr>
            <a:endParaRPr lang="en-US" sz="2000" spc="-50" dirty="0">
              <a:gradFill>
                <a:gsLst>
                  <a:gs pos="1250">
                    <a:schemeClr val="bg1"/>
                  </a:gs>
                  <a:gs pos="10417">
                    <a:schemeClr val="bg1"/>
                  </a:gs>
                </a:gsLst>
                <a:lin ang="5400000" scaled="0"/>
              </a:gradFill>
            </a:endParaRPr>
          </a:p>
        </p:txBody>
      </p:sp>
      <p:pic>
        <p:nvPicPr>
          <p:cNvPr id="20" name="Picture 19"/>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00951" y="6068916"/>
            <a:ext cx="3171463" cy="763882"/>
          </a:xfrm>
          <a:prstGeom prst="rect">
            <a:avLst/>
          </a:prstGeom>
        </p:spPr>
      </p:pic>
      <p:sp>
        <p:nvSpPr>
          <p:cNvPr id="31" name="Title 30"/>
          <p:cNvSpPr>
            <a:spLocks noGrp="1"/>
          </p:cNvSpPr>
          <p:nvPr>
            <p:ph type="title"/>
          </p:nvPr>
        </p:nvSpPr>
        <p:spPr>
          <a:xfrm>
            <a:off x="274639" y="292090"/>
            <a:ext cx="3393011" cy="1514125"/>
          </a:xfrm>
        </p:spPr>
        <p:txBody>
          <a:bodyPr/>
          <a:lstStyle/>
          <a:p>
            <a:r>
              <a:rPr lang="en-NZ" sz="4800" dirty="0" smtClean="0">
                <a:gradFill>
                  <a:gsLst>
                    <a:gs pos="1250">
                      <a:srgbClr val="FFFFFF"/>
                    </a:gs>
                    <a:gs pos="100000">
                      <a:srgbClr val="FFFFFF"/>
                    </a:gs>
                  </a:gsLst>
                  <a:lin ang="5400000" scaled="0"/>
                </a:gradFill>
              </a:rPr>
              <a:t>Affinity  Groups</a:t>
            </a:r>
            <a:endParaRPr lang="en-NZ" sz="4800" dirty="0">
              <a:gradFill>
                <a:gsLst>
                  <a:gs pos="1250">
                    <a:srgbClr val="FFFFFF"/>
                  </a:gs>
                  <a:gs pos="100000">
                    <a:srgbClr val="FFFFFF"/>
                  </a:gs>
                </a:gsLst>
                <a:lin ang="5400000" scaled="0"/>
              </a:gradFill>
            </a:endParaRPr>
          </a:p>
        </p:txBody>
      </p:sp>
      <p:sp>
        <p:nvSpPr>
          <p:cNvPr id="22" name="Title 30"/>
          <p:cNvSpPr txBox="1">
            <a:spLocks/>
          </p:cNvSpPr>
          <p:nvPr/>
        </p:nvSpPr>
        <p:spPr>
          <a:xfrm>
            <a:off x="274639" y="2090785"/>
            <a:ext cx="3393011" cy="4505714"/>
          </a:xfrm>
          <a:prstGeom prst="rect">
            <a:avLst/>
          </a:prstGeom>
        </p:spPr>
        <p:txBody>
          <a:bodyPr vert="horz" wrap="square" lIns="146192" tIns="91373" rIns="146192" bIns="91373" rtlCol="0" anchor="t">
            <a:spAutoFit/>
          </a:bodyPr>
          <a:lstStyle>
            <a:lvl1pPr algn="l" defTabSz="932383" rtl="0" eaLnBrk="1" latinLnBrk="0" hangingPunct="1">
              <a:lnSpc>
                <a:spcPct val="90000"/>
              </a:lnSpc>
              <a:spcBef>
                <a:spcPct val="0"/>
              </a:spcBef>
              <a:buNone/>
              <a:defRPr lang="en-US" sz="54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lang="en-NZ" sz="2400" dirty="0" smtClean="0">
                <a:gradFill>
                  <a:gsLst>
                    <a:gs pos="1250">
                      <a:srgbClr val="FFFFFF"/>
                    </a:gs>
                    <a:gs pos="100000">
                      <a:srgbClr val="FFFFFF"/>
                    </a:gs>
                  </a:gsLst>
                  <a:lin ang="5400000" scaled="0"/>
                </a:gradFill>
                <a:latin typeface="+mn-lt"/>
              </a:rPr>
              <a:t>Closely locate your compute, network and storage resources in the same </a:t>
            </a:r>
            <a:r>
              <a:rPr lang="en-NZ" sz="2400" dirty="0" err="1" smtClean="0">
                <a:gradFill>
                  <a:gsLst>
                    <a:gs pos="1250">
                      <a:srgbClr val="FFFFFF"/>
                    </a:gs>
                    <a:gs pos="100000">
                      <a:srgbClr val="FFFFFF"/>
                    </a:gs>
                  </a:gsLst>
                  <a:lin ang="5400000" scaled="0"/>
                </a:gradFill>
                <a:latin typeface="+mn-lt"/>
              </a:rPr>
              <a:t>datacenter</a:t>
            </a:r>
            <a:endParaRPr lang="en-NZ" sz="2400" dirty="0" smtClean="0">
              <a:gradFill>
                <a:gsLst>
                  <a:gs pos="1250">
                    <a:srgbClr val="FFFFFF"/>
                  </a:gs>
                  <a:gs pos="100000">
                    <a:srgbClr val="FFFFFF"/>
                  </a:gs>
                </a:gsLst>
                <a:lin ang="5400000" scaled="0"/>
              </a:gradFill>
              <a:latin typeface="+mn-lt"/>
            </a:endParaRPr>
          </a:p>
          <a:p>
            <a:endParaRPr lang="en-NZ" sz="2400" dirty="0">
              <a:gradFill>
                <a:gsLst>
                  <a:gs pos="1250">
                    <a:srgbClr val="FFFFFF"/>
                  </a:gs>
                  <a:gs pos="100000">
                    <a:srgbClr val="FFFFFF"/>
                  </a:gs>
                </a:gsLst>
                <a:lin ang="5400000" scaled="0"/>
              </a:gradFill>
              <a:latin typeface="+mn-lt"/>
            </a:endParaRPr>
          </a:p>
          <a:p>
            <a:r>
              <a:rPr lang="en-NZ" sz="2400" dirty="0" smtClean="0">
                <a:gradFill>
                  <a:gsLst>
                    <a:gs pos="1250">
                      <a:srgbClr val="FFFFFF"/>
                    </a:gs>
                    <a:gs pos="100000">
                      <a:srgbClr val="FFFFFF"/>
                    </a:gs>
                  </a:gsLst>
                  <a:lin ang="5400000" scaled="0"/>
                </a:gradFill>
                <a:latin typeface="+mn-lt"/>
              </a:rPr>
              <a:t>Get better performance</a:t>
            </a:r>
          </a:p>
          <a:p>
            <a:endParaRPr lang="en-NZ" sz="2400" dirty="0">
              <a:gradFill>
                <a:gsLst>
                  <a:gs pos="1250">
                    <a:srgbClr val="FFFFFF"/>
                  </a:gs>
                  <a:gs pos="100000">
                    <a:srgbClr val="FFFFFF"/>
                  </a:gs>
                </a:gsLst>
                <a:lin ang="5400000" scaled="0"/>
              </a:gradFill>
              <a:latin typeface="+mn-lt"/>
            </a:endParaRPr>
          </a:p>
          <a:p>
            <a:r>
              <a:rPr lang="en-NZ" sz="2400" dirty="0" smtClean="0">
                <a:gradFill>
                  <a:gsLst>
                    <a:gs pos="1250">
                      <a:srgbClr val="FFFFFF"/>
                    </a:gs>
                    <a:gs pos="100000">
                      <a:srgbClr val="FFFFFF"/>
                    </a:gs>
                  </a:gsLst>
                  <a:lin ang="5400000" scaled="0"/>
                </a:gradFill>
                <a:latin typeface="+mn-lt"/>
              </a:rPr>
              <a:t>Get lower latency</a:t>
            </a:r>
          </a:p>
          <a:p>
            <a:endParaRPr lang="en-NZ" sz="2400" dirty="0">
              <a:gradFill>
                <a:gsLst>
                  <a:gs pos="1250">
                    <a:srgbClr val="FFFFFF"/>
                  </a:gs>
                  <a:gs pos="100000">
                    <a:srgbClr val="FFFFFF"/>
                  </a:gs>
                </a:gsLst>
                <a:lin ang="5400000" scaled="0"/>
              </a:gradFill>
              <a:latin typeface="+mn-lt"/>
            </a:endParaRPr>
          </a:p>
          <a:p>
            <a:r>
              <a:rPr lang="en-NZ" sz="2400" dirty="0" smtClean="0">
                <a:gradFill>
                  <a:gsLst>
                    <a:gs pos="1250">
                      <a:srgbClr val="FFFFFF"/>
                    </a:gs>
                    <a:gs pos="100000">
                      <a:srgbClr val="FFFFFF"/>
                    </a:gs>
                  </a:gsLst>
                  <a:lin ang="5400000" scaled="0"/>
                </a:gradFill>
                <a:latin typeface="+mn-lt"/>
              </a:rPr>
              <a:t>Reduce egress costs</a:t>
            </a:r>
          </a:p>
          <a:p>
            <a:endParaRPr lang="en-NZ" sz="2400" dirty="0" smtClean="0">
              <a:gradFill>
                <a:gsLst>
                  <a:gs pos="1250">
                    <a:srgbClr val="FFFFFF"/>
                  </a:gs>
                  <a:gs pos="100000">
                    <a:srgbClr val="FFFFFF"/>
                  </a:gs>
                </a:gsLst>
                <a:lin ang="5400000" scaled="0"/>
              </a:gradFill>
              <a:latin typeface="+mn-lt"/>
            </a:endParaRPr>
          </a:p>
          <a:p>
            <a:endParaRPr lang="en-NZ" sz="2400" dirty="0">
              <a:gradFill>
                <a:gsLst>
                  <a:gs pos="1250">
                    <a:srgbClr val="FFFFFF"/>
                  </a:gs>
                  <a:gs pos="100000">
                    <a:srgbClr val="FFFFFF"/>
                  </a:gs>
                </a:gsLst>
                <a:lin ang="5400000" scaled="0"/>
              </a:gradFill>
              <a:latin typeface="+mn-lt"/>
            </a:endParaRPr>
          </a:p>
          <a:p>
            <a:endParaRPr lang="en-NZ" sz="2400" dirty="0">
              <a:gradFill>
                <a:gsLst>
                  <a:gs pos="1250">
                    <a:srgbClr val="FFFFFF"/>
                  </a:gs>
                  <a:gs pos="100000">
                    <a:srgbClr val="FFFFFF"/>
                  </a:gs>
                </a:gsLst>
                <a:lin ang="5400000" scaled="0"/>
              </a:gradFill>
              <a:latin typeface="+mn-lt"/>
            </a:endParaRPr>
          </a:p>
        </p:txBody>
      </p:sp>
      <p:grpSp>
        <p:nvGrpSpPr>
          <p:cNvPr id="111" name="Group 110"/>
          <p:cNvGrpSpPr/>
          <p:nvPr/>
        </p:nvGrpSpPr>
        <p:grpSpPr>
          <a:xfrm>
            <a:off x="5608638" y="683204"/>
            <a:ext cx="5419123" cy="5351584"/>
            <a:chOff x="5608638" y="683204"/>
            <a:chExt cx="5419123" cy="5351584"/>
          </a:xfrm>
        </p:grpSpPr>
        <p:cxnSp>
          <p:nvCxnSpPr>
            <p:cNvPr id="8" name="Straight Connector 7"/>
            <p:cNvCxnSpPr>
              <a:stCxn id="83" idx="19"/>
            </p:cNvCxnSpPr>
            <p:nvPr/>
          </p:nvCxnSpPr>
          <p:spPr>
            <a:xfrm>
              <a:off x="6867499" y="1728332"/>
              <a:ext cx="1494836" cy="1768931"/>
            </a:xfrm>
            <a:prstGeom prst="line">
              <a:avLst/>
            </a:prstGeom>
            <a:ln w="76200">
              <a:solidFill>
                <a:schemeClr val="bg1">
                  <a:lumMod val="75000"/>
                </a:schemeClr>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cxnSp>
        <p:cxnSp>
          <p:nvCxnSpPr>
            <p:cNvPr id="92" name="Straight Connector 91"/>
            <p:cNvCxnSpPr/>
            <p:nvPr/>
          </p:nvCxnSpPr>
          <p:spPr>
            <a:xfrm>
              <a:off x="8347587" y="1211263"/>
              <a:ext cx="29497" cy="2286000"/>
            </a:xfrm>
            <a:prstGeom prst="line">
              <a:avLst/>
            </a:prstGeom>
            <a:ln w="76200">
              <a:solidFill>
                <a:schemeClr val="bg1">
                  <a:lumMod val="75000"/>
                </a:schemeClr>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cxnSp>
        <p:cxnSp>
          <p:nvCxnSpPr>
            <p:cNvPr id="93" name="Straight Connector 92"/>
            <p:cNvCxnSpPr>
              <a:stCxn id="91" idx="55"/>
            </p:cNvCxnSpPr>
            <p:nvPr/>
          </p:nvCxnSpPr>
          <p:spPr>
            <a:xfrm flipH="1">
              <a:off x="8377084" y="1768183"/>
              <a:ext cx="1438199" cy="1729080"/>
            </a:xfrm>
            <a:prstGeom prst="line">
              <a:avLst/>
            </a:prstGeom>
            <a:ln w="76200">
              <a:solidFill>
                <a:schemeClr val="bg1">
                  <a:lumMod val="75000"/>
                </a:schemeClr>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cxnSp>
        <p:cxnSp>
          <p:nvCxnSpPr>
            <p:cNvPr id="94" name="Straight Connector 93"/>
            <p:cNvCxnSpPr>
              <a:stCxn id="84" idx="19"/>
            </p:cNvCxnSpPr>
            <p:nvPr/>
          </p:nvCxnSpPr>
          <p:spPr>
            <a:xfrm flipH="1">
              <a:off x="8362335" y="3078976"/>
              <a:ext cx="2218632" cy="418287"/>
            </a:xfrm>
            <a:prstGeom prst="line">
              <a:avLst/>
            </a:prstGeom>
            <a:ln w="76200">
              <a:solidFill>
                <a:schemeClr val="bg1">
                  <a:lumMod val="75000"/>
                </a:schemeClr>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cxnSp>
        <p:cxnSp>
          <p:nvCxnSpPr>
            <p:cNvPr id="95" name="Straight Connector 94"/>
            <p:cNvCxnSpPr/>
            <p:nvPr/>
          </p:nvCxnSpPr>
          <p:spPr>
            <a:xfrm flipH="1" flipV="1">
              <a:off x="8391832" y="3497263"/>
              <a:ext cx="1977719" cy="1030492"/>
            </a:xfrm>
            <a:prstGeom prst="line">
              <a:avLst/>
            </a:prstGeom>
            <a:ln w="76200">
              <a:solidFill>
                <a:schemeClr val="bg1">
                  <a:lumMod val="75000"/>
                </a:schemeClr>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cxnSp>
        <p:cxnSp>
          <p:nvCxnSpPr>
            <p:cNvPr id="97" name="Straight Connector 96"/>
            <p:cNvCxnSpPr>
              <a:stCxn id="90" idx="50"/>
            </p:cNvCxnSpPr>
            <p:nvPr/>
          </p:nvCxnSpPr>
          <p:spPr>
            <a:xfrm flipH="1" flipV="1">
              <a:off x="8332839" y="3497263"/>
              <a:ext cx="698686" cy="1981192"/>
            </a:xfrm>
            <a:prstGeom prst="line">
              <a:avLst/>
            </a:prstGeom>
            <a:ln w="76200">
              <a:solidFill>
                <a:schemeClr val="bg1">
                  <a:lumMod val="75000"/>
                </a:schemeClr>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cxnSp>
        <p:cxnSp>
          <p:nvCxnSpPr>
            <p:cNvPr id="100" name="Straight Connector 99"/>
            <p:cNvCxnSpPr>
              <a:stCxn id="85" idx="19"/>
            </p:cNvCxnSpPr>
            <p:nvPr/>
          </p:nvCxnSpPr>
          <p:spPr>
            <a:xfrm flipV="1">
              <a:off x="7551868" y="3497263"/>
              <a:ext cx="795719" cy="2109062"/>
            </a:xfrm>
            <a:prstGeom prst="line">
              <a:avLst/>
            </a:prstGeom>
            <a:ln w="76200">
              <a:solidFill>
                <a:schemeClr val="bg1">
                  <a:lumMod val="75000"/>
                </a:schemeClr>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cxnSp>
        <p:cxnSp>
          <p:nvCxnSpPr>
            <p:cNvPr id="103" name="Straight Connector 102"/>
            <p:cNvCxnSpPr/>
            <p:nvPr/>
          </p:nvCxnSpPr>
          <p:spPr>
            <a:xfrm flipV="1">
              <a:off x="6327058" y="3497263"/>
              <a:ext cx="2005781" cy="1015744"/>
            </a:xfrm>
            <a:prstGeom prst="line">
              <a:avLst/>
            </a:prstGeom>
            <a:ln w="76200">
              <a:solidFill>
                <a:schemeClr val="bg1">
                  <a:lumMod val="75000"/>
                </a:schemeClr>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cxnSp>
        <p:cxnSp>
          <p:nvCxnSpPr>
            <p:cNvPr id="106" name="Straight Connector 105"/>
            <p:cNvCxnSpPr>
              <a:stCxn id="89" idx="51"/>
            </p:cNvCxnSpPr>
            <p:nvPr/>
          </p:nvCxnSpPr>
          <p:spPr>
            <a:xfrm>
              <a:off x="5988989" y="3014757"/>
              <a:ext cx="2343850" cy="482506"/>
            </a:xfrm>
            <a:prstGeom prst="line">
              <a:avLst/>
            </a:prstGeom>
            <a:ln w="76200">
              <a:solidFill>
                <a:schemeClr val="bg1">
                  <a:lumMod val="75000"/>
                </a:schemeClr>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cxnSp>
        <p:sp>
          <p:nvSpPr>
            <p:cNvPr id="38" name="Block Arc 37"/>
            <p:cNvSpPr/>
            <p:nvPr/>
          </p:nvSpPr>
          <p:spPr>
            <a:xfrm>
              <a:off x="6026062" y="1134917"/>
              <a:ext cx="4584276" cy="4584276"/>
            </a:xfrm>
            <a:prstGeom prst="blockArc">
              <a:avLst>
                <a:gd name="adj1" fmla="val 13800000"/>
                <a:gd name="adj2" fmla="val 16200000"/>
                <a:gd name="adj3" fmla="val 3058"/>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9" name="Block Arc 38"/>
            <p:cNvSpPr/>
            <p:nvPr/>
          </p:nvSpPr>
          <p:spPr>
            <a:xfrm>
              <a:off x="6026062" y="1134917"/>
              <a:ext cx="4584276" cy="4584276"/>
            </a:xfrm>
            <a:prstGeom prst="blockArc">
              <a:avLst>
                <a:gd name="adj1" fmla="val 11400000"/>
                <a:gd name="adj2" fmla="val 13800000"/>
                <a:gd name="adj3" fmla="val 3058"/>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1" name="Block Arc 40"/>
            <p:cNvSpPr/>
            <p:nvPr/>
          </p:nvSpPr>
          <p:spPr>
            <a:xfrm>
              <a:off x="6026062" y="1134917"/>
              <a:ext cx="4584276" cy="4584276"/>
            </a:xfrm>
            <a:prstGeom prst="blockArc">
              <a:avLst>
                <a:gd name="adj1" fmla="val 9000000"/>
                <a:gd name="adj2" fmla="val 11400000"/>
                <a:gd name="adj3" fmla="val 3058"/>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2" name="Block Arc 41"/>
            <p:cNvSpPr/>
            <p:nvPr/>
          </p:nvSpPr>
          <p:spPr>
            <a:xfrm>
              <a:off x="6026062" y="1134917"/>
              <a:ext cx="4584276" cy="4584276"/>
            </a:xfrm>
            <a:prstGeom prst="blockArc">
              <a:avLst>
                <a:gd name="adj1" fmla="val 6600000"/>
                <a:gd name="adj2" fmla="val 9000000"/>
                <a:gd name="adj3" fmla="val 3058"/>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4" name="Block Arc 43"/>
            <p:cNvSpPr/>
            <p:nvPr/>
          </p:nvSpPr>
          <p:spPr>
            <a:xfrm>
              <a:off x="6026062" y="1134917"/>
              <a:ext cx="4584276" cy="4584276"/>
            </a:xfrm>
            <a:prstGeom prst="blockArc">
              <a:avLst>
                <a:gd name="adj1" fmla="val 4200000"/>
                <a:gd name="adj2" fmla="val 6600000"/>
                <a:gd name="adj3" fmla="val 3058"/>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9" name="Block Arc 48"/>
            <p:cNvSpPr/>
            <p:nvPr/>
          </p:nvSpPr>
          <p:spPr>
            <a:xfrm>
              <a:off x="6026062" y="1134917"/>
              <a:ext cx="4584276" cy="4584276"/>
            </a:xfrm>
            <a:prstGeom prst="blockArc">
              <a:avLst>
                <a:gd name="adj1" fmla="val 1800000"/>
                <a:gd name="adj2" fmla="val 4200000"/>
                <a:gd name="adj3" fmla="val 3058"/>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0" name="Block Arc 49"/>
            <p:cNvSpPr/>
            <p:nvPr/>
          </p:nvSpPr>
          <p:spPr>
            <a:xfrm>
              <a:off x="6026062" y="1134917"/>
              <a:ext cx="4584276" cy="4584276"/>
            </a:xfrm>
            <a:prstGeom prst="blockArc">
              <a:avLst>
                <a:gd name="adj1" fmla="val 21000000"/>
                <a:gd name="adj2" fmla="val 1800000"/>
                <a:gd name="adj3" fmla="val 3058"/>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1" name="Block Arc 50"/>
            <p:cNvSpPr/>
            <p:nvPr/>
          </p:nvSpPr>
          <p:spPr>
            <a:xfrm>
              <a:off x="6026062" y="1134917"/>
              <a:ext cx="4584276" cy="4584276"/>
            </a:xfrm>
            <a:prstGeom prst="blockArc">
              <a:avLst>
                <a:gd name="adj1" fmla="val 18600000"/>
                <a:gd name="adj2" fmla="val 21000000"/>
                <a:gd name="adj3" fmla="val 3058"/>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2" name="Block Arc 51"/>
            <p:cNvSpPr/>
            <p:nvPr/>
          </p:nvSpPr>
          <p:spPr>
            <a:xfrm>
              <a:off x="6026062" y="1134917"/>
              <a:ext cx="4584276" cy="4584276"/>
            </a:xfrm>
            <a:prstGeom prst="blockArc">
              <a:avLst>
                <a:gd name="adj1" fmla="val 16200000"/>
                <a:gd name="adj2" fmla="val 18600000"/>
                <a:gd name="adj3" fmla="val 3058"/>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nvGrpSpPr>
            <p:cNvPr id="53" name="Group 52"/>
            <p:cNvGrpSpPr/>
            <p:nvPr/>
          </p:nvGrpSpPr>
          <p:grpSpPr>
            <a:xfrm>
              <a:off x="7622828" y="2731684"/>
              <a:ext cx="1390743" cy="1390743"/>
              <a:chOff x="2994060" y="2048632"/>
              <a:chExt cx="1390743" cy="1390743"/>
            </a:xfrm>
          </p:grpSpPr>
          <p:sp>
            <p:nvSpPr>
              <p:cNvPr id="81" name="Oval 80"/>
              <p:cNvSpPr/>
              <p:nvPr/>
            </p:nvSpPr>
            <p:spPr>
              <a:xfrm>
                <a:off x="2994060" y="2048632"/>
                <a:ext cx="1390743" cy="139074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2" name="Oval 13"/>
              <p:cNvSpPr/>
              <p:nvPr/>
            </p:nvSpPr>
            <p:spPr>
              <a:xfrm>
                <a:off x="3197730" y="2252302"/>
                <a:ext cx="983403" cy="98340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en-US" sz="3000" kern="1200">
                  <a:solidFill>
                    <a:schemeClr val="tx1"/>
                  </a:solidFill>
                </a:endParaRPr>
              </a:p>
            </p:txBody>
          </p:sp>
        </p:grpSp>
        <p:grpSp>
          <p:nvGrpSpPr>
            <p:cNvPr id="54" name="Group 53"/>
            <p:cNvGrpSpPr/>
            <p:nvPr/>
          </p:nvGrpSpPr>
          <p:grpSpPr>
            <a:xfrm>
              <a:off x="7831440" y="683204"/>
              <a:ext cx="973520" cy="973520"/>
              <a:chOff x="3202672" y="152"/>
              <a:chExt cx="973520" cy="973520"/>
            </a:xfrm>
          </p:grpSpPr>
          <p:sp>
            <p:nvSpPr>
              <p:cNvPr id="79" name="Oval 78"/>
              <p:cNvSpPr/>
              <p:nvPr/>
            </p:nvSpPr>
            <p:spPr>
              <a:xfrm>
                <a:off x="3202672" y="152"/>
                <a:ext cx="973520" cy="97352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0" name="Oval 15"/>
              <p:cNvSpPr/>
              <p:nvPr/>
            </p:nvSpPr>
            <p:spPr>
              <a:xfrm>
                <a:off x="3345241" y="142721"/>
                <a:ext cx="688382" cy="68838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endParaRPr lang="en-US" sz="2100" kern="1200">
                  <a:solidFill>
                    <a:schemeClr val="tx1"/>
                  </a:solidFill>
                </a:endParaRPr>
              </a:p>
            </p:txBody>
          </p:sp>
        </p:grpSp>
        <p:grpSp>
          <p:nvGrpSpPr>
            <p:cNvPr id="55" name="Group 54"/>
            <p:cNvGrpSpPr/>
            <p:nvPr/>
          </p:nvGrpSpPr>
          <p:grpSpPr>
            <a:xfrm>
              <a:off x="9282271" y="1211263"/>
              <a:ext cx="973520" cy="973520"/>
              <a:chOff x="4653503" y="528211"/>
              <a:chExt cx="973520" cy="973520"/>
            </a:xfrm>
          </p:grpSpPr>
          <p:sp>
            <p:nvSpPr>
              <p:cNvPr id="77" name="Oval 76"/>
              <p:cNvSpPr/>
              <p:nvPr/>
            </p:nvSpPr>
            <p:spPr>
              <a:xfrm>
                <a:off x="4653503" y="528211"/>
                <a:ext cx="973520" cy="97352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8" name="Oval 17"/>
              <p:cNvSpPr/>
              <p:nvPr/>
            </p:nvSpPr>
            <p:spPr>
              <a:xfrm>
                <a:off x="4796072" y="670780"/>
                <a:ext cx="688382" cy="68838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endParaRPr lang="en-US" sz="2100" kern="1200">
                  <a:solidFill>
                    <a:schemeClr val="tx1"/>
                  </a:solidFill>
                </a:endParaRPr>
              </a:p>
            </p:txBody>
          </p:sp>
        </p:grpSp>
        <p:grpSp>
          <p:nvGrpSpPr>
            <p:cNvPr id="56" name="Group 55"/>
            <p:cNvGrpSpPr/>
            <p:nvPr/>
          </p:nvGrpSpPr>
          <p:grpSpPr>
            <a:xfrm>
              <a:off x="10054241" y="2548356"/>
              <a:ext cx="973520" cy="973520"/>
              <a:chOff x="5425473" y="1865304"/>
              <a:chExt cx="973520" cy="973520"/>
            </a:xfrm>
          </p:grpSpPr>
          <p:sp>
            <p:nvSpPr>
              <p:cNvPr id="75" name="Oval 74"/>
              <p:cNvSpPr/>
              <p:nvPr/>
            </p:nvSpPr>
            <p:spPr>
              <a:xfrm>
                <a:off x="5425473" y="1865304"/>
                <a:ext cx="973520" cy="97352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6" name="Oval 19"/>
              <p:cNvSpPr/>
              <p:nvPr/>
            </p:nvSpPr>
            <p:spPr>
              <a:xfrm>
                <a:off x="5568042" y="2007873"/>
                <a:ext cx="688382" cy="68838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endParaRPr lang="en-US" sz="2100" kern="1200">
                  <a:solidFill>
                    <a:schemeClr val="tx1"/>
                  </a:solidFill>
                </a:endParaRPr>
              </a:p>
            </p:txBody>
          </p:sp>
        </p:grpSp>
        <p:grpSp>
          <p:nvGrpSpPr>
            <p:cNvPr id="57" name="Group 56"/>
            <p:cNvGrpSpPr/>
            <p:nvPr/>
          </p:nvGrpSpPr>
          <p:grpSpPr>
            <a:xfrm>
              <a:off x="9786139" y="4068841"/>
              <a:ext cx="973520" cy="973520"/>
              <a:chOff x="5157371" y="3385789"/>
              <a:chExt cx="973520" cy="973520"/>
            </a:xfrm>
          </p:grpSpPr>
          <p:sp>
            <p:nvSpPr>
              <p:cNvPr id="73" name="Oval 72"/>
              <p:cNvSpPr/>
              <p:nvPr/>
            </p:nvSpPr>
            <p:spPr>
              <a:xfrm>
                <a:off x="5157371" y="3385789"/>
                <a:ext cx="973520" cy="97352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4" name="Oval 21"/>
              <p:cNvSpPr/>
              <p:nvPr/>
            </p:nvSpPr>
            <p:spPr>
              <a:xfrm>
                <a:off x="5299940" y="3528358"/>
                <a:ext cx="688382" cy="68838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endParaRPr lang="en-US" sz="2100" kern="1200" dirty="0">
                  <a:solidFill>
                    <a:schemeClr val="tx1"/>
                  </a:solidFill>
                </a:endParaRPr>
              </a:p>
            </p:txBody>
          </p:sp>
        </p:grpSp>
        <p:grpSp>
          <p:nvGrpSpPr>
            <p:cNvPr id="58" name="Group 57"/>
            <p:cNvGrpSpPr/>
            <p:nvPr/>
          </p:nvGrpSpPr>
          <p:grpSpPr>
            <a:xfrm>
              <a:off x="8603411" y="5061268"/>
              <a:ext cx="973520" cy="973520"/>
              <a:chOff x="3974643" y="4378216"/>
              <a:chExt cx="973520" cy="973520"/>
            </a:xfrm>
          </p:grpSpPr>
          <p:sp>
            <p:nvSpPr>
              <p:cNvPr id="71" name="Oval 70"/>
              <p:cNvSpPr/>
              <p:nvPr/>
            </p:nvSpPr>
            <p:spPr>
              <a:xfrm>
                <a:off x="3974643" y="4378216"/>
                <a:ext cx="973520" cy="97352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2" name="Oval 23"/>
              <p:cNvSpPr/>
              <p:nvPr/>
            </p:nvSpPr>
            <p:spPr>
              <a:xfrm>
                <a:off x="4117212" y="4520785"/>
                <a:ext cx="688382" cy="68838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8260" tIns="48260" rIns="48260" bIns="48260" numCol="1" spcCol="1270" anchor="ctr" anchorCtr="0">
                <a:noAutofit/>
              </a:bodyPr>
              <a:lstStyle/>
              <a:p>
                <a:pPr lvl="0" algn="ctr" defTabSz="1689100">
                  <a:lnSpc>
                    <a:spcPct val="90000"/>
                  </a:lnSpc>
                  <a:spcBef>
                    <a:spcPct val="0"/>
                  </a:spcBef>
                  <a:spcAft>
                    <a:spcPct val="35000"/>
                  </a:spcAft>
                </a:pPr>
                <a:endParaRPr lang="en-US" sz="3800" kern="1200" dirty="0">
                  <a:solidFill>
                    <a:schemeClr val="tx1"/>
                  </a:solidFill>
                </a:endParaRPr>
              </a:p>
            </p:txBody>
          </p:sp>
        </p:grpSp>
        <p:grpSp>
          <p:nvGrpSpPr>
            <p:cNvPr id="59" name="Group 58"/>
            <p:cNvGrpSpPr/>
            <p:nvPr/>
          </p:nvGrpSpPr>
          <p:grpSpPr>
            <a:xfrm>
              <a:off x="7059469" y="5061268"/>
              <a:ext cx="973520" cy="973520"/>
              <a:chOff x="2430701" y="4378216"/>
              <a:chExt cx="973520" cy="973520"/>
            </a:xfrm>
          </p:grpSpPr>
          <p:sp>
            <p:nvSpPr>
              <p:cNvPr id="69" name="Oval 68"/>
              <p:cNvSpPr/>
              <p:nvPr/>
            </p:nvSpPr>
            <p:spPr>
              <a:xfrm>
                <a:off x="2430701" y="4378216"/>
                <a:ext cx="973520" cy="97352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0" name="Oval 25"/>
              <p:cNvSpPr/>
              <p:nvPr/>
            </p:nvSpPr>
            <p:spPr>
              <a:xfrm>
                <a:off x="2573270" y="4520785"/>
                <a:ext cx="688382" cy="68838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8260" tIns="48260" rIns="48260" bIns="48260" numCol="1" spcCol="1270" anchor="ctr" anchorCtr="0">
                <a:noAutofit/>
              </a:bodyPr>
              <a:lstStyle/>
              <a:p>
                <a:pPr lvl="0" algn="ctr" defTabSz="1689100">
                  <a:lnSpc>
                    <a:spcPct val="90000"/>
                  </a:lnSpc>
                  <a:spcBef>
                    <a:spcPct val="0"/>
                  </a:spcBef>
                  <a:spcAft>
                    <a:spcPct val="35000"/>
                  </a:spcAft>
                </a:pPr>
                <a:endParaRPr lang="en-US" sz="3800" kern="1200" dirty="0">
                  <a:solidFill>
                    <a:schemeClr val="tx1"/>
                  </a:solidFill>
                </a:endParaRPr>
              </a:p>
            </p:txBody>
          </p:sp>
        </p:grpSp>
        <p:grpSp>
          <p:nvGrpSpPr>
            <p:cNvPr id="60" name="Group 59"/>
            <p:cNvGrpSpPr/>
            <p:nvPr/>
          </p:nvGrpSpPr>
          <p:grpSpPr>
            <a:xfrm>
              <a:off x="5876741" y="4068841"/>
              <a:ext cx="973520" cy="973520"/>
              <a:chOff x="1247973" y="3385789"/>
              <a:chExt cx="973520" cy="973520"/>
            </a:xfrm>
          </p:grpSpPr>
          <p:sp>
            <p:nvSpPr>
              <p:cNvPr id="67" name="Oval 66"/>
              <p:cNvSpPr/>
              <p:nvPr/>
            </p:nvSpPr>
            <p:spPr>
              <a:xfrm>
                <a:off x="1247973" y="3385789"/>
                <a:ext cx="973520" cy="97352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8" name="Oval 27"/>
              <p:cNvSpPr/>
              <p:nvPr/>
            </p:nvSpPr>
            <p:spPr>
              <a:xfrm>
                <a:off x="1390542" y="3528358"/>
                <a:ext cx="688382" cy="68838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8260" tIns="48260" rIns="48260" bIns="48260" numCol="1" spcCol="1270" anchor="ctr" anchorCtr="0">
                <a:noAutofit/>
              </a:bodyPr>
              <a:lstStyle/>
              <a:p>
                <a:pPr lvl="0" algn="ctr" defTabSz="1689100">
                  <a:lnSpc>
                    <a:spcPct val="90000"/>
                  </a:lnSpc>
                  <a:spcBef>
                    <a:spcPct val="0"/>
                  </a:spcBef>
                  <a:spcAft>
                    <a:spcPct val="35000"/>
                  </a:spcAft>
                </a:pPr>
                <a:endParaRPr lang="en-US" sz="3800" kern="1200" dirty="0">
                  <a:solidFill>
                    <a:schemeClr val="tx1"/>
                  </a:solidFill>
                </a:endParaRPr>
              </a:p>
            </p:txBody>
          </p:sp>
        </p:grpSp>
        <p:grpSp>
          <p:nvGrpSpPr>
            <p:cNvPr id="61" name="Group 60"/>
            <p:cNvGrpSpPr/>
            <p:nvPr/>
          </p:nvGrpSpPr>
          <p:grpSpPr>
            <a:xfrm>
              <a:off x="5608638" y="2548356"/>
              <a:ext cx="973520" cy="973520"/>
              <a:chOff x="979870" y="1865304"/>
              <a:chExt cx="973520" cy="973520"/>
            </a:xfrm>
          </p:grpSpPr>
          <p:sp>
            <p:nvSpPr>
              <p:cNvPr id="65" name="Oval 64"/>
              <p:cNvSpPr/>
              <p:nvPr/>
            </p:nvSpPr>
            <p:spPr>
              <a:xfrm>
                <a:off x="979870" y="1865304"/>
                <a:ext cx="973520" cy="97352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6" name="Oval 29"/>
              <p:cNvSpPr/>
              <p:nvPr/>
            </p:nvSpPr>
            <p:spPr>
              <a:xfrm>
                <a:off x="1122439" y="2007873"/>
                <a:ext cx="688382" cy="68838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8260" tIns="48260" rIns="48260" bIns="48260" numCol="1" spcCol="1270" anchor="ctr" anchorCtr="0">
                <a:noAutofit/>
              </a:bodyPr>
              <a:lstStyle/>
              <a:p>
                <a:pPr lvl="0" algn="ctr" defTabSz="1689100">
                  <a:lnSpc>
                    <a:spcPct val="90000"/>
                  </a:lnSpc>
                  <a:spcBef>
                    <a:spcPct val="0"/>
                  </a:spcBef>
                  <a:spcAft>
                    <a:spcPct val="35000"/>
                  </a:spcAft>
                </a:pPr>
                <a:endParaRPr lang="en-US" sz="3800" kern="1200" dirty="0">
                  <a:solidFill>
                    <a:schemeClr val="tx1"/>
                  </a:solidFill>
                </a:endParaRPr>
              </a:p>
            </p:txBody>
          </p:sp>
        </p:grpSp>
        <p:grpSp>
          <p:nvGrpSpPr>
            <p:cNvPr id="62" name="Group 61"/>
            <p:cNvGrpSpPr/>
            <p:nvPr/>
          </p:nvGrpSpPr>
          <p:grpSpPr>
            <a:xfrm>
              <a:off x="6380609" y="1211263"/>
              <a:ext cx="973520" cy="973520"/>
              <a:chOff x="1751841" y="528211"/>
              <a:chExt cx="973520" cy="973520"/>
            </a:xfrm>
          </p:grpSpPr>
          <p:sp>
            <p:nvSpPr>
              <p:cNvPr id="63" name="Oval 62"/>
              <p:cNvSpPr/>
              <p:nvPr/>
            </p:nvSpPr>
            <p:spPr>
              <a:xfrm>
                <a:off x="1751841" y="528211"/>
                <a:ext cx="973520" cy="97352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4" name="Oval 31"/>
              <p:cNvSpPr/>
              <p:nvPr/>
            </p:nvSpPr>
            <p:spPr>
              <a:xfrm>
                <a:off x="1894410" y="670780"/>
                <a:ext cx="688382" cy="68838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8260" tIns="48260" rIns="48260" bIns="48260" numCol="1" spcCol="1270" anchor="ctr" anchorCtr="0">
                <a:noAutofit/>
              </a:bodyPr>
              <a:lstStyle/>
              <a:p>
                <a:pPr lvl="0" algn="ctr" defTabSz="1689100">
                  <a:lnSpc>
                    <a:spcPct val="90000"/>
                  </a:lnSpc>
                  <a:spcBef>
                    <a:spcPct val="0"/>
                  </a:spcBef>
                  <a:spcAft>
                    <a:spcPct val="35000"/>
                  </a:spcAft>
                </a:pPr>
                <a:endParaRPr lang="en-US" sz="3800" kern="1200" dirty="0">
                  <a:solidFill>
                    <a:schemeClr val="tx1"/>
                  </a:solidFill>
                </a:endParaRPr>
              </a:p>
            </p:txBody>
          </p:sp>
        </p:grpSp>
        <p:sp>
          <p:nvSpPr>
            <p:cNvPr id="83" name="Freeform 79"/>
            <p:cNvSpPr>
              <a:spLocks noEditPoints="1"/>
            </p:cNvSpPr>
            <p:nvPr/>
          </p:nvSpPr>
          <p:spPr bwMode="black">
            <a:xfrm>
              <a:off x="6657670" y="1414576"/>
              <a:ext cx="419398" cy="56689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83919" tIns="41960" rIns="83919" bIns="41960" numCol="1" anchor="t" anchorCtr="0" compatLnSpc="1">
              <a:prstTxWarp prst="textNoShape">
                <a:avLst/>
              </a:prstTxWarp>
            </a:bodyPr>
            <a:lstStyle/>
            <a:p>
              <a:endParaRPr lang="en-US" sz="1600" dirty="0"/>
            </a:p>
          </p:txBody>
        </p:sp>
        <p:sp>
          <p:nvSpPr>
            <p:cNvPr id="84" name="Freeform 79"/>
            <p:cNvSpPr>
              <a:spLocks noEditPoints="1"/>
            </p:cNvSpPr>
            <p:nvPr/>
          </p:nvSpPr>
          <p:spPr bwMode="black">
            <a:xfrm>
              <a:off x="10371138" y="2765220"/>
              <a:ext cx="419398" cy="56689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83919" tIns="41960" rIns="83919" bIns="41960" numCol="1" anchor="t" anchorCtr="0" compatLnSpc="1">
              <a:prstTxWarp prst="textNoShape">
                <a:avLst/>
              </a:prstTxWarp>
            </a:bodyPr>
            <a:lstStyle/>
            <a:p>
              <a:endParaRPr lang="en-US" sz="1600" dirty="0"/>
            </a:p>
          </p:txBody>
        </p:sp>
        <p:sp>
          <p:nvSpPr>
            <p:cNvPr id="85" name="Freeform 79"/>
            <p:cNvSpPr>
              <a:spLocks noEditPoints="1"/>
            </p:cNvSpPr>
            <p:nvPr/>
          </p:nvSpPr>
          <p:spPr bwMode="black">
            <a:xfrm>
              <a:off x="7342039" y="5292569"/>
              <a:ext cx="419398" cy="56689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83919" tIns="41960" rIns="83919" bIns="41960" numCol="1" anchor="t" anchorCtr="0" compatLnSpc="1">
              <a:prstTxWarp prst="textNoShape">
                <a:avLst/>
              </a:prstTxWarp>
            </a:bodyPr>
            <a:lstStyle/>
            <a:p>
              <a:endParaRPr lang="en-US" sz="1600" dirty="0"/>
            </a:p>
          </p:txBody>
        </p:sp>
        <p:sp>
          <p:nvSpPr>
            <p:cNvPr id="86" name="Freeform 24"/>
            <p:cNvSpPr>
              <a:spLocks noEditPoints="1"/>
            </p:cNvSpPr>
            <p:nvPr/>
          </p:nvSpPr>
          <p:spPr bwMode="black">
            <a:xfrm>
              <a:off x="7939390" y="877370"/>
              <a:ext cx="757620" cy="585188"/>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87" name="Freeform 24"/>
            <p:cNvSpPr>
              <a:spLocks noEditPoints="1"/>
            </p:cNvSpPr>
            <p:nvPr/>
          </p:nvSpPr>
          <p:spPr bwMode="black">
            <a:xfrm>
              <a:off x="9894089" y="4263007"/>
              <a:ext cx="757620" cy="585188"/>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88" name="Freeform 24"/>
            <p:cNvSpPr>
              <a:spLocks noEditPoints="1"/>
            </p:cNvSpPr>
            <p:nvPr/>
          </p:nvSpPr>
          <p:spPr bwMode="black">
            <a:xfrm>
              <a:off x="5984691" y="4263007"/>
              <a:ext cx="757620" cy="585188"/>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89" name="Freeform 73"/>
            <p:cNvSpPr>
              <a:spLocks noEditPoints="1"/>
            </p:cNvSpPr>
            <p:nvPr/>
          </p:nvSpPr>
          <p:spPr bwMode="black">
            <a:xfrm>
              <a:off x="5751079" y="2712733"/>
              <a:ext cx="688639" cy="644767"/>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91407" tIns="45703" rIns="91407" bIns="45703" numCol="1" anchor="t" anchorCtr="0" compatLnSpc="1">
              <a:prstTxWarp prst="textNoShape">
                <a:avLst/>
              </a:prstTxWarp>
            </a:bodyPr>
            <a:lstStyle/>
            <a:p>
              <a:endParaRPr lang="en-US"/>
            </a:p>
          </p:txBody>
        </p:sp>
        <p:sp>
          <p:nvSpPr>
            <p:cNvPr id="90" name="Freeform 73"/>
            <p:cNvSpPr>
              <a:spLocks noEditPoints="1"/>
            </p:cNvSpPr>
            <p:nvPr/>
          </p:nvSpPr>
          <p:spPr bwMode="black">
            <a:xfrm>
              <a:off x="8745852" y="5225645"/>
              <a:ext cx="688639" cy="644767"/>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91407" tIns="45703" rIns="91407" bIns="45703" numCol="1" anchor="t" anchorCtr="0" compatLnSpc="1">
              <a:prstTxWarp prst="textNoShape">
                <a:avLst/>
              </a:prstTxWarp>
            </a:bodyPr>
            <a:lstStyle/>
            <a:p>
              <a:endParaRPr lang="en-US"/>
            </a:p>
          </p:txBody>
        </p:sp>
        <p:sp>
          <p:nvSpPr>
            <p:cNvPr id="91" name="Freeform 73"/>
            <p:cNvSpPr>
              <a:spLocks noEditPoints="1"/>
            </p:cNvSpPr>
            <p:nvPr/>
          </p:nvSpPr>
          <p:spPr bwMode="black">
            <a:xfrm>
              <a:off x="9424712" y="1375640"/>
              <a:ext cx="688639" cy="644767"/>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91407" tIns="45703" rIns="91407" bIns="45703" numCol="1" anchor="t" anchorCtr="0" compatLnSpc="1">
              <a:prstTxWarp prst="textNoShape">
                <a:avLst/>
              </a:prstTxWarp>
            </a:bodyPr>
            <a:lstStyle/>
            <a:p>
              <a:endParaRPr lang="en-US"/>
            </a:p>
          </p:txBody>
        </p:sp>
        <p:sp>
          <p:nvSpPr>
            <p:cNvPr id="109" name="Rectangle 108"/>
            <p:cNvSpPr/>
            <p:nvPr/>
          </p:nvSpPr>
          <p:spPr>
            <a:xfrm>
              <a:off x="7766606" y="3048490"/>
              <a:ext cx="1103187" cy="757130"/>
            </a:xfrm>
            <a:prstGeom prst="rect">
              <a:avLst/>
            </a:prstGeom>
          </p:spPr>
          <p:txBody>
            <a:bodyPr wrap="none" anchor="ctr">
              <a:spAutoFit/>
            </a:bodyPr>
            <a:lstStyle/>
            <a:p>
              <a:pPr algn="ctr">
                <a:lnSpc>
                  <a:spcPct val="90000"/>
                </a:lnSpc>
              </a:pPr>
              <a:r>
                <a:rPr lang="en-US" sz="2400" spc="-50" dirty="0" smtClean="0">
                  <a:solidFill>
                    <a:schemeClr val="bg1"/>
                  </a:solidFill>
                </a:rPr>
                <a:t>Affinity</a:t>
              </a:r>
              <a:br>
                <a:rPr lang="en-US" sz="2400" spc="-50" dirty="0" smtClean="0">
                  <a:solidFill>
                    <a:schemeClr val="bg1"/>
                  </a:solidFill>
                </a:rPr>
              </a:br>
              <a:r>
                <a:rPr lang="en-US" sz="2400" spc="-50" dirty="0" smtClean="0">
                  <a:solidFill>
                    <a:schemeClr val="bg1"/>
                  </a:solidFill>
                </a:rPr>
                <a:t>Group</a:t>
              </a:r>
              <a:endParaRPr lang="en-US" sz="2400" spc="-50" dirty="0">
                <a:solidFill>
                  <a:schemeClr val="bg1"/>
                </a:solidFill>
              </a:endParaRPr>
            </a:p>
          </p:txBody>
        </p:sp>
      </p:grpSp>
      <p:sp>
        <p:nvSpPr>
          <p:cNvPr id="96" name="TextBox 95"/>
          <p:cNvSpPr txBox="1"/>
          <p:nvPr/>
        </p:nvSpPr>
        <p:spPr>
          <a:xfrm>
            <a:off x="12161837" y="6616997"/>
            <a:ext cx="762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chemeClr val="tx2"/>
                </a:solidFill>
              </a:rPr>
              <a:t>K</a:t>
            </a:r>
          </a:p>
        </p:txBody>
      </p:sp>
    </p:spTree>
    <p:extLst>
      <p:ext uri="{BB962C8B-B14F-4D97-AF65-F5344CB8AC3E}">
        <p14:creationId xmlns:p14="http://schemas.microsoft.com/office/powerpoint/2010/main" val="1326933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Connectivity</a:t>
            </a:r>
            <a:endParaRPr lang="en-US" dirty="0"/>
          </a:p>
        </p:txBody>
      </p:sp>
    </p:spTree>
    <p:extLst>
      <p:ext uri="{BB962C8B-B14F-4D97-AF65-F5344CB8AC3E}">
        <p14:creationId xmlns:p14="http://schemas.microsoft.com/office/powerpoint/2010/main" val="259737463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Protocols and Endpoints</a:t>
            </a:r>
            <a:endParaRPr lang="en-US" dirty="0"/>
          </a:p>
        </p:txBody>
      </p:sp>
      <p:sp>
        <p:nvSpPr>
          <p:cNvPr id="4" name="Rectangle 3"/>
          <p:cNvSpPr/>
          <p:nvPr/>
        </p:nvSpPr>
        <p:spPr bwMode="auto">
          <a:xfrm>
            <a:off x="2070066" y="1210161"/>
            <a:ext cx="9656327" cy="5290634"/>
          </a:xfrm>
          <a:prstGeom prst="rect">
            <a:avLst/>
          </a:prstGeom>
          <a:solidFill>
            <a:schemeClr val="bg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2174" tIns="62174" rIns="62174" bIns="62174" numCol="1" spcCol="0" rtlCol="0" fromWordArt="0" anchor="ctr" anchorCtr="0" forceAA="0" compatLnSpc="1">
            <a:prstTxWarp prst="textNoShape">
              <a:avLst/>
            </a:prstTxWarp>
            <a:noAutofit/>
          </a:bodyPr>
          <a:lstStyle/>
          <a:p>
            <a:pPr algn="ctr" defTabSz="1243021" fontAlgn="base">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3"/>
          <p:cNvSpPr txBox="1">
            <a:spLocks/>
          </p:cNvSpPr>
          <p:nvPr/>
        </p:nvSpPr>
        <p:spPr>
          <a:xfrm>
            <a:off x="2265786" y="4105426"/>
            <a:ext cx="10451076" cy="806929"/>
          </a:xfrm>
          <a:prstGeom prst="rect">
            <a:avLst/>
          </a:prstGeom>
        </p:spPr>
        <p:txBody>
          <a:bodyPr vert="horz" lIns="0" tIns="0" rIns="0" bIns="0" rtlCol="0">
            <a:spAutoFit/>
          </a:bodyPr>
          <a:lstStyle>
            <a:lvl1pPr marL="0" marR="0" indent="0" algn="l" defTabSz="685835" rtl="0" eaLnBrk="1" fontAlgn="auto" latinLnBrk="0" hangingPunct="1">
              <a:lnSpc>
                <a:spcPct val="90000"/>
              </a:lnSpc>
              <a:spcBef>
                <a:spcPts val="0"/>
              </a:spcBef>
              <a:spcAft>
                <a:spcPts val="0"/>
              </a:spcAft>
              <a:buClrTx/>
              <a:buSzPct val="90000"/>
              <a:buFont typeface="Arial" pitchFamily="34" charset="0"/>
              <a:buNone/>
              <a:tabLst/>
              <a:defRPr lang="en-US" sz="2400" kern="1200" spc="-53" baseline="0" dirty="0" smtClean="0">
                <a:gradFill>
                  <a:gsLst>
                    <a:gs pos="0">
                      <a:srgbClr val="595959"/>
                    </a:gs>
                    <a:gs pos="86000">
                      <a:srgbClr val="595959"/>
                    </a:gs>
                  </a:gsLst>
                  <a:lin ang="5400000" scaled="0"/>
                </a:gradFill>
                <a:latin typeface="+mn-lt"/>
                <a:ea typeface="+mn-ea"/>
                <a:cs typeface="+mn-cs"/>
              </a:defRPr>
            </a:lvl1pPr>
            <a:lvl2pPr marL="516736" marR="0" indent="-257177" algn="l" defTabSz="685835" rtl="0" eaLnBrk="1" fontAlgn="auto" latinLnBrk="0" hangingPunct="1">
              <a:lnSpc>
                <a:spcPct val="90000"/>
              </a:lnSpc>
              <a:spcBef>
                <a:spcPts val="0"/>
              </a:spcBef>
              <a:spcAft>
                <a:spcPts val="0"/>
              </a:spcAft>
              <a:buClrTx/>
              <a:buSzPct val="90000"/>
              <a:buFont typeface="Arial" pitchFamily="34" charset="0"/>
              <a:buChar char="•"/>
              <a:tabLst/>
              <a:defRPr lang="en-US" sz="2100" kern="1200" spc="0" baseline="0" dirty="0" smtClean="0">
                <a:gradFill>
                  <a:gsLst>
                    <a:gs pos="0">
                      <a:srgbClr val="595959"/>
                    </a:gs>
                    <a:gs pos="86000">
                      <a:srgbClr val="595959"/>
                    </a:gs>
                  </a:gsLst>
                  <a:lin ang="5400000" scaled="0"/>
                </a:gradFill>
                <a:latin typeface="+mn-lt"/>
                <a:ea typeface="+mn-ea"/>
                <a:cs typeface="+mn-cs"/>
              </a:defRPr>
            </a:lvl2pPr>
            <a:lvl3pPr marL="0" marR="0" indent="0" algn="l" defTabSz="685835" rtl="0" eaLnBrk="1" fontAlgn="auto" latinLnBrk="0" hangingPunct="1">
              <a:lnSpc>
                <a:spcPct val="90000"/>
              </a:lnSpc>
              <a:spcBef>
                <a:spcPts val="0"/>
              </a:spcBef>
              <a:spcAft>
                <a:spcPts val="300"/>
              </a:spcAft>
              <a:buClrTx/>
              <a:buSzPct val="90000"/>
              <a:buFont typeface="Wingdings" pitchFamily="2" charset="2"/>
              <a:buNone/>
              <a:tabLst>
                <a:tab pos="598940" algn="l"/>
              </a:tabLst>
              <a:defRPr sz="1500" kern="1200" spc="0" baseline="0">
                <a:gradFill>
                  <a:gsLst>
                    <a:gs pos="1250">
                      <a:schemeClr val="tx1"/>
                    </a:gs>
                    <a:gs pos="100000">
                      <a:schemeClr val="tx1"/>
                    </a:gs>
                  </a:gsLst>
                  <a:lin ang="5400000" scaled="0"/>
                </a:gradFill>
                <a:latin typeface="+mn-lt"/>
                <a:ea typeface="+mn-ea"/>
                <a:cs typeface="+mn-cs"/>
              </a:defRPr>
            </a:lvl3pPr>
            <a:lvl4pPr marL="0" marR="0" indent="0" algn="l" defTabSz="685835" rtl="0" eaLnBrk="1" fontAlgn="auto" latinLnBrk="0" hangingPunct="1">
              <a:lnSpc>
                <a:spcPct val="90000"/>
              </a:lnSpc>
              <a:spcBef>
                <a:spcPts val="0"/>
              </a:spcBef>
              <a:spcAft>
                <a:spcPts val="300"/>
              </a:spcAft>
              <a:buClrTx/>
              <a:buSzPct val="90000"/>
              <a:buFont typeface="Wingdings" pitchFamily="2" charset="2"/>
              <a:buNone/>
              <a:tabLst/>
              <a:defRPr sz="1500" kern="1200" spc="0" baseline="0">
                <a:gradFill>
                  <a:gsLst>
                    <a:gs pos="1250">
                      <a:schemeClr val="tx1"/>
                    </a:gs>
                    <a:gs pos="100000">
                      <a:schemeClr val="tx1"/>
                    </a:gs>
                  </a:gsLst>
                  <a:lin ang="5400000" scaled="0"/>
                </a:gradFill>
                <a:latin typeface="+mn-lt"/>
                <a:ea typeface="+mn-ea"/>
                <a:cs typeface="+mn-cs"/>
              </a:defRPr>
            </a:lvl4pPr>
            <a:lvl5pPr marL="257177" marR="0" indent="-257177" algn="l" defTabSz="685835" rtl="0" eaLnBrk="1" fontAlgn="auto" latinLnBrk="0" hangingPunct="1">
              <a:lnSpc>
                <a:spcPct val="90000"/>
              </a:lnSpc>
              <a:spcBef>
                <a:spcPts val="0"/>
              </a:spcBef>
              <a:spcAft>
                <a:spcPts val="300"/>
              </a:spcAft>
              <a:buClrTx/>
              <a:buSzPct val="90000"/>
              <a:buFont typeface="Arial" pitchFamily="34" charset="0"/>
              <a:buChar char="•"/>
              <a:tabLst>
                <a:tab pos="941871" algn="l"/>
              </a:tabLst>
              <a:defRPr sz="1500" kern="1200" spc="0" baseline="0">
                <a:gradFill>
                  <a:gsLst>
                    <a:gs pos="1250">
                      <a:schemeClr val="tx1"/>
                    </a:gs>
                    <a:gs pos="100000">
                      <a:schemeClr val="tx1"/>
                    </a:gs>
                  </a:gsLst>
                  <a:lin ang="5400000" scaled="0"/>
                </a:gradFill>
                <a:latin typeface="+mn-lt"/>
                <a:ea typeface="+mn-ea"/>
                <a:cs typeface="+mn-cs"/>
              </a:defRPr>
            </a:lvl5pPr>
            <a:lvl6pPr marL="775102" indent="-257177" algn="l" defTabSz="685835" rtl="0" eaLnBrk="1" latinLnBrk="0" hangingPunct="1">
              <a:spcBef>
                <a:spcPct val="20000"/>
              </a:spcBef>
              <a:buFont typeface="Arial" pitchFamily="34" charset="0"/>
              <a:buChar char="•"/>
              <a:defRPr sz="1800" kern="1200">
                <a:gradFill>
                  <a:gsLst>
                    <a:gs pos="0">
                      <a:srgbClr val="595959"/>
                    </a:gs>
                    <a:gs pos="86000">
                      <a:srgbClr val="595959"/>
                    </a:gs>
                  </a:gsLst>
                  <a:lin ang="5400000" scaled="0"/>
                </a:gradFill>
                <a:latin typeface="+mn-lt"/>
                <a:ea typeface="+mn-ea"/>
                <a:cs typeface="+mn-cs"/>
              </a:defRPr>
            </a:lvl6pPr>
            <a:lvl7pPr marL="941793" indent="-169070" algn="l" defTabSz="685835" rtl="0" eaLnBrk="1" latinLnBrk="0" hangingPunct="1">
              <a:spcBef>
                <a:spcPct val="20000"/>
              </a:spcBef>
              <a:buFont typeface="Arial" pitchFamily="34" charset="0"/>
              <a:buChar char="•"/>
              <a:defRPr sz="1500" kern="1200">
                <a:gradFill>
                  <a:gsLst>
                    <a:gs pos="0">
                      <a:srgbClr val="595959"/>
                    </a:gs>
                    <a:gs pos="86000">
                      <a:srgbClr val="595959"/>
                    </a:gs>
                  </a:gsLst>
                  <a:lin ang="5400000" scaled="0"/>
                </a:gradFill>
                <a:latin typeface="+mn-lt"/>
                <a:ea typeface="+mn-ea"/>
                <a:cs typeface="+mn-cs"/>
              </a:defRPr>
            </a:lvl7pPr>
            <a:lvl8pPr marL="1115625" indent="-173832" algn="l" defTabSz="685835" rtl="0" eaLnBrk="1" latinLnBrk="0" hangingPunct="1">
              <a:spcBef>
                <a:spcPct val="20000"/>
              </a:spcBef>
              <a:buFont typeface="Arial" pitchFamily="34" charset="0"/>
              <a:buChar char="•"/>
              <a:defRPr sz="1500" kern="1200">
                <a:gradFill>
                  <a:gsLst>
                    <a:gs pos="0">
                      <a:srgbClr val="595959"/>
                    </a:gs>
                    <a:gs pos="86000">
                      <a:srgbClr val="595959"/>
                    </a:gs>
                  </a:gsLst>
                  <a:lin ang="5400000" scaled="0"/>
                </a:gra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2429">
              <a:buSzPct val="80000"/>
            </a:pPr>
            <a:r>
              <a:rPr lang="en-US" sz="3264" spc="-76" dirty="0">
                <a:solidFill>
                  <a:schemeClr val="accent1"/>
                </a:solidFill>
                <a:latin typeface="+mj-lt"/>
              </a:rPr>
              <a:t>Port Forwarded Endpoints</a:t>
            </a:r>
          </a:p>
          <a:p>
            <a:pPr marL="3238" lvl="1" indent="0">
              <a:buSzPct val="80000"/>
              <a:buNone/>
            </a:pPr>
            <a:r>
              <a:rPr lang="en-US" sz="2448" spc="-39" dirty="0">
                <a:solidFill>
                  <a:schemeClr val="bg2">
                    <a:lumMod val="10000"/>
                  </a:schemeClr>
                </a:solidFill>
              </a:rPr>
              <a:t>Direct communication to multiple VMs in the same cloud app</a:t>
            </a:r>
          </a:p>
        </p:txBody>
      </p:sp>
      <p:grpSp>
        <p:nvGrpSpPr>
          <p:cNvPr id="6" name="Group 5"/>
          <p:cNvGrpSpPr/>
          <p:nvPr/>
        </p:nvGrpSpPr>
        <p:grpSpPr>
          <a:xfrm>
            <a:off x="684418" y="1210161"/>
            <a:ext cx="1345107" cy="4030169"/>
            <a:chOff x="382901" y="1238257"/>
            <a:chExt cx="710286" cy="2128138"/>
          </a:xfrm>
        </p:grpSpPr>
        <p:sp>
          <p:nvSpPr>
            <p:cNvPr id="7" name="Rectangle 6"/>
            <p:cNvSpPr/>
            <p:nvPr/>
          </p:nvSpPr>
          <p:spPr bwMode="auto">
            <a:xfrm>
              <a:off x="382901" y="1238257"/>
              <a:ext cx="710286" cy="71028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2174" tIns="62174" rIns="62174" bIns="62174" numCol="1" spcCol="0" rtlCol="0" fromWordArt="0" anchor="ctr" anchorCtr="0" forceAA="0" compatLnSpc="1">
              <a:prstTxWarp prst="textNoShape">
                <a:avLst/>
              </a:prstTxWarp>
              <a:noAutofit/>
            </a:bodyPr>
            <a:lstStyle/>
            <a:p>
              <a:pPr algn="ctr" defTabSz="1243021" fontAlgn="base">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382901" y="1945823"/>
              <a:ext cx="710286" cy="710286"/>
            </a:xfrm>
            <a:prstGeom prst="rect">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2174" tIns="62174" rIns="62174" bIns="62174" numCol="1" spcCol="0" rtlCol="0" fromWordArt="0" anchor="ctr" anchorCtr="0" forceAA="0" compatLnSpc="1">
              <a:prstTxWarp prst="textNoShape">
                <a:avLst/>
              </a:prstTxWarp>
              <a:noAutofit/>
            </a:bodyPr>
            <a:lstStyle/>
            <a:p>
              <a:pPr algn="ctr" defTabSz="1243021" fontAlgn="base">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382901" y="2656109"/>
              <a:ext cx="710286" cy="710286"/>
            </a:xfrm>
            <a:prstGeom prst="rect">
              <a:avLst/>
            </a:prstGeom>
            <a:solidFill>
              <a:schemeClr val="accent3">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2174" tIns="62174" rIns="62174" bIns="62174" numCol="1" spcCol="0" rtlCol="0" fromWordArt="0" anchor="ctr" anchorCtr="0" forceAA="0" compatLnSpc="1">
              <a:prstTxWarp prst="textNoShape">
                <a:avLst/>
              </a:prstTxWarp>
              <a:noAutofit/>
            </a:bodyPr>
            <a:lstStyle/>
            <a:p>
              <a:pPr algn="ctr" defTabSz="1243021" fontAlgn="base">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1" name="Text Placeholder 3"/>
          <p:cNvSpPr txBox="1">
            <a:spLocks/>
          </p:cNvSpPr>
          <p:nvPr/>
        </p:nvSpPr>
        <p:spPr>
          <a:xfrm>
            <a:off x="2265786" y="2645711"/>
            <a:ext cx="10451076" cy="1152746"/>
          </a:xfrm>
          <a:prstGeom prst="rect">
            <a:avLst/>
          </a:prstGeom>
        </p:spPr>
        <p:txBody>
          <a:bodyPr vert="horz"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3"/>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3"/>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3"/>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Aft>
                <a:spcPts val="0"/>
              </a:spcAft>
            </a:pPr>
            <a:r>
              <a:rPr lang="en-US" sz="3264" dirty="0">
                <a:solidFill>
                  <a:schemeClr val="accent1"/>
                </a:solidFill>
                <a:latin typeface="+mj-lt"/>
              </a:rPr>
              <a:t>Support for All IP-Based Protocols (VM to VM)</a:t>
            </a:r>
          </a:p>
          <a:p>
            <a:pPr marL="3238" lvl="1"/>
            <a:r>
              <a:rPr lang="en-US" sz="2448" dirty="0">
                <a:solidFill>
                  <a:schemeClr val="bg2">
                    <a:lumMod val="10000"/>
                  </a:schemeClr>
                </a:solidFill>
              </a:rPr>
              <a:t>Instance-to-instance communication</a:t>
            </a:r>
          </a:p>
          <a:p>
            <a:pPr marL="3238" lvl="1"/>
            <a:r>
              <a:rPr lang="en-US" sz="2448" dirty="0">
                <a:solidFill>
                  <a:schemeClr val="bg2">
                    <a:lumMod val="10000"/>
                  </a:schemeClr>
                </a:solidFill>
              </a:rPr>
              <a:t>TCP, UDP, and ICMP, dynamic ports</a:t>
            </a:r>
          </a:p>
        </p:txBody>
      </p:sp>
      <p:sp>
        <p:nvSpPr>
          <p:cNvPr id="12" name="Text Placeholder 3"/>
          <p:cNvSpPr txBox="1">
            <a:spLocks/>
          </p:cNvSpPr>
          <p:nvPr/>
        </p:nvSpPr>
        <p:spPr>
          <a:xfrm>
            <a:off x="2265786" y="1467263"/>
            <a:ext cx="10451076" cy="1152746"/>
          </a:xfrm>
          <a:prstGeom prst="rect">
            <a:avLst/>
          </a:prstGeom>
        </p:spPr>
        <p:txBody>
          <a:bodyPr vert="horz"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3"/>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3"/>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3"/>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Aft>
                <a:spcPts val="0"/>
              </a:spcAft>
            </a:pPr>
            <a:r>
              <a:rPr lang="en-US" sz="3264" dirty="0">
                <a:solidFill>
                  <a:schemeClr val="accent1"/>
                </a:solidFill>
                <a:latin typeface="+mj-lt"/>
              </a:rPr>
              <a:t>UDP Traffic Supported in WA</a:t>
            </a:r>
          </a:p>
          <a:p>
            <a:pPr marL="3238" lvl="1"/>
            <a:r>
              <a:rPr lang="en-US" sz="2448" dirty="0">
                <a:solidFill>
                  <a:schemeClr val="bg2">
                    <a:lumMod val="10000"/>
                  </a:schemeClr>
                </a:solidFill>
              </a:rPr>
              <a:t>Load-balanced incoming traffic and allows outbound traffic</a:t>
            </a:r>
          </a:p>
          <a:p>
            <a:pPr>
              <a:spcAft>
                <a:spcPts val="0"/>
              </a:spcAft>
            </a:pPr>
            <a:r>
              <a:rPr lang="en-US" sz="2448" dirty="0">
                <a:solidFill>
                  <a:schemeClr val="bg2">
                    <a:lumMod val="10000"/>
                  </a:schemeClr>
                </a:solidFill>
                <a:latin typeface="+mj-lt"/>
              </a:rPr>
              <a:t> </a:t>
            </a:r>
          </a:p>
        </p:txBody>
      </p:sp>
      <p:sp>
        <p:nvSpPr>
          <p:cNvPr id="15" name="Text Placeholder 3"/>
          <p:cNvSpPr txBox="1">
            <a:spLocks/>
          </p:cNvSpPr>
          <p:nvPr/>
        </p:nvSpPr>
        <p:spPr>
          <a:xfrm>
            <a:off x="2265786" y="5294837"/>
            <a:ext cx="10451076" cy="1152746"/>
          </a:xfrm>
          <a:prstGeom prst="rect">
            <a:avLst/>
          </a:prstGeom>
        </p:spPr>
        <p:txBody>
          <a:bodyPr vert="horz" lIns="0" tIns="0" rIns="0" bIns="0" rtlCol="0">
            <a:spAutoFit/>
          </a:bodyPr>
          <a:lstStyle>
            <a:lvl1pPr marL="0" marR="0" indent="0" algn="l" defTabSz="685835" rtl="0" eaLnBrk="1" fontAlgn="auto" latinLnBrk="0" hangingPunct="1">
              <a:lnSpc>
                <a:spcPct val="90000"/>
              </a:lnSpc>
              <a:spcBef>
                <a:spcPts val="0"/>
              </a:spcBef>
              <a:spcAft>
                <a:spcPts val="0"/>
              </a:spcAft>
              <a:buClrTx/>
              <a:buSzPct val="90000"/>
              <a:buFont typeface="Arial" pitchFamily="34" charset="0"/>
              <a:buNone/>
              <a:tabLst/>
              <a:defRPr lang="en-US" sz="2400" kern="1200" spc="-53" baseline="0" dirty="0" smtClean="0">
                <a:gradFill>
                  <a:gsLst>
                    <a:gs pos="0">
                      <a:srgbClr val="595959"/>
                    </a:gs>
                    <a:gs pos="86000">
                      <a:srgbClr val="595959"/>
                    </a:gs>
                  </a:gsLst>
                  <a:lin ang="5400000" scaled="0"/>
                </a:gradFill>
                <a:latin typeface="+mn-lt"/>
                <a:ea typeface="+mn-ea"/>
                <a:cs typeface="+mn-cs"/>
              </a:defRPr>
            </a:lvl1pPr>
            <a:lvl2pPr marL="516736" marR="0" indent="-257177" algn="l" defTabSz="685835" rtl="0" eaLnBrk="1" fontAlgn="auto" latinLnBrk="0" hangingPunct="1">
              <a:lnSpc>
                <a:spcPct val="90000"/>
              </a:lnSpc>
              <a:spcBef>
                <a:spcPts val="0"/>
              </a:spcBef>
              <a:spcAft>
                <a:spcPts val="0"/>
              </a:spcAft>
              <a:buClrTx/>
              <a:buSzPct val="90000"/>
              <a:buFont typeface="Arial" pitchFamily="34" charset="0"/>
              <a:buChar char="•"/>
              <a:tabLst/>
              <a:defRPr lang="en-US" sz="2100" kern="1200" spc="0" baseline="0" dirty="0" smtClean="0">
                <a:gradFill>
                  <a:gsLst>
                    <a:gs pos="0">
                      <a:srgbClr val="595959"/>
                    </a:gs>
                    <a:gs pos="86000">
                      <a:srgbClr val="595959"/>
                    </a:gs>
                  </a:gsLst>
                  <a:lin ang="5400000" scaled="0"/>
                </a:gradFill>
                <a:latin typeface="+mn-lt"/>
                <a:ea typeface="+mn-ea"/>
                <a:cs typeface="+mn-cs"/>
              </a:defRPr>
            </a:lvl2pPr>
            <a:lvl3pPr marL="0" marR="0" indent="0" algn="l" defTabSz="685835" rtl="0" eaLnBrk="1" fontAlgn="auto" latinLnBrk="0" hangingPunct="1">
              <a:lnSpc>
                <a:spcPct val="90000"/>
              </a:lnSpc>
              <a:spcBef>
                <a:spcPts val="0"/>
              </a:spcBef>
              <a:spcAft>
                <a:spcPts val="300"/>
              </a:spcAft>
              <a:buClrTx/>
              <a:buSzPct val="90000"/>
              <a:buFont typeface="Wingdings" pitchFamily="2" charset="2"/>
              <a:buNone/>
              <a:tabLst>
                <a:tab pos="598940" algn="l"/>
              </a:tabLst>
              <a:defRPr sz="1500" kern="1200" spc="0" baseline="0">
                <a:gradFill>
                  <a:gsLst>
                    <a:gs pos="1250">
                      <a:schemeClr val="tx1"/>
                    </a:gs>
                    <a:gs pos="100000">
                      <a:schemeClr val="tx1"/>
                    </a:gs>
                  </a:gsLst>
                  <a:lin ang="5400000" scaled="0"/>
                </a:gradFill>
                <a:latin typeface="+mn-lt"/>
                <a:ea typeface="+mn-ea"/>
                <a:cs typeface="+mn-cs"/>
              </a:defRPr>
            </a:lvl3pPr>
            <a:lvl4pPr marL="0" marR="0" indent="0" algn="l" defTabSz="685835" rtl="0" eaLnBrk="1" fontAlgn="auto" latinLnBrk="0" hangingPunct="1">
              <a:lnSpc>
                <a:spcPct val="90000"/>
              </a:lnSpc>
              <a:spcBef>
                <a:spcPts val="0"/>
              </a:spcBef>
              <a:spcAft>
                <a:spcPts val="300"/>
              </a:spcAft>
              <a:buClrTx/>
              <a:buSzPct val="90000"/>
              <a:buFont typeface="Wingdings" pitchFamily="2" charset="2"/>
              <a:buNone/>
              <a:tabLst/>
              <a:defRPr sz="1500" kern="1200" spc="0" baseline="0">
                <a:gradFill>
                  <a:gsLst>
                    <a:gs pos="1250">
                      <a:schemeClr val="tx1"/>
                    </a:gs>
                    <a:gs pos="100000">
                      <a:schemeClr val="tx1"/>
                    </a:gs>
                  </a:gsLst>
                  <a:lin ang="5400000" scaled="0"/>
                </a:gradFill>
                <a:latin typeface="+mn-lt"/>
                <a:ea typeface="+mn-ea"/>
                <a:cs typeface="+mn-cs"/>
              </a:defRPr>
            </a:lvl4pPr>
            <a:lvl5pPr marL="257177" marR="0" indent="-257177" algn="l" defTabSz="685835" rtl="0" eaLnBrk="1" fontAlgn="auto" latinLnBrk="0" hangingPunct="1">
              <a:lnSpc>
                <a:spcPct val="90000"/>
              </a:lnSpc>
              <a:spcBef>
                <a:spcPts val="0"/>
              </a:spcBef>
              <a:spcAft>
                <a:spcPts val="300"/>
              </a:spcAft>
              <a:buClrTx/>
              <a:buSzPct val="90000"/>
              <a:buFont typeface="Arial" pitchFamily="34" charset="0"/>
              <a:buChar char="•"/>
              <a:tabLst>
                <a:tab pos="941871" algn="l"/>
              </a:tabLst>
              <a:defRPr sz="1500" kern="1200" spc="0" baseline="0">
                <a:gradFill>
                  <a:gsLst>
                    <a:gs pos="1250">
                      <a:schemeClr val="tx1"/>
                    </a:gs>
                    <a:gs pos="100000">
                      <a:schemeClr val="tx1"/>
                    </a:gs>
                  </a:gsLst>
                  <a:lin ang="5400000" scaled="0"/>
                </a:gradFill>
                <a:latin typeface="+mn-lt"/>
                <a:ea typeface="+mn-ea"/>
                <a:cs typeface="+mn-cs"/>
              </a:defRPr>
            </a:lvl5pPr>
            <a:lvl6pPr marL="775102" indent="-257177" algn="l" defTabSz="685835" rtl="0" eaLnBrk="1" latinLnBrk="0" hangingPunct="1">
              <a:spcBef>
                <a:spcPct val="20000"/>
              </a:spcBef>
              <a:buFont typeface="Arial" pitchFamily="34" charset="0"/>
              <a:buChar char="•"/>
              <a:defRPr sz="1800" kern="1200">
                <a:gradFill>
                  <a:gsLst>
                    <a:gs pos="0">
                      <a:srgbClr val="595959"/>
                    </a:gs>
                    <a:gs pos="86000">
                      <a:srgbClr val="595959"/>
                    </a:gs>
                  </a:gsLst>
                  <a:lin ang="5400000" scaled="0"/>
                </a:gradFill>
                <a:latin typeface="+mn-lt"/>
                <a:ea typeface="+mn-ea"/>
                <a:cs typeface="+mn-cs"/>
              </a:defRPr>
            </a:lvl6pPr>
            <a:lvl7pPr marL="941793" indent="-169070" algn="l" defTabSz="685835" rtl="0" eaLnBrk="1" latinLnBrk="0" hangingPunct="1">
              <a:spcBef>
                <a:spcPct val="20000"/>
              </a:spcBef>
              <a:buFont typeface="Arial" pitchFamily="34" charset="0"/>
              <a:buChar char="•"/>
              <a:defRPr sz="1500" kern="1200">
                <a:gradFill>
                  <a:gsLst>
                    <a:gs pos="0">
                      <a:srgbClr val="595959"/>
                    </a:gs>
                    <a:gs pos="86000">
                      <a:srgbClr val="595959"/>
                    </a:gs>
                  </a:gsLst>
                  <a:lin ang="5400000" scaled="0"/>
                </a:gradFill>
                <a:latin typeface="+mn-lt"/>
                <a:ea typeface="+mn-ea"/>
                <a:cs typeface="+mn-cs"/>
              </a:defRPr>
            </a:lvl7pPr>
            <a:lvl8pPr marL="1115625" indent="-173832" algn="l" defTabSz="685835" rtl="0" eaLnBrk="1" latinLnBrk="0" hangingPunct="1">
              <a:spcBef>
                <a:spcPct val="20000"/>
              </a:spcBef>
              <a:buFont typeface="Arial" pitchFamily="34" charset="0"/>
              <a:buChar char="•"/>
              <a:defRPr sz="1500" kern="1200">
                <a:gradFill>
                  <a:gsLst>
                    <a:gs pos="0">
                      <a:srgbClr val="595959"/>
                    </a:gs>
                    <a:gs pos="86000">
                      <a:srgbClr val="595959"/>
                    </a:gs>
                  </a:gsLst>
                  <a:lin ang="5400000" scaled="0"/>
                </a:gra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2429">
              <a:buSzPct val="80000"/>
            </a:pPr>
            <a:r>
              <a:rPr lang="en-US" sz="3264" spc="-76" dirty="0">
                <a:solidFill>
                  <a:schemeClr val="accent1"/>
                </a:solidFill>
                <a:latin typeface="+mj-lt"/>
              </a:rPr>
              <a:t>Custom Load Balancer Health Probes</a:t>
            </a:r>
          </a:p>
          <a:p>
            <a:pPr marL="3238" lvl="1" indent="0">
              <a:buSzPct val="80000"/>
              <a:buNone/>
            </a:pPr>
            <a:r>
              <a:rPr lang="en-US" sz="2448" spc="-39" dirty="0">
                <a:solidFill>
                  <a:schemeClr val="bg2">
                    <a:lumMod val="10000"/>
                  </a:schemeClr>
                </a:solidFill>
              </a:rPr>
              <a:t>Health check with probe timeouts</a:t>
            </a:r>
          </a:p>
          <a:p>
            <a:pPr marL="3238" lvl="1" indent="0">
              <a:buSzPct val="80000"/>
              <a:buNone/>
            </a:pPr>
            <a:r>
              <a:rPr lang="en-US" sz="2448" spc="-39" dirty="0">
                <a:solidFill>
                  <a:schemeClr val="bg2">
                    <a:lumMod val="10000"/>
                  </a:schemeClr>
                </a:solidFill>
              </a:rPr>
              <a:t>HTTP-based probing, allowing granular control of health checks</a:t>
            </a:r>
          </a:p>
        </p:txBody>
      </p:sp>
      <p:sp>
        <p:nvSpPr>
          <p:cNvPr id="16" name="Rectangle 15"/>
          <p:cNvSpPr/>
          <p:nvPr/>
        </p:nvSpPr>
        <p:spPr bwMode="auto">
          <a:xfrm>
            <a:off x="684416" y="5240330"/>
            <a:ext cx="1345107" cy="1345107"/>
          </a:xfrm>
          <a:prstGeom prst="rect">
            <a:avLst/>
          </a:prstGeom>
          <a:solidFill>
            <a:srgbClr val="33471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2174" tIns="62174" rIns="62174" bIns="62174" numCol="1" spcCol="0" rtlCol="0" fromWordArt="0" anchor="ctr" anchorCtr="0" forceAA="0" compatLnSpc="1">
            <a:prstTxWarp prst="textNoShape">
              <a:avLst/>
            </a:prstTxWarp>
            <a:noAutofit/>
          </a:bodyPr>
          <a:lstStyle/>
          <a:p>
            <a:pPr algn="ctr" defTabSz="1243021" fontAlgn="base">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8" name="Freeform 139"/>
          <p:cNvSpPr>
            <a:spLocks/>
          </p:cNvSpPr>
          <p:nvPr/>
        </p:nvSpPr>
        <p:spPr bwMode="black">
          <a:xfrm>
            <a:off x="933802" y="5557881"/>
            <a:ext cx="846334" cy="710003"/>
          </a:xfrm>
          <a:custGeom>
            <a:avLst/>
            <a:gdLst>
              <a:gd name="T0" fmla="*/ 384 w 450"/>
              <a:gd name="T1" fmla="*/ 111 h 378"/>
              <a:gd name="T2" fmla="*/ 388 w 450"/>
              <a:gd name="T3" fmla="*/ 104 h 378"/>
              <a:gd name="T4" fmla="*/ 381 w 450"/>
              <a:gd name="T5" fmla="*/ 97 h 378"/>
              <a:gd name="T6" fmla="*/ 349 w 450"/>
              <a:gd name="T7" fmla="*/ 97 h 378"/>
              <a:gd name="T8" fmla="*/ 257 w 450"/>
              <a:gd name="T9" fmla="*/ 68 h 378"/>
              <a:gd name="T10" fmla="*/ 231 w 450"/>
              <a:gd name="T11" fmla="*/ 50 h 378"/>
              <a:gd name="T12" fmla="*/ 231 w 450"/>
              <a:gd name="T13" fmla="*/ 33 h 378"/>
              <a:gd name="T14" fmla="*/ 242 w 450"/>
              <a:gd name="T15" fmla="*/ 17 h 378"/>
              <a:gd name="T16" fmla="*/ 224 w 450"/>
              <a:gd name="T17" fmla="*/ 0 h 378"/>
              <a:gd name="T18" fmla="*/ 207 w 450"/>
              <a:gd name="T19" fmla="*/ 17 h 378"/>
              <a:gd name="T20" fmla="*/ 217 w 450"/>
              <a:gd name="T21" fmla="*/ 33 h 378"/>
              <a:gd name="T22" fmla="*/ 217 w 450"/>
              <a:gd name="T23" fmla="*/ 50 h 378"/>
              <a:gd name="T24" fmla="*/ 192 w 450"/>
              <a:gd name="T25" fmla="*/ 68 h 378"/>
              <a:gd name="T26" fmla="*/ 99 w 450"/>
              <a:gd name="T27" fmla="*/ 97 h 378"/>
              <a:gd name="T28" fmla="*/ 69 w 450"/>
              <a:gd name="T29" fmla="*/ 97 h 378"/>
              <a:gd name="T30" fmla="*/ 62 w 450"/>
              <a:gd name="T31" fmla="*/ 104 h 378"/>
              <a:gd name="T32" fmla="*/ 66 w 450"/>
              <a:gd name="T33" fmla="*/ 111 h 378"/>
              <a:gd name="T34" fmla="*/ 6 w 450"/>
              <a:gd name="T35" fmla="*/ 255 h 378"/>
              <a:gd name="T36" fmla="*/ 20 w 450"/>
              <a:gd name="T37" fmla="*/ 255 h 378"/>
              <a:gd name="T38" fmla="*/ 69 w 450"/>
              <a:gd name="T39" fmla="*/ 136 h 378"/>
              <a:gd name="T40" fmla="*/ 125 w 450"/>
              <a:gd name="T41" fmla="*/ 270 h 378"/>
              <a:gd name="T42" fmla="*/ 0 w 450"/>
              <a:gd name="T43" fmla="*/ 270 h 378"/>
              <a:gd name="T44" fmla="*/ 69 w 450"/>
              <a:gd name="T45" fmla="*/ 319 h 378"/>
              <a:gd name="T46" fmla="*/ 139 w 450"/>
              <a:gd name="T47" fmla="*/ 270 h 378"/>
              <a:gd name="T48" fmla="*/ 73 w 450"/>
              <a:gd name="T49" fmla="*/ 112 h 378"/>
              <a:gd name="T50" fmla="*/ 196 w 450"/>
              <a:gd name="T51" fmla="*/ 112 h 378"/>
              <a:gd name="T52" fmla="*/ 213 w 450"/>
              <a:gd name="T53" fmla="*/ 122 h 378"/>
              <a:gd name="T54" fmla="*/ 213 w 450"/>
              <a:gd name="T55" fmla="*/ 328 h 378"/>
              <a:gd name="T56" fmla="*/ 108 w 450"/>
              <a:gd name="T57" fmla="*/ 367 h 378"/>
              <a:gd name="T58" fmla="*/ 108 w 450"/>
              <a:gd name="T59" fmla="*/ 378 h 378"/>
              <a:gd name="T60" fmla="*/ 342 w 450"/>
              <a:gd name="T61" fmla="*/ 378 h 378"/>
              <a:gd name="T62" fmla="*/ 342 w 450"/>
              <a:gd name="T63" fmla="*/ 367 h 378"/>
              <a:gd name="T64" fmla="*/ 236 w 450"/>
              <a:gd name="T65" fmla="*/ 328 h 378"/>
              <a:gd name="T66" fmla="*/ 236 w 450"/>
              <a:gd name="T67" fmla="*/ 122 h 378"/>
              <a:gd name="T68" fmla="*/ 252 w 450"/>
              <a:gd name="T69" fmla="*/ 112 h 378"/>
              <a:gd name="T70" fmla="*/ 377 w 450"/>
              <a:gd name="T71" fmla="*/ 112 h 378"/>
              <a:gd name="T72" fmla="*/ 317 w 450"/>
              <a:gd name="T73" fmla="*/ 255 h 378"/>
              <a:gd name="T74" fmla="*/ 331 w 450"/>
              <a:gd name="T75" fmla="*/ 255 h 378"/>
              <a:gd name="T76" fmla="*/ 380 w 450"/>
              <a:gd name="T77" fmla="*/ 136 h 378"/>
              <a:gd name="T78" fmla="*/ 436 w 450"/>
              <a:gd name="T79" fmla="*/ 270 h 378"/>
              <a:gd name="T80" fmla="*/ 311 w 450"/>
              <a:gd name="T81" fmla="*/ 270 h 378"/>
              <a:gd name="T82" fmla="*/ 380 w 450"/>
              <a:gd name="T83" fmla="*/ 319 h 378"/>
              <a:gd name="T84" fmla="*/ 450 w 450"/>
              <a:gd name="T85" fmla="*/ 270 h 378"/>
              <a:gd name="T86" fmla="*/ 384 w 450"/>
              <a:gd name="T87" fmla="*/ 111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0" h="378">
                <a:moveTo>
                  <a:pt x="384" y="111"/>
                </a:moveTo>
                <a:cubicBezTo>
                  <a:pt x="386" y="110"/>
                  <a:pt x="388" y="107"/>
                  <a:pt x="388" y="104"/>
                </a:cubicBezTo>
                <a:cubicBezTo>
                  <a:pt x="388" y="100"/>
                  <a:pt x="385" y="97"/>
                  <a:pt x="381" y="97"/>
                </a:cubicBezTo>
                <a:cubicBezTo>
                  <a:pt x="349" y="97"/>
                  <a:pt x="349" y="97"/>
                  <a:pt x="349" y="97"/>
                </a:cubicBezTo>
                <a:cubicBezTo>
                  <a:pt x="321" y="89"/>
                  <a:pt x="292" y="74"/>
                  <a:pt x="257" y="68"/>
                </a:cubicBezTo>
                <a:cubicBezTo>
                  <a:pt x="251" y="59"/>
                  <a:pt x="242" y="52"/>
                  <a:pt x="231" y="50"/>
                </a:cubicBezTo>
                <a:cubicBezTo>
                  <a:pt x="231" y="33"/>
                  <a:pt x="231" y="33"/>
                  <a:pt x="231" y="33"/>
                </a:cubicBezTo>
                <a:cubicBezTo>
                  <a:pt x="237" y="31"/>
                  <a:pt x="242" y="24"/>
                  <a:pt x="242" y="17"/>
                </a:cubicBezTo>
                <a:cubicBezTo>
                  <a:pt x="242" y="8"/>
                  <a:pt x="234" y="0"/>
                  <a:pt x="224" y="0"/>
                </a:cubicBezTo>
                <a:cubicBezTo>
                  <a:pt x="215" y="0"/>
                  <a:pt x="207" y="8"/>
                  <a:pt x="207" y="17"/>
                </a:cubicBezTo>
                <a:cubicBezTo>
                  <a:pt x="207" y="24"/>
                  <a:pt x="211" y="31"/>
                  <a:pt x="217" y="33"/>
                </a:cubicBezTo>
                <a:cubicBezTo>
                  <a:pt x="217" y="50"/>
                  <a:pt x="217" y="50"/>
                  <a:pt x="217" y="50"/>
                </a:cubicBezTo>
                <a:cubicBezTo>
                  <a:pt x="206" y="52"/>
                  <a:pt x="197" y="59"/>
                  <a:pt x="192" y="68"/>
                </a:cubicBezTo>
                <a:cubicBezTo>
                  <a:pt x="156" y="74"/>
                  <a:pt x="128" y="89"/>
                  <a:pt x="99" y="97"/>
                </a:cubicBezTo>
                <a:cubicBezTo>
                  <a:pt x="69" y="97"/>
                  <a:pt x="69" y="97"/>
                  <a:pt x="69" y="97"/>
                </a:cubicBezTo>
                <a:cubicBezTo>
                  <a:pt x="65" y="97"/>
                  <a:pt x="62" y="100"/>
                  <a:pt x="62" y="104"/>
                </a:cubicBezTo>
                <a:cubicBezTo>
                  <a:pt x="62" y="107"/>
                  <a:pt x="63" y="110"/>
                  <a:pt x="66" y="111"/>
                </a:cubicBezTo>
                <a:cubicBezTo>
                  <a:pt x="6" y="255"/>
                  <a:pt x="6" y="255"/>
                  <a:pt x="6" y="255"/>
                </a:cubicBezTo>
                <a:cubicBezTo>
                  <a:pt x="20" y="255"/>
                  <a:pt x="20" y="255"/>
                  <a:pt x="20" y="255"/>
                </a:cubicBezTo>
                <a:cubicBezTo>
                  <a:pt x="69" y="136"/>
                  <a:pt x="69" y="136"/>
                  <a:pt x="69" y="136"/>
                </a:cubicBezTo>
                <a:cubicBezTo>
                  <a:pt x="125" y="270"/>
                  <a:pt x="125" y="270"/>
                  <a:pt x="125" y="270"/>
                </a:cubicBezTo>
                <a:cubicBezTo>
                  <a:pt x="0" y="270"/>
                  <a:pt x="0" y="270"/>
                  <a:pt x="0" y="270"/>
                </a:cubicBezTo>
                <a:cubicBezTo>
                  <a:pt x="0" y="297"/>
                  <a:pt x="31" y="319"/>
                  <a:pt x="69" y="319"/>
                </a:cubicBezTo>
                <a:cubicBezTo>
                  <a:pt x="108" y="319"/>
                  <a:pt x="139" y="297"/>
                  <a:pt x="139" y="270"/>
                </a:cubicBezTo>
                <a:cubicBezTo>
                  <a:pt x="73" y="112"/>
                  <a:pt x="73" y="112"/>
                  <a:pt x="73" y="112"/>
                </a:cubicBezTo>
                <a:cubicBezTo>
                  <a:pt x="196" y="112"/>
                  <a:pt x="196" y="112"/>
                  <a:pt x="196" y="112"/>
                </a:cubicBezTo>
                <a:cubicBezTo>
                  <a:pt x="201" y="117"/>
                  <a:pt x="206" y="120"/>
                  <a:pt x="213" y="122"/>
                </a:cubicBezTo>
                <a:cubicBezTo>
                  <a:pt x="213" y="328"/>
                  <a:pt x="213" y="328"/>
                  <a:pt x="213" y="328"/>
                </a:cubicBezTo>
                <a:cubicBezTo>
                  <a:pt x="164" y="331"/>
                  <a:pt x="124" y="351"/>
                  <a:pt x="108" y="367"/>
                </a:cubicBezTo>
                <a:cubicBezTo>
                  <a:pt x="108" y="370"/>
                  <a:pt x="108" y="373"/>
                  <a:pt x="108" y="378"/>
                </a:cubicBezTo>
                <a:cubicBezTo>
                  <a:pt x="114" y="378"/>
                  <a:pt x="335" y="378"/>
                  <a:pt x="342" y="378"/>
                </a:cubicBezTo>
                <a:cubicBezTo>
                  <a:pt x="342" y="373"/>
                  <a:pt x="342" y="370"/>
                  <a:pt x="342" y="367"/>
                </a:cubicBezTo>
                <a:cubicBezTo>
                  <a:pt x="326" y="351"/>
                  <a:pt x="285" y="331"/>
                  <a:pt x="236" y="328"/>
                </a:cubicBezTo>
                <a:cubicBezTo>
                  <a:pt x="236" y="122"/>
                  <a:pt x="236" y="122"/>
                  <a:pt x="236" y="122"/>
                </a:cubicBezTo>
                <a:cubicBezTo>
                  <a:pt x="242" y="120"/>
                  <a:pt x="248" y="117"/>
                  <a:pt x="252" y="112"/>
                </a:cubicBezTo>
                <a:cubicBezTo>
                  <a:pt x="377" y="112"/>
                  <a:pt x="377" y="112"/>
                  <a:pt x="377" y="112"/>
                </a:cubicBezTo>
                <a:cubicBezTo>
                  <a:pt x="317" y="255"/>
                  <a:pt x="317" y="255"/>
                  <a:pt x="317" y="255"/>
                </a:cubicBezTo>
                <a:cubicBezTo>
                  <a:pt x="331" y="255"/>
                  <a:pt x="331" y="255"/>
                  <a:pt x="331" y="255"/>
                </a:cubicBezTo>
                <a:cubicBezTo>
                  <a:pt x="380" y="136"/>
                  <a:pt x="380" y="136"/>
                  <a:pt x="380" y="136"/>
                </a:cubicBezTo>
                <a:cubicBezTo>
                  <a:pt x="436" y="270"/>
                  <a:pt x="436" y="270"/>
                  <a:pt x="436" y="270"/>
                </a:cubicBezTo>
                <a:cubicBezTo>
                  <a:pt x="311" y="270"/>
                  <a:pt x="311" y="270"/>
                  <a:pt x="311" y="270"/>
                </a:cubicBezTo>
                <a:cubicBezTo>
                  <a:pt x="311" y="297"/>
                  <a:pt x="342" y="319"/>
                  <a:pt x="380" y="319"/>
                </a:cubicBezTo>
                <a:cubicBezTo>
                  <a:pt x="419" y="319"/>
                  <a:pt x="450" y="297"/>
                  <a:pt x="450" y="270"/>
                </a:cubicBezTo>
                <a:lnTo>
                  <a:pt x="384" y="111"/>
                </a:lnTo>
                <a:close/>
              </a:path>
            </a:pathLst>
          </a:custGeom>
          <a:solidFill>
            <a:srgbClr val="FFFFFF"/>
          </a:solidFill>
          <a:ln>
            <a:noFill/>
          </a:ln>
        </p:spPr>
        <p:txBody>
          <a:bodyPr vert="horz" wrap="square" lIns="111925" tIns="55963" rIns="111925" bIns="55963" numCol="1" anchor="t" anchorCtr="0" compatLnSpc="1">
            <a:prstTxWarp prst="textNoShape">
              <a:avLst/>
            </a:prstTxWarp>
          </a:bodyPr>
          <a:lstStyle/>
          <a:p>
            <a:endParaRPr lang="en-US" sz="2175"/>
          </a:p>
        </p:txBody>
      </p:sp>
      <p:sp>
        <p:nvSpPr>
          <p:cNvPr id="19" name="Freeform 73"/>
          <p:cNvSpPr>
            <a:spLocks noEditPoints="1"/>
          </p:cNvSpPr>
          <p:nvPr/>
        </p:nvSpPr>
        <p:spPr bwMode="black">
          <a:xfrm>
            <a:off x="926691" y="4171625"/>
            <a:ext cx="820724" cy="792300"/>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111925" tIns="55963" rIns="111925" bIns="55963" numCol="1" anchor="t" anchorCtr="0" compatLnSpc="1">
            <a:prstTxWarp prst="textNoShape">
              <a:avLst/>
            </a:prstTxWarp>
          </a:bodyPr>
          <a:lstStyle/>
          <a:p>
            <a:endParaRPr lang="en-US" sz="2175"/>
          </a:p>
        </p:txBody>
      </p:sp>
      <p:sp>
        <p:nvSpPr>
          <p:cNvPr id="20" name="Freeform 12"/>
          <p:cNvSpPr>
            <a:spLocks/>
          </p:cNvSpPr>
          <p:nvPr/>
        </p:nvSpPr>
        <p:spPr bwMode="black">
          <a:xfrm>
            <a:off x="974349" y="2920948"/>
            <a:ext cx="765246" cy="603438"/>
          </a:xfrm>
          <a:custGeom>
            <a:avLst/>
            <a:gdLst/>
            <a:ahLst/>
            <a:cxnLst/>
            <a:rect l="l" t="t" r="r" b="b"/>
            <a:pathLst>
              <a:path w="611218" h="481979">
                <a:moveTo>
                  <a:pt x="224745" y="94707"/>
                </a:moveTo>
                <a:cubicBezTo>
                  <a:pt x="347961" y="94707"/>
                  <a:pt x="448505" y="171589"/>
                  <a:pt x="448505" y="266213"/>
                </a:cubicBezTo>
                <a:cubicBezTo>
                  <a:pt x="448505" y="360837"/>
                  <a:pt x="347961" y="436734"/>
                  <a:pt x="224745" y="436734"/>
                </a:cubicBezTo>
                <a:cubicBezTo>
                  <a:pt x="202074" y="436734"/>
                  <a:pt x="181373" y="434763"/>
                  <a:pt x="161659" y="429834"/>
                </a:cubicBezTo>
                <a:cubicBezTo>
                  <a:pt x="135044" y="478132"/>
                  <a:pt x="86744" y="488974"/>
                  <a:pt x="44358" y="478132"/>
                </a:cubicBezTo>
                <a:cubicBezTo>
                  <a:pt x="69986" y="455462"/>
                  <a:pt x="92658" y="434763"/>
                  <a:pt x="109416" y="413078"/>
                </a:cubicBezTo>
                <a:cubicBezTo>
                  <a:pt x="43372" y="382522"/>
                  <a:pt x="0" y="328310"/>
                  <a:pt x="0" y="266213"/>
                </a:cubicBezTo>
                <a:cubicBezTo>
                  <a:pt x="0" y="171589"/>
                  <a:pt x="100544" y="94707"/>
                  <a:pt x="224745" y="94707"/>
                </a:cubicBezTo>
                <a:close/>
                <a:moveTo>
                  <a:pt x="386440" y="0"/>
                </a:moveTo>
                <a:cubicBezTo>
                  <a:pt x="510659" y="0"/>
                  <a:pt x="611218" y="76830"/>
                  <a:pt x="611218" y="170405"/>
                </a:cubicBezTo>
                <a:cubicBezTo>
                  <a:pt x="611218" y="232460"/>
                  <a:pt x="566854" y="287620"/>
                  <a:pt x="501787" y="317170"/>
                </a:cubicBezTo>
                <a:cubicBezTo>
                  <a:pt x="518546" y="338840"/>
                  <a:pt x="541221" y="360510"/>
                  <a:pt x="566854" y="382180"/>
                </a:cubicBezTo>
                <a:cubicBezTo>
                  <a:pt x="523476" y="393015"/>
                  <a:pt x="481083" y="383165"/>
                  <a:pt x="454465" y="334900"/>
                </a:cubicBezTo>
                <a:cubicBezTo>
                  <a:pt x="547137" y="154645"/>
                  <a:pt x="301656" y="47280"/>
                  <a:pt x="201097" y="73875"/>
                </a:cubicBezTo>
                <a:cubicBezTo>
                  <a:pt x="241518" y="29550"/>
                  <a:pt x="309542" y="0"/>
                  <a:pt x="386440" y="0"/>
                </a:cubicBezTo>
                <a:close/>
              </a:path>
            </a:pathLst>
          </a:custGeom>
          <a:solidFill>
            <a:srgbClr val="FFFFFF"/>
          </a:solidFill>
          <a:ln>
            <a:noFill/>
          </a:ln>
          <a:extLst/>
        </p:spPr>
        <p:txBody>
          <a:bodyPr vert="horz" wrap="square" lIns="124347" tIns="62174" rIns="124347" bIns="62174" numCol="1" anchor="t" anchorCtr="0" compatLnSpc="1">
            <a:prstTxWarp prst="textNoShape">
              <a:avLst/>
            </a:prstTxWarp>
          </a:bodyPr>
          <a:lstStyle/>
          <a:p>
            <a:endParaRPr lang="en-US" sz="2448"/>
          </a:p>
        </p:txBody>
      </p:sp>
      <p:sp>
        <p:nvSpPr>
          <p:cNvPr id="21" name="Freeform 22"/>
          <p:cNvSpPr>
            <a:spLocks noEditPoints="1"/>
          </p:cNvSpPr>
          <p:nvPr/>
        </p:nvSpPr>
        <p:spPr bwMode="black">
          <a:xfrm>
            <a:off x="933684" y="1473211"/>
            <a:ext cx="820724" cy="819002"/>
          </a:xfrm>
          <a:custGeom>
            <a:avLst/>
            <a:gdLst>
              <a:gd name="T0" fmla="*/ 728 w 763"/>
              <a:gd name="T1" fmla="*/ 318 h 762"/>
              <a:gd name="T2" fmla="*/ 445 w 763"/>
              <a:gd name="T3" fmla="*/ 36 h 762"/>
              <a:gd name="T4" fmla="*/ 318 w 763"/>
              <a:gd name="T5" fmla="*/ 36 h 762"/>
              <a:gd name="T6" fmla="*/ 35 w 763"/>
              <a:gd name="T7" fmla="*/ 318 h 762"/>
              <a:gd name="T8" fmla="*/ 35 w 763"/>
              <a:gd name="T9" fmla="*/ 444 h 762"/>
              <a:gd name="T10" fmla="*/ 318 w 763"/>
              <a:gd name="T11" fmla="*/ 727 h 762"/>
              <a:gd name="T12" fmla="*/ 445 w 763"/>
              <a:gd name="T13" fmla="*/ 727 h 762"/>
              <a:gd name="T14" fmla="*/ 728 w 763"/>
              <a:gd name="T15" fmla="*/ 444 h 762"/>
              <a:gd name="T16" fmla="*/ 728 w 763"/>
              <a:gd name="T17" fmla="*/ 318 h 762"/>
              <a:gd name="T18" fmla="*/ 710 w 763"/>
              <a:gd name="T19" fmla="*/ 425 h 762"/>
              <a:gd name="T20" fmla="*/ 426 w 763"/>
              <a:gd name="T21" fmla="*/ 709 h 762"/>
              <a:gd name="T22" fmla="*/ 336 w 763"/>
              <a:gd name="T23" fmla="*/ 709 h 762"/>
              <a:gd name="T24" fmla="*/ 53 w 763"/>
              <a:gd name="T25" fmla="*/ 425 h 762"/>
              <a:gd name="T26" fmla="*/ 53 w 763"/>
              <a:gd name="T27" fmla="*/ 336 h 762"/>
              <a:gd name="T28" fmla="*/ 336 w 763"/>
              <a:gd name="T29" fmla="*/ 53 h 762"/>
              <a:gd name="T30" fmla="*/ 427 w 763"/>
              <a:gd name="T31" fmla="*/ 53 h 762"/>
              <a:gd name="T32" fmla="*/ 710 w 763"/>
              <a:gd name="T33" fmla="*/ 336 h 762"/>
              <a:gd name="T34" fmla="*/ 710 w 763"/>
              <a:gd name="T35" fmla="*/ 425 h 762"/>
              <a:gd name="T36" fmla="*/ 692 w 763"/>
              <a:gd name="T37" fmla="*/ 353 h 762"/>
              <a:gd name="T38" fmla="*/ 409 w 763"/>
              <a:gd name="T39" fmla="*/ 69 h 762"/>
              <a:gd name="T40" fmla="*/ 356 w 763"/>
              <a:gd name="T41" fmla="*/ 69 h 762"/>
              <a:gd name="T42" fmla="*/ 72 w 763"/>
              <a:gd name="T43" fmla="*/ 353 h 762"/>
              <a:gd name="T44" fmla="*/ 72 w 763"/>
              <a:gd name="T45" fmla="*/ 406 h 762"/>
              <a:gd name="T46" fmla="*/ 356 w 763"/>
              <a:gd name="T47" fmla="*/ 690 h 762"/>
              <a:gd name="T48" fmla="*/ 409 w 763"/>
              <a:gd name="T49" fmla="*/ 690 h 762"/>
              <a:gd name="T50" fmla="*/ 692 w 763"/>
              <a:gd name="T51" fmla="*/ 406 h 762"/>
              <a:gd name="T52" fmla="*/ 692 w 763"/>
              <a:gd name="T53" fmla="*/ 353 h 762"/>
              <a:gd name="T54" fmla="*/ 513 w 763"/>
              <a:gd name="T55" fmla="*/ 488 h 762"/>
              <a:gd name="T56" fmla="*/ 507 w 763"/>
              <a:gd name="T57" fmla="*/ 490 h 762"/>
              <a:gd name="T58" fmla="*/ 497 w 763"/>
              <a:gd name="T59" fmla="*/ 478 h 762"/>
              <a:gd name="T60" fmla="*/ 497 w 763"/>
              <a:gd name="T61" fmla="*/ 471 h 762"/>
              <a:gd name="T62" fmla="*/ 497 w 763"/>
              <a:gd name="T63" fmla="*/ 421 h 762"/>
              <a:gd name="T64" fmla="*/ 426 w 763"/>
              <a:gd name="T65" fmla="*/ 483 h 762"/>
              <a:gd name="T66" fmla="*/ 426 w 763"/>
              <a:gd name="T67" fmla="*/ 562 h 762"/>
              <a:gd name="T68" fmla="*/ 343 w 763"/>
              <a:gd name="T69" fmla="*/ 560 h 762"/>
              <a:gd name="T70" fmla="*/ 343 w 763"/>
              <a:gd name="T71" fmla="*/ 482 h 762"/>
              <a:gd name="T72" fmla="*/ 342 w 763"/>
              <a:gd name="T73" fmla="*/ 482 h 762"/>
              <a:gd name="T74" fmla="*/ 275 w 763"/>
              <a:gd name="T75" fmla="*/ 421 h 762"/>
              <a:gd name="T76" fmla="*/ 275 w 763"/>
              <a:gd name="T77" fmla="*/ 478 h 762"/>
              <a:gd name="T78" fmla="*/ 265 w 763"/>
              <a:gd name="T79" fmla="*/ 490 h 762"/>
              <a:gd name="T80" fmla="*/ 259 w 763"/>
              <a:gd name="T81" fmla="*/ 489 h 762"/>
              <a:gd name="T82" fmla="*/ 123 w 763"/>
              <a:gd name="T83" fmla="*/ 389 h 762"/>
              <a:gd name="T84" fmla="*/ 257 w 763"/>
              <a:gd name="T85" fmla="*/ 284 h 762"/>
              <a:gd name="T86" fmla="*/ 265 w 763"/>
              <a:gd name="T87" fmla="*/ 281 h 762"/>
              <a:gd name="T88" fmla="*/ 275 w 763"/>
              <a:gd name="T89" fmla="*/ 293 h 762"/>
              <a:gd name="T90" fmla="*/ 275 w 763"/>
              <a:gd name="T91" fmla="*/ 358 h 762"/>
              <a:gd name="T92" fmla="*/ 386 w 763"/>
              <a:gd name="T93" fmla="*/ 429 h 762"/>
              <a:gd name="T94" fmla="*/ 497 w 763"/>
              <a:gd name="T95" fmla="*/ 358 h 762"/>
              <a:gd name="T96" fmla="*/ 497 w 763"/>
              <a:gd name="T97" fmla="*/ 293 h 762"/>
              <a:gd name="T98" fmla="*/ 507 w 763"/>
              <a:gd name="T99" fmla="*/ 281 h 762"/>
              <a:gd name="T100" fmla="*/ 515 w 763"/>
              <a:gd name="T101" fmla="*/ 284 h 762"/>
              <a:gd name="T102" fmla="*/ 531 w 763"/>
              <a:gd name="T103" fmla="*/ 297 h 762"/>
              <a:gd name="T104" fmla="*/ 649 w 763"/>
              <a:gd name="T105" fmla="*/ 388 h 762"/>
              <a:gd name="T106" fmla="*/ 513 w 763"/>
              <a:gd name="T107" fmla="*/ 488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3" h="762">
                <a:moveTo>
                  <a:pt x="728" y="318"/>
                </a:moveTo>
                <a:cubicBezTo>
                  <a:pt x="445" y="36"/>
                  <a:pt x="445" y="36"/>
                  <a:pt x="445" y="36"/>
                </a:cubicBezTo>
                <a:cubicBezTo>
                  <a:pt x="409" y="0"/>
                  <a:pt x="353" y="0"/>
                  <a:pt x="318" y="36"/>
                </a:cubicBezTo>
                <a:cubicBezTo>
                  <a:pt x="35" y="318"/>
                  <a:pt x="35" y="318"/>
                  <a:pt x="35" y="318"/>
                </a:cubicBezTo>
                <a:cubicBezTo>
                  <a:pt x="0" y="353"/>
                  <a:pt x="0" y="409"/>
                  <a:pt x="35" y="444"/>
                </a:cubicBezTo>
                <a:cubicBezTo>
                  <a:pt x="318" y="727"/>
                  <a:pt x="318" y="727"/>
                  <a:pt x="318" y="727"/>
                </a:cubicBezTo>
                <a:cubicBezTo>
                  <a:pt x="353" y="762"/>
                  <a:pt x="409" y="762"/>
                  <a:pt x="445" y="727"/>
                </a:cubicBezTo>
                <a:cubicBezTo>
                  <a:pt x="728" y="444"/>
                  <a:pt x="728" y="444"/>
                  <a:pt x="728" y="444"/>
                </a:cubicBezTo>
                <a:cubicBezTo>
                  <a:pt x="763" y="409"/>
                  <a:pt x="763" y="353"/>
                  <a:pt x="728" y="318"/>
                </a:cubicBezTo>
                <a:close/>
                <a:moveTo>
                  <a:pt x="710" y="425"/>
                </a:moveTo>
                <a:cubicBezTo>
                  <a:pt x="426" y="709"/>
                  <a:pt x="426" y="709"/>
                  <a:pt x="426" y="709"/>
                </a:cubicBezTo>
                <a:cubicBezTo>
                  <a:pt x="402" y="734"/>
                  <a:pt x="361" y="734"/>
                  <a:pt x="336" y="709"/>
                </a:cubicBezTo>
                <a:cubicBezTo>
                  <a:pt x="53" y="425"/>
                  <a:pt x="53" y="425"/>
                  <a:pt x="53" y="425"/>
                </a:cubicBezTo>
                <a:cubicBezTo>
                  <a:pt x="28" y="402"/>
                  <a:pt x="28" y="361"/>
                  <a:pt x="53" y="336"/>
                </a:cubicBezTo>
                <a:cubicBezTo>
                  <a:pt x="336" y="53"/>
                  <a:pt x="336" y="53"/>
                  <a:pt x="336" y="53"/>
                </a:cubicBezTo>
                <a:cubicBezTo>
                  <a:pt x="361" y="28"/>
                  <a:pt x="402" y="28"/>
                  <a:pt x="427" y="53"/>
                </a:cubicBezTo>
                <a:cubicBezTo>
                  <a:pt x="710" y="336"/>
                  <a:pt x="710" y="336"/>
                  <a:pt x="710" y="336"/>
                </a:cubicBezTo>
                <a:cubicBezTo>
                  <a:pt x="735" y="361"/>
                  <a:pt x="735" y="402"/>
                  <a:pt x="710" y="425"/>
                </a:cubicBezTo>
                <a:close/>
                <a:moveTo>
                  <a:pt x="692" y="353"/>
                </a:moveTo>
                <a:cubicBezTo>
                  <a:pt x="409" y="69"/>
                  <a:pt x="409" y="69"/>
                  <a:pt x="409" y="69"/>
                </a:cubicBezTo>
                <a:cubicBezTo>
                  <a:pt x="394" y="55"/>
                  <a:pt x="370" y="55"/>
                  <a:pt x="356" y="69"/>
                </a:cubicBezTo>
                <a:cubicBezTo>
                  <a:pt x="72" y="353"/>
                  <a:pt x="72" y="353"/>
                  <a:pt x="72" y="353"/>
                </a:cubicBezTo>
                <a:cubicBezTo>
                  <a:pt x="57" y="368"/>
                  <a:pt x="57" y="391"/>
                  <a:pt x="72" y="406"/>
                </a:cubicBezTo>
                <a:cubicBezTo>
                  <a:pt x="356" y="690"/>
                  <a:pt x="356" y="690"/>
                  <a:pt x="356" y="690"/>
                </a:cubicBezTo>
                <a:cubicBezTo>
                  <a:pt x="370" y="705"/>
                  <a:pt x="394" y="705"/>
                  <a:pt x="409" y="690"/>
                </a:cubicBezTo>
                <a:cubicBezTo>
                  <a:pt x="692" y="406"/>
                  <a:pt x="692" y="406"/>
                  <a:pt x="692" y="406"/>
                </a:cubicBezTo>
                <a:cubicBezTo>
                  <a:pt x="707" y="391"/>
                  <a:pt x="707" y="368"/>
                  <a:pt x="692" y="353"/>
                </a:cubicBezTo>
                <a:close/>
                <a:moveTo>
                  <a:pt x="513" y="488"/>
                </a:moveTo>
                <a:cubicBezTo>
                  <a:pt x="512" y="488"/>
                  <a:pt x="510" y="490"/>
                  <a:pt x="507" y="490"/>
                </a:cubicBezTo>
                <a:cubicBezTo>
                  <a:pt x="502" y="490"/>
                  <a:pt x="497" y="484"/>
                  <a:pt x="497" y="478"/>
                </a:cubicBezTo>
                <a:cubicBezTo>
                  <a:pt x="497" y="478"/>
                  <a:pt x="497" y="478"/>
                  <a:pt x="497" y="471"/>
                </a:cubicBezTo>
                <a:cubicBezTo>
                  <a:pt x="497" y="421"/>
                  <a:pt x="497" y="421"/>
                  <a:pt x="497" y="421"/>
                </a:cubicBezTo>
                <a:cubicBezTo>
                  <a:pt x="456" y="421"/>
                  <a:pt x="428" y="479"/>
                  <a:pt x="426" y="483"/>
                </a:cubicBezTo>
                <a:cubicBezTo>
                  <a:pt x="426" y="562"/>
                  <a:pt x="426" y="562"/>
                  <a:pt x="426" y="562"/>
                </a:cubicBezTo>
                <a:cubicBezTo>
                  <a:pt x="343" y="560"/>
                  <a:pt x="343" y="560"/>
                  <a:pt x="343" y="560"/>
                </a:cubicBezTo>
                <a:cubicBezTo>
                  <a:pt x="343" y="482"/>
                  <a:pt x="343" y="482"/>
                  <a:pt x="343" y="482"/>
                </a:cubicBezTo>
                <a:cubicBezTo>
                  <a:pt x="342" y="482"/>
                  <a:pt x="342" y="482"/>
                  <a:pt x="342" y="482"/>
                </a:cubicBezTo>
                <a:cubicBezTo>
                  <a:pt x="342" y="482"/>
                  <a:pt x="317" y="421"/>
                  <a:pt x="275" y="421"/>
                </a:cubicBezTo>
                <a:cubicBezTo>
                  <a:pt x="275" y="478"/>
                  <a:pt x="275" y="478"/>
                  <a:pt x="275" y="478"/>
                </a:cubicBezTo>
                <a:cubicBezTo>
                  <a:pt x="275" y="484"/>
                  <a:pt x="270" y="490"/>
                  <a:pt x="265" y="490"/>
                </a:cubicBezTo>
                <a:cubicBezTo>
                  <a:pt x="262" y="490"/>
                  <a:pt x="260" y="489"/>
                  <a:pt x="259" y="489"/>
                </a:cubicBezTo>
                <a:cubicBezTo>
                  <a:pt x="123" y="389"/>
                  <a:pt x="123" y="389"/>
                  <a:pt x="123" y="389"/>
                </a:cubicBezTo>
                <a:cubicBezTo>
                  <a:pt x="257" y="284"/>
                  <a:pt x="257" y="284"/>
                  <a:pt x="257" y="284"/>
                </a:cubicBezTo>
                <a:cubicBezTo>
                  <a:pt x="259" y="283"/>
                  <a:pt x="262" y="281"/>
                  <a:pt x="265" y="281"/>
                </a:cubicBezTo>
                <a:cubicBezTo>
                  <a:pt x="270" y="281"/>
                  <a:pt x="275" y="287"/>
                  <a:pt x="275" y="293"/>
                </a:cubicBezTo>
                <a:cubicBezTo>
                  <a:pt x="275" y="358"/>
                  <a:pt x="275" y="358"/>
                  <a:pt x="275" y="358"/>
                </a:cubicBezTo>
                <a:cubicBezTo>
                  <a:pt x="330" y="362"/>
                  <a:pt x="373" y="412"/>
                  <a:pt x="386" y="429"/>
                </a:cubicBezTo>
                <a:cubicBezTo>
                  <a:pt x="399" y="412"/>
                  <a:pt x="442" y="362"/>
                  <a:pt x="497" y="358"/>
                </a:cubicBezTo>
                <a:cubicBezTo>
                  <a:pt x="497" y="293"/>
                  <a:pt x="497" y="293"/>
                  <a:pt x="497" y="293"/>
                </a:cubicBezTo>
                <a:cubicBezTo>
                  <a:pt x="497" y="287"/>
                  <a:pt x="502" y="281"/>
                  <a:pt x="507" y="281"/>
                </a:cubicBezTo>
                <a:cubicBezTo>
                  <a:pt x="510" y="281"/>
                  <a:pt x="513" y="282"/>
                  <a:pt x="515" y="284"/>
                </a:cubicBezTo>
                <a:cubicBezTo>
                  <a:pt x="515" y="284"/>
                  <a:pt x="515" y="284"/>
                  <a:pt x="531" y="297"/>
                </a:cubicBezTo>
                <a:cubicBezTo>
                  <a:pt x="548" y="310"/>
                  <a:pt x="582" y="336"/>
                  <a:pt x="649" y="388"/>
                </a:cubicBezTo>
                <a:cubicBezTo>
                  <a:pt x="649" y="388"/>
                  <a:pt x="649" y="388"/>
                  <a:pt x="513" y="4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Tree>
    <p:extLst>
      <p:ext uri="{BB962C8B-B14F-4D97-AF65-F5344CB8AC3E}">
        <p14:creationId xmlns:p14="http://schemas.microsoft.com/office/powerpoint/2010/main" val="920856421"/>
      </p:ext>
    </p:extLst>
  </p:cSld>
  <p:clrMapOvr>
    <a:masterClrMapping/>
  </p:clrMapOvr>
  <p:transition advTm="58546">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Machine Names and DNS</a:t>
            </a:r>
            <a:endParaRPr lang="en-US" dirty="0"/>
          </a:p>
        </p:txBody>
      </p:sp>
      <p:sp>
        <p:nvSpPr>
          <p:cNvPr id="4" name="Rectangle 3"/>
          <p:cNvSpPr/>
          <p:nvPr/>
        </p:nvSpPr>
        <p:spPr bwMode="auto">
          <a:xfrm>
            <a:off x="2029526" y="1683876"/>
            <a:ext cx="9680713" cy="403016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2174" tIns="62174" rIns="62174" bIns="62174" numCol="1" spcCol="0" rtlCol="0" fromWordArt="0" anchor="ctr" anchorCtr="0" forceAA="0" compatLnSpc="1">
            <a:prstTxWarp prst="textNoShape">
              <a:avLst/>
            </a:prstTxWarp>
            <a:noAutofit/>
          </a:bodyPr>
          <a:lstStyle/>
          <a:p>
            <a:pPr algn="ctr" defTabSz="1243021" fontAlgn="base">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3"/>
          <p:cNvSpPr txBox="1">
            <a:spLocks/>
          </p:cNvSpPr>
          <p:nvPr/>
        </p:nvSpPr>
        <p:spPr>
          <a:xfrm>
            <a:off x="2265786" y="4164642"/>
            <a:ext cx="10451076" cy="1325524"/>
          </a:xfrm>
          <a:prstGeom prst="rect">
            <a:avLst/>
          </a:prstGeom>
        </p:spPr>
        <p:txBody>
          <a:bodyPr vert="horz" lIns="0" tIns="0" rIns="0" bIns="0" rtlCol="0">
            <a:spAutoFit/>
          </a:bodyPr>
          <a:lstStyle>
            <a:lvl1pPr marL="0" marR="0" indent="0" algn="l" defTabSz="685835" rtl="0" eaLnBrk="1" fontAlgn="auto" latinLnBrk="0" hangingPunct="1">
              <a:lnSpc>
                <a:spcPct val="90000"/>
              </a:lnSpc>
              <a:spcBef>
                <a:spcPts val="0"/>
              </a:spcBef>
              <a:spcAft>
                <a:spcPts val="0"/>
              </a:spcAft>
              <a:buClrTx/>
              <a:buSzPct val="90000"/>
              <a:buFont typeface="Arial" pitchFamily="34" charset="0"/>
              <a:buNone/>
              <a:tabLst/>
              <a:defRPr lang="en-US" sz="2400" kern="1200" spc="-53" baseline="0" dirty="0" smtClean="0">
                <a:gradFill>
                  <a:gsLst>
                    <a:gs pos="0">
                      <a:srgbClr val="595959"/>
                    </a:gs>
                    <a:gs pos="86000">
                      <a:srgbClr val="595959"/>
                    </a:gs>
                  </a:gsLst>
                  <a:lin ang="5400000" scaled="0"/>
                </a:gradFill>
                <a:latin typeface="+mn-lt"/>
                <a:ea typeface="+mn-ea"/>
                <a:cs typeface="+mn-cs"/>
              </a:defRPr>
            </a:lvl1pPr>
            <a:lvl2pPr marL="516736" marR="0" indent="-257177" algn="l" defTabSz="685835" rtl="0" eaLnBrk="1" fontAlgn="auto" latinLnBrk="0" hangingPunct="1">
              <a:lnSpc>
                <a:spcPct val="90000"/>
              </a:lnSpc>
              <a:spcBef>
                <a:spcPts val="0"/>
              </a:spcBef>
              <a:spcAft>
                <a:spcPts val="0"/>
              </a:spcAft>
              <a:buClrTx/>
              <a:buSzPct val="90000"/>
              <a:buFont typeface="Arial" pitchFamily="34" charset="0"/>
              <a:buChar char="•"/>
              <a:tabLst/>
              <a:defRPr lang="en-US" sz="2100" kern="1200" spc="0" baseline="0" dirty="0" smtClean="0">
                <a:gradFill>
                  <a:gsLst>
                    <a:gs pos="0">
                      <a:srgbClr val="595959"/>
                    </a:gs>
                    <a:gs pos="86000">
                      <a:srgbClr val="595959"/>
                    </a:gs>
                  </a:gsLst>
                  <a:lin ang="5400000" scaled="0"/>
                </a:gradFill>
                <a:latin typeface="+mn-lt"/>
                <a:ea typeface="+mn-ea"/>
                <a:cs typeface="+mn-cs"/>
              </a:defRPr>
            </a:lvl2pPr>
            <a:lvl3pPr marL="0" marR="0" indent="0" algn="l" defTabSz="685835" rtl="0" eaLnBrk="1" fontAlgn="auto" latinLnBrk="0" hangingPunct="1">
              <a:lnSpc>
                <a:spcPct val="90000"/>
              </a:lnSpc>
              <a:spcBef>
                <a:spcPts val="0"/>
              </a:spcBef>
              <a:spcAft>
                <a:spcPts val="300"/>
              </a:spcAft>
              <a:buClrTx/>
              <a:buSzPct val="90000"/>
              <a:buFont typeface="Wingdings" pitchFamily="2" charset="2"/>
              <a:buNone/>
              <a:tabLst>
                <a:tab pos="598940" algn="l"/>
              </a:tabLst>
              <a:defRPr sz="1500" kern="1200" spc="0" baseline="0">
                <a:gradFill>
                  <a:gsLst>
                    <a:gs pos="1250">
                      <a:schemeClr val="tx1"/>
                    </a:gs>
                    <a:gs pos="100000">
                      <a:schemeClr val="tx1"/>
                    </a:gs>
                  </a:gsLst>
                  <a:lin ang="5400000" scaled="0"/>
                </a:gradFill>
                <a:latin typeface="+mn-lt"/>
                <a:ea typeface="+mn-ea"/>
                <a:cs typeface="+mn-cs"/>
              </a:defRPr>
            </a:lvl3pPr>
            <a:lvl4pPr marL="0" marR="0" indent="0" algn="l" defTabSz="685835" rtl="0" eaLnBrk="1" fontAlgn="auto" latinLnBrk="0" hangingPunct="1">
              <a:lnSpc>
                <a:spcPct val="90000"/>
              </a:lnSpc>
              <a:spcBef>
                <a:spcPts val="0"/>
              </a:spcBef>
              <a:spcAft>
                <a:spcPts val="300"/>
              </a:spcAft>
              <a:buClrTx/>
              <a:buSzPct val="90000"/>
              <a:buFont typeface="Wingdings" pitchFamily="2" charset="2"/>
              <a:buNone/>
              <a:tabLst/>
              <a:defRPr sz="1500" kern="1200" spc="0" baseline="0">
                <a:gradFill>
                  <a:gsLst>
                    <a:gs pos="1250">
                      <a:schemeClr val="tx1"/>
                    </a:gs>
                    <a:gs pos="100000">
                      <a:schemeClr val="tx1"/>
                    </a:gs>
                  </a:gsLst>
                  <a:lin ang="5400000" scaled="0"/>
                </a:gradFill>
                <a:latin typeface="+mn-lt"/>
                <a:ea typeface="+mn-ea"/>
                <a:cs typeface="+mn-cs"/>
              </a:defRPr>
            </a:lvl4pPr>
            <a:lvl5pPr marL="257177" marR="0" indent="-257177" algn="l" defTabSz="685835" rtl="0" eaLnBrk="1" fontAlgn="auto" latinLnBrk="0" hangingPunct="1">
              <a:lnSpc>
                <a:spcPct val="90000"/>
              </a:lnSpc>
              <a:spcBef>
                <a:spcPts val="0"/>
              </a:spcBef>
              <a:spcAft>
                <a:spcPts val="300"/>
              </a:spcAft>
              <a:buClrTx/>
              <a:buSzPct val="90000"/>
              <a:buFont typeface="Arial" pitchFamily="34" charset="0"/>
              <a:buChar char="•"/>
              <a:tabLst>
                <a:tab pos="941871" algn="l"/>
              </a:tabLst>
              <a:defRPr sz="1500" kern="1200" spc="0" baseline="0">
                <a:gradFill>
                  <a:gsLst>
                    <a:gs pos="1250">
                      <a:schemeClr val="tx1"/>
                    </a:gs>
                    <a:gs pos="100000">
                      <a:schemeClr val="tx1"/>
                    </a:gs>
                  </a:gsLst>
                  <a:lin ang="5400000" scaled="0"/>
                </a:gradFill>
                <a:latin typeface="+mn-lt"/>
                <a:ea typeface="+mn-ea"/>
                <a:cs typeface="+mn-cs"/>
              </a:defRPr>
            </a:lvl5pPr>
            <a:lvl6pPr marL="775102" indent="-257177" algn="l" defTabSz="685835" rtl="0" eaLnBrk="1" latinLnBrk="0" hangingPunct="1">
              <a:spcBef>
                <a:spcPct val="20000"/>
              </a:spcBef>
              <a:buFont typeface="Arial" pitchFamily="34" charset="0"/>
              <a:buChar char="•"/>
              <a:defRPr sz="1800" kern="1200">
                <a:gradFill>
                  <a:gsLst>
                    <a:gs pos="0">
                      <a:srgbClr val="595959"/>
                    </a:gs>
                    <a:gs pos="86000">
                      <a:srgbClr val="595959"/>
                    </a:gs>
                  </a:gsLst>
                  <a:lin ang="5400000" scaled="0"/>
                </a:gradFill>
                <a:latin typeface="+mn-lt"/>
                <a:ea typeface="+mn-ea"/>
                <a:cs typeface="+mn-cs"/>
              </a:defRPr>
            </a:lvl6pPr>
            <a:lvl7pPr marL="941793" indent="-169070" algn="l" defTabSz="685835" rtl="0" eaLnBrk="1" latinLnBrk="0" hangingPunct="1">
              <a:spcBef>
                <a:spcPct val="20000"/>
              </a:spcBef>
              <a:buFont typeface="Arial" pitchFamily="34" charset="0"/>
              <a:buChar char="•"/>
              <a:defRPr sz="1500" kern="1200">
                <a:gradFill>
                  <a:gsLst>
                    <a:gs pos="0">
                      <a:srgbClr val="595959"/>
                    </a:gs>
                    <a:gs pos="86000">
                      <a:srgbClr val="595959"/>
                    </a:gs>
                  </a:gsLst>
                  <a:lin ang="5400000" scaled="0"/>
                </a:gradFill>
                <a:latin typeface="+mn-lt"/>
                <a:ea typeface="+mn-ea"/>
                <a:cs typeface="+mn-cs"/>
              </a:defRPr>
            </a:lvl7pPr>
            <a:lvl8pPr marL="1115625" indent="-173832" algn="l" defTabSz="685835" rtl="0" eaLnBrk="1" latinLnBrk="0" hangingPunct="1">
              <a:spcBef>
                <a:spcPct val="20000"/>
              </a:spcBef>
              <a:buFont typeface="Arial" pitchFamily="34" charset="0"/>
              <a:buChar char="•"/>
              <a:defRPr sz="1500" kern="1200">
                <a:gradFill>
                  <a:gsLst>
                    <a:gs pos="0">
                      <a:srgbClr val="595959"/>
                    </a:gs>
                    <a:gs pos="86000">
                      <a:srgbClr val="595959"/>
                    </a:gs>
                  </a:gsLst>
                  <a:lin ang="5400000" scaled="0"/>
                </a:gra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lvl="1" indent="0">
              <a:buNone/>
            </a:pPr>
            <a:r>
              <a:rPr lang="en-US" sz="3264" spc="-76" dirty="0">
                <a:solidFill>
                  <a:schemeClr val="bg1"/>
                </a:solidFill>
                <a:latin typeface="+mj-lt"/>
              </a:rPr>
              <a:t>Bring your own DNS server</a:t>
            </a:r>
          </a:p>
          <a:p>
            <a:pPr marL="3238" lvl="1" indent="0">
              <a:buSzPct val="80000"/>
              <a:buNone/>
            </a:pPr>
            <a:r>
              <a:rPr lang="en-US" sz="2040" spc="-39" dirty="0">
                <a:solidFill>
                  <a:schemeClr val="bg1"/>
                </a:solidFill>
              </a:rPr>
              <a:t>Use your on-premises DNS servers</a:t>
            </a:r>
          </a:p>
          <a:p>
            <a:pPr marL="3238" lvl="1" indent="0">
              <a:buSzPct val="80000"/>
              <a:buNone/>
            </a:pPr>
            <a:r>
              <a:rPr lang="en-US" sz="2040" spc="-39" dirty="0">
                <a:solidFill>
                  <a:schemeClr val="bg1"/>
                </a:solidFill>
              </a:rPr>
              <a:t>Deploy a DNS server in Windows Azure</a:t>
            </a:r>
          </a:p>
          <a:p>
            <a:pPr marL="3238" lvl="1" indent="0">
              <a:buSzPct val="80000"/>
              <a:buNone/>
            </a:pPr>
            <a:r>
              <a:rPr lang="en-US" sz="2040" spc="-39" dirty="0">
                <a:solidFill>
                  <a:schemeClr val="bg1"/>
                </a:solidFill>
              </a:rPr>
              <a:t>Use public DNS services</a:t>
            </a:r>
          </a:p>
        </p:txBody>
      </p:sp>
      <p:grpSp>
        <p:nvGrpSpPr>
          <p:cNvPr id="6" name="Group 5"/>
          <p:cNvGrpSpPr/>
          <p:nvPr/>
        </p:nvGrpSpPr>
        <p:grpSpPr>
          <a:xfrm>
            <a:off x="684418" y="1683876"/>
            <a:ext cx="1345107" cy="4030169"/>
            <a:chOff x="382901" y="1238257"/>
            <a:chExt cx="710286" cy="2128138"/>
          </a:xfrm>
        </p:grpSpPr>
        <p:sp>
          <p:nvSpPr>
            <p:cNvPr id="7" name="Rectangle 6"/>
            <p:cNvSpPr/>
            <p:nvPr/>
          </p:nvSpPr>
          <p:spPr bwMode="auto">
            <a:xfrm>
              <a:off x="382901" y="1238257"/>
              <a:ext cx="710286" cy="71028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2174" tIns="62174" rIns="62174" bIns="62174" numCol="1" spcCol="0" rtlCol="0" fromWordArt="0" anchor="ctr" anchorCtr="0" forceAA="0" compatLnSpc="1">
              <a:prstTxWarp prst="textNoShape">
                <a:avLst/>
              </a:prstTxWarp>
              <a:noAutofit/>
            </a:bodyPr>
            <a:lstStyle/>
            <a:p>
              <a:pPr algn="ctr" defTabSz="1243021" fontAlgn="base">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382901" y="1945823"/>
              <a:ext cx="710286" cy="710286"/>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2174" tIns="62174" rIns="62174" bIns="62174" numCol="1" spcCol="0" rtlCol="0" fromWordArt="0" anchor="ctr" anchorCtr="0" forceAA="0" compatLnSpc="1">
              <a:prstTxWarp prst="textNoShape">
                <a:avLst/>
              </a:prstTxWarp>
              <a:noAutofit/>
            </a:bodyPr>
            <a:lstStyle/>
            <a:p>
              <a:pPr algn="ctr" defTabSz="1243021" fontAlgn="base">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382901" y="2656109"/>
              <a:ext cx="710286" cy="710286"/>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2174" tIns="62174" rIns="62174" bIns="62174" numCol="1" spcCol="0" rtlCol="0" fromWordArt="0" anchor="ctr" anchorCtr="0" forceAA="0" compatLnSpc="1">
              <a:prstTxWarp prst="textNoShape">
                <a:avLst/>
              </a:prstTxWarp>
              <a:noAutofit/>
            </a:bodyPr>
            <a:lstStyle/>
            <a:p>
              <a:pPr algn="ctr" defTabSz="1243021" fontAlgn="base">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2" name="Freeform 6"/>
          <p:cNvSpPr>
            <a:spLocks noEditPoints="1"/>
          </p:cNvSpPr>
          <p:nvPr/>
        </p:nvSpPr>
        <p:spPr bwMode="black">
          <a:xfrm>
            <a:off x="893313" y="3304908"/>
            <a:ext cx="942561" cy="815323"/>
          </a:xfrm>
          <a:custGeom>
            <a:avLst/>
            <a:gdLst>
              <a:gd name="T0" fmla="*/ 572 w 780"/>
              <a:gd name="T1" fmla="*/ 322 h 676"/>
              <a:gd name="T2" fmla="*/ 615 w 780"/>
              <a:gd name="T3" fmla="*/ 322 h 676"/>
              <a:gd name="T4" fmla="*/ 117 w 780"/>
              <a:gd name="T5" fmla="*/ 322 h 676"/>
              <a:gd name="T6" fmla="*/ 159 w 780"/>
              <a:gd name="T7" fmla="*/ 322 h 676"/>
              <a:gd name="T8" fmla="*/ 276 w 780"/>
              <a:gd name="T9" fmla="*/ 190 h 676"/>
              <a:gd name="T10" fmla="*/ 288 w 780"/>
              <a:gd name="T11" fmla="*/ 209 h 676"/>
              <a:gd name="T12" fmla="*/ 455 w 780"/>
              <a:gd name="T13" fmla="*/ 205 h 676"/>
              <a:gd name="T14" fmla="*/ 485 w 780"/>
              <a:gd name="T15" fmla="*/ 173 h 676"/>
              <a:gd name="T16" fmla="*/ 288 w 780"/>
              <a:gd name="T17" fmla="*/ 460 h 676"/>
              <a:gd name="T18" fmla="*/ 288 w 780"/>
              <a:gd name="T19" fmla="*/ 460 h 676"/>
              <a:gd name="T20" fmla="*/ 265 w 780"/>
              <a:gd name="T21" fmla="*/ 496 h 676"/>
              <a:gd name="T22" fmla="*/ 485 w 780"/>
              <a:gd name="T23" fmla="*/ 496 h 676"/>
              <a:gd name="T24" fmla="*/ 463 w 780"/>
              <a:gd name="T25" fmla="*/ 460 h 676"/>
              <a:gd name="T26" fmla="*/ 545 w 780"/>
              <a:gd name="T27" fmla="*/ 341 h 676"/>
              <a:gd name="T28" fmla="*/ 319 w 780"/>
              <a:gd name="T29" fmla="*/ 250 h 676"/>
              <a:gd name="T30" fmla="*/ 261 w 780"/>
              <a:gd name="T31" fmla="*/ 379 h 676"/>
              <a:gd name="T32" fmla="*/ 437 w 780"/>
              <a:gd name="T33" fmla="*/ 423 h 676"/>
              <a:gd name="T34" fmla="*/ 297 w 780"/>
              <a:gd name="T35" fmla="*/ 78 h 676"/>
              <a:gd name="T36" fmla="*/ 177 w 780"/>
              <a:gd name="T37" fmla="*/ 0 h 676"/>
              <a:gd name="T38" fmla="*/ 279 w 780"/>
              <a:gd name="T39" fmla="*/ 11 h 676"/>
              <a:gd name="T40" fmla="*/ 279 w 780"/>
              <a:gd name="T41" fmla="*/ 85 h 676"/>
              <a:gd name="T42" fmla="*/ 324 w 780"/>
              <a:gd name="T43" fmla="*/ 140 h 676"/>
              <a:gd name="T44" fmla="*/ 157 w 780"/>
              <a:gd name="T45" fmla="*/ 105 h 676"/>
              <a:gd name="T46" fmla="*/ 542 w 780"/>
              <a:gd name="T47" fmla="*/ 8 h 676"/>
              <a:gd name="T48" fmla="*/ 419 w 780"/>
              <a:gd name="T49" fmla="*/ 98 h 676"/>
              <a:gd name="T50" fmla="*/ 551 w 780"/>
              <a:gd name="T51" fmla="*/ 98 h 676"/>
              <a:gd name="T52" fmla="*/ 432 w 780"/>
              <a:gd name="T53" fmla="*/ 98 h 676"/>
              <a:gd name="T54" fmla="*/ 530 w 780"/>
              <a:gd name="T55" fmla="*/ 143 h 676"/>
              <a:gd name="T56" fmla="*/ 463 w 780"/>
              <a:gd name="T57" fmla="*/ 129 h 676"/>
              <a:gd name="T58" fmla="*/ 528 w 780"/>
              <a:gd name="T59" fmla="*/ 147 h 676"/>
              <a:gd name="T60" fmla="*/ 639 w 780"/>
              <a:gd name="T61" fmla="*/ 147 h 676"/>
              <a:gd name="T62" fmla="*/ 639 w 780"/>
              <a:gd name="T63" fmla="*/ 8 h 676"/>
              <a:gd name="T64" fmla="*/ 613 w 780"/>
              <a:gd name="T65" fmla="*/ 137 h 676"/>
              <a:gd name="T66" fmla="*/ 22 w 780"/>
              <a:gd name="T67" fmla="*/ 413 h 676"/>
              <a:gd name="T68" fmla="*/ 85 w 780"/>
              <a:gd name="T69" fmla="*/ 387 h 676"/>
              <a:gd name="T70" fmla="*/ 13 w 780"/>
              <a:gd name="T71" fmla="*/ 288 h 676"/>
              <a:gd name="T72" fmla="*/ 546 w 780"/>
              <a:gd name="T73" fmla="*/ 519 h 676"/>
              <a:gd name="T74" fmla="*/ 478 w 780"/>
              <a:gd name="T75" fmla="*/ 542 h 676"/>
              <a:gd name="T76" fmla="*/ 488 w 780"/>
              <a:gd name="T77" fmla="*/ 541 h 676"/>
              <a:gd name="T78" fmla="*/ 763 w 780"/>
              <a:gd name="T79" fmla="*/ 413 h 676"/>
              <a:gd name="T80" fmla="*/ 763 w 780"/>
              <a:gd name="T81" fmla="*/ 251 h 676"/>
              <a:gd name="T82" fmla="*/ 679 w 780"/>
              <a:gd name="T83" fmla="*/ 261 h 676"/>
              <a:gd name="T84" fmla="*/ 770 w 780"/>
              <a:gd name="T85" fmla="*/ 378 h 676"/>
              <a:gd name="T86" fmla="*/ 695 w 780"/>
              <a:gd name="T87" fmla="*/ 397 h 676"/>
              <a:gd name="T88" fmla="*/ 737 w 780"/>
              <a:gd name="T89" fmla="*/ 397 h 676"/>
              <a:gd name="T90" fmla="*/ 716 w 780"/>
              <a:gd name="T91" fmla="*/ 397 h 676"/>
              <a:gd name="T92" fmla="*/ 250 w 780"/>
              <a:gd name="T93" fmla="*/ 504 h 676"/>
              <a:gd name="T94" fmla="*/ 179 w 780"/>
              <a:gd name="T95" fmla="*/ 524 h 676"/>
              <a:gd name="T96" fmla="*/ 187 w 780"/>
              <a:gd name="T97" fmla="*/ 676 h 676"/>
              <a:gd name="T98" fmla="*/ 253 w 780"/>
              <a:gd name="T99" fmla="*/ 527 h 676"/>
              <a:gd name="T100" fmla="*/ 196 w 780"/>
              <a:gd name="T101" fmla="*/ 642 h 676"/>
              <a:gd name="T102" fmla="*/ 253 w 780"/>
              <a:gd name="T103" fmla="*/ 626 h 676"/>
              <a:gd name="T104" fmla="*/ 249 w 780"/>
              <a:gd name="T105" fmla="*/ 630 h 676"/>
              <a:gd name="T106" fmla="*/ 191 w 780"/>
              <a:gd name="T107" fmla="*/ 604 h 676"/>
              <a:gd name="T108" fmla="*/ 246 w 780"/>
              <a:gd name="T109" fmla="*/ 542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0" h="676">
                <a:moveTo>
                  <a:pt x="572" y="322"/>
                </a:moveTo>
                <a:cubicBezTo>
                  <a:pt x="594" y="322"/>
                  <a:pt x="594" y="322"/>
                  <a:pt x="594" y="322"/>
                </a:cubicBezTo>
                <a:cubicBezTo>
                  <a:pt x="594" y="331"/>
                  <a:pt x="594" y="331"/>
                  <a:pt x="594" y="331"/>
                </a:cubicBezTo>
                <a:cubicBezTo>
                  <a:pt x="572" y="331"/>
                  <a:pt x="572" y="331"/>
                  <a:pt x="572" y="331"/>
                </a:cubicBezTo>
                <a:cubicBezTo>
                  <a:pt x="572" y="322"/>
                  <a:pt x="572" y="322"/>
                  <a:pt x="572" y="322"/>
                </a:cubicBezTo>
                <a:close/>
                <a:moveTo>
                  <a:pt x="615" y="322"/>
                </a:moveTo>
                <a:cubicBezTo>
                  <a:pt x="615" y="331"/>
                  <a:pt x="615" y="331"/>
                  <a:pt x="615" y="331"/>
                </a:cubicBezTo>
                <a:cubicBezTo>
                  <a:pt x="636" y="331"/>
                  <a:pt x="636" y="331"/>
                  <a:pt x="636" y="331"/>
                </a:cubicBezTo>
                <a:cubicBezTo>
                  <a:pt x="636" y="322"/>
                  <a:pt x="636" y="322"/>
                  <a:pt x="636" y="322"/>
                </a:cubicBezTo>
                <a:cubicBezTo>
                  <a:pt x="615" y="322"/>
                  <a:pt x="615" y="322"/>
                  <a:pt x="615" y="322"/>
                </a:cubicBezTo>
                <a:close/>
                <a:moveTo>
                  <a:pt x="117" y="322"/>
                </a:moveTo>
                <a:cubicBezTo>
                  <a:pt x="117" y="331"/>
                  <a:pt x="117" y="331"/>
                  <a:pt x="117" y="331"/>
                </a:cubicBezTo>
                <a:cubicBezTo>
                  <a:pt x="138" y="331"/>
                  <a:pt x="138" y="331"/>
                  <a:pt x="138" y="331"/>
                </a:cubicBezTo>
                <a:cubicBezTo>
                  <a:pt x="138" y="322"/>
                  <a:pt x="138" y="322"/>
                  <a:pt x="138" y="322"/>
                </a:cubicBezTo>
                <a:cubicBezTo>
                  <a:pt x="117" y="322"/>
                  <a:pt x="117" y="322"/>
                  <a:pt x="117" y="322"/>
                </a:cubicBezTo>
                <a:close/>
                <a:moveTo>
                  <a:pt x="159" y="322"/>
                </a:moveTo>
                <a:cubicBezTo>
                  <a:pt x="159" y="331"/>
                  <a:pt x="159" y="331"/>
                  <a:pt x="159" y="331"/>
                </a:cubicBezTo>
                <a:cubicBezTo>
                  <a:pt x="182" y="331"/>
                  <a:pt x="182" y="331"/>
                  <a:pt x="182" y="331"/>
                </a:cubicBezTo>
                <a:cubicBezTo>
                  <a:pt x="182" y="322"/>
                  <a:pt x="182" y="322"/>
                  <a:pt x="182" y="322"/>
                </a:cubicBezTo>
                <a:cubicBezTo>
                  <a:pt x="159" y="322"/>
                  <a:pt x="159" y="322"/>
                  <a:pt x="159" y="322"/>
                </a:cubicBezTo>
                <a:close/>
                <a:moveTo>
                  <a:pt x="276" y="190"/>
                </a:moveTo>
                <a:cubicBezTo>
                  <a:pt x="285" y="186"/>
                  <a:pt x="285" y="186"/>
                  <a:pt x="285" y="186"/>
                </a:cubicBezTo>
                <a:cubicBezTo>
                  <a:pt x="273" y="168"/>
                  <a:pt x="273" y="168"/>
                  <a:pt x="273" y="168"/>
                </a:cubicBezTo>
                <a:cubicBezTo>
                  <a:pt x="265" y="173"/>
                  <a:pt x="265" y="173"/>
                  <a:pt x="265" y="173"/>
                </a:cubicBezTo>
                <a:cubicBezTo>
                  <a:pt x="276" y="190"/>
                  <a:pt x="276" y="190"/>
                  <a:pt x="276" y="190"/>
                </a:cubicBezTo>
                <a:cubicBezTo>
                  <a:pt x="276" y="190"/>
                  <a:pt x="276" y="190"/>
                  <a:pt x="276" y="190"/>
                </a:cubicBezTo>
                <a:close/>
                <a:moveTo>
                  <a:pt x="298" y="227"/>
                </a:moveTo>
                <a:cubicBezTo>
                  <a:pt x="306" y="223"/>
                  <a:pt x="306" y="223"/>
                  <a:pt x="306" y="223"/>
                </a:cubicBezTo>
                <a:cubicBezTo>
                  <a:pt x="295" y="205"/>
                  <a:pt x="295" y="205"/>
                  <a:pt x="295" y="205"/>
                </a:cubicBezTo>
                <a:cubicBezTo>
                  <a:pt x="288" y="209"/>
                  <a:pt x="288" y="209"/>
                  <a:pt x="288" y="209"/>
                </a:cubicBezTo>
                <a:cubicBezTo>
                  <a:pt x="298" y="227"/>
                  <a:pt x="298" y="227"/>
                  <a:pt x="298" y="227"/>
                </a:cubicBezTo>
                <a:cubicBezTo>
                  <a:pt x="298" y="227"/>
                  <a:pt x="298" y="227"/>
                  <a:pt x="298" y="227"/>
                </a:cubicBezTo>
                <a:close/>
                <a:moveTo>
                  <a:pt x="452" y="227"/>
                </a:moveTo>
                <a:cubicBezTo>
                  <a:pt x="463" y="209"/>
                  <a:pt x="463" y="209"/>
                  <a:pt x="463" y="209"/>
                </a:cubicBezTo>
                <a:cubicBezTo>
                  <a:pt x="455" y="205"/>
                  <a:pt x="455" y="205"/>
                  <a:pt x="455" y="205"/>
                </a:cubicBezTo>
                <a:cubicBezTo>
                  <a:pt x="445" y="223"/>
                  <a:pt x="445" y="223"/>
                  <a:pt x="445" y="223"/>
                </a:cubicBezTo>
                <a:cubicBezTo>
                  <a:pt x="452" y="227"/>
                  <a:pt x="452" y="227"/>
                  <a:pt x="452" y="227"/>
                </a:cubicBezTo>
                <a:cubicBezTo>
                  <a:pt x="452" y="227"/>
                  <a:pt x="452" y="227"/>
                  <a:pt x="452" y="227"/>
                </a:cubicBezTo>
                <a:close/>
                <a:moveTo>
                  <a:pt x="475" y="190"/>
                </a:moveTo>
                <a:cubicBezTo>
                  <a:pt x="485" y="173"/>
                  <a:pt x="485" y="173"/>
                  <a:pt x="485" y="173"/>
                </a:cubicBezTo>
                <a:cubicBezTo>
                  <a:pt x="478" y="168"/>
                  <a:pt x="478" y="168"/>
                  <a:pt x="478" y="168"/>
                </a:cubicBezTo>
                <a:cubicBezTo>
                  <a:pt x="467" y="186"/>
                  <a:pt x="467" y="186"/>
                  <a:pt x="467" y="186"/>
                </a:cubicBezTo>
                <a:cubicBezTo>
                  <a:pt x="475" y="190"/>
                  <a:pt x="475" y="190"/>
                  <a:pt x="475" y="190"/>
                </a:cubicBezTo>
                <a:cubicBezTo>
                  <a:pt x="475" y="190"/>
                  <a:pt x="475" y="190"/>
                  <a:pt x="475" y="190"/>
                </a:cubicBezTo>
                <a:close/>
                <a:moveTo>
                  <a:pt x="288" y="460"/>
                </a:moveTo>
                <a:cubicBezTo>
                  <a:pt x="295" y="464"/>
                  <a:pt x="295" y="464"/>
                  <a:pt x="295" y="464"/>
                </a:cubicBezTo>
                <a:cubicBezTo>
                  <a:pt x="306" y="445"/>
                  <a:pt x="306" y="445"/>
                  <a:pt x="306" y="445"/>
                </a:cubicBezTo>
                <a:cubicBezTo>
                  <a:pt x="298" y="441"/>
                  <a:pt x="298" y="441"/>
                  <a:pt x="298" y="441"/>
                </a:cubicBezTo>
                <a:cubicBezTo>
                  <a:pt x="288" y="460"/>
                  <a:pt x="288" y="460"/>
                  <a:pt x="288" y="460"/>
                </a:cubicBezTo>
                <a:cubicBezTo>
                  <a:pt x="288" y="460"/>
                  <a:pt x="288" y="460"/>
                  <a:pt x="288" y="460"/>
                </a:cubicBezTo>
                <a:close/>
                <a:moveTo>
                  <a:pt x="265" y="496"/>
                </a:moveTo>
                <a:cubicBezTo>
                  <a:pt x="273" y="501"/>
                  <a:pt x="273" y="501"/>
                  <a:pt x="273" y="501"/>
                </a:cubicBezTo>
                <a:cubicBezTo>
                  <a:pt x="285" y="482"/>
                  <a:pt x="285" y="482"/>
                  <a:pt x="285" y="482"/>
                </a:cubicBezTo>
                <a:cubicBezTo>
                  <a:pt x="276" y="477"/>
                  <a:pt x="276" y="477"/>
                  <a:pt x="276" y="477"/>
                </a:cubicBezTo>
                <a:cubicBezTo>
                  <a:pt x="265" y="496"/>
                  <a:pt x="265" y="496"/>
                  <a:pt x="265" y="496"/>
                </a:cubicBezTo>
                <a:cubicBezTo>
                  <a:pt x="265" y="496"/>
                  <a:pt x="265" y="496"/>
                  <a:pt x="265" y="496"/>
                </a:cubicBezTo>
                <a:close/>
                <a:moveTo>
                  <a:pt x="475" y="477"/>
                </a:moveTo>
                <a:cubicBezTo>
                  <a:pt x="467" y="482"/>
                  <a:pt x="467" y="482"/>
                  <a:pt x="467" y="482"/>
                </a:cubicBezTo>
                <a:cubicBezTo>
                  <a:pt x="478" y="501"/>
                  <a:pt x="478" y="501"/>
                  <a:pt x="478" y="501"/>
                </a:cubicBezTo>
                <a:cubicBezTo>
                  <a:pt x="485" y="496"/>
                  <a:pt x="485" y="496"/>
                  <a:pt x="485" y="496"/>
                </a:cubicBezTo>
                <a:cubicBezTo>
                  <a:pt x="475" y="477"/>
                  <a:pt x="475" y="477"/>
                  <a:pt x="475" y="477"/>
                </a:cubicBezTo>
                <a:cubicBezTo>
                  <a:pt x="475" y="477"/>
                  <a:pt x="475" y="477"/>
                  <a:pt x="475" y="477"/>
                </a:cubicBezTo>
                <a:close/>
                <a:moveTo>
                  <a:pt x="445" y="445"/>
                </a:moveTo>
                <a:cubicBezTo>
                  <a:pt x="455" y="464"/>
                  <a:pt x="455" y="464"/>
                  <a:pt x="455" y="464"/>
                </a:cubicBezTo>
                <a:cubicBezTo>
                  <a:pt x="463" y="460"/>
                  <a:pt x="463" y="460"/>
                  <a:pt x="463" y="460"/>
                </a:cubicBezTo>
                <a:cubicBezTo>
                  <a:pt x="452" y="441"/>
                  <a:pt x="452" y="441"/>
                  <a:pt x="452" y="441"/>
                </a:cubicBezTo>
                <a:cubicBezTo>
                  <a:pt x="445" y="445"/>
                  <a:pt x="445" y="445"/>
                  <a:pt x="445" y="445"/>
                </a:cubicBezTo>
                <a:cubicBezTo>
                  <a:pt x="445" y="445"/>
                  <a:pt x="445" y="445"/>
                  <a:pt x="445" y="445"/>
                </a:cubicBezTo>
                <a:close/>
                <a:moveTo>
                  <a:pt x="494" y="392"/>
                </a:moveTo>
                <a:cubicBezTo>
                  <a:pt x="522" y="392"/>
                  <a:pt x="545" y="369"/>
                  <a:pt x="545" y="341"/>
                </a:cubicBezTo>
                <a:cubicBezTo>
                  <a:pt x="545" y="312"/>
                  <a:pt x="522" y="289"/>
                  <a:pt x="494" y="289"/>
                </a:cubicBezTo>
                <a:cubicBezTo>
                  <a:pt x="491" y="289"/>
                  <a:pt x="488" y="289"/>
                  <a:pt x="486" y="290"/>
                </a:cubicBezTo>
                <a:cubicBezTo>
                  <a:pt x="475" y="259"/>
                  <a:pt x="446" y="238"/>
                  <a:pt x="411" y="238"/>
                </a:cubicBezTo>
                <a:cubicBezTo>
                  <a:pt x="389" y="238"/>
                  <a:pt x="369" y="247"/>
                  <a:pt x="354" y="262"/>
                </a:cubicBezTo>
                <a:cubicBezTo>
                  <a:pt x="345" y="255"/>
                  <a:pt x="332" y="250"/>
                  <a:pt x="319" y="250"/>
                </a:cubicBezTo>
                <a:cubicBezTo>
                  <a:pt x="286" y="250"/>
                  <a:pt x="260" y="274"/>
                  <a:pt x="256" y="305"/>
                </a:cubicBezTo>
                <a:cubicBezTo>
                  <a:pt x="253" y="304"/>
                  <a:pt x="249" y="304"/>
                  <a:pt x="246" y="304"/>
                </a:cubicBezTo>
                <a:cubicBezTo>
                  <a:pt x="224" y="304"/>
                  <a:pt x="207" y="321"/>
                  <a:pt x="207" y="343"/>
                </a:cubicBezTo>
                <a:cubicBezTo>
                  <a:pt x="207" y="364"/>
                  <a:pt x="224" y="382"/>
                  <a:pt x="246" y="382"/>
                </a:cubicBezTo>
                <a:cubicBezTo>
                  <a:pt x="251" y="382"/>
                  <a:pt x="256" y="381"/>
                  <a:pt x="261" y="379"/>
                </a:cubicBezTo>
                <a:cubicBezTo>
                  <a:pt x="264" y="400"/>
                  <a:pt x="282" y="416"/>
                  <a:pt x="304" y="416"/>
                </a:cubicBezTo>
                <a:cubicBezTo>
                  <a:pt x="314" y="416"/>
                  <a:pt x="323" y="413"/>
                  <a:pt x="330" y="407"/>
                </a:cubicBezTo>
                <a:cubicBezTo>
                  <a:pt x="338" y="424"/>
                  <a:pt x="354" y="435"/>
                  <a:pt x="374" y="435"/>
                </a:cubicBezTo>
                <a:cubicBezTo>
                  <a:pt x="390" y="435"/>
                  <a:pt x="404" y="427"/>
                  <a:pt x="412" y="415"/>
                </a:cubicBezTo>
                <a:cubicBezTo>
                  <a:pt x="419" y="420"/>
                  <a:pt x="428" y="423"/>
                  <a:pt x="437" y="423"/>
                </a:cubicBezTo>
                <a:cubicBezTo>
                  <a:pt x="457" y="423"/>
                  <a:pt x="474" y="408"/>
                  <a:pt x="477" y="388"/>
                </a:cubicBezTo>
                <a:cubicBezTo>
                  <a:pt x="481" y="390"/>
                  <a:pt x="488" y="392"/>
                  <a:pt x="494" y="392"/>
                </a:cubicBezTo>
                <a:moveTo>
                  <a:pt x="279" y="0"/>
                </a:moveTo>
                <a:cubicBezTo>
                  <a:pt x="288" y="0"/>
                  <a:pt x="297" y="8"/>
                  <a:pt x="297" y="19"/>
                </a:cubicBezTo>
                <a:cubicBezTo>
                  <a:pt x="297" y="19"/>
                  <a:pt x="297" y="19"/>
                  <a:pt x="297" y="78"/>
                </a:cubicBezTo>
                <a:cubicBezTo>
                  <a:pt x="297" y="88"/>
                  <a:pt x="288" y="96"/>
                  <a:pt x="279" y="96"/>
                </a:cubicBezTo>
                <a:cubicBezTo>
                  <a:pt x="279" y="96"/>
                  <a:pt x="279" y="96"/>
                  <a:pt x="177" y="96"/>
                </a:cubicBezTo>
                <a:cubicBezTo>
                  <a:pt x="167" y="96"/>
                  <a:pt x="159" y="88"/>
                  <a:pt x="159" y="78"/>
                </a:cubicBezTo>
                <a:cubicBezTo>
                  <a:pt x="159" y="78"/>
                  <a:pt x="159" y="78"/>
                  <a:pt x="159" y="19"/>
                </a:cubicBezTo>
                <a:cubicBezTo>
                  <a:pt x="159" y="8"/>
                  <a:pt x="167" y="0"/>
                  <a:pt x="177" y="0"/>
                </a:cubicBezTo>
                <a:cubicBezTo>
                  <a:pt x="177" y="0"/>
                  <a:pt x="177" y="0"/>
                  <a:pt x="279" y="0"/>
                </a:cubicBezTo>
                <a:moveTo>
                  <a:pt x="286" y="78"/>
                </a:moveTo>
                <a:cubicBezTo>
                  <a:pt x="286" y="78"/>
                  <a:pt x="286" y="78"/>
                  <a:pt x="286" y="78"/>
                </a:cubicBezTo>
                <a:cubicBezTo>
                  <a:pt x="286" y="19"/>
                  <a:pt x="286" y="19"/>
                  <a:pt x="286" y="19"/>
                </a:cubicBezTo>
                <a:cubicBezTo>
                  <a:pt x="286" y="15"/>
                  <a:pt x="283" y="11"/>
                  <a:pt x="279" y="11"/>
                </a:cubicBezTo>
                <a:cubicBezTo>
                  <a:pt x="279" y="11"/>
                  <a:pt x="279" y="11"/>
                  <a:pt x="177" y="11"/>
                </a:cubicBezTo>
                <a:cubicBezTo>
                  <a:pt x="173" y="11"/>
                  <a:pt x="169" y="15"/>
                  <a:pt x="169" y="19"/>
                </a:cubicBezTo>
                <a:cubicBezTo>
                  <a:pt x="169" y="19"/>
                  <a:pt x="169" y="19"/>
                  <a:pt x="169" y="78"/>
                </a:cubicBezTo>
                <a:cubicBezTo>
                  <a:pt x="169" y="82"/>
                  <a:pt x="173" y="85"/>
                  <a:pt x="177" y="85"/>
                </a:cubicBezTo>
                <a:cubicBezTo>
                  <a:pt x="177" y="85"/>
                  <a:pt x="177" y="85"/>
                  <a:pt x="279" y="85"/>
                </a:cubicBezTo>
                <a:cubicBezTo>
                  <a:pt x="283" y="85"/>
                  <a:pt x="286" y="82"/>
                  <a:pt x="286" y="78"/>
                </a:cubicBezTo>
                <a:close/>
                <a:moveTo>
                  <a:pt x="137" y="147"/>
                </a:moveTo>
                <a:cubicBezTo>
                  <a:pt x="319" y="147"/>
                  <a:pt x="319" y="147"/>
                  <a:pt x="319" y="147"/>
                </a:cubicBezTo>
                <a:cubicBezTo>
                  <a:pt x="322" y="147"/>
                  <a:pt x="324" y="145"/>
                  <a:pt x="324" y="142"/>
                </a:cubicBezTo>
                <a:cubicBezTo>
                  <a:pt x="324" y="140"/>
                  <a:pt x="324" y="140"/>
                  <a:pt x="324" y="140"/>
                </a:cubicBezTo>
                <a:cubicBezTo>
                  <a:pt x="324" y="137"/>
                  <a:pt x="322" y="133"/>
                  <a:pt x="321" y="131"/>
                </a:cubicBezTo>
                <a:cubicBezTo>
                  <a:pt x="299" y="105"/>
                  <a:pt x="299" y="105"/>
                  <a:pt x="299" y="105"/>
                </a:cubicBezTo>
                <a:cubicBezTo>
                  <a:pt x="297" y="103"/>
                  <a:pt x="294" y="102"/>
                  <a:pt x="291" y="102"/>
                </a:cubicBezTo>
                <a:cubicBezTo>
                  <a:pt x="165" y="102"/>
                  <a:pt x="165" y="102"/>
                  <a:pt x="165" y="102"/>
                </a:cubicBezTo>
                <a:cubicBezTo>
                  <a:pt x="162" y="102"/>
                  <a:pt x="159" y="103"/>
                  <a:pt x="157" y="105"/>
                </a:cubicBezTo>
                <a:cubicBezTo>
                  <a:pt x="135" y="131"/>
                  <a:pt x="135" y="131"/>
                  <a:pt x="135" y="131"/>
                </a:cubicBezTo>
                <a:cubicBezTo>
                  <a:pt x="134" y="133"/>
                  <a:pt x="132" y="137"/>
                  <a:pt x="132" y="140"/>
                </a:cubicBezTo>
                <a:cubicBezTo>
                  <a:pt x="132" y="142"/>
                  <a:pt x="132" y="142"/>
                  <a:pt x="132" y="142"/>
                </a:cubicBezTo>
                <a:cubicBezTo>
                  <a:pt x="132" y="145"/>
                  <a:pt x="134" y="147"/>
                  <a:pt x="137" y="147"/>
                </a:cubicBezTo>
                <a:moveTo>
                  <a:pt x="542" y="8"/>
                </a:moveTo>
                <a:cubicBezTo>
                  <a:pt x="553" y="8"/>
                  <a:pt x="563" y="17"/>
                  <a:pt x="563" y="29"/>
                </a:cubicBezTo>
                <a:cubicBezTo>
                  <a:pt x="563" y="29"/>
                  <a:pt x="563" y="29"/>
                  <a:pt x="563" y="98"/>
                </a:cubicBezTo>
                <a:cubicBezTo>
                  <a:pt x="563" y="110"/>
                  <a:pt x="553" y="120"/>
                  <a:pt x="542" y="120"/>
                </a:cubicBezTo>
                <a:cubicBezTo>
                  <a:pt x="542" y="120"/>
                  <a:pt x="542" y="120"/>
                  <a:pt x="441" y="120"/>
                </a:cubicBezTo>
                <a:cubicBezTo>
                  <a:pt x="429" y="120"/>
                  <a:pt x="419" y="110"/>
                  <a:pt x="419" y="98"/>
                </a:cubicBezTo>
                <a:cubicBezTo>
                  <a:pt x="419" y="98"/>
                  <a:pt x="419" y="98"/>
                  <a:pt x="419" y="29"/>
                </a:cubicBezTo>
                <a:cubicBezTo>
                  <a:pt x="419" y="17"/>
                  <a:pt x="429" y="8"/>
                  <a:pt x="441" y="8"/>
                </a:cubicBezTo>
                <a:cubicBezTo>
                  <a:pt x="441" y="8"/>
                  <a:pt x="441" y="8"/>
                  <a:pt x="542" y="8"/>
                </a:cubicBezTo>
                <a:moveTo>
                  <a:pt x="551" y="98"/>
                </a:moveTo>
                <a:cubicBezTo>
                  <a:pt x="551" y="98"/>
                  <a:pt x="551" y="98"/>
                  <a:pt x="551" y="98"/>
                </a:cubicBezTo>
                <a:cubicBezTo>
                  <a:pt x="551" y="29"/>
                  <a:pt x="551" y="29"/>
                  <a:pt x="551" y="29"/>
                </a:cubicBezTo>
                <a:cubicBezTo>
                  <a:pt x="551" y="24"/>
                  <a:pt x="546" y="20"/>
                  <a:pt x="542" y="20"/>
                </a:cubicBezTo>
                <a:cubicBezTo>
                  <a:pt x="542" y="20"/>
                  <a:pt x="542" y="20"/>
                  <a:pt x="441" y="20"/>
                </a:cubicBezTo>
                <a:cubicBezTo>
                  <a:pt x="436" y="20"/>
                  <a:pt x="432" y="24"/>
                  <a:pt x="432" y="29"/>
                </a:cubicBezTo>
                <a:cubicBezTo>
                  <a:pt x="432" y="29"/>
                  <a:pt x="432" y="29"/>
                  <a:pt x="432" y="98"/>
                </a:cubicBezTo>
                <a:cubicBezTo>
                  <a:pt x="432" y="103"/>
                  <a:pt x="436" y="107"/>
                  <a:pt x="441" y="107"/>
                </a:cubicBezTo>
                <a:cubicBezTo>
                  <a:pt x="441" y="107"/>
                  <a:pt x="441" y="107"/>
                  <a:pt x="542" y="107"/>
                </a:cubicBezTo>
                <a:cubicBezTo>
                  <a:pt x="546" y="107"/>
                  <a:pt x="551" y="103"/>
                  <a:pt x="551" y="98"/>
                </a:cubicBezTo>
                <a:close/>
                <a:moveTo>
                  <a:pt x="530" y="145"/>
                </a:moveTo>
                <a:cubicBezTo>
                  <a:pt x="530" y="143"/>
                  <a:pt x="530" y="143"/>
                  <a:pt x="530" y="143"/>
                </a:cubicBezTo>
                <a:cubicBezTo>
                  <a:pt x="530" y="143"/>
                  <a:pt x="529" y="141"/>
                  <a:pt x="529" y="140"/>
                </a:cubicBezTo>
                <a:cubicBezTo>
                  <a:pt x="519" y="129"/>
                  <a:pt x="519" y="129"/>
                  <a:pt x="519" y="129"/>
                </a:cubicBezTo>
                <a:cubicBezTo>
                  <a:pt x="518" y="128"/>
                  <a:pt x="517" y="127"/>
                  <a:pt x="516" y="127"/>
                </a:cubicBezTo>
                <a:cubicBezTo>
                  <a:pt x="467" y="127"/>
                  <a:pt x="467" y="127"/>
                  <a:pt x="467" y="127"/>
                </a:cubicBezTo>
                <a:cubicBezTo>
                  <a:pt x="466" y="127"/>
                  <a:pt x="464" y="128"/>
                  <a:pt x="463" y="129"/>
                </a:cubicBezTo>
                <a:cubicBezTo>
                  <a:pt x="454" y="140"/>
                  <a:pt x="454" y="140"/>
                  <a:pt x="454" y="140"/>
                </a:cubicBezTo>
                <a:cubicBezTo>
                  <a:pt x="453" y="141"/>
                  <a:pt x="452" y="143"/>
                  <a:pt x="452" y="143"/>
                </a:cubicBezTo>
                <a:cubicBezTo>
                  <a:pt x="452" y="145"/>
                  <a:pt x="452" y="145"/>
                  <a:pt x="452" y="145"/>
                </a:cubicBezTo>
                <a:cubicBezTo>
                  <a:pt x="452" y="145"/>
                  <a:pt x="453" y="147"/>
                  <a:pt x="454" y="147"/>
                </a:cubicBezTo>
                <a:cubicBezTo>
                  <a:pt x="528" y="147"/>
                  <a:pt x="528" y="147"/>
                  <a:pt x="528" y="147"/>
                </a:cubicBezTo>
                <a:cubicBezTo>
                  <a:pt x="529" y="147"/>
                  <a:pt x="530" y="145"/>
                  <a:pt x="530" y="145"/>
                </a:cubicBezTo>
                <a:moveTo>
                  <a:pt x="639" y="8"/>
                </a:moveTo>
                <a:cubicBezTo>
                  <a:pt x="644" y="8"/>
                  <a:pt x="648" y="12"/>
                  <a:pt x="648" y="17"/>
                </a:cubicBezTo>
                <a:cubicBezTo>
                  <a:pt x="648" y="17"/>
                  <a:pt x="648" y="17"/>
                  <a:pt x="648" y="137"/>
                </a:cubicBezTo>
                <a:cubicBezTo>
                  <a:pt x="648" y="143"/>
                  <a:pt x="644" y="147"/>
                  <a:pt x="639" y="147"/>
                </a:cubicBezTo>
                <a:cubicBezTo>
                  <a:pt x="639" y="147"/>
                  <a:pt x="639" y="147"/>
                  <a:pt x="586" y="147"/>
                </a:cubicBezTo>
                <a:cubicBezTo>
                  <a:pt x="581" y="147"/>
                  <a:pt x="577" y="143"/>
                  <a:pt x="577" y="137"/>
                </a:cubicBezTo>
                <a:cubicBezTo>
                  <a:pt x="577" y="137"/>
                  <a:pt x="577" y="137"/>
                  <a:pt x="577" y="17"/>
                </a:cubicBezTo>
                <a:cubicBezTo>
                  <a:pt x="577" y="12"/>
                  <a:pt x="581" y="8"/>
                  <a:pt x="586" y="8"/>
                </a:cubicBezTo>
                <a:cubicBezTo>
                  <a:pt x="586" y="8"/>
                  <a:pt x="586" y="8"/>
                  <a:pt x="639" y="8"/>
                </a:cubicBezTo>
                <a:moveTo>
                  <a:pt x="613" y="137"/>
                </a:moveTo>
                <a:cubicBezTo>
                  <a:pt x="617" y="137"/>
                  <a:pt x="620" y="133"/>
                  <a:pt x="620" y="129"/>
                </a:cubicBezTo>
                <a:cubicBezTo>
                  <a:pt x="620" y="124"/>
                  <a:pt x="617" y="120"/>
                  <a:pt x="613" y="120"/>
                </a:cubicBezTo>
                <a:cubicBezTo>
                  <a:pt x="608" y="120"/>
                  <a:pt x="604" y="124"/>
                  <a:pt x="604" y="129"/>
                </a:cubicBezTo>
                <a:cubicBezTo>
                  <a:pt x="604" y="133"/>
                  <a:pt x="608" y="137"/>
                  <a:pt x="613" y="137"/>
                </a:cubicBezTo>
                <a:moveTo>
                  <a:pt x="76" y="263"/>
                </a:moveTo>
                <a:cubicBezTo>
                  <a:pt x="88" y="263"/>
                  <a:pt x="98" y="272"/>
                  <a:pt x="98" y="284"/>
                </a:cubicBezTo>
                <a:cubicBezTo>
                  <a:pt x="98" y="284"/>
                  <a:pt x="98" y="284"/>
                  <a:pt x="98" y="391"/>
                </a:cubicBezTo>
                <a:cubicBezTo>
                  <a:pt x="98" y="403"/>
                  <a:pt x="88" y="413"/>
                  <a:pt x="76" y="413"/>
                </a:cubicBezTo>
                <a:cubicBezTo>
                  <a:pt x="76" y="413"/>
                  <a:pt x="76" y="413"/>
                  <a:pt x="22" y="413"/>
                </a:cubicBezTo>
                <a:cubicBezTo>
                  <a:pt x="10" y="413"/>
                  <a:pt x="0" y="403"/>
                  <a:pt x="0" y="391"/>
                </a:cubicBezTo>
                <a:cubicBezTo>
                  <a:pt x="0" y="391"/>
                  <a:pt x="0" y="391"/>
                  <a:pt x="0" y="284"/>
                </a:cubicBezTo>
                <a:cubicBezTo>
                  <a:pt x="0" y="272"/>
                  <a:pt x="10" y="263"/>
                  <a:pt x="22" y="263"/>
                </a:cubicBezTo>
                <a:cubicBezTo>
                  <a:pt x="22" y="263"/>
                  <a:pt x="22" y="263"/>
                  <a:pt x="76" y="263"/>
                </a:cubicBezTo>
                <a:moveTo>
                  <a:pt x="85" y="387"/>
                </a:moveTo>
                <a:cubicBezTo>
                  <a:pt x="85" y="387"/>
                  <a:pt x="85" y="387"/>
                  <a:pt x="85" y="387"/>
                </a:cubicBezTo>
                <a:cubicBezTo>
                  <a:pt x="85" y="288"/>
                  <a:pt x="85" y="288"/>
                  <a:pt x="85" y="288"/>
                </a:cubicBezTo>
                <a:cubicBezTo>
                  <a:pt x="85" y="281"/>
                  <a:pt x="81" y="276"/>
                  <a:pt x="76" y="276"/>
                </a:cubicBezTo>
                <a:cubicBezTo>
                  <a:pt x="76" y="276"/>
                  <a:pt x="76" y="276"/>
                  <a:pt x="22" y="276"/>
                </a:cubicBezTo>
                <a:cubicBezTo>
                  <a:pt x="17" y="276"/>
                  <a:pt x="13" y="281"/>
                  <a:pt x="13" y="288"/>
                </a:cubicBezTo>
                <a:cubicBezTo>
                  <a:pt x="13" y="288"/>
                  <a:pt x="13" y="288"/>
                  <a:pt x="13" y="387"/>
                </a:cubicBezTo>
                <a:cubicBezTo>
                  <a:pt x="13" y="394"/>
                  <a:pt x="17" y="399"/>
                  <a:pt x="22" y="399"/>
                </a:cubicBezTo>
                <a:cubicBezTo>
                  <a:pt x="22" y="399"/>
                  <a:pt x="22" y="399"/>
                  <a:pt x="76" y="399"/>
                </a:cubicBezTo>
                <a:cubicBezTo>
                  <a:pt x="81" y="399"/>
                  <a:pt x="85" y="394"/>
                  <a:pt x="85" y="387"/>
                </a:cubicBezTo>
                <a:close/>
                <a:moveTo>
                  <a:pt x="546" y="519"/>
                </a:moveTo>
                <a:cubicBezTo>
                  <a:pt x="571" y="519"/>
                  <a:pt x="614" y="524"/>
                  <a:pt x="614" y="542"/>
                </a:cubicBezTo>
                <a:cubicBezTo>
                  <a:pt x="614" y="542"/>
                  <a:pt x="614" y="542"/>
                  <a:pt x="614" y="654"/>
                </a:cubicBezTo>
                <a:cubicBezTo>
                  <a:pt x="614" y="672"/>
                  <a:pt x="571" y="676"/>
                  <a:pt x="546" y="676"/>
                </a:cubicBezTo>
                <a:cubicBezTo>
                  <a:pt x="521" y="676"/>
                  <a:pt x="478" y="672"/>
                  <a:pt x="478" y="654"/>
                </a:cubicBezTo>
                <a:cubicBezTo>
                  <a:pt x="478" y="654"/>
                  <a:pt x="478" y="654"/>
                  <a:pt x="478" y="542"/>
                </a:cubicBezTo>
                <a:cubicBezTo>
                  <a:pt x="478" y="524"/>
                  <a:pt x="521" y="519"/>
                  <a:pt x="546" y="519"/>
                </a:cubicBezTo>
                <a:moveTo>
                  <a:pt x="546" y="557"/>
                </a:moveTo>
                <a:cubicBezTo>
                  <a:pt x="577" y="557"/>
                  <a:pt x="604" y="550"/>
                  <a:pt x="604" y="541"/>
                </a:cubicBezTo>
                <a:cubicBezTo>
                  <a:pt x="604" y="533"/>
                  <a:pt x="577" y="526"/>
                  <a:pt x="546" y="526"/>
                </a:cubicBezTo>
                <a:cubicBezTo>
                  <a:pt x="514" y="526"/>
                  <a:pt x="488" y="533"/>
                  <a:pt x="488" y="541"/>
                </a:cubicBezTo>
                <a:cubicBezTo>
                  <a:pt x="488" y="550"/>
                  <a:pt x="514" y="557"/>
                  <a:pt x="546" y="557"/>
                </a:cubicBezTo>
                <a:moveTo>
                  <a:pt x="763" y="251"/>
                </a:moveTo>
                <a:cubicBezTo>
                  <a:pt x="772" y="251"/>
                  <a:pt x="780" y="259"/>
                  <a:pt x="780" y="269"/>
                </a:cubicBezTo>
                <a:cubicBezTo>
                  <a:pt x="780" y="269"/>
                  <a:pt x="780" y="269"/>
                  <a:pt x="780" y="396"/>
                </a:cubicBezTo>
                <a:cubicBezTo>
                  <a:pt x="780" y="405"/>
                  <a:pt x="772" y="413"/>
                  <a:pt x="763" y="413"/>
                </a:cubicBezTo>
                <a:cubicBezTo>
                  <a:pt x="763" y="413"/>
                  <a:pt x="763" y="413"/>
                  <a:pt x="679" y="413"/>
                </a:cubicBezTo>
                <a:cubicBezTo>
                  <a:pt x="669" y="413"/>
                  <a:pt x="662" y="405"/>
                  <a:pt x="662" y="396"/>
                </a:cubicBezTo>
                <a:cubicBezTo>
                  <a:pt x="662" y="396"/>
                  <a:pt x="662" y="396"/>
                  <a:pt x="662" y="269"/>
                </a:cubicBezTo>
                <a:cubicBezTo>
                  <a:pt x="662" y="259"/>
                  <a:pt x="669" y="251"/>
                  <a:pt x="679" y="251"/>
                </a:cubicBezTo>
                <a:cubicBezTo>
                  <a:pt x="679" y="251"/>
                  <a:pt x="679" y="251"/>
                  <a:pt x="763" y="251"/>
                </a:cubicBezTo>
                <a:moveTo>
                  <a:pt x="770" y="378"/>
                </a:moveTo>
                <a:cubicBezTo>
                  <a:pt x="770" y="378"/>
                  <a:pt x="770" y="378"/>
                  <a:pt x="770" y="378"/>
                </a:cubicBezTo>
                <a:cubicBezTo>
                  <a:pt x="770" y="269"/>
                  <a:pt x="770" y="269"/>
                  <a:pt x="770" y="269"/>
                </a:cubicBezTo>
                <a:cubicBezTo>
                  <a:pt x="770" y="265"/>
                  <a:pt x="767" y="261"/>
                  <a:pt x="763" y="261"/>
                </a:cubicBezTo>
                <a:cubicBezTo>
                  <a:pt x="763" y="261"/>
                  <a:pt x="763" y="261"/>
                  <a:pt x="679" y="261"/>
                </a:cubicBezTo>
                <a:cubicBezTo>
                  <a:pt x="675" y="261"/>
                  <a:pt x="672" y="265"/>
                  <a:pt x="672" y="269"/>
                </a:cubicBezTo>
                <a:cubicBezTo>
                  <a:pt x="672" y="269"/>
                  <a:pt x="672" y="269"/>
                  <a:pt x="672" y="378"/>
                </a:cubicBezTo>
                <a:cubicBezTo>
                  <a:pt x="672" y="381"/>
                  <a:pt x="675" y="385"/>
                  <a:pt x="679" y="385"/>
                </a:cubicBezTo>
                <a:cubicBezTo>
                  <a:pt x="679" y="385"/>
                  <a:pt x="679" y="385"/>
                  <a:pt x="763" y="385"/>
                </a:cubicBezTo>
                <a:cubicBezTo>
                  <a:pt x="767" y="385"/>
                  <a:pt x="770" y="381"/>
                  <a:pt x="770" y="378"/>
                </a:cubicBezTo>
                <a:close/>
                <a:moveTo>
                  <a:pt x="695" y="397"/>
                </a:moveTo>
                <a:cubicBezTo>
                  <a:pt x="695" y="399"/>
                  <a:pt x="697" y="401"/>
                  <a:pt x="699" y="401"/>
                </a:cubicBezTo>
                <a:cubicBezTo>
                  <a:pt x="702" y="401"/>
                  <a:pt x="704" y="399"/>
                  <a:pt x="704" y="397"/>
                </a:cubicBezTo>
                <a:cubicBezTo>
                  <a:pt x="704" y="394"/>
                  <a:pt x="702" y="392"/>
                  <a:pt x="699" y="392"/>
                </a:cubicBezTo>
                <a:cubicBezTo>
                  <a:pt x="697" y="392"/>
                  <a:pt x="695" y="394"/>
                  <a:pt x="695" y="397"/>
                </a:cubicBezTo>
                <a:close/>
                <a:moveTo>
                  <a:pt x="737" y="397"/>
                </a:moveTo>
                <a:cubicBezTo>
                  <a:pt x="737" y="399"/>
                  <a:pt x="739" y="401"/>
                  <a:pt x="742" y="401"/>
                </a:cubicBezTo>
                <a:cubicBezTo>
                  <a:pt x="745" y="401"/>
                  <a:pt x="747" y="399"/>
                  <a:pt x="747" y="397"/>
                </a:cubicBezTo>
                <a:cubicBezTo>
                  <a:pt x="747" y="394"/>
                  <a:pt x="745" y="392"/>
                  <a:pt x="742" y="392"/>
                </a:cubicBezTo>
                <a:cubicBezTo>
                  <a:pt x="739" y="392"/>
                  <a:pt x="737" y="394"/>
                  <a:pt x="737" y="397"/>
                </a:cubicBezTo>
                <a:close/>
                <a:moveTo>
                  <a:pt x="716" y="397"/>
                </a:moveTo>
                <a:cubicBezTo>
                  <a:pt x="716" y="399"/>
                  <a:pt x="718" y="401"/>
                  <a:pt x="721" y="401"/>
                </a:cubicBezTo>
                <a:cubicBezTo>
                  <a:pt x="724" y="401"/>
                  <a:pt x="726" y="399"/>
                  <a:pt x="726" y="397"/>
                </a:cubicBezTo>
                <a:cubicBezTo>
                  <a:pt x="726" y="394"/>
                  <a:pt x="724" y="392"/>
                  <a:pt x="721" y="392"/>
                </a:cubicBezTo>
                <a:cubicBezTo>
                  <a:pt x="718" y="392"/>
                  <a:pt x="716" y="394"/>
                  <a:pt x="716" y="397"/>
                </a:cubicBezTo>
                <a:close/>
                <a:moveTo>
                  <a:pt x="179" y="524"/>
                </a:moveTo>
                <a:cubicBezTo>
                  <a:pt x="181" y="522"/>
                  <a:pt x="185" y="521"/>
                  <a:pt x="188" y="521"/>
                </a:cubicBezTo>
                <a:cubicBezTo>
                  <a:pt x="252" y="521"/>
                  <a:pt x="252" y="521"/>
                  <a:pt x="252" y="521"/>
                </a:cubicBezTo>
                <a:cubicBezTo>
                  <a:pt x="255" y="521"/>
                  <a:pt x="257" y="522"/>
                  <a:pt x="259" y="522"/>
                </a:cubicBezTo>
                <a:cubicBezTo>
                  <a:pt x="250" y="504"/>
                  <a:pt x="250" y="504"/>
                  <a:pt x="250" y="504"/>
                </a:cubicBezTo>
                <a:cubicBezTo>
                  <a:pt x="248" y="499"/>
                  <a:pt x="240" y="494"/>
                  <a:pt x="234" y="494"/>
                </a:cubicBezTo>
                <a:cubicBezTo>
                  <a:pt x="205" y="494"/>
                  <a:pt x="205" y="494"/>
                  <a:pt x="205" y="494"/>
                </a:cubicBezTo>
                <a:cubicBezTo>
                  <a:pt x="199" y="494"/>
                  <a:pt x="192" y="499"/>
                  <a:pt x="189" y="504"/>
                </a:cubicBezTo>
                <a:cubicBezTo>
                  <a:pt x="179" y="524"/>
                  <a:pt x="179" y="524"/>
                  <a:pt x="179" y="524"/>
                </a:cubicBezTo>
                <a:cubicBezTo>
                  <a:pt x="179" y="524"/>
                  <a:pt x="179" y="524"/>
                  <a:pt x="179" y="524"/>
                </a:cubicBezTo>
                <a:close/>
                <a:moveTo>
                  <a:pt x="258" y="528"/>
                </a:moveTo>
                <a:cubicBezTo>
                  <a:pt x="262" y="530"/>
                  <a:pt x="264" y="534"/>
                  <a:pt x="264" y="539"/>
                </a:cubicBezTo>
                <a:cubicBezTo>
                  <a:pt x="264" y="539"/>
                  <a:pt x="264" y="539"/>
                  <a:pt x="264" y="665"/>
                </a:cubicBezTo>
                <a:cubicBezTo>
                  <a:pt x="264" y="671"/>
                  <a:pt x="259" y="676"/>
                  <a:pt x="253" y="676"/>
                </a:cubicBezTo>
                <a:cubicBezTo>
                  <a:pt x="253" y="676"/>
                  <a:pt x="253" y="676"/>
                  <a:pt x="187" y="676"/>
                </a:cubicBezTo>
                <a:cubicBezTo>
                  <a:pt x="181" y="676"/>
                  <a:pt x="176" y="671"/>
                  <a:pt x="176" y="665"/>
                </a:cubicBezTo>
                <a:cubicBezTo>
                  <a:pt x="176" y="665"/>
                  <a:pt x="176" y="665"/>
                  <a:pt x="176" y="539"/>
                </a:cubicBezTo>
                <a:cubicBezTo>
                  <a:pt x="176" y="534"/>
                  <a:pt x="178" y="530"/>
                  <a:pt x="182" y="528"/>
                </a:cubicBezTo>
                <a:cubicBezTo>
                  <a:pt x="183" y="527"/>
                  <a:pt x="185" y="527"/>
                  <a:pt x="187" y="527"/>
                </a:cubicBezTo>
                <a:cubicBezTo>
                  <a:pt x="187" y="527"/>
                  <a:pt x="187" y="527"/>
                  <a:pt x="253" y="527"/>
                </a:cubicBezTo>
                <a:cubicBezTo>
                  <a:pt x="255" y="527"/>
                  <a:pt x="256" y="527"/>
                  <a:pt x="258" y="528"/>
                </a:cubicBezTo>
                <a:moveTo>
                  <a:pt x="249" y="651"/>
                </a:moveTo>
                <a:cubicBezTo>
                  <a:pt x="251" y="651"/>
                  <a:pt x="253" y="649"/>
                  <a:pt x="253" y="647"/>
                </a:cubicBezTo>
                <a:cubicBezTo>
                  <a:pt x="253" y="644"/>
                  <a:pt x="251" y="642"/>
                  <a:pt x="249" y="642"/>
                </a:cubicBezTo>
                <a:cubicBezTo>
                  <a:pt x="249" y="642"/>
                  <a:pt x="249" y="642"/>
                  <a:pt x="196" y="642"/>
                </a:cubicBezTo>
                <a:cubicBezTo>
                  <a:pt x="193" y="642"/>
                  <a:pt x="191" y="644"/>
                  <a:pt x="191" y="647"/>
                </a:cubicBezTo>
                <a:cubicBezTo>
                  <a:pt x="191" y="649"/>
                  <a:pt x="193" y="651"/>
                  <a:pt x="196" y="651"/>
                </a:cubicBezTo>
                <a:cubicBezTo>
                  <a:pt x="196" y="651"/>
                  <a:pt x="196" y="651"/>
                  <a:pt x="249" y="651"/>
                </a:cubicBezTo>
                <a:moveTo>
                  <a:pt x="249" y="630"/>
                </a:moveTo>
                <a:cubicBezTo>
                  <a:pt x="251" y="630"/>
                  <a:pt x="253" y="628"/>
                  <a:pt x="253" y="626"/>
                </a:cubicBezTo>
                <a:cubicBezTo>
                  <a:pt x="253" y="623"/>
                  <a:pt x="251" y="621"/>
                  <a:pt x="249" y="621"/>
                </a:cubicBezTo>
                <a:cubicBezTo>
                  <a:pt x="249" y="621"/>
                  <a:pt x="249" y="621"/>
                  <a:pt x="196" y="621"/>
                </a:cubicBezTo>
                <a:cubicBezTo>
                  <a:pt x="193" y="621"/>
                  <a:pt x="191" y="623"/>
                  <a:pt x="191" y="626"/>
                </a:cubicBezTo>
                <a:cubicBezTo>
                  <a:pt x="191" y="628"/>
                  <a:pt x="193" y="630"/>
                  <a:pt x="196" y="630"/>
                </a:cubicBezTo>
                <a:cubicBezTo>
                  <a:pt x="196" y="630"/>
                  <a:pt x="196" y="630"/>
                  <a:pt x="249" y="630"/>
                </a:cubicBezTo>
                <a:moveTo>
                  <a:pt x="249" y="609"/>
                </a:moveTo>
                <a:cubicBezTo>
                  <a:pt x="251" y="609"/>
                  <a:pt x="253" y="607"/>
                  <a:pt x="253" y="604"/>
                </a:cubicBezTo>
                <a:cubicBezTo>
                  <a:pt x="253" y="602"/>
                  <a:pt x="251" y="600"/>
                  <a:pt x="249" y="600"/>
                </a:cubicBezTo>
                <a:cubicBezTo>
                  <a:pt x="249" y="600"/>
                  <a:pt x="249" y="600"/>
                  <a:pt x="196" y="600"/>
                </a:cubicBezTo>
                <a:cubicBezTo>
                  <a:pt x="193" y="600"/>
                  <a:pt x="191" y="602"/>
                  <a:pt x="191" y="604"/>
                </a:cubicBezTo>
                <a:cubicBezTo>
                  <a:pt x="191" y="607"/>
                  <a:pt x="193" y="609"/>
                  <a:pt x="196" y="609"/>
                </a:cubicBezTo>
                <a:cubicBezTo>
                  <a:pt x="196" y="609"/>
                  <a:pt x="196" y="609"/>
                  <a:pt x="249" y="609"/>
                </a:cubicBezTo>
                <a:moveTo>
                  <a:pt x="246" y="554"/>
                </a:moveTo>
                <a:cubicBezTo>
                  <a:pt x="250" y="554"/>
                  <a:pt x="253" y="552"/>
                  <a:pt x="253" y="548"/>
                </a:cubicBezTo>
                <a:cubicBezTo>
                  <a:pt x="253" y="545"/>
                  <a:pt x="250" y="542"/>
                  <a:pt x="246" y="542"/>
                </a:cubicBezTo>
                <a:cubicBezTo>
                  <a:pt x="243" y="542"/>
                  <a:pt x="240" y="545"/>
                  <a:pt x="240" y="548"/>
                </a:cubicBezTo>
                <a:cubicBezTo>
                  <a:pt x="240" y="552"/>
                  <a:pt x="243" y="554"/>
                  <a:pt x="246" y="55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7" tIns="62174" rIns="124347" bIns="62174" numCol="1" anchor="t" anchorCtr="0" compatLnSpc="1">
            <a:prstTxWarp prst="textNoShape">
              <a:avLst/>
            </a:prstTxWarp>
          </a:bodyPr>
          <a:lstStyle/>
          <a:p>
            <a:endParaRPr lang="en-US" sz="2448"/>
          </a:p>
        </p:txBody>
      </p:sp>
      <p:sp>
        <p:nvSpPr>
          <p:cNvPr id="13" name="Text Placeholder 3"/>
          <p:cNvSpPr txBox="1">
            <a:spLocks/>
          </p:cNvSpPr>
          <p:nvPr/>
        </p:nvSpPr>
        <p:spPr>
          <a:xfrm>
            <a:off x="2265786" y="2778943"/>
            <a:ext cx="10451076" cy="1389546"/>
          </a:xfrm>
          <a:prstGeom prst="rect">
            <a:avLst/>
          </a:prstGeom>
        </p:spPr>
        <p:txBody>
          <a:bodyPr vert="horz"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3"/>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3"/>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3"/>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lvl="1"/>
            <a:r>
              <a:rPr lang="en-US" sz="3264" spc="-76" dirty="0">
                <a:solidFill>
                  <a:schemeClr val="bg1"/>
                </a:solidFill>
                <a:latin typeface="+mj-lt"/>
              </a:rPr>
              <a:t>Windows Azure-provided DNS </a:t>
            </a:r>
          </a:p>
          <a:p>
            <a:pPr marL="3238" lvl="1"/>
            <a:r>
              <a:rPr lang="en-US" sz="2040" dirty="0">
                <a:solidFill>
                  <a:schemeClr val="bg1"/>
                </a:solidFill>
              </a:rPr>
              <a:t>Resolves VMs by name within the same cloud service</a:t>
            </a:r>
          </a:p>
          <a:p>
            <a:pPr marL="3238" lvl="1"/>
            <a:r>
              <a:rPr lang="en-US" sz="2040" dirty="0">
                <a:solidFill>
                  <a:schemeClr val="bg1"/>
                </a:solidFill>
              </a:rPr>
              <a:t>Machine names are modeled explicitly and registered in the DNS service</a:t>
            </a:r>
          </a:p>
          <a:p>
            <a:pPr marL="1227686" lvl="4" indent="0">
              <a:buNone/>
            </a:pPr>
            <a:endParaRPr lang="en-US" sz="2040" dirty="0">
              <a:solidFill>
                <a:schemeClr val="bg1"/>
              </a:solidFill>
            </a:endParaRPr>
          </a:p>
        </p:txBody>
      </p:sp>
      <p:sp>
        <p:nvSpPr>
          <p:cNvPr id="14" name="Text Placeholder 3"/>
          <p:cNvSpPr txBox="1">
            <a:spLocks/>
          </p:cNvSpPr>
          <p:nvPr/>
        </p:nvSpPr>
        <p:spPr>
          <a:xfrm>
            <a:off x="2265786" y="1866960"/>
            <a:ext cx="10451076" cy="461111"/>
          </a:xfrm>
          <a:prstGeom prst="rect">
            <a:avLst/>
          </a:prstGeom>
        </p:spPr>
        <p:txBody>
          <a:bodyPr vert="horz"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3"/>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3"/>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3"/>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Aft>
                <a:spcPts val="0"/>
              </a:spcAft>
            </a:pPr>
            <a:r>
              <a:rPr lang="en-US" sz="3264" dirty="0">
                <a:solidFill>
                  <a:schemeClr val="bg1"/>
                </a:solidFill>
                <a:latin typeface="+mj-lt"/>
              </a:rPr>
              <a:t>Full control over machine names</a:t>
            </a:r>
          </a:p>
        </p:txBody>
      </p:sp>
      <p:sp>
        <p:nvSpPr>
          <p:cNvPr id="18" name="Freeform 80"/>
          <p:cNvSpPr>
            <a:spLocks noEditPoints="1"/>
          </p:cNvSpPr>
          <p:nvPr/>
        </p:nvSpPr>
        <p:spPr bwMode="black">
          <a:xfrm>
            <a:off x="1042459" y="4659924"/>
            <a:ext cx="629022" cy="763134"/>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111925" tIns="55963" rIns="111925" bIns="55963" numCol="1" anchor="t" anchorCtr="0" compatLnSpc="1">
            <a:prstTxWarp prst="textNoShape">
              <a:avLst/>
            </a:prstTxWarp>
          </a:bodyPr>
          <a:lstStyle/>
          <a:p>
            <a:endParaRPr lang="en-US" sz="2175"/>
          </a:p>
        </p:txBody>
      </p:sp>
      <p:sp>
        <p:nvSpPr>
          <p:cNvPr id="19" name="Freeform 154"/>
          <p:cNvSpPr>
            <a:spLocks noEditPoints="1"/>
          </p:cNvSpPr>
          <p:nvPr/>
        </p:nvSpPr>
        <p:spPr bwMode="black">
          <a:xfrm>
            <a:off x="998049" y="2009952"/>
            <a:ext cx="749004" cy="748808"/>
          </a:xfrm>
          <a:custGeom>
            <a:avLst/>
            <a:gdLst>
              <a:gd name="T0" fmla="*/ 235 w 433"/>
              <a:gd name="T1" fmla="*/ 433 h 433"/>
              <a:gd name="T2" fmla="*/ 0 w 433"/>
              <a:gd name="T3" fmla="*/ 198 h 433"/>
              <a:gd name="T4" fmla="*/ 0 w 433"/>
              <a:gd name="T5" fmla="*/ 101 h 433"/>
              <a:gd name="T6" fmla="*/ 99 w 433"/>
              <a:gd name="T7" fmla="*/ 2 h 433"/>
              <a:gd name="T8" fmla="*/ 198 w 433"/>
              <a:gd name="T9" fmla="*/ 0 h 433"/>
              <a:gd name="T10" fmla="*/ 433 w 433"/>
              <a:gd name="T11" fmla="*/ 235 h 433"/>
              <a:gd name="T12" fmla="*/ 235 w 433"/>
              <a:gd name="T13" fmla="*/ 433 h 433"/>
              <a:gd name="T14" fmla="*/ 96 w 433"/>
              <a:gd name="T15" fmla="*/ 72 h 433"/>
              <a:gd name="T16" fmla="*/ 71 w 433"/>
              <a:gd name="T17" fmla="*/ 72 h 433"/>
              <a:gd name="T18" fmla="*/ 71 w 433"/>
              <a:gd name="T19" fmla="*/ 97 h 433"/>
              <a:gd name="T20" fmla="*/ 96 w 433"/>
              <a:gd name="T21" fmla="*/ 97 h 433"/>
              <a:gd name="T22" fmla="*/ 96 w 433"/>
              <a:gd name="T23" fmla="*/ 72 h 433"/>
              <a:gd name="T24" fmla="*/ 250 w 433"/>
              <a:gd name="T25" fmla="*/ 138 h 433"/>
              <a:gd name="T26" fmla="*/ 231 w 433"/>
              <a:gd name="T27" fmla="*/ 138 h 433"/>
              <a:gd name="T28" fmla="*/ 231 w 433"/>
              <a:gd name="T29" fmla="*/ 158 h 433"/>
              <a:gd name="T30" fmla="*/ 264 w 433"/>
              <a:gd name="T31" fmla="*/ 191 h 433"/>
              <a:gd name="T32" fmla="*/ 254 w 433"/>
              <a:gd name="T33" fmla="*/ 193 h 433"/>
              <a:gd name="T34" fmla="*/ 176 w 433"/>
              <a:gd name="T35" fmla="*/ 115 h 433"/>
              <a:gd name="T36" fmla="*/ 158 w 433"/>
              <a:gd name="T37" fmla="*/ 115 h 433"/>
              <a:gd name="T38" fmla="*/ 159 w 433"/>
              <a:gd name="T39" fmla="*/ 133 h 433"/>
              <a:gd name="T40" fmla="*/ 212 w 433"/>
              <a:gd name="T41" fmla="*/ 186 h 433"/>
              <a:gd name="T42" fmla="*/ 208 w 433"/>
              <a:gd name="T43" fmla="*/ 192 h 433"/>
              <a:gd name="T44" fmla="*/ 145 w 433"/>
              <a:gd name="T45" fmla="*/ 130 h 433"/>
              <a:gd name="T46" fmla="*/ 128 w 433"/>
              <a:gd name="T47" fmla="*/ 130 h 433"/>
              <a:gd name="T48" fmla="*/ 128 w 433"/>
              <a:gd name="T49" fmla="*/ 147 h 433"/>
              <a:gd name="T50" fmla="*/ 194 w 433"/>
              <a:gd name="T51" fmla="*/ 214 h 433"/>
              <a:gd name="T52" fmla="*/ 191 w 433"/>
              <a:gd name="T53" fmla="*/ 220 h 433"/>
              <a:gd name="T54" fmla="*/ 134 w 433"/>
              <a:gd name="T55" fmla="*/ 163 h 433"/>
              <a:gd name="T56" fmla="*/ 116 w 433"/>
              <a:gd name="T57" fmla="*/ 164 h 433"/>
              <a:gd name="T58" fmla="*/ 116 w 433"/>
              <a:gd name="T59" fmla="*/ 181 h 433"/>
              <a:gd name="T60" fmla="*/ 177 w 433"/>
              <a:gd name="T61" fmla="*/ 242 h 433"/>
              <a:gd name="T62" fmla="*/ 173 w 433"/>
              <a:gd name="T63" fmla="*/ 248 h 433"/>
              <a:gd name="T64" fmla="*/ 122 w 433"/>
              <a:gd name="T65" fmla="*/ 197 h 433"/>
              <a:gd name="T66" fmla="*/ 104 w 433"/>
              <a:gd name="T67" fmla="*/ 197 h 433"/>
              <a:gd name="T68" fmla="*/ 105 w 433"/>
              <a:gd name="T69" fmla="*/ 215 h 433"/>
              <a:gd name="T70" fmla="*/ 195 w 433"/>
              <a:gd name="T71" fmla="*/ 305 h 433"/>
              <a:gd name="T72" fmla="*/ 286 w 433"/>
              <a:gd name="T73" fmla="*/ 314 h 433"/>
              <a:gd name="T74" fmla="*/ 309 w 433"/>
              <a:gd name="T75" fmla="*/ 290 h 433"/>
              <a:gd name="T76" fmla="*/ 306 w 433"/>
              <a:gd name="T77" fmla="*/ 194 h 433"/>
              <a:gd name="T78" fmla="*/ 250 w 433"/>
              <a:gd name="T79" fmla="*/ 138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3" h="433">
                <a:moveTo>
                  <a:pt x="235" y="433"/>
                </a:moveTo>
                <a:cubicBezTo>
                  <a:pt x="0" y="198"/>
                  <a:pt x="0" y="198"/>
                  <a:pt x="0" y="198"/>
                </a:cubicBezTo>
                <a:cubicBezTo>
                  <a:pt x="0" y="101"/>
                  <a:pt x="0" y="101"/>
                  <a:pt x="0" y="101"/>
                </a:cubicBezTo>
                <a:cubicBezTo>
                  <a:pt x="99" y="2"/>
                  <a:pt x="99" y="2"/>
                  <a:pt x="99" y="2"/>
                </a:cubicBezTo>
                <a:cubicBezTo>
                  <a:pt x="198" y="0"/>
                  <a:pt x="198" y="0"/>
                  <a:pt x="198" y="0"/>
                </a:cubicBezTo>
                <a:cubicBezTo>
                  <a:pt x="433" y="235"/>
                  <a:pt x="433" y="235"/>
                  <a:pt x="433" y="235"/>
                </a:cubicBezTo>
                <a:lnTo>
                  <a:pt x="235" y="433"/>
                </a:lnTo>
                <a:close/>
                <a:moveTo>
                  <a:pt x="96" y="72"/>
                </a:moveTo>
                <a:cubicBezTo>
                  <a:pt x="89" y="65"/>
                  <a:pt x="78" y="65"/>
                  <a:pt x="71" y="72"/>
                </a:cubicBezTo>
                <a:cubicBezTo>
                  <a:pt x="64" y="79"/>
                  <a:pt x="64" y="90"/>
                  <a:pt x="71" y="97"/>
                </a:cubicBezTo>
                <a:cubicBezTo>
                  <a:pt x="78" y="104"/>
                  <a:pt x="89" y="104"/>
                  <a:pt x="96" y="97"/>
                </a:cubicBezTo>
                <a:cubicBezTo>
                  <a:pt x="103" y="90"/>
                  <a:pt x="103" y="79"/>
                  <a:pt x="96" y="72"/>
                </a:cubicBezTo>
                <a:close/>
                <a:moveTo>
                  <a:pt x="250" y="138"/>
                </a:moveTo>
                <a:cubicBezTo>
                  <a:pt x="245" y="133"/>
                  <a:pt x="236" y="133"/>
                  <a:pt x="231" y="138"/>
                </a:cubicBezTo>
                <a:cubicBezTo>
                  <a:pt x="225" y="144"/>
                  <a:pt x="225" y="153"/>
                  <a:pt x="231" y="158"/>
                </a:cubicBezTo>
                <a:cubicBezTo>
                  <a:pt x="264" y="191"/>
                  <a:pt x="264" y="191"/>
                  <a:pt x="264" y="191"/>
                </a:cubicBezTo>
                <a:cubicBezTo>
                  <a:pt x="254" y="193"/>
                  <a:pt x="254" y="193"/>
                  <a:pt x="254" y="193"/>
                </a:cubicBezTo>
                <a:cubicBezTo>
                  <a:pt x="176" y="115"/>
                  <a:pt x="176" y="115"/>
                  <a:pt x="176" y="115"/>
                </a:cubicBezTo>
                <a:cubicBezTo>
                  <a:pt x="171" y="110"/>
                  <a:pt x="163" y="110"/>
                  <a:pt x="158" y="115"/>
                </a:cubicBezTo>
                <a:cubicBezTo>
                  <a:pt x="153" y="120"/>
                  <a:pt x="154" y="128"/>
                  <a:pt x="159" y="133"/>
                </a:cubicBezTo>
                <a:cubicBezTo>
                  <a:pt x="212" y="186"/>
                  <a:pt x="212" y="186"/>
                  <a:pt x="212" y="186"/>
                </a:cubicBezTo>
                <a:cubicBezTo>
                  <a:pt x="208" y="192"/>
                  <a:pt x="208" y="192"/>
                  <a:pt x="208" y="192"/>
                </a:cubicBezTo>
                <a:cubicBezTo>
                  <a:pt x="145" y="130"/>
                  <a:pt x="145" y="130"/>
                  <a:pt x="145" y="130"/>
                </a:cubicBezTo>
                <a:cubicBezTo>
                  <a:pt x="140" y="125"/>
                  <a:pt x="132" y="125"/>
                  <a:pt x="128" y="130"/>
                </a:cubicBezTo>
                <a:cubicBezTo>
                  <a:pt x="123" y="135"/>
                  <a:pt x="123" y="143"/>
                  <a:pt x="128" y="147"/>
                </a:cubicBezTo>
                <a:cubicBezTo>
                  <a:pt x="194" y="214"/>
                  <a:pt x="194" y="214"/>
                  <a:pt x="194" y="214"/>
                </a:cubicBezTo>
                <a:cubicBezTo>
                  <a:pt x="191" y="220"/>
                  <a:pt x="191" y="220"/>
                  <a:pt x="191" y="220"/>
                </a:cubicBezTo>
                <a:cubicBezTo>
                  <a:pt x="134" y="163"/>
                  <a:pt x="134" y="163"/>
                  <a:pt x="134" y="163"/>
                </a:cubicBezTo>
                <a:cubicBezTo>
                  <a:pt x="129" y="159"/>
                  <a:pt x="121" y="159"/>
                  <a:pt x="116" y="164"/>
                </a:cubicBezTo>
                <a:cubicBezTo>
                  <a:pt x="111" y="168"/>
                  <a:pt x="111" y="176"/>
                  <a:pt x="116" y="181"/>
                </a:cubicBezTo>
                <a:cubicBezTo>
                  <a:pt x="177" y="242"/>
                  <a:pt x="177" y="242"/>
                  <a:pt x="177" y="242"/>
                </a:cubicBezTo>
                <a:cubicBezTo>
                  <a:pt x="173" y="248"/>
                  <a:pt x="173" y="248"/>
                  <a:pt x="173" y="248"/>
                </a:cubicBezTo>
                <a:cubicBezTo>
                  <a:pt x="122" y="197"/>
                  <a:pt x="122" y="197"/>
                  <a:pt x="122" y="197"/>
                </a:cubicBezTo>
                <a:cubicBezTo>
                  <a:pt x="117" y="192"/>
                  <a:pt x="109" y="192"/>
                  <a:pt x="104" y="197"/>
                </a:cubicBezTo>
                <a:cubicBezTo>
                  <a:pt x="99" y="202"/>
                  <a:pt x="100" y="210"/>
                  <a:pt x="105" y="215"/>
                </a:cubicBezTo>
                <a:cubicBezTo>
                  <a:pt x="195" y="305"/>
                  <a:pt x="195" y="305"/>
                  <a:pt x="195" y="305"/>
                </a:cubicBezTo>
                <a:cubicBezTo>
                  <a:pt x="228" y="338"/>
                  <a:pt x="268" y="332"/>
                  <a:pt x="286" y="314"/>
                </a:cubicBezTo>
                <a:cubicBezTo>
                  <a:pt x="287" y="312"/>
                  <a:pt x="305" y="294"/>
                  <a:pt x="309" y="290"/>
                </a:cubicBezTo>
                <a:cubicBezTo>
                  <a:pt x="333" y="266"/>
                  <a:pt x="333" y="221"/>
                  <a:pt x="306" y="194"/>
                </a:cubicBezTo>
                <a:lnTo>
                  <a:pt x="250" y="1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25" tIns="55963" rIns="111925" bIns="55963" numCol="1" anchor="t" anchorCtr="0" compatLnSpc="1">
            <a:prstTxWarp prst="textNoShape">
              <a:avLst/>
            </a:prstTxWarp>
          </a:bodyPr>
          <a:lstStyle/>
          <a:p>
            <a:endParaRPr lang="en-US" sz="2175"/>
          </a:p>
        </p:txBody>
      </p:sp>
    </p:spTree>
    <p:extLst>
      <p:ext uri="{BB962C8B-B14F-4D97-AF65-F5344CB8AC3E}">
        <p14:creationId xmlns:p14="http://schemas.microsoft.com/office/powerpoint/2010/main" val="1536263402"/>
      </p:ext>
    </p:extLst>
  </p:cSld>
  <p:clrMapOvr>
    <a:masterClrMapping/>
  </p:clrMapOvr>
  <p:transition advTm="39445">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lpoud Icon"/>
          <p:cNvSpPr>
            <a:spLocks noChangeAspect="1"/>
          </p:cNvSpPr>
          <p:nvPr/>
        </p:nvSpPr>
        <p:spPr bwMode="black">
          <a:xfrm>
            <a:off x="6422430" y="441661"/>
            <a:ext cx="5739408" cy="3243378"/>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4"/>
          </a:solidFill>
          <a:ln w="25400">
            <a:noFill/>
          </a:ln>
          <a:extLst/>
        </p:spPr>
        <p:txBody>
          <a:bodyPr vert="horz" wrap="square" lIns="91373" tIns="182740" rIns="456848" bIns="45685" numCol="1" anchor="t" anchorCtr="0" compatLnSpc="1">
            <a:prstTxWarp prst="textNoShape">
              <a:avLst/>
            </a:prstTxWarp>
          </a:bodyPr>
          <a:lstStyle/>
          <a:p>
            <a:pPr algn="ctr" fontAlgn="base">
              <a:lnSpc>
                <a:spcPct val="90000"/>
              </a:lnSpc>
              <a:spcBef>
                <a:spcPct val="0"/>
              </a:spcBef>
              <a:spcAft>
                <a:spcPct val="0"/>
              </a:spcAft>
            </a:pPr>
            <a:r>
              <a:rPr lang="en-US" sz="2400" spc="-50" dirty="0" smtClean="0">
                <a:gradFill>
                  <a:gsLst>
                    <a:gs pos="2917">
                      <a:schemeClr val="bg1"/>
                    </a:gs>
                    <a:gs pos="30000">
                      <a:schemeClr val="bg1"/>
                    </a:gs>
                  </a:gsLst>
                  <a:lin ang="5400000" scaled="0"/>
                </a:gradFill>
              </a:rPr>
              <a:t/>
            </a:r>
            <a:br>
              <a:rPr lang="en-US" sz="2400" spc="-50" dirty="0" smtClean="0">
                <a:gradFill>
                  <a:gsLst>
                    <a:gs pos="2917">
                      <a:schemeClr val="bg1"/>
                    </a:gs>
                    <a:gs pos="30000">
                      <a:schemeClr val="bg1"/>
                    </a:gs>
                  </a:gsLst>
                  <a:lin ang="5400000" scaled="0"/>
                </a:gradFill>
              </a:rPr>
            </a:br>
            <a:r>
              <a:rPr lang="en-US" sz="2400" spc="-50" dirty="0" smtClean="0">
                <a:gradFill>
                  <a:gsLst>
                    <a:gs pos="2917">
                      <a:schemeClr val="bg1"/>
                    </a:gs>
                    <a:gs pos="30000">
                      <a:schemeClr val="bg1"/>
                    </a:gs>
                  </a:gsLst>
                  <a:lin ang="5400000" scaled="0"/>
                </a:gradFill>
              </a:rPr>
              <a:t>Windows Azure</a:t>
            </a:r>
            <a:endParaRPr lang="en-US" sz="2400" spc="-50" dirty="0">
              <a:gradFill>
                <a:gsLst>
                  <a:gs pos="2917">
                    <a:schemeClr val="bg1"/>
                  </a:gs>
                  <a:gs pos="30000">
                    <a:schemeClr val="bg1"/>
                  </a:gs>
                </a:gsLst>
                <a:lin ang="5400000" scaled="0"/>
              </a:gradFill>
            </a:endParaRPr>
          </a:p>
        </p:txBody>
      </p:sp>
      <p:sp>
        <p:nvSpPr>
          <p:cNvPr id="48" name="Oval 47"/>
          <p:cNvSpPr/>
          <p:nvPr/>
        </p:nvSpPr>
        <p:spPr bwMode="auto">
          <a:xfrm>
            <a:off x="6551308" y="2482830"/>
            <a:ext cx="1116030" cy="1116030"/>
          </a:xfrm>
          <a:prstGeom prst="ellipse">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800" b="1" spc="-50" dirty="0" smtClean="0">
              <a:solidFill>
                <a:schemeClr val="bg1"/>
              </a:solidFill>
            </a:endParaRPr>
          </a:p>
        </p:txBody>
      </p:sp>
      <p:sp>
        <p:nvSpPr>
          <p:cNvPr id="49" name="Freeform 52"/>
          <p:cNvSpPr>
            <a:spLocks noEditPoints="1"/>
          </p:cNvSpPr>
          <p:nvPr/>
        </p:nvSpPr>
        <p:spPr bwMode="auto">
          <a:xfrm>
            <a:off x="6746190" y="2568579"/>
            <a:ext cx="726266" cy="542155"/>
          </a:xfrm>
          <a:custGeom>
            <a:avLst/>
            <a:gdLst>
              <a:gd name="T0" fmla="*/ 179 w 181"/>
              <a:gd name="T1" fmla="*/ 46 h 135"/>
              <a:gd name="T2" fmla="*/ 101 w 181"/>
              <a:gd name="T3" fmla="*/ 1 h 135"/>
              <a:gd name="T4" fmla="*/ 95 w 181"/>
              <a:gd name="T5" fmla="*/ 1 h 135"/>
              <a:gd name="T6" fmla="*/ 97 w 181"/>
              <a:gd name="T7" fmla="*/ 95 h 135"/>
              <a:gd name="T8" fmla="*/ 22 w 181"/>
              <a:gd name="T9" fmla="*/ 86 h 135"/>
              <a:gd name="T10" fmla="*/ 67 w 181"/>
              <a:gd name="T11" fmla="*/ 119 h 135"/>
              <a:gd name="T12" fmla="*/ 21 w 181"/>
              <a:gd name="T13" fmla="*/ 88 h 135"/>
              <a:gd name="T14" fmla="*/ 100 w 181"/>
              <a:gd name="T15" fmla="*/ 102 h 135"/>
              <a:gd name="T16" fmla="*/ 98 w 181"/>
              <a:gd name="T17" fmla="*/ 135 h 135"/>
              <a:gd name="T18" fmla="*/ 94 w 181"/>
              <a:gd name="T19" fmla="*/ 134 h 135"/>
              <a:gd name="T20" fmla="*/ 81 w 181"/>
              <a:gd name="T21" fmla="*/ 122 h 135"/>
              <a:gd name="T22" fmla="*/ 94 w 181"/>
              <a:gd name="T23" fmla="*/ 127 h 135"/>
              <a:gd name="T24" fmla="*/ 6 w 181"/>
              <a:gd name="T25" fmla="*/ 55 h 135"/>
              <a:gd name="T26" fmla="*/ 6 w 181"/>
              <a:gd name="T27" fmla="*/ 77 h 135"/>
              <a:gd name="T28" fmla="*/ 7 w 181"/>
              <a:gd name="T29" fmla="*/ 85 h 135"/>
              <a:gd name="T30" fmla="*/ 0 w 181"/>
              <a:gd name="T31" fmla="*/ 81 h 135"/>
              <a:gd name="T32" fmla="*/ 0 w 181"/>
              <a:gd name="T33" fmla="*/ 51 h 135"/>
              <a:gd name="T34" fmla="*/ 6 w 181"/>
              <a:gd name="T35" fmla="*/ 47 h 135"/>
              <a:gd name="T36" fmla="*/ 11 w 181"/>
              <a:gd name="T37" fmla="*/ 50 h 135"/>
              <a:gd name="T38" fmla="*/ 100 w 181"/>
              <a:gd name="T39" fmla="*/ 102 h 135"/>
              <a:gd name="T40" fmla="*/ 181 w 181"/>
              <a:gd name="T41" fmla="*/ 51 h 135"/>
              <a:gd name="T42" fmla="*/ 178 w 181"/>
              <a:gd name="T43" fmla="*/ 81 h 135"/>
              <a:gd name="T44" fmla="*/ 104 w 181"/>
              <a:gd name="T45" fmla="*/ 102 h 135"/>
              <a:gd name="T46" fmla="*/ 181 w 181"/>
              <a:gd name="T47" fmla="*/ 50 h 135"/>
              <a:gd name="T48" fmla="*/ 59 w 181"/>
              <a:gd name="T49" fmla="*/ 100 h 135"/>
              <a:gd name="T50" fmla="*/ 36 w 181"/>
              <a:gd name="T51" fmla="*/ 87 h 135"/>
              <a:gd name="T52" fmla="*/ 34 w 181"/>
              <a:gd name="T53" fmla="*/ 82 h 135"/>
              <a:gd name="T54" fmla="*/ 59 w 181"/>
              <a:gd name="T55" fmla="*/ 93 h 135"/>
              <a:gd name="T56" fmla="*/ 61 w 181"/>
              <a:gd name="T57" fmla="*/ 99 h 135"/>
              <a:gd name="T58" fmla="*/ 80 w 181"/>
              <a:gd name="T59" fmla="*/ 117 h 135"/>
              <a:gd name="T60" fmla="*/ 73 w 181"/>
              <a:gd name="T61" fmla="*/ 124 h 135"/>
              <a:gd name="T62" fmla="*/ 70 w 181"/>
              <a:gd name="T63" fmla="*/ 121 h 135"/>
              <a:gd name="T64" fmla="*/ 71 w 181"/>
              <a:gd name="T65" fmla="*/ 104 h 135"/>
              <a:gd name="T66" fmla="*/ 80 w 181"/>
              <a:gd name="T67" fmla="*/ 100 h 135"/>
              <a:gd name="T68" fmla="*/ 80 w 181"/>
              <a:gd name="T69" fmla="*/ 103 h 135"/>
              <a:gd name="T70" fmla="*/ 74 w 181"/>
              <a:gd name="T71" fmla="*/ 118 h 135"/>
              <a:gd name="T72" fmla="*/ 80 w 181"/>
              <a:gd name="T73" fmla="*/ 117 h 135"/>
              <a:gd name="T74" fmla="*/ 20 w 181"/>
              <a:gd name="T75" fmla="*/ 86 h 135"/>
              <a:gd name="T76" fmla="*/ 10 w 181"/>
              <a:gd name="T77" fmla="*/ 89 h 135"/>
              <a:gd name="T78" fmla="*/ 9 w 181"/>
              <a:gd name="T79" fmla="*/ 72 h 135"/>
              <a:gd name="T80" fmla="*/ 17 w 181"/>
              <a:gd name="T81" fmla="*/ 66 h 135"/>
              <a:gd name="T82" fmla="*/ 20 w 181"/>
              <a:gd name="T83" fmla="*/ 66 h 135"/>
              <a:gd name="T84" fmla="*/ 14 w 181"/>
              <a:gd name="T85" fmla="*/ 72 h 135"/>
              <a:gd name="T86" fmla="*/ 17 w 181"/>
              <a:gd name="T87" fmla="*/ 8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1" h="135">
                <a:moveTo>
                  <a:pt x="97" y="95"/>
                </a:moveTo>
                <a:cubicBezTo>
                  <a:pt x="179" y="46"/>
                  <a:pt x="179" y="46"/>
                  <a:pt x="179" y="46"/>
                </a:cubicBezTo>
                <a:cubicBezTo>
                  <a:pt x="179" y="46"/>
                  <a:pt x="179" y="46"/>
                  <a:pt x="178" y="46"/>
                </a:cubicBezTo>
                <a:cubicBezTo>
                  <a:pt x="101" y="1"/>
                  <a:pt x="101" y="1"/>
                  <a:pt x="101" y="1"/>
                </a:cubicBezTo>
                <a:cubicBezTo>
                  <a:pt x="100" y="0"/>
                  <a:pt x="99" y="0"/>
                  <a:pt x="98" y="0"/>
                </a:cubicBezTo>
                <a:cubicBezTo>
                  <a:pt x="97" y="0"/>
                  <a:pt x="96" y="0"/>
                  <a:pt x="95" y="1"/>
                </a:cubicBezTo>
                <a:cubicBezTo>
                  <a:pt x="14" y="48"/>
                  <a:pt x="14" y="48"/>
                  <a:pt x="14" y="48"/>
                </a:cubicBezTo>
                <a:cubicBezTo>
                  <a:pt x="97" y="95"/>
                  <a:pt x="97" y="95"/>
                  <a:pt x="97" y="95"/>
                </a:cubicBezTo>
                <a:cubicBezTo>
                  <a:pt x="97" y="95"/>
                  <a:pt x="97" y="95"/>
                  <a:pt x="97" y="95"/>
                </a:cubicBezTo>
                <a:close/>
                <a:moveTo>
                  <a:pt x="22" y="86"/>
                </a:moveTo>
                <a:cubicBezTo>
                  <a:pt x="67" y="112"/>
                  <a:pt x="67" y="112"/>
                  <a:pt x="67" y="112"/>
                </a:cubicBezTo>
                <a:cubicBezTo>
                  <a:pt x="67" y="119"/>
                  <a:pt x="67" y="119"/>
                  <a:pt x="67" y="119"/>
                </a:cubicBezTo>
                <a:cubicBezTo>
                  <a:pt x="17" y="90"/>
                  <a:pt x="17" y="90"/>
                  <a:pt x="17" y="90"/>
                </a:cubicBezTo>
                <a:cubicBezTo>
                  <a:pt x="21" y="88"/>
                  <a:pt x="21" y="88"/>
                  <a:pt x="21" y="88"/>
                </a:cubicBezTo>
                <a:cubicBezTo>
                  <a:pt x="21" y="87"/>
                  <a:pt x="22" y="87"/>
                  <a:pt x="22" y="86"/>
                </a:cubicBezTo>
                <a:close/>
                <a:moveTo>
                  <a:pt x="100" y="102"/>
                </a:moveTo>
                <a:cubicBezTo>
                  <a:pt x="100" y="132"/>
                  <a:pt x="100" y="132"/>
                  <a:pt x="100" y="132"/>
                </a:cubicBezTo>
                <a:cubicBezTo>
                  <a:pt x="100" y="133"/>
                  <a:pt x="99" y="134"/>
                  <a:pt x="98" y="135"/>
                </a:cubicBezTo>
                <a:cubicBezTo>
                  <a:pt x="98" y="135"/>
                  <a:pt x="97" y="135"/>
                  <a:pt x="96" y="135"/>
                </a:cubicBezTo>
                <a:cubicBezTo>
                  <a:pt x="96" y="135"/>
                  <a:pt x="95" y="135"/>
                  <a:pt x="94" y="134"/>
                </a:cubicBezTo>
                <a:cubicBezTo>
                  <a:pt x="76" y="124"/>
                  <a:pt x="76" y="124"/>
                  <a:pt x="76" y="124"/>
                </a:cubicBezTo>
                <a:cubicBezTo>
                  <a:pt x="81" y="122"/>
                  <a:pt x="81" y="122"/>
                  <a:pt x="81" y="122"/>
                </a:cubicBezTo>
                <a:cubicBezTo>
                  <a:pt x="82" y="121"/>
                  <a:pt x="82" y="121"/>
                  <a:pt x="82" y="120"/>
                </a:cubicBezTo>
                <a:cubicBezTo>
                  <a:pt x="94" y="127"/>
                  <a:pt x="94" y="127"/>
                  <a:pt x="94" y="127"/>
                </a:cubicBezTo>
                <a:cubicBezTo>
                  <a:pt x="94" y="105"/>
                  <a:pt x="94" y="105"/>
                  <a:pt x="94" y="105"/>
                </a:cubicBezTo>
                <a:cubicBezTo>
                  <a:pt x="6" y="55"/>
                  <a:pt x="6" y="55"/>
                  <a:pt x="6" y="55"/>
                </a:cubicBezTo>
                <a:cubicBezTo>
                  <a:pt x="6" y="77"/>
                  <a:pt x="6" y="77"/>
                  <a:pt x="6" y="77"/>
                </a:cubicBezTo>
                <a:cubicBezTo>
                  <a:pt x="6" y="77"/>
                  <a:pt x="6" y="77"/>
                  <a:pt x="6" y="77"/>
                </a:cubicBezTo>
                <a:cubicBezTo>
                  <a:pt x="7" y="78"/>
                  <a:pt x="7" y="78"/>
                  <a:pt x="7" y="78"/>
                </a:cubicBezTo>
                <a:cubicBezTo>
                  <a:pt x="7" y="85"/>
                  <a:pt x="7" y="85"/>
                  <a:pt x="7" y="85"/>
                </a:cubicBezTo>
                <a:cubicBezTo>
                  <a:pt x="3" y="83"/>
                  <a:pt x="3" y="83"/>
                  <a:pt x="3" y="83"/>
                </a:cubicBezTo>
                <a:cubicBezTo>
                  <a:pt x="0" y="81"/>
                  <a:pt x="0" y="81"/>
                  <a:pt x="0" y="81"/>
                </a:cubicBezTo>
                <a:cubicBezTo>
                  <a:pt x="0" y="78"/>
                  <a:pt x="0" y="78"/>
                  <a:pt x="0" y="78"/>
                </a:cubicBezTo>
                <a:cubicBezTo>
                  <a:pt x="0" y="51"/>
                  <a:pt x="0" y="51"/>
                  <a:pt x="0" y="51"/>
                </a:cubicBezTo>
                <a:cubicBezTo>
                  <a:pt x="0" y="49"/>
                  <a:pt x="0" y="48"/>
                  <a:pt x="2" y="47"/>
                </a:cubicBezTo>
                <a:cubicBezTo>
                  <a:pt x="3" y="47"/>
                  <a:pt x="4" y="47"/>
                  <a:pt x="6" y="47"/>
                </a:cubicBezTo>
                <a:cubicBezTo>
                  <a:pt x="11" y="50"/>
                  <a:pt x="11" y="50"/>
                  <a:pt x="11" y="50"/>
                </a:cubicBezTo>
                <a:cubicBezTo>
                  <a:pt x="11" y="50"/>
                  <a:pt x="11" y="50"/>
                  <a:pt x="11" y="50"/>
                </a:cubicBezTo>
                <a:cubicBezTo>
                  <a:pt x="99" y="100"/>
                  <a:pt x="99" y="100"/>
                  <a:pt x="99" y="100"/>
                </a:cubicBezTo>
                <a:cubicBezTo>
                  <a:pt x="100" y="100"/>
                  <a:pt x="100" y="101"/>
                  <a:pt x="100" y="102"/>
                </a:cubicBezTo>
                <a:close/>
                <a:moveTo>
                  <a:pt x="181" y="50"/>
                </a:moveTo>
                <a:cubicBezTo>
                  <a:pt x="181" y="50"/>
                  <a:pt x="181" y="50"/>
                  <a:pt x="181" y="51"/>
                </a:cubicBezTo>
                <a:cubicBezTo>
                  <a:pt x="181" y="76"/>
                  <a:pt x="181" y="76"/>
                  <a:pt x="181" y="76"/>
                </a:cubicBezTo>
                <a:cubicBezTo>
                  <a:pt x="181" y="78"/>
                  <a:pt x="180" y="80"/>
                  <a:pt x="178" y="81"/>
                </a:cubicBezTo>
                <a:cubicBezTo>
                  <a:pt x="104" y="123"/>
                  <a:pt x="104" y="123"/>
                  <a:pt x="104" y="123"/>
                </a:cubicBezTo>
                <a:cubicBezTo>
                  <a:pt x="104" y="102"/>
                  <a:pt x="104" y="102"/>
                  <a:pt x="104" y="102"/>
                </a:cubicBezTo>
                <a:cubicBezTo>
                  <a:pt x="104" y="100"/>
                  <a:pt x="103" y="98"/>
                  <a:pt x="101" y="97"/>
                </a:cubicBezTo>
                <a:cubicBezTo>
                  <a:pt x="181" y="50"/>
                  <a:pt x="181" y="50"/>
                  <a:pt x="181" y="50"/>
                </a:cubicBezTo>
                <a:cubicBezTo>
                  <a:pt x="181" y="50"/>
                  <a:pt x="181" y="50"/>
                  <a:pt x="181" y="50"/>
                </a:cubicBezTo>
                <a:close/>
                <a:moveTo>
                  <a:pt x="59" y="100"/>
                </a:moveTo>
                <a:cubicBezTo>
                  <a:pt x="59" y="100"/>
                  <a:pt x="59" y="100"/>
                  <a:pt x="58" y="100"/>
                </a:cubicBezTo>
                <a:cubicBezTo>
                  <a:pt x="36" y="87"/>
                  <a:pt x="36" y="87"/>
                  <a:pt x="36" y="87"/>
                </a:cubicBezTo>
                <a:cubicBezTo>
                  <a:pt x="35" y="87"/>
                  <a:pt x="34" y="85"/>
                  <a:pt x="34" y="84"/>
                </a:cubicBezTo>
                <a:cubicBezTo>
                  <a:pt x="34" y="82"/>
                  <a:pt x="34" y="82"/>
                  <a:pt x="34" y="82"/>
                </a:cubicBezTo>
                <a:cubicBezTo>
                  <a:pt x="34" y="80"/>
                  <a:pt x="35" y="80"/>
                  <a:pt x="36" y="80"/>
                </a:cubicBezTo>
                <a:cubicBezTo>
                  <a:pt x="59" y="93"/>
                  <a:pt x="59" y="93"/>
                  <a:pt x="59" y="93"/>
                </a:cubicBezTo>
                <a:cubicBezTo>
                  <a:pt x="60" y="94"/>
                  <a:pt x="61" y="95"/>
                  <a:pt x="61" y="96"/>
                </a:cubicBezTo>
                <a:cubicBezTo>
                  <a:pt x="61" y="99"/>
                  <a:pt x="61" y="99"/>
                  <a:pt x="61" y="99"/>
                </a:cubicBezTo>
                <a:cubicBezTo>
                  <a:pt x="61" y="100"/>
                  <a:pt x="60" y="100"/>
                  <a:pt x="59" y="100"/>
                </a:cubicBezTo>
                <a:close/>
                <a:moveTo>
                  <a:pt x="80" y="117"/>
                </a:moveTo>
                <a:cubicBezTo>
                  <a:pt x="81" y="118"/>
                  <a:pt x="81" y="119"/>
                  <a:pt x="80" y="120"/>
                </a:cubicBezTo>
                <a:cubicBezTo>
                  <a:pt x="73" y="124"/>
                  <a:pt x="73" y="124"/>
                  <a:pt x="73" y="124"/>
                </a:cubicBezTo>
                <a:cubicBezTo>
                  <a:pt x="72" y="124"/>
                  <a:pt x="71" y="124"/>
                  <a:pt x="70" y="123"/>
                </a:cubicBezTo>
                <a:cubicBezTo>
                  <a:pt x="70" y="123"/>
                  <a:pt x="70" y="121"/>
                  <a:pt x="70" y="121"/>
                </a:cubicBezTo>
                <a:cubicBezTo>
                  <a:pt x="70" y="106"/>
                  <a:pt x="70" y="106"/>
                  <a:pt x="70" y="106"/>
                </a:cubicBezTo>
                <a:cubicBezTo>
                  <a:pt x="70" y="106"/>
                  <a:pt x="70" y="104"/>
                  <a:pt x="71" y="104"/>
                </a:cubicBezTo>
                <a:cubicBezTo>
                  <a:pt x="77" y="100"/>
                  <a:pt x="77" y="100"/>
                  <a:pt x="77" y="100"/>
                </a:cubicBezTo>
                <a:cubicBezTo>
                  <a:pt x="78" y="99"/>
                  <a:pt x="80" y="100"/>
                  <a:pt x="80" y="100"/>
                </a:cubicBezTo>
                <a:cubicBezTo>
                  <a:pt x="80" y="100"/>
                  <a:pt x="80" y="100"/>
                  <a:pt x="80" y="100"/>
                </a:cubicBezTo>
                <a:cubicBezTo>
                  <a:pt x="81" y="101"/>
                  <a:pt x="81" y="103"/>
                  <a:pt x="80" y="103"/>
                </a:cubicBezTo>
                <a:cubicBezTo>
                  <a:pt x="74" y="106"/>
                  <a:pt x="74" y="106"/>
                  <a:pt x="74" y="106"/>
                </a:cubicBezTo>
                <a:cubicBezTo>
                  <a:pt x="74" y="118"/>
                  <a:pt x="74" y="118"/>
                  <a:pt x="74" y="118"/>
                </a:cubicBezTo>
                <a:cubicBezTo>
                  <a:pt x="77" y="117"/>
                  <a:pt x="77" y="117"/>
                  <a:pt x="77" y="117"/>
                </a:cubicBezTo>
                <a:cubicBezTo>
                  <a:pt x="78" y="116"/>
                  <a:pt x="80" y="116"/>
                  <a:pt x="80" y="117"/>
                </a:cubicBezTo>
                <a:close/>
                <a:moveTo>
                  <a:pt x="20" y="83"/>
                </a:moveTo>
                <a:cubicBezTo>
                  <a:pt x="21" y="84"/>
                  <a:pt x="21" y="85"/>
                  <a:pt x="20" y="86"/>
                </a:cubicBezTo>
                <a:cubicBezTo>
                  <a:pt x="13" y="90"/>
                  <a:pt x="13" y="90"/>
                  <a:pt x="13" y="90"/>
                </a:cubicBezTo>
                <a:cubicBezTo>
                  <a:pt x="12" y="90"/>
                  <a:pt x="11" y="90"/>
                  <a:pt x="10" y="89"/>
                </a:cubicBezTo>
                <a:cubicBezTo>
                  <a:pt x="10" y="89"/>
                  <a:pt x="9" y="87"/>
                  <a:pt x="9" y="87"/>
                </a:cubicBezTo>
                <a:cubicBezTo>
                  <a:pt x="9" y="72"/>
                  <a:pt x="9" y="72"/>
                  <a:pt x="9" y="72"/>
                </a:cubicBezTo>
                <a:cubicBezTo>
                  <a:pt x="9" y="72"/>
                  <a:pt x="10" y="70"/>
                  <a:pt x="10" y="70"/>
                </a:cubicBezTo>
                <a:cubicBezTo>
                  <a:pt x="17" y="66"/>
                  <a:pt x="17" y="66"/>
                  <a:pt x="17" y="66"/>
                </a:cubicBezTo>
                <a:cubicBezTo>
                  <a:pt x="18" y="65"/>
                  <a:pt x="20" y="66"/>
                  <a:pt x="20" y="66"/>
                </a:cubicBezTo>
                <a:cubicBezTo>
                  <a:pt x="20" y="66"/>
                  <a:pt x="20" y="66"/>
                  <a:pt x="20" y="66"/>
                </a:cubicBezTo>
                <a:cubicBezTo>
                  <a:pt x="21" y="67"/>
                  <a:pt x="21" y="69"/>
                  <a:pt x="20" y="69"/>
                </a:cubicBezTo>
                <a:cubicBezTo>
                  <a:pt x="14" y="72"/>
                  <a:pt x="14" y="72"/>
                  <a:pt x="14" y="72"/>
                </a:cubicBezTo>
                <a:cubicBezTo>
                  <a:pt x="14" y="84"/>
                  <a:pt x="14" y="84"/>
                  <a:pt x="14" y="84"/>
                </a:cubicBezTo>
                <a:cubicBezTo>
                  <a:pt x="17" y="83"/>
                  <a:pt x="17" y="83"/>
                  <a:pt x="17" y="83"/>
                </a:cubicBezTo>
                <a:cubicBezTo>
                  <a:pt x="18" y="82"/>
                  <a:pt x="20" y="82"/>
                  <a:pt x="20" y="8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2400" b="1">
              <a:solidFill>
                <a:schemeClr val="bg1"/>
              </a:solidFill>
            </a:endParaRPr>
          </a:p>
        </p:txBody>
      </p:sp>
      <p:sp>
        <p:nvSpPr>
          <p:cNvPr id="99" name="TextBox 98"/>
          <p:cNvSpPr txBox="1"/>
          <p:nvPr/>
        </p:nvSpPr>
        <p:spPr>
          <a:xfrm>
            <a:off x="6646093" y="2976753"/>
            <a:ext cx="919605" cy="683264"/>
          </a:xfrm>
          <a:prstGeom prst="rect">
            <a:avLst/>
          </a:prstGeom>
          <a:noFill/>
        </p:spPr>
        <p:txBody>
          <a:bodyPr wrap="square" lIns="91440" tIns="146304" rIns="91440" bIns="146304" rtlCol="0">
            <a:spAutoFit/>
          </a:bodyPr>
          <a:lstStyle/>
          <a:p>
            <a:pPr algn="ctr">
              <a:lnSpc>
                <a:spcPct val="90000"/>
              </a:lnSpc>
            </a:pPr>
            <a:r>
              <a:rPr lang="en-US" sz="1400" b="1" dirty="0" smtClean="0"/>
              <a:t>WA Gateway</a:t>
            </a:r>
          </a:p>
        </p:txBody>
      </p:sp>
      <p:sp>
        <p:nvSpPr>
          <p:cNvPr id="5" name="Rectangle 4"/>
          <p:cNvSpPr/>
          <p:nvPr/>
        </p:nvSpPr>
        <p:spPr bwMode="auto">
          <a:xfrm>
            <a:off x="265587" y="1987305"/>
            <a:ext cx="5202936" cy="2584555"/>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14099" fontAlgn="base">
              <a:lnSpc>
                <a:spcPct val="90000"/>
              </a:lnSpc>
              <a:spcBef>
                <a:spcPct val="0"/>
              </a:spcBef>
              <a:spcAft>
                <a:spcPct val="0"/>
              </a:spcAft>
            </a:pPr>
            <a:r>
              <a:rPr lang="en-US" sz="2000" dirty="0" smtClean="0">
                <a:solidFill>
                  <a:schemeClr val="bg1"/>
                </a:solidFill>
              </a:rPr>
              <a:t>On-premises</a:t>
            </a:r>
          </a:p>
        </p:txBody>
      </p:sp>
      <p:sp>
        <p:nvSpPr>
          <p:cNvPr id="2" name="Rounded Rectangle 1"/>
          <p:cNvSpPr/>
          <p:nvPr/>
        </p:nvSpPr>
        <p:spPr bwMode="auto">
          <a:xfrm>
            <a:off x="697108" y="2778016"/>
            <a:ext cx="4357992" cy="1300049"/>
          </a:xfrm>
          <a:prstGeom prst="roundRect">
            <a:avLst>
              <a:gd name="adj" fmla="val 6387"/>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chemeClr val="bg1"/>
                  </a:gs>
                  <a:gs pos="10417">
                    <a:schemeClr val="bg1"/>
                  </a:gs>
                </a:gsLst>
                <a:lin ang="5400000" scaled="0"/>
              </a:gradFill>
            </a:endParaRPr>
          </a:p>
        </p:txBody>
      </p:sp>
      <p:sp>
        <p:nvSpPr>
          <p:cNvPr id="3" name="TextBox 2"/>
          <p:cNvSpPr txBox="1"/>
          <p:nvPr/>
        </p:nvSpPr>
        <p:spPr>
          <a:xfrm>
            <a:off x="697108" y="3999396"/>
            <a:ext cx="1965090" cy="572464"/>
          </a:xfrm>
          <a:prstGeom prst="rect">
            <a:avLst/>
          </a:prstGeom>
          <a:noFill/>
        </p:spPr>
        <p:txBody>
          <a:bodyPr wrap="none" lIns="0" tIns="146304" rIns="182880" bIns="146304" rtlCol="0">
            <a:spAutoFit/>
          </a:bodyPr>
          <a:lstStyle/>
          <a:p>
            <a:pPr>
              <a:lnSpc>
                <a:spcPct val="90000"/>
              </a:lnSpc>
            </a:pPr>
            <a:r>
              <a:rPr lang="en-US" sz="2000" dirty="0" smtClean="0">
                <a:solidFill>
                  <a:schemeClr val="bg1"/>
                </a:solidFill>
              </a:rPr>
              <a:t>Your datacenter</a:t>
            </a:r>
          </a:p>
        </p:txBody>
      </p:sp>
      <p:grpSp>
        <p:nvGrpSpPr>
          <p:cNvPr id="32" name="Group 31"/>
          <p:cNvGrpSpPr/>
          <p:nvPr/>
        </p:nvGrpSpPr>
        <p:grpSpPr>
          <a:xfrm>
            <a:off x="794905" y="2871216"/>
            <a:ext cx="2473589" cy="1113648"/>
            <a:chOff x="794905" y="2135332"/>
            <a:chExt cx="3406034" cy="1533449"/>
          </a:xfrm>
        </p:grpSpPr>
        <p:pic>
          <p:nvPicPr>
            <p:cNvPr id="20" name="Picture 19"/>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794905" y="3198357"/>
              <a:ext cx="1089128" cy="470424"/>
            </a:xfrm>
            <a:prstGeom prst="roundRect">
              <a:avLst>
                <a:gd name="adj" fmla="val 11234"/>
              </a:avLst>
            </a:prstGeom>
            <a:solidFill>
              <a:schemeClr val="tx2"/>
            </a:solidFill>
            <a:ln w="63500">
              <a:noFill/>
            </a:ln>
            <a:effectLst/>
          </p:spPr>
        </p:pic>
        <p:pic>
          <p:nvPicPr>
            <p:cNvPr id="21" name="Picture 20"/>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794905" y="2666845"/>
              <a:ext cx="1089128" cy="470424"/>
            </a:xfrm>
            <a:prstGeom prst="roundRect">
              <a:avLst>
                <a:gd name="adj" fmla="val 11234"/>
              </a:avLst>
            </a:prstGeom>
            <a:solidFill>
              <a:schemeClr val="tx2"/>
            </a:solidFill>
            <a:ln w="63500">
              <a:noFill/>
            </a:ln>
            <a:effectLst/>
          </p:spPr>
        </p:pic>
        <p:pic>
          <p:nvPicPr>
            <p:cNvPr id="25" name="Picture 24"/>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794905" y="2135332"/>
              <a:ext cx="1089128" cy="470424"/>
            </a:xfrm>
            <a:prstGeom prst="roundRect">
              <a:avLst>
                <a:gd name="adj" fmla="val 11234"/>
              </a:avLst>
            </a:prstGeom>
            <a:solidFill>
              <a:schemeClr val="tx2"/>
            </a:solidFill>
            <a:ln w="63500">
              <a:noFill/>
            </a:ln>
            <a:effectLst/>
          </p:spPr>
        </p:pic>
        <p:pic>
          <p:nvPicPr>
            <p:cNvPr id="26" name="Picture 25"/>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1953358" y="3198357"/>
              <a:ext cx="1089128" cy="470424"/>
            </a:xfrm>
            <a:prstGeom prst="roundRect">
              <a:avLst>
                <a:gd name="adj" fmla="val 11234"/>
              </a:avLst>
            </a:prstGeom>
            <a:solidFill>
              <a:schemeClr val="tx2"/>
            </a:solidFill>
            <a:ln w="63500">
              <a:noFill/>
            </a:ln>
            <a:effectLst/>
          </p:spPr>
        </p:pic>
        <p:pic>
          <p:nvPicPr>
            <p:cNvPr id="27" name="Picture 26"/>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1953358" y="2666845"/>
              <a:ext cx="1089128" cy="470424"/>
            </a:xfrm>
            <a:prstGeom prst="roundRect">
              <a:avLst>
                <a:gd name="adj" fmla="val 11234"/>
              </a:avLst>
            </a:prstGeom>
            <a:solidFill>
              <a:schemeClr val="tx2"/>
            </a:solidFill>
            <a:ln w="63500">
              <a:noFill/>
            </a:ln>
            <a:effectLst/>
          </p:spPr>
        </p:pic>
        <p:pic>
          <p:nvPicPr>
            <p:cNvPr id="28" name="Picture 27"/>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1953358" y="2135332"/>
              <a:ext cx="1089128" cy="470424"/>
            </a:xfrm>
            <a:prstGeom prst="roundRect">
              <a:avLst>
                <a:gd name="adj" fmla="val 11234"/>
              </a:avLst>
            </a:prstGeom>
            <a:solidFill>
              <a:schemeClr val="tx2"/>
            </a:solidFill>
            <a:ln w="63500">
              <a:noFill/>
            </a:ln>
            <a:effectLst/>
          </p:spPr>
        </p:pic>
        <p:pic>
          <p:nvPicPr>
            <p:cNvPr id="29" name="Picture 28"/>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3111811" y="3198357"/>
              <a:ext cx="1089128" cy="470424"/>
            </a:xfrm>
            <a:prstGeom prst="roundRect">
              <a:avLst>
                <a:gd name="adj" fmla="val 11234"/>
              </a:avLst>
            </a:prstGeom>
            <a:solidFill>
              <a:schemeClr val="tx2"/>
            </a:solidFill>
            <a:ln w="63500">
              <a:noFill/>
            </a:ln>
            <a:effectLst/>
          </p:spPr>
        </p:pic>
        <p:pic>
          <p:nvPicPr>
            <p:cNvPr id="30" name="Picture 29"/>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3111811" y="2666845"/>
              <a:ext cx="1089128" cy="470424"/>
            </a:xfrm>
            <a:prstGeom prst="roundRect">
              <a:avLst>
                <a:gd name="adj" fmla="val 11234"/>
              </a:avLst>
            </a:prstGeom>
            <a:solidFill>
              <a:schemeClr val="tx2"/>
            </a:solidFill>
            <a:ln w="63500">
              <a:noFill/>
            </a:ln>
            <a:effectLst/>
          </p:spPr>
        </p:pic>
        <p:pic>
          <p:nvPicPr>
            <p:cNvPr id="31" name="Picture 30"/>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3111811" y="2135332"/>
              <a:ext cx="1089128" cy="470424"/>
            </a:xfrm>
            <a:prstGeom prst="roundRect">
              <a:avLst>
                <a:gd name="adj" fmla="val 11234"/>
              </a:avLst>
            </a:prstGeom>
            <a:solidFill>
              <a:schemeClr val="tx2"/>
            </a:solidFill>
            <a:ln w="63500">
              <a:noFill/>
            </a:ln>
            <a:effectLst/>
          </p:spPr>
        </p:pic>
      </p:grpSp>
      <p:sp>
        <p:nvSpPr>
          <p:cNvPr id="9" name="Oval 8"/>
          <p:cNvSpPr/>
          <p:nvPr/>
        </p:nvSpPr>
        <p:spPr bwMode="auto">
          <a:xfrm>
            <a:off x="3428572" y="2669059"/>
            <a:ext cx="1504863" cy="1504863"/>
          </a:xfrm>
          <a:prstGeom prst="ellipse">
            <a:avLst/>
          </a:prstGeom>
          <a:solidFill>
            <a:srgbClr val="FFFFFF"/>
          </a:solidFill>
          <a:ln w="76200">
            <a:solidFill>
              <a:schemeClr val="tx2">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chemeClr val="bg1"/>
                  </a:gs>
                  <a:gs pos="10417">
                    <a:schemeClr val="bg1"/>
                  </a:gs>
                </a:gsLst>
                <a:lin ang="5400000" scaled="0"/>
              </a:gradFill>
            </a:endParaRPr>
          </a:p>
        </p:txBody>
      </p:sp>
      <p:sp>
        <p:nvSpPr>
          <p:cNvPr id="46" name="Freeform 52"/>
          <p:cNvSpPr>
            <a:spLocks noEditPoints="1"/>
          </p:cNvSpPr>
          <p:nvPr/>
        </p:nvSpPr>
        <p:spPr bwMode="auto">
          <a:xfrm>
            <a:off x="3659782" y="2820681"/>
            <a:ext cx="1042443" cy="778179"/>
          </a:xfrm>
          <a:custGeom>
            <a:avLst/>
            <a:gdLst>
              <a:gd name="T0" fmla="*/ 179 w 181"/>
              <a:gd name="T1" fmla="*/ 46 h 135"/>
              <a:gd name="T2" fmla="*/ 101 w 181"/>
              <a:gd name="T3" fmla="*/ 1 h 135"/>
              <a:gd name="T4" fmla="*/ 95 w 181"/>
              <a:gd name="T5" fmla="*/ 1 h 135"/>
              <a:gd name="T6" fmla="*/ 97 w 181"/>
              <a:gd name="T7" fmla="*/ 95 h 135"/>
              <a:gd name="T8" fmla="*/ 22 w 181"/>
              <a:gd name="T9" fmla="*/ 86 h 135"/>
              <a:gd name="T10" fmla="*/ 67 w 181"/>
              <a:gd name="T11" fmla="*/ 119 h 135"/>
              <a:gd name="T12" fmla="*/ 21 w 181"/>
              <a:gd name="T13" fmla="*/ 88 h 135"/>
              <a:gd name="T14" fmla="*/ 100 w 181"/>
              <a:gd name="T15" fmla="*/ 102 h 135"/>
              <a:gd name="T16" fmla="*/ 98 w 181"/>
              <a:gd name="T17" fmla="*/ 135 h 135"/>
              <a:gd name="T18" fmla="*/ 94 w 181"/>
              <a:gd name="T19" fmla="*/ 134 h 135"/>
              <a:gd name="T20" fmla="*/ 81 w 181"/>
              <a:gd name="T21" fmla="*/ 122 h 135"/>
              <a:gd name="T22" fmla="*/ 94 w 181"/>
              <a:gd name="T23" fmla="*/ 127 h 135"/>
              <a:gd name="T24" fmla="*/ 6 w 181"/>
              <a:gd name="T25" fmla="*/ 55 h 135"/>
              <a:gd name="T26" fmla="*/ 6 w 181"/>
              <a:gd name="T27" fmla="*/ 77 h 135"/>
              <a:gd name="T28" fmla="*/ 7 w 181"/>
              <a:gd name="T29" fmla="*/ 85 h 135"/>
              <a:gd name="T30" fmla="*/ 0 w 181"/>
              <a:gd name="T31" fmla="*/ 81 h 135"/>
              <a:gd name="T32" fmla="*/ 0 w 181"/>
              <a:gd name="T33" fmla="*/ 51 h 135"/>
              <a:gd name="T34" fmla="*/ 6 w 181"/>
              <a:gd name="T35" fmla="*/ 47 h 135"/>
              <a:gd name="T36" fmla="*/ 11 w 181"/>
              <a:gd name="T37" fmla="*/ 50 h 135"/>
              <a:gd name="T38" fmla="*/ 100 w 181"/>
              <a:gd name="T39" fmla="*/ 102 h 135"/>
              <a:gd name="T40" fmla="*/ 181 w 181"/>
              <a:gd name="T41" fmla="*/ 51 h 135"/>
              <a:gd name="T42" fmla="*/ 178 w 181"/>
              <a:gd name="T43" fmla="*/ 81 h 135"/>
              <a:gd name="T44" fmla="*/ 104 w 181"/>
              <a:gd name="T45" fmla="*/ 102 h 135"/>
              <a:gd name="T46" fmla="*/ 181 w 181"/>
              <a:gd name="T47" fmla="*/ 50 h 135"/>
              <a:gd name="T48" fmla="*/ 59 w 181"/>
              <a:gd name="T49" fmla="*/ 100 h 135"/>
              <a:gd name="T50" fmla="*/ 36 w 181"/>
              <a:gd name="T51" fmla="*/ 87 h 135"/>
              <a:gd name="T52" fmla="*/ 34 w 181"/>
              <a:gd name="T53" fmla="*/ 82 h 135"/>
              <a:gd name="T54" fmla="*/ 59 w 181"/>
              <a:gd name="T55" fmla="*/ 93 h 135"/>
              <a:gd name="T56" fmla="*/ 61 w 181"/>
              <a:gd name="T57" fmla="*/ 99 h 135"/>
              <a:gd name="T58" fmla="*/ 80 w 181"/>
              <a:gd name="T59" fmla="*/ 117 h 135"/>
              <a:gd name="T60" fmla="*/ 73 w 181"/>
              <a:gd name="T61" fmla="*/ 124 h 135"/>
              <a:gd name="T62" fmla="*/ 70 w 181"/>
              <a:gd name="T63" fmla="*/ 121 h 135"/>
              <a:gd name="T64" fmla="*/ 71 w 181"/>
              <a:gd name="T65" fmla="*/ 104 h 135"/>
              <a:gd name="T66" fmla="*/ 80 w 181"/>
              <a:gd name="T67" fmla="*/ 100 h 135"/>
              <a:gd name="T68" fmla="*/ 80 w 181"/>
              <a:gd name="T69" fmla="*/ 103 h 135"/>
              <a:gd name="T70" fmla="*/ 74 w 181"/>
              <a:gd name="T71" fmla="*/ 118 h 135"/>
              <a:gd name="T72" fmla="*/ 80 w 181"/>
              <a:gd name="T73" fmla="*/ 117 h 135"/>
              <a:gd name="T74" fmla="*/ 20 w 181"/>
              <a:gd name="T75" fmla="*/ 86 h 135"/>
              <a:gd name="T76" fmla="*/ 10 w 181"/>
              <a:gd name="T77" fmla="*/ 89 h 135"/>
              <a:gd name="T78" fmla="*/ 9 w 181"/>
              <a:gd name="T79" fmla="*/ 72 h 135"/>
              <a:gd name="T80" fmla="*/ 17 w 181"/>
              <a:gd name="T81" fmla="*/ 66 h 135"/>
              <a:gd name="T82" fmla="*/ 20 w 181"/>
              <a:gd name="T83" fmla="*/ 66 h 135"/>
              <a:gd name="T84" fmla="*/ 14 w 181"/>
              <a:gd name="T85" fmla="*/ 72 h 135"/>
              <a:gd name="T86" fmla="*/ 17 w 181"/>
              <a:gd name="T87" fmla="*/ 8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1" h="135">
                <a:moveTo>
                  <a:pt x="97" y="95"/>
                </a:moveTo>
                <a:cubicBezTo>
                  <a:pt x="179" y="46"/>
                  <a:pt x="179" y="46"/>
                  <a:pt x="179" y="46"/>
                </a:cubicBezTo>
                <a:cubicBezTo>
                  <a:pt x="179" y="46"/>
                  <a:pt x="179" y="46"/>
                  <a:pt x="178" y="46"/>
                </a:cubicBezTo>
                <a:cubicBezTo>
                  <a:pt x="101" y="1"/>
                  <a:pt x="101" y="1"/>
                  <a:pt x="101" y="1"/>
                </a:cubicBezTo>
                <a:cubicBezTo>
                  <a:pt x="100" y="0"/>
                  <a:pt x="99" y="0"/>
                  <a:pt x="98" y="0"/>
                </a:cubicBezTo>
                <a:cubicBezTo>
                  <a:pt x="97" y="0"/>
                  <a:pt x="96" y="0"/>
                  <a:pt x="95" y="1"/>
                </a:cubicBezTo>
                <a:cubicBezTo>
                  <a:pt x="14" y="48"/>
                  <a:pt x="14" y="48"/>
                  <a:pt x="14" y="48"/>
                </a:cubicBezTo>
                <a:cubicBezTo>
                  <a:pt x="97" y="95"/>
                  <a:pt x="97" y="95"/>
                  <a:pt x="97" y="95"/>
                </a:cubicBezTo>
                <a:cubicBezTo>
                  <a:pt x="97" y="95"/>
                  <a:pt x="97" y="95"/>
                  <a:pt x="97" y="95"/>
                </a:cubicBezTo>
                <a:close/>
                <a:moveTo>
                  <a:pt x="22" y="86"/>
                </a:moveTo>
                <a:cubicBezTo>
                  <a:pt x="67" y="112"/>
                  <a:pt x="67" y="112"/>
                  <a:pt x="67" y="112"/>
                </a:cubicBezTo>
                <a:cubicBezTo>
                  <a:pt x="67" y="119"/>
                  <a:pt x="67" y="119"/>
                  <a:pt x="67" y="119"/>
                </a:cubicBezTo>
                <a:cubicBezTo>
                  <a:pt x="17" y="90"/>
                  <a:pt x="17" y="90"/>
                  <a:pt x="17" y="90"/>
                </a:cubicBezTo>
                <a:cubicBezTo>
                  <a:pt x="21" y="88"/>
                  <a:pt x="21" y="88"/>
                  <a:pt x="21" y="88"/>
                </a:cubicBezTo>
                <a:cubicBezTo>
                  <a:pt x="21" y="87"/>
                  <a:pt x="22" y="87"/>
                  <a:pt x="22" y="86"/>
                </a:cubicBezTo>
                <a:close/>
                <a:moveTo>
                  <a:pt x="100" y="102"/>
                </a:moveTo>
                <a:cubicBezTo>
                  <a:pt x="100" y="132"/>
                  <a:pt x="100" y="132"/>
                  <a:pt x="100" y="132"/>
                </a:cubicBezTo>
                <a:cubicBezTo>
                  <a:pt x="100" y="133"/>
                  <a:pt x="99" y="134"/>
                  <a:pt x="98" y="135"/>
                </a:cubicBezTo>
                <a:cubicBezTo>
                  <a:pt x="98" y="135"/>
                  <a:pt x="97" y="135"/>
                  <a:pt x="96" y="135"/>
                </a:cubicBezTo>
                <a:cubicBezTo>
                  <a:pt x="96" y="135"/>
                  <a:pt x="95" y="135"/>
                  <a:pt x="94" y="134"/>
                </a:cubicBezTo>
                <a:cubicBezTo>
                  <a:pt x="76" y="124"/>
                  <a:pt x="76" y="124"/>
                  <a:pt x="76" y="124"/>
                </a:cubicBezTo>
                <a:cubicBezTo>
                  <a:pt x="81" y="122"/>
                  <a:pt x="81" y="122"/>
                  <a:pt x="81" y="122"/>
                </a:cubicBezTo>
                <a:cubicBezTo>
                  <a:pt x="82" y="121"/>
                  <a:pt x="82" y="121"/>
                  <a:pt x="82" y="120"/>
                </a:cubicBezTo>
                <a:cubicBezTo>
                  <a:pt x="94" y="127"/>
                  <a:pt x="94" y="127"/>
                  <a:pt x="94" y="127"/>
                </a:cubicBezTo>
                <a:cubicBezTo>
                  <a:pt x="94" y="105"/>
                  <a:pt x="94" y="105"/>
                  <a:pt x="94" y="105"/>
                </a:cubicBezTo>
                <a:cubicBezTo>
                  <a:pt x="6" y="55"/>
                  <a:pt x="6" y="55"/>
                  <a:pt x="6" y="55"/>
                </a:cubicBezTo>
                <a:cubicBezTo>
                  <a:pt x="6" y="77"/>
                  <a:pt x="6" y="77"/>
                  <a:pt x="6" y="77"/>
                </a:cubicBezTo>
                <a:cubicBezTo>
                  <a:pt x="6" y="77"/>
                  <a:pt x="6" y="77"/>
                  <a:pt x="6" y="77"/>
                </a:cubicBezTo>
                <a:cubicBezTo>
                  <a:pt x="7" y="78"/>
                  <a:pt x="7" y="78"/>
                  <a:pt x="7" y="78"/>
                </a:cubicBezTo>
                <a:cubicBezTo>
                  <a:pt x="7" y="85"/>
                  <a:pt x="7" y="85"/>
                  <a:pt x="7" y="85"/>
                </a:cubicBezTo>
                <a:cubicBezTo>
                  <a:pt x="3" y="83"/>
                  <a:pt x="3" y="83"/>
                  <a:pt x="3" y="83"/>
                </a:cubicBezTo>
                <a:cubicBezTo>
                  <a:pt x="0" y="81"/>
                  <a:pt x="0" y="81"/>
                  <a:pt x="0" y="81"/>
                </a:cubicBezTo>
                <a:cubicBezTo>
                  <a:pt x="0" y="78"/>
                  <a:pt x="0" y="78"/>
                  <a:pt x="0" y="78"/>
                </a:cubicBezTo>
                <a:cubicBezTo>
                  <a:pt x="0" y="51"/>
                  <a:pt x="0" y="51"/>
                  <a:pt x="0" y="51"/>
                </a:cubicBezTo>
                <a:cubicBezTo>
                  <a:pt x="0" y="49"/>
                  <a:pt x="0" y="48"/>
                  <a:pt x="2" y="47"/>
                </a:cubicBezTo>
                <a:cubicBezTo>
                  <a:pt x="3" y="47"/>
                  <a:pt x="4" y="47"/>
                  <a:pt x="6" y="47"/>
                </a:cubicBezTo>
                <a:cubicBezTo>
                  <a:pt x="11" y="50"/>
                  <a:pt x="11" y="50"/>
                  <a:pt x="11" y="50"/>
                </a:cubicBezTo>
                <a:cubicBezTo>
                  <a:pt x="11" y="50"/>
                  <a:pt x="11" y="50"/>
                  <a:pt x="11" y="50"/>
                </a:cubicBezTo>
                <a:cubicBezTo>
                  <a:pt x="99" y="100"/>
                  <a:pt x="99" y="100"/>
                  <a:pt x="99" y="100"/>
                </a:cubicBezTo>
                <a:cubicBezTo>
                  <a:pt x="100" y="100"/>
                  <a:pt x="100" y="101"/>
                  <a:pt x="100" y="102"/>
                </a:cubicBezTo>
                <a:close/>
                <a:moveTo>
                  <a:pt x="181" y="50"/>
                </a:moveTo>
                <a:cubicBezTo>
                  <a:pt x="181" y="50"/>
                  <a:pt x="181" y="50"/>
                  <a:pt x="181" y="51"/>
                </a:cubicBezTo>
                <a:cubicBezTo>
                  <a:pt x="181" y="76"/>
                  <a:pt x="181" y="76"/>
                  <a:pt x="181" y="76"/>
                </a:cubicBezTo>
                <a:cubicBezTo>
                  <a:pt x="181" y="78"/>
                  <a:pt x="180" y="80"/>
                  <a:pt x="178" y="81"/>
                </a:cubicBezTo>
                <a:cubicBezTo>
                  <a:pt x="104" y="123"/>
                  <a:pt x="104" y="123"/>
                  <a:pt x="104" y="123"/>
                </a:cubicBezTo>
                <a:cubicBezTo>
                  <a:pt x="104" y="102"/>
                  <a:pt x="104" y="102"/>
                  <a:pt x="104" y="102"/>
                </a:cubicBezTo>
                <a:cubicBezTo>
                  <a:pt x="104" y="100"/>
                  <a:pt x="103" y="98"/>
                  <a:pt x="101" y="97"/>
                </a:cubicBezTo>
                <a:cubicBezTo>
                  <a:pt x="181" y="50"/>
                  <a:pt x="181" y="50"/>
                  <a:pt x="181" y="50"/>
                </a:cubicBezTo>
                <a:cubicBezTo>
                  <a:pt x="181" y="50"/>
                  <a:pt x="181" y="50"/>
                  <a:pt x="181" y="50"/>
                </a:cubicBezTo>
                <a:close/>
                <a:moveTo>
                  <a:pt x="59" y="100"/>
                </a:moveTo>
                <a:cubicBezTo>
                  <a:pt x="59" y="100"/>
                  <a:pt x="59" y="100"/>
                  <a:pt x="58" y="100"/>
                </a:cubicBezTo>
                <a:cubicBezTo>
                  <a:pt x="36" y="87"/>
                  <a:pt x="36" y="87"/>
                  <a:pt x="36" y="87"/>
                </a:cubicBezTo>
                <a:cubicBezTo>
                  <a:pt x="35" y="87"/>
                  <a:pt x="34" y="85"/>
                  <a:pt x="34" y="84"/>
                </a:cubicBezTo>
                <a:cubicBezTo>
                  <a:pt x="34" y="82"/>
                  <a:pt x="34" y="82"/>
                  <a:pt x="34" y="82"/>
                </a:cubicBezTo>
                <a:cubicBezTo>
                  <a:pt x="34" y="80"/>
                  <a:pt x="35" y="80"/>
                  <a:pt x="36" y="80"/>
                </a:cubicBezTo>
                <a:cubicBezTo>
                  <a:pt x="59" y="93"/>
                  <a:pt x="59" y="93"/>
                  <a:pt x="59" y="93"/>
                </a:cubicBezTo>
                <a:cubicBezTo>
                  <a:pt x="60" y="94"/>
                  <a:pt x="61" y="95"/>
                  <a:pt x="61" y="96"/>
                </a:cubicBezTo>
                <a:cubicBezTo>
                  <a:pt x="61" y="99"/>
                  <a:pt x="61" y="99"/>
                  <a:pt x="61" y="99"/>
                </a:cubicBezTo>
                <a:cubicBezTo>
                  <a:pt x="61" y="100"/>
                  <a:pt x="60" y="100"/>
                  <a:pt x="59" y="100"/>
                </a:cubicBezTo>
                <a:close/>
                <a:moveTo>
                  <a:pt x="80" y="117"/>
                </a:moveTo>
                <a:cubicBezTo>
                  <a:pt x="81" y="118"/>
                  <a:pt x="81" y="119"/>
                  <a:pt x="80" y="120"/>
                </a:cubicBezTo>
                <a:cubicBezTo>
                  <a:pt x="73" y="124"/>
                  <a:pt x="73" y="124"/>
                  <a:pt x="73" y="124"/>
                </a:cubicBezTo>
                <a:cubicBezTo>
                  <a:pt x="72" y="124"/>
                  <a:pt x="71" y="124"/>
                  <a:pt x="70" y="123"/>
                </a:cubicBezTo>
                <a:cubicBezTo>
                  <a:pt x="70" y="123"/>
                  <a:pt x="70" y="121"/>
                  <a:pt x="70" y="121"/>
                </a:cubicBezTo>
                <a:cubicBezTo>
                  <a:pt x="70" y="106"/>
                  <a:pt x="70" y="106"/>
                  <a:pt x="70" y="106"/>
                </a:cubicBezTo>
                <a:cubicBezTo>
                  <a:pt x="70" y="106"/>
                  <a:pt x="70" y="104"/>
                  <a:pt x="71" y="104"/>
                </a:cubicBezTo>
                <a:cubicBezTo>
                  <a:pt x="77" y="100"/>
                  <a:pt x="77" y="100"/>
                  <a:pt x="77" y="100"/>
                </a:cubicBezTo>
                <a:cubicBezTo>
                  <a:pt x="78" y="99"/>
                  <a:pt x="80" y="100"/>
                  <a:pt x="80" y="100"/>
                </a:cubicBezTo>
                <a:cubicBezTo>
                  <a:pt x="80" y="100"/>
                  <a:pt x="80" y="100"/>
                  <a:pt x="80" y="100"/>
                </a:cubicBezTo>
                <a:cubicBezTo>
                  <a:pt x="81" y="101"/>
                  <a:pt x="81" y="103"/>
                  <a:pt x="80" y="103"/>
                </a:cubicBezTo>
                <a:cubicBezTo>
                  <a:pt x="74" y="106"/>
                  <a:pt x="74" y="106"/>
                  <a:pt x="74" y="106"/>
                </a:cubicBezTo>
                <a:cubicBezTo>
                  <a:pt x="74" y="118"/>
                  <a:pt x="74" y="118"/>
                  <a:pt x="74" y="118"/>
                </a:cubicBezTo>
                <a:cubicBezTo>
                  <a:pt x="77" y="117"/>
                  <a:pt x="77" y="117"/>
                  <a:pt x="77" y="117"/>
                </a:cubicBezTo>
                <a:cubicBezTo>
                  <a:pt x="78" y="116"/>
                  <a:pt x="80" y="116"/>
                  <a:pt x="80" y="117"/>
                </a:cubicBezTo>
                <a:close/>
                <a:moveTo>
                  <a:pt x="20" y="83"/>
                </a:moveTo>
                <a:cubicBezTo>
                  <a:pt x="21" y="84"/>
                  <a:pt x="21" y="85"/>
                  <a:pt x="20" y="86"/>
                </a:cubicBezTo>
                <a:cubicBezTo>
                  <a:pt x="13" y="90"/>
                  <a:pt x="13" y="90"/>
                  <a:pt x="13" y="90"/>
                </a:cubicBezTo>
                <a:cubicBezTo>
                  <a:pt x="12" y="90"/>
                  <a:pt x="11" y="90"/>
                  <a:pt x="10" y="89"/>
                </a:cubicBezTo>
                <a:cubicBezTo>
                  <a:pt x="10" y="89"/>
                  <a:pt x="9" y="87"/>
                  <a:pt x="9" y="87"/>
                </a:cubicBezTo>
                <a:cubicBezTo>
                  <a:pt x="9" y="72"/>
                  <a:pt x="9" y="72"/>
                  <a:pt x="9" y="72"/>
                </a:cubicBezTo>
                <a:cubicBezTo>
                  <a:pt x="9" y="72"/>
                  <a:pt x="10" y="70"/>
                  <a:pt x="10" y="70"/>
                </a:cubicBezTo>
                <a:cubicBezTo>
                  <a:pt x="17" y="66"/>
                  <a:pt x="17" y="66"/>
                  <a:pt x="17" y="66"/>
                </a:cubicBezTo>
                <a:cubicBezTo>
                  <a:pt x="18" y="65"/>
                  <a:pt x="20" y="66"/>
                  <a:pt x="20" y="66"/>
                </a:cubicBezTo>
                <a:cubicBezTo>
                  <a:pt x="20" y="66"/>
                  <a:pt x="20" y="66"/>
                  <a:pt x="20" y="66"/>
                </a:cubicBezTo>
                <a:cubicBezTo>
                  <a:pt x="21" y="67"/>
                  <a:pt x="21" y="69"/>
                  <a:pt x="20" y="69"/>
                </a:cubicBezTo>
                <a:cubicBezTo>
                  <a:pt x="14" y="72"/>
                  <a:pt x="14" y="72"/>
                  <a:pt x="14" y="72"/>
                </a:cubicBezTo>
                <a:cubicBezTo>
                  <a:pt x="14" y="84"/>
                  <a:pt x="14" y="84"/>
                  <a:pt x="14" y="84"/>
                </a:cubicBezTo>
                <a:cubicBezTo>
                  <a:pt x="17" y="83"/>
                  <a:pt x="17" y="83"/>
                  <a:pt x="17" y="83"/>
                </a:cubicBezTo>
                <a:cubicBezTo>
                  <a:pt x="18" y="82"/>
                  <a:pt x="20" y="82"/>
                  <a:pt x="20" y="83"/>
                </a:cubicBezTo>
                <a:close/>
              </a:path>
            </a:pathLst>
          </a:custGeom>
          <a:solidFill>
            <a:schemeClr val="tx2">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47" name="TextBox 46"/>
          <p:cNvSpPr txBox="1"/>
          <p:nvPr/>
        </p:nvSpPr>
        <p:spPr>
          <a:xfrm>
            <a:off x="3387943" y="3472560"/>
            <a:ext cx="1566776" cy="600164"/>
          </a:xfrm>
          <a:prstGeom prst="rect">
            <a:avLst/>
          </a:prstGeom>
          <a:noFill/>
        </p:spPr>
        <p:txBody>
          <a:bodyPr wrap="none" lIns="182880" tIns="146304" rIns="182880" bIns="146304" rtlCol="0">
            <a:spAutoFit/>
          </a:bodyPr>
          <a:lstStyle/>
          <a:p>
            <a:pPr algn="ctr">
              <a:lnSpc>
                <a:spcPct val="90000"/>
              </a:lnSpc>
            </a:pPr>
            <a:r>
              <a:rPr lang="en-US" sz="1100" b="1" dirty="0" smtClean="0"/>
              <a:t>Hardware VPN or </a:t>
            </a:r>
            <a:br>
              <a:rPr lang="en-US" sz="1100" b="1" dirty="0" smtClean="0"/>
            </a:br>
            <a:r>
              <a:rPr lang="en-US" sz="1100" b="1" dirty="0" smtClean="0"/>
              <a:t>Windows RRAS</a:t>
            </a:r>
          </a:p>
        </p:txBody>
      </p:sp>
      <p:sp>
        <p:nvSpPr>
          <p:cNvPr id="44" name="Freeform 43"/>
          <p:cNvSpPr/>
          <p:nvPr/>
        </p:nvSpPr>
        <p:spPr bwMode="auto">
          <a:xfrm>
            <a:off x="7787559" y="1406431"/>
            <a:ext cx="4128001" cy="1911954"/>
          </a:xfrm>
          <a:custGeom>
            <a:avLst/>
            <a:gdLst>
              <a:gd name="connsiteX0" fmla="*/ 269674 w 3173565"/>
              <a:gd name="connsiteY0" fmla="*/ 0 h 1618014"/>
              <a:gd name="connsiteX1" fmla="*/ 2323469 w 3173565"/>
              <a:gd name="connsiteY1" fmla="*/ 0 h 1618014"/>
              <a:gd name="connsiteX2" fmla="*/ 2337182 w 3173565"/>
              <a:gd name="connsiteY2" fmla="*/ 1382 h 1618014"/>
              <a:gd name="connsiteX3" fmla="*/ 2364558 w 3173565"/>
              <a:gd name="connsiteY3" fmla="*/ 0 h 1618014"/>
              <a:gd name="connsiteX4" fmla="*/ 3173565 w 3173565"/>
              <a:gd name="connsiteY4" fmla="*/ 809007 h 1618014"/>
              <a:gd name="connsiteX5" fmla="*/ 2364558 w 3173565"/>
              <a:gd name="connsiteY5" fmla="*/ 1618014 h 1618014"/>
              <a:gd name="connsiteX6" fmla="*/ 2337182 w 3173565"/>
              <a:gd name="connsiteY6" fmla="*/ 1616632 h 1618014"/>
              <a:gd name="connsiteX7" fmla="*/ 2323469 w 3173565"/>
              <a:gd name="connsiteY7" fmla="*/ 1618014 h 1618014"/>
              <a:gd name="connsiteX8" fmla="*/ 269674 w 3173565"/>
              <a:gd name="connsiteY8" fmla="*/ 1618014 h 1618014"/>
              <a:gd name="connsiteX9" fmla="*/ 0 w 3173565"/>
              <a:gd name="connsiteY9" fmla="*/ 1348340 h 1618014"/>
              <a:gd name="connsiteX10" fmla="*/ 0 w 3173565"/>
              <a:gd name="connsiteY10" fmla="*/ 269674 h 1618014"/>
              <a:gd name="connsiteX11" fmla="*/ 269674 w 3173565"/>
              <a:gd name="connsiteY11" fmla="*/ 0 h 1618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73565" h="1618014">
                <a:moveTo>
                  <a:pt x="269674" y="0"/>
                </a:moveTo>
                <a:lnTo>
                  <a:pt x="2323469" y="0"/>
                </a:lnTo>
                <a:lnTo>
                  <a:pt x="2337182" y="1382"/>
                </a:lnTo>
                <a:lnTo>
                  <a:pt x="2364558" y="0"/>
                </a:lnTo>
                <a:cubicBezTo>
                  <a:pt x="2811360" y="0"/>
                  <a:pt x="3173565" y="362205"/>
                  <a:pt x="3173565" y="809007"/>
                </a:cubicBezTo>
                <a:cubicBezTo>
                  <a:pt x="3173565" y="1255809"/>
                  <a:pt x="2811360" y="1618014"/>
                  <a:pt x="2364558" y="1618014"/>
                </a:cubicBezTo>
                <a:lnTo>
                  <a:pt x="2337182" y="1616632"/>
                </a:lnTo>
                <a:lnTo>
                  <a:pt x="2323469" y="1618014"/>
                </a:lnTo>
                <a:lnTo>
                  <a:pt x="269674" y="1618014"/>
                </a:lnTo>
                <a:cubicBezTo>
                  <a:pt x="120737" y="1618014"/>
                  <a:pt x="0" y="1497277"/>
                  <a:pt x="0" y="1348340"/>
                </a:cubicBezTo>
                <a:lnTo>
                  <a:pt x="0" y="269674"/>
                </a:lnTo>
                <a:cubicBezTo>
                  <a:pt x="0" y="120737"/>
                  <a:pt x="120737" y="0"/>
                  <a:pt x="269674" y="0"/>
                </a:cubicBezTo>
                <a:close/>
              </a:path>
            </a:pathLst>
          </a:cu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096859" tIns="146248" rIns="0" bIns="45720" numCol="1" spcCol="0" rtlCol="0" fromWordArt="0" anchor="b" anchorCtr="0" forceAA="0" compatLnSpc="1">
            <a:prstTxWarp prst="textNoShape">
              <a:avLst/>
            </a:prstTxWarp>
            <a:noAutofit/>
          </a:bodyPr>
          <a:lstStyle/>
          <a:p>
            <a:r>
              <a:rPr lang="en-US" dirty="0" smtClean="0">
                <a:solidFill>
                  <a:schemeClr val="bg1"/>
                </a:solidFill>
              </a:rPr>
              <a:t>Virtual Network</a:t>
            </a:r>
            <a:endParaRPr lang="en-US" dirty="0">
              <a:solidFill>
                <a:schemeClr val="bg1"/>
              </a:solidFill>
            </a:endParaRPr>
          </a:p>
        </p:txBody>
      </p:sp>
      <p:sp>
        <p:nvSpPr>
          <p:cNvPr id="11" name="Rounded Rectangle 10"/>
          <p:cNvSpPr/>
          <p:nvPr/>
        </p:nvSpPr>
        <p:spPr bwMode="auto">
          <a:xfrm>
            <a:off x="7929159" y="1889001"/>
            <a:ext cx="919973" cy="1221733"/>
          </a:xfrm>
          <a:prstGeom prst="roundRect">
            <a:avLst>
              <a:gd name="adj" fmla="val 10259"/>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chemeClr val="bg1"/>
              </a:solidFill>
            </a:endParaRPr>
          </a:p>
        </p:txBody>
      </p:sp>
      <p:pic>
        <p:nvPicPr>
          <p:cNvPr id="68" name="Picture 67"/>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7993425" y="2709388"/>
            <a:ext cx="790965" cy="341639"/>
          </a:xfrm>
          <a:prstGeom prst="roundRect">
            <a:avLst>
              <a:gd name="adj" fmla="val 11234"/>
            </a:avLst>
          </a:prstGeom>
          <a:solidFill>
            <a:schemeClr val="tx2"/>
          </a:solidFill>
          <a:ln w="63500">
            <a:noFill/>
          </a:ln>
          <a:effectLst/>
        </p:spPr>
      </p:pic>
      <p:pic>
        <p:nvPicPr>
          <p:cNvPr id="69" name="Picture 68"/>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7993425" y="2323384"/>
            <a:ext cx="790965" cy="341639"/>
          </a:xfrm>
          <a:prstGeom prst="roundRect">
            <a:avLst>
              <a:gd name="adj" fmla="val 11234"/>
            </a:avLst>
          </a:prstGeom>
          <a:solidFill>
            <a:schemeClr val="tx2"/>
          </a:solidFill>
          <a:ln w="63500">
            <a:noFill/>
          </a:ln>
          <a:effectLst/>
        </p:spPr>
      </p:pic>
      <p:pic>
        <p:nvPicPr>
          <p:cNvPr id="70" name="Picture 69"/>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7993425" y="1937379"/>
            <a:ext cx="790965" cy="341639"/>
          </a:xfrm>
          <a:prstGeom prst="roundRect">
            <a:avLst>
              <a:gd name="adj" fmla="val 11234"/>
            </a:avLst>
          </a:prstGeom>
          <a:solidFill>
            <a:schemeClr val="tx2"/>
          </a:solidFill>
          <a:ln w="63500">
            <a:noFill/>
          </a:ln>
          <a:effectLst/>
        </p:spPr>
      </p:pic>
      <p:sp>
        <p:nvSpPr>
          <p:cNvPr id="79" name="TextBox 78"/>
          <p:cNvSpPr txBox="1"/>
          <p:nvPr/>
        </p:nvSpPr>
        <p:spPr>
          <a:xfrm>
            <a:off x="7929159" y="1539490"/>
            <a:ext cx="919605" cy="447815"/>
          </a:xfrm>
          <a:prstGeom prst="rect">
            <a:avLst/>
          </a:prstGeom>
          <a:noFill/>
        </p:spPr>
        <p:txBody>
          <a:bodyPr wrap="square" lIns="91440" tIns="146304" rIns="91440" bIns="146304" rtlCol="0">
            <a:spAutoFit/>
          </a:bodyPr>
          <a:lstStyle/>
          <a:p>
            <a:pPr algn="ctr">
              <a:lnSpc>
                <a:spcPct val="90000"/>
              </a:lnSpc>
            </a:pPr>
            <a:r>
              <a:rPr lang="en-US" sz="1100" dirty="0" smtClean="0"/>
              <a:t>&lt;subnet 1&gt;</a:t>
            </a:r>
          </a:p>
        </p:txBody>
      </p:sp>
      <p:sp>
        <p:nvSpPr>
          <p:cNvPr id="80" name="TextBox 79"/>
          <p:cNvSpPr txBox="1"/>
          <p:nvPr/>
        </p:nvSpPr>
        <p:spPr>
          <a:xfrm>
            <a:off x="8912900" y="1539490"/>
            <a:ext cx="916447" cy="447815"/>
          </a:xfrm>
          <a:prstGeom prst="rect">
            <a:avLst/>
          </a:prstGeom>
          <a:noFill/>
        </p:spPr>
        <p:txBody>
          <a:bodyPr wrap="square" lIns="91440" tIns="146304" rIns="91440" bIns="146304" rtlCol="0">
            <a:spAutoFit/>
          </a:bodyPr>
          <a:lstStyle/>
          <a:p>
            <a:pPr algn="ctr">
              <a:lnSpc>
                <a:spcPct val="90000"/>
              </a:lnSpc>
            </a:pPr>
            <a:r>
              <a:rPr lang="en-US" sz="1100" dirty="0" smtClean="0"/>
              <a:t>&lt;subnet 2&gt;</a:t>
            </a:r>
          </a:p>
        </p:txBody>
      </p:sp>
      <p:sp>
        <p:nvSpPr>
          <p:cNvPr id="81" name="TextBox 80"/>
          <p:cNvSpPr txBox="1"/>
          <p:nvPr/>
        </p:nvSpPr>
        <p:spPr>
          <a:xfrm>
            <a:off x="9893116" y="1539490"/>
            <a:ext cx="924234" cy="447815"/>
          </a:xfrm>
          <a:prstGeom prst="rect">
            <a:avLst/>
          </a:prstGeom>
          <a:noFill/>
        </p:spPr>
        <p:txBody>
          <a:bodyPr wrap="square" lIns="91440" tIns="146304" rIns="91440" bIns="146304" rtlCol="0">
            <a:spAutoFit/>
          </a:bodyPr>
          <a:lstStyle/>
          <a:p>
            <a:pPr algn="ctr">
              <a:lnSpc>
                <a:spcPct val="90000"/>
              </a:lnSpc>
            </a:pPr>
            <a:r>
              <a:rPr lang="en-US" sz="1100" dirty="0" smtClean="0"/>
              <a:t>&lt;subnet 3&gt;</a:t>
            </a:r>
          </a:p>
        </p:txBody>
      </p:sp>
      <p:pic>
        <p:nvPicPr>
          <p:cNvPr id="82" name="Picture 81"/>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10946228" y="2323383"/>
            <a:ext cx="790965" cy="341639"/>
          </a:xfrm>
          <a:prstGeom prst="roundRect">
            <a:avLst>
              <a:gd name="adj" fmla="val 9180"/>
            </a:avLst>
          </a:prstGeom>
          <a:noFill/>
          <a:ln w="31750">
            <a:solidFill>
              <a:schemeClr val="tx2"/>
            </a:solidFill>
          </a:ln>
        </p:spPr>
      </p:pic>
      <p:grpSp>
        <p:nvGrpSpPr>
          <p:cNvPr id="17" name="Group 16"/>
          <p:cNvGrpSpPr/>
          <p:nvPr/>
        </p:nvGrpSpPr>
        <p:grpSpPr>
          <a:xfrm>
            <a:off x="8913268" y="1889001"/>
            <a:ext cx="919973" cy="1221733"/>
            <a:chOff x="8913268" y="1889001"/>
            <a:chExt cx="919973" cy="1221733"/>
          </a:xfrm>
        </p:grpSpPr>
        <p:sp>
          <p:nvSpPr>
            <p:cNvPr id="83" name="Rounded Rectangle 82"/>
            <p:cNvSpPr/>
            <p:nvPr/>
          </p:nvSpPr>
          <p:spPr bwMode="auto">
            <a:xfrm>
              <a:off x="8913268" y="1889001"/>
              <a:ext cx="919973" cy="1221733"/>
            </a:xfrm>
            <a:prstGeom prst="roundRect">
              <a:avLst>
                <a:gd name="adj" fmla="val 10259"/>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chemeClr val="bg1"/>
                </a:solidFill>
              </a:endParaRPr>
            </a:p>
          </p:txBody>
        </p:sp>
        <p:pic>
          <p:nvPicPr>
            <p:cNvPr id="71" name="Picture 70"/>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8977772" y="2709388"/>
              <a:ext cx="790965" cy="341639"/>
            </a:xfrm>
            <a:prstGeom prst="roundRect">
              <a:avLst>
                <a:gd name="adj" fmla="val 11234"/>
              </a:avLst>
            </a:prstGeom>
            <a:solidFill>
              <a:schemeClr val="tx2"/>
            </a:solidFill>
            <a:ln w="63500">
              <a:noFill/>
            </a:ln>
            <a:effectLst/>
          </p:spPr>
        </p:pic>
        <p:pic>
          <p:nvPicPr>
            <p:cNvPr id="72" name="Picture 71"/>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8977772" y="2323384"/>
              <a:ext cx="790965" cy="341639"/>
            </a:xfrm>
            <a:prstGeom prst="roundRect">
              <a:avLst>
                <a:gd name="adj" fmla="val 11234"/>
              </a:avLst>
            </a:prstGeom>
            <a:solidFill>
              <a:schemeClr val="tx2"/>
            </a:solidFill>
            <a:ln w="63500">
              <a:noFill/>
            </a:ln>
            <a:effectLst/>
          </p:spPr>
        </p:pic>
        <p:pic>
          <p:nvPicPr>
            <p:cNvPr id="73" name="Picture 72"/>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8977772" y="1937379"/>
              <a:ext cx="790965" cy="341639"/>
            </a:xfrm>
            <a:prstGeom prst="roundRect">
              <a:avLst>
                <a:gd name="adj" fmla="val 11234"/>
              </a:avLst>
            </a:prstGeom>
            <a:solidFill>
              <a:schemeClr val="tx2"/>
            </a:solidFill>
            <a:ln w="63500">
              <a:noFill/>
            </a:ln>
            <a:effectLst/>
          </p:spPr>
        </p:pic>
      </p:grpSp>
      <p:grpSp>
        <p:nvGrpSpPr>
          <p:cNvPr id="18" name="Group 17"/>
          <p:cNvGrpSpPr/>
          <p:nvPr/>
        </p:nvGrpSpPr>
        <p:grpSpPr>
          <a:xfrm>
            <a:off x="9897377" y="1889001"/>
            <a:ext cx="919973" cy="1221733"/>
            <a:chOff x="9897377" y="1889001"/>
            <a:chExt cx="919973" cy="1221733"/>
          </a:xfrm>
        </p:grpSpPr>
        <p:sp>
          <p:nvSpPr>
            <p:cNvPr id="84" name="Rounded Rectangle 83"/>
            <p:cNvSpPr/>
            <p:nvPr/>
          </p:nvSpPr>
          <p:spPr bwMode="auto">
            <a:xfrm>
              <a:off x="9897377" y="1889001"/>
              <a:ext cx="919973" cy="1221733"/>
            </a:xfrm>
            <a:prstGeom prst="roundRect">
              <a:avLst>
                <a:gd name="adj" fmla="val 10259"/>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chemeClr val="bg1"/>
                </a:solidFill>
              </a:endParaRPr>
            </a:p>
          </p:txBody>
        </p:sp>
        <p:pic>
          <p:nvPicPr>
            <p:cNvPr id="74" name="Picture 73"/>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9961881" y="2709388"/>
              <a:ext cx="790965" cy="341639"/>
            </a:xfrm>
            <a:prstGeom prst="roundRect">
              <a:avLst>
                <a:gd name="adj" fmla="val 11234"/>
              </a:avLst>
            </a:prstGeom>
            <a:solidFill>
              <a:schemeClr val="tx2"/>
            </a:solidFill>
            <a:ln w="63500">
              <a:noFill/>
            </a:ln>
            <a:effectLst/>
          </p:spPr>
        </p:pic>
        <p:pic>
          <p:nvPicPr>
            <p:cNvPr id="75" name="Picture 74"/>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9961881" y="2323384"/>
              <a:ext cx="790965" cy="341639"/>
            </a:xfrm>
            <a:prstGeom prst="roundRect">
              <a:avLst>
                <a:gd name="adj" fmla="val 11234"/>
              </a:avLst>
            </a:prstGeom>
            <a:solidFill>
              <a:schemeClr val="tx2"/>
            </a:solidFill>
            <a:ln w="63500">
              <a:noFill/>
            </a:ln>
            <a:effectLst/>
          </p:spPr>
        </p:pic>
        <p:pic>
          <p:nvPicPr>
            <p:cNvPr id="76" name="Picture 75"/>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9961881" y="1937379"/>
              <a:ext cx="790965" cy="341639"/>
            </a:xfrm>
            <a:prstGeom prst="roundRect">
              <a:avLst>
                <a:gd name="adj" fmla="val 11234"/>
              </a:avLst>
            </a:prstGeom>
            <a:solidFill>
              <a:schemeClr val="tx2"/>
            </a:solidFill>
            <a:ln w="63500">
              <a:noFill/>
            </a:ln>
            <a:effectLst/>
          </p:spPr>
        </p:pic>
      </p:grpSp>
      <p:sp>
        <p:nvSpPr>
          <p:cNvPr id="85" name="TextBox 84"/>
          <p:cNvSpPr txBox="1"/>
          <p:nvPr/>
        </p:nvSpPr>
        <p:spPr>
          <a:xfrm>
            <a:off x="10946228" y="1808116"/>
            <a:ext cx="790966" cy="614014"/>
          </a:xfrm>
          <a:prstGeom prst="rect">
            <a:avLst/>
          </a:prstGeom>
          <a:noFill/>
        </p:spPr>
        <p:txBody>
          <a:bodyPr wrap="square" lIns="91440" tIns="146304" rIns="91440" bIns="146304" rtlCol="0">
            <a:spAutoFit/>
          </a:bodyPr>
          <a:lstStyle/>
          <a:p>
            <a:pPr algn="ctr">
              <a:lnSpc>
                <a:spcPct val="90000"/>
              </a:lnSpc>
            </a:pPr>
            <a:r>
              <a:rPr lang="en-US" sz="1100" dirty="0" smtClean="0"/>
              <a:t>DNS </a:t>
            </a:r>
            <a:r>
              <a:rPr lang="en-US" sz="1200" dirty="0" smtClean="0"/>
              <a:t>Server</a:t>
            </a:r>
            <a:endParaRPr lang="en-US" sz="1100" dirty="0" smtClean="0"/>
          </a:p>
        </p:txBody>
      </p:sp>
      <p:cxnSp>
        <p:nvCxnSpPr>
          <p:cNvPr id="107" name="Elbow Connector 106"/>
          <p:cNvCxnSpPr>
            <a:stCxn id="9" idx="0"/>
            <a:endCxn id="48" idx="2"/>
          </p:cNvCxnSpPr>
          <p:nvPr/>
        </p:nvCxnSpPr>
        <p:spPr>
          <a:xfrm rot="16200000" flipH="1">
            <a:off x="5180263" y="1669800"/>
            <a:ext cx="371786" cy="2370304"/>
          </a:xfrm>
          <a:prstGeom prst="bentConnector4">
            <a:avLst>
              <a:gd name="adj1" fmla="val -76473"/>
              <a:gd name="adj2" fmla="val 80401"/>
            </a:avLst>
          </a:prstGeom>
          <a:ln w="76200">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4164911" y="1594029"/>
            <a:ext cx="2794248" cy="572464"/>
          </a:xfrm>
          <a:prstGeom prst="rect">
            <a:avLst/>
          </a:prstGeom>
          <a:noFill/>
        </p:spPr>
        <p:txBody>
          <a:bodyPr wrap="square" lIns="0" tIns="146304" rIns="182880" bIns="146304" rtlCol="0">
            <a:spAutoFit/>
          </a:bodyPr>
          <a:lstStyle/>
          <a:p>
            <a:pPr algn="ctr">
              <a:lnSpc>
                <a:spcPct val="90000"/>
              </a:lnSpc>
            </a:pPr>
            <a:r>
              <a:rPr lang="en-US" sz="2000" b="1" dirty="0" smtClean="0">
                <a:gradFill>
                  <a:gsLst>
                    <a:gs pos="2917">
                      <a:schemeClr val="tx1"/>
                    </a:gs>
                    <a:gs pos="100000">
                      <a:schemeClr val="tx1"/>
                    </a:gs>
                  </a:gsLst>
                  <a:lin ang="5400000" scaled="0"/>
                </a:gradFill>
              </a:rPr>
              <a:t>Site-to-Site VPN</a:t>
            </a:r>
          </a:p>
        </p:txBody>
      </p:sp>
      <p:sp>
        <p:nvSpPr>
          <p:cNvPr id="7" name="Title 6"/>
          <p:cNvSpPr>
            <a:spLocks noGrp="1"/>
          </p:cNvSpPr>
          <p:nvPr>
            <p:ph type="title"/>
          </p:nvPr>
        </p:nvSpPr>
        <p:spPr>
          <a:xfrm>
            <a:off x="274638" y="292090"/>
            <a:ext cx="7442202" cy="793928"/>
          </a:xfrm>
        </p:spPr>
        <p:txBody>
          <a:bodyPr/>
          <a:lstStyle/>
          <a:p>
            <a:r>
              <a:rPr lang="en-US" sz="4400" dirty="0" smtClean="0"/>
              <a:t>Virtual Networks – Site-to-Site</a:t>
            </a:r>
            <a:endParaRPr lang="en-US" sz="4400" dirty="0"/>
          </a:p>
        </p:txBody>
      </p:sp>
    </p:spTree>
    <p:extLst>
      <p:ext uri="{BB962C8B-B14F-4D97-AF65-F5344CB8AC3E}">
        <p14:creationId xmlns:p14="http://schemas.microsoft.com/office/powerpoint/2010/main" val="681667052"/>
      </p:ext>
    </p:extLst>
  </p:cSld>
  <p:clrMapOvr>
    <a:masterClrMapping/>
  </p:clrMapOvr>
  <p:transition advTm="4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9"/>
                                        </p:tgtEl>
                                        <p:attrNameLst>
                                          <p:attrName>style.visibility</p:attrName>
                                        </p:attrNameLst>
                                      </p:cBhvr>
                                      <p:to>
                                        <p:strVal val="visible"/>
                                      </p:to>
                                    </p:set>
                                    <p:animEffect transition="in" filter="fade">
                                      <p:cBhvr>
                                        <p:cTn id="13" dur="500"/>
                                        <p:tgtEl>
                                          <p:spTgt spid="9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fade">
                                      <p:cBhvr>
                                        <p:cTn id="18" dur="500"/>
                                        <p:tgtEl>
                                          <p:spTgt spid="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107"/>
                                        </p:tgtEl>
                                        <p:attrNameLst>
                                          <p:attrName>style.visibility</p:attrName>
                                        </p:attrNameLst>
                                      </p:cBhvr>
                                      <p:to>
                                        <p:strVal val="visible"/>
                                      </p:to>
                                    </p:set>
                                    <p:animEffect transition="in" filter="wipe(left)">
                                      <p:cBhvr>
                                        <p:cTn id="28" dur="500"/>
                                        <p:tgtEl>
                                          <p:spTgt spid="10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14"/>
                                        </p:tgtEl>
                                        <p:attrNameLst>
                                          <p:attrName>style.visibility</p:attrName>
                                        </p:attrNameLst>
                                      </p:cBhvr>
                                      <p:to>
                                        <p:strVal val="visible"/>
                                      </p:to>
                                    </p:set>
                                    <p:animEffect transition="in" filter="wipe(left)">
                                      <p:cBhvr>
                                        <p:cTn id="31"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99" grpId="0"/>
      <p:bldP spid="9" grpId="0" animBg="1"/>
      <p:bldP spid="46" grpId="0" animBg="1"/>
      <p:bldP spid="47" grpId="0"/>
      <p:bldP spid="1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Clpoud Icon"/>
          <p:cNvSpPr>
            <a:spLocks noChangeAspect="1"/>
          </p:cNvSpPr>
          <p:nvPr/>
        </p:nvSpPr>
        <p:spPr bwMode="black">
          <a:xfrm>
            <a:off x="6422430" y="441661"/>
            <a:ext cx="5739408" cy="3243378"/>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accent4"/>
          </a:solidFill>
          <a:ln w="25400">
            <a:noFill/>
          </a:ln>
          <a:extLst/>
        </p:spPr>
        <p:txBody>
          <a:bodyPr vert="horz" wrap="square" lIns="91373" tIns="182740" rIns="456848" bIns="45685" numCol="1" anchor="t" anchorCtr="0" compatLnSpc="1">
            <a:prstTxWarp prst="textNoShape">
              <a:avLst/>
            </a:prstTxWarp>
          </a:bodyPr>
          <a:lstStyle/>
          <a:p>
            <a:pPr algn="ctr" fontAlgn="base">
              <a:lnSpc>
                <a:spcPct val="90000"/>
              </a:lnSpc>
              <a:spcBef>
                <a:spcPct val="0"/>
              </a:spcBef>
              <a:spcAft>
                <a:spcPct val="0"/>
              </a:spcAft>
            </a:pPr>
            <a:r>
              <a:rPr lang="en-US" sz="2400" spc="-50" dirty="0" smtClean="0">
                <a:gradFill>
                  <a:gsLst>
                    <a:gs pos="2917">
                      <a:schemeClr val="bg1"/>
                    </a:gs>
                    <a:gs pos="30000">
                      <a:schemeClr val="bg1"/>
                    </a:gs>
                  </a:gsLst>
                  <a:lin ang="5400000" scaled="0"/>
                </a:gradFill>
              </a:rPr>
              <a:t/>
            </a:r>
            <a:br>
              <a:rPr lang="en-US" sz="2400" spc="-50" dirty="0" smtClean="0">
                <a:gradFill>
                  <a:gsLst>
                    <a:gs pos="2917">
                      <a:schemeClr val="bg1"/>
                    </a:gs>
                    <a:gs pos="30000">
                      <a:schemeClr val="bg1"/>
                    </a:gs>
                  </a:gsLst>
                  <a:lin ang="5400000" scaled="0"/>
                </a:gradFill>
              </a:rPr>
            </a:br>
            <a:r>
              <a:rPr lang="en-US" sz="2400" spc="-50" dirty="0" smtClean="0">
                <a:gradFill>
                  <a:gsLst>
                    <a:gs pos="2917">
                      <a:schemeClr val="bg1"/>
                    </a:gs>
                    <a:gs pos="30000">
                      <a:schemeClr val="bg1"/>
                    </a:gs>
                  </a:gsLst>
                  <a:lin ang="5400000" scaled="0"/>
                </a:gradFill>
              </a:rPr>
              <a:t>Windows Azure</a:t>
            </a:r>
            <a:endParaRPr lang="en-US" sz="2400" spc="-50" dirty="0">
              <a:gradFill>
                <a:gsLst>
                  <a:gs pos="2917">
                    <a:schemeClr val="bg1"/>
                  </a:gs>
                  <a:gs pos="30000">
                    <a:schemeClr val="bg1"/>
                  </a:gs>
                </a:gsLst>
                <a:lin ang="5400000" scaled="0"/>
              </a:gradFill>
            </a:endParaRPr>
          </a:p>
        </p:txBody>
      </p:sp>
      <p:sp>
        <p:nvSpPr>
          <p:cNvPr id="5" name="Rectangle 4"/>
          <p:cNvSpPr/>
          <p:nvPr/>
        </p:nvSpPr>
        <p:spPr bwMode="auto">
          <a:xfrm>
            <a:off x="265587" y="1987305"/>
            <a:ext cx="5202936" cy="464820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14099" fontAlgn="base">
              <a:lnSpc>
                <a:spcPct val="90000"/>
              </a:lnSpc>
              <a:spcBef>
                <a:spcPct val="0"/>
              </a:spcBef>
              <a:spcAft>
                <a:spcPct val="0"/>
              </a:spcAft>
            </a:pPr>
            <a:r>
              <a:rPr lang="en-US" sz="2000" dirty="0" smtClean="0">
                <a:solidFill>
                  <a:schemeClr val="bg1"/>
                </a:solidFill>
              </a:rPr>
              <a:t>On-premises</a:t>
            </a:r>
          </a:p>
        </p:txBody>
      </p:sp>
      <p:sp>
        <p:nvSpPr>
          <p:cNvPr id="2" name="Rounded Rectangle 1"/>
          <p:cNvSpPr/>
          <p:nvPr/>
        </p:nvSpPr>
        <p:spPr bwMode="auto">
          <a:xfrm>
            <a:off x="697108" y="2778016"/>
            <a:ext cx="4357992" cy="1300049"/>
          </a:xfrm>
          <a:prstGeom prst="roundRect">
            <a:avLst>
              <a:gd name="adj" fmla="val 6387"/>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chemeClr val="bg1"/>
                  </a:gs>
                  <a:gs pos="10417">
                    <a:schemeClr val="bg1"/>
                  </a:gs>
                </a:gsLst>
                <a:lin ang="5400000" scaled="0"/>
              </a:gradFill>
            </a:endParaRPr>
          </a:p>
        </p:txBody>
      </p:sp>
      <p:sp>
        <p:nvSpPr>
          <p:cNvPr id="3" name="TextBox 2"/>
          <p:cNvSpPr txBox="1"/>
          <p:nvPr/>
        </p:nvSpPr>
        <p:spPr>
          <a:xfrm>
            <a:off x="697108" y="3999396"/>
            <a:ext cx="1965090" cy="572464"/>
          </a:xfrm>
          <a:prstGeom prst="rect">
            <a:avLst/>
          </a:prstGeom>
          <a:noFill/>
        </p:spPr>
        <p:txBody>
          <a:bodyPr wrap="none" lIns="0" tIns="146304" rIns="182880" bIns="146304" rtlCol="0">
            <a:spAutoFit/>
          </a:bodyPr>
          <a:lstStyle/>
          <a:p>
            <a:pPr>
              <a:lnSpc>
                <a:spcPct val="90000"/>
              </a:lnSpc>
            </a:pPr>
            <a:r>
              <a:rPr lang="en-US" sz="2000" dirty="0" smtClean="0">
                <a:solidFill>
                  <a:schemeClr val="bg1"/>
                </a:solidFill>
              </a:rPr>
              <a:t>Your datacenter</a:t>
            </a:r>
          </a:p>
        </p:txBody>
      </p:sp>
      <p:sp>
        <p:nvSpPr>
          <p:cNvPr id="24" name="TextBox 23"/>
          <p:cNvSpPr txBox="1"/>
          <p:nvPr/>
        </p:nvSpPr>
        <p:spPr>
          <a:xfrm>
            <a:off x="1892311" y="5476915"/>
            <a:ext cx="2322815" cy="1126462"/>
          </a:xfrm>
          <a:prstGeom prst="rect">
            <a:avLst/>
          </a:prstGeom>
          <a:noFill/>
        </p:spPr>
        <p:txBody>
          <a:bodyPr wrap="none" lIns="0" tIns="146304" rIns="182880" bIns="146304" rtlCol="0">
            <a:spAutoFit/>
          </a:bodyPr>
          <a:lstStyle/>
          <a:p>
            <a:pPr>
              <a:lnSpc>
                <a:spcPct val="90000"/>
              </a:lnSpc>
            </a:pPr>
            <a:r>
              <a:rPr lang="en-US" sz="2000" dirty="0" smtClean="0">
                <a:solidFill>
                  <a:schemeClr val="bg1"/>
                </a:solidFill>
              </a:rPr>
              <a:t>Individual </a:t>
            </a:r>
            <a:br>
              <a:rPr lang="en-US" sz="2000" dirty="0" smtClean="0">
                <a:solidFill>
                  <a:schemeClr val="bg1"/>
                </a:solidFill>
              </a:rPr>
            </a:br>
            <a:r>
              <a:rPr lang="en-US" sz="2000" dirty="0" smtClean="0">
                <a:solidFill>
                  <a:schemeClr val="bg1"/>
                </a:solidFill>
              </a:rPr>
              <a:t>computers behind </a:t>
            </a:r>
            <a:br>
              <a:rPr lang="en-US" sz="2000" dirty="0" smtClean="0">
                <a:solidFill>
                  <a:schemeClr val="bg1"/>
                </a:solidFill>
              </a:rPr>
            </a:br>
            <a:r>
              <a:rPr lang="en-US" sz="2000" dirty="0" smtClean="0">
                <a:solidFill>
                  <a:schemeClr val="bg1"/>
                </a:solidFill>
              </a:rPr>
              <a:t>corporate firewall</a:t>
            </a:r>
          </a:p>
        </p:txBody>
      </p:sp>
      <p:grpSp>
        <p:nvGrpSpPr>
          <p:cNvPr id="32" name="Group 31"/>
          <p:cNvGrpSpPr/>
          <p:nvPr/>
        </p:nvGrpSpPr>
        <p:grpSpPr>
          <a:xfrm>
            <a:off x="794905" y="2871216"/>
            <a:ext cx="2473589" cy="1113648"/>
            <a:chOff x="794905" y="2135332"/>
            <a:chExt cx="3406034" cy="1533449"/>
          </a:xfrm>
        </p:grpSpPr>
        <p:pic>
          <p:nvPicPr>
            <p:cNvPr id="20" name="Picture 19"/>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794905" y="3198357"/>
              <a:ext cx="1089128" cy="470424"/>
            </a:xfrm>
            <a:prstGeom prst="roundRect">
              <a:avLst>
                <a:gd name="adj" fmla="val 11234"/>
              </a:avLst>
            </a:prstGeom>
            <a:solidFill>
              <a:schemeClr val="tx2"/>
            </a:solidFill>
            <a:ln w="63500">
              <a:noFill/>
            </a:ln>
            <a:effectLst/>
          </p:spPr>
        </p:pic>
        <p:pic>
          <p:nvPicPr>
            <p:cNvPr id="21" name="Picture 20"/>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794905" y="2666845"/>
              <a:ext cx="1089128" cy="470424"/>
            </a:xfrm>
            <a:prstGeom prst="roundRect">
              <a:avLst>
                <a:gd name="adj" fmla="val 11234"/>
              </a:avLst>
            </a:prstGeom>
            <a:solidFill>
              <a:schemeClr val="tx2"/>
            </a:solidFill>
            <a:ln w="63500">
              <a:noFill/>
            </a:ln>
            <a:effectLst/>
          </p:spPr>
        </p:pic>
        <p:pic>
          <p:nvPicPr>
            <p:cNvPr id="25" name="Picture 24"/>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794905" y="2135332"/>
              <a:ext cx="1089128" cy="470424"/>
            </a:xfrm>
            <a:prstGeom prst="roundRect">
              <a:avLst>
                <a:gd name="adj" fmla="val 11234"/>
              </a:avLst>
            </a:prstGeom>
            <a:solidFill>
              <a:schemeClr val="tx2"/>
            </a:solidFill>
            <a:ln w="63500">
              <a:noFill/>
            </a:ln>
            <a:effectLst/>
          </p:spPr>
        </p:pic>
        <p:pic>
          <p:nvPicPr>
            <p:cNvPr id="26" name="Picture 25"/>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1953358" y="3198357"/>
              <a:ext cx="1089128" cy="470424"/>
            </a:xfrm>
            <a:prstGeom prst="roundRect">
              <a:avLst>
                <a:gd name="adj" fmla="val 11234"/>
              </a:avLst>
            </a:prstGeom>
            <a:solidFill>
              <a:schemeClr val="tx2"/>
            </a:solidFill>
            <a:ln w="63500">
              <a:noFill/>
            </a:ln>
            <a:effectLst/>
          </p:spPr>
        </p:pic>
        <p:pic>
          <p:nvPicPr>
            <p:cNvPr id="27" name="Picture 26"/>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1953358" y="2666845"/>
              <a:ext cx="1089128" cy="470424"/>
            </a:xfrm>
            <a:prstGeom prst="roundRect">
              <a:avLst>
                <a:gd name="adj" fmla="val 11234"/>
              </a:avLst>
            </a:prstGeom>
            <a:solidFill>
              <a:schemeClr val="tx2"/>
            </a:solidFill>
            <a:ln w="63500">
              <a:noFill/>
            </a:ln>
            <a:effectLst/>
          </p:spPr>
        </p:pic>
        <p:pic>
          <p:nvPicPr>
            <p:cNvPr id="28" name="Picture 27"/>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1953358" y="2135332"/>
              <a:ext cx="1089128" cy="470424"/>
            </a:xfrm>
            <a:prstGeom prst="roundRect">
              <a:avLst>
                <a:gd name="adj" fmla="val 11234"/>
              </a:avLst>
            </a:prstGeom>
            <a:solidFill>
              <a:schemeClr val="tx2"/>
            </a:solidFill>
            <a:ln w="63500">
              <a:noFill/>
            </a:ln>
            <a:effectLst/>
          </p:spPr>
        </p:pic>
        <p:pic>
          <p:nvPicPr>
            <p:cNvPr id="29" name="Picture 28"/>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3111811" y="3198357"/>
              <a:ext cx="1089128" cy="470424"/>
            </a:xfrm>
            <a:prstGeom prst="roundRect">
              <a:avLst>
                <a:gd name="adj" fmla="val 11234"/>
              </a:avLst>
            </a:prstGeom>
            <a:solidFill>
              <a:schemeClr val="tx2"/>
            </a:solidFill>
            <a:ln w="63500">
              <a:noFill/>
            </a:ln>
            <a:effectLst/>
          </p:spPr>
        </p:pic>
        <p:pic>
          <p:nvPicPr>
            <p:cNvPr id="30" name="Picture 29"/>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3111811" y="2666845"/>
              <a:ext cx="1089128" cy="470424"/>
            </a:xfrm>
            <a:prstGeom prst="roundRect">
              <a:avLst>
                <a:gd name="adj" fmla="val 11234"/>
              </a:avLst>
            </a:prstGeom>
            <a:solidFill>
              <a:schemeClr val="tx2"/>
            </a:solidFill>
            <a:ln w="63500">
              <a:noFill/>
            </a:ln>
            <a:effectLst/>
          </p:spPr>
        </p:pic>
        <p:pic>
          <p:nvPicPr>
            <p:cNvPr id="31" name="Picture 30"/>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3111811" y="2135332"/>
              <a:ext cx="1089128" cy="470424"/>
            </a:xfrm>
            <a:prstGeom prst="roundRect">
              <a:avLst>
                <a:gd name="adj" fmla="val 11234"/>
              </a:avLst>
            </a:prstGeom>
            <a:solidFill>
              <a:schemeClr val="tx2"/>
            </a:solidFill>
            <a:ln w="63500">
              <a:noFill/>
            </a:ln>
            <a:effectLst/>
          </p:spPr>
        </p:pic>
      </p:grpSp>
      <p:sp>
        <p:nvSpPr>
          <p:cNvPr id="45" name="TextBox 44"/>
          <p:cNvSpPr txBox="1"/>
          <p:nvPr/>
        </p:nvSpPr>
        <p:spPr>
          <a:xfrm>
            <a:off x="5966392" y="4756544"/>
            <a:ext cx="1806841" cy="849463"/>
          </a:xfrm>
          <a:prstGeom prst="rect">
            <a:avLst/>
          </a:prstGeom>
          <a:noFill/>
        </p:spPr>
        <p:txBody>
          <a:bodyPr wrap="none" lIns="0" tIns="146304" rIns="182880" bIns="146304" rtlCol="0">
            <a:spAutoFit/>
          </a:bodyPr>
          <a:lstStyle/>
          <a:p>
            <a:pPr algn="ctr">
              <a:lnSpc>
                <a:spcPct val="90000"/>
              </a:lnSpc>
            </a:pPr>
            <a:r>
              <a:rPr lang="en-US" sz="2000" b="1" dirty="0" smtClean="0">
                <a:gradFill>
                  <a:gsLst>
                    <a:gs pos="2917">
                      <a:schemeClr val="tx1"/>
                    </a:gs>
                    <a:gs pos="100000">
                      <a:schemeClr val="tx1"/>
                    </a:gs>
                  </a:gsLst>
                  <a:lin ang="5400000" scaled="0"/>
                </a:gradFill>
              </a:rPr>
              <a:t>Point-to-Site </a:t>
            </a:r>
            <a:br>
              <a:rPr lang="en-US" sz="2000" b="1" dirty="0" smtClean="0">
                <a:gradFill>
                  <a:gsLst>
                    <a:gs pos="2917">
                      <a:schemeClr val="tx1"/>
                    </a:gs>
                    <a:gs pos="100000">
                      <a:schemeClr val="tx1"/>
                    </a:gs>
                  </a:gsLst>
                  <a:lin ang="5400000" scaled="0"/>
                </a:gradFill>
              </a:rPr>
            </a:br>
            <a:r>
              <a:rPr lang="en-US" sz="2000" b="1" dirty="0" smtClean="0">
                <a:gradFill>
                  <a:gsLst>
                    <a:gs pos="2917">
                      <a:schemeClr val="tx1"/>
                    </a:gs>
                    <a:gs pos="100000">
                      <a:schemeClr val="tx1"/>
                    </a:gs>
                  </a:gsLst>
                  <a:lin ang="5400000" scaled="0"/>
                </a:gradFill>
              </a:rPr>
              <a:t>VPN</a:t>
            </a:r>
          </a:p>
        </p:txBody>
      </p:sp>
      <p:sp>
        <p:nvSpPr>
          <p:cNvPr id="100" name="TextBox 99"/>
          <p:cNvSpPr txBox="1"/>
          <p:nvPr/>
        </p:nvSpPr>
        <p:spPr>
          <a:xfrm>
            <a:off x="8832624" y="5995519"/>
            <a:ext cx="2011641" cy="572464"/>
          </a:xfrm>
          <a:prstGeom prst="rect">
            <a:avLst/>
          </a:prstGeom>
          <a:noFill/>
        </p:spPr>
        <p:txBody>
          <a:bodyPr wrap="none" lIns="0" tIns="146304" rIns="182880" bIns="146304" rtlCol="0">
            <a:spAutoFit/>
          </a:bodyPr>
          <a:lstStyle/>
          <a:p>
            <a:pPr algn="ctr">
              <a:lnSpc>
                <a:spcPct val="90000"/>
              </a:lnSpc>
            </a:pPr>
            <a:r>
              <a:rPr lang="en-US" sz="2000" dirty="0" smtClean="0">
                <a:gradFill>
                  <a:gsLst>
                    <a:gs pos="2917">
                      <a:schemeClr val="tx1"/>
                    </a:gs>
                    <a:gs pos="100000">
                      <a:schemeClr val="tx1"/>
                    </a:gs>
                  </a:gsLst>
                  <a:lin ang="5400000" scaled="0"/>
                </a:gradFill>
              </a:rPr>
              <a:t>Remote workers</a:t>
            </a:r>
          </a:p>
        </p:txBody>
      </p:sp>
      <p:sp>
        <p:nvSpPr>
          <p:cNvPr id="7" name="Title 6"/>
          <p:cNvSpPr>
            <a:spLocks noGrp="1"/>
          </p:cNvSpPr>
          <p:nvPr>
            <p:ph type="title"/>
          </p:nvPr>
        </p:nvSpPr>
        <p:spPr>
          <a:xfrm>
            <a:off x="274638" y="292090"/>
            <a:ext cx="7442202" cy="793928"/>
          </a:xfrm>
        </p:spPr>
        <p:txBody>
          <a:bodyPr/>
          <a:lstStyle/>
          <a:p>
            <a:r>
              <a:rPr lang="en-US" sz="4400" dirty="0" smtClean="0"/>
              <a:t>Virtual Networks – Point-to-Site</a:t>
            </a:r>
            <a:endParaRPr lang="en-US" sz="4400" dirty="0"/>
          </a:p>
        </p:txBody>
      </p:sp>
      <p:sp>
        <p:nvSpPr>
          <p:cNvPr id="64" name="Freeform 63"/>
          <p:cNvSpPr/>
          <p:nvPr/>
        </p:nvSpPr>
        <p:spPr bwMode="auto">
          <a:xfrm>
            <a:off x="7796216" y="1580745"/>
            <a:ext cx="4128001" cy="1911954"/>
          </a:xfrm>
          <a:custGeom>
            <a:avLst/>
            <a:gdLst>
              <a:gd name="connsiteX0" fmla="*/ 269674 w 3173565"/>
              <a:gd name="connsiteY0" fmla="*/ 0 h 1618014"/>
              <a:gd name="connsiteX1" fmla="*/ 2323469 w 3173565"/>
              <a:gd name="connsiteY1" fmla="*/ 0 h 1618014"/>
              <a:gd name="connsiteX2" fmla="*/ 2337182 w 3173565"/>
              <a:gd name="connsiteY2" fmla="*/ 1382 h 1618014"/>
              <a:gd name="connsiteX3" fmla="*/ 2364558 w 3173565"/>
              <a:gd name="connsiteY3" fmla="*/ 0 h 1618014"/>
              <a:gd name="connsiteX4" fmla="*/ 3173565 w 3173565"/>
              <a:gd name="connsiteY4" fmla="*/ 809007 h 1618014"/>
              <a:gd name="connsiteX5" fmla="*/ 2364558 w 3173565"/>
              <a:gd name="connsiteY5" fmla="*/ 1618014 h 1618014"/>
              <a:gd name="connsiteX6" fmla="*/ 2337182 w 3173565"/>
              <a:gd name="connsiteY6" fmla="*/ 1616632 h 1618014"/>
              <a:gd name="connsiteX7" fmla="*/ 2323469 w 3173565"/>
              <a:gd name="connsiteY7" fmla="*/ 1618014 h 1618014"/>
              <a:gd name="connsiteX8" fmla="*/ 269674 w 3173565"/>
              <a:gd name="connsiteY8" fmla="*/ 1618014 h 1618014"/>
              <a:gd name="connsiteX9" fmla="*/ 0 w 3173565"/>
              <a:gd name="connsiteY9" fmla="*/ 1348340 h 1618014"/>
              <a:gd name="connsiteX10" fmla="*/ 0 w 3173565"/>
              <a:gd name="connsiteY10" fmla="*/ 269674 h 1618014"/>
              <a:gd name="connsiteX11" fmla="*/ 269674 w 3173565"/>
              <a:gd name="connsiteY11" fmla="*/ 0 h 1618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73565" h="1618014">
                <a:moveTo>
                  <a:pt x="269674" y="0"/>
                </a:moveTo>
                <a:lnTo>
                  <a:pt x="2323469" y="0"/>
                </a:lnTo>
                <a:lnTo>
                  <a:pt x="2337182" y="1382"/>
                </a:lnTo>
                <a:lnTo>
                  <a:pt x="2364558" y="0"/>
                </a:lnTo>
                <a:cubicBezTo>
                  <a:pt x="2811360" y="0"/>
                  <a:pt x="3173565" y="362205"/>
                  <a:pt x="3173565" y="809007"/>
                </a:cubicBezTo>
                <a:cubicBezTo>
                  <a:pt x="3173565" y="1255809"/>
                  <a:pt x="2811360" y="1618014"/>
                  <a:pt x="2364558" y="1618014"/>
                </a:cubicBezTo>
                <a:lnTo>
                  <a:pt x="2337182" y="1616632"/>
                </a:lnTo>
                <a:lnTo>
                  <a:pt x="2323469" y="1618014"/>
                </a:lnTo>
                <a:lnTo>
                  <a:pt x="269674" y="1618014"/>
                </a:lnTo>
                <a:cubicBezTo>
                  <a:pt x="120737" y="1618014"/>
                  <a:pt x="0" y="1497277"/>
                  <a:pt x="0" y="1348340"/>
                </a:cubicBezTo>
                <a:lnTo>
                  <a:pt x="0" y="269674"/>
                </a:lnTo>
                <a:cubicBezTo>
                  <a:pt x="0" y="120737"/>
                  <a:pt x="120737" y="0"/>
                  <a:pt x="269674" y="0"/>
                </a:cubicBezTo>
                <a:close/>
              </a:path>
            </a:pathLst>
          </a:cu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096859" tIns="146248" rIns="0" bIns="45720" numCol="1" spcCol="0" rtlCol="0" fromWordArt="0" anchor="b" anchorCtr="0" forceAA="0" compatLnSpc="1">
            <a:prstTxWarp prst="textNoShape">
              <a:avLst/>
            </a:prstTxWarp>
            <a:noAutofit/>
          </a:bodyPr>
          <a:lstStyle/>
          <a:p>
            <a:r>
              <a:rPr lang="en-US" dirty="0" smtClean="0">
                <a:solidFill>
                  <a:schemeClr val="tx1"/>
                </a:solidFill>
              </a:rPr>
              <a:t>Virtual Network</a:t>
            </a:r>
            <a:endParaRPr lang="en-US" dirty="0">
              <a:solidFill>
                <a:schemeClr val="tx1"/>
              </a:solidFill>
            </a:endParaRPr>
          </a:p>
        </p:txBody>
      </p:sp>
      <p:sp>
        <p:nvSpPr>
          <p:cNvPr id="66" name="Rounded Rectangle 65"/>
          <p:cNvSpPr/>
          <p:nvPr/>
        </p:nvSpPr>
        <p:spPr bwMode="auto">
          <a:xfrm>
            <a:off x="7929159" y="1889001"/>
            <a:ext cx="919973" cy="1221733"/>
          </a:xfrm>
          <a:prstGeom prst="roundRect">
            <a:avLst>
              <a:gd name="adj" fmla="val 10259"/>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chemeClr val="bg1"/>
              </a:solidFill>
            </a:endParaRPr>
          </a:p>
        </p:txBody>
      </p:sp>
      <p:pic>
        <p:nvPicPr>
          <p:cNvPr id="67" name="Picture 66"/>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7993425" y="2709388"/>
            <a:ext cx="790965" cy="341639"/>
          </a:xfrm>
          <a:prstGeom prst="roundRect">
            <a:avLst>
              <a:gd name="adj" fmla="val 11234"/>
            </a:avLst>
          </a:prstGeom>
          <a:solidFill>
            <a:schemeClr val="tx2"/>
          </a:solidFill>
          <a:ln w="63500">
            <a:noFill/>
          </a:ln>
          <a:effectLst/>
        </p:spPr>
      </p:pic>
      <p:pic>
        <p:nvPicPr>
          <p:cNvPr id="77" name="Picture 76"/>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7993425" y="2323384"/>
            <a:ext cx="790965" cy="341639"/>
          </a:xfrm>
          <a:prstGeom prst="roundRect">
            <a:avLst>
              <a:gd name="adj" fmla="val 11234"/>
            </a:avLst>
          </a:prstGeom>
          <a:solidFill>
            <a:schemeClr val="tx2"/>
          </a:solidFill>
          <a:ln w="63500">
            <a:noFill/>
          </a:ln>
          <a:effectLst/>
        </p:spPr>
      </p:pic>
      <p:pic>
        <p:nvPicPr>
          <p:cNvPr id="78" name="Picture 77"/>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7993425" y="1937379"/>
            <a:ext cx="790965" cy="341639"/>
          </a:xfrm>
          <a:prstGeom prst="roundRect">
            <a:avLst>
              <a:gd name="adj" fmla="val 11234"/>
            </a:avLst>
          </a:prstGeom>
          <a:solidFill>
            <a:schemeClr val="tx2"/>
          </a:solidFill>
          <a:ln w="63500">
            <a:noFill/>
          </a:ln>
          <a:effectLst/>
        </p:spPr>
      </p:pic>
      <p:sp>
        <p:nvSpPr>
          <p:cNvPr id="86" name="TextBox 85"/>
          <p:cNvSpPr txBox="1"/>
          <p:nvPr/>
        </p:nvSpPr>
        <p:spPr>
          <a:xfrm>
            <a:off x="7929159" y="1539490"/>
            <a:ext cx="919605" cy="447815"/>
          </a:xfrm>
          <a:prstGeom prst="rect">
            <a:avLst/>
          </a:prstGeom>
          <a:noFill/>
        </p:spPr>
        <p:txBody>
          <a:bodyPr wrap="square" lIns="91440" tIns="146304" rIns="91440" bIns="146304" rtlCol="0">
            <a:spAutoFit/>
          </a:bodyPr>
          <a:lstStyle/>
          <a:p>
            <a:pPr algn="ctr">
              <a:lnSpc>
                <a:spcPct val="90000"/>
              </a:lnSpc>
            </a:pPr>
            <a:r>
              <a:rPr lang="en-US" sz="1100" dirty="0" smtClean="0"/>
              <a:t>&lt;subnet 1&gt;</a:t>
            </a:r>
          </a:p>
        </p:txBody>
      </p:sp>
      <p:sp>
        <p:nvSpPr>
          <p:cNvPr id="87" name="TextBox 86"/>
          <p:cNvSpPr txBox="1"/>
          <p:nvPr/>
        </p:nvSpPr>
        <p:spPr>
          <a:xfrm>
            <a:off x="8912900" y="1539490"/>
            <a:ext cx="916447" cy="447815"/>
          </a:xfrm>
          <a:prstGeom prst="rect">
            <a:avLst/>
          </a:prstGeom>
          <a:noFill/>
        </p:spPr>
        <p:txBody>
          <a:bodyPr wrap="square" lIns="91440" tIns="146304" rIns="91440" bIns="146304" rtlCol="0">
            <a:spAutoFit/>
          </a:bodyPr>
          <a:lstStyle/>
          <a:p>
            <a:pPr algn="ctr">
              <a:lnSpc>
                <a:spcPct val="90000"/>
              </a:lnSpc>
            </a:pPr>
            <a:r>
              <a:rPr lang="en-US" sz="1100" dirty="0" smtClean="0"/>
              <a:t>&lt;subnet 2&gt;</a:t>
            </a:r>
          </a:p>
        </p:txBody>
      </p:sp>
      <p:sp>
        <p:nvSpPr>
          <p:cNvPr id="88" name="TextBox 87"/>
          <p:cNvSpPr txBox="1"/>
          <p:nvPr/>
        </p:nvSpPr>
        <p:spPr>
          <a:xfrm>
            <a:off x="9893116" y="1539490"/>
            <a:ext cx="924234" cy="447815"/>
          </a:xfrm>
          <a:prstGeom prst="rect">
            <a:avLst/>
          </a:prstGeom>
          <a:noFill/>
        </p:spPr>
        <p:txBody>
          <a:bodyPr wrap="square" lIns="91440" tIns="146304" rIns="91440" bIns="146304" rtlCol="0">
            <a:spAutoFit/>
          </a:bodyPr>
          <a:lstStyle/>
          <a:p>
            <a:pPr algn="ctr">
              <a:lnSpc>
                <a:spcPct val="90000"/>
              </a:lnSpc>
            </a:pPr>
            <a:r>
              <a:rPr lang="en-US" sz="1100" dirty="0" smtClean="0"/>
              <a:t>&lt;subnet 3&gt;</a:t>
            </a:r>
          </a:p>
        </p:txBody>
      </p:sp>
      <p:pic>
        <p:nvPicPr>
          <p:cNvPr id="89" name="Picture 88"/>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10946228" y="2323383"/>
            <a:ext cx="790965" cy="341639"/>
          </a:xfrm>
          <a:prstGeom prst="roundRect">
            <a:avLst>
              <a:gd name="adj" fmla="val 9180"/>
            </a:avLst>
          </a:prstGeom>
          <a:noFill/>
          <a:ln w="31750">
            <a:solidFill>
              <a:schemeClr val="tx2"/>
            </a:solidFill>
          </a:ln>
        </p:spPr>
      </p:pic>
      <p:grpSp>
        <p:nvGrpSpPr>
          <p:cNvPr id="90" name="Group 89"/>
          <p:cNvGrpSpPr/>
          <p:nvPr/>
        </p:nvGrpSpPr>
        <p:grpSpPr>
          <a:xfrm>
            <a:off x="8913268" y="1889001"/>
            <a:ext cx="919973" cy="1221733"/>
            <a:chOff x="8913268" y="1889001"/>
            <a:chExt cx="919973" cy="1221733"/>
          </a:xfrm>
        </p:grpSpPr>
        <p:sp>
          <p:nvSpPr>
            <p:cNvPr id="91" name="Rounded Rectangle 90"/>
            <p:cNvSpPr/>
            <p:nvPr/>
          </p:nvSpPr>
          <p:spPr bwMode="auto">
            <a:xfrm>
              <a:off x="8913268" y="1889001"/>
              <a:ext cx="919973" cy="1221733"/>
            </a:xfrm>
            <a:prstGeom prst="roundRect">
              <a:avLst>
                <a:gd name="adj" fmla="val 10259"/>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chemeClr val="bg1"/>
                </a:solidFill>
              </a:endParaRPr>
            </a:p>
          </p:txBody>
        </p:sp>
        <p:pic>
          <p:nvPicPr>
            <p:cNvPr id="92" name="Picture 91"/>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8977772" y="2709388"/>
              <a:ext cx="790965" cy="341639"/>
            </a:xfrm>
            <a:prstGeom prst="roundRect">
              <a:avLst>
                <a:gd name="adj" fmla="val 11234"/>
              </a:avLst>
            </a:prstGeom>
            <a:solidFill>
              <a:schemeClr val="tx2"/>
            </a:solidFill>
            <a:ln w="63500">
              <a:noFill/>
            </a:ln>
            <a:effectLst/>
          </p:spPr>
        </p:pic>
        <p:pic>
          <p:nvPicPr>
            <p:cNvPr id="93" name="Picture 92"/>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8977772" y="2323384"/>
              <a:ext cx="790965" cy="341639"/>
            </a:xfrm>
            <a:prstGeom prst="roundRect">
              <a:avLst>
                <a:gd name="adj" fmla="val 11234"/>
              </a:avLst>
            </a:prstGeom>
            <a:solidFill>
              <a:schemeClr val="tx2"/>
            </a:solidFill>
            <a:ln w="63500">
              <a:noFill/>
            </a:ln>
            <a:effectLst/>
          </p:spPr>
        </p:pic>
        <p:pic>
          <p:nvPicPr>
            <p:cNvPr id="94" name="Picture 93"/>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8977772" y="1937379"/>
              <a:ext cx="790965" cy="341639"/>
            </a:xfrm>
            <a:prstGeom prst="roundRect">
              <a:avLst>
                <a:gd name="adj" fmla="val 11234"/>
              </a:avLst>
            </a:prstGeom>
            <a:solidFill>
              <a:schemeClr val="tx2"/>
            </a:solidFill>
            <a:ln w="63500">
              <a:noFill/>
            </a:ln>
            <a:effectLst/>
          </p:spPr>
        </p:pic>
      </p:grpSp>
      <p:grpSp>
        <p:nvGrpSpPr>
          <p:cNvPr id="95" name="Group 94"/>
          <p:cNvGrpSpPr/>
          <p:nvPr/>
        </p:nvGrpSpPr>
        <p:grpSpPr>
          <a:xfrm>
            <a:off x="9897377" y="1889001"/>
            <a:ext cx="919973" cy="1221733"/>
            <a:chOff x="9897377" y="1889001"/>
            <a:chExt cx="919973" cy="1221733"/>
          </a:xfrm>
        </p:grpSpPr>
        <p:sp>
          <p:nvSpPr>
            <p:cNvPr id="96" name="Rounded Rectangle 95"/>
            <p:cNvSpPr/>
            <p:nvPr/>
          </p:nvSpPr>
          <p:spPr bwMode="auto">
            <a:xfrm>
              <a:off x="9897377" y="1889001"/>
              <a:ext cx="919973" cy="1221733"/>
            </a:xfrm>
            <a:prstGeom prst="roundRect">
              <a:avLst>
                <a:gd name="adj" fmla="val 10259"/>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chemeClr val="bg1"/>
                </a:solidFill>
              </a:endParaRPr>
            </a:p>
          </p:txBody>
        </p:sp>
        <p:pic>
          <p:nvPicPr>
            <p:cNvPr id="97" name="Picture 96"/>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9961881" y="2709388"/>
              <a:ext cx="790965" cy="341639"/>
            </a:xfrm>
            <a:prstGeom prst="roundRect">
              <a:avLst>
                <a:gd name="adj" fmla="val 11234"/>
              </a:avLst>
            </a:prstGeom>
            <a:solidFill>
              <a:schemeClr val="tx2"/>
            </a:solidFill>
            <a:ln w="63500">
              <a:noFill/>
            </a:ln>
            <a:effectLst/>
          </p:spPr>
        </p:pic>
        <p:pic>
          <p:nvPicPr>
            <p:cNvPr id="98" name="Picture 97"/>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9961881" y="2323384"/>
              <a:ext cx="790965" cy="341639"/>
            </a:xfrm>
            <a:prstGeom prst="roundRect">
              <a:avLst>
                <a:gd name="adj" fmla="val 11234"/>
              </a:avLst>
            </a:prstGeom>
            <a:solidFill>
              <a:schemeClr val="tx2"/>
            </a:solidFill>
            <a:ln w="63500">
              <a:noFill/>
            </a:ln>
            <a:effectLst/>
          </p:spPr>
        </p:pic>
        <p:pic>
          <p:nvPicPr>
            <p:cNvPr id="101" name="Picture 100"/>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9961881" y="1937379"/>
              <a:ext cx="790965" cy="341639"/>
            </a:xfrm>
            <a:prstGeom prst="roundRect">
              <a:avLst>
                <a:gd name="adj" fmla="val 11234"/>
              </a:avLst>
            </a:prstGeom>
            <a:solidFill>
              <a:schemeClr val="tx2"/>
            </a:solidFill>
            <a:ln w="63500">
              <a:noFill/>
            </a:ln>
            <a:effectLst/>
          </p:spPr>
        </p:pic>
      </p:grpSp>
      <p:sp>
        <p:nvSpPr>
          <p:cNvPr id="102" name="TextBox 101"/>
          <p:cNvSpPr txBox="1"/>
          <p:nvPr/>
        </p:nvSpPr>
        <p:spPr>
          <a:xfrm>
            <a:off x="10946228" y="1808116"/>
            <a:ext cx="790966" cy="614014"/>
          </a:xfrm>
          <a:prstGeom prst="rect">
            <a:avLst/>
          </a:prstGeom>
          <a:noFill/>
        </p:spPr>
        <p:txBody>
          <a:bodyPr wrap="square" lIns="91440" tIns="146304" rIns="91440" bIns="146304" rtlCol="0">
            <a:spAutoFit/>
          </a:bodyPr>
          <a:lstStyle/>
          <a:p>
            <a:pPr algn="ctr">
              <a:lnSpc>
                <a:spcPct val="90000"/>
              </a:lnSpc>
            </a:pPr>
            <a:r>
              <a:rPr lang="en-US" sz="1100" dirty="0" smtClean="0"/>
              <a:t>DNS </a:t>
            </a:r>
            <a:r>
              <a:rPr lang="en-US" sz="1200" dirty="0" smtClean="0"/>
              <a:t>Server</a:t>
            </a:r>
            <a:endParaRPr lang="en-US" sz="1100" dirty="0" smtClean="0"/>
          </a:p>
        </p:txBody>
      </p:sp>
      <p:sp>
        <p:nvSpPr>
          <p:cNvPr id="106" name="Oval 105"/>
          <p:cNvSpPr/>
          <p:nvPr/>
        </p:nvSpPr>
        <p:spPr bwMode="auto">
          <a:xfrm>
            <a:off x="3428572" y="2669059"/>
            <a:ext cx="1504863" cy="1504863"/>
          </a:xfrm>
          <a:prstGeom prst="ellipse">
            <a:avLst/>
          </a:prstGeom>
          <a:solidFill>
            <a:srgbClr val="FFFFFF"/>
          </a:solidFill>
          <a:ln w="76200">
            <a:solidFill>
              <a:schemeClr val="tx2">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gradFill>
                <a:gsLst>
                  <a:gs pos="1250">
                    <a:schemeClr val="bg1"/>
                  </a:gs>
                  <a:gs pos="10417">
                    <a:schemeClr val="bg1"/>
                  </a:gs>
                </a:gsLst>
                <a:lin ang="5400000" scaled="0"/>
              </a:gradFill>
            </a:endParaRPr>
          </a:p>
        </p:txBody>
      </p:sp>
      <p:sp>
        <p:nvSpPr>
          <p:cNvPr id="108" name="Freeform 52"/>
          <p:cNvSpPr>
            <a:spLocks noEditPoints="1"/>
          </p:cNvSpPr>
          <p:nvPr/>
        </p:nvSpPr>
        <p:spPr bwMode="auto">
          <a:xfrm>
            <a:off x="3659782" y="2820681"/>
            <a:ext cx="1042443" cy="778179"/>
          </a:xfrm>
          <a:custGeom>
            <a:avLst/>
            <a:gdLst>
              <a:gd name="T0" fmla="*/ 179 w 181"/>
              <a:gd name="T1" fmla="*/ 46 h 135"/>
              <a:gd name="T2" fmla="*/ 101 w 181"/>
              <a:gd name="T3" fmla="*/ 1 h 135"/>
              <a:gd name="T4" fmla="*/ 95 w 181"/>
              <a:gd name="T5" fmla="*/ 1 h 135"/>
              <a:gd name="T6" fmla="*/ 97 w 181"/>
              <a:gd name="T7" fmla="*/ 95 h 135"/>
              <a:gd name="T8" fmla="*/ 22 w 181"/>
              <a:gd name="T9" fmla="*/ 86 h 135"/>
              <a:gd name="T10" fmla="*/ 67 w 181"/>
              <a:gd name="T11" fmla="*/ 119 h 135"/>
              <a:gd name="T12" fmla="*/ 21 w 181"/>
              <a:gd name="T13" fmla="*/ 88 h 135"/>
              <a:gd name="T14" fmla="*/ 100 w 181"/>
              <a:gd name="T15" fmla="*/ 102 h 135"/>
              <a:gd name="T16" fmla="*/ 98 w 181"/>
              <a:gd name="T17" fmla="*/ 135 h 135"/>
              <a:gd name="T18" fmla="*/ 94 w 181"/>
              <a:gd name="T19" fmla="*/ 134 h 135"/>
              <a:gd name="T20" fmla="*/ 81 w 181"/>
              <a:gd name="T21" fmla="*/ 122 h 135"/>
              <a:gd name="T22" fmla="*/ 94 w 181"/>
              <a:gd name="T23" fmla="*/ 127 h 135"/>
              <a:gd name="T24" fmla="*/ 6 w 181"/>
              <a:gd name="T25" fmla="*/ 55 h 135"/>
              <a:gd name="T26" fmla="*/ 6 w 181"/>
              <a:gd name="T27" fmla="*/ 77 h 135"/>
              <a:gd name="T28" fmla="*/ 7 w 181"/>
              <a:gd name="T29" fmla="*/ 85 h 135"/>
              <a:gd name="T30" fmla="*/ 0 w 181"/>
              <a:gd name="T31" fmla="*/ 81 h 135"/>
              <a:gd name="T32" fmla="*/ 0 w 181"/>
              <a:gd name="T33" fmla="*/ 51 h 135"/>
              <a:gd name="T34" fmla="*/ 6 w 181"/>
              <a:gd name="T35" fmla="*/ 47 h 135"/>
              <a:gd name="T36" fmla="*/ 11 w 181"/>
              <a:gd name="T37" fmla="*/ 50 h 135"/>
              <a:gd name="T38" fmla="*/ 100 w 181"/>
              <a:gd name="T39" fmla="*/ 102 h 135"/>
              <a:gd name="T40" fmla="*/ 181 w 181"/>
              <a:gd name="T41" fmla="*/ 51 h 135"/>
              <a:gd name="T42" fmla="*/ 178 w 181"/>
              <a:gd name="T43" fmla="*/ 81 h 135"/>
              <a:gd name="T44" fmla="*/ 104 w 181"/>
              <a:gd name="T45" fmla="*/ 102 h 135"/>
              <a:gd name="T46" fmla="*/ 181 w 181"/>
              <a:gd name="T47" fmla="*/ 50 h 135"/>
              <a:gd name="T48" fmla="*/ 59 w 181"/>
              <a:gd name="T49" fmla="*/ 100 h 135"/>
              <a:gd name="T50" fmla="*/ 36 w 181"/>
              <a:gd name="T51" fmla="*/ 87 h 135"/>
              <a:gd name="T52" fmla="*/ 34 w 181"/>
              <a:gd name="T53" fmla="*/ 82 h 135"/>
              <a:gd name="T54" fmla="*/ 59 w 181"/>
              <a:gd name="T55" fmla="*/ 93 h 135"/>
              <a:gd name="T56" fmla="*/ 61 w 181"/>
              <a:gd name="T57" fmla="*/ 99 h 135"/>
              <a:gd name="T58" fmla="*/ 80 w 181"/>
              <a:gd name="T59" fmla="*/ 117 h 135"/>
              <a:gd name="T60" fmla="*/ 73 w 181"/>
              <a:gd name="T61" fmla="*/ 124 h 135"/>
              <a:gd name="T62" fmla="*/ 70 w 181"/>
              <a:gd name="T63" fmla="*/ 121 h 135"/>
              <a:gd name="T64" fmla="*/ 71 w 181"/>
              <a:gd name="T65" fmla="*/ 104 h 135"/>
              <a:gd name="T66" fmla="*/ 80 w 181"/>
              <a:gd name="T67" fmla="*/ 100 h 135"/>
              <a:gd name="T68" fmla="*/ 80 w 181"/>
              <a:gd name="T69" fmla="*/ 103 h 135"/>
              <a:gd name="T70" fmla="*/ 74 w 181"/>
              <a:gd name="T71" fmla="*/ 118 h 135"/>
              <a:gd name="T72" fmla="*/ 80 w 181"/>
              <a:gd name="T73" fmla="*/ 117 h 135"/>
              <a:gd name="T74" fmla="*/ 20 w 181"/>
              <a:gd name="T75" fmla="*/ 86 h 135"/>
              <a:gd name="T76" fmla="*/ 10 w 181"/>
              <a:gd name="T77" fmla="*/ 89 h 135"/>
              <a:gd name="T78" fmla="*/ 9 w 181"/>
              <a:gd name="T79" fmla="*/ 72 h 135"/>
              <a:gd name="T80" fmla="*/ 17 w 181"/>
              <a:gd name="T81" fmla="*/ 66 h 135"/>
              <a:gd name="T82" fmla="*/ 20 w 181"/>
              <a:gd name="T83" fmla="*/ 66 h 135"/>
              <a:gd name="T84" fmla="*/ 14 w 181"/>
              <a:gd name="T85" fmla="*/ 72 h 135"/>
              <a:gd name="T86" fmla="*/ 17 w 181"/>
              <a:gd name="T87" fmla="*/ 8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1" h="135">
                <a:moveTo>
                  <a:pt x="97" y="95"/>
                </a:moveTo>
                <a:cubicBezTo>
                  <a:pt x="179" y="46"/>
                  <a:pt x="179" y="46"/>
                  <a:pt x="179" y="46"/>
                </a:cubicBezTo>
                <a:cubicBezTo>
                  <a:pt x="179" y="46"/>
                  <a:pt x="179" y="46"/>
                  <a:pt x="178" y="46"/>
                </a:cubicBezTo>
                <a:cubicBezTo>
                  <a:pt x="101" y="1"/>
                  <a:pt x="101" y="1"/>
                  <a:pt x="101" y="1"/>
                </a:cubicBezTo>
                <a:cubicBezTo>
                  <a:pt x="100" y="0"/>
                  <a:pt x="99" y="0"/>
                  <a:pt x="98" y="0"/>
                </a:cubicBezTo>
                <a:cubicBezTo>
                  <a:pt x="97" y="0"/>
                  <a:pt x="96" y="0"/>
                  <a:pt x="95" y="1"/>
                </a:cubicBezTo>
                <a:cubicBezTo>
                  <a:pt x="14" y="48"/>
                  <a:pt x="14" y="48"/>
                  <a:pt x="14" y="48"/>
                </a:cubicBezTo>
                <a:cubicBezTo>
                  <a:pt x="97" y="95"/>
                  <a:pt x="97" y="95"/>
                  <a:pt x="97" y="95"/>
                </a:cubicBezTo>
                <a:cubicBezTo>
                  <a:pt x="97" y="95"/>
                  <a:pt x="97" y="95"/>
                  <a:pt x="97" y="95"/>
                </a:cubicBezTo>
                <a:close/>
                <a:moveTo>
                  <a:pt x="22" y="86"/>
                </a:moveTo>
                <a:cubicBezTo>
                  <a:pt x="67" y="112"/>
                  <a:pt x="67" y="112"/>
                  <a:pt x="67" y="112"/>
                </a:cubicBezTo>
                <a:cubicBezTo>
                  <a:pt x="67" y="119"/>
                  <a:pt x="67" y="119"/>
                  <a:pt x="67" y="119"/>
                </a:cubicBezTo>
                <a:cubicBezTo>
                  <a:pt x="17" y="90"/>
                  <a:pt x="17" y="90"/>
                  <a:pt x="17" y="90"/>
                </a:cubicBezTo>
                <a:cubicBezTo>
                  <a:pt x="21" y="88"/>
                  <a:pt x="21" y="88"/>
                  <a:pt x="21" y="88"/>
                </a:cubicBezTo>
                <a:cubicBezTo>
                  <a:pt x="21" y="87"/>
                  <a:pt x="22" y="87"/>
                  <a:pt x="22" y="86"/>
                </a:cubicBezTo>
                <a:close/>
                <a:moveTo>
                  <a:pt x="100" y="102"/>
                </a:moveTo>
                <a:cubicBezTo>
                  <a:pt x="100" y="132"/>
                  <a:pt x="100" y="132"/>
                  <a:pt x="100" y="132"/>
                </a:cubicBezTo>
                <a:cubicBezTo>
                  <a:pt x="100" y="133"/>
                  <a:pt x="99" y="134"/>
                  <a:pt x="98" y="135"/>
                </a:cubicBezTo>
                <a:cubicBezTo>
                  <a:pt x="98" y="135"/>
                  <a:pt x="97" y="135"/>
                  <a:pt x="96" y="135"/>
                </a:cubicBezTo>
                <a:cubicBezTo>
                  <a:pt x="96" y="135"/>
                  <a:pt x="95" y="135"/>
                  <a:pt x="94" y="134"/>
                </a:cubicBezTo>
                <a:cubicBezTo>
                  <a:pt x="76" y="124"/>
                  <a:pt x="76" y="124"/>
                  <a:pt x="76" y="124"/>
                </a:cubicBezTo>
                <a:cubicBezTo>
                  <a:pt x="81" y="122"/>
                  <a:pt x="81" y="122"/>
                  <a:pt x="81" y="122"/>
                </a:cubicBezTo>
                <a:cubicBezTo>
                  <a:pt x="82" y="121"/>
                  <a:pt x="82" y="121"/>
                  <a:pt x="82" y="120"/>
                </a:cubicBezTo>
                <a:cubicBezTo>
                  <a:pt x="94" y="127"/>
                  <a:pt x="94" y="127"/>
                  <a:pt x="94" y="127"/>
                </a:cubicBezTo>
                <a:cubicBezTo>
                  <a:pt x="94" y="105"/>
                  <a:pt x="94" y="105"/>
                  <a:pt x="94" y="105"/>
                </a:cubicBezTo>
                <a:cubicBezTo>
                  <a:pt x="6" y="55"/>
                  <a:pt x="6" y="55"/>
                  <a:pt x="6" y="55"/>
                </a:cubicBezTo>
                <a:cubicBezTo>
                  <a:pt x="6" y="77"/>
                  <a:pt x="6" y="77"/>
                  <a:pt x="6" y="77"/>
                </a:cubicBezTo>
                <a:cubicBezTo>
                  <a:pt x="6" y="77"/>
                  <a:pt x="6" y="77"/>
                  <a:pt x="6" y="77"/>
                </a:cubicBezTo>
                <a:cubicBezTo>
                  <a:pt x="7" y="78"/>
                  <a:pt x="7" y="78"/>
                  <a:pt x="7" y="78"/>
                </a:cubicBezTo>
                <a:cubicBezTo>
                  <a:pt x="7" y="85"/>
                  <a:pt x="7" y="85"/>
                  <a:pt x="7" y="85"/>
                </a:cubicBezTo>
                <a:cubicBezTo>
                  <a:pt x="3" y="83"/>
                  <a:pt x="3" y="83"/>
                  <a:pt x="3" y="83"/>
                </a:cubicBezTo>
                <a:cubicBezTo>
                  <a:pt x="0" y="81"/>
                  <a:pt x="0" y="81"/>
                  <a:pt x="0" y="81"/>
                </a:cubicBezTo>
                <a:cubicBezTo>
                  <a:pt x="0" y="78"/>
                  <a:pt x="0" y="78"/>
                  <a:pt x="0" y="78"/>
                </a:cubicBezTo>
                <a:cubicBezTo>
                  <a:pt x="0" y="51"/>
                  <a:pt x="0" y="51"/>
                  <a:pt x="0" y="51"/>
                </a:cubicBezTo>
                <a:cubicBezTo>
                  <a:pt x="0" y="49"/>
                  <a:pt x="0" y="48"/>
                  <a:pt x="2" y="47"/>
                </a:cubicBezTo>
                <a:cubicBezTo>
                  <a:pt x="3" y="47"/>
                  <a:pt x="4" y="47"/>
                  <a:pt x="6" y="47"/>
                </a:cubicBezTo>
                <a:cubicBezTo>
                  <a:pt x="11" y="50"/>
                  <a:pt x="11" y="50"/>
                  <a:pt x="11" y="50"/>
                </a:cubicBezTo>
                <a:cubicBezTo>
                  <a:pt x="11" y="50"/>
                  <a:pt x="11" y="50"/>
                  <a:pt x="11" y="50"/>
                </a:cubicBezTo>
                <a:cubicBezTo>
                  <a:pt x="99" y="100"/>
                  <a:pt x="99" y="100"/>
                  <a:pt x="99" y="100"/>
                </a:cubicBezTo>
                <a:cubicBezTo>
                  <a:pt x="100" y="100"/>
                  <a:pt x="100" y="101"/>
                  <a:pt x="100" y="102"/>
                </a:cubicBezTo>
                <a:close/>
                <a:moveTo>
                  <a:pt x="181" y="50"/>
                </a:moveTo>
                <a:cubicBezTo>
                  <a:pt x="181" y="50"/>
                  <a:pt x="181" y="50"/>
                  <a:pt x="181" y="51"/>
                </a:cubicBezTo>
                <a:cubicBezTo>
                  <a:pt x="181" y="76"/>
                  <a:pt x="181" y="76"/>
                  <a:pt x="181" y="76"/>
                </a:cubicBezTo>
                <a:cubicBezTo>
                  <a:pt x="181" y="78"/>
                  <a:pt x="180" y="80"/>
                  <a:pt x="178" y="81"/>
                </a:cubicBezTo>
                <a:cubicBezTo>
                  <a:pt x="104" y="123"/>
                  <a:pt x="104" y="123"/>
                  <a:pt x="104" y="123"/>
                </a:cubicBezTo>
                <a:cubicBezTo>
                  <a:pt x="104" y="102"/>
                  <a:pt x="104" y="102"/>
                  <a:pt x="104" y="102"/>
                </a:cubicBezTo>
                <a:cubicBezTo>
                  <a:pt x="104" y="100"/>
                  <a:pt x="103" y="98"/>
                  <a:pt x="101" y="97"/>
                </a:cubicBezTo>
                <a:cubicBezTo>
                  <a:pt x="181" y="50"/>
                  <a:pt x="181" y="50"/>
                  <a:pt x="181" y="50"/>
                </a:cubicBezTo>
                <a:cubicBezTo>
                  <a:pt x="181" y="50"/>
                  <a:pt x="181" y="50"/>
                  <a:pt x="181" y="50"/>
                </a:cubicBezTo>
                <a:close/>
                <a:moveTo>
                  <a:pt x="59" y="100"/>
                </a:moveTo>
                <a:cubicBezTo>
                  <a:pt x="59" y="100"/>
                  <a:pt x="59" y="100"/>
                  <a:pt x="58" y="100"/>
                </a:cubicBezTo>
                <a:cubicBezTo>
                  <a:pt x="36" y="87"/>
                  <a:pt x="36" y="87"/>
                  <a:pt x="36" y="87"/>
                </a:cubicBezTo>
                <a:cubicBezTo>
                  <a:pt x="35" y="87"/>
                  <a:pt x="34" y="85"/>
                  <a:pt x="34" y="84"/>
                </a:cubicBezTo>
                <a:cubicBezTo>
                  <a:pt x="34" y="82"/>
                  <a:pt x="34" y="82"/>
                  <a:pt x="34" y="82"/>
                </a:cubicBezTo>
                <a:cubicBezTo>
                  <a:pt x="34" y="80"/>
                  <a:pt x="35" y="80"/>
                  <a:pt x="36" y="80"/>
                </a:cubicBezTo>
                <a:cubicBezTo>
                  <a:pt x="59" y="93"/>
                  <a:pt x="59" y="93"/>
                  <a:pt x="59" y="93"/>
                </a:cubicBezTo>
                <a:cubicBezTo>
                  <a:pt x="60" y="94"/>
                  <a:pt x="61" y="95"/>
                  <a:pt x="61" y="96"/>
                </a:cubicBezTo>
                <a:cubicBezTo>
                  <a:pt x="61" y="99"/>
                  <a:pt x="61" y="99"/>
                  <a:pt x="61" y="99"/>
                </a:cubicBezTo>
                <a:cubicBezTo>
                  <a:pt x="61" y="100"/>
                  <a:pt x="60" y="100"/>
                  <a:pt x="59" y="100"/>
                </a:cubicBezTo>
                <a:close/>
                <a:moveTo>
                  <a:pt x="80" y="117"/>
                </a:moveTo>
                <a:cubicBezTo>
                  <a:pt x="81" y="118"/>
                  <a:pt x="81" y="119"/>
                  <a:pt x="80" y="120"/>
                </a:cubicBezTo>
                <a:cubicBezTo>
                  <a:pt x="73" y="124"/>
                  <a:pt x="73" y="124"/>
                  <a:pt x="73" y="124"/>
                </a:cubicBezTo>
                <a:cubicBezTo>
                  <a:pt x="72" y="124"/>
                  <a:pt x="71" y="124"/>
                  <a:pt x="70" y="123"/>
                </a:cubicBezTo>
                <a:cubicBezTo>
                  <a:pt x="70" y="123"/>
                  <a:pt x="70" y="121"/>
                  <a:pt x="70" y="121"/>
                </a:cubicBezTo>
                <a:cubicBezTo>
                  <a:pt x="70" y="106"/>
                  <a:pt x="70" y="106"/>
                  <a:pt x="70" y="106"/>
                </a:cubicBezTo>
                <a:cubicBezTo>
                  <a:pt x="70" y="106"/>
                  <a:pt x="70" y="104"/>
                  <a:pt x="71" y="104"/>
                </a:cubicBezTo>
                <a:cubicBezTo>
                  <a:pt x="77" y="100"/>
                  <a:pt x="77" y="100"/>
                  <a:pt x="77" y="100"/>
                </a:cubicBezTo>
                <a:cubicBezTo>
                  <a:pt x="78" y="99"/>
                  <a:pt x="80" y="100"/>
                  <a:pt x="80" y="100"/>
                </a:cubicBezTo>
                <a:cubicBezTo>
                  <a:pt x="80" y="100"/>
                  <a:pt x="80" y="100"/>
                  <a:pt x="80" y="100"/>
                </a:cubicBezTo>
                <a:cubicBezTo>
                  <a:pt x="81" y="101"/>
                  <a:pt x="81" y="103"/>
                  <a:pt x="80" y="103"/>
                </a:cubicBezTo>
                <a:cubicBezTo>
                  <a:pt x="74" y="106"/>
                  <a:pt x="74" y="106"/>
                  <a:pt x="74" y="106"/>
                </a:cubicBezTo>
                <a:cubicBezTo>
                  <a:pt x="74" y="118"/>
                  <a:pt x="74" y="118"/>
                  <a:pt x="74" y="118"/>
                </a:cubicBezTo>
                <a:cubicBezTo>
                  <a:pt x="77" y="117"/>
                  <a:pt x="77" y="117"/>
                  <a:pt x="77" y="117"/>
                </a:cubicBezTo>
                <a:cubicBezTo>
                  <a:pt x="78" y="116"/>
                  <a:pt x="80" y="116"/>
                  <a:pt x="80" y="117"/>
                </a:cubicBezTo>
                <a:close/>
                <a:moveTo>
                  <a:pt x="20" y="83"/>
                </a:moveTo>
                <a:cubicBezTo>
                  <a:pt x="21" y="84"/>
                  <a:pt x="21" y="85"/>
                  <a:pt x="20" y="86"/>
                </a:cubicBezTo>
                <a:cubicBezTo>
                  <a:pt x="13" y="90"/>
                  <a:pt x="13" y="90"/>
                  <a:pt x="13" y="90"/>
                </a:cubicBezTo>
                <a:cubicBezTo>
                  <a:pt x="12" y="90"/>
                  <a:pt x="11" y="90"/>
                  <a:pt x="10" y="89"/>
                </a:cubicBezTo>
                <a:cubicBezTo>
                  <a:pt x="10" y="89"/>
                  <a:pt x="9" y="87"/>
                  <a:pt x="9" y="87"/>
                </a:cubicBezTo>
                <a:cubicBezTo>
                  <a:pt x="9" y="72"/>
                  <a:pt x="9" y="72"/>
                  <a:pt x="9" y="72"/>
                </a:cubicBezTo>
                <a:cubicBezTo>
                  <a:pt x="9" y="72"/>
                  <a:pt x="10" y="70"/>
                  <a:pt x="10" y="70"/>
                </a:cubicBezTo>
                <a:cubicBezTo>
                  <a:pt x="17" y="66"/>
                  <a:pt x="17" y="66"/>
                  <a:pt x="17" y="66"/>
                </a:cubicBezTo>
                <a:cubicBezTo>
                  <a:pt x="18" y="65"/>
                  <a:pt x="20" y="66"/>
                  <a:pt x="20" y="66"/>
                </a:cubicBezTo>
                <a:cubicBezTo>
                  <a:pt x="20" y="66"/>
                  <a:pt x="20" y="66"/>
                  <a:pt x="20" y="66"/>
                </a:cubicBezTo>
                <a:cubicBezTo>
                  <a:pt x="21" y="67"/>
                  <a:pt x="21" y="69"/>
                  <a:pt x="20" y="69"/>
                </a:cubicBezTo>
                <a:cubicBezTo>
                  <a:pt x="14" y="72"/>
                  <a:pt x="14" y="72"/>
                  <a:pt x="14" y="72"/>
                </a:cubicBezTo>
                <a:cubicBezTo>
                  <a:pt x="14" y="84"/>
                  <a:pt x="14" y="84"/>
                  <a:pt x="14" y="84"/>
                </a:cubicBezTo>
                <a:cubicBezTo>
                  <a:pt x="17" y="83"/>
                  <a:pt x="17" y="83"/>
                  <a:pt x="17" y="83"/>
                </a:cubicBezTo>
                <a:cubicBezTo>
                  <a:pt x="18" y="82"/>
                  <a:pt x="20" y="82"/>
                  <a:pt x="20" y="83"/>
                </a:cubicBezTo>
                <a:close/>
              </a:path>
            </a:pathLst>
          </a:custGeom>
          <a:solidFill>
            <a:schemeClr val="tx2">
              <a:lumMod val="5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9" name="TextBox 108"/>
          <p:cNvSpPr txBox="1"/>
          <p:nvPr/>
        </p:nvSpPr>
        <p:spPr>
          <a:xfrm>
            <a:off x="3387943" y="3472560"/>
            <a:ext cx="1566776" cy="600164"/>
          </a:xfrm>
          <a:prstGeom prst="rect">
            <a:avLst/>
          </a:prstGeom>
          <a:noFill/>
        </p:spPr>
        <p:txBody>
          <a:bodyPr wrap="none" lIns="182880" tIns="146304" rIns="182880" bIns="146304" rtlCol="0">
            <a:spAutoFit/>
          </a:bodyPr>
          <a:lstStyle/>
          <a:p>
            <a:pPr algn="ctr">
              <a:lnSpc>
                <a:spcPct val="90000"/>
              </a:lnSpc>
            </a:pPr>
            <a:r>
              <a:rPr lang="en-US" sz="1100" b="1" dirty="0" smtClean="0">
                <a:solidFill>
                  <a:schemeClr val="bg1"/>
                </a:solidFill>
              </a:rPr>
              <a:t>Hardware VPN or </a:t>
            </a:r>
            <a:br>
              <a:rPr lang="en-US" sz="1100" b="1" dirty="0" smtClean="0">
                <a:solidFill>
                  <a:schemeClr val="bg1"/>
                </a:solidFill>
              </a:rPr>
            </a:br>
            <a:r>
              <a:rPr lang="en-US" sz="1100" b="1" dirty="0" smtClean="0">
                <a:solidFill>
                  <a:schemeClr val="bg1"/>
                </a:solidFill>
              </a:rPr>
              <a:t>Windows RRAS</a:t>
            </a:r>
          </a:p>
        </p:txBody>
      </p:sp>
      <p:cxnSp>
        <p:nvCxnSpPr>
          <p:cNvPr id="110" name="Elbow Connector 109"/>
          <p:cNvCxnSpPr>
            <a:stCxn id="106" idx="0"/>
          </p:cNvCxnSpPr>
          <p:nvPr/>
        </p:nvCxnSpPr>
        <p:spPr>
          <a:xfrm rot="16200000" flipH="1">
            <a:off x="5180263" y="1669800"/>
            <a:ext cx="371786" cy="2370304"/>
          </a:xfrm>
          <a:prstGeom prst="bentConnector4">
            <a:avLst>
              <a:gd name="adj1" fmla="val -76473"/>
              <a:gd name="adj2" fmla="val 80401"/>
            </a:avLst>
          </a:prstGeom>
          <a:ln w="76200">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1" name="TextBox 110"/>
          <p:cNvSpPr txBox="1"/>
          <p:nvPr/>
        </p:nvSpPr>
        <p:spPr>
          <a:xfrm>
            <a:off x="4171331" y="1558679"/>
            <a:ext cx="2794248" cy="572464"/>
          </a:xfrm>
          <a:prstGeom prst="rect">
            <a:avLst/>
          </a:prstGeom>
          <a:noFill/>
        </p:spPr>
        <p:txBody>
          <a:bodyPr wrap="square" lIns="0" tIns="146304" rIns="182880" bIns="146304" rtlCol="0">
            <a:spAutoFit/>
          </a:bodyPr>
          <a:lstStyle/>
          <a:p>
            <a:pPr algn="ctr">
              <a:lnSpc>
                <a:spcPct val="90000"/>
              </a:lnSpc>
            </a:pPr>
            <a:r>
              <a:rPr lang="en-US" sz="2000" b="1" dirty="0" smtClean="0">
                <a:gradFill>
                  <a:gsLst>
                    <a:gs pos="2917">
                      <a:schemeClr val="tx1"/>
                    </a:gs>
                    <a:gs pos="100000">
                      <a:schemeClr val="tx1"/>
                    </a:gs>
                  </a:gsLst>
                  <a:lin ang="5400000" scaled="0"/>
                </a:gradFill>
              </a:rPr>
              <a:t>Site-to-Site VPN</a:t>
            </a:r>
          </a:p>
        </p:txBody>
      </p:sp>
      <p:cxnSp>
        <p:nvCxnSpPr>
          <p:cNvPr id="58" name="Straight Connector 57"/>
          <p:cNvCxnSpPr>
            <a:stCxn id="22" idx="22"/>
          </p:cNvCxnSpPr>
          <p:nvPr/>
        </p:nvCxnSpPr>
        <p:spPr>
          <a:xfrm flipV="1">
            <a:off x="4983828" y="3435421"/>
            <a:ext cx="1730919" cy="1615991"/>
          </a:xfrm>
          <a:prstGeom prst="line">
            <a:avLst/>
          </a:prstGeom>
          <a:ln w="57150">
            <a:solidFill>
              <a:schemeClr val="accent5"/>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a:stCxn id="23" idx="22"/>
          </p:cNvCxnSpPr>
          <p:nvPr/>
        </p:nvCxnSpPr>
        <p:spPr>
          <a:xfrm flipV="1">
            <a:off x="4986601" y="3555689"/>
            <a:ext cx="1968599" cy="2291653"/>
          </a:xfrm>
          <a:prstGeom prst="line">
            <a:avLst/>
          </a:prstGeom>
          <a:ln w="57150">
            <a:solidFill>
              <a:schemeClr val="accent5"/>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a:stCxn id="43" idx="10"/>
          </p:cNvCxnSpPr>
          <p:nvPr/>
        </p:nvCxnSpPr>
        <p:spPr>
          <a:xfrm flipH="1" flipV="1">
            <a:off x="7298779" y="3555688"/>
            <a:ext cx="724348" cy="2160169"/>
          </a:xfrm>
          <a:prstGeom prst="line">
            <a:avLst/>
          </a:prstGeom>
          <a:ln w="57150">
            <a:solidFill>
              <a:schemeClr val="accent5"/>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40" idx="9"/>
          </p:cNvCxnSpPr>
          <p:nvPr/>
        </p:nvCxnSpPr>
        <p:spPr>
          <a:xfrm flipH="1" flipV="1">
            <a:off x="7503899" y="3435421"/>
            <a:ext cx="2759656" cy="2302464"/>
          </a:xfrm>
          <a:prstGeom prst="line">
            <a:avLst/>
          </a:prstGeom>
          <a:ln w="57150">
            <a:solidFill>
              <a:schemeClr val="accent5"/>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a:off x="7902143" y="5272391"/>
            <a:ext cx="936463" cy="1159869"/>
            <a:chOff x="10937718" y="2035607"/>
            <a:chExt cx="863086" cy="1068988"/>
          </a:xfrm>
          <a:solidFill>
            <a:schemeClr val="tx2"/>
          </a:solidFill>
        </p:grpSpPr>
        <p:sp>
          <p:nvSpPr>
            <p:cNvPr id="41" name="Oval 742"/>
            <p:cNvSpPr>
              <a:spLocks noChangeArrowheads="1"/>
            </p:cNvSpPr>
            <p:nvPr/>
          </p:nvSpPr>
          <p:spPr bwMode="auto">
            <a:xfrm>
              <a:off x="11480295" y="2035607"/>
              <a:ext cx="239439" cy="241323"/>
            </a:xfrm>
            <a:prstGeom prst="ellipse">
              <a:avLst/>
            </a:prstGeom>
            <a:grpFill/>
            <a:ln>
              <a:noFill/>
            </a:ln>
            <a:extLst/>
          </p:spPr>
          <p:txBody>
            <a:bodyPr vert="horz" wrap="square" lIns="91440" tIns="45720" rIns="91440" bIns="45720" numCol="1" anchor="t" anchorCtr="0" compatLnSpc="1">
              <a:prstTxWarp prst="textNoShape">
                <a:avLst/>
              </a:prstTxWarp>
            </a:bodyPr>
            <a:lstStyle/>
            <a:p>
              <a:pPr defTabSz="913662"/>
              <a:endParaRPr lang="en-US">
                <a:solidFill>
                  <a:srgbClr val="FFFFFF"/>
                </a:solidFill>
              </a:endParaRPr>
            </a:p>
          </p:txBody>
        </p:sp>
        <p:sp>
          <p:nvSpPr>
            <p:cNvPr id="42" name="Freeform 741"/>
            <p:cNvSpPr>
              <a:spLocks/>
            </p:cNvSpPr>
            <p:nvPr/>
          </p:nvSpPr>
          <p:spPr bwMode="auto">
            <a:xfrm>
              <a:off x="11399226" y="2299555"/>
              <a:ext cx="401578" cy="805040"/>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913662"/>
              <a:endParaRPr lang="en-US">
                <a:solidFill>
                  <a:srgbClr val="FFFFFF"/>
                </a:solidFill>
              </a:endParaRPr>
            </a:p>
          </p:txBody>
        </p:sp>
        <p:sp>
          <p:nvSpPr>
            <p:cNvPr id="43" name="Freeform 12"/>
            <p:cNvSpPr>
              <a:spLocks noEditPoints="1"/>
            </p:cNvSpPr>
            <p:nvPr/>
          </p:nvSpPr>
          <p:spPr bwMode="auto">
            <a:xfrm>
              <a:off x="10937718" y="2418948"/>
              <a:ext cx="440948" cy="365434"/>
            </a:xfrm>
            <a:custGeom>
              <a:avLst/>
              <a:gdLst>
                <a:gd name="T0" fmla="*/ 22 w 87"/>
                <a:gd name="T1" fmla="*/ 47 h 72"/>
                <a:gd name="T2" fmla="*/ 65 w 87"/>
                <a:gd name="T3" fmla="*/ 47 h 72"/>
                <a:gd name="T4" fmla="*/ 74 w 87"/>
                <a:gd name="T5" fmla="*/ 38 h 72"/>
                <a:gd name="T6" fmla="*/ 74 w 87"/>
                <a:gd name="T7" fmla="*/ 9 h 72"/>
                <a:gd name="T8" fmla="*/ 65 w 87"/>
                <a:gd name="T9" fmla="*/ 0 h 72"/>
                <a:gd name="T10" fmla="*/ 22 w 87"/>
                <a:gd name="T11" fmla="*/ 0 h 72"/>
                <a:gd name="T12" fmla="*/ 13 w 87"/>
                <a:gd name="T13" fmla="*/ 9 h 72"/>
                <a:gd name="T14" fmla="*/ 13 w 87"/>
                <a:gd name="T15" fmla="*/ 38 h 72"/>
                <a:gd name="T16" fmla="*/ 22 w 87"/>
                <a:gd name="T17" fmla="*/ 47 h 72"/>
                <a:gd name="T18" fmla="*/ 19 w 87"/>
                <a:gd name="T19" fmla="*/ 9 h 72"/>
                <a:gd name="T20" fmla="*/ 22 w 87"/>
                <a:gd name="T21" fmla="*/ 5 h 72"/>
                <a:gd name="T22" fmla="*/ 65 w 87"/>
                <a:gd name="T23" fmla="*/ 5 h 72"/>
                <a:gd name="T24" fmla="*/ 69 w 87"/>
                <a:gd name="T25" fmla="*/ 9 h 72"/>
                <a:gd name="T26" fmla="*/ 69 w 87"/>
                <a:gd name="T27" fmla="*/ 38 h 72"/>
                <a:gd name="T28" fmla="*/ 65 w 87"/>
                <a:gd name="T29" fmla="*/ 42 h 72"/>
                <a:gd name="T30" fmla="*/ 22 w 87"/>
                <a:gd name="T31" fmla="*/ 42 h 72"/>
                <a:gd name="T32" fmla="*/ 19 w 87"/>
                <a:gd name="T33" fmla="*/ 38 h 72"/>
                <a:gd name="T34" fmla="*/ 19 w 87"/>
                <a:gd name="T35" fmla="*/ 9 h 72"/>
                <a:gd name="T36" fmla="*/ 19 w 87"/>
                <a:gd name="T37" fmla="*/ 9 h 72"/>
                <a:gd name="T38" fmla="*/ 3 w 87"/>
                <a:gd name="T39" fmla="*/ 72 h 72"/>
                <a:gd name="T40" fmla="*/ 85 w 87"/>
                <a:gd name="T41" fmla="*/ 72 h 72"/>
                <a:gd name="T42" fmla="*/ 87 w 87"/>
                <a:gd name="T43" fmla="*/ 70 h 72"/>
                <a:gd name="T44" fmla="*/ 87 w 87"/>
                <a:gd name="T45" fmla="*/ 69 h 72"/>
                <a:gd name="T46" fmla="*/ 86 w 87"/>
                <a:gd name="T47" fmla="*/ 65 h 72"/>
                <a:gd name="T48" fmla="*/ 75 w 87"/>
                <a:gd name="T49" fmla="*/ 52 h 72"/>
                <a:gd name="T50" fmla="*/ 71 w 87"/>
                <a:gd name="T51" fmla="*/ 50 h 72"/>
                <a:gd name="T52" fmla="*/ 17 w 87"/>
                <a:gd name="T53" fmla="*/ 50 h 72"/>
                <a:gd name="T54" fmla="*/ 13 w 87"/>
                <a:gd name="T55" fmla="*/ 52 h 72"/>
                <a:gd name="T56" fmla="*/ 2 w 87"/>
                <a:gd name="T57" fmla="*/ 65 h 72"/>
                <a:gd name="T58" fmla="*/ 0 w 87"/>
                <a:gd name="T59" fmla="*/ 69 h 72"/>
                <a:gd name="T60" fmla="*/ 0 w 87"/>
                <a:gd name="T61" fmla="*/ 70 h 72"/>
                <a:gd name="T62" fmla="*/ 3 w 87"/>
                <a:gd name="T63"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7" h="72">
                  <a:moveTo>
                    <a:pt x="22" y="47"/>
                  </a:moveTo>
                  <a:cubicBezTo>
                    <a:pt x="65" y="47"/>
                    <a:pt x="65" y="47"/>
                    <a:pt x="65" y="47"/>
                  </a:cubicBezTo>
                  <a:cubicBezTo>
                    <a:pt x="70" y="47"/>
                    <a:pt x="74" y="43"/>
                    <a:pt x="74" y="38"/>
                  </a:cubicBezTo>
                  <a:cubicBezTo>
                    <a:pt x="74" y="9"/>
                    <a:pt x="74" y="9"/>
                    <a:pt x="74" y="9"/>
                  </a:cubicBezTo>
                  <a:cubicBezTo>
                    <a:pt x="74" y="4"/>
                    <a:pt x="70" y="0"/>
                    <a:pt x="65" y="0"/>
                  </a:cubicBezTo>
                  <a:cubicBezTo>
                    <a:pt x="22" y="0"/>
                    <a:pt x="22" y="0"/>
                    <a:pt x="22" y="0"/>
                  </a:cubicBezTo>
                  <a:cubicBezTo>
                    <a:pt x="17" y="0"/>
                    <a:pt x="13" y="4"/>
                    <a:pt x="13" y="9"/>
                  </a:cubicBezTo>
                  <a:cubicBezTo>
                    <a:pt x="13" y="38"/>
                    <a:pt x="13" y="38"/>
                    <a:pt x="13" y="38"/>
                  </a:cubicBezTo>
                  <a:cubicBezTo>
                    <a:pt x="13" y="43"/>
                    <a:pt x="17" y="47"/>
                    <a:pt x="22" y="47"/>
                  </a:cubicBezTo>
                  <a:close/>
                  <a:moveTo>
                    <a:pt x="19" y="9"/>
                  </a:moveTo>
                  <a:cubicBezTo>
                    <a:pt x="19" y="6"/>
                    <a:pt x="20" y="5"/>
                    <a:pt x="22" y="5"/>
                  </a:cubicBezTo>
                  <a:cubicBezTo>
                    <a:pt x="65" y="5"/>
                    <a:pt x="65" y="5"/>
                    <a:pt x="65" y="5"/>
                  </a:cubicBezTo>
                  <a:cubicBezTo>
                    <a:pt x="67" y="5"/>
                    <a:pt x="69" y="6"/>
                    <a:pt x="69" y="9"/>
                  </a:cubicBezTo>
                  <a:cubicBezTo>
                    <a:pt x="69" y="38"/>
                    <a:pt x="69" y="38"/>
                    <a:pt x="69" y="38"/>
                  </a:cubicBezTo>
                  <a:cubicBezTo>
                    <a:pt x="69" y="40"/>
                    <a:pt x="67" y="42"/>
                    <a:pt x="65" y="42"/>
                  </a:cubicBezTo>
                  <a:cubicBezTo>
                    <a:pt x="22" y="42"/>
                    <a:pt x="22" y="42"/>
                    <a:pt x="22" y="42"/>
                  </a:cubicBezTo>
                  <a:cubicBezTo>
                    <a:pt x="20" y="42"/>
                    <a:pt x="19" y="40"/>
                    <a:pt x="19" y="38"/>
                  </a:cubicBezTo>
                  <a:cubicBezTo>
                    <a:pt x="19" y="9"/>
                    <a:pt x="19" y="9"/>
                    <a:pt x="19" y="9"/>
                  </a:cubicBezTo>
                  <a:cubicBezTo>
                    <a:pt x="19" y="9"/>
                    <a:pt x="19" y="9"/>
                    <a:pt x="19" y="9"/>
                  </a:cubicBezTo>
                  <a:close/>
                  <a:moveTo>
                    <a:pt x="3" y="72"/>
                  </a:moveTo>
                  <a:cubicBezTo>
                    <a:pt x="85" y="72"/>
                    <a:pt x="85" y="72"/>
                    <a:pt x="85" y="72"/>
                  </a:cubicBezTo>
                  <a:cubicBezTo>
                    <a:pt x="86" y="72"/>
                    <a:pt x="87" y="71"/>
                    <a:pt x="87" y="70"/>
                  </a:cubicBezTo>
                  <a:cubicBezTo>
                    <a:pt x="87" y="69"/>
                    <a:pt x="87" y="69"/>
                    <a:pt x="87" y="69"/>
                  </a:cubicBezTo>
                  <a:cubicBezTo>
                    <a:pt x="87" y="67"/>
                    <a:pt x="87" y="66"/>
                    <a:pt x="86" y="65"/>
                  </a:cubicBezTo>
                  <a:cubicBezTo>
                    <a:pt x="75" y="52"/>
                    <a:pt x="75" y="52"/>
                    <a:pt x="75" y="52"/>
                  </a:cubicBezTo>
                  <a:cubicBezTo>
                    <a:pt x="74" y="51"/>
                    <a:pt x="73" y="50"/>
                    <a:pt x="71" y="50"/>
                  </a:cubicBezTo>
                  <a:cubicBezTo>
                    <a:pt x="17" y="50"/>
                    <a:pt x="17" y="50"/>
                    <a:pt x="17" y="50"/>
                  </a:cubicBezTo>
                  <a:cubicBezTo>
                    <a:pt x="15" y="50"/>
                    <a:pt x="14" y="51"/>
                    <a:pt x="13" y="52"/>
                  </a:cubicBezTo>
                  <a:cubicBezTo>
                    <a:pt x="2" y="65"/>
                    <a:pt x="2" y="65"/>
                    <a:pt x="2" y="65"/>
                  </a:cubicBezTo>
                  <a:cubicBezTo>
                    <a:pt x="1" y="66"/>
                    <a:pt x="0" y="67"/>
                    <a:pt x="0" y="69"/>
                  </a:cubicBezTo>
                  <a:cubicBezTo>
                    <a:pt x="0" y="70"/>
                    <a:pt x="0" y="70"/>
                    <a:pt x="0" y="70"/>
                  </a:cubicBezTo>
                  <a:cubicBezTo>
                    <a:pt x="0" y="71"/>
                    <a:pt x="2" y="72"/>
                    <a:pt x="3" y="7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7" name="Group 36"/>
          <p:cNvGrpSpPr/>
          <p:nvPr/>
        </p:nvGrpSpPr>
        <p:grpSpPr>
          <a:xfrm>
            <a:off x="10159069" y="5272391"/>
            <a:ext cx="936463" cy="1159869"/>
            <a:chOff x="10937718" y="2035607"/>
            <a:chExt cx="863086" cy="1068988"/>
          </a:xfrm>
          <a:solidFill>
            <a:schemeClr val="tx2"/>
          </a:solidFill>
        </p:grpSpPr>
        <p:sp>
          <p:nvSpPr>
            <p:cNvPr id="38" name="Oval 742"/>
            <p:cNvSpPr>
              <a:spLocks noChangeArrowheads="1"/>
            </p:cNvSpPr>
            <p:nvPr/>
          </p:nvSpPr>
          <p:spPr bwMode="auto">
            <a:xfrm>
              <a:off x="11480295" y="2035607"/>
              <a:ext cx="239439" cy="241323"/>
            </a:xfrm>
            <a:prstGeom prst="ellipse">
              <a:avLst/>
            </a:prstGeom>
            <a:grpFill/>
            <a:ln>
              <a:noFill/>
            </a:ln>
            <a:extLst/>
          </p:spPr>
          <p:txBody>
            <a:bodyPr vert="horz" wrap="square" lIns="91440" tIns="45720" rIns="91440" bIns="45720" numCol="1" anchor="t" anchorCtr="0" compatLnSpc="1">
              <a:prstTxWarp prst="textNoShape">
                <a:avLst/>
              </a:prstTxWarp>
            </a:bodyPr>
            <a:lstStyle/>
            <a:p>
              <a:pPr defTabSz="913662"/>
              <a:endParaRPr lang="en-US">
                <a:solidFill>
                  <a:srgbClr val="FFFFFF"/>
                </a:solidFill>
              </a:endParaRPr>
            </a:p>
          </p:txBody>
        </p:sp>
        <p:sp>
          <p:nvSpPr>
            <p:cNvPr id="39" name="Freeform 741"/>
            <p:cNvSpPr>
              <a:spLocks/>
            </p:cNvSpPr>
            <p:nvPr/>
          </p:nvSpPr>
          <p:spPr bwMode="auto">
            <a:xfrm>
              <a:off x="11399226" y="2299555"/>
              <a:ext cx="401578" cy="805040"/>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noFill/>
            </a:ln>
            <a:extLst/>
          </p:spPr>
          <p:txBody>
            <a:bodyPr vert="horz" wrap="square" lIns="91440" tIns="45720" rIns="91440" bIns="45720" numCol="1" anchor="t" anchorCtr="0" compatLnSpc="1">
              <a:prstTxWarp prst="textNoShape">
                <a:avLst/>
              </a:prstTxWarp>
            </a:bodyPr>
            <a:lstStyle/>
            <a:p>
              <a:pPr defTabSz="913662"/>
              <a:endParaRPr lang="en-US">
                <a:solidFill>
                  <a:srgbClr val="FFFFFF"/>
                </a:solidFill>
              </a:endParaRPr>
            </a:p>
          </p:txBody>
        </p:sp>
        <p:sp>
          <p:nvSpPr>
            <p:cNvPr id="40" name="Freeform 12"/>
            <p:cNvSpPr>
              <a:spLocks noEditPoints="1"/>
            </p:cNvSpPr>
            <p:nvPr/>
          </p:nvSpPr>
          <p:spPr bwMode="auto">
            <a:xfrm>
              <a:off x="10937718" y="2418948"/>
              <a:ext cx="440948" cy="365434"/>
            </a:xfrm>
            <a:custGeom>
              <a:avLst/>
              <a:gdLst>
                <a:gd name="T0" fmla="*/ 22 w 87"/>
                <a:gd name="T1" fmla="*/ 47 h 72"/>
                <a:gd name="T2" fmla="*/ 65 w 87"/>
                <a:gd name="T3" fmla="*/ 47 h 72"/>
                <a:gd name="T4" fmla="*/ 74 w 87"/>
                <a:gd name="T5" fmla="*/ 38 h 72"/>
                <a:gd name="T6" fmla="*/ 74 w 87"/>
                <a:gd name="T7" fmla="*/ 9 h 72"/>
                <a:gd name="T8" fmla="*/ 65 w 87"/>
                <a:gd name="T9" fmla="*/ 0 h 72"/>
                <a:gd name="T10" fmla="*/ 22 w 87"/>
                <a:gd name="T11" fmla="*/ 0 h 72"/>
                <a:gd name="T12" fmla="*/ 13 w 87"/>
                <a:gd name="T13" fmla="*/ 9 h 72"/>
                <a:gd name="T14" fmla="*/ 13 w 87"/>
                <a:gd name="T15" fmla="*/ 38 h 72"/>
                <a:gd name="T16" fmla="*/ 22 w 87"/>
                <a:gd name="T17" fmla="*/ 47 h 72"/>
                <a:gd name="T18" fmla="*/ 19 w 87"/>
                <a:gd name="T19" fmla="*/ 9 h 72"/>
                <a:gd name="T20" fmla="*/ 22 w 87"/>
                <a:gd name="T21" fmla="*/ 5 h 72"/>
                <a:gd name="T22" fmla="*/ 65 w 87"/>
                <a:gd name="T23" fmla="*/ 5 h 72"/>
                <a:gd name="T24" fmla="*/ 69 w 87"/>
                <a:gd name="T25" fmla="*/ 9 h 72"/>
                <a:gd name="T26" fmla="*/ 69 w 87"/>
                <a:gd name="T27" fmla="*/ 38 h 72"/>
                <a:gd name="T28" fmla="*/ 65 w 87"/>
                <a:gd name="T29" fmla="*/ 42 h 72"/>
                <a:gd name="T30" fmla="*/ 22 w 87"/>
                <a:gd name="T31" fmla="*/ 42 h 72"/>
                <a:gd name="T32" fmla="*/ 19 w 87"/>
                <a:gd name="T33" fmla="*/ 38 h 72"/>
                <a:gd name="T34" fmla="*/ 19 w 87"/>
                <a:gd name="T35" fmla="*/ 9 h 72"/>
                <a:gd name="T36" fmla="*/ 19 w 87"/>
                <a:gd name="T37" fmla="*/ 9 h 72"/>
                <a:gd name="T38" fmla="*/ 3 w 87"/>
                <a:gd name="T39" fmla="*/ 72 h 72"/>
                <a:gd name="T40" fmla="*/ 85 w 87"/>
                <a:gd name="T41" fmla="*/ 72 h 72"/>
                <a:gd name="T42" fmla="*/ 87 w 87"/>
                <a:gd name="T43" fmla="*/ 70 h 72"/>
                <a:gd name="T44" fmla="*/ 87 w 87"/>
                <a:gd name="T45" fmla="*/ 69 h 72"/>
                <a:gd name="T46" fmla="*/ 86 w 87"/>
                <a:gd name="T47" fmla="*/ 65 h 72"/>
                <a:gd name="T48" fmla="*/ 75 w 87"/>
                <a:gd name="T49" fmla="*/ 52 h 72"/>
                <a:gd name="T50" fmla="*/ 71 w 87"/>
                <a:gd name="T51" fmla="*/ 50 h 72"/>
                <a:gd name="T52" fmla="*/ 17 w 87"/>
                <a:gd name="T53" fmla="*/ 50 h 72"/>
                <a:gd name="T54" fmla="*/ 13 w 87"/>
                <a:gd name="T55" fmla="*/ 52 h 72"/>
                <a:gd name="T56" fmla="*/ 2 w 87"/>
                <a:gd name="T57" fmla="*/ 65 h 72"/>
                <a:gd name="T58" fmla="*/ 0 w 87"/>
                <a:gd name="T59" fmla="*/ 69 h 72"/>
                <a:gd name="T60" fmla="*/ 0 w 87"/>
                <a:gd name="T61" fmla="*/ 70 h 72"/>
                <a:gd name="T62" fmla="*/ 3 w 87"/>
                <a:gd name="T63"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7" h="72">
                  <a:moveTo>
                    <a:pt x="22" y="47"/>
                  </a:moveTo>
                  <a:cubicBezTo>
                    <a:pt x="65" y="47"/>
                    <a:pt x="65" y="47"/>
                    <a:pt x="65" y="47"/>
                  </a:cubicBezTo>
                  <a:cubicBezTo>
                    <a:pt x="70" y="47"/>
                    <a:pt x="74" y="43"/>
                    <a:pt x="74" y="38"/>
                  </a:cubicBezTo>
                  <a:cubicBezTo>
                    <a:pt x="74" y="9"/>
                    <a:pt x="74" y="9"/>
                    <a:pt x="74" y="9"/>
                  </a:cubicBezTo>
                  <a:cubicBezTo>
                    <a:pt x="74" y="4"/>
                    <a:pt x="70" y="0"/>
                    <a:pt x="65" y="0"/>
                  </a:cubicBezTo>
                  <a:cubicBezTo>
                    <a:pt x="22" y="0"/>
                    <a:pt x="22" y="0"/>
                    <a:pt x="22" y="0"/>
                  </a:cubicBezTo>
                  <a:cubicBezTo>
                    <a:pt x="17" y="0"/>
                    <a:pt x="13" y="4"/>
                    <a:pt x="13" y="9"/>
                  </a:cubicBezTo>
                  <a:cubicBezTo>
                    <a:pt x="13" y="38"/>
                    <a:pt x="13" y="38"/>
                    <a:pt x="13" y="38"/>
                  </a:cubicBezTo>
                  <a:cubicBezTo>
                    <a:pt x="13" y="43"/>
                    <a:pt x="17" y="47"/>
                    <a:pt x="22" y="47"/>
                  </a:cubicBezTo>
                  <a:close/>
                  <a:moveTo>
                    <a:pt x="19" y="9"/>
                  </a:moveTo>
                  <a:cubicBezTo>
                    <a:pt x="19" y="6"/>
                    <a:pt x="20" y="5"/>
                    <a:pt x="22" y="5"/>
                  </a:cubicBezTo>
                  <a:cubicBezTo>
                    <a:pt x="65" y="5"/>
                    <a:pt x="65" y="5"/>
                    <a:pt x="65" y="5"/>
                  </a:cubicBezTo>
                  <a:cubicBezTo>
                    <a:pt x="67" y="5"/>
                    <a:pt x="69" y="6"/>
                    <a:pt x="69" y="9"/>
                  </a:cubicBezTo>
                  <a:cubicBezTo>
                    <a:pt x="69" y="38"/>
                    <a:pt x="69" y="38"/>
                    <a:pt x="69" y="38"/>
                  </a:cubicBezTo>
                  <a:cubicBezTo>
                    <a:pt x="69" y="40"/>
                    <a:pt x="67" y="42"/>
                    <a:pt x="65" y="42"/>
                  </a:cubicBezTo>
                  <a:cubicBezTo>
                    <a:pt x="22" y="42"/>
                    <a:pt x="22" y="42"/>
                    <a:pt x="22" y="42"/>
                  </a:cubicBezTo>
                  <a:cubicBezTo>
                    <a:pt x="20" y="42"/>
                    <a:pt x="19" y="40"/>
                    <a:pt x="19" y="38"/>
                  </a:cubicBezTo>
                  <a:cubicBezTo>
                    <a:pt x="19" y="9"/>
                    <a:pt x="19" y="9"/>
                    <a:pt x="19" y="9"/>
                  </a:cubicBezTo>
                  <a:cubicBezTo>
                    <a:pt x="19" y="9"/>
                    <a:pt x="19" y="9"/>
                    <a:pt x="19" y="9"/>
                  </a:cubicBezTo>
                  <a:close/>
                  <a:moveTo>
                    <a:pt x="3" y="72"/>
                  </a:moveTo>
                  <a:cubicBezTo>
                    <a:pt x="85" y="72"/>
                    <a:pt x="85" y="72"/>
                    <a:pt x="85" y="72"/>
                  </a:cubicBezTo>
                  <a:cubicBezTo>
                    <a:pt x="86" y="72"/>
                    <a:pt x="87" y="71"/>
                    <a:pt x="87" y="70"/>
                  </a:cubicBezTo>
                  <a:cubicBezTo>
                    <a:pt x="87" y="69"/>
                    <a:pt x="87" y="69"/>
                    <a:pt x="87" y="69"/>
                  </a:cubicBezTo>
                  <a:cubicBezTo>
                    <a:pt x="87" y="67"/>
                    <a:pt x="87" y="66"/>
                    <a:pt x="86" y="65"/>
                  </a:cubicBezTo>
                  <a:cubicBezTo>
                    <a:pt x="75" y="52"/>
                    <a:pt x="75" y="52"/>
                    <a:pt x="75" y="52"/>
                  </a:cubicBezTo>
                  <a:cubicBezTo>
                    <a:pt x="74" y="51"/>
                    <a:pt x="73" y="50"/>
                    <a:pt x="71" y="50"/>
                  </a:cubicBezTo>
                  <a:cubicBezTo>
                    <a:pt x="17" y="50"/>
                    <a:pt x="17" y="50"/>
                    <a:pt x="17" y="50"/>
                  </a:cubicBezTo>
                  <a:cubicBezTo>
                    <a:pt x="15" y="50"/>
                    <a:pt x="14" y="51"/>
                    <a:pt x="13" y="52"/>
                  </a:cubicBezTo>
                  <a:cubicBezTo>
                    <a:pt x="2" y="65"/>
                    <a:pt x="2" y="65"/>
                    <a:pt x="2" y="65"/>
                  </a:cubicBezTo>
                  <a:cubicBezTo>
                    <a:pt x="1" y="66"/>
                    <a:pt x="0" y="67"/>
                    <a:pt x="0" y="69"/>
                  </a:cubicBezTo>
                  <a:cubicBezTo>
                    <a:pt x="0" y="70"/>
                    <a:pt x="0" y="70"/>
                    <a:pt x="0" y="70"/>
                  </a:cubicBezTo>
                  <a:cubicBezTo>
                    <a:pt x="0" y="71"/>
                    <a:pt x="2" y="72"/>
                    <a:pt x="3" y="7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22" name="Freeform 34"/>
          <p:cNvSpPr>
            <a:spLocks noEditPoints="1"/>
          </p:cNvSpPr>
          <p:nvPr/>
        </p:nvSpPr>
        <p:spPr bwMode="auto">
          <a:xfrm>
            <a:off x="4014531" y="4956487"/>
            <a:ext cx="1040569" cy="700073"/>
          </a:xfrm>
          <a:custGeom>
            <a:avLst/>
            <a:gdLst>
              <a:gd name="T0" fmla="*/ 408 w 438"/>
              <a:gd name="T1" fmla="*/ 0 h 295"/>
              <a:gd name="T2" fmla="*/ 356 w 438"/>
              <a:gd name="T3" fmla="*/ 0 h 295"/>
              <a:gd name="T4" fmla="*/ 326 w 438"/>
              <a:gd name="T5" fmla="*/ 29 h 295"/>
              <a:gd name="T6" fmla="*/ 326 w 438"/>
              <a:gd name="T7" fmla="*/ 265 h 295"/>
              <a:gd name="T8" fmla="*/ 356 w 438"/>
              <a:gd name="T9" fmla="*/ 295 h 295"/>
              <a:gd name="T10" fmla="*/ 408 w 438"/>
              <a:gd name="T11" fmla="*/ 295 h 295"/>
              <a:gd name="T12" fmla="*/ 438 w 438"/>
              <a:gd name="T13" fmla="*/ 265 h 295"/>
              <a:gd name="T14" fmla="*/ 438 w 438"/>
              <a:gd name="T15" fmla="*/ 29 h 295"/>
              <a:gd name="T16" fmla="*/ 408 w 438"/>
              <a:gd name="T17" fmla="*/ 0 h 295"/>
              <a:gd name="T18" fmla="*/ 382 w 438"/>
              <a:gd name="T19" fmla="*/ 225 h 295"/>
              <a:gd name="T20" fmla="*/ 367 w 438"/>
              <a:gd name="T21" fmla="*/ 210 h 295"/>
              <a:gd name="T22" fmla="*/ 382 w 438"/>
              <a:gd name="T23" fmla="*/ 196 h 295"/>
              <a:gd name="T24" fmla="*/ 396 w 438"/>
              <a:gd name="T25" fmla="*/ 210 h 295"/>
              <a:gd name="T26" fmla="*/ 382 w 438"/>
              <a:gd name="T27" fmla="*/ 225 h 295"/>
              <a:gd name="T28" fmla="*/ 408 w 438"/>
              <a:gd name="T29" fmla="*/ 80 h 295"/>
              <a:gd name="T30" fmla="*/ 355 w 438"/>
              <a:gd name="T31" fmla="*/ 80 h 295"/>
              <a:gd name="T32" fmla="*/ 355 w 438"/>
              <a:gd name="T33" fmla="*/ 70 h 295"/>
              <a:gd name="T34" fmla="*/ 408 w 438"/>
              <a:gd name="T35" fmla="*/ 70 h 295"/>
              <a:gd name="T36" fmla="*/ 408 w 438"/>
              <a:gd name="T37" fmla="*/ 80 h 295"/>
              <a:gd name="T38" fmla="*/ 408 w 438"/>
              <a:gd name="T39" fmla="*/ 50 h 295"/>
              <a:gd name="T40" fmla="*/ 355 w 438"/>
              <a:gd name="T41" fmla="*/ 50 h 295"/>
              <a:gd name="T42" fmla="*/ 355 w 438"/>
              <a:gd name="T43" fmla="*/ 40 h 295"/>
              <a:gd name="T44" fmla="*/ 408 w 438"/>
              <a:gd name="T45" fmla="*/ 40 h 295"/>
              <a:gd name="T46" fmla="*/ 408 w 438"/>
              <a:gd name="T47" fmla="*/ 50 h 295"/>
              <a:gd name="T48" fmla="*/ 287 w 438"/>
              <a:gd name="T49" fmla="*/ 27 h 295"/>
              <a:gd name="T50" fmla="*/ 17 w 438"/>
              <a:gd name="T51" fmla="*/ 27 h 295"/>
              <a:gd name="T52" fmla="*/ 0 w 438"/>
              <a:gd name="T53" fmla="*/ 44 h 295"/>
              <a:gd name="T54" fmla="*/ 0 w 438"/>
              <a:gd name="T55" fmla="*/ 222 h 295"/>
              <a:gd name="T56" fmla="*/ 17 w 438"/>
              <a:gd name="T57" fmla="*/ 239 h 295"/>
              <a:gd name="T58" fmla="*/ 111 w 438"/>
              <a:gd name="T59" fmla="*/ 239 h 295"/>
              <a:gd name="T60" fmla="*/ 111 w 438"/>
              <a:gd name="T61" fmla="*/ 239 h 295"/>
              <a:gd name="T62" fmla="*/ 111 w 438"/>
              <a:gd name="T63" fmla="*/ 255 h 295"/>
              <a:gd name="T64" fmla="*/ 107 w 438"/>
              <a:gd name="T65" fmla="*/ 260 h 295"/>
              <a:gd name="T66" fmla="*/ 56 w 438"/>
              <a:gd name="T67" fmla="*/ 268 h 295"/>
              <a:gd name="T68" fmla="*/ 52 w 438"/>
              <a:gd name="T69" fmla="*/ 273 h 295"/>
              <a:gd name="T70" fmla="*/ 52 w 438"/>
              <a:gd name="T71" fmla="*/ 285 h 295"/>
              <a:gd name="T72" fmla="*/ 56 w 438"/>
              <a:gd name="T73" fmla="*/ 289 h 295"/>
              <a:gd name="T74" fmla="*/ 248 w 438"/>
              <a:gd name="T75" fmla="*/ 289 h 295"/>
              <a:gd name="T76" fmla="*/ 252 w 438"/>
              <a:gd name="T77" fmla="*/ 285 h 295"/>
              <a:gd name="T78" fmla="*/ 252 w 438"/>
              <a:gd name="T79" fmla="*/ 273 h 295"/>
              <a:gd name="T80" fmla="*/ 248 w 438"/>
              <a:gd name="T81" fmla="*/ 268 h 295"/>
              <a:gd name="T82" fmla="*/ 196 w 438"/>
              <a:gd name="T83" fmla="*/ 260 h 295"/>
              <a:gd name="T84" fmla="*/ 192 w 438"/>
              <a:gd name="T85" fmla="*/ 255 h 295"/>
              <a:gd name="T86" fmla="*/ 192 w 438"/>
              <a:gd name="T87" fmla="*/ 239 h 295"/>
              <a:gd name="T88" fmla="*/ 192 w 438"/>
              <a:gd name="T89" fmla="*/ 239 h 295"/>
              <a:gd name="T90" fmla="*/ 287 w 438"/>
              <a:gd name="T91" fmla="*/ 239 h 295"/>
              <a:gd name="T92" fmla="*/ 304 w 438"/>
              <a:gd name="T93" fmla="*/ 222 h 295"/>
              <a:gd name="T94" fmla="*/ 304 w 438"/>
              <a:gd name="T95" fmla="*/ 44 h 295"/>
              <a:gd name="T96" fmla="*/ 287 w 438"/>
              <a:gd name="T97" fmla="*/ 27 h 295"/>
              <a:gd name="T98" fmla="*/ 287 w 438"/>
              <a:gd name="T99" fmla="*/ 209 h 295"/>
              <a:gd name="T100" fmla="*/ 17 w 438"/>
              <a:gd name="T101" fmla="*/ 209 h 295"/>
              <a:gd name="T102" fmla="*/ 17 w 438"/>
              <a:gd name="T103" fmla="*/ 44 h 295"/>
              <a:gd name="T104" fmla="*/ 287 w 438"/>
              <a:gd name="T105" fmla="*/ 44 h 295"/>
              <a:gd name="T106" fmla="*/ 287 w 438"/>
              <a:gd name="T107" fmla="*/ 20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8" h="295">
                <a:moveTo>
                  <a:pt x="408" y="0"/>
                </a:moveTo>
                <a:cubicBezTo>
                  <a:pt x="356" y="0"/>
                  <a:pt x="356" y="0"/>
                  <a:pt x="356" y="0"/>
                </a:cubicBezTo>
                <a:cubicBezTo>
                  <a:pt x="339" y="0"/>
                  <a:pt x="326" y="13"/>
                  <a:pt x="326" y="29"/>
                </a:cubicBezTo>
                <a:cubicBezTo>
                  <a:pt x="326" y="265"/>
                  <a:pt x="326" y="265"/>
                  <a:pt x="326" y="265"/>
                </a:cubicBezTo>
                <a:cubicBezTo>
                  <a:pt x="326" y="281"/>
                  <a:pt x="339" y="295"/>
                  <a:pt x="356" y="295"/>
                </a:cubicBezTo>
                <a:cubicBezTo>
                  <a:pt x="408" y="295"/>
                  <a:pt x="408" y="295"/>
                  <a:pt x="408" y="295"/>
                </a:cubicBezTo>
                <a:cubicBezTo>
                  <a:pt x="424" y="295"/>
                  <a:pt x="438" y="281"/>
                  <a:pt x="438" y="265"/>
                </a:cubicBezTo>
                <a:cubicBezTo>
                  <a:pt x="438" y="29"/>
                  <a:pt x="438" y="29"/>
                  <a:pt x="438" y="29"/>
                </a:cubicBezTo>
                <a:cubicBezTo>
                  <a:pt x="438" y="13"/>
                  <a:pt x="424" y="0"/>
                  <a:pt x="408" y="0"/>
                </a:cubicBezTo>
                <a:close/>
                <a:moveTo>
                  <a:pt x="382" y="225"/>
                </a:moveTo>
                <a:cubicBezTo>
                  <a:pt x="374" y="225"/>
                  <a:pt x="367" y="218"/>
                  <a:pt x="367" y="210"/>
                </a:cubicBezTo>
                <a:cubicBezTo>
                  <a:pt x="367" y="202"/>
                  <a:pt x="374" y="196"/>
                  <a:pt x="382" y="196"/>
                </a:cubicBezTo>
                <a:cubicBezTo>
                  <a:pt x="390" y="196"/>
                  <a:pt x="396" y="202"/>
                  <a:pt x="396" y="210"/>
                </a:cubicBezTo>
                <a:cubicBezTo>
                  <a:pt x="396" y="218"/>
                  <a:pt x="390" y="225"/>
                  <a:pt x="382" y="225"/>
                </a:cubicBezTo>
                <a:close/>
                <a:moveTo>
                  <a:pt x="408" y="80"/>
                </a:moveTo>
                <a:cubicBezTo>
                  <a:pt x="355" y="80"/>
                  <a:pt x="355" y="80"/>
                  <a:pt x="355" y="80"/>
                </a:cubicBezTo>
                <a:cubicBezTo>
                  <a:pt x="355" y="70"/>
                  <a:pt x="355" y="70"/>
                  <a:pt x="355" y="70"/>
                </a:cubicBezTo>
                <a:cubicBezTo>
                  <a:pt x="408" y="70"/>
                  <a:pt x="408" y="70"/>
                  <a:pt x="408" y="70"/>
                </a:cubicBezTo>
                <a:lnTo>
                  <a:pt x="408" y="80"/>
                </a:lnTo>
                <a:close/>
                <a:moveTo>
                  <a:pt x="408" y="50"/>
                </a:moveTo>
                <a:cubicBezTo>
                  <a:pt x="355" y="50"/>
                  <a:pt x="355" y="50"/>
                  <a:pt x="355" y="50"/>
                </a:cubicBezTo>
                <a:cubicBezTo>
                  <a:pt x="355" y="40"/>
                  <a:pt x="355" y="40"/>
                  <a:pt x="355" y="40"/>
                </a:cubicBezTo>
                <a:cubicBezTo>
                  <a:pt x="408" y="40"/>
                  <a:pt x="408" y="40"/>
                  <a:pt x="408" y="40"/>
                </a:cubicBezTo>
                <a:lnTo>
                  <a:pt x="408" y="50"/>
                </a:lnTo>
                <a:close/>
                <a:moveTo>
                  <a:pt x="287" y="27"/>
                </a:moveTo>
                <a:cubicBezTo>
                  <a:pt x="17" y="27"/>
                  <a:pt x="17" y="27"/>
                  <a:pt x="17" y="27"/>
                </a:cubicBezTo>
                <a:cubicBezTo>
                  <a:pt x="8" y="27"/>
                  <a:pt x="0" y="35"/>
                  <a:pt x="0" y="44"/>
                </a:cubicBezTo>
                <a:cubicBezTo>
                  <a:pt x="0" y="222"/>
                  <a:pt x="0" y="222"/>
                  <a:pt x="0" y="222"/>
                </a:cubicBezTo>
                <a:cubicBezTo>
                  <a:pt x="0" y="231"/>
                  <a:pt x="8" y="239"/>
                  <a:pt x="17" y="239"/>
                </a:cubicBezTo>
                <a:cubicBezTo>
                  <a:pt x="111" y="239"/>
                  <a:pt x="111" y="239"/>
                  <a:pt x="111" y="239"/>
                </a:cubicBezTo>
                <a:cubicBezTo>
                  <a:pt x="111" y="239"/>
                  <a:pt x="111" y="239"/>
                  <a:pt x="111" y="239"/>
                </a:cubicBezTo>
                <a:cubicBezTo>
                  <a:pt x="111" y="255"/>
                  <a:pt x="111" y="255"/>
                  <a:pt x="111" y="255"/>
                </a:cubicBezTo>
                <a:cubicBezTo>
                  <a:pt x="111" y="257"/>
                  <a:pt x="109" y="259"/>
                  <a:pt x="107" y="260"/>
                </a:cubicBezTo>
                <a:cubicBezTo>
                  <a:pt x="56" y="268"/>
                  <a:pt x="56" y="268"/>
                  <a:pt x="56" y="268"/>
                </a:cubicBezTo>
                <a:cubicBezTo>
                  <a:pt x="54" y="269"/>
                  <a:pt x="52" y="271"/>
                  <a:pt x="52" y="273"/>
                </a:cubicBezTo>
                <a:cubicBezTo>
                  <a:pt x="52" y="285"/>
                  <a:pt x="52" y="285"/>
                  <a:pt x="52" y="285"/>
                </a:cubicBezTo>
                <a:cubicBezTo>
                  <a:pt x="52" y="287"/>
                  <a:pt x="53" y="289"/>
                  <a:pt x="56" y="289"/>
                </a:cubicBezTo>
                <a:cubicBezTo>
                  <a:pt x="248" y="289"/>
                  <a:pt x="248" y="289"/>
                  <a:pt x="248" y="289"/>
                </a:cubicBezTo>
                <a:cubicBezTo>
                  <a:pt x="251" y="289"/>
                  <a:pt x="252" y="287"/>
                  <a:pt x="252" y="285"/>
                </a:cubicBezTo>
                <a:cubicBezTo>
                  <a:pt x="252" y="273"/>
                  <a:pt x="252" y="273"/>
                  <a:pt x="252" y="273"/>
                </a:cubicBezTo>
                <a:cubicBezTo>
                  <a:pt x="252" y="271"/>
                  <a:pt x="251" y="269"/>
                  <a:pt x="248" y="268"/>
                </a:cubicBezTo>
                <a:cubicBezTo>
                  <a:pt x="196" y="260"/>
                  <a:pt x="196" y="260"/>
                  <a:pt x="196" y="260"/>
                </a:cubicBezTo>
                <a:cubicBezTo>
                  <a:pt x="194" y="259"/>
                  <a:pt x="192" y="257"/>
                  <a:pt x="192" y="255"/>
                </a:cubicBezTo>
                <a:cubicBezTo>
                  <a:pt x="192" y="239"/>
                  <a:pt x="192" y="239"/>
                  <a:pt x="192" y="239"/>
                </a:cubicBezTo>
                <a:cubicBezTo>
                  <a:pt x="192" y="239"/>
                  <a:pt x="192" y="239"/>
                  <a:pt x="192" y="239"/>
                </a:cubicBezTo>
                <a:cubicBezTo>
                  <a:pt x="287" y="239"/>
                  <a:pt x="287" y="239"/>
                  <a:pt x="287" y="239"/>
                </a:cubicBezTo>
                <a:cubicBezTo>
                  <a:pt x="296" y="239"/>
                  <a:pt x="304" y="231"/>
                  <a:pt x="304" y="222"/>
                </a:cubicBezTo>
                <a:cubicBezTo>
                  <a:pt x="304" y="44"/>
                  <a:pt x="304" y="44"/>
                  <a:pt x="304" y="44"/>
                </a:cubicBezTo>
                <a:cubicBezTo>
                  <a:pt x="304" y="35"/>
                  <a:pt x="296" y="27"/>
                  <a:pt x="287" y="27"/>
                </a:cubicBezTo>
                <a:close/>
                <a:moveTo>
                  <a:pt x="287" y="209"/>
                </a:moveTo>
                <a:cubicBezTo>
                  <a:pt x="17" y="209"/>
                  <a:pt x="17" y="209"/>
                  <a:pt x="17" y="209"/>
                </a:cubicBezTo>
                <a:cubicBezTo>
                  <a:pt x="17" y="44"/>
                  <a:pt x="17" y="44"/>
                  <a:pt x="17" y="44"/>
                </a:cubicBezTo>
                <a:cubicBezTo>
                  <a:pt x="287" y="44"/>
                  <a:pt x="287" y="44"/>
                  <a:pt x="287" y="44"/>
                </a:cubicBezTo>
                <a:lnTo>
                  <a:pt x="287" y="20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23" name="Freeform 34"/>
          <p:cNvSpPr>
            <a:spLocks noEditPoints="1"/>
          </p:cNvSpPr>
          <p:nvPr/>
        </p:nvSpPr>
        <p:spPr bwMode="auto">
          <a:xfrm>
            <a:off x="4017304" y="5752417"/>
            <a:ext cx="1040569" cy="700073"/>
          </a:xfrm>
          <a:custGeom>
            <a:avLst/>
            <a:gdLst>
              <a:gd name="T0" fmla="*/ 408 w 438"/>
              <a:gd name="T1" fmla="*/ 0 h 295"/>
              <a:gd name="T2" fmla="*/ 356 w 438"/>
              <a:gd name="T3" fmla="*/ 0 h 295"/>
              <a:gd name="T4" fmla="*/ 326 w 438"/>
              <a:gd name="T5" fmla="*/ 29 h 295"/>
              <a:gd name="T6" fmla="*/ 326 w 438"/>
              <a:gd name="T7" fmla="*/ 265 h 295"/>
              <a:gd name="T8" fmla="*/ 356 w 438"/>
              <a:gd name="T9" fmla="*/ 295 h 295"/>
              <a:gd name="T10" fmla="*/ 408 w 438"/>
              <a:gd name="T11" fmla="*/ 295 h 295"/>
              <a:gd name="T12" fmla="*/ 438 w 438"/>
              <a:gd name="T13" fmla="*/ 265 h 295"/>
              <a:gd name="T14" fmla="*/ 438 w 438"/>
              <a:gd name="T15" fmla="*/ 29 h 295"/>
              <a:gd name="T16" fmla="*/ 408 w 438"/>
              <a:gd name="T17" fmla="*/ 0 h 295"/>
              <a:gd name="T18" fmla="*/ 382 w 438"/>
              <a:gd name="T19" fmla="*/ 225 h 295"/>
              <a:gd name="T20" fmla="*/ 367 w 438"/>
              <a:gd name="T21" fmla="*/ 210 h 295"/>
              <a:gd name="T22" fmla="*/ 382 w 438"/>
              <a:gd name="T23" fmla="*/ 196 h 295"/>
              <a:gd name="T24" fmla="*/ 396 w 438"/>
              <a:gd name="T25" fmla="*/ 210 h 295"/>
              <a:gd name="T26" fmla="*/ 382 w 438"/>
              <a:gd name="T27" fmla="*/ 225 h 295"/>
              <a:gd name="T28" fmla="*/ 408 w 438"/>
              <a:gd name="T29" fmla="*/ 80 h 295"/>
              <a:gd name="T30" fmla="*/ 355 w 438"/>
              <a:gd name="T31" fmla="*/ 80 h 295"/>
              <a:gd name="T32" fmla="*/ 355 w 438"/>
              <a:gd name="T33" fmla="*/ 70 h 295"/>
              <a:gd name="T34" fmla="*/ 408 w 438"/>
              <a:gd name="T35" fmla="*/ 70 h 295"/>
              <a:gd name="T36" fmla="*/ 408 w 438"/>
              <a:gd name="T37" fmla="*/ 80 h 295"/>
              <a:gd name="T38" fmla="*/ 408 w 438"/>
              <a:gd name="T39" fmla="*/ 50 h 295"/>
              <a:gd name="T40" fmla="*/ 355 w 438"/>
              <a:gd name="T41" fmla="*/ 50 h 295"/>
              <a:gd name="T42" fmla="*/ 355 w 438"/>
              <a:gd name="T43" fmla="*/ 40 h 295"/>
              <a:gd name="T44" fmla="*/ 408 w 438"/>
              <a:gd name="T45" fmla="*/ 40 h 295"/>
              <a:gd name="T46" fmla="*/ 408 w 438"/>
              <a:gd name="T47" fmla="*/ 50 h 295"/>
              <a:gd name="T48" fmla="*/ 287 w 438"/>
              <a:gd name="T49" fmla="*/ 27 h 295"/>
              <a:gd name="T50" fmla="*/ 17 w 438"/>
              <a:gd name="T51" fmla="*/ 27 h 295"/>
              <a:gd name="T52" fmla="*/ 0 w 438"/>
              <a:gd name="T53" fmla="*/ 44 h 295"/>
              <a:gd name="T54" fmla="*/ 0 w 438"/>
              <a:gd name="T55" fmla="*/ 222 h 295"/>
              <a:gd name="T56" fmla="*/ 17 w 438"/>
              <a:gd name="T57" fmla="*/ 239 h 295"/>
              <a:gd name="T58" fmla="*/ 111 w 438"/>
              <a:gd name="T59" fmla="*/ 239 h 295"/>
              <a:gd name="T60" fmla="*/ 111 w 438"/>
              <a:gd name="T61" fmla="*/ 239 h 295"/>
              <a:gd name="T62" fmla="*/ 111 w 438"/>
              <a:gd name="T63" fmla="*/ 255 h 295"/>
              <a:gd name="T64" fmla="*/ 107 w 438"/>
              <a:gd name="T65" fmla="*/ 260 h 295"/>
              <a:gd name="T66" fmla="*/ 56 w 438"/>
              <a:gd name="T67" fmla="*/ 268 h 295"/>
              <a:gd name="T68" fmla="*/ 52 w 438"/>
              <a:gd name="T69" fmla="*/ 273 h 295"/>
              <a:gd name="T70" fmla="*/ 52 w 438"/>
              <a:gd name="T71" fmla="*/ 285 h 295"/>
              <a:gd name="T72" fmla="*/ 56 w 438"/>
              <a:gd name="T73" fmla="*/ 289 h 295"/>
              <a:gd name="T74" fmla="*/ 248 w 438"/>
              <a:gd name="T75" fmla="*/ 289 h 295"/>
              <a:gd name="T76" fmla="*/ 252 w 438"/>
              <a:gd name="T77" fmla="*/ 285 h 295"/>
              <a:gd name="T78" fmla="*/ 252 w 438"/>
              <a:gd name="T79" fmla="*/ 273 h 295"/>
              <a:gd name="T80" fmla="*/ 248 w 438"/>
              <a:gd name="T81" fmla="*/ 268 h 295"/>
              <a:gd name="T82" fmla="*/ 196 w 438"/>
              <a:gd name="T83" fmla="*/ 260 h 295"/>
              <a:gd name="T84" fmla="*/ 192 w 438"/>
              <a:gd name="T85" fmla="*/ 255 h 295"/>
              <a:gd name="T86" fmla="*/ 192 w 438"/>
              <a:gd name="T87" fmla="*/ 239 h 295"/>
              <a:gd name="T88" fmla="*/ 192 w 438"/>
              <a:gd name="T89" fmla="*/ 239 h 295"/>
              <a:gd name="T90" fmla="*/ 287 w 438"/>
              <a:gd name="T91" fmla="*/ 239 h 295"/>
              <a:gd name="T92" fmla="*/ 304 w 438"/>
              <a:gd name="T93" fmla="*/ 222 h 295"/>
              <a:gd name="T94" fmla="*/ 304 w 438"/>
              <a:gd name="T95" fmla="*/ 44 h 295"/>
              <a:gd name="T96" fmla="*/ 287 w 438"/>
              <a:gd name="T97" fmla="*/ 27 h 295"/>
              <a:gd name="T98" fmla="*/ 287 w 438"/>
              <a:gd name="T99" fmla="*/ 209 h 295"/>
              <a:gd name="T100" fmla="*/ 17 w 438"/>
              <a:gd name="T101" fmla="*/ 209 h 295"/>
              <a:gd name="T102" fmla="*/ 17 w 438"/>
              <a:gd name="T103" fmla="*/ 44 h 295"/>
              <a:gd name="T104" fmla="*/ 287 w 438"/>
              <a:gd name="T105" fmla="*/ 44 h 295"/>
              <a:gd name="T106" fmla="*/ 287 w 438"/>
              <a:gd name="T107" fmla="*/ 20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8" h="295">
                <a:moveTo>
                  <a:pt x="408" y="0"/>
                </a:moveTo>
                <a:cubicBezTo>
                  <a:pt x="356" y="0"/>
                  <a:pt x="356" y="0"/>
                  <a:pt x="356" y="0"/>
                </a:cubicBezTo>
                <a:cubicBezTo>
                  <a:pt x="339" y="0"/>
                  <a:pt x="326" y="13"/>
                  <a:pt x="326" y="29"/>
                </a:cubicBezTo>
                <a:cubicBezTo>
                  <a:pt x="326" y="265"/>
                  <a:pt x="326" y="265"/>
                  <a:pt x="326" y="265"/>
                </a:cubicBezTo>
                <a:cubicBezTo>
                  <a:pt x="326" y="281"/>
                  <a:pt x="339" y="295"/>
                  <a:pt x="356" y="295"/>
                </a:cubicBezTo>
                <a:cubicBezTo>
                  <a:pt x="408" y="295"/>
                  <a:pt x="408" y="295"/>
                  <a:pt x="408" y="295"/>
                </a:cubicBezTo>
                <a:cubicBezTo>
                  <a:pt x="424" y="295"/>
                  <a:pt x="438" y="281"/>
                  <a:pt x="438" y="265"/>
                </a:cubicBezTo>
                <a:cubicBezTo>
                  <a:pt x="438" y="29"/>
                  <a:pt x="438" y="29"/>
                  <a:pt x="438" y="29"/>
                </a:cubicBezTo>
                <a:cubicBezTo>
                  <a:pt x="438" y="13"/>
                  <a:pt x="424" y="0"/>
                  <a:pt x="408" y="0"/>
                </a:cubicBezTo>
                <a:close/>
                <a:moveTo>
                  <a:pt x="382" y="225"/>
                </a:moveTo>
                <a:cubicBezTo>
                  <a:pt x="374" y="225"/>
                  <a:pt x="367" y="218"/>
                  <a:pt x="367" y="210"/>
                </a:cubicBezTo>
                <a:cubicBezTo>
                  <a:pt x="367" y="202"/>
                  <a:pt x="374" y="196"/>
                  <a:pt x="382" y="196"/>
                </a:cubicBezTo>
                <a:cubicBezTo>
                  <a:pt x="390" y="196"/>
                  <a:pt x="396" y="202"/>
                  <a:pt x="396" y="210"/>
                </a:cubicBezTo>
                <a:cubicBezTo>
                  <a:pt x="396" y="218"/>
                  <a:pt x="390" y="225"/>
                  <a:pt x="382" y="225"/>
                </a:cubicBezTo>
                <a:close/>
                <a:moveTo>
                  <a:pt x="408" y="80"/>
                </a:moveTo>
                <a:cubicBezTo>
                  <a:pt x="355" y="80"/>
                  <a:pt x="355" y="80"/>
                  <a:pt x="355" y="80"/>
                </a:cubicBezTo>
                <a:cubicBezTo>
                  <a:pt x="355" y="70"/>
                  <a:pt x="355" y="70"/>
                  <a:pt x="355" y="70"/>
                </a:cubicBezTo>
                <a:cubicBezTo>
                  <a:pt x="408" y="70"/>
                  <a:pt x="408" y="70"/>
                  <a:pt x="408" y="70"/>
                </a:cubicBezTo>
                <a:lnTo>
                  <a:pt x="408" y="80"/>
                </a:lnTo>
                <a:close/>
                <a:moveTo>
                  <a:pt x="408" y="50"/>
                </a:moveTo>
                <a:cubicBezTo>
                  <a:pt x="355" y="50"/>
                  <a:pt x="355" y="50"/>
                  <a:pt x="355" y="50"/>
                </a:cubicBezTo>
                <a:cubicBezTo>
                  <a:pt x="355" y="40"/>
                  <a:pt x="355" y="40"/>
                  <a:pt x="355" y="40"/>
                </a:cubicBezTo>
                <a:cubicBezTo>
                  <a:pt x="408" y="40"/>
                  <a:pt x="408" y="40"/>
                  <a:pt x="408" y="40"/>
                </a:cubicBezTo>
                <a:lnTo>
                  <a:pt x="408" y="50"/>
                </a:lnTo>
                <a:close/>
                <a:moveTo>
                  <a:pt x="287" y="27"/>
                </a:moveTo>
                <a:cubicBezTo>
                  <a:pt x="17" y="27"/>
                  <a:pt x="17" y="27"/>
                  <a:pt x="17" y="27"/>
                </a:cubicBezTo>
                <a:cubicBezTo>
                  <a:pt x="8" y="27"/>
                  <a:pt x="0" y="35"/>
                  <a:pt x="0" y="44"/>
                </a:cubicBezTo>
                <a:cubicBezTo>
                  <a:pt x="0" y="222"/>
                  <a:pt x="0" y="222"/>
                  <a:pt x="0" y="222"/>
                </a:cubicBezTo>
                <a:cubicBezTo>
                  <a:pt x="0" y="231"/>
                  <a:pt x="8" y="239"/>
                  <a:pt x="17" y="239"/>
                </a:cubicBezTo>
                <a:cubicBezTo>
                  <a:pt x="111" y="239"/>
                  <a:pt x="111" y="239"/>
                  <a:pt x="111" y="239"/>
                </a:cubicBezTo>
                <a:cubicBezTo>
                  <a:pt x="111" y="239"/>
                  <a:pt x="111" y="239"/>
                  <a:pt x="111" y="239"/>
                </a:cubicBezTo>
                <a:cubicBezTo>
                  <a:pt x="111" y="255"/>
                  <a:pt x="111" y="255"/>
                  <a:pt x="111" y="255"/>
                </a:cubicBezTo>
                <a:cubicBezTo>
                  <a:pt x="111" y="257"/>
                  <a:pt x="109" y="259"/>
                  <a:pt x="107" y="260"/>
                </a:cubicBezTo>
                <a:cubicBezTo>
                  <a:pt x="56" y="268"/>
                  <a:pt x="56" y="268"/>
                  <a:pt x="56" y="268"/>
                </a:cubicBezTo>
                <a:cubicBezTo>
                  <a:pt x="54" y="269"/>
                  <a:pt x="52" y="271"/>
                  <a:pt x="52" y="273"/>
                </a:cubicBezTo>
                <a:cubicBezTo>
                  <a:pt x="52" y="285"/>
                  <a:pt x="52" y="285"/>
                  <a:pt x="52" y="285"/>
                </a:cubicBezTo>
                <a:cubicBezTo>
                  <a:pt x="52" y="287"/>
                  <a:pt x="53" y="289"/>
                  <a:pt x="56" y="289"/>
                </a:cubicBezTo>
                <a:cubicBezTo>
                  <a:pt x="248" y="289"/>
                  <a:pt x="248" y="289"/>
                  <a:pt x="248" y="289"/>
                </a:cubicBezTo>
                <a:cubicBezTo>
                  <a:pt x="251" y="289"/>
                  <a:pt x="252" y="287"/>
                  <a:pt x="252" y="285"/>
                </a:cubicBezTo>
                <a:cubicBezTo>
                  <a:pt x="252" y="273"/>
                  <a:pt x="252" y="273"/>
                  <a:pt x="252" y="273"/>
                </a:cubicBezTo>
                <a:cubicBezTo>
                  <a:pt x="252" y="271"/>
                  <a:pt x="251" y="269"/>
                  <a:pt x="248" y="268"/>
                </a:cubicBezTo>
                <a:cubicBezTo>
                  <a:pt x="196" y="260"/>
                  <a:pt x="196" y="260"/>
                  <a:pt x="196" y="260"/>
                </a:cubicBezTo>
                <a:cubicBezTo>
                  <a:pt x="194" y="259"/>
                  <a:pt x="192" y="257"/>
                  <a:pt x="192" y="255"/>
                </a:cubicBezTo>
                <a:cubicBezTo>
                  <a:pt x="192" y="239"/>
                  <a:pt x="192" y="239"/>
                  <a:pt x="192" y="239"/>
                </a:cubicBezTo>
                <a:cubicBezTo>
                  <a:pt x="192" y="239"/>
                  <a:pt x="192" y="239"/>
                  <a:pt x="192" y="239"/>
                </a:cubicBezTo>
                <a:cubicBezTo>
                  <a:pt x="287" y="239"/>
                  <a:pt x="287" y="239"/>
                  <a:pt x="287" y="239"/>
                </a:cubicBezTo>
                <a:cubicBezTo>
                  <a:pt x="296" y="239"/>
                  <a:pt x="304" y="231"/>
                  <a:pt x="304" y="222"/>
                </a:cubicBezTo>
                <a:cubicBezTo>
                  <a:pt x="304" y="44"/>
                  <a:pt x="304" y="44"/>
                  <a:pt x="304" y="44"/>
                </a:cubicBezTo>
                <a:cubicBezTo>
                  <a:pt x="304" y="35"/>
                  <a:pt x="296" y="27"/>
                  <a:pt x="287" y="27"/>
                </a:cubicBezTo>
                <a:close/>
                <a:moveTo>
                  <a:pt x="287" y="209"/>
                </a:moveTo>
                <a:cubicBezTo>
                  <a:pt x="17" y="209"/>
                  <a:pt x="17" y="209"/>
                  <a:pt x="17" y="209"/>
                </a:cubicBezTo>
                <a:cubicBezTo>
                  <a:pt x="17" y="44"/>
                  <a:pt x="17" y="44"/>
                  <a:pt x="17" y="44"/>
                </a:cubicBezTo>
                <a:cubicBezTo>
                  <a:pt x="287" y="44"/>
                  <a:pt x="287" y="44"/>
                  <a:pt x="287" y="44"/>
                </a:cubicBezTo>
                <a:lnTo>
                  <a:pt x="287" y="20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3" name="Oval 102"/>
          <p:cNvSpPr/>
          <p:nvPr/>
        </p:nvSpPr>
        <p:spPr bwMode="auto">
          <a:xfrm>
            <a:off x="6551308" y="2482830"/>
            <a:ext cx="1116030" cy="1116030"/>
          </a:xfrm>
          <a:prstGeom prst="ellipse">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800" b="1" spc="-50" dirty="0" smtClean="0">
              <a:solidFill>
                <a:schemeClr val="bg1"/>
              </a:solidFill>
            </a:endParaRPr>
          </a:p>
        </p:txBody>
      </p:sp>
      <p:sp>
        <p:nvSpPr>
          <p:cNvPr id="105" name="TextBox 104"/>
          <p:cNvSpPr txBox="1"/>
          <p:nvPr/>
        </p:nvSpPr>
        <p:spPr>
          <a:xfrm>
            <a:off x="6646093" y="2976753"/>
            <a:ext cx="919605" cy="683264"/>
          </a:xfrm>
          <a:prstGeom prst="rect">
            <a:avLst/>
          </a:prstGeom>
          <a:noFill/>
        </p:spPr>
        <p:txBody>
          <a:bodyPr wrap="square" lIns="91440" tIns="146304" rIns="91440" bIns="146304" rtlCol="0">
            <a:spAutoFit/>
          </a:bodyPr>
          <a:lstStyle/>
          <a:p>
            <a:pPr algn="ctr">
              <a:lnSpc>
                <a:spcPct val="90000"/>
              </a:lnSpc>
            </a:pPr>
            <a:r>
              <a:rPr lang="en-US" sz="1400" b="1" dirty="0" smtClean="0">
                <a:solidFill>
                  <a:schemeClr val="bg1"/>
                </a:solidFill>
              </a:rPr>
              <a:t>WA Gateway</a:t>
            </a:r>
          </a:p>
        </p:txBody>
      </p:sp>
      <p:sp>
        <p:nvSpPr>
          <p:cNvPr id="104" name="Freeform 52"/>
          <p:cNvSpPr>
            <a:spLocks noEditPoints="1"/>
          </p:cNvSpPr>
          <p:nvPr/>
        </p:nvSpPr>
        <p:spPr bwMode="auto">
          <a:xfrm>
            <a:off x="6746190" y="2568579"/>
            <a:ext cx="726266" cy="542155"/>
          </a:xfrm>
          <a:custGeom>
            <a:avLst/>
            <a:gdLst>
              <a:gd name="T0" fmla="*/ 179 w 181"/>
              <a:gd name="T1" fmla="*/ 46 h 135"/>
              <a:gd name="T2" fmla="*/ 101 w 181"/>
              <a:gd name="T3" fmla="*/ 1 h 135"/>
              <a:gd name="T4" fmla="*/ 95 w 181"/>
              <a:gd name="T5" fmla="*/ 1 h 135"/>
              <a:gd name="T6" fmla="*/ 97 w 181"/>
              <a:gd name="T7" fmla="*/ 95 h 135"/>
              <a:gd name="T8" fmla="*/ 22 w 181"/>
              <a:gd name="T9" fmla="*/ 86 h 135"/>
              <a:gd name="T10" fmla="*/ 67 w 181"/>
              <a:gd name="T11" fmla="*/ 119 h 135"/>
              <a:gd name="T12" fmla="*/ 21 w 181"/>
              <a:gd name="T13" fmla="*/ 88 h 135"/>
              <a:gd name="T14" fmla="*/ 100 w 181"/>
              <a:gd name="T15" fmla="*/ 102 h 135"/>
              <a:gd name="T16" fmla="*/ 98 w 181"/>
              <a:gd name="T17" fmla="*/ 135 h 135"/>
              <a:gd name="T18" fmla="*/ 94 w 181"/>
              <a:gd name="T19" fmla="*/ 134 h 135"/>
              <a:gd name="T20" fmla="*/ 81 w 181"/>
              <a:gd name="T21" fmla="*/ 122 h 135"/>
              <a:gd name="T22" fmla="*/ 94 w 181"/>
              <a:gd name="T23" fmla="*/ 127 h 135"/>
              <a:gd name="T24" fmla="*/ 6 w 181"/>
              <a:gd name="T25" fmla="*/ 55 h 135"/>
              <a:gd name="T26" fmla="*/ 6 w 181"/>
              <a:gd name="T27" fmla="*/ 77 h 135"/>
              <a:gd name="T28" fmla="*/ 7 w 181"/>
              <a:gd name="T29" fmla="*/ 85 h 135"/>
              <a:gd name="T30" fmla="*/ 0 w 181"/>
              <a:gd name="T31" fmla="*/ 81 h 135"/>
              <a:gd name="T32" fmla="*/ 0 w 181"/>
              <a:gd name="T33" fmla="*/ 51 h 135"/>
              <a:gd name="T34" fmla="*/ 6 w 181"/>
              <a:gd name="T35" fmla="*/ 47 h 135"/>
              <a:gd name="T36" fmla="*/ 11 w 181"/>
              <a:gd name="T37" fmla="*/ 50 h 135"/>
              <a:gd name="T38" fmla="*/ 100 w 181"/>
              <a:gd name="T39" fmla="*/ 102 h 135"/>
              <a:gd name="T40" fmla="*/ 181 w 181"/>
              <a:gd name="T41" fmla="*/ 51 h 135"/>
              <a:gd name="T42" fmla="*/ 178 w 181"/>
              <a:gd name="T43" fmla="*/ 81 h 135"/>
              <a:gd name="T44" fmla="*/ 104 w 181"/>
              <a:gd name="T45" fmla="*/ 102 h 135"/>
              <a:gd name="T46" fmla="*/ 181 w 181"/>
              <a:gd name="T47" fmla="*/ 50 h 135"/>
              <a:gd name="T48" fmla="*/ 59 w 181"/>
              <a:gd name="T49" fmla="*/ 100 h 135"/>
              <a:gd name="T50" fmla="*/ 36 w 181"/>
              <a:gd name="T51" fmla="*/ 87 h 135"/>
              <a:gd name="T52" fmla="*/ 34 w 181"/>
              <a:gd name="T53" fmla="*/ 82 h 135"/>
              <a:gd name="T54" fmla="*/ 59 w 181"/>
              <a:gd name="T55" fmla="*/ 93 h 135"/>
              <a:gd name="T56" fmla="*/ 61 w 181"/>
              <a:gd name="T57" fmla="*/ 99 h 135"/>
              <a:gd name="T58" fmla="*/ 80 w 181"/>
              <a:gd name="T59" fmla="*/ 117 h 135"/>
              <a:gd name="T60" fmla="*/ 73 w 181"/>
              <a:gd name="T61" fmla="*/ 124 h 135"/>
              <a:gd name="T62" fmla="*/ 70 w 181"/>
              <a:gd name="T63" fmla="*/ 121 h 135"/>
              <a:gd name="T64" fmla="*/ 71 w 181"/>
              <a:gd name="T65" fmla="*/ 104 h 135"/>
              <a:gd name="T66" fmla="*/ 80 w 181"/>
              <a:gd name="T67" fmla="*/ 100 h 135"/>
              <a:gd name="T68" fmla="*/ 80 w 181"/>
              <a:gd name="T69" fmla="*/ 103 h 135"/>
              <a:gd name="T70" fmla="*/ 74 w 181"/>
              <a:gd name="T71" fmla="*/ 118 h 135"/>
              <a:gd name="T72" fmla="*/ 80 w 181"/>
              <a:gd name="T73" fmla="*/ 117 h 135"/>
              <a:gd name="T74" fmla="*/ 20 w 181"/>
              <a:gd name="T75" fmla="*/ 86 h 135"/>
              <a:gd name="T76" fmla="*/ 10 w 181"/>
              <a:gd name="T77" fmla="*/ 89 h 135"/>
              <a:gd name="T78" fmla="*/ 9 w 181"/>
              <a:gd name="T79" fmla="*/ 72 h 135"/>
              <a:gd name="T80" fmla="*/ 17 w 181"/>
              <a:gd name="T81" fmla="*/ 66 h 135"/>
              <a:gd name="T82" fmla="*/ 20 w 181"/>
              <a:gd name="T83" fmla="*/ 66 h 135"/>
              <a:gd name="T84" fmla="*/ 14 w 181"/>
              <a:gd name="T85" fmla="*/ 72 h 135"/>
              <a:gd name="T86" fmla="*/ 17 w 181"/>
              <a:gd name="T87" fmla="*/ 8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1" h="135">
                <a:moveTo>
                  <a:pt x="97" y="95"/>
                </a:moveTo>
                <a:cubicBezTo>
                  <a:pt x="179" y="46"/>
                  <a:pt x="179" y="46"/>
                  <a:pt x="179" y="46"/>
                </a:cubicBezTo>
                <a:cubicBezTo>
                  <a:pt x="179" y="46"/>
                  <a:pt x="179" y="46"/>
                  <a:pt x="178" y="46"/>
                </a:cubicBezTo>
                <a:cubicBezTo>
                  <a:pt x="101" y="1"/>
                  <a:pt x="101" y="1"/>
                  <a:pt x="101" y="1"/>
                </a:cubicBezTo>
                <a:cubicBezTo>
                  <a:pt x="100" y="0"/>
                  <a:pt x="99" y="0"/>
                  <a:pt x="98" y="0"/>
                </a:cubicBezTo>
                <a:cubicBezTo>
                  <a:pt x="97" y="0"/>
                  <a:pt x="96" y="0"/>
                  <a:pt x="95" y="1"/>
                </a:cubicBezTo>
                <a:cubicBezTo>
                  <a:pt x="14" y="48"/>
                  <a:pt x="14" y="48"/>
                  <a:pt x="14" y="48"/>
                </a:cubicBezTo>
                <a:cubicBezTo>
                  <a:pt x="97" y="95"/>
                  <a:pt x="97" y="95"/>
                  <a:pt x="97" y="95"/>
                </a:cubicBezTo>
                <a:cubicBezTo>
                  <a:pt x="97" y="95"/>
                  <a:pt x="97" y="95"/>
                  <a:pt x="97" y="95"/>
                </a:cubicBezTo>
                <a:close/>
                <a:moveTo>
                  <a:pt x="22" y="86"/>
                </a:moveTo>
                <a:cubicBezTo>
                  <a:pt x="67" y="112"/>
                  <a:pt x="67" y="112"/>
                  <a:pt x="67" y="112"/>
                </a:cubicBezTo>
                <a:cubicBezTo>
                  <a:pt x="67" y="119"/>
                  <a:pt x="67" y="119"/>
                  <a:pt x="67" y="119"/>
                </a:cubicBezTo>
                <a:cubicBezTo>
                  <a:pt x="17" y="90"/>
                  <a:pt x="17" y="90"/>
                  <a:pt x="17" y="90"/>
                </a:cubicBezTo>
                <a:cubicBezTo>
                  <a:pt x="21" y="88"/>
                  <a:pt x="21" y="88"/>
                  <a:pt x="21" y="88"/>
                </a:cubicBezTo>
                <a:cubicBezTo>
                  <a:pt x="21" y="87"/>
                  <a:pt x="22" y="87"/>
                  <a:pt x="22" y="86"/>
                </a:cubicBezTo>
                <a:close/>
                <a:moveTo>
                  <a:pt x="100" y="102"/>
                </a:moveTo>
                <a:cubicBezTo>
                  <a:pt x="100" y="132"/>
                  <a:pt x="100" y="132"/>
                  <a:pt x="100" y="132"/>
                </a:cubicBezTo>
                <a:cubicBezTo>
                  <a:pt x="100" y="133"/>
                  <a:pt x="99" y="134"/>
                  <a:pt x="98" y="135"/>
                </a:cubicBezTo>
                <a:cubicBezTo>
                  <a:pt x="98" y="135"/>
                  <a:pt x="97" y="135"/>
                  <a:pt x="96" y="135"/>
                </a:cubicBezTo>
                <a:cubicBezTo>
                  <a:pt x="96" y="135"/>
                  <a:pt x="95" y="135"/>
                  <a:pt x="94" y="134"/>
                </a:cubicBezTo>
                <a:cubicBezTo>
                  <a:pt x="76" y="124"/>
                  <a:pt x="76" y="124"/>
                  <a:pt x="76" y="124"/>
                </a:cubicBezTo>
                <a:cubicBezTo>
                  <a:pt x="81" y="122"/>
                  <a:pt x="81" y="122"/>
                  <a:pt x="81" y="122"/>
                </a:cubicBezTo>
                <a:cubicBezTo>
                  <a:pt x="82" y="121"/>
                  <a:pt x="82" y="121"/>
                  <a:pt x="82" y="120"/>
                </a:cubicBezTo>
                <a:cubicBezTo>
                  <a:pt x="94" y="127"/>
                  <a:pt x="94" y="127"/>
                  <a:pt x="94" y="127"/>
                </a:cubicBezTo>
                <a:cubicBezTo>
                  <a:pt x="94" y="105"/>
                  <a:pt x="94" y="105"/>
                  <a:pt x="94" y="105"/>
                </a:cubicBezTo>
                <a:cubicBezTo>
                  <a:pt x="6" y="55"/>
                  <a:pt x="6" y="55"/>
                  <a:pt x="6" y="55"/>
                </a:cubicBezTo>
                <a:cubicBezTo>
                  <a:pt x="6" y="77"/>
                  <a:pt x="6" y="77"/>
                  <a:pt x="6" y="77"/>
                </a:cubicBezTo>
                <a:cubicBezTo>
                  <a:pt x="6" y="77"/>
                  <a:pt x="6" y="77"/>
                  <a:pt x="6" y="77"/>
                </a:cubicBezTo>
                <a:cubicBezTo>
                  <a:pt x="7" y="78"/>
                  <a:pt x="7" y="78"/>
                  <a:pt x="7" y="78"/>
                </a:cubicBezTo>
                <a:cubicBezTo>
                  <a:pt x="7" y="85"/>
                  <a:pt x="7" y="85"/>
                  <a:pt x="7" y="85"/>
                </a:cubicBezTo>
                <a:cubicBezTo>
                  <a:pt x="3" y="83"/>
                  <a:pt x="3" y="83"/>
                  <a:pt x="3" y="83"/>
                </a:cubicBezTo>
                <a:cubicBezTo>
                  <a:pt x="0" y="81"/>
                  <a:pt x="0" y="81"/>
                  <a:pt x="0" y="81"/>
                </a:cubicBezTo>
                <a:cubicBezTo>
                  <a:pt x="0" y="78"/>
                  <a:pt x="0" y="78"/>
                  <a:pt x="0" y="78"/>
                </a:cubicBezTo>
                <a:cubicBezTo>
                  <a:pt x="0" y="51"/>
                  <a:pt x="0" y="51"/>
                  <a:pt x="0" y="51"/>
                </a:cubicBezTo>
                <a:cubicBezTo>
                  <a:pt x="0" y="49"/>
                  <a:pt x="0" y="48"/>
                  <a:pt x="2" y="47"/>
                </a:cubicBezTo>
                <a:cubicBezTo>
                  <a:pt x="3" y="47"/>
                  <a:pt x="4" y="47"/>
                  <a:pt x="6" y="47"/>
                </a:cubicBezTo>
                <a:cubicBezTo>
                  <a:pt x="11" y="50"/>
                  <a:pt x="11" y="50"/>
                  <a:pt x="11" y="50"/>
                </a:cubicBezTo>
                <a:cubicBezTo>
                  <a:pt x="11" y="50"/>
                  <a:pt x="11" y="50"/>
                  <a:pt x="11" y="50"/>
                </a:cubicBezTo>
                <a:cubicBezTo>
                  <a:pt x="99" y="100"/>
                  <a:pt x="99" y="100"/>
                  <a:pt x="99" y="100"/>
                </a:cubicBezTo>
                <a:cubicBezTo>
                  <a:pt x="100" y="100"/>
                  <a:pt x="100" y="101"/>
                  <a:pt x="100" y="102"/>
                </a:cubicBezTo>
                <a:close/>
                <a:moveTo>
                  <a:pt x="181" y="50"/>
                </a:moveTo>
                <a:cubicBezTo>
                  <a:pt x="181" y="50"/>
                  <a:pt x="181" y="50"/>
                  <a:pt x="181" y="51"/>
                </a:cubicBezTo>
                <a:cubicBezTo>
                  <a:pt x="181" y="76"/>
                  <a:pt x="181" y="76"/>
                  <a:pt x="181" y="76"/>
                </a:cubicBezTo>
                <a:cubicBezTo>
                  <a:pt x="181" y="78"/>
                  <a:pt x="180" y="80"/>
                  <a:pt x="178" y="81"/>
                </a:cubicBezTo>
                <a:cubicBezTo>
                  <a:pt x="104" y="123"/>
                  <a:pt x="104" y="123"/>
                  <a:pt x="104" y="123"/>
                </a:cubicBezTo>
                <a:cubicBezTo>
                  <a:pt x="104" y="102"/>
                  <a:pt x="104" y="102"/>
                  <a:pt x="104" y="102"/>
                </a:cubicBezTo>
                <a:cubicBezTo>
                  <a:pt x="104" y="100"/>
                  <a:pt x="103" y="98"/>
                  <a:pt x="101" y="97"/>
                </a:cubicBezTo>
                <a:cubicBezTo>
                  <a:pt x="181" y="50"/>
                  <a:pt x="181" y="50"/>
                  <a:pt x="181" y="50"/>
                </a:cubicBezTo>
                <a:cubicBezTo>
                  <a:pt x="181" y="50"/>
                  <a:pt x="181" y="50"/>
                  <a:pt x="181" y="50"/>
                </a:cubicBezTo>
                <a:close/>
                <a:moveTo>
                  <a:pt x="59" y="100"/>
                </a:moveTo>
                <a:cubicBezTo>
                  <a:pt x="59" y="100"/>
                  <a:pt x="59" y="100"/>
                  <a:pt x="58" y="100"/>
                </a:cubicBezTo>
                <a:cubicBezTo>
                  <a:pt x="36" y="87"/>
                  <a:pt x="36" y="87"/>
                  <a:pt x="36" y="87"/>
                </a:cubicBezTo>
                <a:cubicBezTo>
                  <a:pt x="35" y="87"/>
                  <a:pt x="34" y="85"/>
                  <a:pt x="34" y="84"/>
                </a:cubicBezTo>
                <a:cubicBezTo>
                  <a:pt x="34" y="82"/>
                  <a:pt x="34" y="82"/>
                  <a:pt x="34" y="82"/>
                </a:cubicBezTo>
                <a:cubicBezTo>
                  <a:pt x="34" y="80"/>
                  <a:pt x="35" y="80"/>
                  <a:pt x="36" y="80"/>
                </a:cubicBezTo>
                <a:cubicBezTo>
                  <a:pt x="59" y="93"/>
                  <a:pt x="59" y="93"/>
                  <a:pt x="59" y="93"/>
                </a:cubicBezTo>
                <a:cubicBezTo>
                  <a:pt x="60" y="94"/>
                  <a:pt x="61" y="95"/>
                  <a:pt x="61" y="96"/>
                </a:cubicBezTo>
                <a:cubicBezTo>
                  <a:pt x="61" y="99"/>
                  <a:pt x="61" y="99"/>
                  <a:pt x="61" y="99"/>
                </a:cubicBezTo>
                <a:cubicBezTo>
                  <a:pt x="61" y="100"/>
                  <a:pt x="60" y="100"/>
                  <a:pt x="59" y="100"/>
                </a:cubicBezTo>
                <a:close/>
                <a:moveTo>
                  <a:pt x="80" y="117"/>
                </a:moveTo>
                <a:cubicBezTo>
                  <a:pt x="81" y="118"/>
                  <a:pt x="81" y="119"/>
                  <a:pt x="80" y="120"/>
                </a:cubicBezTo>
                <a:cubicBezTo>
                  <a:pt x="73" y="124"/>
                  <a:pt x="73" y="124"/>
                  <a:pt x="73" y="124"/>
                </a:cubicBezTo>
                <a:cubicBezTo>
                  <a:pt x="72" y="124"/>
                  <a:pt x="71" y="124"/>
                  <a:pt x="70" y="123"/>
                </a:cubicBezTo>
                <a:cubicBezTo>
                  <a:pt x="70" y="123"/>
                  <a:pt x="70" y="121"/>
                  <a:pt x="70" y="121"/>
                </a:cubicBezTo>
                <a:cubicBezTo>
                  <a:pt x="70" y="106"/>
                  <a:pt x="70" y="106"/>
                  <a:pt x="70" y="106"/>
                </a:cubicBezTo>
                <a:cubicBezTo>
                  <a:pt x="70" y="106"/>
                  <a:pt x="70" y="104"/>
                  <a:pt x="71" y="104"/>
                </a:cubicBezTo>
                <a:cubicBezTo>
                  <a:pt x="77" y="100"/>
                  <a:pt x="77" y="100"/>
                  <a:pt x="77" y="100"/>
                </a:cubicBezTo>
                <a:cubicBezTo>
                  <a:pt x="78" y="99"/>
                  <a:pt x="80" y="100"/>
                  <a:pt x="80" y="100"/>
                </a:cubicBezTo>
                <a:cubicBezTo>
                  <a:pt x="80" y="100"/>
                  <a:pt x="80" y="100"/>
                  <a:pt x="80" y="100"/>
                </a:cubicBezTo>
                <a:cubicBezTo>
                  <a:pt x="81" y="101"/>
                  <a:pt x="81" y="103"/>
                  <a:pt x="80" y="103"/>
                </a:cubicBezTo>
                <a:cubicBezTo>
                  <a:pt x="74" y="106"/>
                  <a:pt x="74" y="106"/>
                  <a:pt x="74" y="106"/>
                </a:cubicBezTo>
                <a:cubicBezTo>
                  <a:pt x="74" y="118"/>
                  <a:pt x="74" y="118"/>
                  <a:pt x="74" y="118"/>
                </a:cubicBezTo>
                <a:cubicBezTo>
                  <a:pt x="77" y="117"/>
                  <a:pt x="77" y="117"/>
                  <a:pt x="77" y="117"/>
                </a:cubicBezTo>
                <a:cubicBezTo>
                  <a:pt x="78" y="116"/>
                  <a:pt x="80" y="116"/>
                  <a:pt x="80" y="117"/>
                </a:cubicBezTo>
                <a:close/>
                <a:moveTo>
                  <a:pt x="20" y="83"/>
                </a:moveTo>
                <a:cubicBezTo>
                  <a:pt x="21" y="84"/>
                  <a:pt x="21" y="85"/>
                  <a:pt x="20" y="86"/>
                </a:cubicBezTo>
                <a:cubicBezTo>
                  <a:pt x="13" y="90"/>
                  <a:pt x="13" y="90"/>
                  <a:pt x="13" y="90"/>
                </a:cubicBezTo>
                <a:cubicBezTo>
                  <a:pt x="12" y="90"/>
                  <a:pt x="11" y="90"/>
                  <a:pt x="10" y="89"/>
                </a:cubicBezTo>
                <a:cubicBezTo>
                  <a:pt x="10" y="89"/>
                  <a:pt x="9" y="87"/>
                  <a:pt x="9" y="87"/>
                </a:cubicBezTo>
                <a:cubicBezTo>
                  <a:pt x="9" y="72"/>
                  <a:pt x="9" y="72"/>
                  <a:pt x="9" y="72"/>
                </a:cubicBezTo>
                <a:cubicBezTo>
                  <a:pt x="9" y="72"/>
                  <a:pt x="10" y="70"/>
                  <a:pt x="10" y="70"/>
                </a:cubicBezTo>
                <a:cubicBezTo>
                  <a:pt x="17" y="66"/>
                  <a:pt x="17" y="66"/>
                  <a:pt x="17" y="66"/>
                </a:cubicBezTo>
                <a:cubicBezTo>
                  <a:pt x="18" y="65"/>
                  <a:pt x="20" y="66"/>
                  <a:pt x="20" y="66"/>
                </a:cubicBezTo>
                <a:cubicBezTo>
                  <a:pt x="20" y="66"/>
                  <a:pt x="20" y="66"/>
                  <a:pt x="20" y="66"/>
                </a:cubicBezTo>
                <a:cubicBezTo>
                  <a:pt x="21" y="67"/>
                  <a:pt x="21" y="69"/>
                  <a:pt x="20" y="69"/>
                </a:cubicBezTo>
                <a:cubicBezTo>
                  <a:pt x="14" y="72"/>
                  <a:pt x="14" y="72"/>
                  <a:pt x="14" y="72"/>
                </a:cubicBezTo>
                <a:cubicBezTo>
                  <a:pt x="14" y="84"/>
                  <a:pt x="14" y="84"/>
                  <a:pt x="14" y="84"/>
                </a:cubicBezTo>
                <a:cubicBezTo>
                  <a:pt x="17" y="83"/>
                  <a:pt x="17" y="83"/>
                  <a:pt x="17" y="83"/>
                </a:cubicBezTo>
                <a:cubicBezTo>
                  <a:pt x="18" y="82"/>
                  <a:pt x="20" y="82"/>
                  <a:pt x="20" y="8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2400" b="1">
              <a:solidFill>
                <a:schemeClr val="bg1"/>
              </a:solidFill>
            </a:endParaRPr>
          </a:p>
        </p:txBody>
      </p:sp>
    </p:spTree>
    <p:extLst>
      <p:ext uri="{BB962C8B-B14F-4D97-AF65-F5344CB8AC3E}">
        <p14:creationId xmlns:p14="http://schemas.microsoft.com/office/powerpoint/2010/main" val="713150463"/>
      </p:ext>
    </p:extLst>
  </p:cSld>
  <p:clrMapOvr>
    <a:masterClrMapping/>
  </p:clrMapOvr>
  <p:transition advTm="4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fade">
                                      <p:cBhvr>
                                        <p:cTn id="13" dur="500"/>
                                        <p:tgtEl>
                                          <p:spTgt spid="100"/>
                                        </p:tgtEl>
                                      </p:cBhvr>
                                    </p:animEffect>
                                  </p:childTnLst>
                                </p:cTn>
                              </p:par>
                            </p:childTnLst>
                          </p:cTn>
                        </p:par>
                        <p:par>
                          <p:cTn id="14" fill="hold">
                            <p:stCondLst>
                              <p:cond delay="500"/>
                            </p:stCondLst>
                            <p:childTnLst>
                              <p:par>
                                <p:cTn id="15" presetID="22" presetClass="entr" presetSubtype="2"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right)">
                                      <p:cBhvr>
                                        <p:cTn id="17" dur="500"/>
                                        <p:tgtEl>
                                          <p:spTgt spid="53"/>
                                        </p:tgtEl>
                                      </p:cBhvr>
                                    </p:animEffect>
                                  </p:childTnLst>
                                </p:cTn>
                              </p:par>
                              <p:par>
                                <p:cTn id="18" presetID="22" presetClass="entr" presetSubtype="2" fill="hold"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right)">
                                      <p:cBhvr>
                                        <p:cTn id="20" dur="500"/>
                                        <p:tgtEl>
                                          <p:spTgt spid="5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down)">
                                      <p:cBhvr>
                                        <p:cTn id="23" dur="500"/>
                                        <p:tgtEl>
                                          <p:spTgt spid="4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wipe(left)">
                                      <p:cBhvr>
                                        <p:cTn id="38" dur="500"/>
                                        <p:tgtEl>
                                          <p:spTgt spid="58"/>
                                        </p:tgtEl>
                                      </p:cBhvr>
                                    </p:animEffect>
                                  </p:childTnLst>
                                </p:cTn>
                              </p:par>
                              <p:par>
                                <p:cTn id="39" presetID="22" presetClass="entr" presetSubtype="8"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5" grpId="0"/>
      <p:bldP spid="100" grpId="0"/>
      <p:bldP spid="22" grpId="0" animBg="1"/>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5" name="Text Placeholder 4"/>
          <p:cNvSpPr>
            <a:spLocks noGrp="1"/>
          </p:cNvSpPr>
          <p:nvPr>
            <p:ph type="body" sz="quarter" idx="11"/>
          </p:nvPr>
        </p:nvSpPr>
        <p:spPr>
          <a:xfrm>
            <a:off x="274639" y="1212849"/>
            <a:ext cx="11889564" cy="4124206"/>
          </a:xfrm>
        </p:spPr>
        <p:txBody>
          <a:bodyPr/>
          <a:lstStyle/>
          <a:p>
            <a:r>
              <a:rPr lang="en-US" dirty="0" smtClean="0"/>
              <a:t>Why SharePoint on Azure </a:t>
            </a:r>
            <a:r>
              <a:rPr lang="en-US" dirty="0" err="1" smtClean="0"/>
              <a:t>IaaS</a:t>
            </a:r>
            <a:r>
              <a:rPr lang="en-US" dirty="0" smtClean="0"/>
              <a:t>?</a:t>
            </a:r>
          </a:p>
          <a:p>
            <a:r>
              <a:rPr lang="en-US" dirty="0" smtClean="0"/>
              <a:t>How does it work?</a:t>
            </a:r>
          </a:p>
          <a:p>
            <a:r>
              <a:rPr lang="en-US" dirty="0" smtClean="0"/>
              <a:t>Who has done this already?</a:t>
            </a:r>
          </a:p>
          <a:p>
            <a:endParaRPr lang="en-US" dirty="0" smtClean="0"/>
          </a:p>
          <a:p>
            <a:endParaRPr lang="en-US" dirty="0" smtClean="0"/>
          </a:p>
          <a:p>
            <a:endParaRPr lang="en-US" dirty="0"/>
          </a:p>
        </p:txBody>
      </p:sp>
    </p:spTree>
    <p:extLst>
      <p:ext uri="{BB962C8B-B14F-4D97-AF65-F5344CB8AC3E}">
        <p14:creationId xmlns:p14="http://schemas.microsoft.com/office/powerpoint/2010/main" val="427708081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Point to Site Connectivity</a:t>
            </a:r>
            <a:endParaRPr lang="en-US" dirty="0"/>
          </a:p>
        </p:txBody>
      </p:sp>
      <p:sp>
        <p:nvSpPr>
          <p:cNvPr id="3" name="Text Placeholder 2"/>
          <p:cNvSpPr>
            <a:spLocks noGrp="1"/>
          </p:cNvSpPr>
          <p:nvPr>
            <p:ph type="body" sz="quarter" idx="12"/>
          </p:nvPr>
        </p:nvSpPr>
        <p:spPr/>
        <p:txBody>
          <a:bodyPr/>
          <a:lstStyle/>
          <a:p>
            <a:r>
              <a:rPr lang="en-US" dirty="0" smtClean="0"/>
              <a:t>Kirk Evans </a:t>
            </a:r>
          </a:p>
          <a:p>
            <a:r>
              <a:rPr lang="en-US" dirty="0" smtClean="0"/>
              <a:t>@</a:t>
            </a:r>
            <a:r>
              <a:rPr lang="en-US" dirty="0" err="1" smtClean="0"/>
              <a:t>kaevans</a:t>
            </a:r>
            <a:endParaRPr lang="en-US" dirty="0" smtClean="0"/>
          </a:p>
          <a:p>
            <a:r>
              <a:rPr lang="en-US" dirty="0" smtClean="0"/>
              <a:t>#SPC298</a:t>
            </a:r>
            <a:endParaRPr lang="en-US" dirty="0"/>
          </a:p>
        </p:txBody>
      </p:sp>
    </p:spTree>
    <p:extLst>
      <p:ext uri="{BB962C8B-B14F-4D97-AF65-F5344CB8AC3E}">
        <p14:creationId xmlns:p14="http://schemas.microsoft.com/office/powerpoint/2010/main" val="13205693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Topology</a:t>
            </a:r>
            <a:endParaRPr lang="en-US" dirty="0"/>
          </a:p>
        </p:txBody>
      </p:sp>
    </p:spTree>
    <p:extLst>
      <p:ext uri="{BB962C8B-B14F-4D97-AF65-F5344CB8AC3E}">
        <p14:creationId xmlns:p14="http://schemas.microsoft.com/office/powerpoint/2010/main" val="113742924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Picture 62"/>
          <p:cNvPicPr>
            <a:picLocks noChangeAspect="1"/>
          </p:cNvPicPr>
          <p:nvPr/>
        </p:nvPicPr>
        <p:blipFill>
          <a:blip r:embed="rId3"/>
          <a:stretch>
            <a:fillRect/>
          </a:stretch>
        </p:blipFill>
        <p:spPr>
          <a:xfrm>
            <a:off x="6219421" y="9635"/>
            <a:ext cx="6129338" cy="2769032"/>
          </a:xfrm>
          <a:prstGeom prst="rect">
            <a:avLst/>
          </a:prstGeom>
        </p:spPr>
      </p:pic>
      <p:sp>
        <p:nvSpPr>
          <p:cNvPr id="2" name="Title 1"/>
          <p:cNvSpPr>
            <a:spLocks noGrp="1"/>
          </p:cNvSpPr>
          <p:nvPr>
            <p:ph type="title"/>
          </p:nvPr>
        </p:nvSpPr>
        <p:spPr/>
        <p:txBody>
          <a:bodyPr/>
          <a:lstStyle/>
          <a:p>
            <a:r>
              <a:rPr lang="en-US" dirty="0" smtClean="0"/>
              <a:t>Web Front End Tier </a:t>
            </a:r>
            <a:endParaRPr lang="en-US" dirty="0"/>
          </a:p>
        </p:txBody>
      </p:sp>
      <p:pic>
        <p:nvPicPr>
          <p:cNvPr id="4" name="Picture 3"/>
          <p:cNvPicPr>
            <a:picLocks noChangeAspect="1"/>
          </p:cNvPicPr>
          <p:nvPr/>
        </p:nvPicPr>
        <p:blipFill>
          <a:blip r:embed="rId4"/>
          <a:stretch>
            <a:fillRect/>
          </a:stretch>
        </p:blipFill>
        <p:spPr>
          <a:xfrm>
            <a:off x="91440" y="2743200"/>
            <a:ext cx="12118112" cy="3455274"/>
          </a:xfrm>
          <a:prstGeom prst="rect">
            <a:avLst/>
          </a:prstGeom>
        </p:spPr>
      </p:pic>
      <p:sp>
        <p:nvSpPr>
          <p:cNvPr id="5" name="Rectangle 4"/>
          <p:cNvSpPr/>
          <p:nvPr/>
        </p:nvSpPr>
        <p:spPr bwMode="auto">
          <a:xfrm>
            <a:off x="7437437" y="295272"/>
            <a:ext cx="818708" cy="2363790"/>
          </a:xfrm>
          <a:prstGeom prst="rect">
            <a:avLst/>
          </a:prstGeom>
          <a:noFill/>
          <a:ln w="3810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p:nvPicPr>
        <p:blipFill>
          <a:blip r:embed="rId5"/>
          <a:stretch>
            <a:fillRect/>
          </a:stretch>
        </p:blipFill>
        <p:spPr>
          <a:xfrm>
            <a:off x="1828800" y="914400"/>
            <a:ext cx="7772400" cy="5717911"/>
          </a:xfrm>
          <a:prstGeom prst="rect">
            <a:avLst/>
          </a:prstGeom>
        </p:spPr>
      </p:pic>
      <p:sp>
        <p:nvSpPr>
          <p:cNvPr id="9" name="TextBox 8"/>
          <p:cNvSpPr txBox="1"/>
          <p:nvPr/>
        </p:nvSpPr>
        <p:spPr>
          <a:xfrm>
            <a:off x="12161837" y="6616997"/>
            <a:ext cx="762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chemeClr val="tx2"/>
                </a:solidFill>
              </a:rPr>
              <a:t>K</a:t>
            </a:r>
          </a:p>
        </p:txBody>
      </p:sp>
    </p:spTree>
    <p:extLst>
      <p:ext uri="{BB962C8B-B14F-4D97-AF65-F5344CB8AC3E}">
        <p14:creationId xmlns:p14="http://schemas.microsoft.com/office/powerpoint/2010/main" val="27358084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219421" y="9635"/>
            <a:ext cx="6129338" cy="2769032"/>
          </a:xfrm>
          <a:prstGeom prst="rect">
            <a:avLst/>
          </a:prstGeom>
        </p:spPr>
      </p:pic>
      <p:sp>
        <p:nvSpPr>
          <p:cNvPr id="2" name="Title 1"/>
          <p:cNvSpPr>
            <a:spLocks noGrp="1"/>
          </p:cNvSpPr>
          <p:nvPr>
            <p:ph type="title"/>
          </p:nvPr>
        </p:nvSpPr>
        <p:spPr/>
        <p:txBody>
          <a:bodyPr/>
          <a:lstStyle/>
          <a:p>
            <a:r>
              <a:rPr lang="en-US" dirty="0" smtClean="0"/>
              <a:t>App Server Tier</a:t>
            </a:r>
            <a:endParaRPr lang="en-US" dirty="0"/>
          </a:p>
        </p:txBody>
      </p:sp>
      <p:sp>
        <p:nvSpPr>
          <p:cNvPr id="4" name="Rectangle 3"/>
          <p:cNvSpPr/>
          <p:nvPr/>
        </p:nvSpPr>
        <p:spPr bwMode="auto">
          <a:xfrm>
            <a:off x="8275637" y="286371"/>
            <a:ext cx="818708" cy="2363790"/>
          </a:xfrm>
          <a:prstGeom prst="rect">
            <a:avLst/>
          </a:prstGeom>
          <a:noFill/>
          <a:ln w="3810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p:cNvPicPr>
            <a:picLocks noChangeAspect="1"/>
          </p:cNvPicPr>
          <p:nvPr/>
        </p:nvPicPr>
        <p:blipFill>
          <a:blip r:embed="rId4"/>
          <a:stretch>
            <a:fillRect/>
          </a:stretch>
        </p:blipFill>
        <p:spPr>
          <a:xfrm>
            <a:off x="91440" y="2743200"/>
            <a:ext cx="12115800" cy="3454615"/>
          </a:xfrm>
          <a:prstGeom prst="rect">
            <a:avLst/>
          </a:prstGeom>
        </p:spPr>
      </p:pic>
      <p:pic>
        <p:nvPicPr>
          <p:cNvPr id="6" name="Picture 5"/>
          <p:cNvPicPr>
            <a:picLocks noChangeAspect="1"/>
          </p:cNvPicPr>
          <p:nvPr/>
        </p:nvPicPr>
        <p:blipFill>
          <a:blip r:embed="rId5"/>
          <a:stretch>
            <a:fillRect/>
          </a:stretch>
        </p:blipFill>
        <p:spPr>
          <a:xfrm>
            <a:off x="1828800" y="914400"/>
            <a:ext cx="7772400" cy="5950346"/>
          </a:xfrm>
          <a:prstGeom prst="rect">
            <a:avLst/>
          </a:prstGeom>
        </p:spPr>
      </p:pic>
      <p:sp>
        <p:nvSpPr>
          <p:cNvPr id="9" name="TextBox 8"/>
          <p:cNvSpPr txBox="1"/>
          <p:nvPr/>
        </p:nvSpPr>
        <p:spPr>
          <a:xfrm>
            <a:off x="12161837" y="6616997"/>
            <a:ext cx="762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chemeClr val="tx2"/>
                </a:solidFill>
              </a:rPr>
              <a:t>K</a:t>
            </a:r>
          </a:p>
        </p:txBody>
      </p:sp>
    </p:spTree>
    <p:extLst>
      <p:ext uri="{BB962C8B-B14F-4D97-AF65-F5344CB8AC3E}">
        <p14:creationId xmlns:p14="http://schemas.microsoft.com/office/powerpoint/2010/main" val="17787334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219421" y="9635"/>
            <a:ext cx="6129338" cy="2769032"/>
          </a:xfrm>
          <a:prstGeom prst="rect">
            <a:avLst/>
          </a:prstGeom>
        </p:spPr>
      </p:pic>
      <p:sp>
        <p:nvSpPr>
          <p:cNvPr id="2" name="Title 1"/>
          <p:cNvSpPr>
            <a:spLocks noGrp="1"/>
          </p:cNvSpPr>
          <p:nvPr>
            <p:ph type="title"/>
          </p:nvPr>
        </p:nvSpPr>
        <p:spPr/>
        <p:txBody>
          <a:bodyPr/>
          <a:lstStyle/>
          <a:p>
            <a:r>
              <a:rPr lang="en-US" dirty="0" smtClean="0"/>
              <a:t>Data Server Tier</a:t>
            </a:r>
            <a:endParaRPr lang="en-US" dirty="0"/>
          </a:p>
        </p:txBody>
      </p:sp>
      <p:sp>
        <p:nvSpPr>
          <p:cNvPr id="4" name="Rectangle 3"/>
          <p:cNvSpPr/>
          <p:nvPr/>
        </p:nvSpPr>
        <p:spPr bwMode="auto">
          <a:xfrm>
            <a:off x="9094220" y="273083"/>
            <a:ext cx="818708" cy="2363790"/>
          </a:xfrm>
          <a:prstGeom prst="rect">
            <a:avLst/>
          </a:prstGeom>
          <a:noFill/>
          <a:ln w="3810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p:nvPicPr>
        <p:blipFill>
          <a:blip r:embed="rId4"/>
          <a:stretch>
            <a:fillRect/>
          </a:stretch>
        </p:blipFill>
        <p:spPr>
          <a:xfrm>
            <a:off x="91440" y="2743200"/>
            <a:ext cx="12115800" cy="4001880"/>
          </a:xfrm>
          <a:prstGeom prst="rect">
            <a:avLst/>
          </a:prstGeom>
        </p:spPr>
      </p:pic>
      <p:pic>
        <p:nvPicPr>
          <p:cNvPr id="8" name="Picture 7"/>
          <p:cNvPicPr>
            <a:picLocks noChangeAspect="1"/>
          </p:cNvPicPr>
          <p:nvPr/>
        </p:nvPicPr>
        <p:blipFill>
          <a:blip r:embed="rId5"/>
          <a:stretch>
            <a:fillRect/>
          </a:stretch>
        </p:blipFill>
        <p:spPr>
          <a:xfrm>
            <a:off x="2592092" y="800099"/>
            <a:ext cx="6094207" cy="6069279"/>
          </a:xfrm>
          <a:prstGeom prst="rect">
            <a:avLst/>
          </a:prstGeom>
        </p:spPr>
      </p:pic>
      <p:sp>
        <p:nvSpPr>
          <p:cNvPr id="10" name="TextBox 9"/>
          <p:cNvSpPr txBox="1"/>
          <p:nvPr/>
        </p:nvSpPr>
        <p:spPr>
          <a:xfrm>
            <a:off x="12161837" y="6616997"/>
            <a:ext cx="762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chemeClr val="tx2"/>
                </a:solidFill>
              </a:rPr>
              <a:t>K</a:t>
            </a:r>
          </a:p>
        </p:txBody>
      </p:sp>
    </p:spTree>
    <p:extLst>
      <p:ext uri="{BB962C8B-B14F-4D97-AF65-F5344CB8AC3E}">
        <p14:creationId xmlns:p14="http://schemas.microsoft.com/office/powerpoint/2010/main" val="26113151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Deploying</a:t>
            </a:r>
            <a:endParaRPr lang="en-US" dirty="0"/>
          </a:p>
        </p:txBody>
      </p:sp>
    </p:spTree>
    <p:extLst>
      <p:ext uri="{BB962C8B-B14F-4D97-AF65-F5344CB8AC3E}">
        <p14:creationId xmlns:p14="http://schemas.microsoft.com/office/powerpoint/2010/main" val="1175435254"/>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74637" y="292090"/>
            <a:ext cx="11887201" cy="738528"/>
          </a:xfrm>
        </p:spPr>
        <p:txBody>
          <a:bodyPr/>
          <a:lstStyle/>
          <a:p>
            <a:r>
              <a:rPr lang="en-US" sz="4000" b="1" dirty="0" smtClean="0"/>
              <a:t>PowerShell for Automation and Advanced Management</a:t>
            </a:r>
            <a:endParaRPr lang="en-US" sz="4000" b="1" dirty="0"/>
          </a:p>
        </p:txBody>
      </p:sp>
      <p:sp>
        <p:nvSpPr>
          <p:cNvPr id="4" name="Rectangle 3"/>
          <p:cNvSpPr/>
          <p:nvPr/>
        </p:nvSpPr>
        <p:spPr>
          <a:xfrm>
            <a:off x="274638" y="1494311"/>
            <a:ext cx="5784922" cy="2536352"/>
          </a:xfrm>
          <a:prstGeom prst="rect">
            <a:avLst/>
          </a:prstGeom>
          <a:solidFill>
            <a:srgbClr val="EBEBEB"/>
          </a:solidFill>
        </p:spPr>
        <p:txBody>
          <a:bodyPr wrap="square" lIns="1554480" anchor="t">
            <a:noAutofit/>
          </a:bodyPr>
          <a:lstStyle/>
          <a:p>
            <a:pPr defTabSz="913398" fontAlgn="base">
              <a:lnSpc>
                <a:spcPct val="90000"/>
              </a:lnSpc>
              <a:spcBef>
                <a:spcPct val="0"/>
              </a:spcBef>
              <a:spcAft>
                <a:spcPts val="1200"/>
              </a:spcAft>
            </a:pPr>
            <a:r>
              <a:rPr lang="en-US" sz="2800" spc="-50" dirty="0" smtClean="0">
                <a:gradFill>
                  <a:gsLst>
                    <a:gs pos="0">
                      <a:schemeClr val="accent1"/>
                    </a:gs>
                    <a:gs pos="100000">
                      <a:schemeClr val="accent1"/>
                    </a:gs>
                  </a:gsLst>
                  <a:lin ang="5400000" scaled="1"/>
                </a:gradFill>
                <a:latin typeface="+mj-lt"/>
              </a:rPr>
              <a:t>Automation</a:t>
            </a:r>
            <a:endParaRPr lang="en-US" sz="2800" spc="-50" dirty="0">
              <a:gradFill>
                <a:gsLst>
                  <a:gs pos="0">
                    <a:schemeClr val="accent1"/>
                  </a:gs>
                  <a:gs pos="100000">
                    <a:schemeClr val="accent1"/>
                  </a:gs>
                </a:gsLst>
                <a:lin ang="5400000" scaled="1"/>
              </a:gradFill>
              <a:latin typeface="+mj-lt"/>
            </a:endParaRPr>
          </a:p>
          <a:p>
            <a:pPr defTabSz="913398" fontAlgn="base">
              <a:lnSpc>
                <a:spcPct val="90000"/>
              </a:lnSpc>
              <a:spcBef>
                <a:spcPct val="0"/>
              </a:spcBef>
              <a:spcAft>
                <a:spcPts val="1200"/>
              </a:spcAft>
            </a:pPr>
            <a:r>
              <a:rPr lang="en-US" spc="-50" dirty="0" smtClean="0">
                <a:gradFill>
                  <a:gsLst>
                    <a:gs pos="0">
                      <a:schemeClr val="tx1">
                        <a:lumMod val="50000"/>
                      </a:schemeClr>
                    </a:gs>
                    <a:gs pos="100000">
                      <a:schemeClr val="tx1">
                        <a:lumMod val="50000"/>
                      </a:schemeClr>
                    </a:gs>
                  </a:gsLst>
                  <a:lin ang="5400000" scaled="1"/>
                </a:gradFill>
                <a:sym typeface="Wingdings" pitchFamily="2" charset="2"/>
              </a:rPr>
              <a:t> </a:t>
            </a:r>
            <a:r>
              <a:rPr lang="en-US" spc="-50" dirty="0" smtClean="0">
                <a:gradFill>
                  <a:gsLst>
                    <a:gs pos="0">
                      <a:schemeClr val="tx1">
                        <a:lumMod val="50000"/>
                      </a:schemeClr>
                    </a:gs>
                    <a:gs pos="100000">
                      <a:schemeClr val="tx1">
                        <a:lumMod val="50000"/>
                      </a:schemeClr>
                    </a:gs>
                  </a:gsLst>
                  <a:lin ang="5400000" scaled="1"/>
                </a:gradFill>
              </a:rPr>
              <a:t>Query</a:t>
            </a:r>
            <a:r>
              <a:rPr lang="en-US" spc="-50" dirty="0">
                <a:gradFill>
                  <a:gsLst>
                    <a:gs pos="0">
                      <a:schemeClr val="tx1">
                        <a:lumMod val="50000"/>
                      </a:schemeClr>
                    </a:gs>
                    <a:gs pos="100000">
                      <a:schemeClr val="tx1">
                        <a:lumMod val="50000"/>
                      </a:schemeClr>
                    </a:gs>
                  </a:gsLst>
                  <a:lin ang="5400000" scaled="1"/>
                </a:gradFill>
              </a:rPr>
              <a:t>, </a:t>
            </a:r>
            <a:r>
              <a:rPr lang="en-US" spc="-50" dirty="0" smtClean="0">
                <a:gradFill>
                  <a:gsLst>
                    <a:gs pos="0">
                      <a:schemeClr val="tx1">
                        <a:lumMod val="50000"/>
                      </a:schemeClr>
                    </a:gs>
                    <a:gs pos="100000">
                      <a:schemeClr val="tx1">
                        <a:lumMod val="50000"/>
                      </a:schemeClr>
                    </a:gs>
                  </a:gsLst>
                  <a:lin ang="5400000" scaled="1"/>
                </a:gradFill>
              </a:rPr>
              <a:t>manage </a:t>
            </a:r>
            <a:r>
              <a:rPr lang="en-US" spc="-50" dirty="0">
                <a:gradFill>
                  <a:gsLst>
                    <a:gs pos="0">
                      <a:schemeClr val="tx1">
                        <a:lumMod val="50000"/>
                      </a:schemeClr>
                    </a:gs>
                    <a:gs pos="100000">
                      <a:schemeClr val="tx1">
                        <a:lumMod val="50000"/>
                      </a:schemeClr>
                    </a:gs>
                  </a:gsLst>
                  <a:lin ang="5400000" scaled="1"/>
                </a:gradFill>
              </a:rPr>
              <a:t>and c</a:t>
            </a:r>
            <a:r>
              <a:rPr lang="en-US" spc="-50" dirty="0" smtClean="0">
                <a:gradFill>
                  <a:gsLst>
                    <a:gs pos="0">
                      <a:schemeClr val="tx1">
                        <a:lumMod val="50000"/>
                      </a:schemeClr>
                    </a:gs>
                    <a:gs pos="100000">
                      <a:schemeClr val="tx1">
                        <a:lumMod val="50000"/>
                      </a:schemeClr>
                    </a:gs>
                  </a:gsLst>
                  <a:lin ang="5400000" scaled="1"/>
                </a:gradFill>
              </a:rPr>
              <a:t>onfigure – at scale:</a:t>
            </a:r>
          </a:p>
          <a:p>
            <a:pPr marL="632580" lvl="1" indent="-166688" defTabSz="913398" fontAlgn="base">
              <a:lnSpc>
                <a:spcPct val="90000"/>
              </a:lnSpc>
              <a:spcBef>
                <a:spcPct val="0"/>
              </a:spcBef>
              <a:spcAft>
                <a:spcPts val="1200"/>
              </a:spcAft>
              <a:buFont typeface="Arial" panose="020B0604020202020204" pitchFamily="34" charset="0"/>
              <a:buChar char="•"/>
            </a:pPr>
            <a:r>
              <a:rPr lang="en-US" spc="-50" dirty="0" smtClean="0">
                <a:gradFill>
                  <a:gsLst>
                    <a:gs pos="0">
                      <a:schemeClr val="tx1">
                        <a:lumMod val="50000"/>
                      </a:schemeClr>
                    </a:gs>
                    <a:gs pos="100000">
                      <a:schemeClr val="tx1">
                        <a:lumMod val="50000"/>
                      </a:schemeClr>
                    </a:gs>
                  </a:gsLst>
                  <a:lin ang="5400000" scaled="1"/>
                </a:gradFill>
              </a:rPr>
              <a:t>Virtual Machines</a:t>
            </a:r>
            <a:endParaRPr lang="en-US" spc="-50" dirty="0">
              <a:gradFill>
                <a:gsLst>
                  <a:gs pos="0">
                    <a:schemeClr val="tx1">
                      <a:lumMod val="50000"/>
                    </a:schemeClr>
                  </a:gs>
                  <a:gs pos="100000">
                    <a:schemeClr val="tx1">
                      <a:lumMod val="50000"/>
                    </a:schemeClr>
                  </a:gs>
                </a:gsLst>
                <a:lin ang="5400000" scaled="1"/>
              </a:gradFill>
            </a:endParaRPr>
          </a:p>
          <a:p>
            <a:pPr marL="632580" lvl="1" indent="-166688" defTabSz="913398" fontAlgn="base">
              <a:lnSpc>
                <a:spcPct val="90000"/>
              </a:lnSpc>
              <a:spcBef>
                <a:spcPct val="0"/>
              </a:spcBef>
              <a:spcAft>
                <a:spcPts val="1200"/>
              </a:spcAft>
              <a:buFont typeface="Arial" panose="020B0604020202020204" pitchFamily="34" charset="0"/>
              <a:buChar char="•"/>
            </a:pPr>
            <a:r>
              <a:rPr lang="en-US" spc="-50" dirty="0" smtClean="0">
                <a:gradFill>
                  <a:gsLst>
                    <a:gs pos="0">
                      <a:schemeClr val="tx1">
                        <a:lumMod val="50000"/>
                      </a:schemeClr>
                    </a:gs>
                    <a:gs pos="100000">
                      <a:schemeClr val="tx1">
                        <a:lumMod val="50000"/>
                      </a:schemeClr>
                    </a:gs>
                  </a:gsLst>
                  <a:lin ang="5400000" scaled="1"/>
                </a:gradFill>
              </a:rPr>
              <a:t>Storage </a:t>
            </a:r>
            <a:r>
              <a:rPr lang="en-US" spc="-50" dirty="0">
                <a:gradFill>
                  <a:gsLst>
                    <a:gs pos="0">
                      <a:schemeClr val="tx1">
                        <a:lumMod val="50000"/>
                      </a:schemeClr>
                    </a:gs>
                    <a:gs pos="100000">
                      <a:schemeClr val="tx1">
                        <a:lumMod val="50000"/>
                      </a:schemeClr>
                    </a:gs>
                  </a:gsLst>
                  <a:lin ang="5400000" scaled="1"/>
                </a:gradFill>
              </a:rPr>
              <a:t>across multiple subscriptions and storage </a:t>
            </a:r>
            <a:r>
              <a:rPr lang="en-US" spc="-50" dirty="0" smtClean="0">
                <a:gradFill>
                  <a:gsLst>
                    <a:gs pos="0">
                      <a:schemeClr val="tx1">
                        <a:lumMod val="50000"/>
                      </a:schemeClr>
                    </a:gs>
                    <a:gs pos="100000">
                      <a:schemeClr val="tx1">
                        <a:lumMod val="50000"/>
                      </a:schemeClr>
                    </a:gs>
                  </a:gsLst>
                  <a:lin ang="5400000" scaled="1"/>
                </a:gradFill>
              </a:rPr>
              <a:t>accounts</a:t>
            </a:r>
          </a:p>
          <a:p>
            <a:pPr marL="632580" lvl="1" indent="-166688" defTabSz="913398" fontAlgn="base">
              <a:lnSpc>
                <a:spcPct val="90000"/>
              </a:lnSpc>
              <a:spcBef>
                <a:spcPct val="0"/>
              </a:spcBef>
              <a:spcAft>
                <a:spcPts val="1200"/>
              </a:spcAft>
              <a:buFont typeface="Arial" panose="020B0604020202020204" pitchFamily="34" charset="0"/>
              <a:buChar char="•"/>
            </a:pPr>
            <a:r>
              <a:rPr lang="en-US" spc="-50" dirty="0" smtClean="0">
                <a:gradFill>
                  <a:gsLst>
                    <a:gs pos="0">
                      <a:schemeClr val="tx1">
                        <a:lumMod val="50000"/>
                      </a:schemeClr>
                    </a:gs>
                    <a:gs pos="100000">
                      <a:schemeClr val="tx1">
                        <a:lumMod val="50000"/>
                      </a:schemeClr>
                    </a:gs>
                  </a:gsLst>
                  <a:lin ang="5400000" scaled="1"/>
                </a:gradFill>
              </a:rPr>
              <a:t>Tiered deployment workflows</a:t>
            </a:r>
            <a:endParaRPr lang="en-US" spc="-50" dirty="0">
              <a:gradFill>
                <a:gsLst>
                  <a:gs pos="0">
                    <a:schemeClr val="tx1">
                      <a:lumMod val="50000"/>
                    </a:schemeClr>
                  </a:gs>
                  <a:gs pos="100000">
                    <a:schemeClr val="tx1">
                      <a:lumMod val="50000"/>
                    </a:schemeClr>
                  </a:gs>
                </a:gsLst>
                <a:lin ang="5400000" scaled="1"/>
              </a:gradFill>
            </a:endParaRPr>
          </a:p>
        </p:txBody>
      </p:sp>
      <p:sp>
        <p:nvSpPr>
          <p:cNvPr id="3" name="Rectangle 2"/>
          <p:cNvSpPr/>
          <p:nvPr/>
        </p:nvSpPr>
        <p:spPr bwMode="auto">
          <a:xfrm>
            <a:off x="274638" y="1494311"/>
            <a:ext cx="1387014" cy="2536352"/>
          </a:xfrm>
          <a:prstGeom prst="rect">
            <a:avLst/>
          </a:prstGeom>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2651760" rIns="0" bIns="47565" numCol="1" rtlCol="0" anchor="t" anchorCtr="0" compatLnSpc="1">
            <a:prstTxWarp prst="textNoShape">
              <a:avLst/>
            </a:prstTxWarp>
          </a:bodyPr>
          <a:lstStyle/>
          <a:p>
            <a:pPr lvl="0" algn="ctr" defTabSz="951028"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9" name="Rectangle 8"/>
          <p:cNvSpPr/>
          <p:nvPr/>
        </p:nvSpPr>
        <p:spPr>
          <a:xfrm>
            <a:off x="6376916" y="1494311"/>
            <a:ext cx="5784922" cy="2536352"/>
          </a:xfrm>
          <a:prstGeom prst="rect">
            <a:avLst/>
          </a:prstGeom>
          <a:solidFill>
            <a:srgbClr val="EBEBEB"/>
          </a:solidFill>
        </p:spPr>
        <p:txBody>
          <a:bodyPr wrap="square" lIns="1554480" anchor="t">
            <a:noAutofit/>
          </a:bodyPr>
          <a:lstStyle/>
          <a:p>
            <a:pPr defTabSz="913398" fontAlgn="base">
              <a:lnSpc>
                <a:spcPct val="90000"/>
              </a:lnSpc>
              <a:spcBef>
                <a:spcPct val="0"/>
              </a:spcBef>
              <a:spcAft>
                <a:spcPts val="1200"/>
              </a:spcAft>
            </a:pPr>
            <a:r>
              <a:rPr lang="en-US" sz="2800" spc="-50" dirty="0" smtClean="0">
                <a:gradFill>
                  <a:gsLst>
                    <a:gs pos="0">
                      <a:schemeClr val="accent1"/>
                    </a:gs>
                    <a:gs pos="100000">
                      <a:schemeClr val="accent1"/>
                    </a:gs>
                  </a:gsLst>
                  <a:lin ang="5400000" scaled="1"/>
                </a:gradFill>
                <a:latin typeface="+mj-lt"/>
              </a:rPr>
              <a:t>Virtual Machines</a:t>
            </a:r>
          </a:p>
          <a:p>
            <a:pPr marL="285750" indent="-285750" defTabSz="913398" fontAlgn="base">
              <a:lnSpc>
                <a:spcPct val="90000"/>
              </a:lnSpc>
              <a:spcBef>
                <a:spcPct val="0"/>
              </a:spcBef>
              <a:spcAft>
                <a:spcPts val="1200"/>
              </a:spcAft>
              <a:buFont typeface="Wingdings"/>
              <a:buChar char="è"/>
            </a:pPr>
            <a:r>
              <a:rPr lang="en-US" spc="-50" dirty="0" smtClean="0">
                <a:gradFill>
                  <a:gsLst>
                    <a:gs pos="0">
                      <a:schemeClr val="tx1">
                        <a:lumMod val="50000"/>
                      </a:schemeClr>
                    </a:gs>
                    <a:gs pos="100000">
                      <a:schemeClr val="tx1">
                        <a:lumMod val="50000"/>
                      </a:schemeClr>
                    </a:gs>
                  </a:gsLst>
                  <a:lin ang="5400000" scaled="1"/>
                </a:gradFill>
              </a:rPr>
              <a:t>Configure storage and networking </a:t>
            </a:r>
          </a:p>
          <a:p>
            <a:pPr marL="285750" indent="-285750" defTabSz="913398" fontAlgn="base">
              <a:lnSpc>
                <a:spcPct val="90000"/>
              </a:lnSpc>
              <a:spcBef>
                <a:spcPct val="0"/>
              </a:spcBef>
              <a:spcAft>
                <a:spcPts val="1200"/>
              </a:spcAft>
              <a:buFont typeface="Wingdings"/>
              <a:buChar char="è"/>
            </a:pPr>
            <a:r>
              <a:rPr lang="en-US" spc="-50" dirty="0" smtClean="0">
                <a:gradFill>
                  <a:gsLst>
                    <a:gs pos="0">
                      <a:schemeClr val="tx1">
                        <a:lumMod val="50000"/>
                      </a:schemeClr>
                    </a:gs>
                    <a:gs pos="100000">
                      <a:schemeClr val="tx1">
                        <a:lumMod val="50000"/>
                      </a:schemeClr>
                    </a:gs>
                  </a:gsLst>
                  <a:lin ang="5400000" scaled="1"/>
                </a:gradFill>
              </a:rPr>
              <a:t>Domain join to AD on-premises</a:t>
            </a:r>
            <a:endParaRPr lang="en-US" spc="-50" dirty="0">
              <a:gradFill>
                <a:gsLst>
                  <a:gs pos="0">
                    <a:schemeClr val="tx1">
                      <a:lumMod val="50000"/>
                    </a:schemeClr>
                  </a:gs>
                  <a:gs pos="100000">
                    <a:schemeClr val="tx1">
                      <a:lumMod val="50000"/>
                    </a:schemeClr>
                  </a:gs>
                </a:gsLst>
                <a:lin ang="5400000" scaled="1"/>
              </a:gradFill>
            </a:endParaRPr>
          </a:p>
          <a:p>
            <a:pPr marL="285750" indent="-285750" defTabSz="913398" fontAlgn="base">
              <a:lnSpc>
                <a:spcPct val="90000"/>
              </a:lnSpc>
              <a:spcBef>
                <a:spcPct val="0"/>
              </a:spcBef>
              <a:spcAft>
                <a:spcPts val="1200"/>
              </a:spcAft>
              <a:buFont typeface="Wingdings"/>
              <a:buChar char="è"/>
            </a:pPr>
            <a:r>
              <a:rPr lang="en-US" spc="-50" dirty="0" smtClean="0">
                <a:gradFill>
                  <a:gsLst>
                    <a:gs pos="0">
                      <a:schemeClr val="tx1">
                        <a:lumMod val="50000"/>
                      </a:schemeClr>
                    </a:gs>
                    <a:gs pos="100000">
                      <a:schemeClr val="tx1">
                        <a:lumMod val="50000"/>
                      </a:schemeClr>
                    </a:gs>
                  </a:gsLst>
                  <a:lin ang="5400000" scaled="1"/>
                </a:gradFill>
              </a:rPr>
              <a:t>Bring your own machine images or disks</a:t>
            </a:r>
          </a:p>
          <a:p>
            <a:pPr marL="285750" indent="-285750" defTabSz="913398" fontAlgn="base">
              <a:lnSpc>
                <a:spcPct val="90000"/>
              </a:lnSpc>
              <a:spcBef>
                <a:spcPct val="0"/>
              </a:spcBef>
              <a:spcAft>
                <a:spcPts val="1200"/>
              </a:spcAft>
              <a:buFont typeface="Wingdings"/>
              <a:buChar char="è"/>
            </a:pPr>
            <a:r>
              <a:rPr lang="en-US" spc="-50" dirty="0">
                <a:gradFill>
                  <a:gsLst>
                    <a:gs pos="0">
                      <a:schemeClr val="tx1">
                        <a:lumMod val="50000"/>
                      </a:schemeClr>
                    </a:gs>
                    <a:gs pos="100000">
                      <a:schemeClr val="tx1">
                        <a:lumMod val="50000"/>
                      </a:schemeClr>
                    </a:gs>
                  </a:gsLst>
                  <a:lin ang="5400000" scaled="1"/>
                </a:gradFill>
              </a:rPr>
              <a:t>Use remote PowerShell </a:t>
            </a:r>
          </a:p>
        </p:txBody>
      </p:sp>
      <p:sp>
        <p:nvSpPr>
          <p:cNvPr id="10" name="Rectangle 9"/>
          <p:cNvSpPr/>
          <p:nvPr/>
        </p:nvSpPr>
        <p:spPr bwMode="auto">
          <a:xfrm>
            <a:off x="6376916" y="1494311"/>
            <a:ext cx="1387014" cy="2536352"/>
          </a:xfrm>
          <a:prstGeom prst="rect">
            <a:avLst/>
          </a:prstGeom>
          <a:solidFill>
            <a:srgbClr val="0A0A0A"/>
          </a:solidFill>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2651760" rIns="0" bIns="47565" numCol="1" rtlCol="0" anchor="t" anchorCtr="0" compatLnSpc="1">
            <a:prstTxWarp prst="textNoShape">
              <a:avLst/>
            </a:prstTxWarp>
          </a:bodyPr>
          <a:lstStyle/>
          <a:p>
            <a:pPr algn="ctr" defTabSz="951028"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13" name="Rectangle 12"/>
          <p:cNvSpPr/>
          <p:nvPr/>
        </p:nvSpPr>
        <p:spPr>
          <a:xfrm>
            <a:off x="274637" y="4275611"/>
            <a:ext cx="5784922" cy="2536352"/>
          </a:xfrm>
          <a:prstGeom prst="rect">
            <a:avLst/>
          </a:prstGeom>
          <a:solidFill>
            <a:srgbClr val="EBEBEB"/>
          </a:solidFill>
        </p:spPr>
        <p:txBody>
          <a:bodyPr wrap="square" lIns="1554480" anchor="t">
            <a:noAutofit/>
          </a:bodyPr>
          <a:lstStyle/>
          <a:p>
            <a:pPr defTabSz="913398" fontAlgn="base">
              <a:lnSpc>
                <a:spcPct val="90000"/>
              </a:lnSpc>
              <a:spcBef>
                <a:spcPct val="0"/>
              </a:spcBef>
              <a:spcAft>
                <a:spcPts val="1200"/>
              </a:spcAft>
            </a:pPr>
            <a:r>
              <a:rPr lang="en-US" sz="2800" spc="-50" dirty="0">
                <a:gradFill>
                  <a:gsLst>
                    <a:gs pos="0">
                      <a:schemeClr val="accent1"/>
                    </a:gs>
                    <a:gs pos="100000">
                      <a:schemeClr val="accent1"/>
                    </a:gs>
                  </a:gsLst>
                  <a:lin ang="5400000" scaled="1"/>
                </a:gradFill>
                <a:latin typeface="+mj-lt"/>
              </a:rPr>
              <a:t>Virtual </a:t>
            </a:r>
            <a:r>
              <a:rPr lang="en-US" sz="2800" spc="-50" dirty="0" smtClean="0">
                <a:gradFill>
                  <a:gsLst>
                    <a:gs pos="0">
                      <a:schemeClr val="accent1"/>
                    </a:gs>
                    <a:gs pos="100000">
                      <a:schemeClr val="accent1"/>
                    </a:gs>
                  </a:gsLst>
                  <a:lin ang="5400000" scaled="1"/>
                </a:gradFill>
                <a:latin typeface="+mj-lt"/>
              </a:rPr>
              <a:t>Network</a:t>
            </a:r>
            <a:endParaRPr lang="en-US" sz="2800" spc="-50" dirty="0">
              <a:gradFill>
                <a:gsLst>
                  <a:gs pos="0">
                    <a:schemeClr val="accent1"/>
                  </a:gs>
                  <a:gs pos="100000">
                    <a:schemeClr val="accent1"/>
                  </a:gs>
                </a:gsLst>
                <a:lin ang="5400000" scaled="1"/>
              </a:gradFill>
              <a:latin typeface="+mj-lt"/>
            </a:endParaRPr>
          </a:p>
          <a:p>
            <a:pPr marL="285750" indent="-285750" defTabSz="913398" fontAlgn="base">
              <a:lnSpc>
                <a:spcPct val="90000"/>
              </a:lnSpc>
              <a:spcBef>
                <a:spcPct val="0"/>
              </a:spcBef>
              <a:spcAft>
                <a:spcPts val="1200"/>
              </a:spcAft>
              <a:buFont typeface="Wingdings"/>
              <a:buChar char="è"/>
            </a:pPr>
            <a:r>
              <a:rPr lang="en-US" spc="-50" dirty="0" smtClean="0">
                <a:gradFill>
                  <a:gsLst>
                    <a:gs pos="0">
                      <a:schemeClr val="tx1">
                        <a:lumMod val="50000"/>
                      </a:schemeClr>
                    </a:gs>
                    <a:gs pos="100000">
                      <a:schemeClr val="tx1">
                        <a:lumMod val="50000"/>
                      </a:schemeClr>
                    </a:gs>
                  </a:gsLst>
                  <a:lin ang="5400000" scaled="1"/>
                </a:gradFill>
              </a:rPr>
              <a:t>Configure </a:t>
            </a:r>
            <a:r>
              <a:rPr lang="en-US" spc="-50" dirty="0">
                <a:gradFill>
                  <a:gsLst>
                    <a:gs pos="0">
                      <a:schemeClr val="tx1">
                        <a:lumMod val="50000"/>
                      </a:schemeClr>
                    </a:gs>
                    <a:gs pos="100000">
                      <a:schemeClr val="tx1">
                        <a:lumMod val="50000"/>
                      </a:schemeClr>
                    </a:gs>
                  </a:gsLst>
                  <a:lin ang="5400000" scaled="1"/>
                </a:gradFill>
              </a:rPr>
              <a:t>Virtual Network </a:t>
            </a:r>
          </a:p>
          <a:p>
            <a:pPr marL="285750" indent="-285750" defTabSz="913398" fontAlgn="base">
              <a:lnSpc>
                <a:spcPct val="90000"/>
              </a:lnSpc>
              <a:spcBef>
                <a:spcPct val="0"/>
              </a:spcBef>
              <a:spcAft>
                <a:spcPts val="1200"/>
              </a:spcAft>
              <a:buFont typeface="Wingdings"/>
              <a:buChar char="è"/>
            </a:pPr>
            <a:r>
              <a:rPr lang="en-US" spc="-50" dirty="0" smtClean="0">
                <a:gradFill>
                  <a:gsLst>
                    <a:gs pos="0">
                      <a:schemeClr val="tx1">
                        <a:lumMod val="50000"/>
                      </a:schemeClr>
                    </a:gs>
                    <a:gs pos="100000">
                      <a:schemeClr val="tx1">
                        <a:lumMod val="50000"/>
                      </a:schemeClr>
                    </a:gs>
                  </a:gsLst>
                  <a:lin ang="5400000" scaled="1"/>
                </a:gradFill>
              </a:rPr>
              <a:t>Manage  </a:t>
            </a:r>
            <a:r>
              <a:rPr lang="en-US" spc="-50" dirty="0">
                <a:gradFill>
                  <a:gsLst>
                    <a:gs pos="0">
                      <a:schemeClr val="tx1">
                        <a:lumMod val="50000"/>
                      </a:schemeClr>
                    </a:gs>
                    <a:gs pos="100000">
                      <a:schemeClr val="tx1">
                        <a:lumMod val="50000"/>
                      </a:schemeClr>
                    </a:gs>
                  </a:gsLst>
                  <a:lin ang="5400000" scaled="1"/>
                </a:gradFill>
              </a:rPr>
              <a:t>configuration and </a:t>
            </a:r>
            <a:r>
              <a:rPr lang="en-US" spc="-50" dirty="0" smtClean="0">
                <a:gradFill>
                  <a:gsLst>
                    <a:gs pos="0">
                      <a:schemeClr val="tx1">
                        <a:lumMod val="50000"/>
                      </a:schemeClr>
                    </a:gs>
                    <a:gs pos="100000">
                      <a:schemeClr val="tx1">
                        <a:lumMod val="50000"/>
                      </a:schemeClr>
                    </a:gs>
                  </a:gsLst>
                  <a:lin ang="5400000" scaled="1"/>
                </a:gradFill>
              </a:rPr>
              <a:t>gateway</a:t>
            </a:r>
          </a:p>
          <a:p>
            <a:pPr marL="285750" indent="-285750" defTabSz="913398" fontAlgn="base">
              <a:lnSpc>
                <a:spcPct val="90000"/>
              </a:lnSpc>
              <a:spcBef>
                <a:spcPct val="0"/>
              </a:spcBef>
              <a:spcAft>
                <a:spcPts val="1200"/>
              </a:spcAft>
              <a:buFont typeface="Wingdings"/>
              <a:buChar char="è"/>
            </a:pPr>
            <a:r>
              <a:rPr lang="en-US" spc="-50" dirty="0" smtClean="0">
                <a:gradFill>
                  <a:gsLst>
                    <a:gs pos="0">
                      <a:schemeClr val="tx1">
                        <a:lumMod val="50000"/>
                      </a:schemeClr>
                    </a:gs>
                    <a:gs pos="100000">
                      <a:schemeClr val="tx1">
                        <a:lumMod val="50000"/>
                      </a:schemeClr>
                    </a:gs>
                  </a:gsLst>
                  <a:lin ang="5400000" scaled="1"/>
                </a:gradFill>
              </a:rPr>
              <a:t>Connect to on-premises networks</a:t>
            </a:r>
            <a:endParaRPr lang="en-US" spc="-50" dirty="0">
              <a:gradFill>
                <a:gsLst>
                  <a:gs pos="0">
                    <a:schemeClr val="tx1">
                      <a:lumMod val="50000"/>
                    </a:schemeClr>
                  </a:gs>
                  <a:gs pos="100000">
                    <a:schemeClr val="tx1">
                      <a:lumMod val="50000"/>
                    </a:schemeClr>
                  </a:gs>
                </a:gsLst>
                <a:lin ang="5400000" scaled="1"/>
              </a:gradFill>
            </a:endParaRPr>
          </a:p>
        </p:txBody>
      </p:sp>
      <p:sp>
        <p:nvSpPr>
          <p:cNvPr id="14" name="Rectangle 13"/>
          <p:cNvSpPr/>
          <p:nvPr/>
        </p:nvSpPr>
        <p:spPr bwMode="auto">
          <a:xfrm>
            <a:off x="274637" y="4275611"/>
            <a:ext cx="1387014" cy="2536352"/>
          </a:xfrm>
          <a:prstGeom prst="rect">
            <a:avLst/>
          </a:prstGeom>
          <a:solidFill>
            <a:srgbClr val="0A0A0A"/>
          </a:solidFill>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2651760" rIns="0" bIns="47565" numCol="1" rtlCol="0" anchor="t" anchorCtr="0" compatLnSpc="1">
            <a:prstTxWarp prst="textNoShape">
              <a:avLst/>
            </a:prstTxWarp>
          </a:bodyPr>
          <a:lstStyle/>
          <a:p>
            <a:pPr lvl="0" algn="ctr" defTabSz="951028"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17" name="Rectangle 16"/>
          <p:cNvSpPr/>
          <p:nvPr/>
        </p:nvSpPr>
        <p:spPr>
          <a:xfrm>
            <a:off x="6376915" y="4275611"/>
            <a:ext cx="5784922" cy="2536352"/>
          </a:xfrm>
          <a:prstGeom prst="rect">
            <a:avLst/>
          </a:prstGeom>
          <a:solidFill>
            <a:srgbClr val="EBEBEB"/>
          </a:solidFill>
        </p:spPr>
        <p:txBody>
          <a:bodyPr wrap="square" lIns="1554480" anchor="t">
            <a:noAutofit/>
          </a:bodyPr>
          <a:lstStyle/>
          <a:p>
            <a:pPr defTabSz="913398" fontAlgn="base">
              <a:lnSpc>
                <a:spcPct val="90000"/>
              </a:lnSpc>
              <a:spcBef>
                <a:spcPct val="0"/>
              </a:spcBef>
              <a:spcAft>
                <a:spcPts val="1200"/>
              </a:spcAft>
            </a:pPr>
            <a:r>
              <a:rPr lang="en-US" sz="2800" spc="-50" dirty="0">
                <a:gradFill>
                  <a:gsLst>
                    <a:gs pos="0">
                      <a:schemeClr val="accent1"/>
                    </a:gs>
                    <a:gs pos="100000">
                      <a:schemeClr val="accent1"/>
                    </a:gs>
                  </a:gsLst>
                  <a:lin ang="5400000" scaled="1"/>
                </a:gradFill>
                <a:latin typeface="+mj-lt"/>
              </a:rPr>
              <a:t>Storage</a:t>
            </a:r>
          </a:p>
          <a:p>
            <a:pPr defTabSz="913398" fontAlgn="base">
              <a:lnSpc>
                <a:spcPct val="90000"/>
              </a:lnSpc>
              <a:spcBef>
                <a:spcPct val="0"/>
              </a:spcBef>
              <a:spcAft>
                <a:spcPts val="1200"/>
              </a:spcAft>
            </a:pPr>
            <a:r>
              <a:rPr lang="en-US" spc="-50" dirty="0" smtClean="0">
                <a:gradFill>
                  <a:gsLst>
                    <a:gs pos="0">
                      <a:schemeClr val="tx1">
                        <a:lumMod val="50000"/>
                      </a:schemeClr>
                    </a:gs>
                    <a:gs pos="100000">
                      <a:schemeClr val="tx1">
                        <a:lumMod val="50000"/>
                      </a:schemeClr>
                    </a:gs>
                  </a:gsLst>
                  <a:lin ang="5400000" scaled="1"/>
                </a:gradFill>
                <a:sym typeface="Wingdings" pitchFamily="2" charset="2"/>
              </a:rPr>
              <a:t> </a:t>
            </a:r>
            <a:r>
              <a:rPr lang="en-US" spc="-50" dirty="0" smtClean="0">
                <a:gradFill>
                  <a:gsLst>
                    <a:gs pos="0">
                      <a:schemeClr val="tx1">
                        <a:lumMod val="50000"/>
                      </a:schemeClr>
                    </a:gs>
                    <a:gs pos="100000">
                      <a:schemeClr val="tx1">
                        <a:lumMod val="50000"/>
                      </a:schemeClr>
                    </a:gs>
                  </a:gsLst>
                  <a:lin ang="5400000" scaled="1"/>
                </a:gradFill>
              </a:rPr>
              <a:t>Upload &amp; download </a:t>
            </a:r>
            <a:r>
              <a:rPr lang="en-US" spc="-50" dirty="0">
                <a:gradFill>
                  <a:gsLst>
                    <a:gs pos="0">
                      <a:schemeClr val="tx1">
                        <a:lumMod val="50000"/>
                      </a:schemeClr>
                    </a:gs>
                    <a:gs pos="100000">
                      <a:schemeClr val="tx1">
                        <a:lumMod val="50000"/>
                      </a:schemeClr>
                    </a:gs>
                  </a:gsLst>
                  <a:lin ang="5400000" scaled="1"/>
                </a:gradFill>
              </a:rPr>
              <a:t>VHDs from </a:t>
            </a:r>
            <a:r>
              <a:rPr lang="en-US" spc="-50" dirty="0" smtClean="0">
                <a:gradFill>
                  <a:gsLst>
                    <a:gs pos="0">
                      <a:schemeClr val="tx1">
                        <a:lumMod val="50000"/>
                      </a:schemeClr>
                    </a:gs>
                    <a:gs pos="100000">
                      <a:schemeClr val="tx1">
                        <a:lumMod val="50000"/>
                      </a:schemeClr>
                    </a:gs>
                  </a:gsLst>
                  <a:lin ang="5400000" scaled="1"/>
                </a:gradFill>
              </a:rPr>
              <a:t> storage </a:t>
            </a:r>
            <a:r>
              <a:rPr lang="en-US" spc="-50" dirty="0">
                <a:gradFill>
                  <a:gsLst>
                    <a:gs pos="0">
                      <a:schemeClr val="tx1">
                        <a:lumMod val="50000"/>
                      </a:schemeClr>
                    </a:gs>
                    <a:gs pos="100000">
                      <a:schemeClr val="tx1">
                        <a:lumMod val="50000"/>
                      </a:schemeClr>
                    </a:gs>
                  </a:gsLst>
                  <a:lin ang="5400000" scaled="1"/>
                </a:gradFill>
              </a:rPr>
              <a:t>a</a:t>
            </a:r>
            <a:r>
              <a:rPr lang="en-US" spc="-50" dirty="0" smtClean="0">
                <a:gradFill>
                  <a:gsLst>
                    <a:gs pos="0">
                      <a:schemeClr val="tx1">
                        <a:lumMod val="50000"/>
                      </a:schemeClr>
                    </a:gs>
                    <a:gs pos="100000">
                      <a:schemeClr val="tx1">
                        <a:lumMod val="50000"/>
                      </a:schemeClr>
                    </a:gs>
                  </a:gsLst>
                  <a:lin ang="5400000" scaled="1"/>
                </a:gradFill>
              </a:rPr>
              <a:t>ccounts </a:t>
            </a:r>
            <a:r>
              <a:rPr lang="en-US" spc="-50" dirty="0">
                <a:gradFill>
                  <a:gsLst>
                    <a:gs pos="0">
                      <a:schemeClr val="tx1">
                        <a:lumMod val="50000"/>
                      </a:schemeClr>
                    </a:gs>
                    <a:gs pos="100000">
                      <a:schemeClr val="tx1">
                        <a:lumMod val="50000"/>
                      </a:schemeClr>
                    </a:gs>
                  </a:gsLst>
                  <a:lin ang="5400000" scaled="1"/>
                </a:gradFill>
              </a:rPr>
              <a:t>to </a:t>
            </a:r>
            <a:r>
              <a:rPr lang="en-US" spc="-50" dirty="0" smtClean="0">
                <a:gradFill>
                  <a:gsLst>
                    <a:gs pos="0">
                      <a:schemeClr val="tx1">
                        <a:lumMod val="50000"/>
                      </a:schemeClr>
                    </a:gs>
                    <a:gs pos="100000">
                      <a:schemeClr val="tx1">
                        <a:lumMod val="50000"/>
                      </a:schemeClr>
                    </a:gs>
                  </a:gsLst>
                  <a:lin ang="5400000" scaled="1"/>
                </a:gradFill>
              </a:rPr>
              <a:t>on-premises </a:t>
            </a:r>
            <a:endParaRPr lang="en-US" spc="-50" dirty="0">
              <a:gradFill>
                <a:gsLst>
                  <a:gs pos="0">
                    <a:schemeClr val="tx1">
                      <a:lumMod val="50000"/>
                    </a:schemeClr>
                  </a:gs>
                  <a:gs pos="100000">
                    <a:schemeClr val="tx1">
                      <a:lumMod val="50000"/>
                    </a:schemeClr>
                  </a:gs>
                </a:gsLst>
                <a:lin ang="5400000" scaled="1"/>
              </a:gradFill>
            </a:endParaRPr>
          </a:p>
          <a:p>
            <a:pPr defTabSz="913398" fontAlgn="base">
              <a:lnSpc>
                <a:spcPct val="90000"/>
              </a:lnSpc>
              <a:spcBef>
                <a:spcPct val="0"/>
              </a:spcBef>
              <a:spcAft>
                <a:spcPts val="1200"/>
              </a:spcAft>
            </a:pPr>
            <a:r>
              <a:rPr lang="en-US" spc="-50" dirty="0" smtClean="0">
                <a:gradFill>
                  <a:gsLst>
                    <a:gs pos="0">
                      <a:schemeClr val="tx1">
                        <a:lumMod val="50000"/>
                      </a:schemeClr>
                    </a:gs>
                    <a:gs pos="100000">
                      <a:schemeClr val="tx1">
                        <a:lumMod val="50000"/>
                      </a:schemeClr>
                    </a:gs>
                  </a:gsLst>
                  <a:lin ang="5400000" scaled="1"/>
                </a:gradFill>
                <a:sym typeface="Wingdings" pitchFamily="2" charset="2"/>
              </a:rPr>
              <a:t> </a:t>
            </a:r>
            <a:r>
              <a:rPr lang="en-US" spc="-50" dirty="0" smtClean="0">
                <a:gradFill>
                  <a:gsLst>
                    <a:gs pos="0">
                      <a:schemeClr val="tx1">
                        <a:lumMod val="50000"/>
                      </a:schemeClr>
                    </a:gs>
                    <a:gs pos="100000">
                      <a:schemeClr val="tx1">
                        <a:lumMod val="50000"/>
                      </a:schemeClr>
                    </a:gs>
                  </a:gsLst>
                  <a:lin ang="5400000" scaled="1"/>
                </a:gradFill>
              </a:rPr>
              <a:t>Copy </a:t>
            </a:r>
            <a:r>
              <a:rPr lang="en-US" spc="-50" dirty="0">
                <a:gradFill>
                  <a:gsLst>
                    <a:gs pos="0">
                      <a:schemeClr val="tx1">
                        <a:lumMod val="50000"/>
                      </a:schemeClr>
                    </a:gs>
                    <a:gs pos="100000">
                      <a:schemeClr val="tx1">
                        <a:lumMod val="50000"/>
                      </a:schemeClr>
                    </a:gs>
                  </a:gsLst>
                  <a:lin ang="5400000" scaled="1"/>
                </a:gradFill>
              </a:rPr>
              <a:t>VHDs between s</a:t>
            </a:r>
            <a:r>
              <a:rPr lang="en-US" spc="-50" dirty="0" smtClean="0">
                <a:gradFill>
                  <a:gsLst>
                    <a:gs pos="0">
                      <a:schemeClr val="tx1">
                        <a:lumMod val="50000"/>
                      </a:schemeClr>
                    </a:gs>
                    <a:gs pos="100000">
                      <a:schemeClr val="tx1">
                        <a:lumMod val="50000"/>
                      </a:schemeClr>
                    </a:gs>
                  </a:gsLst>
                  <a:lin ang="5400000" scaled="1"/>
                </a:gradFill>
              </a:rPr>
              <a:t>torage </a:t>
            </a:r>
            <a:r>
              <a:rPr lang="en-US" spc="-50" dirty="0">
                <a:gradFill>
                  <a:gsLst>
                    <a:gs pos="0">
                      <a:schemeClr val="tx1">
                        <a:lumMod val="50000"/>
                      </a:schemeClr>
                    </a:gs>
                    <a:gs pos="100000">
                      <a:schemeClr val="tx1">
                        <a:lumMod val="50000"/>
                      </a:schemeClr>
                    </a:gs>
                  </a:gsLst>
                  <a:lin ang="5400000" scaled="1"/>
                </a:gradFill>
              </a:rPr>
              <a:t>a</a:t>
            </a:r>
            <a:r>
              <a:rPr lang="en-US" spc="-50" dirty="0" smtClean="0">
                <a:gradFill>
                  <a:gsLst>
                    <a:gs pos="0">
                      <a:schemeClr val="tx1">
                        <a:lumMod val="50000"/>
                      </a:schemeClr>
                    </a:gs>
                    <a:gs pos="100000">
                      <a:schemeClr val="tx1">
                        <a:lumMod val="50000"/>
                      </a:schemeClr>
                    </a:gs>
                  </a:gsLst>
                  <a:lin ang="5400000" scaled="1"/>
                </a:gradFill>
              </a:rPr>
              <a:t>ccounts </a:t>
            </a:r>
            <a:r>
              <a:rPr lang="en-US" spc="-50" dirty="0">
                <a:gradFill>
                  <a:gsLst>
                    <a:gs pos="0">
                      <a:schemeClr val="tx1">
                        <a:lumMod val="50000"/>
                      </a:schemeClr>
                    </a:gs>
                    <a:gs pos="100000">
                      <a:schemeClr val="tx1">
                        <a:lumMod val="50000"/>
                      </a:schemeClr>
                    </a:gs>
                  </a:gsLst>
                  <a:lin ang="5400000" scaled="1"/>
                </a:gradFill>
              </a:rPr>
              <a:t>and </a:t>
            </a:r>
            <a:r>
              <a:rPr lang="en-US" spc="-50" dirty="0" smtClean="0">
                <a:gradFill>
                  <a:gsLst>
                    <a:gs pos="0">
                      <a:schemeClr val="tx1">
                        <a:lumMod val="50000"/>
                      </a:schemeClr>
                    </a:gs>
                    <a:gs pos="100000">
                      <a:schemeClr val="tx1">
                        <a:lumMod val="50000"/>
                      </a:schemeClr>
                    </a:gs>
                  </a:gsLst>
                  <a:lin ang="5400000" scaled="1"/>
                </a:gradFill>
              </a:rPr>
              <a:t>subscriptions</a:t>
            </a:r>
            <a:endParaRPr lang="en-US" spc="-50" dirty="0">
              <a:gradFill>
                <a:gsLst>
                  <a:gs pos="0">
                    <a:schemeClr val="tx1">
                      <a:lumMod val="50000"/>
                    </a:schemeClr>
                  </a:gs>
                  <a:gs pos="100000">
                    <a:schemeClr val="tx1">
                      <a:lumMod val="50000"/>
                    </a:schemeClr>
                  </a:gs>
                </a:gsLst>
                <a:lin ang="5400000" scaled="1"/>
              </a:gradFill>
            </a:endParaRPr>
          </a:p>
        </p:txBody>
      </p:sp>
      <p:sp>
        <p:nvSpPr>
          <p:cNvPr id="18" name="Rectangle 17"/>
          <p:cNvSpPr/>
          <p:nvPr/>
        </p:nvSpPr>
        <p:spPr bwMode="auto">
          <a:xfrm>
            <a:off x="6376915" y="4275611"/>
            <a:ext cx="1387014" cy="2536352"/>
          </a:xfrm>
          <a:prstGeom prst="rect">
            <a:avLst/>
          </a:prstGeom>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2651760" rIns="0" bIns="47565" numCol="1" rtlCol="0" anchor="t" anchorCtr="0" compatLnSpc="1">
            <a:prstTxWarp prst="textNoShape">
              <a:avLst/>
            </a:prstTxWarp>
          </a:bodyPr>
          <a:lstStyle/>
          <a:p>
            <a:pPr lvl="0" algn="ctr" defTabSz="951028" fontAlgn="base">
              <a:spcBef>
                <a:spcPct val="0"/>
              </a:spcBef>
              <a:spcAft>
                <a:spcPct val="0"/>
              </a:spcAft>
            </a:pPr>
            <a:endParaRPr lang="en-US" sz="2400" dirty="0">
              <a:gradFill>
                <a:gsLst>
                  <a:gs pos="0">
                    <a:srgbClr val="FFFFFF"/>
                  </a:gs>
                  <a:gs pos="100000">
                    <a:srgbClr val="FFFFFF"/>
                  </a:gs>
                </a:gsLst>
                <a:lin ang="5400000" scaled="0"/>
              </a:gradFill>
              <a:latin typeface="+mj-lt"/>
            </a:endParaRPr>
          </a:p>
        </p:txBody>
      </p:sp>
      <p:sp>
        <p:nvSpPr>
          <p:cNvPr id="20" name="Freeform 9"/>
          <p:cNvSpPr>
            <a:spLocks noEditPoints="1"/>
          </p:cNvSpPr>
          <p:nvPr/>
        </p:nvSpPr>
        <p:spPr bwMode="black">
          <a:xfrm>
            <a:off x="469483" y="2264156"/>
            <a:ext cx="997325" cy="996663"/>
          </a:xfrm>
          <a:custGeom>
            <a:avLst/>
            <a:gdLst>
              <a:gd name="T0" fmla="*/ 204 w 300"/>
              <a:gd name="T1" fmla="*/ 62 h 300"/>
              <a:gd name="T2" fmla="*/ 232 w 300"/>
              <a:gd name="T3" fmla="*/ 76 h 300"/>
              <a:gd name="T4" fmla="*/ 204 w 300"/>
              <a:gd name="T5" fmla="*/ 89 h 300"/>
              <a:gd name="T6" fmla="*/ 174 w 300"/>
              <a:gd name="T7" fmla="*/ 83 h 300"/>
              <a:gd name="T8" fmla="*/ 178 w 300"/>
              <a:gd name="T9" fmla="*/ 49 h 300"/>
              <a:gd name="T10" fmla="*/ 150 w 300"/>
              <a:gd name="T11" fmla="*/ 35 h 300"/>
              <a:gd name="T12" fmla="*/ 178 w 300"/>
              <a:gd name="T13" fmla="*/ 22 h 300"/>
              <a:gd name="T14" fmla="*/ 208 w 300"/>
              <a:gd name="T15" fmla="*/ 28 h 300"/>
              <a:gd name="T16" fmla="*/ 288 w 300"/>
              <a:gd name="T17" fmla="*/ 199 h 300"/>
              <a:gd name="T18" fmla="*/ 266 w 300"/>
              <a:gd name="T19" fmla="*/ 219 h 300"/>
              <a:gd name="T20" fmla="*/ 169 w 300"/>
              <a:gd name="T21" fmla="*/ 242 h 300"/>
              <a:gd name="T22" fmla="*/ 47 w 300"/>
              <a:gd name="T23" fmla="*/ 175 h 300"/>
              <a:gd name="T24" fmla="*/ 130 w 300"/>
              <a:gd name="T25" fmla="*/ 160 h 300"/>
              <a:gd name="T26" fmla="*/ 198 w 300"/>
              <a:gd name="T27" fmla="*/ 158 h 300"/>
              <a:gd name="T28" fmla="*/ 201 w 300"/>
              <a:gd name="T29" fmla="*/ 183 h 300"/>
              <a:gd name="T30" fmla="*/ 144 w 300"/>
              <a:gd name="T31" fmla="*/ 190 h 300"/>
              <a:gd name="T32" fmla="*/ 223 w 300"/>
              <a:gd name="T33" fmla="*/ 207 h 300"/>
              <a:gd name="T34" fmla="*/ 287 w 300"/>
              <a:gd name="T35" fmla="*/ 182 h 300"/>
              <a:gd name="T36" fmla="*/ 34 w 300"/>
              <a:gd name="T37" fmla="*/ 162 h 300"/>
              <a:gd name="T38" fmla="*/ 0 w 300"/>
              <a:gd name="T39" fmla="*/ 228 h 300"/>
              <a:gd name="T40" fmla="*/ 39 w 300"/>
              <a:gd name="T41" fmla="*/ 224 h 300"/>
              <a:gd name="T42" fmla="*/ 34 w 300"/>
              <a:gd name="T43" fmla="*/ 162 h 300"/>
              <a:gd name="T44" fmla="*/ 300 w 300"/>
              <a:gd name="T45" fmla="*/ 294 h 300"/>
              <a:gd name="T46" fmla="*/ 0 w 300"/>
              <a:gd name="T47" fmla="*/ 300 h 300"/>
              <a:gd name="T48" fmla="*/ 270 w 300"/>
              <a:gd name="T49" fmla="*/ 86 h 300"/>
              <a:gd name="T50" fmla="*/ 274 w 300"/>
              <a:gd name="T51" fmla="*/ 68 h 300"/>
              <a:gd name="T52" fmla="*/ 296 w 300"/>
              <a:gd name="T53" fmla="*/ 44 h 300"/>
              <a:gd name="T54" fmla="*/ 290 w 300"/>
              <a:gd name="T55" fmla="*/ 9 h 300"/>
              <a:gd name="T56" fmla="*/ 239 w 300"/>
              <a:gd name="T57" fmla="*/ 8 h 300"/>
              <a:gd name="T58" fmla="*/ 242 w 300"/>
              <a:gd name="T59" fmla="*/ 34 h 300"/>
              <a:gd name="T60" fmla="*/ 264 w 300"/>
              <a:gd name="T61" fmla="*/ 11 h 300"/>
              <a:gd name="T62" fmla="*/ 286 w 300"/>
              <a:gd name="T63" fmla="*/ 31 h 300"/>
              <a:gd name="T64" fmla="*/ 274 w 300"/>
              <a:gd name="T65" fmla="*/ 50 h 300"/>
              <a:gd name="T66" fmla="*/ 259 w 300"/>
              <a:gd name="T67" fmla="*/ 68 h 300"/>
              <a:gd name="T68" fmla="*/ 256 w 300"/>
              <a:gd name="T69" fmla="*/ 86 h 300"/>
              <a:gd name="T70" fmla="*/ 270 w 300"/>
              <a:gd name="T71" fmla="*/ 111 h 300"/>
              <a:gd name="T72" fmla="*/ 256 w 300"/>
              <a:gd name="T73" fmla="*/ 98 h 300"/>
              <a:gd name="T74" fmla="*/ 270 w 300"/>
              <a:gd name="T75" fmla="*/ 111 h 300"/>
              <a:gd name="T76" fmla="*/ 75 w 300"/>
              <a:gd name="T77" fmla="*/ 111 h 300"/>
              <a:gd name="T78" fmla="*/ 98 w 300"/>
              <a:gd name="T79" fmla="*/ 0 h 300"/>
              <a:gd name="T80" fmla="*/ 153 w 300"/>
              <a:gd name="T81" fmla="*/ 111 h 300"/>
              <a:gd name="T82" fmla="*/ 126 w 300"/>
              <a:gd name="T83" fmla="*/ 76 h 300"/>
              <a:gd name="T84" fmla="*/ 123 w 300"/>
              <a:gd name="T85" fmla="*/ 65 h 300"/>
              <a:gd name="T86" fmla="*/ 106 w 300"/>
              <a:gd name="T87" fmla="*/ 13 h 300"/>
              <a:gd name="T88" fmla="*/ 100 w 300"/>
              <a:gd name="T89" fmla="*/ 33 h 300"/>
              <a:gd name="T90" fmla="*/ 123 w 300"/>
              <a:gd name="T91" fmla="*/ 6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0" h="300">
                <a:moveTo>
                  <a:pt x="174" y="83"/>
                </a:moveTo>
                <a:cubicBezTo>
                  <a:pt x="204" y="62"/>
                  <a:pt x="204" y="62"/>
                  <a:pt x="204" y="62"/>
                </a:cubicBezTo>
                <a:cubicBezTo>
                  <a:pt x="204" y="76"/>
                  <a:pt x="204" y="76"/>
                  <a:pt x="204" y="76"/>
                </a:cubicBezTo>
                <a:cubicBezTo>
                  <a:pt x="232" y="76"/>
                  <a:pt x="232" y="76"/>
                  <a:pt x="232" y="76"/>
                </a:cubicBezTo>
                <a:cubicBezTo>
                  <a:pt x="232" y="89"/>
                  <a:pt x="232" y="89"/>
                  <a:pt x="232" y="89"/>
                </a:cubicBezTo>
                <a:cubicBezTo>
                  <a:pt x="204" y="89"/>
                  <a:pt x="204" y="89"/>
                  <a:pt x="204" y="89"/>
                </a:cubicBezTo>
                <a:cubicBezTo>
                  <a:pt x="204" y="104"/>
                  <a:pt x="204" y="104"/>
                  <a:pt x="204" y="104"/>
                </a:cubicBezTo>
                <a:lnTo>
                  <a:pt x="174" y="83"/>
                </a:lnTo>
                <a:close/>
                <a:moveTo>
                  <a:pt x="208" y="28"/>
                </a:moveTo>
                <a:cubicBezTo>
                  <a:pt x="178" y="49"/>
                  <a:pt x="178" y="49"/>
                  <a:pt x="178" y="49"/>
                </a:cubicBezTo>
                <a:cubicBezTo>
                  <a:pt x="178" y="35"/>
                  <a:pt x="178" y="35"/>
                  <a:pt x="178" y="35"/>
                </a:cubicBezTo>
                <a:cubicBezTo>
                  <a:pt x="150" y="35"/>
                  <a:pt x="150" y="35"/>
                  <a:pt x="150" y="35"/>
                </a:cubicBezTo>
                <a:cubicBezTo>
                  <a:pt x="150" y="22"/>
                  <a:pt x="150" y="22"/>
                  <a:pt x="150" y="22"/>
                </a:cubicBezTo>
                <a:cubicBezTo>
                  <a:pt x="178" y="22"/>
                  <a:pt x="178" y="22"/>
                  <a:pt x="178" y="22"/>
                </a:cubicBezTo>
                <a:cubicBezTo>
                  <a:pt x="178" y="7"/>
                  <a:pt x="178" y="7"/>
                  <a:pt x="178" y="7"/>
                </a:cubicBezTo>
                <a:lnTo>
                  <a:pt x="208" y="28"/>
                </a:lnTo>
                <a:close/>
                <a:moveTo>
                  <a:pt x="300" y="190"/>
                </a:moveTo>
                <a:cubicBezTo>
                  <a:pt x="300" y="190"/>
                  <a:pt x="299" y="191"/>
                  <a:pt x="288" y="199"/>
                </a:cubicBezTo>
                <a:cubicBezTo>
                  <a:pt x="288" y="199"/>
                  <a:pt x="286" y="203"/>
                  <a:pt x="285" y="203"/>
                </a:cubicBezTo>
                <a:cubicBezTo>
                  <a:pt x="280" y="207"/>
                  <a:pt x="275" y="212"/>
                  <a:pt x="266" y="219"/>
                </a:cubicBezTo>
                <a:cubicBezTo>
                  <a:pt x="257" y="219"/>
                  <a:pt x="238" y="228"/>
                  <a:pt x="229" y="233"/>
                </a:cubicBezTo>
                <a:cubicBezTo>
                  <a:pt x="212" y="233"/>
                  <a:pt x="187" y="237"/>
                  <a:pt x="169" y="242"/>
                </a:cubicBezTo>
                <a:cubicBezTo>
                  <a:pt x="143" y="237"/>
                  <a:pt x="140" y="244"/>
                  <a:pt x="47" y="220"/>
                </a:cubicBezTo>
                <a:cubicBezTo>
                  <a:pt x="47" y="220"/>
                  <a:pt x="47" y="183"/>
                  <a:pt x="47" y="175"/>
                </a:cubicBezTo>
                <a:cubicBezTo>
                  <a:pt x="64" y="170"/>
                  <a:pt x="69" y="160"/>
                  <a:pt x="89" y="157"/>
                </a:cubicBezTo>
                <a:cubicBezTo>
                  <a:pt x="103" y="155"/>
                  <a:pt x="116" y="156"/>
                  <a:pt x="130" y="160"/>
                </a:cubicBezTo>
                <a:cubicBezTo>
                  <a:pt x="139" y="163"/>
                  <a:pt x="148" y="164"/>
                  <a:pt x="163" y="163"/>
                </a:cubicBezTo>
                <a:cubicBezTo>
                  <a:pt x="176" y="162"/>
                  <a:pt x="181" y="158"/>
                  <a:pt x="198" y="158"/>
                </a:cubicBezTo>
                <a:cubicBezTo>
                  <a:pt x="209" y="158"/>
                  <a:pt x="220" y="165"/>
                  <a:pt x="219" y="171"/>
                </a:cubicBezTo>
                <a:cubicBezTo>
                  <a:pt x="219" y="177"/>
                  <a:pt x="208" y="183"/>
                  <a:pt x="201" y="183"/>
                </a:cubicBezTo>
                <a:cubicBezTo>
                  <a:pt x="185" y="184"/>
                  <a:pt x="189" y="183"/>
                  <a:pt x="174" y="183"/>
                </a:cubicBezTo>
                <a:cubicBezTo>
                  <a:pt x="156" y="182"/>
                  <a:pt x="155" y="186"/>
                  <a:pt x="144" y="190"/>
                </a:cubicBezTo>
                <a:cubicBezTo>
                  <a:pt x="155" y="194"/>
                  <a:pt x="162" y="198"/>
                  <a:pt x="177" y="206"/>
                </a:cubicBezTo>
                <a:cubicBezTo>
                  <a:pt x="193" y="204"/>
                  <a:pt x="209" y="206"/>
                  <a:pt x="223" y="207"/>
                </a:cubicBezTo>
                <a:cubicBezTo>
                  <a:pt x="235" y="204"/>
                  <a:pt x="241" y="199"/>
                  <a:pt x="255" y="198"/>
                </a:cubicBezTo>
                <a:cubicBezTo>
                  <a:pt x="264" y="191"/>
                  <a:pt x="276" y="180"/>
                  <a:pt x="287" y="182"/>
                </a:cubicBezTo>
                <a:cubicBezTo>
                  <a:pt x="293" y="183"/>
                  <a:pt x="300" y="190"/>
                  <a:pt x="300" y="190"/>
                </a:cubicBezTo>
                <a:close/>
                <a:moveTo>
                  <a:pt x="34" y="162"/>
                </a:moveTo>
                <a:cubicBezTo>
                  <a:pt x="0" y="162"/>
                  <a:pt x="0" y="162"/>
                  <a:pt x="0" y="162"/>
                </a:cubicBezTo>
                <a:cubicBezTo>
                  <a:pt x="0" y="228"/>
                  <a:pt x="0" y="228"/>
                  <a:pt x="0" y="228"/>
                </a:cubicBezTo>
                <a:cubicBezTo>
                  <a:pt x="34" y="228"/>
                  <a:pt x="34" y="228"/>
                  <a:pt x="34" y="228"/>
                </a:cubicBezTo>
                <a:cubicBezTo>
                  <a:pt x="37" y="228"/>
                  <a:pt x="39" y="226"/>
                  <a:pt x="39" y="224"/>
                </a:cubicBezTo>
                <a:cubicBezTo>
                  <a:pt x="39" y="166"/>
                  <a:pt x="39" y="166"/>
                  <a:pt x="39" y="166"/>
                </a:cubicBezTo>
                <a:cubicBezTo>
                  <a:pt x="39" y="164"/>
                  <a:pt x="37" y="162"/>
                  <a:pt x="34" y="162"/>
                </a:cubicBezTo>
                <a:close/>
                <a:moveTo>
                  <a:pt x="300" y="300"/>
                </a:moveTo>
                <a:cubicBezTo>
                  <a:pt x="300" y="294"/>
                  <a:pt x="300" y="294"/>
                  <a:pt x="300" y="294"/>
                </a:cubicBezTo>
                <a:cubicBezTo>
                  <a:pt x="0" y="294"/>
                  <a:pt x="0" y="294"/>
                  <a:pt x="0" y="294"/>
                </a:cubicBezTo>
                <a:cubicBezTo>
                  <a:pt x="0" y="300"/>
                  <a:pt x="0" y="300"/>
                  <a:pt x="0" y="300"/>
                </a:cubicBezTo>
                <a:cubicBezTo>
                  <a:pt x="300" y="300"/>
                  <a:pt x="300" y="300"/>
                  <a:pt x="300" y="300"/>
                </a:cubicBezTo>
                <a:close/>
                <a:moveTo>
                  <a:pt x="270" y="86"/>
                </a:moveTo>
                <a:cubicBezTo>
                  <a:pt x="270" y="81"/>
                  <a:pt x="270" y="77"/>
                  <a:pt x="271" y="74"/>
                </a:cubicBezTo>
                <a:cubicBezTo>
                  <a:pt x="272" y="72"/>
                  <a:pt x="273" y="70"/>
                  <a:pt x="274" y="68"/>
                </a:cubicBezTo>
                <a:cubicBezTo>
                  <a:pt x="275" y="66"/>
                  <a:pt x="278" y="63"/>
                  <a:pt x="283" y="59"/>
                </a:cubicBezTo>
                <a:cubicBezTo>
                  <a:pt x="289" y="53"/>
                  <a:pt x="294" y="48"/>
                  <a:pt x="296" y="44"/>
                </a:cubicBezTo>
                <a:cubicBezTo>
                  <a:pt x="299" y="40"/>
                  <a:pt x="300" y="35"/>
                  <a:pt x="300" y="31"/>
                </a:cubicBezTo>
                <a:cubicBezTo>
                  <a:pt x="300" y="22"/>
                  <a:pt x="296" y="15"/>
                  <a:pt x="290" y="9"/>
                </a:cubicBezTo>
                <a:cubicBezTo>
                  <a:pt x="283" y="3"/>
                  <a:pt x="275" y="0"/>
                  <a:pt x="264" y="0"/>
                </a:cubicBezTo>
                <a:cubicBezTo>
                  <a:pt x="253" y="0"/>
                  <a:pt x="245" y="3"/>
                  <a:pt x="239" y="8"/>
                </a:cubicBezTo>
                <a:cubicBezTo>
                  <a:pt x="231" y="15"/>
                  <a:pt x="228" y="24"/>
                  <a:pt x="228" y="34"/>
                </a:cubicBezTo>
                <a:cubicBezTo>
                  <a:pt x="242" y="34"/>
                  <a:pt x="242" y="34"/>
                  <a:pt x="242" y="34"/>
                </a:cubicBezTo>
                <a:cubicBezTo>
                  <a:pt x="243" y="26"/>
                  <a:pt x="243" y="21"/>
                  <a:pt x="249" y="17"/>
                </a:cubicBezTo>
                <a:cubicBezTo>
                  <a:pt x="253" y="13"/>
                  <a:pt x="258" y="11"/>
                  <a:pt x="264" y="11"/>
                </a:cubicBezTo>
                <a:cubicBezTo>
                  <a:pt x="270" y="11"/>
                  <a:pt x="277" y="13"/>
                  <a:pt x="281" y="17"/>
                </a:cubicBezTo>
                <a:cubicBezTo>
                  <a:pt x="285" y="21"/>
                  <a:pt x="286" y="25"/>
                  <a:pt x="286" y="31"/>
                </a:cubicBezTo>
                <a:cubicBezTo>
                  <a:pt x="286" y="34"/>
                  <a:pt x="285" y="37"/>
                  <a:pt x="283" y="40"/>
                </a:cubicBezTo>
                <a:cubicBezTo>
                  <a:pt x="282" y="42"/>
                  <a:pt x="279" y="46"/>
                  <a:pt x="274" y="50"/>
                </a:cubicBezTo>
                <a:cubicBezTo>
                  <a:pt x="269" y="54"/>
                  <a:pt x="266" y="57"/>
                  <a:pt x="264" y="59"/>
                </a:cubicBezTo>
                <a:cubicBezTo>
                  <a:pt x="262" y="62"/>
                  <a:pt x="260" y="65"/>
                  <a:pt x="259" y="68"/>
                </a:cubicBezTo>
                <a:cubicBezTo>
                  <a:pt x="257" y="72"/>
                  <a:pt x="256" y="77"/>
                  <a:pt x="256" y="82"/>
                </a:cubicBezTo>
                <a:cubicBezTo>
                  <a:pt x="256" y="83"/>
                  <a:pt x="256" y="85"/>
                  <a:pt x="256" y="86"/>
                </a:cubicBezTo>
                <a:lnTo>
                  <a:pt x="270" y="86"/>
                </a:lnTo>
                <a:close/>
                <a:moveTo>
                  <a:pt x="270" y="111"/>
                </a:moveTo>
                <a:cubicBezTo>
                  <a:pt x="270" y="98"/>
                  <a:pt x="270" y="98"/>
                  <a:pt x="270" y="98"/>
                </a:cubicBezTo>
                <a:cubicBezTo>
                  <a:pt x="256" y="98"/>
                  <a:pt x="256" y="98"/>
                  <a:pt x="256" y="98"/>
                </a:cubicBezTo>
                <a:cubicBezTo>
                  <a:pt x="256" y="111"/>
                  <a:pt x="256" y="111"/>
                  <a:pt x="256" y="111"/>
                </a:cubicBezTo>
                <a:lnTo>
                  <a:pt x="270" y="111"/>
                </a:lnTo>
                <a:close/>
                <a:moveTo>
                  <a:pt x="86" y="76"/>
                </a:moveTo>
                <a:cubicBezTo>
                  <a:pt x="75" y="111"/>
                  <a:pt x="75" y="111"/>
                  <a:pt x="75" y="111"/>
                </a:cubicBezTo>
                <a:cubicBezTo>
                  <a:pt x="60" y="111"/>
                  <a:pt x="60" y="111"/>
                  <a:pt x="60" y="111"/>
                </a:cubicBezTo>
                <a:cubicBezTo>
                  <a:pt x="98" y="0"/>
                  <a:pt x="98" y="0"/>
                  <a:pt x="98" y="0"/>
                </a:cubicBezTo>
                <a:cubicBezTo>
                  <a:pt x="115" y="0"/>
                  <a:pt x="115" y="0"/>
                  <a:pt x="115" y="0"/>
                </a:cubicBezTo>
                <a:cubicBezTo>
                  <a:pt x="153" y="111"/>
                  <a:pt x="153" y="111"/>
                  <a:pt x="153" y="111"/>
                </a:cubicBezTo>
                <a:cubicBezTo>
                  <a:pt x="138" y="111"/>
                  <a:pt x="138" y="111"/>
                  <a:pt x="138" y="111"/>
                </a:cubicBezTo>
                <a:cubicBezTo>
                  <a:pt x="126" y="76"/>
                  <a:pt x="126" y="76"/>
                  <a:pt x="126" y="76"/>
                </a:cubicBezTo>
                <a:lnTo>
                  <a:pt x="86" y="76"/>
                </a:lnTo>
                <a:close/>
                <a:moveTo>
                  <a:pt x="123" y="65"/>
                </a:moveTo>
                <a:cubicBezTo>
                  <a:pt x="112" y="33"/>
                  <a:pt x="112" y="33"/>
                  <a:pt x="112" y="33"/>
                </a:cubicBezTo>
                <a:cubicBezTo>
                  <a:pt x="109" y="26"/>
                  <a:pt x="108" y="19"/>
                  <a:pt x="106" y="13"/>
                </a:cubicBezTo>
                <a:cubicBezTo>
                  <a:pt x="106" y="13"/>
                  <a:pt x="106" y="13"/>
                  <a:pt x="106" y="13"/>
                </a:cubicBezTo>
                <a:cubicBezTo>
                  <a:pt x="104" y="19"/>
                  <a:pt x="102" y="26"/>
                  <a:pt x="100" y="33"/>
                </a:cubicBezTo>
                <a:cubicBezTo>
                  <a:pt x="89" y="65"/>
                  <a:pt x="89" y="65"/>
                  <a:pt x="89" y="65"/>
                </a:cubicBezTo>
                <a:lnTo>
                  <a:pt x="123" y="65"/>
                </a:lnTo>
                <a:close/>
              </a:path>
            </a:pathLst>
          </a:custGeom>
          <a:solidFill>
            <a:srgbClr val="FFFFFF"/>
          </a:solidFill>
          <a:ln>
            <a:noFill/>
          </a:ln>
        </p:spPr>
        <p:txBody>
          <a:bodyPr vert="horz" wrap="square" lIns="99789" tIns="49895" rIns="99789" bIns="49895" numCol="1" anchor="t" anchorCtr="0" compatLnSpc="1">
            <a:prstTxWarp prst="textNoShape">
              <a:avLst/>
            </a:prstTxWarp>
          </a:bodyPr>
          <a:lstStyle/>
          <a:p>
            <a:endParaRPr lang="en-US" sz="1900">
              <a:solidFill>
                <a:srgbClr val="FFFFFF"/>
              </a:solidFill>
            </a:endParaRPr>
          </a:p>
        </p:txBody>
      </p:sp>
      <p:sp>
        <p:nvSpPr>
          <p:cNvPr id="22" name="Freeform 24"/>
          <p:cNvSpPr>
            <a:spLocks noEditPoints="1"/>
          </p:cNvSpPr>
          <p:nvPr/>
        </p:nvSpPr>
        <p:spPr bwMode="black">
          <a:xfrm>
            <a:off x="6509966" y="2437860"/>
            <a:ext cx="1120914" cy="649255"/>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rgbClr val="FFFFFF"/>
          </a:solidFill>
          <a:ln>
            <a:noFill/>
          </a:ln>
          <a:extLst/>
        </p:spPr>
        <p:txBody>
          <a:bodyPr vert="horz" wrap="square" lIns="111026" tIns="55513" rIns="111026" bIns="55513" numCol="1" anchor="t" anchorCtr="0" compatLnSpc="1">
            <a:prstTxWarp prst="textNoShape">
              <a:avLst/>
            </a:prstTxWarp>
          </a:bodyPr>
          <a:lstStyle/>
          <a:p>
            <a:endParaRPr lang="en-US"/>
          </a:p>
        </p:txBody>
      </p:sp>
      <p:sp>
        <p:nvSpPr>
          <p:cNvPr id="23" name="Freeform 73"/>
          <p:cNvSpPr>
            <a:spLocks noEditPoints="1"/>
          </p:cNvSpPr>
          <p:nvPr/>
        </p:nvSpPr>
        <p:spPr bwMode="black">
          <a:xfrm>
            <a:off x="465342" y="5058467"/>
            <a:ext cx="1005605" cy="970640"/>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111935" tIns="55968" rIns="111935" bIns="55968" numCol="1" anchor="t" anchorCtr="0" compatLnSpc="1">
            <a:prstTxWarp prst="textNoShape">
              <a:avLst/>
            </a:prstTxWarp>
          </a:bodyPr>
          <a:lstStyle/>
          <a:p>
            <a:endParaRPr lang="en-US" sz="2200"/>
          </a:p>
        </p:txBody>
      </p:sp>
      <p:pic>
        <p:nvPicPr>
          <p:cNvPr id="24" name="Pictur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76850" y="5060239"/>
            <a:ext cx="787144" cy="967097"/>
          </a:xfrm>
          <a:prstGeom prst="rect">
            <a:avLst/>
          </a:prstGeom>
        </p:spPr>
      </p:pic>
      <p:sp>
        <p:nvSpPr>
          <p:cNvPr id="16" name="TextBox 15"/>
          <p:cNvSpPr txBox="1"/>
          <p:nvPr/>
        </p:nvSpPr>
        <p:spPr>
          <a:xfrm>
            <a:off x="12161837" y="6616997"/>
            <a:ext cx="762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chemeClr val="tx2"/>
                </a:solidFill>
              </a:rPr>
              <a:t>K</a:t>
            </a:r>
          </a:p>
        </p:txBody>
      </p:sp>
    </p:spTree>
    <p:extLst>
      <p:ext uri="{BB962C8B-B14F-4D97-AF65-F5344CB8AC3E}">
        <p14:creationId xmlns:p14="http://schemas.microsoft.com/office/powerpoint/2010/main" val="4022112226"/>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PowerShell </a:t>
            </a:r>
            <a:r>
              <a:rPr lang="en-US" dirty="0" err="1" smtClean="0"/>
              <a:t>Remoting</a:t>
            </a:r>
            <a:r>
              <a:rPr lang="en-US" dirty="0" smtClean="0"/>
              <a:t> Endpoint</a:t>
            </a:r>
            <a:endParaRPr lang="en-US" dirty="0"/>
          </a:p>
        </p:txBody>
      </p:sp>
      <p:pic>
        <p:nvPicPr>
          <p:cNvPr id="6" name="Picture 5"/>
          <p:cNvPicPr>
            <a:picLocks noChangeAspect="1"/>
          </p:cNvPicPr>
          <p:nvPr/>
        </p:nvPicPr>
        <p:blipFill>
          <a:blip r:embed="rId3"/>
          <a:stretch>
            <a:fillRect/>
          </a:stretch>
        </p:blipFill>
        <p:spPr>
          <a:xfrm>
            <a:off x="2399896" y="1973262"/>
            <a:ext cx="7639050" cy="4020553"/>
          </a:xfrm>
          <a:prstGeom prst="rect">
            <a:avLst/>
          </a:prstGeom>
          <a:ln>
            <a:solidFill>
              <a:schemeClr val="accent1"/>
            </a:solidFill>
          </a:ln>
        </p:spPr>
      </p:pic>
      <p:sp>
        <p:nvSpPr>
          <p:cNvPr id="7" name="TextBox 6"/>
          <p:cNvSpPr txBox="1"/>
          <p:nvPr/>
        </p:nvSpPr>
        <p:spPr>
          <a:xfrm>
            <a:off x="12161837" y="6616997"/>
            <a:ext cx="762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chemeClr val="tx2"/>
                </a:solidFill>
              </a:rPr>
              <a:t>K</a:t>
            </a:r>
          </a:p>
        </p:txBody>
      </p:sp>
    </p:spTree>
    <p:extLst>
      <p:ext uri="{BB962C8B-B14F-4D97-AF65-F5344CB8AC3E}">
        <p14:creationId xmlns:p14="http://schemas.microsoft.com/office/powerpoint/2010/main" val="1732763380"/>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SharePoint 2013 Automation Scripts</a:t>
            </a:r>
            <a:endParaRPr lang="en-US" dirty="0"/>
          </a:p>
        </p:txBody>
      </p:sp>
      <p:sp>
        <p:nvSpPr>
          <p:cNvPr id="5" name="Text Placeholder 4"/>
          <p:cNvSpPr>
            <a:spLocks noGrp="1"/>
          </p:cNvSpPr>
          <p:nvPr>
            <p:ph type="body" sz="quarter" idx="4294967295"/>
          </p:nvPr>
        </p:nvSpPr>
        <p:spPr>
          <a:xfrm>
            <a:off x="276710" y="1428066"/>
            <a:ext cx="11882419" cy="5407709"/>
          </a:xfrm>
          <a:prstGeom prst="rect">
            <a:avLst/>
          </a:prstGeom>
        </p:spPr>
        <p:txBody>
          <a:bodyPr/>
          <a:lstStyle/>
          <a:p>
            <a:r>
              <a:rPr lang="en-US" sz="3672" dirty="0"/>
              <a:t>PowerShell Scripts that use Remote PowerShell for automated deployment of Active Directory, SQL Server and SharePoint 2013.</a:t>
            </a:r>
          </a:p>
          <a:p>
            <a:endParaRPr lang="en-US" sz="3672" dirty="0"/>
          </a:p>
          <a:p>
            <a:r>
              <a:rPr lang="en-US" sz="3672" dirty="0"/>
              <a:t>Two Sample Configurations Available</a:t>
            </a:r>
          </a:p>
          <a:p>
            <a:r>
              <a:rPr lang="en-US" sz="3672" dirty="0" err="1"/>
              <a:t>HighlyAvailable</a:t>
            </a:r>
            <a:r>
              <a:rPr lang="en-US" sz="3672" dirty="0"/>
              <a:t> and </a:t>
            </a:r>
            <a:r>
              <a:rPr lang="en-US" sz="3672" dirty="0" err="1"/>
              <a:t>SingleVMs</a:t>
            </a:r>
            <a:endParaRPr lang="en-US" sz="3672" dirty="0"/>
          </a:p>
          <a:p>
            <a:endParaRPr lang="en-US" sz="3672" dirty="0"/>
          </a:p>
          <a:p>
            <a:r>
              <a:rPr lang="en-US" sz="3672" dirty="0"/>
              <a:t>Download from </a:t>
            </a:r>
            <a:r>
              <a:rPr lang="en-US" sz="3672" dirty="0" err="1"/>
              <a:t>GitHub</a:t>
            </a:r>
            <a:endParaRPr lang="en-US" sz="3672" dirty="0"/>
          </a:p>
          <a:p>
            <a:r>
              <a:rPr lang="en-US" sz="2856" dirty="0">
                <a:hlinkClick r:id="rId3"/>
              </a:rPr>
              <a:t>https://github.com/windowsazure/azure-sdk-tools-samples</a:t>
            </a:r>
            <a:endParaRPr lang="en-US" sz="3672" dirty="0"/>
          </a:p>
        </p:txBody>
      </p:sp>
      <p:sp>
        <p:nvSpPr>
          <p:cNvPr id="7" name="TextBox 6"/>
          <p:cNvSpPr txBox="1"/>
          <p:nvPr/>
        </p:nvSpPr>
        <p:spPr>
          <a:xfrm>
            <a:off x="12161837" y="6616997"/>
            <a:ext cx="762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chemeClr val="tx2"/>
                </a:solidFill>
              </a:rPr>
              <a:t>K</a:t>
            </a:r>
          </a:p>
        </p:txBody>
      </p:sp>
    </p:spTree>
    <p:extLst>
      <p:ext uri="{BB962C8B-B14F-4D97-AF65-F5344CB8AC3E}">
        <p14:creationId xmlns:p14="http://schemas.microsoft.com/office/powerpoint/2010/main" val="3603019668"/>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96" dirty="0"/>
              <a:t>Single Virtual Machines Template</a:t>
            </a:r>
          </a:p>
        </p:txBody>
      </p:sp>
      <p:pic>
        <p:nvPicPr>
          <p:cNvPr id="11" name="Picture 4" descr="\\MAGNUM\Projects\Microsoft\Cloud Power FY12\Design\ICONS_PNG\Agility.png"/>
          <p:cNvPicPr>
            <a:picLocks noChangeAspect="1" noChangeArrowheads="1"/>
          </p:cNvPicPr>
          <p:nvPr/>
        </p:nvPicPr>
        <p:blipFill>
          <a:blip r:embed="rId3" cstate="print">
            <a:duotone>
              <a:prstClr val="black"/>
              <a:schemeClr val="accent3">
                <a:tint val="45000"/>
                <a:satMod val="400000"/>
              </a:schemeClr>
            </a:duotone>
          </a:blip>
          <a:srcRect/>
          <a:stretch>
            <a:fillRect/>
          </a:stretch>
        </p:blipFill>
        <p:spPr bwMode="auto">
          <a:xfrm>
            <a:off x="4214556" y="2932751"/>
            <a:ext cx="932603" cy="932603"/>
          </a:xfrm>
          <a:prstGeom prst="rect">
            <a:avLst/>
          </a:prstGeom>
          <a:noFill/>
        </p:spPr>
      </p:pic>
      <p:sp>
        <p:nvSpPr>
          <p:cNvPr id="17" name="TextBox 16"/>
          <p:cNvSpPr txBox="1"/>
          <p:nvPr/>
        </p:nvSpPr>
        <p:spPr>
          <a:xfrm>
            <a:off x="8664057" y="1747613"/>
            <a:ext cx="1391313" cy="288137"/>
          </a:xfrm>
          <a:prstGeom prst="rect">
            <a:avLst/>
          </a:prstGeom>
          <a:noFill/>
        </p:spPr>
        <p:txBody>
          <a:bodyPr wrap="none" lIns="0" tIns="0" rIns="0" bIns="0" rtlCol="0">
            <a:spAutoFit/>
          </a:bodyPr>
          <a:lstStyle/>
          <a:p>
            <a:pPr>
              <a:lnSpc>
                <a:spcPct val="90000"/>
              </a:lnSpc>
              <a:spcBef>
                <a:spcPct val="20000"/>
              </a:spcBef>
              <a:buSzPct val="80000"/>
            </a:pPr>
            <a:r>
              <a:rPr lang="en-US" sz="2040" dirty="0">
                <a:latin typeface="Segoe UI Light" pitchFamily="34" charset="0"/>
              </a:rPr>
              <a:t>AD/DC/DNS</a:t>
            </a:r>
          </a:p>
        </p:txBody>
      </p:sp>
      <p:cxnSp>
        <p:nvCxnSpPr>
          <p:cNvPr id="19" name="Straight Connector 18"/>
          <p:cNvCxnSpPr/>
          <p:nvPr/>
        </p:nvCxnSpPr>
        <p:spPr>
          <a:xfrm>
            <a:off x="4649136" y="2323561"/>
            <a:ext cx="13165" cy="797859"/>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4636142" y="3911529"/>
            <a:ext cx="12994" cy="1353136"/>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538626" y="1787134"/>
            <a:ext cx="268125" cy="288137"/>
          </a:xfrm>
          <a:prstGeom prst="rect">
            <a:avLst/>
          </a:prstGeom>
          <a:noFill/>
        </p:spPr>
        <p:txBody>
          <a:bodyPr wrap="none" lIns="0" tIns="0" rIns="0" bIns="0" rtlCol="0">
            <a:spAutoFit/>
          </a:bodyPr>
          <a:lstStyle/>
          <a:p>
            <a:pPr>
              <a:lnSpc>
                <a:spcPct val="90000"/>
              </a:lnSpc>
              <a:spcBef>
                <a:spcPct val="20000"/>
              </a:spcBef>
              <a:buSzPct val="80000"/>
            </a:pPr>
            <a:r>
              <a:rPr lang="en-US" sz="2040" dirty="0">
                <a:latin typeface="Segoe UI Light" pitchFamily="34" charset="0"/>
              </a:rPr>
              <a:t>LB</a:t>
            </a:r>
          </a:p>
        </p:txBody>
      </p:sp>
      <p:sp>
        <p:nvSpPr>
          <p:cNvPr id="23" name="TextBox 22"/>
          <p:cNvSpPr txBox="1"/>
          <p:nvPr/>
        </p:nvSpPr>
        <p:spPr>
          <a:xfrm>
            <a:off x="5950346" y="1723899"/>
            <a:ext cx="1075774" cy="288137"/>
          </a:xfrm>
          <a:prstGeom prst="rect">
            <a:avLst/>
          </a:prstGeom>
          <a:noFill/>
        </p:spPr>
        <p:txBody>
          <a:bodyPr wrap="none" lIns="0" tIns="0" rIns="0" bIns="0" rtlCol="0">
            <a:spAutoFit/>
          </a:bodyPr>
          <a:lstStyle/>
          <a:p>
            <a:pPr>
              <a:lnSpc>
                <a:spcPct val="90000"/>
              </a:lnSpc>
              <a:spcBef>
                <a:spcPct val="20000"/>
              </a:spcBef>
              <a:buSzPct val="80000"/>
            </a:pPr>
            <a:r>
              <a:rPr lang="en-US" sz="2040" dirty="0">
                <a:latin typeface="Segoe UI Light" pitchFamily="34" charset="0"/>
              </a:rPr>
              <a:t>WEB/APP</a:t>
            </a:r>
          </a:p>
        </p:txBody>
      </p:sp>
      <p:sp>
        <p:nvSpPr>
          <p:cNvPr id="24" name="TextBox 23"/>
          <p:cNvSpPr txBox="1"/>
          <p:nvPr/>
        </p:nvSpPr>
        <p:spPr>
          <a:xfrm>
            <a:off x="7538610" y="1723899"/>
            <a:ext cx="456141" cy="288137"/>
          </a:xfrm>
          <a:prstGeom prst="rect">
            <a:avLst/>
          </a:prstGeom>
          <a:noFill/>
        </p:spPr>
        <p:txBody>
          <a:bodyPr wrap="none" lIns="0" tIns="0" rIns="0" bIns="0" rtlCol="0">
            <a:spAutoFit/>
          </a:bodyPr>
          <a:lstStyle/>
          <a:p>
            <a:pPr>
              <a:lnSpc>
                <a:spcPct val="90000"/>
              </a:lnSpc>
              <a:spcBef>
                <a:spcPct val="20000"/>
              </a:spcBef>
              <a:buSzPct val="80000"/>
            </a:pPr>
            <a:r>
              <a:rPr lang="en-US" sz="2040" dirty="0">
                <a:latin typeface="Segoe UI Light" pitchFamily="34" charset="0"/>
              </a:rPr>
              <a:t>SQL</a:t>
            </a:r>
          </a:p>
        </p:txBody>
      </p:sp>
      <p:cxnSp>
        <p:nvCxnSpPr>
          <p:cNvPr id="26" name="Elbow Connector 25"/>
          <p:cNvCxnSpPr>
            <a:endCxn id="11" idx="1"/>
          </p:cNvCxnSpPr>
          <p:nvPr/>
        </p:nvCxnSpPr>
        <p:spPr>
          <a:xfrm>
            <a:off x="3963429" y="3062103"/>
            <a:ext cx="251127" cy="336950"/>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40" name="TextBox 39"/>
          <p:cNvSpPr txBox="1"/>
          <p:nvPr/>
        </p:nvSpPr>
        <p:spPr>
          <a:xfrm>
            <a:off x="4456874" y="3629016"/>
            <a:ext cx="274665" cy="288137"/>
          </a:xfrm>
          <a:prstGeom prst="rect">
            <a:avLst/>
          </a:prstGeom>
          <a:noFill/>
        </p:spPr>
        <p:txBody>
          <a:bodyPr wrap="none" lIns="0" tIns="0" rIns="0" bIns="0" rtlCol="0">
            <a:spAutoFit/>
          </a:bodyPr>
          <a:lstStyle/>
          <a:p>
            <a:pPr>
              <a:lnSpc>
                <a:spcPct val="90000"/>
              </a:lnSpc>
              <a:spcBef>
                <a:spcPct val="20000"/>
              </a:spcBef>
              <a:buSzPct val="80000"/>
            </a:pPr>
            <a:r>
              <a:rPr lang="en-US" sz="2040" dirty="0">
                <a:latin typeface="Segoe UI Light" pitchFamily="34" charset="0"/>
              </a:rPr>
              <a:t>80</a:t>
            </a:r>
          </a:p>
        </p:txBody>
      </p:sp>
      <p:pic>
        <p:nvPicPr>
          <p:cNvPr id="45" name="Picture 4" descr="\\MAGNUM\Projects\Microsoft\Cloud Power FY12\Design\ICONS_PNG\Agility.png"/>
          <p:cNvPicPr>
            <a:picLocks noChangeAspect="1" noChangeArrowheads="1"/>
          </p:cNvPicPr>
          <p:nvPr/>
        </p:nvPicPr>
        <p:blipFill>
          <a:blip r:embed="rId3" cstate="print">
            <a:duotone>
              <a:prstClr val="black"/>
              <a:schemeClr val="accent3">
                <a:tint val="45000"/>
                <a:satMod val="400000"/>
              </a:schemeClr>
            </a:duotone>
          </a:blip>
          <a:srcRect/>
          <a:stretch>
            <a:fillRect/>
          </a:stretch>
        </p:blipFill>
        <p:spPr bwMode="auto">
          <a:xfrm>
            <a:off x="4214556" y="5098705"/>
            <a:ext cx="932603" cy="932603"/>
          </a:xfrm>
          <a:prstGeom prst="rect">
            <a:avLst/>
          </a:prstGeom>
          <a:noFill/>
        </p:spPr>
      </p:pic>
      <p:sp>
        <p:nvSpPr>
          <p:cNvPr id="46" name="TextBox 45"/>
          <p:cNvSpPr txBox="1"/>
          <p:nvPr/>
        </p:nvSpPr>
        <p:spPr>
          <a:xfrm>
            <a:off x="4355617" y="5822755"/>
            <a:ext cx="686664" cy="288137"/>
          </a:xfrm>
          <a:prstGeom prst="rect">
            <a:avLst/>
          </a:prstGeom>
          <a:noFill/>
        </p:spPr>
        <p:txBody>
          <a:bodyPr wrap="none" lIns="0" tIns="0" rIns="0" bIns="0" rtlCol="0">
            <a:spAutoFit/>
          </a:bodyPr>
          <a:lstStyle/>
          <a:p>
            <a:pPr>
              <a:lnSpc>
                <a:spcPct val="90000"/>
              </a:lnSpc>
              <a:spcBef>
                <a:spcPct val="20000"/>
              </a:spcBef>
              <a:buSzPct val="80000"/>
            </a:pPr>
            <a:r>
              <a:rPr lang="en-US" sz="2040" dirty="0">
                <a:latin typeface="Segoe UI Light" pitchFamily="34" charset="0"/>
              </a:rPr>
              <a:t>20000</a:t>
            </a:r>
          </a:p>
        </p:txBody>
      </p:sp>
      <p:cxnSp>
        <p:nvCxnSpPr>
          <p:cNvPr id="47" name="Elbow Connector 46"/>
          <p:cNvCxnSpPr>
            <a:stCxn id="45" idx="3"/>
          </p:cNvCxnSpPr>
          <p:nvPr/>
        </p:nvCxnSpPr>
        <p:spPr>
          <a:xfrm flipV="1">
            <a:off x="5147159" y="4183062"/>
            <a:ext cx="1299949" cy="1381945"/>
          </a:xfrm>
          <a:prstGeom prst="bentConnector2">
            <a:avLst/>
          </a:prstGeom>
          <a:ln w="28575">
            <a:solidFill>
              <a:schemeClr val="accent6"/>
            </a:solidFill>
          </a:ln>
        </p:spPr>
        <p:style>
          <a:lnRef idx="1">
            <a:schemeClr val="dk1"/>
          </a:lnRef>
          <a:fillRef idx="0">
            <a:schemeClr val="dk1"/>
          </a:fillRef>
          <a:effectRef idx="0">
            <a:schemeClr val="dk1"/>
          </a:effectRef>
          <a:fontRef idx="minor">
            <a:schemeClr val="tx1"/>
          </a:fontRef>
        </p:style>
      </p:cxnSp>
      <p:cxnSp>
        <p:nvCxnSpPr>
          <p:cNvPr id="51" name="Elbow Connector 50"/>
          <p:cNvCxnSpPr>
            <a:endCxn id="45" idx="1"/>
          </p:cNvCxnSpPr>
          <p:nvPr/>
        </p:nvCxnSpPr>
        <p:spPr>
          <a:xfrm>
            <a:off x="3963429" y="5098705"/>
            <a:ext cx="251127" cy="466302"/>
          </a:xfrm>
          <a:prstGeom prst="bentConnector3">
            <a:avLst>
              <a:gd name="adj1" fmla="val 50000"/>
            </a:avLst>
          </a:prstGeom>
          <a:ln w="28575">
            <a:solidFill>
              <a:schemeClr val="accent6"/>
            </a:solidFill>
          </a:ln>
        </p:spPr>
        <p:style>
          <a:lnRef idx="1">
            <a:schemeClr val="dk1"/>
          </a:lnRef>
          <a:fillRef idx="0">
            <a:schemeClr val="dk1"/>
          </a:fillRef>
          <a:effectRef idx="0">
            <a:schemeClr val="dk1"/>
          </a:effectRef>
          <a:fontRef idx="minor">
            <a:schemeClr val="tx1"/>
          </a:fontRef>
        </p:style>
      </p:cxnSp>
      <p:sp>
        <p:nvSpPr>
          <p:cNvPr id="58" name="Rectangle 57"/>
          <p:cNvSpPr/>
          <p:nvPr/>
        </p:nvSpPr>
        <p:spPr bwMode="auto">
          <a:xfrm>
            <a:off x="5358174" y="2369997"/>
            <a:ext cx="6074775" cy="3428640"/>
          </a:xfrm>
          <a:prstGeom prst="rect">
            <a:avLst/>
          </a:prstGeom>
          <a:noFill/>
          <a:ln>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solidFill>
                <a:schemeClr val="tx1"/>
              </a:solidFill>
            </a:endParaRPr>
          </a:p>
        </p:txBody>
      </p:sp>
      <p:sp>
        <p:nvSpPr>
          <p:cNvPr id="60" name="Rectangle 59"/>
          <p:cNvSpPr/>
          <p:nvPr/>
        </p:nvSpPr>
        <p:spPr bwMode="auto">
          <a:xfrm>
            <a:off x="5280458" y="2200001"/>
            <a:ext cx="6400214" cy="4013316"/>
          </a:xfrm>
          <a:prstGeom prst="rect">
            <a:avLst/>
          </a:prstGeom>
          <a:noFill/>
          <a:ln>
            <a:solidFill>
              <a:schemeClr val="accent2">
                <a:lumMod val="60000"/>
                <a:lumOff val="4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solidFill>
                <a:schemeClr val="tx1"/>
              </a:solidFill>
            </a:endParaRPr>
          </a:p>
        </p:txBody>
      </p:sp>
      <p:sp>
        <p:nvSpPr>
          <p:cNvPr id="67" name="TextBox 66"/>
          <p:cNvSpPr txBox="1"/>
          <p:nvPr/>
        </p:nvSpPr>
        <p:spPr>
          <a:xfrm>
            <a:off x="9954727" y="5478678"/>
            <a:ext cx="1531850" cy="288137"/>
          </a:xfrm>
          <a:prstGeom prst="rect">
            <a:avLst/>
          </a:prstGeom>
          <a:noFill/>
        </p:spPr>
        <p:txBody>
          <a:bodyPr wrap="none" lIns="0" tIns="0" rIns="0" bIns="0" rtlCol="0">
            <a:spAutoFit/>
          </a:bodyPr>
          <a:lstStyle/>
          <a:p>
            <a:pPr>
              <a:lnSpc>
                <a:spcPct val="90000"/>
              </a:lnSpc>
              <a:spcBef>
                <a:spcPct val="20000"/>
              </a:spcBef>
              <a:buSzPct val="80000"/>
            </a:pPr>
            <a:r>
              <a:rPr lang="en-US" sz="2040" dirty="0">
                <a:solidFill>
                  <a:schemeClr val="accent4"/>
                </a:solidFill>
                <a:latin typeface="Segoe UI Light" pitchFamily="34" charset="0"/>
              </a:rPr>
              <a:t>Cloud Service</a:t>
            </a:r>
          </a:p>
        </p:txBody>
      </p:sp>
      <p:sp>
        <p:nvSpPr>
          <p:cNvPr id="69" name="TextBox 68"/>
          <p:cNvSpPr txBox="1"/>
          <p:nvPr/>
        </p:nvSpPr>
        <p:spPr>
          <a:xfrm>
            <a:off x="9853199" y="5886158"/>
            <a:ext cx="1734906" cy="288137"/>
          </a:xfrm>
          <a:prstGeom prst="rect">
            <a:avLst/>
          </a:prstGeom>
          <a:noFill/>
        </p:spPr>
        <p:txBody>
          <a:bodyPr wrap="none" lIns="0" tIns="0" rIns="0" bIns="0" rtlCol="0">
            <a:spAutoFit/>
          </a:bodyPr>
          <a:lstStyle/>
          <a:p>
            <a:pPr>
              <a:lnSpc>
                <a:spcPct val="90000"/>
              </a:lnSpc>
              <a:spcBef>
                <a:spcPct val="20000"/>
              </a:spcBef>
              <a:buSzPct val="80000"/>
            </a:pPr>
            <a:r>
              <a:rPr lang="en-US" sz="2040" dirty="0">
                <a:solidFill>
                  <a:schemeClr val="accent1"/>
                </a:solidFill>
                <a:latin typeface="Segoe UI Light" pitchFamily="34" charset="0"/>
              </a:rPr>
              <a:t>Virtual Network</a:t>
            </a:r>
          </a:p>
        </p:txBody>
      </p:sp>
      <p:sp>
        <p:nvSpPr>
          <p:cNvPr id="70" name="TextBox 69"/>
          <p:cNvSpPr txBox="1"/>
          <p:nvPr/>
        </p:nvSpPr>
        <p:spPr>
          <a:xfrm>
            <a:off x="9208615" y="6430405"/>
            <a:ext cx="1922659" cy="345817"/>
          </a:xfrm>
          <a:prstGeom prst="rect">
            <a:avLst/>
          </a:prstGeom>
          <a:noFill/>
        </p:spPr>
        <p:txBody>
          <a:bodyPr wrap="none" lIns="0" tIns="0" rIns="0" bIns="0" rtlCol="0">
            <a:spAutoFit/>
          </a:bodyPr>
          <a:lstStyle/>
          <a:p>
            <a:pPr>
              <a:lnSpc>
                <a:spcPct val="90000"/>
              </a:lnSpc>
              <a:spcBef>
                <a:spcPct val="20000"/>
              </a:spcBef>
              <a:buSzPct val="80000"/>
            </a:pPr>
            <a:r>
              <a:rPr lang="en-US" sz="2448" spc="-102" dirty="0">
                <a:latin typeface="Segoe UI Light" pitchFamily="34" charset="0"/>
              </a:rPr>
              <a:t>Windows Azure</a:t>
            </a:r>
          </a:p>
        </p:txBody>
      </p:sp>
      <p:cxnSp>
        <p:nvCxnSpPr>
          <p:cNvPr id="75" name="Elbow Connector 74"/>
          <p:cNvCxnSpPr/>
          <p:nvPr/>
        </p:nvCxnSpPr>
        <p:spPr>
          <a:xfrm rot="10800000">
            <a:off x="7111869" y="3710556"/>
            <a:ext cx="532924" cy="1414"/>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59" name="Elbow Connector 58"/>
          <p:cNvCxnSpPr/>
          <p:nvPr/>
        </p:nvCxnSpPr>
        <p:spPr>
          <a:xfrm rot="10800000">
            <a:off x="8555407" y="3704527"/>
            <a:ext cx="532924" cy="1414"/>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61" name="Elbow Connector 60"/>
          <p:cNvCxnSpPr/>
          <p:nvPr/>
        </p:nvCxnSpPr>
        <p:spPr>
          <a:xfrm rot="10800000">
            <a:off x="5398287" y="3677435"/>
            <a:ext cx="828539" cy="2435"/>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33" name="TextBox 32"/>
          <p:cNvSpPr txBox="1"/>
          <p:nvPr/>
        </p:nvSpPr>
        <p:spPr>
          <a:xfrm>
            <a:off x="320438" y="2120510"/>
            <a:ext cx="2255491" cy="3708183"/>
          </a:xfrm>
          <a:prstGeom prst="rect">
            <a:avLst/>
          </a:prstGeom>
          <a:solidFill>
            <a:schemeClr val="accent1"/>
          </a:solidFill>
          <a:ln>
            <a:solidFill>
              <a:schemeClr val="accent1"/>
            </a:solidFill>
          </a:ln>
        </p:spPr>
        <p:txBody>
          <a:bodyPr wrap="square" lIns="186521" tIns="149217" rIns="186521" bIns="149217" rtlCol="0">
            <a:spAutoFit/>
          </a:bodyPr>
          <a:lstStyle/>
          <a:p>
            <a:pPr>
              <a:lnSpc>
                <a:spcPct val="90000"/>
              </a:lnSpc>
              <a:spcAft>
                <a:spcPts val="612"/>
              </a:spcAft>
            </a:pPr>
            <a:r>
              <a:rPr lang="en-US" sz="1836" b="1" dirty="0">
                <a:solidFill>
                  <a:schemeClr val="bg1"/>
                </a:solidFill>
              </a:rPr>
              <a:t>Web/App Tier</a:t>
            </a:r>
          </a:p>
          <a:p>
            <a:pPr>
              <a:lnSpc>
                <a:spcPct val="90000"/>
              </a:lnSpc>
              <a:spcAft>
                <a:spcPts val="612"/>
              </a:spcAft>
            </a:pPr>
            <a:r>
              <a:rPr lang="en-US" sz="1632" dirty="0">
                <a:solidFill>
                  <a:schemeClr val="bg1"/>
                </a:solidFill>
              </a:rPr>
              <a:t>1 x Large</a:t>
            </a:r>
          </a:p>
          <a:p>
            <a:pPr>
              <a:lnSpc>
                <a:spcPct val="90000"/>
              </a:lnSpc>
              <a:spcAft>
                <a:spcPts val="612"/>
              </a:spcAft>
            </a:pPr>
            <a:r>
              <a:rPr lang="en-US" sz="1632" dirty="0">
                <a:solidFill>
                  <a:schemeClr val="bg1"/>
                </a:solidFill>
              </a:rPr>
              <a:t>(4 Cores &amp; 7 GB)</a:t>
            </a:r>
          </a:p>
          <a:p>
            <a:pPr>
              <a:lnSpc>
                <a:spcPct val="90000"/>
              </a:lnSpc>
              <a:spcAft>
                <a:spcPts val="612"/>
              </a:spcAft>
            </a:pPr>
            <a:endParaRPr lang="en-US" sz="1632" dirty="0">
              <a:solidFill>
                <a:schemeClr val="bg1"/>
              </a:solidFill>
            </a:endParaRPr>
          </a:p>
          <a:p>
            <a:pPr>
              <a:lnSpc>
                <a:spcPct val="90000"/>
              </a:lnSpc>
              <a:spcAft>
                <a:spcPts val="612"/>
              </a:spcAft>
            </a:pPr>
            <a:r>
              <a:rPr lang="en-US" sz="1836" b="1" dirty="0">
                <a:solidFill>
                  <a:schemeClr val="bg1"/>
                </a:solidFill>
              </a:rPr>
              <a:t>Data Tier</a:t>
            </a:r>
          </a:p>
          <a:p>
            <a:pPr>
              <a:lnSpc>
                <a:spcPct val="90000"/>
              </a:lnSpc>
              <a:spcAft>
                <a:spcPts val="612"/>
              </a:spcAft>
            </a:pPr>
            <a:r>
              <a:rPr lang="en-US" sz="1632" dirty="0">
                <a:solidFill>
                  <a:schemeClr val="bg1"/>
                </a:solidFill>
              </a:rPr>
              <a:t>1 x A6</a:t>
            </a:r>
          </a:p>
          <a:p>
            <a:pPr>
              <a:lnSpc>
                <a:spcPct val="90000"/>
              </a:lnSpc>
              <a:spcAft>
                <a:spcPts val="612"/>
              </a:spcAft>
            </a:pPr>
            <a:r>
              <a:rPr lang="en-US" sz="1632" dirty="0">
                <a:solidFill>
                  <a:schemeClr val="bg1"/>
                </a:solidFill>
              </a:rPr>
              <a:t>(4 Cores &amp; 28 GB)</a:t>
            </a:r>
          </a:p>
          <a:p>
            <a:pPr>
              <a:lnSpc>
                <a:spcPct val="90000"/>
              </a:lnSpc>
              <a:spcAft>
                <a:spcPts val="612"/>
              </a:spcAft>
            </a:pPr>
            <a:endParaRPr lang="en-US" sz="1632" dirty="0">
              <a:solidFill>
                <a:schemeClr val="bg1"/>
              </a:solidFill>
            </a:endParaRPr>
          </a:p>
          <a:p>
            <a:pPr>
              <a:lnSpc>
                <a:spcPct val="90000"/>
              </a:lnSpc>
              <a:spcAft>
                <a:spcPts val="612"/>
              </a:spcAft>
            </a:pPr>
            <a:r>
              <a:rPr lang="en-US" sz="1836" b="1" dirty="0">
                <a:solidFill>
                  <a:schemeClr val="bg1"/>
                </a:solidFill>
              </a:rPr>
              <a:t>Identity Tier</a:t>
            </a:r>
          </a:p>
          <a:p>
            <a:pPr>
              <a:lnSpc>
                <a:spcPct val="90000"/>
              </a:lnSpc>
              <a:spcAft>
                <a:spcPts val="612"/>
              </a:spcAft>
            </a:pPr>
            <a:r>
              <a:rPr lang="en-US" sz="1632" dirty="0">
                <a:solidFill>
                  <a:schemeClr val="bg1"/>
                </a:solidFill>
              </a:rPr>
              <a:t>1 Small</a:t>
            </a:r>
          </a:p>
          <a:p>
            <a:pPr>
              <a:lnSpc>
                <a:spcPct val="90000"/>
              </a:lnSpc>
              <a:spcAft>
                <a:spcPts val="612"/>
              </a:spcAft>
            </a:pPr>
            <a:r>
              <a:rPr lang="en-US" sz="1632" dirty="0">
                <a:solidFill>
                  <a:schemeClr val="bg1"/>
                </a:solidFill>
              </a:rPr>
              <a:t>(1 Core &amp; 1.75 GB)</a:t>
            </a:r>
          </a:p>
        </p:txBody>
      </p:sp>
      <p:pic>
        <p:nvPicPr>
          <p:cNvPr id="34" name="Picture 33"/>
          <p:cNvPicPr>
            <a:picLocks noChangeAspect="1"/>
          </p:cNvPicPr>
          <p:nvPr/>
        </p:nvPicPr>
        <p:blipFill>
          <a:blip r:embed="rId4"/>
          <a:stretch>
            <a:fillRect/>
          </a:stretch>
        </p:blipFill>
        <p:spPr>
          <a:xfrm>
            <a:off x="6347732" y="3306514"/>
            <a:ext cx="964250" cy="923735"/>
          </a:xfrm>
          <a:prstGeom prst="rect">
            <a:avLst/>
          </a:prstGeom>
        </p:spPr>
      </p:pic>
      <p:pic>
        <p:nvPicPr>
          <p:cNvPr id="35" name="Picture 34"/>
          <p:cNvPicPr>
            <a:picLocks noChangeAspect="1"/>
          </p:cNvPicPr>
          <p:nvPr/>
        </p:nvPicPr>
        <p:blipFill>
          <a:blip r:embed="rId5"/>
          <a:stretch>
            <a:fillRect/>
          </a:stretch>
        </p:blipFill>
        <p:spPr>
          <a:xfrm>
            <a:off x="7778091" y="3306514"/>
            <a:ext cx="713328" cy="885832"/>
          </a:xfrm>
          <a:prstGeom prst="rect">
            <a:avLst/>
          </a:prstGeom>
        </p:spPr>
      </p:pic>
      <p:pic>
        <p:nvPicPr>
          <p:cNvPr id="36" name="Picture 35"/>
          <p:cNvPicPr>
            <a:picLocks noChangeAspect="1"/>
          </p:cNvPicPr>
          <p:nvPr/>
        </p:nvPicPr>
        <p:blipFill>
          <a:blip r:embed="rId6"/>
          <a:stretch>
            <a:fillRect/>
          </a:stretch>
        </p:blipFill>
        <p:spPr>
          <a:xfrm>
            <a:off x="9152318" y="3357720"/>
            <a:ext cx="722926" cy="803251"/>
          </a:xfrm>
          <a:prstGeom prst="rect">
            <a:avLst/>
          </a:prstGeom>
        </p:spPr>
      </p:pic>
      <p:pic>
        <p:nvPicPr>
          <p:cNvPr id="37" name="Picture 36"/>
          <p:cNvPicPr>
            <a:picLocks noChangeAspect="1"/>
          </p:cNvPicPr>
          <p:nvPr/>
        </p:nvPicPr>
        <p:blipFill>
          <a:blip r:embed="rId7"/>
          <a:stretch>
            <a:fillRect/>
          </a:stretch>
        </p:blipFill>
        <p:spPr>
          <a:xfrm>
            <a:off x="3002517" y="2577428"/>
            <a:ext cx="753986" cy="710645"/>
          </a:xfrm>
          <a:prstGeom prst="rect">
            <a:avLst/>
          </a:prstGeom>
        </p:spPr>
      </p:pic>
      <p:pic>
        <p:nvPicPr>
          <p:cNvPr id="38" name="Picture 37"/>
          <p:cNvPicPr>
            <a:picLocks noChangeAspect="1"/>
          </p:cNvPicPr>
          <p:nvPr/>
        </p:nvPicPr>
        <p:blipFill>
          <a:blip r:embed="rId8"/>
          <a:stretch>
            <a:fillRect/>
          </a:stretch>
        </p:blipFill>
        <p:spPr>
          <a:xfrm>
            <a:off x="3218900" y="4714435"/>
            <a:ext cx="446250" cy="494000"/>
          </a:xfrm>
          <a:prstGeom prst="rect">
            <a:avLst/>
          </a:prstGeom>
        </p:spPr>
      </p:pic>
      <p:sp>
        <p:nvSpPr>
          <p:cNvPr id="32" name="TextBox 31"/>
          <p:cNvSpPr txBox="1"/>
          <p:nvPr/>
        </p:nvSpPr>
        <p:spPr>
          <a:xfrm>
            <a:off x="12161837" y="6616997"/>
            <a:ext cx="762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chemeClr val="tx2"/>
                </a:solidFill>
              </a:rPr>
              <a:t>K</a:t>
            </a:r>
          </a:p>
        </p:txBody>
      </p:sp>
      <p:pic>
        <p:nvPicPr>
          <p:cNvPr id="3" name="Picture 2"/>
          <p:cNvPicPr>
            <a:picLocks noChangeAspect="1"/>
          </p:cNvPicPr>
          <p:nvPr/>
        </p:nvPicPr>
        <p:blipFill>
          <a:blip r:embed="rId9"/>
          <a:stretch>
            <a:fillRect/>
          </a:stretch>
        </p:blipFill>
        <p:spPr>
          <a:xfrm>
            <a:off x="8688431" y="6377355"/>
            <a:ext cx="399900" cy="398867"/>
          </a:xfrm>
          <a:prstGeom prst="rect">
            <a:avLst/>
          </a:prstGeom>
        </p:spPr>
      </p:pic>
    </p:spTree>
    <p:extLst>
      <p:ext uri="{BB962C8B-B14F-4D97-AF65-F5344CB8AC3E}">
        <p14:creationId xmlns:p14="http://schemas.microsoft.com/office/powerpoint/2010/main" val="61594147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SharePoint on Azure?</a:t>
            </a:r>
            <a:endParaRPr lang="en-US" dirty="0"/>
          </a:p>
        </p:txBody>
      </p:sp>
    </p:spTree>
    <p:extLst>
      <p:ext uri="{BB962C8B-B14F-4D97-AF65-F5344CB8AC3E}">
        <p14:creationId xmlns:p14="http://schemas.microsoft.com/office/powerpoint/2010/main" val="160923064"/>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96" dirty="0"/>
              <a:t>Highly Available Template</a:t>
            </a:r>
          </a:p>
        </p:txBody>
      </p:sp>
      <p:pic>
        <p:nvPicPr>
          <p:cNvPr id="11" name="Picture 4" descr="\\MAGNUM\Projects\Microsoft\Cloud Power FY12\Design\ICONS_PNG\Agility.png"/>
          <p:cNvPicPr>
            <a:picLocks noChangeAspect="1" noChangeArrowheads="1"/>
          </p:cNvPicPr>
          <p:nvPr/>
        </p:nvPicPr>
        <p:blipFill>
          <a:blip r:embed="rId3" cstate="print">
            <a:duotone>
              <a:prstClr val="black"/>
              <a:schemeClr val="accent3">
                <a:tint val="45000"/>
                <a:satMod val="400000"/>
              </a:schemeClr>
            </a:duotone>
          </a:blip>
          <a:srcRect/>
          <a:stretch>
            <a:fillRect/>
          </a:stretch>
        </p:blipFill>
        <p:spPr bwMode="auto">
          <a:xfrm>
            <a:off x="3850204" y="3167996"/>
            <a:ext cx="932603" cy="932603"/>
          </a:xfrm>
          <a:prstGeom prst="rect">
            <a:avLst/>
          </a:prstGeom>
          <a:noFill/>
        </p:spPr>
      </p:pic>
      <p:sp>
        <p:nvSpPr>
          <p:cNvPr id="17" name="TextBox 16"/>
          <p:cNvSpPr txBox="1"/>
          <p:nvPr/>
        </p:nvSpPr>
        <p:spPr>
          <a:xfrm>
            <a:off x="10590844" y="1310109"/>
            <a:ext cx="1391313" cy="288137"/>
          </a:xfrm>
          <a:prstGeom prst="rect">
            <a:avLst/>
          </a:prstGeom>
          <a:noFill/>
        </p:spPr>
        <p:txBody>
          <a:bodyPr wrap="none" lIns="0" tIns="0" rIns="0" bIns="0" rtlCol="0">
            <a:spAutoFit/>
          </a:bodyPr>
          <a:lstStyle/>
          <a:p>
            <a:pPr>
              <a:lnSpc>
                <a:spcPct val="90000"/>
              </a:lnSpc>
              <a:spcBef>
                <a:spcPct val="20000"/>
              </a:spcBef>
              <a:buSzPct val="80000"/>
            </a:pPr>
            <a:r>
              <a:rPr lang="en-US" sz="2040" dirty="0">
                <a:latin typeface="Segoe UI Light" pitchFamily="34" charset="0"/>
              </a:rPr>
              <a:t>AD/DC/DNS</a:t>
            </a:r>
          </a:p>
        </p:txBody>
      </p:sp>
      <p:cxnSp>
        <p:nvCxnSpPr>
          <p:cNvPr id="19" name="Straight Connector 18"/>
          <p:cNvCxnSpPr/>
          <p:nvPr/>
        </p:nvCxnSpPr>
        <p:spPr>
          <a:xfrm>
            <a:off x="4295552" y="1789233"/>
            <a:ext cx="2397" cy="1567433"/>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4271790" y="4146775"/>
            <a:ext cx="12994" cy="1353136"/>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203419" y="1366630"/>
            <a:ext cx="268125" cy="288137"/>
          </a:xfrm>
          <a:prstGeom prst="rect">
            <a:avLst/>
          </a:prstGeom>
          <a:noFill/>
        </p:spPr>
        <p:txBody>
          <a:bodyPr wrap="none" lIns="0" tIns="0" rIns="0" bIns="0" rtlCol="0">
            <a:spAutoFit/>
          </a:bodyPr>
          <a:lstStyle/>
          <a:p>
            <a:pPr>
              <a:lnSpc>
                <a:spcPct val="90000"/>
              </a:lnSpc>
              <a:spcBef>
                <a:spcPct val="20000"/>
              </a:spcBef>
              <a:buSzPct val="80000"/>
            </a:pPr>
            <a:r>
              <a:rPr lang="en-US" sz="2040" dirty="0">
                <a:latin typeface="Segoe UI Light" pitchFamily="34" charset="0"/>
              </a:rPr>
              <a:t>LB</a:t>
            </a:r>
          </a:p>
        </p:txBody>
      </p:sp>
      <p:sp>
        <p:nvSpPr>
          <p:cNvPr id="23" name="TextBox 22"/>
          <p:cNvSpPr txBox="1"/>
          <p:nvPr/>
        </p:nvSpPr>
        <p:spPr>
          <a:xfrm>
            <a:off x="5847373" y="1303395"/>
            <a:ext cx="518268" cy="288137"/>
          </a:xfrm>
          <a:prstGeom prst="rect">
            <a:avLst/>
          </a:prstGeom>
          <a:noFill/>
        </p:spPr>
        <p:txBody>
          <a:bodyPr wrap="none" lIns="0" tIns="0" rIns="0" bIns="0" rtlCol="0">
            <a:spAutoFit/>
          </a:bodyPr>
          <a:lstStyle/>
          <a:p>
            <a:pPr>
              <a:lnSpc>
                <a:spcPct val="90000"/>
              </a:lnSpc>
              <a:spcBef>
                <a:spcPct val="20000"/>
              </a:spcBef>
              <a:buSzPct val="80000"/>
            </a:pPr>
            <a:r>
              <a:rPr lang="en-US" sz="2040" dirty="0">
                <a:latin typeface="Segoe UI Light" pitchFamily="34" charset="0"/>
              </a:rPr>
              <a:t>WEB</a:t>
            </a:r>
          </a:p>
        </p:txBody>
      </p:sp>
      <p:sp>
        <p:nvSpPr>
          <p:cNvPr id="24" name="TextBox 23"/>
          <p:cNvSpPr txBox="1"/>
          <p:nvPr/>
        </p:nvSpPr>
        <p:spPr>
          <a:xfrm>
            <a:off x="8960081" y="1289072"/>
            <a:ext cx="456141" cy="288137"/>
          </a:xfrm>
          <a:prstGeom prst="rect">
            <a:avLst/>
          </a:prstGeom>
          <a:noFill/>
        </p:spPr>
        <p:txBody>
          <a:bodyPr wrap="none" lIns="0" tIns="0" rIns="0" bIns="0" rtlCol="0">
            <a:spAutoFit/>
          </a:bodyPr>
          <a:lstStyle/>
          <a:p>
            <a:pPr>
              <a:lnSpc>
                <a:spcPct val="90000"/>
              </a:lnSpc>
              <a:spcBef>
                <a:spcPct val="20000"/>
              </a:spcBef>
              <a:buSzPct val="80000"/>
            </a:pPr>
            <a:r>
              <a:rPr lang="en-US" sz="2040" dirty="0">
                <a:latin typeface="Segoe UI Light" pitchFamily="34" charset="0"/>
              </a:rPr>
              <a:t>SQL</a:t>
            </a:r>
          </a:p>
        </p:txBody>
      </p:sp>
      <p:cxnSp>
        <p:nvCxnSpPr>
          <p:cNvPr id="26" name="Elbow Connector 25"/>
          <p:cNvCxnSpPr>
            <a:endCxn id="11" idx="1"/>
          </p:cNvCxnSpPr>
          <p:nvPr/>
        </p:nvCxnSpPr>
        <p:spPr>
          <a:xfrm>
            <a:off x="3599077" y="3297348"/>
            <a:ext cx="251127" cy="336950"/>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7414559" y="1288913"/>
            <a:ext cx="459411" cy="288137"/>
          </a:xfrm>
          <a:prstGeom prst="rect">
            <a:avLst/>
          </a:prstGeom>
          <a:noFill/>
        </p:spPr>
        <p:txBody>
          <a:bodyPr wrap="none" lIns="0" tIns="0" rIns="0" bIns="0" rtlCol="0">
            <a:spAutoFit/>
          </a:bodyPr>
          <a:lstStyle/>
          <a:p>
            <a:pPr>
              <a:lnSpc>
                <a:spcPct val="90000"/>
              </a:lnSpc>
              <a:spcBef>
                <a:spcPct val="20000"/>
              </a:spcBef>
              <a:buSzPct val="80000"/>
            </a:pPr>
            <a:r>
              <a:rPr lang="en-US" sz="2040" dirty="0">
                <a:latin typeface="Segoe UI Light" pitchFamily="34" charset="0"/>
              </a:rPr>
              <a:t>APP</a:t>
            </a:r>
          </a:p>
        </p:txBody>
      </p:sp>
      <p:cxnSp>
        <p:nvCxnSpPr>
          <p:cNvPr id="37" name="Elbow Connector 36"/>
          <p:cNvCxnSpPr>
            <a:stCxn id="11" idx="3"/>
          </p:cNvCxnSpPr>
          <p:nvPr/>
        </p:nvCxnSpPr>
        <p:spPr>
          <a:xfrm>
            <a:off x="4782808" y="3634299"/>
            <a:ext cx="940035" cy="618658"/>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38" name="Elbow Connector 37"/>
          <p:cNvCxnSpPr>
            <a:stCxn id="11" idx="3"/>
          </p:cNvCxnSpPr>
          <p:nvPr/>
        </p:nvCxnSpPr>
        <p:spPr>
          <a:xfrm flipV="1">
            <a:off x="4782808" y="3230265"/>
            <a:ext cx="940035" cy="404033"/>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40" name="TextBox 39"/>
          <p:cNvSpPr txBox="1"/>
          <p:nvPr/>
        </p:nvSpPr>
        <p:spPr>
          <a:xfrm>
            <a:off x="4092523" y="3864262"/>
            <a:ext cx="274665" cy="288137"/>
          </a:xfrm>
          <a:prstGeom prst="rect">
            <a:avLst/>
          </a:prstGeom>
          <a:noFill/>
        </p:spPr>
        <p:txBody>
          <a:bodyPr wrap="none" lIns="0" tIns="0" rIns="0" bIns="0" rtlCol="0">
            <a:spAutoFit/>
          </a:bodyPr>
          <a:lstStyle/>
          <a:p>
            <a:pPr>
              <a:lnSpc>
                <a:spcPct val="90000"/>
              </a:lnSpc>
              <a:spcBef>
                <a:spcPct val="20000"/>
              </a:spcBef>
              <a:buSzPct val="80000"/>
            </a:pPr>
            <a:r>
              <a:rPr lang="en-US" sz="2040" dirty="0">
                <a:latin typeface="Segoe UI Light" pitchFamily="34" charset="0"/>
              </a:rPr>
              <a:t>80</a:t>
            </a:r>
          </a:p>
        </p:txBody>
      </p:sp>
      <p:pic>
        <p:nvPicPr>
          <p:cNvPr id="45" name="Picture 4" descr="\\MAGNUM\Projects\Microsoft\Cloud Power FY12\Design\ICONS_PNG\Agility.png"/>
          <p:cNvPicPr>
            <a:picLocks noChangeAspect="1" noChangeArrowheads="1"/>
          </p:cNvPicPr>
          <p:nvPr/>
        </p:nvPicPr>
        <p:blipFill>
          <a:blip r:embed="rId3" cstate="print">
            <a:duotone>
              <a:prstClr val="black"/>
              <a:schemeClr val="accent3">
                <a:tint val="45000"/>
                <a:satMod val="400000"/>
              </a:schemeClr>
            </a:duotone>
          </a:blip>
          <a:srcRect/>
          <a:stretch>
            <a:fillRect/>
          </a:stretch>
        </p:blipFill>
        <p:spPr bwMode="auto">
          <a:xfrm>
            <a:off x="3850204" y="5333951"/>
            <a:ext cx="932603" cy="932603"/>
          </a:xfrm>
          <a:prstGeom prst="rect">
            <a:avLst/>
          </a:prstGeom>
          <a:noFill/>
        </p:spPr>
      </p:pic>
      <p:sp>
        <p:nvSpPr>
          <p:cNvPr id="46" name="TextBox 45"/>
          <p:cNvSpPr txBox="1"/>
          <p:nvPr/>
        </p:nvSpPr>
        <p:spPr>
          <a:xfrm>
            <a:off x="3991266" y="6058001"/>
            <a:ext cx="686664" cy="288137"/>
          </a:xfrm>
          <a:prstGeom prst="rect">
            <a:avLst/>
          </a:prstGeom>
          <a:noFill/>
        </p:spPr>
        <p:txBody>
          <a:bodyPr wrap="none" lIns="0" tIns="0" rIns="0" bIns="0" rtlCol="0">
            <a:spAutoFit/>
          </a:bodyPr>
          <a:lstStyle/>
          <a:p>
            <a:pPr>
              <a:lnSpc>
                <a:spcPct val="90000"/>
              </a:lnSpc>
              <a:spcBef>
                <a:spcPct val="20000"/>
              </a:spcBef>
              <a:buSzPct val="80000"/>
            </a:pPr>
            <a:r>
              <a:rPr lang="en-US" sz="2040" dirty="0">
                <a:latin typeface="Segoe UI Light" pitchFamily="34" charset="0"/>
              </a:rPr>
              <a:t>20000</a:t>
            </a:r>
          </a:p>
        </p:txBody>
      </p:sp>
      <p:cxnSp>
        <p:nvCxnSpPr>
          <p:cNvPr id="47" name="Elbow Connector 46"/>
          <p:cNvCxnSpPr>
            <a:stCxn id="45" idx="3"/>
          </p:cNvCxnSpPr>
          <p:nvPr/>
        </p:nvCxnSpPr>
        <p:spPr>
          <a:xfrm flipV="1">
            <a:off x="4782808" y="3673526"/>
            <a:ext cx="3039684" cy="2126727"/>
          </a:xfrm>
          <a:prstGeom prst="bentConnector2">
            <a:avLst/>
          </a:prstGeom>
          <a:ln w="28575">
            <a:solidFill>
              <a:schemeClr val="accent6"/>
            </a:solidFill>
          </a:ln>
        </p:spPr>
        <p:style>
          <a:lnRef idx="1">
            <a:schemeClr val="dk1"/>
          </a:lnRef>
          <a:fillRef idx="0">
            <a:schemeClr val="dk1"/>
          </a:fillRef>
          <a:effectRef idx="0">
            <a:schemeClr val="dk1"/>
          </a:effectRef>
          <a:fontRef idx="minor">
            <a:schemeClr val="tx1"/>
          </a:fontRef>
        </p:style>
      </p:cxnSp>
      <p:cxnSp>
        <p:nvCxnSpPr>
          <p:cNvPr id="51" name="Elbow Connector 50"/>
          <p:cNvCxnSpPr>
            <a:endCxn id="45" idx="1"/>
          </p:cNvCxnSpPr>
          <p:nvPr/>
        </p:nvCxnSpPr>
        <p:spPr>
          <a:xfrm>
            <a:off x="3599077" y="5333951"/>
            <a:ext cx="251127" cy="466302"/>
          </a:xfrm>
          <a:prstGeom prst="bentConnector3">
            <a:avLst>
              <a:gd name="adj1" fmla="val 50000"/>
            </a:avLst>
          </a:prstGeom>
          <a:ln w="28575">
            <a:solidFill>
              <a:schemeClr val="accent6"/>
            </a:solidFill>
          </a:ln>
        </p:spPr>
        <p:style>
          <a:lnRef idx="1">
            <a:schemeClr val="dk1"/>
          </a:lnRef>
          <a:fillRef idx="0">
            <a:schemeClr val="dk1"/>
          </a:fillRef>
          <a:effectRef idx="0">
            <a:schemeClr val="dk1"/>
          </a:effectRef>
          <a:fontRef idx="minor">
            <a:schemeClr val="tx1"/>
          </a:fontRef>
        </p:style>
      </p:cxnSp>
      <p:cxnSp>
        <p:nvCxnSpPr>
          <p:cNvPr id="52" name="Elbow Connector 51"/>
          <p:cNvCxnSpPr/>
          <p:nvPr/>
        </p:nvCxnSpPr>
        <p:spPr>
          <a:xfrm rot="10800000" flipV="1">
            <a:off x="8293454" y="3200776"/>
            <a:ext cx="495247" cy="1787"/>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53" name="Elbow Connector 52"/>
          <p:cNvCxnSpPr/>
          <p:nvPr/>
        </p:nvCxnSpPr>
        <p:spPr>
          <a:xfrm rot="10800000">
            <a:off x="8257236" y="4388828"/>
            <a:ext cx="532923" cy="1414"/>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54" name="Elbow Connector 53"/>
          <p:cNvCxnSpPr/>
          <p:nvPr/>
        </p:nvCxnSpPr>
        <p:spPr>
          <a:xfrm rot="16200000" flipV="1">
            <a:off x="8985426" y="3794781"/>
            <a:ext cx="398738" cy="1457"/>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55" name="Elbow Connector 54"/>
          <p:cNvCxnSpPr>
            <a:stCxn id="63" idx="0"/>
          </p:cNvCxnSpPr>
          <p:nvPr/>
        </p:nvCxnSpPr>
        <p:spPr>
          <a:xfrm rot="16200000" flipV="1">
            <a:off x="9821994" y="2958215"/>
            <a:ext cx="311363" cy="796488"/>
          </a:xfrm>
          <a:prstGeom prst="bentConnector2">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56" name="Elbow Connector 55"/>
          <p:cNvCxnSpPr>
            <a:endCxn id="63" idx="2"/>
          </p:cNvCxnSpPr>
          <p:nvPr/>
        </p:nvCxnSpPr>
        <p:spPr>
          <a:xfrm flipV="1">
            <a:off x="9580886" y="4050473"/>
            <a:ext cx="795033" cy="339769"/>
          </a:xfrm>
          <a:prstGeom prst="bentConnector2">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57" name="Elbow Connector 56"/>
          <p:cNvCxnSpPr/>
          <p:nvPr/>
        </p:nvCxnSpPr>
        <p:spPr>
          <a:xfrm rot="10800000" flipV="1">
            <a:off x="8257235" y="3200776"/>
            <a:ext cx="531466" cy="1188052"/>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58" name="Rectangle 57"/>
          <p:cNvSpPr/>
          <p:nvPr/>
        </p:nvSpPr>
        <p:spPr bwMode="auto">
          <a:xfrm>
            <a:off x="4993823" y="1790542"/>
            <a:ext cx="6962176" cy="4243340"/>
          </a:xfrm>
          <a:prstGeom prst="rect">
            <a:avLst/>
          </a:prstGeom>
          <a:noFill/>
          <a:ln>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solidFill>
                <a:schemeClr val="tx1"/>
              </a:solidFill>
            </a:endParaRPr>
          </a:p>
        </p:txBody>
      </p:sp>
      <p:sp>
        <p:nvSpPr>
          <p:cNvPr id="60" name="Rectangle 59"/>
          <p:cNvSpPr/>
          <p:nvPr/>
        </p:nvSpPr>
        <p:spPr bwMode="auto">
          <a:xfrm>
            <a:off x="4916106" y="1711215"/>
            <a:ext cx="7245387" cy="4737348"/>
          </a:xfrm>
          <a:prstGeom prst="rect">
            <a:avLst/>
          </a:prstGeom>
          <a:noFill/>
          <a:ln>
            <a:solidFill>
              <a:schemeClr val="accent2">
                <a:lumMod val="60000"/>
                <a:lumOff val="4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solidFill>
                <a:schemeClr val="tx1"/>
              </a:solidFill>
            </a:endParaRPr>
          </a:p>
        </p:txBody>
      </p:sp>
      <p:sp>
        <p:nvSpPr>
          <p:cNvPr id="67" name="TextBox 66"/>
          <p:cNvSpPr txBox="1"/>
          <p:nvPr/>
        </p:nvSpPr>
        <p:spPr>
          <a:xfrm>
            <a:off x="10375920" y="5681048"/>
            <a:ext cx="1531850" cy="288137"/>
          </a:xfrm>
          <a:prstGeom prst="rect">
            <a:avLst/>
          </a:prstGeom>
          <a:noFill/>
        </p:spPr>
        <p:txBody>
          <a:bodyPr wrap="none" lIns="0" tIns="0" rIns="0" bIns="0" rtlCol="0">
            <a:spAutoFit/>
          </a:bodyPr>
          <a:lstStyle/>
          <a:p>
            <a:pPr>
              <a:lnSpc>
                <a:spcPct val="90000"/>
              </a:lnSpc>
              <a:spcBef>
                <a:spcPct val="20000"/>
              </a:spcBef>
              <a:buSzPct val="80000"/>
            </a:pPr>
            <a:r>
              <a:rPr lang="en-US" sz="2040" dirty="0">
                <a:solidFill>
                  <a:schemeClr val="accent4"/>
                </a:solidFill>
                <a:latin typeface="Segoe UI Light" pitchFamily="34" charset="0"/>
              </a:rPr>
              <a:t>Cloud Service</a:t>
            </a:r>
          </a:p>
        </p:txBody>
      </p:sp>
      <p:sp>
        <p:nvSpPr>
          <p:cNvPr id="69" name="TextBox 68"/>
          <p:cNvSpPr txBox="1"/>
          <p:nvPr/>
        </p:nvSpPr>
        <p:spPr>
          <a:xfrm>
            <a:off x="10112185" y="6125298"/>
            <a:ext cx="1734906" cy="288137"/>
          </a:xfrm>
          <a:prstGeom prst="rect">
            <a:avLst/>
          </a:prstGeom>
          <a:noFill/>
        </p:spPr>
        <p:txBody>
          <a:bodyPr wrap="none" lIns="0" tIns="0" rIns="0" bIns="0" rtlCol="0">
            <a:spAutoFit/>
          </a:bodyPr>
          <a:lstStyle/>
          <a:p>
            <a:pPr>
              <a:lnSpc>
                <a:spcPct val="90000"/>
              </a:lnSpc>
              <a:spcBef>
                <a:spcPct val="20000"/>
              </a:spcBef>
              <a:buSzPct val="80000"/>
            </a:pPr>
            <a:r>
              <a:rPr lang="en-US" sz="2040" dirty="0">
                <a:solidFill>
                  <a:schemeClr val="accent1"/>
                </a:solidFill>
                <a:latin typeface="Segoe UI Light" pitchFamily="34" charset="0"/>
              </a:rPr>
              <a:t>Virtual Network</a:t>
            </a:r>
          </a:p>
        </p:txBody>
      </p:sp>
      <p:sp>
        <p:nvSpPr>
          <p:cNvPr id="70" name="TextBox 69"/>
          <p:cNvSpPr txBox="1"/>
          <p:nvPr/>
        </p:nvSpPr>
        <p:spPr>
          <a:xfrm>
            <a:off x="9651496" y="6514011"/>
            <a:ext cx="1922659" cy="345817"/>
          </a:xfrm>
          <a:prstGeom prst="rect">
            <a:avLst/>
          </a:prstGeom>
          <a:noFill/>
        </p:spPr>
        <p:txBody>
          <a:bodyPr wrap="none" lIns="0" tIns="0" rIns="0" bIns="0" rtlCol="0">
            <a:spAutoFit/>
          </a:bodyPr>
          <a:lstStyle/>
          <a:p>
            <a:pPr>
              <a:lnSpc>
                <a:spcPct val="90000"/>
              </a:lnSpc>
              <a:spcBef>
                <a:spcPct val="20000"/>
              </a:spcBef>
              <a:buSzPct val="80000"/>
            </a:pPr>
            <a:r>
              <a:rPr lang="en-US" sz="2448" spc="-102" dirty="0">
                <a:latin typeface="Segoe UI Light" pitchFamily="34" charset="0"/>
              </a:rPr>
              <a:t>Windows Azure</a:t>
            </a:r>
          </a:p>
        </p:txBody>
      </p:sp>
      <p:cxnSp>
        <p:nvCxnSpPr>
          <p:cNvPr id="74" name="Elbow Connector 73"/>
          <p:cNvCxnSpPr/>
          <p:nvPr/>
        </p:nvCxnSpPr>
        <p:spPr>
          <a:xfrm rot="10800000" flipV="1">
            <a:off x="6743268" y="3166209"/>
            <a:ext cx="495247" cy="1787"/>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75" name="Elbow Connector 74"/>
          <p:cNvCxnSpPr/>
          <p:nvPr/>
        </p:nvCxnSpPr>
        <p:spPr>
          <a:xfrm rot="10800000">
            <a:off x="6707051" y="4354261"/>
            <a:ext cx="532923" cy="1414"/>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a:off x="6956164" y="3131310"/>
            <a:ext cx="0" cy="121962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bwMode="auto">
          <a:xfrm>
            <a:off x="5715411" y="2066374"/>
            <a:ext cx="1027858" cy="3088957"/>
          </a:xfrm>
          <a:prstGeom prst="rect">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a:solidFill>
                  <a:schemeClr val="tx1"/>
                </a:solidFill>
                <a:ea typeface="Segoe UI" pitchFamily="34" charset="0"/>
                <a:cs typeface="Segoe UI" pitchFamily="34" charset="0"/>
              </a:rPr>
              <a:t>AVSET</a:t>
            </a:r>
          </a:p>
          <a:p>
            <a:pPr algn="ctr" defTabSz="951028" fontAlgn="base">
              <a:lnSpc>
                <a:spcPct val="90000"/>
              </a:lnSpc>
              <a:spcBef>
                <a:spcPct val="0"/>
              </a:spcBef>
              <a:spcAft>
                <a:spcPct val="0"/>
              </a:spcAft>
            </a:pPr>
            <a:r>
              <a:rPr lang="en-US" sz="1632" dirty="0">
                <a:solidFill>
                  <a:schemeClr val="tx1"/>
                </a:solidFill>
                <a:ea typeface="Segoe UI" pitchFamily="34" charset="0"/>
                <a:cs typeface="Segoe UI" pitchFamily="34" charset="0"/>
              </a:rPr>
              <a:t>SPWEB</a:t>
            </a:r>
          </a:p>
        </p:txBody>
      </p:sp>
      <p:sp>
        <p:nvSpPr>
          <p:cNvPr id="82" name="Rectangle 81"/>
          <p:cNvSpPr/>
          <p:nvPr/>
        </p:nvSpPr>
        <p:spPr bwMode="auto">
          <a:xfrm>
            <a:off x="7272098" y="2076954"/>
            <a:ext cx="1027858" cy="3088957"/>
          </a:xfrm>
          <a:prstGeom prst="rect">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a:solidFill>
                  <a:schemeClr val="tx1"/>
                </a:solidFill>
                <a:ea typeface="Segoe UI" pitchFamily="34" charset="0"/>
                <a:cs typeface="Segoe UI" pitchFamily="34" charset="0"/>
              </a:rPr>
              <a:t>AVSET</a:t>
            </a:r>
          </a:p>
          <a:p>
            <a:pPr algn="ctr" defTabSz="951028" fontAlgn="base">
              <a:lnSpc>
                <a:spcPct val="90000"/>
              </a:lnSpc>
              <a:spcBef>
                <a:spcPct val="0"/>
              </a:spcBef>
              <a:spcAft>
                <a:spcPct val="0"/>
              </a:spcAft>
            </a:pPr>
            <a:r>
              <a:rPr lang="en-US" sz="1632" dirty="0">
                <a:solidFill>
                  <a:schemeClr val="tx1"/>
                </a:solidFill>
                <a:ea typeface="Segoe UI" pitchFamily="34" charset="0"/>
                <a:cs typeface="Segoe UI" pitchFamily="34" charset="0"/>
              </a:rPr>
              <a:t>SPAPP</a:t>
            </a:r>
          </a:p>
        </p:txBody>
      </p:sp>
      <p:sp>
        <p:nvSpPr>
          <p:cNvPr id="83" name="Rectangle 82"/>
          <p:cNvSpPr/>
          <p:nvPr/>
        </p:nvSpPr>
        <p:spPr bwMode="auto">
          <a:xfrm>
            <a:off x="8813356" y="2066374"/>
            <a:ext cx="1268096" cy="3088957"/>
          </a:xfrm>
          <a:prstGeom prst="rect">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a:solidFill>
                  <a:schemeClr val="tx1"/>
                </a:solidFill>
                <a:ea typeface="Segoe UI" pitchFamily="34" charset="0"/>
                <a:cs typeface="Segoe UI" pitchFamily="34" charset="0"/>
              </a:rPr>
              <a:t>AVSET</a:t>
            </a:r>
          </a:p>
          <a:p>
            <a:pPr algn="ctr" defTabSz="951028" fontAlgn="base">
              <a:lnSpc>
                <a:spcPct val="90000"/>
              </a:lnSpc>
              <a:spcBef>
                <a:spcPct val="0"/>
              </a:spcBef>
              <a:spcAft>
                <a:spcPct val="0"/>
              </a:spcAft>
            </a:pPr>
            <a:r>
              <a:rPr lang="en-US" sz="1632" dirty="0">
                <a:solidFill>
                  <a:schemeClr val="tx1"/>
                </a:solidFill>
                <a:ea typeface="Segoe UI" pitchFamily="34" charset="0"/>
                <a:cs typeface="Segoe UI" pitchFamily="34" charset="0"/>
              </a:rPr>
              <a:t>SQLHA</a:t>
            </a:r>
          </a:p>
        </p:txBody>
      </p:sp>
      <p:sp>
        <p:nvSpPr>
          <p:cNvPr id="84" name="Rectangle 83"/>
          <p:cNvSpPr/>
          <p:nvPr/>
        </p:nvSpPr>
        <p:spPr bwMode="auto">
          <a:xfrm>
            <a:off x="10690727" y="2066374"/>
            <a:ext cx="1027858" cy="3088957"/>
          </a:xfrm>
          <a:prstGeom prst="rect">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a:solidFill>
                  <a:schemeClr val="tx1"/>
                </a:solidFill>
                <a:ea typeface="Segoe UI" pitchFamily="34" charset="0"/>
                <a:cs typeface="Segoe UI" pitchFamily="34" charset="0"/>
              </a:rPr>
              <a:t>AVSET</a:t>
            </a:r>
          </a:p>
          <a:p>
            <a:pPr algn="ctr" defTabSz="951028" fontAlgn="base">
              <a:lnSpc>
                <a:spcPct val="90000"/>
              </a:lnSpc>
              <a:spcBef>
                <a:spcPct val="0"/>
              </a:spcBef>
              <a:spcAft>
                <a:spcPct val="0"/>
              </a:spcAft>
            </a:pPr>
            <a:r>
              <a:rPr lang="en-US" sz="1632" dirty="0">
                <a:solidFill>
                  <a:schemeClr val="tx1"/>
                </a:solidFill>
                <a:ea typeface="Segoe UI" pitchFamily="34" charset="0"/>
                <a:cs typeface="Segoe UI" pitchFamily="34" charset="0"/>
              </a:rPr>
              <a:t>DCSET</a:t>
            </a:r>
          </a:p>
        </p:txBody>
      </p:sp>
      <p:sp>
        <p:nvSpPr>
          <p:cNvPr id="85" name="TextBox 84"/>
          <p:cNvSpPr txBox="1"/>
          <p:nvPr/>
        </p:nvSpPr>
        <p:spPr>
          <a:xfrm>
            <a:off x="174422" y="1234460"/>
            <a:ext cx="2255491" cy="5590951"/>
          </a:xfrm>
          <a:prstGeom prst="rect">
            <a:avLst/>
          </a:prstGeom>
          <a:solidFill>
            <a:schemeClr val="accent1"/>
          </a:solidFill>
          <a:ln>
            <a:solidFill>
              <a:schemeClr val="accent1"/>
            </a:solidFill>
          </a:ln>
        </p:spPr>
        <p:txBody>
          <a:bodyPr wrap="square" lIns="186521" tIns="149217" rIns="186521" bIns="149217" rtlCol="0">
            <a:spAutoFit/>
          </a:bodyPr>
          <a:lstStyle/>
          <a:p>
            <a:pPr>
              <a:lnSpc>
                <a:spcPct val="90000"/>
              </a:lnSpc>
              <a:spcAft>
                <a:spcPts val="612"/>
              </a:spcAft>
            </a:pPr>
            <a:r>
              <a:rPr lang="en-US" sz="1836" b="1" dirty="0">
                <a:solidFill>
                  <a:schemeClr val="bg1"/>
                </a:solidFill>
              </a:rPr>
              <a:t>Web Tier</a:t>
            </a:r>
          </a:p>
          <a:p>
            <a:pPr>
              <a:lnSpc>
                <a:spcPct val="90000"/>
              </a:lnSpc>
              <a:spcAft>
                <a:spcPts val="612"/>
              </a:spcAft>
            </a:pPr>
            <a:r>
              <a:rPr lang="en-US" sz="1632" dirty="0">
                <a:solidFill>
                  <a:schemeClr val="bg1"/>
                </a:solidFill>
              </a:rPr>
              <a:t>2 x Large</a:t>
            </a:r>
          </a:p>
          <a:p>
            <a:pPr>
              <a:lnSpc>
                <a:spcPct val="90000"/>
              </a:lnSpc>
              <a:spcAft>
                <a:spcPts val="612"/>
              </a:spcAft>
            </a:pPr>
            <a:r>
              <a:rPr lang="en-US" sz="1632" dirty="0">
                <a:solidFill>
                  <a:schemeClr val="bg1"/>
                </a:solidFill>
              </a:rPr>
              <a:t>(4 Cores &amp; 7 GB)</a:t>
            </a:r>
          </a:p>
          <a:p>
            <a:pPr>
              <a:lnSpc>
                <a:spcPct val="90000"/>
              </a:lnSpc>
              <a:spcAft>
                <a:spcPts val="612"/>
              </a:spcAft>
            </a:pPr>
            <a:endParaRPr lang="en-US" sz="1632" dirty="0">
              <a:solidFill>
                <a:schemeClr val="bg1"/>
              </a:solidFill>
            </a:endParaRPr>
          </a:p>
          <a:p>
            <a:pPr>
              <a:lnSpc>
                <a:spcPct val="90000"/>
              </a:lnSpc>
              <a:spcAft>
                <a:spcPts val="612"/>
              </a:spcAft>
            </a:pPr>
            <a:r>
              <a:rPr lang="en-US" sz="1836" b="1" dirty="0">
                <a:solidFill>
                  <a:schemeClr val="bg1"/>
                </a:solidFill>
              </a:rPr>
              <a:t>App Tier</a:t>
            </a:r>
          </a:p>
          <a:p>
            <a:pPr>
              <a:lnSpc>
                <a:spcPct val="90000"/>
              </a:lnSpc>
              <a:spcAft>
                <a:spcPts val="612"/>
              </a:spcAft>
            </a:pPr>
            <a:r>
              <a:rPr lang="en-US" sz="1632" dirty="0">
                <a:solidFill>
                  <a:schemeClr val="bg1"/>
                </a:solidFill>
              </a:rPr>
              <a:t>2 x Large</a:t>
            </a:r>
          </a:p>
          <a:p>
            <a:pPr>
              <a:lnSpc>
                <a:spcPct val="90000"/>
              </a:lnSpc>
              <a:spcAft>
                <a:spcPts val="612"/>
              </a:spcAft>
            </a:pPr>
            <a:r>
              <a:rPr lang="en-US" sz="1632" dirty="0">
                <a:solidFill>
                  <a:schemeClr val="bg1"/>
                </a:solidFill>
              </a:rPr>
              <a:t>(4 Cores &amp; 7 GB)</a:t>
            </a:r>
          </a:p>
          <a:p>
            <a:pPr>
              <a:lnSpc>
                <a:spcPct val="90000"/>
              </a:lnSpc>
              <a:spcAft>
                <a:spcPts val="612"/>
              </a:spcAft>
            </a:pPr>
            <a:endParaRPr lang="en-US" sz="1632" dirty="0">
              <a:solidFill>
                <a:schemeClr val="bg1"/>
              </a:solidFill>
            </a:endParaRPr>
          </a:p>
          <a:p>
            <a:pPr>
              <a:lnSpc>
                <a:spcPct val="90000"/>
              </a:lnSpc>
              <a:spcAft>
                <a:spcPts val="612"/>
              </a:spcAft>
            </a:pPr>
            <a:r>
              <a:rPr lang="en-US" sz="1836" b="1" dirty="0">
                <a:solidFill>
                  <a:schemeClr val="bg1"/>
                </a:solidFill>
              </a:rPr>
              <a:t>Data Tier</a:t>
            </a:r>
          </a:p>
          <a:p>
            <a:pPr>
              <a:lnSpc>
                <a:spcPct val="90000"/>
              </a:lnSpc>
              <a:spcAft>
                <a:spcPts val="612"/>
              </a:spcAft>
            </a:pPr>
            <a:r>
              <a:rPr lang="en-US" sz="1632" dirty="0">
                <a:solidFill>
                  <a:schemeClr val="bg1"/>
                </a:solidFill>
              </a:rPr>
              <a:t>2 x A6</a:t>
            </a:r>
          </a:p>
          <a:p>
            <a:pPr>
              <a:lnSpc>
                <a:spcPct val="90000"/>
              </a:lnSpc>
              <a:spcAft>
                <a:spcPts val="612"/>
              </a:spcAft>
            </a:pPr>
            <a:r>
              <a:rPr lang="en-US" sz="1632" dirty="0">
                <a:solidFill>
                  <a:schemeClr val="bg1"/>
                </a:solidFill>
              </a:rPr>
              <a:t>(4 Cores &amp; 28 GB)</a:t>
            </a:r>
          </a:p>
          <a:p>
            <a:pPr>
              <a:lnSpc>
                <a:spcPct val="90000"/>
              </a:lnSpc>
              <a:spcAft>
                <a:spcPts val="612"/>
              </a:spcAft>
            </a:pPr>
            <a:r>
              <a:rPr lang="en-US" sz="1632" dirty="0">
                <a:solidFill>
                  <a:schemeClr val="bg1"/>
                </a:solidFill>
              </a:rPr>
              <a:t>1 x Small  (Quorum)</a:t>
            </a:r>
          </a:p>
          <a:p>
            <a:pPr>
              <a:lnSpc>
                <a:spcPct val="90000"/>
              </a:lnSpc>
              <a:spcAft>
                <a:spcPts val="612"/>
              </a:spcAft>
            </a:pPr>
            <a:r>
              <a:rPr lang="en-US" sz="1632" dirty="0">
                <a:solidFill>
                  <a:schemeClr val="bg1"/>
                </a:solidFill>
              </a:rPr>
              <a:t>(1 Core &amp; 1.75 GB)</a:t>
            </a:r>
          </a:p>
          <a:p>
            <a:pPr>
              <a:lnSpc>
                <a:spcPct val="90000"/>
              </a:lnSpc>
              <a:spcAft>
                <a:spcPts val="612"/>
              </a:spcAft>
            </a:pPr>
            <a:endParaRPr lang="en-US" sz="1632" dirty="0">
              <a:solidFill>
                <a:schemeClr val="bg1"/>
              </a:solidFill>
            </a:endParaRPr>
          </a:p>
          <a:p>
            <a:pPr>
              <a:lnSpc>
                <a:spcPct val="90000"/>
              </a:lnSpc>
              <a:spcAft>
                <a:spcPts val="612"/>
              </a:spcAft>
            </a:pPr>
            <a:r>
              <a:rPr lang="en-US" sz="1836" b="1" dirty="0">
                <a:solidFill>
                  <a:schemeClr val="bg1"/>
                </a:solidFill>
              </a:rPr>
              <a:t>Identity Tier</a:t>
            </a:r>
          </a:p>
          <a:p>
            <a:pPr>
              <a:lnSpc>
                <a:spcPct val="90000"/>
              </a:lnSpc>
              <a:spcAft>
                <a:spcPts val="612"/>
              </a:spcAft>
            </a:pPr>
            <a:r>
              <a:rPr lang="en-US" sz="1632" dirty="0">
                <a:solidFill>
                  <a:schemeClr val="bg1"/>
                </a:solidFill>
              </a:rPr>
              <a:t>2 Small</a:t>
            </a:r>
          </a:p>
          <a:p>
            <a:pPr>
              <a:lnSpc>
                <a:spcPct val="90000"/>
              </a:lnSpc>
              <a:spcAft>
                <a:spcPts val="612"/>
              </a:spcAft>
            </a:pPr>
            <a:r>
              <a:rPr lang="en-US" sz="1632" dirty="0">
                <a:solidFill>
                  <a:schemeClr val="bg1"/>
                </a:solidFill>
              </a:rPr>
              <a:t>(1 Core &amp; 1.75 GB)</a:t>
            </a:r>
          </a:p>
        </p:txBody>
      </p:sp>
      <p:pic>
        <p:nvPicPr>
          <p:cNvPr id="5" name="Picture 4"/>
          <p:cNvPicPr>
            <a:picLocks noChangeAspect="1"/>
          </p:cNvPicPr>
          <p:nvPr/>
        </p:nvPicPr>
        <p:blipFill>
          <a:blip r:embed="rId4"/>
          <a:stretch>
            <a:fillRect/>
          </a:stretch>
        </p:blipFill>
        <p:spPr>
          <a:xfrm>
            <a:off x="2774508" y="2886211"/>
            <a:ext cx="753986" cy="710645"/>
          </a:xfrm>
          <a:prstGeom prst="rect">
            <a:avLst/>
          </a:prstGeom>
        </p:spPr>
      </p:pic>
      <p:pic>
        <p:nvPicPr>
          <p:cNvPr id="6" name="Picture 5"/>
          <p:cNvPicPr>
            <a:picLocks noChangeAspect="1"/>
          </p:cNvPicPr>
          <p:nvPr/>
        </p:nvPicPr>
        <p:blipFill>
          <a:blip r:embed="rId5"/>
          <a:stretch>
            <a:fillRect/>
          </a:stretch>
        </p:blipFill>
        <p:spPr>
          <a:xfrm>
            <a:off x="2990891" y="5023218"/>
            <a:ext cx="446250" cy="494000"/>
          </a:xfrm>
          <a:prstGeom prst="rect">
            <a:avLst/>
          </a:prstGeom>
        </p:spPr>
      </p:pic>
      <p:pic>
        <p:nvPicPr>
          <p:cNvPr id="7" name="Picture 6"/>
          <p:cNvPicPr>
            <a:picLocks noChangeAspect="1"/>
          </p:cNvPicPr>
          <p:nvPr/>
        </p:nvPicPr>
        <p:blipFill>
          <a:blip r:embed="rId6"/>
          <a:stretch>
            <a:fillRect/>
          </a:stretch>
        </p:blipFill>
        <p:spPr>
          <a:xfrm>
            <a:off x="5951068" y="3011057"/>
            <a:ext cx="535500" cy="513000"/>
          </a:xfrm>
          <a:prstGeom prst="rect">
            <a:avLst/>
          </a:prstGeom>
        </p:spPr>
      </p:pic>
      <p:pic>
        <p:nvPicPr>
          <p:cNvPr id="12" name="Picture 11"/>
          <p:cNvPicPr>
            <a:picLocks noChangeAspect="1"/>
          </p:cNvPicPr>
          <p:nvPr/>
        </p:nvPicPr>
        <p:blipFill>
          <a:blip r:embed="rId6"/>
          <a:stretch>
            <a:fillRect/>
          </a:stretch>
        </p:blipFill>
        <p:spPr>
          <a:xfrm>
            <a:off x="5950857" y="4007053"/>
            <a:ext cx="535500" cy="513000"/>
          </a:xfrm>
          <a:prstGeom prst="rect">
            <a:avLst/>
          </a:prstGeom>
        </p:spPr>
      </p:pic>
      <p:pic>
        <p:nvPicPr>
          <p:cNvPr id="13" name="Picture 12"/>
          <p:cNvPicPr>
            <a:picLocks noChangeAspect="1"/>
          </p:cNvPicPr>
          <p:nvPr/>
        </p:nvPicPr>
        <p:blipFill>
          <a:blip r:embed="rId6"/>
          <a:stretch>
            <a:fillRect/>
          </a:stretch>
        </p:blipFill>
        <p:spPr>
          <a:xfrm>
            <a:off x="7602725" y="3011057"/>
            <a:ext cx="535500" cy="513000"/>
          </a:xfrm>
          <a:prstGeom prst="rect">
            <a:avLst/>
          </a:prstGeom>
        </p:spPr>
      </p:pic>
      <p:pic>
        <p:nvPicPr>
          <p:cNvPr id="59" name="Picture 58"/>
          <p:cNvPicPr>
            <a:picLocks noChangeAspect="1"/>
          </p:cNvPicPr>
          <p:nvPr/>
        </p:nvPicPr>
        <p:blipFill>
          <a:blip r:embed="rId6"/>
          <a:stretch>
            <a:fillRect/>
          </a:stretch>
        </p:blipFill>
        <p:spPr>
          <a:xfrm>
            <a:off x="7602725" y="3996457"/>
            <a:ext cx="535500" cy="513000"/>
          </a:xfrm>
          <a:prstGeom prst="rect">
            <a:avLst/>
          </a:prstGeom>
        </p:spPr>
      </p:pic>
      <p:pic>
        <p:nvPicPr>
          <p:cNvPr id="61" name="Picture 60"/>
          <p:cNvPicPr>
            <a:picLocks noChangeAspect="1"/>
          </p:cNvPicPr>
          <p:nvPr/>
        </p:nvPicPr>
        <p:blipFill>
          <a:blip r:embed="rId7"/>
          <a:stretch>
            <a:fillRect/>
          </a:stretch>
        </p:blipFill>
        <p:spPr>
          <a:xfrm>
            <a:off x="9014131" y="2973807"/>
            <a:ext cx="433500" cy="538333"/>
          </a:xfrm>
          <a:prstGeom prst="rect">
            <a:avLst/>
          </a:prstGeom>
        </p:spPr>
      </p:pic>
      <p:pic>
        <p:nvPicPr>
          <p:cNvPr id="62" name="Picture 61"/>
          <p:cNvPicPr>
            <a:picLocks noChangeAspect="1"/>
          </p:cNvPicPr>
          <p:nvPr/>
        </p:nvPicPr>
        <p:blipFill>
          <a:blip r:embed="rId7"/>
          <a:stretch>
            <a:fillRect/>
          </a:stretch>
        </p:blipFill>
        <p:spPr>
          <a:xfrm>
            <a:off x="9014131" y="4001544"/>
            <a:ext cx="433500" cy="538333"/>
          </a:xfrm>
          <a:prstGeom prst="rect">
            <a:avLst/>
          </a:prstGeom>
        </p:spPr>
      </p:pic>
      <p:pic>
        <p:nvPicPr>
          <p:cNvPr id="63" name="Picture 62"/>
          <p:cNvPicPr>
            <a:picLocks noChangeAspect="1"/>
          </p:cNvPicPr>
          <p:nvPr/>
        </p:nvPicPr>
        <p:blipFill>
          <a:blip r:embed="rId7"/>
          <a:stretch>
            <a:fillRect/>
          </a:stretch>
        </p:blipFill>
        <p:spPr>
          <a:xfrm>
            <a:off x="10159169" y="3512140"/>
            <a:ext cx="433500" cy="538333"/>
          </a:xfrm>
          <a:prstGeom prst="rect">
            <a:avLst/>
          </a:prstGeom>
        </p:spPr>
      </p:pic>
      <p:pic>
        <p:nvPicPr>
          <p:cNvPr id="64" name="Picture 63"/>
          <p:cNvPicPr>
            <a:picLocks noChangeAspect="1"/>
          </p:cNvPicPr>
          <p:nvPr/>
        </p:nvPicPr>
        <p:blipFill>
          <a:blip r:embed="rId8"/>
          <a:stretch>
            <a:fillRect/>
          </a:stretch>
        </p:blipFill>
        <p:spPr>
          <a:xfrm>
            <a:off x="11013455" y="2953541"/>
            <a:ext cx="484500" cy="538333"/>
          </a:xfrm>
          <a:prstGeom prst="rect">
            <a:avLst/>
          </a:prstGeom>
        </p:spPr>
      </p:pic>
      <p:pic>
        <p:nvPicPr>
          <p:cNvPr id="65" name="Picture 64"/>
          <p:cNvPicPr>
            <a:picLocks noChangeAspect="1"/>
          </p:cNvPicPr>
          <p:nvPr/>
        </p:nvPicPr>
        <p:blipFill>
          <a:blip r:embed="rId8"/>
          <a:stretch>
            <a:fillRect/>
          </a:stretch>
        </p:blipFill>
        <p:spPr>
          <a:xfrm>
            <a:off x="11035477" y="3971124"/>
            <a:ext cx="484500" cy="538333"/>
          </a:xfrm>
          <a:prstGeom prst="rect">
            <a:avLst/>
          </a:prstGeom>
        </p:spPr>
      </p:pic>
      <p:sp>
        <p:nvSpPr>
          <p:cNvPr id="66" name="TextBox 65"/>
          <p:cNvSpPr txBox="1"/>
          <p:nvPr/>
        </p:nvSpPr>
        <p:spPr>
          <a:xfrm>
            <a:off x="12161837" y="6616997"/>
            <a:ext cx="762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chemeClr val="tx2"/>
                </a:solidFill>
              </a:rPr>
              <a:t>K</a:t>
            </a:r>
          </a:p>
        </p:txBody>
      </p:sp>
      <p:pic>
        <p:nvPicPr>
          <p:cNvPr id="3" name="Picture 2"/>
          <p:cNvPicPr>
            <a:picLocks noChangeAspect="1"/>
          </p:cNvPicPr>
          <p:nvPr/>
        </p:nvPicPr>
        <p:blipFill>
          <a:blip r:embed="rId9"/>
          <a:stretch>
            <a:fillRect/>
          </a:stretch>
        </p:blipFill>
        <p:spPr>
          <a:xfrm>
            <a:off x="9157705" y="6487485"/>
            <a:ext cx="399900" cy="398867"/>
          </a:xfrm>
          <a:prstGeom prst="rect">
            <a:avLst/>
          </a:prstGeom>
        </p:spPr>
      </p:pic>
    </p:spTree>
    <p:extLst>
      <p:ext uri="{BB962C8B-B14F-4D97-AF65-F5344CB8AC3E}">
        <p14:creationId xmlns:p14="http://schemas.microsoft.com/office/powerpoint/2010/main" val="1599844370"/>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PowerShell </a:t>
            </a:r>
            <a:r>
              <a:rPr lang="en-US" dirty="0" err="1" smtClean="0"/>
              <a:t>Remoting</a:t>
            </a:r>
            <a:endParaRPr lang="en-US" dirty="0"/>
          </a:p>
        </p:txBody>
      </p:sp>
      <p:sp>
        <p:nvSpPr>
          <p:cNvPr id="3" name="Text Placeholder 2"/>
          <p:cNvSpPr>
            <a:spLocks noGrp="1"/>
          </p:cNvSpPr>
          <p:nvPr>
            <p:ph type="body" sz="quarter" idx="12"/>
          </p:nvPr>
        </p:nvSpPr>
        <p:spPr/>
        <p:txBody>
          <a:bodyPr/>
          <a:lstStyle/>
          <a:p>
            <a:r>
              <a:rPr lang="en-US" dirty="0" smtClean="0"/>
              <a:t>Kirk Evans </a:t>
            </a:r>
          </a:p>
          <a:p>
            <a:r>
              <a:rPr lang="en-US" dirty="0" smtClean="0"/>
              <a:t>@</a:t>
            </a:r>
            <a:r>
              <a:rPr lang="en-US" dirty="0" err="1" smtClean="0"/>
              <a:t>kaevans</a:t>
            </a:r>
            <a:endParaRPr lang="en-US" dirty="0" smtClean="0"/>
          </a:p>
          <a:p>
            <a:r>
              <a:rPr lang="en-US" dirty="0" smtClean="0"/>
              <a:t>#SPC298</a:t>
            </a:r>
            <a:endParaRPr lang="en-US" dirty="0"/>
          </a:p>
        </p:txBody>
      </p:sp>
    </p:spTree>
    <p:extLst>
      <p:ext uri="{BB962C8B-B14F-4D97-AF65-F5344CB8AC3E}">
        <p14:creationId xmlns:p14="http://schemas.microsoft.com/office/powerpoint/2010/main" val="8047156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Studies</a:t>
            </a:r>
            <a:endParaRPr lang="en-US" dirty="0"/>
          </a:p>
        </p:txBody>
      </p:sp>
    </p:spTree>
    <p:extLst>
      <p:ext uri="{BB962C8B-B14F-4D97-AF65-F5344CB8AC3E}">
        <p14:creationId xmlns:p14="http://schemas.microsoft.com/office/powerpoint/2010/main" val="4006228971"/>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455737" y="1820862"/>
            <a:ext cx="9220200" cy="4766455"/>
          </a:xfrm>
          <a:prstGeom prst="rect">
            <a:avLst/>
          </a:prstGeom>
        </p:spPr>
      </p:pic>
      <p:sp>
        <p:nvSpPr>
          <p:cNvPr id="4" name="Title 1"/>
          <p:cNvSpPr>
            <a:spLocks noGrp="1"/>
          </p:cNvSpPr>
          <p:nvPr>
            <p:ph type="title"/>
          </p:nvPr>
        </p:nvSpPr>
        <p:spPr/>
        <p:txBody>
          <a:bodyPr/>
          <a:lstStyle/>
          <a:p>
            <a:r>
              <a:rPr lang="en-US" dirty="0" smtClean="0"/>
              <a:t>Telenor – Dev/Test</a:t>
            </a:r>
            <a:endParaRPr lang="en-US" dirty="0"/>
          </a:p>
        </p:txBody>
      </p:sp>
    </p:spTree>
    <p:extLst>
      <p:ext uri="{BB962C8B-B14F-4D97-AF65-F5344CB8AC3E}">
        <p14:creationId xmlns:p14="http://schemas.microsoft.com/office/powerpoint/2010/main" val="698033301"/>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Toyota – Gazoo.com</a:t>
            </a:r>
            <a:endParaRPr lang="en-US" dirty="0"/>
          </a:p>
        </p:txBody>
      </p:sp>
      <p:pic>
        <p:nvPicPr>
          <p:cNvPr id="4" name="Picture 3"/>
          <p:cNvPicPr>
            <a:picLocks noChangeAspect="1"/>
          </p:cNvPicPr>
          <p:nvPr/>
        </p:nvPicPr>
        <p:blipFill>
          <a:blip r:embed="rId2"/>
          <a:stretch>
            <a:fillRect/>
          </a:stretch>
        </p:blipFill>
        <p:spPr>
          <a:xfrm>
            <a:off x="1230608" y="1950778"/>
            <a:ext cx="9670457" cy="4100512"/>
          </a:xfrm>
          <a:prstGeom prst="rect">
            <a:avLst/>
          </a:prstGeom>
        </p:spPr>
      </p:pic>
    </p:spTree>
    <p:extLst>
      <p:ext uri="{BB962C8B-B14F-4D97-AF65-F5344CB8AC3E}">
        <p14:creationId xmlns:p14="http://schemas.microsoft.com/office/powerpoint/2010/main" val="4075975997"/>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4294967295"/>
          </p:nvPr>
        </p:nvSpPr>
        <p:spPr>
          <a:xfrm>
            <a:off x="531948" y="1476621"/>
            <a:ext cx="11370961" cy="4486613"/>
          </a:xfrm>
          <a:prstGeom prst="rect">
            <a:avLst/>
          </a:prstGeom>
        </p:spPr>
        <p:txBody>
          <a:bodyPr/>
          <a:lstStyle/>
          <a:p>
            <a:pPr marL="293056" indent="-293056">
              <a:spcBef>
                <a:spcPts val="1224"/>
              </a:spcBef>
            </a:pPr>
            <a:r>
              <a:rPr lang="en-US" sz="3600" dirty="0">
                <a:solidFill>
                  <a:schemeClr val="tx1"/>
                </a:solidFill>
              </a:rPr>
              <a:t>SharePoint 2013 on Windows Azure Infrastructure Services</a:t>
            </a:r>
          </a:p>
          <a:p>
            <a:pPr marL="293056" indent="-293056">
              <a:spcBef>
                <a:spcPts val="1224"/>
              </a:spcBef>
            </a:pPr>
            <a:r>
              <a:rPr lang="en-US" sz="2040" dirty="0">
                <a:gradFill>
                  <a:gsLst>
                    <a:gs pos="1250">
                      <a:schemeClr val="tx1"/>
                    </a:gs>
                    <a:gs pos="100000">
                      <a:schemeClr val="tx1"/>
                    </a:gs>
                  </a:gsLst>
                  <a:lin ang="5400000" scaled="0"/>
                </a:gradFill>
                <a:hlinkClick r:id="rId3"/>
              </a:rPr>
              <a:t>http://www.microsoft.com/en-us/download/confirmation.aspx?id=38428</a:t>
            </a:r>
            <a:endParaRPr lang="en-US" sz="2040" dirty="0">
              <a:gradFill>
                <a:gsLst>
                  <a:gs pos="1250">
                    <a:schemeClr val="tx1"/>
                  </a:gs>
                  <a:gs pos="100000">
                    <a:schemeClr val="tx1"/>
                  </a:gs>
                </a:gsLst>
                <a:lin ang="5400000" scaled="0"/>
              </a:gradFill>
            </a:endParaRPr>
          </a:p>
          <a:p>
            <a:pPr marL="586111" lvl="1" indent="-293056"/>
            <a:endParaRPr lang="en-US" sz="2040" dirty="0"/>
          </a:p>
          <a:p>
            <a:pPr marL="293056" indent="-293056">
              <a:spcBef>
                <a:spcPts val="1224"/>
              </a:spcBef>
            </a:pPr>
            <a:r>
              <a:rPr lang="en-US" sz="3600" dirty="0">
                <a:solidFill>
                  <a:schemeClr val="tx1"/>
                </a:solidFill>
              </a:rPr>
              <a:t>SharePoint 2013 Automation Scripts</a:t>
            </a:r>
          </a:p>
          <a:p>
            <a:pPr marL="293056" indent="-293056">
              <a:spcBef>
                <a:spcPts val="1224"/>
              </a:spcBef>
            </a:pPr>
            <a:r>
              <a:rPr lang="en-US" sz="2040" dirty="0">
                <a:gradFill>
                  <a:gsLst>
                    <a:gs pos="1250">
                      <a:schemeClr val="tx1"/>
                    </a:gs>
                    <a:gs pos="100000">
                      <a:schemeClr val="tx1"/>
                    </a:gs>
                  </a:gsLst>
                  <a:lin ang="5400000" scaled="0"/>
                </a:gradFill>
                <a:hlinkClick r:id="rId4"/>
              </a:rPr>
              <a:t>https://</a:t>
            </a:r>
            <a:r>
              <a:rPr lang="en-US" sz="2040" dirty="0" smtClean="0">
                <a:gradFill>
                  <a:gsLst>
                    <a:gs pos="1250">
                      <a:schemeClr val="tx1"/>
                    </a:gs>
                    <a:gs pos="100000">
                      <a:schemeClr val="tx1"/>
                    </a:gs>
                  </a:gsLst>
                  <a:lin ang="5400000" scaled="0"/>
                </a:gradFill>
                <a:hlinkClick r:id="rId4"/>
              </a:rPr>
              <a:t>github.com/windowsazure/azure-sdk-tools-samples</a:t>
            </a:r>
            <a:endParaRPr lang="en-US" sz="2040" dirty="0" smtClean="0">
              <a:gradFill>
                <a:gsLst>
                  <a:gs pos="1250">
                    <a:schemeClr val="tx1"/>
                  </a:gs>
                  <a:gs pos="100000">
                    <a:schemeClr val="tx1"/>
                  </a:gs>
                </a:gsLst>
                <a:lin ang="5400000" scaled="0"/>
              </a:gradFill>
            </a:endParaRPr>
          </a:p>
          <a:p>
            <a:pPr marL="293056" indent="-293056">
              <a:spcBef>
                <a:spcPts val="1224"/>
              </a:spcBef>
            </a:pPr>
            <a:endParaRPr lang="en-US" sz="2040" dirty="0">
              <a:gradFill>
                <a:gsLst>
                  <a:gs pos="1250">
                    <a:schemeClr val="tx1"/>
                  </a:gs>
                  <a:gs pos="100000">
                    <a:schemeClr val="tx1"/>
                  </a:gs>
                </a:gsLst>
                <a:lin ang="5400000" scaled="0"/>
              </a:gradFill>
            </a:endParaRPr>
          </a:p>
          <a:p>
            <a:pPr marL="586111" lvl="1" indent="-293056"/>
            <a:endParaRPr lang="en-US" sz="2040" dirty="0"/>
          </a:p>
        </p:txBody>
      </p:sp>
      <p:sp>
        <p:nvSpPr>
          <p:cNvPr id="5" name="Title 4"/>
          <p:cNvSpPr>
            <a:spLocks noGrp="1"/>
          </p:cNvSpPr>
          <p:nvPr>
            <p:ph type="title"/>
          </p:nvPr>
        </p:nvSpPr>
        <p:spPr/>
        <p:txBody>
          <a:bodyPr/>
          <a:lstStyle/>
          <a:p>
            <a:r>
              <a:rPr lang="en-US" dirty="0" smtClean="0"/>
              <a:t>Links</a:t>
            </a:r>
            <a:endParaRPr lang="en-US" dirty="0"/>
          </a:p>
        </p:txBody>
      </p:sp>
    </p:spTree>
    <p:extLst>
      <p:ext uri="{BB962C8B-B14F-4D97-AF65-F5344CB8AC3E}">
        <p14:creationId xmlns:p14="http://schemas.microsoft.com/office/powerpoint/2010/main" val="3521406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txBox="1">
            <a:spLocks/>
          </p:cNvSpPr>
          <p:nvPr/>
        </p:nvSpPr>
        <p:spPr>
          <a:xfrm>
            <a:off x="547688" y="295275"/>
            <a:ext cx="11888787"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My Sessions</a:t>
            </a:r>
            <a:endParaRPr lang="en-US" dirty="0"/>
          </a:p>
        </p:txBody>
      </p:sp>
      <p:pic>
        <p:nvPicPr>
          <p:cNvPr id="6" name="Picture 5"/>
          <p:cNvPicPr>
            <a:picLocks noChangeAspect="1"/>
          </p:cNvPicPr>
          <p:nvPr/>
        </p:nvPicPr>
        <p:blipFill>
          <a:blip r:embed="rId2"/>
          <a:stretch>
            <a:fillRect/>
          </a:stretch>
        </p:blipFill>
        <p:spPr>
          <a:xfrm>
            <a:off x="4891881" y="1328293"/>
            <a:ext cx="3200400" cy="5200649"/>
          </a:xfrm>
          <a:prstGeom prst="rect">
            <a:avLst/>
          </a:prstGeom>
        </p:spPr>
      </p:pic>
      <p:pic>
        <p:nvPicPr>
          <p:cNvPr id="7" name="Picture 6"/>
          <p:cNvPicPr>
            <a:picLocks noChangeAspect="1"/>
          </p:cNvPicPr>
          <p:nvPr/>
        </p:nvPicPr>
        <p:blipFill>
          <a:blip r:embed="rId3"/>
          <a:stretch>
            <a:fillRect/>
          </a:stretch>
        </p:blipFill>
        <p:spPr>
          <a:xfrm>
            <a:off x="808037" y="1316638"/>
            <a:ext cx="3352800" cy="5132418"/>
          </a:xfrm>
          <a:prstGeom prst="rect">
            <a:avLst/>
          </a:prstGeom>
        </p:spPr>
      </p:pic>
      <p:pic>
        <p:nvPicPr>
          <p:cNvPr id="9" name="Picture 8"/>
          <p:cNvPicPr>
            <a:picLocks noChangeAspect="1"/>
          </p:cNvPicPr>
          <p:nvPr/>
        </p:nvPicPr>
        <p:blipFill>
          <a:blip r:embed="rId4"/>
          <a:stretch>
            <a:fillRect/>
          </a:stretch>
        </p:blipFill>
        <p:spPr>
          <a:xfrm>
            <a:off x="8823325" y="1328293"/>
            <a:ext cx="3200400" cy="5174542"/>
          </a:xfrm>
          <a:prstGeom prst="rect">
            <a:avLst/>
          </a:prstGeom>
        </p:spPr>
      </p:pic>
    </p:spTree>
    <p:extLst>
      <p:ext uri="{BB962C8B-B14F-4D97-AF65-F5344CB8AC3E}">
        <p14:creationId xmlns:p14="http://schemas.microsoft.com/office/powerpoint/2010/main" val="233814370"/>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idx="4294967295"/>
          </p:nvPr>
        </p:nvSpPr>
        <p:spPr>
          <a:xfrm>
            <a:off x="547688" y="295275"/>
            <a:ext cx="11888787" cy="917575"/>
          </a:xfrm>
        </p:spPr>
        <p:txBody>
          <a:bodyPr/>
          <a:lstStyle/>
          <a:p>
            <a:r>
              <a:rPr lang="en-US" dirty="0"/>
              <a:t>Related </a:t>
            </a:r>
            <a:r>
              <a:rPr lang="en-US" dirty="0" smtClean="0"/>
              <a:t>Sessions</a:t>
            </a:r>
            <a:endParaRPr lang="en-US" dirty="0"/>
          </a:p>
        </p:txBody>
      </p:sp>
      <p:pic>
        <p:nvPicPr>
          <p:cNvPr id="2" name="Picture 1"/>
          <p:cNvPicPr>
            <a:picLocks noChangeAspect="1"/>
          </p:cNvPicPr>
          <p:nvPr/>
        </p:nvPicPr>
        <p:blipFill rotWithShape="1">
          <a:blip r:embed="rId3"/>
          <a:srcRect r="5028" b="3240"/>
          <a:stretch/>
        </p:blipFill>
        <p:spPr>
          <a:xfrm>
            <a:off x="8840845" y="1287462"/>
            <a:ext cx="2878559" cy="5086350"/>
          </a:xfrm>
          <a:prstGeom prst="rect">
            <a:avLst/>
          </a:prstGeom>
        </p:spPr>
      </p:pic>
      <p:pic>
        <p:nvPicPr>
          <p:cNvPr id="7" name="Picture 6"/>
          <p:cNvPicPr>
            <a:picLocks noChangeAspect="1"/>
          </p:cNvPicPr>
          <p:nvPr/>
        </p:nvPicPr>
        <p:blipFill rotWithShape="1">
          <a:blip r:embed="rId4"/>
          <a:srcRect r="3225"/>
          <a:stretch/>
        </p:blipFill>
        <p:spPr>
          <a:xfrm>
            <a:off x="1323917" y="1287462"/>
            <a:ext cx="2819400" cy="5102654"/>
          </a:xfrm>
          <a:prstGeom prst="rect">
            <a:avLst/>
          </a:prstGeom>
        </p:spPr>
      </p:pic>
      <p:pic>
        <p:nvPicPr>
          <p:cNvPr id="8" name="Picture 7"/>
          <p:cNvPicPr>
            <a:picLocks noChangeAspect="1"/>
          </p:cNvPicPr>
          <p:nvPr/>
        </p:nvPicPr>
        <p:blipFill rotWithShape="1">
          <a:blip r:embed="rId5"/>
          <a:srcRect r="3363"/>
          <a:stretch/>
        </p:blipFill>
        <p:spPr>
          <a:xfrm>
            <a:off x="5066903" y="1287462"/>
            <a:ext cx="2850356" cy="5102654"/>
          </a:xfrm>
          <a:prstGeom prst="rect">
            <a:avLst/>
          </a:prstGeom>
        </p:spPr>
      </p:pic>
    </p:spTree>
    <p:extLst>
      <p:ext uri="{BB962C8B-B14F-4D97-AF65-F5344CB8AC3E}">
        <p14:creationId xmlns:p14="http://schemas.microsoft.com/office/powerpoint/2010/main" val="1052645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1864233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67021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Models </a:t>
            </a:r>
            <a:endParaRPr lang="en-US" dirty="0"/>
          </a:p>
        </p:txBody>
      </p:sp>
      <p:grpSp>
        <p:nvGrpSpPr>
          <p:cNvPr id="94" name="Group 93"/>
          <p:cNvGrpSpPr/>
          <p:nvPr/>
        </p:nvGrpSpPr>
        <p:grpSpPr>
          <a:xfrm>
            <a:off x="203256" y="1168338"/>
            <a:ext cx="2525734" cy="5275788"/>
            <a:chOff x="855665" y="1698693"/>
            <a:chExt cx="2237001" cy="4675111"/>
          </a:xfrm>
        </p:grpSpPr>
        <p:sp>
          <p:nvSpPr>
            <p:cNvPr id="95" name="Rectangle 94"/>
            <p:cNvSpPr/>
            <p:nvPr/>
          </p:nvSpPr>
          <p:spPr>
            <a:xfrm>
              <a:off x="1225894" y="1698693"/>
              <a:ext cx="1866772" cy="640080"/>
            </a:xfrm>
            <a:prstGeom prst="rect">
              <a:avLst/>
            </a:prstGeom>
            <a:noFill/>
            <a:ln w="9525" cap="flat" cmpd="sng" algn="ctr">
              <a:noFill/>
              <a:prstDash val="solid"/>
            </a:ln>
            <a:effectLst/>
          </p:spPr>
          <p:txBody>
            <a:bodyPr lIns="0" tIns="0" rIns="0" b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1492120" fontAlgn="base">
                <a:spcAft>
                  <a:spcPct val="0"/>
                </a:spcAft>
                <a:defRPr/>
              </a:pPr>
              <a:r>
                <a:rPr lang="en-US" sz="2448" dirty="0">
                  <a:solidFill>
                    <a:srgbClr val="595959">
                      <a:alpha val="99000"/>
                    </a:srgbClr>
                  </a:solidFill>
                  <a:ea typeface="Kozuka Gothic Pro R" pitchFamily="34" charset="-128"/>
                </a:rPr>
                <a:t>On Premises</a:t>
              </a:r>
            </a:p>
          </p:txBody>
        </p:sp>
        <p:sp>
          <p:nvSpPr>
            <p:cNvPr id="96" name="Rectangle 95"/>
            <p:cNvSpPr/>
            <p:nvPr/>
          </p:nvSpPr>
          <p:spPr>
            <a:xfrm>
              <a:off x="1396458" y="5537987"/>
              <a:ext cx="1638241" cy="381000"/>
            </a:xfrm>
            <a:prstGeom prst="rect">
              <a:avLst/>
            </a:prstGeom>
            <a:solidFill>
              <a:schemeClr val="accent1"/>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492242">
                <a:defRPr/>
              </a:pPr>
              <a:r>
                <a:rPr lang="en-US" sz="1904">
                  <a:solidFill>
                    <a:srgbClr val="FFFFFF">
                      <a:alpha val="99000"/>
                    </a:srgbClr>
                  </a:solidFill>
                  <a:ea typeface="Segoe UI" pitchFamily="34" charset="0"/>
                  <a:cs typeface="Segoe UI" pitchFamily="34" charset="0"/>
                </a:rPr>
                <a:t>Storage</a:t>
              </a:r>
            </a:p>
          </p:txBody>
        </p:sp>
        <p:sp>
          <p:nvSpPr>
            <p:cNvPr id="97" name="Rectangle 96"/>
            <p:cNvSpPr/>
            <p:nvPr/>
          </p:nvSpPr>
          <p:spPr>
            <a:xfrm>
              <a:off x="1396458" y="5083168"/>
              <a:ext cx="1638241" cy="381000"/>
            </a:xfrm>
            <a:prstGeom prst="rect">
              <a:avLst/>
            </a:prstGeom>
            <a:solidFill>
              <a:schemeClr val="accent1"/>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492242">
                <a:defRPr/>
              </a:pPr>
              <a:r>
                <a:rPr lang="en-US" sz="1904">
                  <a:solidFill>
                    <a:srgbClr val="FFFFFF">
                      <a:alpha val="99000"/>
                    </a:srgbClr>
                  </a:solidFill>
                  <a:ea typeface="Segoe UI" pitchFamily="34" charset="0"/>
                  <a:cs typeface="Segoe UI" pitchFamily="34" charset="0"/>
                </a:rPr>
                <a:t>Servers</a:t>
              </a:r>
            </a:p>
          </p:txBody>
        </p:sp>
        <p:sp>
          <p:nvSpPr>
            <p:cNvPr id="98" name="Rectangle 97"/>
            <p:cNvSpPr/>
            <p:nvPr/>
          </p:nvSpPr>
          <p:spPr>
            <a:xfrm>
              <a:off x="1396458" y="5992804"/>
              <a:ext cx="1638241" cy="381000"/>
            </a:xfrm>
            <a:prstGeom prst="rect">
              <a:avLst/>
            </a:prstGeom>
            <a:solidFill>
              <a:schemeClr val="accent1"/>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492242">
                <a:defRPr/>
              </a:pPr>
              <a:r>
                <a:rPr lang="en-US" sz="1904">
                  <a:solidFill>
                    <a:srgbClr val="FFFFFF">
                      <a:alpha val="99000"/>
                    </a:srgbClr>
                  </a:solidFill>
                  <a:ea typeface="Segoe UI" pitchFamily="34" charset="0"/>
                  <a:cs typeface="Segoe UI" pitchFamily="34" charset="0"/>
                </a:rPr>
                <a:t>Networking</a:t>
              </a:r>
            </a:p>
          </p:txBody>
        </p:sp>
        <p:sp>
          <p:nvSpPr>
            <p:cNvPr id="99" name="Rectangle 98"/>
            <p:cNvSpPr/>
            <p:nvPr/>
          </p:nvSpPr>
          <p:spPr>
            <a:xfrm>
              <a:off x="1396458" y="4173530"/>
              <a:ext cx="1638241" cy="381000"/>
            </a:xfrm>
            <a:prstGeom prst="rect">
              <a:avLst/>
            </a:prstGeom>
            <a:solidFill>
              <a:schemeClr val="accent1"/>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492242">
                <a:defRPr/>
              </a:pPr>
              <a:r>
                <a:rPr lang="en-US" sz="1904">
                  <a:solidFill>
                    <a:srgbClr val="FFFFFF">
                      <a:alpha val="99000"/>
                    </a:srgbClr>
                  </a:solidFill>
                  <a:ea typeface="Segoe UI" pitchFamily="34" charset="0"/>
                  <a:cs typeface="Segoe UI" pitchFamily="34" charset="0"/>
                </a:rPr>
                <a:t>O/S</a:t>
              </a:r>
            </a:p>
          </p:txBody>
        </p:sp>
        <p:sp>
          <p:nvSpPr>
            <p:cNvPr id="100" name="Rectangle 99"/>
            <p:cNvSpPr/>
            <p:nvPr/>
          </p:nvSpPr>
          <p:spPr>
            <a:xfrm>
              <a:off x="1396458" y="3718711"/>
              <a:ext cx="1638241" cy="381000"/>
            </a:xfrm>
            <a:prstGeom prst="rect">
              <a:avLst/>
            </a:prstGeom>
            <a:solidFill>
              <a:schemeClr val="accent1"/>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492242">
                <a:defRPr/>
              </a:pPr>
              <a:r>
                <a:rPr lang="en-US" sz="1904">
                  <a:solidFill>
                    <a:srgbClr val="FFFFFF">
                      <a:alpha val="99000"/>
                    </a:srgbClr>
                  </a:solidFill>
                  <a:ea typeface="Segoe UI" pitchFamily="34" charset="0"/>
                  <a:cs typeface="Segoe UI" pitchFamily="34" charset="0"/>
                </a:rPr>
                <a:t>Middleware</a:t>
              </a:r>
            </a:p>
          </p:txBody>
        </p:sp>
        <p:sp>
          <p:nvSpPr>
            <p:cNvPr id="101" name="Rectangle 100"/>
            <p:cNvSpPr/>
            <p:nvPr/>
          </p:nvSpPr>
          <p:spPr>
            <a:xfrm>
              <a:off x="1396458" y="4628349"/>
              <a:ext cx="1638241" cy="381000"/>
            </a:xfrm>
            <a:prstGeom prst="rect">
              <a:avLst/>
            </a:prstGeom>
            <a:solidFill>
              <a:schemeClr val="accent1"/>
            </a:solidFill>
            <a:ln w="9525" cap="flat" cmpd="sng" algn="ctr">
              <a:noFill/>
              <a:prstDash val="solid"/>
            </a:ln>
            <a:effectLst/>
          </p:spPr>
          <p:txBody>
            <a:bodyPr lIns="0" r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492242">
                <a:defRPr/>
              </a:pPr>
              <a:r>
                <a:rPr lang="en-US" sz="1904">
                  <a:solidFill>
                    <a:srgbClr val="FFFFFF">
                      <a:alpha val="99000"/>
                    </a:srgbClr>
                  </a:solidFill>
                  <a:ea typeface="Segoe UI" pitchFamily="34" charset="0"/>
                  <a:cs typeface="Segoe UI" pitchFamily="34" charset="0"/>
                </a:rPr>
                <a:t>Virtualization</a:t>
              </a:r>
            </a:p>
          </p:txBody>
        </p:sp>
        <p:sp>
          <p:nvSpPr>
            <p:cNvPr id="102" name="Rectangle 101"/>
            <p:cNvSpPr/>
            <p:nvPr/>
          </p:nvSpPr>
          <p:spPr>
            <a:xfrm>
              <a:off x="1396458" y="2809073"/>
              <a:ext cx="1638241" cy="381000"/>
            </a:xfrm>
            <a:prstGeom prst="rect">
              <a:avLst/>
            </a:prstGeom>
            <a:solidFill>
              <a:schemeClr val="accent1"/>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492242">
                <a:defRPr/>
              </a:pPr>
              <a:r>
                <a:rPr lang="en-US" sz="1904">
                  <a:solidFill>
                    <a:srgbClr val="FFFFFF">
                      <a:alpha val="99000"/>
                    </a:srgbClr>
                  </a:solidFill>
                  <a:ea typeface="Segoe UI" pitchFamily="34" charset="0"/>
                  <a:cs typeface="Segoe UI" pitchFamily="34" charset="0"/>
                </a:rPr>
                <a:t>Data</a:t>
              </a:r>
            </a:p>
          </p:txBody>
        </p:sp>
        <p:sp>
          <p:nvSpPr>
            <p:cNvPr id="103" name="Rectangle 102"/>
            <p:cNvSpPr/>
            <p:nvPr/>
          </p:nvSpPr>
          <p:spPr>
            <a:xfrm>
              <a:off x="1396458" y="2354254"/>
              <a:ext cx="1638241" cy="381000"/>
            </a:xfrm>
            <a:prstGeom prst="rect">
              <a:avLst/>
            </a:prstGeom>
            <a:solidFill>
              <a:schemeClr val="accent1"/>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492242">
                <a:defRPr/>
              </a:pPr>
              <a:r>
                <a:rPr lang="en-US" sz="1836" dirty="0"/>
                <a:t>Applications</a:t>
              </a:r>
              <a:endParaRPr lang="en-US" sz="1904" dirty="0">
                <a:solidFill>
                  <a:srgbClr val="FFFFFF">
                    <a:alpha val="99000"/>
                  </a:srgbClr>
                </a:solidFill>
                <a:ea typeface="Segoe UI" pitchFamily="34" charset="0"/>
                <a:cs typeface="Segoe UI" pitchFamily="34" charset="0"/>
              </a:endParaRPr>
            </a:p>
          </p:txBody>
        </p:sp>
        <p:sp>
          <p:nvSpPr>
            <p:cNvPr id="104" name="Rectangle 103"/>
            <p:cNvSpPr/>
            <p:nvPr/>
          </p:nvSpPr>
          <p:spPr>
            <a:xfrm>
              <a:off x="1396458" y="3263892"/>
              <a:ext cx="1638241" cy="381000"/>
            </a:xfrm>
            <a:prstGeom prst="rect">
              <a:avLst/>
            </a:prstGeom>
            <a:solidFill>
              <a:schemeClr val="accent1"/>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492242">
                <a:defRPr/>
              </a:pPr>
              <a:r>
                <a:rPr lang="en-US" sz="1904" dirty="0">
                  <a:solidFill>
                    <a:srgbClr val="FFFFFF">
                      <a:alpha val="99000"/>
                    </a:srgbClr>
                  </a:solidFill>
                  <a:ea typeface="Segoe UI" pitchFamily="34" charset="0"/>
                  <a:cs typeface="Segoe UI" pitchFamily="34" charset="0"/>
                </a:rPr>
                <a:t>Runtime</a:t>
              </a:r>
            </a:p>
          </p:txBody>
        </p:sp>
        <p:sp>
          <p:nvSpPr>
            <p:cNvPr id="105" name="Left Brace 104"/>
            <p:cNvSpPr/>
            <p:nvPr/>
          </p:nvSpPr>
          <p:spPr>
            <a:xfrm>
              <a:off x="1124117" y="2354254"/>
              <a:ext cx="262914" cy="4019550"/>
            </a:xfrm>
            <a:prstGeom prst="leftBrace">
              <a:avLst>
                <a:gd name="adj1" fmla="val 0"/>
                <a:gd name="adj2" fmla="val 50000"/>
              </a:avLst>
            </a:prstGeom>
            <a:noFill/>
            <a:ln w="19050" cap="flat" cmpd="sng" algn="ctr">
              <a:solidFill>
                <a:sysClr val="windowText" lastClr="000000">
                  <a:lumMod val="50000"/>
                  <a:lumOff val="50000"/>
                </a:sysClr>
              </a:solid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492242">
                <a:defRPr/>
              </a:pPr>
              <a:endParaRPr lang="en-US" sz="1904">
                <a:solidFill>
                  <a:srgbClr val="FFFFFF"/>
                </a:solidFill>
                <a:ea typeface="Segoe UI" pitchFamily="34" charset="0"/>
                <a:cs typeface="Segoe UI" pitchFamily="34" charset="0"/>
              </a:endParaRPr>
            </a:p>
          </p:txBody>
        </p:sp>
        <p:sp>
          <p:nvSpPr>
            <p:cNvPr id="106" name="TextBox 52"/>
            <p:cNvSpPr txBox="1"/>
            <p:nvPr/>
          </p:nvSpPr>
          <p:spPr>
            <a:xfrm>
              <a:off x="855665" y="3767906"/>
              <a:ext cx="404403" cy="1176395"/>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1492120" fontAlgn="base">
                <a:spcAft>
                  <a:spcPct val="0"/>
                </a:spcAft>
                <a:defRPr/>
              </a:pPr>
              <a:r>
                <a:rPr lang="en-US" sz="1767" dirty="0">
                  <a:solidFill>
                    <a:srgbClr val="595959">
                      <a:alpha val="99000"/>
                    </a:srgbClr>
                  </a:solidFill>
                  <a:ea typeface="Kozuka Gothic Pro R" pitchFamily="34" charset="-128"/>
                </a:rPr>
                <a:t>You manage</a:t>
              </a:r>
            </a:p>
          </p:txBody>
        </p:sp>
      </p:grpSp>
      <p:grpSp>
        <p:nvGrpSpPr>
          <p:cNvPr id="107" name="Group 106"/>
          <p:cNvGrpSpPr/>
          <p:nvPr/>
        </p:nvGrpSpPr>
        <p:grpSpPr>
          <a:xfrm>
            <a:off x="3089560" y="1168338"/>
            <a:ext cx="3129703" cy="5426457"/>
            <a:chOff x="3377366" y="1698693"/>
            <a:chExt cx="2771925" cy="4808626"/>
          </a:xfrm>
        </p:grpSpPr>
        <p:sp>
          <p:nvSpPr>
            <p:cNvPr id="108" name="Rectangle 107"/>
            <p:cNvSpPr/>
            <p:nvPr/>
          </p:nvSpPr>
          <p:spPr>
            <a:xfrm>
              <a:off x="3442874" y="1698693"/>
              <a:ext cx="2593774" cy="640080"/>
            </a:xfrm>
            <a:prstGeom prst="rect">
              <a:avLst/>
            </a:prstGeom>
            <a:noFill/>
            <a:ln w="9525" cap="flat" cmpd="sng" algn="ctr">
              <a:noFill/>
              <a:prstDash val="solid"/>
            </a:ln>
            <a:effectLst/>
          </p:spPr>
          <p:txBody>
            <a:bodyPr tIns="0" b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1492120" fontAlgn="base">
                <a:spcAft>
                  <a:spcPct val="0"/>
                </a:spcAft>
                <a:defRPr/>
              </a:pPr>
              <a:r>
                <a:rPr lang="en-US" sz="2448" dirty="0">
                  <a:solidFill>
                    <a:srgbClr val="595959">
                      <a:alpha val="99000"/>
                    </a:srgbClr>
                  </a:solidFill>
                  <a:ea typeface="Kozuka Gothic Pro R" pitchFamily="34" charset="-128"/>
                </a:rPr>
                <a:t>Infrastructure</a:t>
              </a:r>
            </a:p>
            <a:p>
              <a:pPr algn="ctr" defTabSz="1492242">
                <a:defRPr/>
              </a:pPr>
              <a:r>
                <a:rPr lang="en-US" sz="1904" dirty="0">
                  <a:solidFill>
                    <a:srgbClr val="595959">
                      <a:alpha val="99000"/>
                    </a:srgbClr>
                  </a:solidFill>
                  <a:ea typeface="Kozuka Gothic Pro R" pitchFamily="34" charset="-128"/>
                </a:rPr>
                <a:t>(as a Service)</a:t>
              </a:r>
            </a:p>
          </p:txBody>
        </p:sp>
        <p:sp>
          <p:nvSpPr>
            <p:cNvPr id="109" name="Rectangle 108"/>
            <p:cNvSpPr/>
            <p:nvPr/>
          </p:nvSpPr>
          <p:spPr>
            <a:xfrm>
              <a:off x="3928143" y="5537991"/>
              <a:ext cx="1638241" cy="381000"/>
            </a:xfrm>
            <a:prstGeom prst="rect">
              <a:avLst/>
            </a:prstGeom>
            <a:solidFill>
              <a:schemeClr val="accent2">
                <a:lumMod val="75000"/>
                <a:lumOff val="25000"/>
              </a:schemeClr>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492242">
                <a:defRPr/>
              </a:pPr>
              <a:r>
                <a:rPr lang="en-US" sz="1904" dirty="0">
                  <a:solidFill>
                    <a:sysClr val="window" lastClr="FFFFFF">
                      <a:alpha val="99000"/>
                    </a:sysClr>
                  </a:solidFill>
                  <a:ea typeface="Segoe UI" pitchFamily="34" charset="0"/>
                  <a:cs typeface="Segoe UI" pitchFamily="34" charset="0"/>
                </a:rPr>
                <a:t>Storage</a:t>
              </a:r>
            </a:p>
          </p:txBody>
        </p:sp>
        <p:sp>
          <p:nvSpPr>
            <p:cNvPr id="110" name="Rectangle 109"/>
            <p:cNvSpPr/>
            <p:nvPr/>
          </p:nvSpPr>
          <p:spPr>
            <a:xfrm>
              <a:off x="3928143" y="5083172"/>
              <a:ext cx="1638241" cy="381000"/>
            </a:xfrm>
            <a:prstGeom prst="rect">
              <a:avLst/>
            </a:prstGeom>
            <a:solidFill>
              <a:schemeClr val="accent2">
                <a:lumMod val="75000"/>
                <a:lumOff val="25000"/>
              </a:schemeClr>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492242">
                <a:defRPr/>
              </a:pPr>
              <a:r>
                <a:rPr lang="en-US" sz="1904" dirty="0">
                  <a:solidFill>
                    <a:sysClr val="window" lastClr="FFFFFF">
                      <a:alpha val="99000"/>
                    </a:sysClr>
                  </a:solidFill>
                  <a:ea typeface="Segoe UI" pitchFamily="34" charset="0"/>
                  <a:cs typeface="Segoe UI" pitchFamily="34" charset="0"/>
                </a:rPr>
                <a:t>Servers</a:t>
              </a:r>
            </a:p>
          </p:txBody>
        </p:sp>
        <p:sp>
          <p:nvSpPr>
            <p:cNvPr id="111" name="Rectangle 110"/>
            <p:cNvSpPr/>
            <p:nvPr/>
          </p:nvSpPr>
          <p:spPr>
            <a:xfrm>
              <a:off x="3928143" y="5992808"/>
              <a:ext cx="1638241" cy="381000"/>
            </a:xfrm>
            <a:prstGeom prst="rect">
              <a:avLst/>
            </a:prstGeom>
            <a:solidFill>
              <a:schemeClr val="accent2">
                <a:lumMod val="75000"/>
                <a:lumOff val="25000"/>
              </a:schemeClr>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492242">
                <a:defRPr/>
              </a:pPr>
              <a:r>
                <a:rPr lang="en-US" sz="1904" dirty="0">
                  <a:solidFill>
                    <a:sysClr val="window" lastClr="FFFFFF">
                      <a:alpha val="99000"/>
                    </a:sysClr>
                  </a:solidFill>
                  <a:ea typeface="Segoe UI" pitchFamily="34" charset="0"/>
                  <a:cs typeface="Segoe UI" pitchFamily="34" charset="0"/>
                </a:rPr>
                <a:t>Networking</a:t>
              </a:r>
            </a:p>
          </p:txBody>
        </p:sp>
        <p:sp>
          <p:nvSpPr>
            <p:cNvPr id="112" name="Rectangle 111"/>
            <p:cNvSpPr/>
            <p:nvPr/>
          </p:nvSpPr>
          <p:spPr>
            <a:xfrm>
              <a:off x="3928143" y="4173534"/>
              <a:ext cx="1638241" cy="381000"/>
            </a:xfrm>
            <a:prstGeom prst="rect">
              <a:avLst/>
            </a:prstGeom>
            <a:solidFill>
              <a:schemeClr val="accent1"/>
            </a:solidFill>
            <a:ln w="9525" cap="flat" cmpd="sng" algn="ctr">
              <a:noFill/>
              <a:prstDash val="solid"/>
            </a:ln>
            <a:effectLst/>
          </p:spPr>
          <p:txBody>
            <a:bodyPr rtlCol="0" anchor="t" anchorCtr="0"/>
            <a:lstStyle/>
            <a:p>
              <a:pPr algn="ctr" defTabSz="1492242">
                <a:defRPr/>
              </a:pPr>
              <a:r>
                <a:rPr lang="en-US" sz="1904" kern="0" dirty="0">
                  <a:solidFill>
                    <a:sysClr val="window" lastClr="FFFFFF">
                      <a:alpha val="99000"/>
                    </a:sysClr>
                  </a:solidFill>
                  <a:ea typeface="Segoe UI" pitchFamily="34" charset="0"/>
                  <a:cs typeface="Segoe UI" pitchFamily="34" charset="0"/>
                </a:rPr>
                <a:t>O/S</a:t>
              </a:r>
            </a:p>
          </p:txBody>
        </p:sp>
        <p:sp>
          <p:nvSpPr>
            <p:cNvPr id="113" name="Rectangle 112"/>
            <p:cNvSpPr/>
            <p:nvPr/>
          </p:nvSpPr>
          <p:spPr>
            <a:xfrm>
              <a:off x="3928143" y="3718715"/>
              <a:ext cx="1638241" cy="381000"/>
            </a:xfrm>
            <a:prstGeom prst="rect">
              <a:avLst/>
            </a:prstGeom>
            <a:solidFill>
              <a:schemeClr val="accent1"/>
            </a:solidFill>
            <a:ln w="9525" cap="flat" cmpd="sng" algn="ctr">
              <a:noFill/>
              <a:prstDash val="solid"/>
            </a:ln>
            <a:effectLst/>
          </p:spPr>
          <p:txBody>
            <a:bodyPr rtlCol="0" anchor="t" anchorCtr="0"/>
            <a:lstStyle/>
            <a:p>
              <a:pPr algn="ctr" defTabSz="1492242">
                <a:defRPr/>
              </a:pPr>
              <a:r>
                <a:rPr lang="en-US" sz="1904" kern="0" dirty="0">
                  <a:solidFill>
                    <a:sysClr val="window" lastClr="FFFFFF">
                      <a:alpha val="99000"/>
                    </a:sysClr>
                  </a:solidFill>
                  <a:ea typeface="Segoe UI" pitchFamily="34" charset="0"/>
                  <a:cs typeface="Segoe UI" pitchFamily="34" charset="0"/>
                </a:rPr>
                <a:t>Middleware</a:t>
              </a:r>
            </a:p>
          </p:txBody>
        </p:sp>
        <p:sp>
          <p:nvSpPr>
            <p:cNvPr id="114" name="Rectangle 113"/>
            <p:cNvSpPr/>
            <p:nvPr/>
          </p:nvSpPr>
          <p:spPr>
            <a:xfrm>
              <a:off x="3928143" y="4628353"/>
              <a:ext cx="1638241" cy="381000"/>
            </a:xfrm>
            <a:prstGeom prst="rect">
              <a:avLst/>
            </a:prstGeom>
            <a:solidFill>
              <a:schemeClr val="accent2">
                <a:lumMod val="75000"/>
                <a:lumOff val="25000"/>
              </a:schemeClr>
            </a:solidFill>
            <a:ln w="9525" cap="flat" cmpd="sng" algn="ctr">
              <a:noFill/>
              <a:prstDash val="solid"/>
            </a:ln>
            <a:effectLst/>
          </p:spPr>
          <p:txBody>
            <a:bodyPr lIns="0" rIns="0"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492242">
                <a:defRPr/>
              </a:pPr>
              <a:r>
                <a:rPr lang="en-US" sz="1904" dirty="0">
                  <a:solidFill>
                    <a:sysClr val="window" lastClr="FFFFFF">
                      <a:alpha val="99000"/>
                    </a:sysClr>
                  </a:solidFill>
                  <a:ea typeface="Segoe UI" pitchFamily="34" charset="0"/>
                  <a:cs typeface="Segoe UI" pitchFamily="34" charset="0"/>
                </a:rPr>
                <a:t>Virtualization</a:t>
              </a:r>
            </a:p>
          </p:txBody>
        </p:sp>
        <p:sp>
          <p:nvSpPr>
            <p:cNvPr id="115" name="Rectangle 114"/>
            <p:cNvSpPr/>
            <p:nvPr/>
          </p:nvSpPr>
          <p:spPr>
            <a:xfrm>
              <a:off x="3928143" y="2809077"/>
              <a:ext cx="1638241" cy="381000"/>
            </a:xfrm>
            <a:prstGeom prst="rect">
              <a:avLst/>
            </a:prstGeom>
            <a:solidFill>
              <a:schemeClr val="accent1"/>
            </a:solidFill>
            <a:ln w="9525" cap="flat" cmpd="sng" algn="ctr">
              <a:noFill/>
              <a:prstDash val="solid"/>
            </a:ln>
            <a:effectLst/>
          </p:spPr>
          <p:txBody>
            <a:bodyPr rtlCol="0" anchor="t" anchorCtr="0"/>
            <a:lstStyle/>
            <a:p>
              <a:pPr algn="ctr" defTabSz="1492242">
                <a:defRPr/>
              </a:pPr>
              <a:r>
                <a:rPr lang="en-US" sz="1904" kern="0" dirty="0">
                  <a:solidFill>
                    <a:sysClr val="window" lastClr="FFFFFF">
                      <a:alpha val="99000"/>
                    </a:sysClr>
                  </a:solidFill>
                  <a:ea typeface="Segoe UI" pitchFamily="34" charset="0"/>
                  <a:cs typeface="Segoe UI" pitchFamily="34" charset="0"/>
                </a:rPr>
                <a:t>Data</a:t>
              </a:r>
            </a:p>
          </p:txBody>
        </p:sp>
        <p:sp>
          <p:nvSpPr>
            <p:cNvPr id="116" name="Rectangle 115"/>
            <p:cNvSpPr/>
            <p:nvPr/>
          </p:nvSpPr>
          <p:spPr>
            <a:xfrm>
              <a:off x="3928143" y="2354258"/>
              <a:ext cx="1638241" cy="381000"/>
            </a:xfrm>
            <a:prstGeom prst="rect">
              <a:avLst/>
            </a:prstGeom>
            <a:solidFill>
              <a:schemeClr val="accent1"/>
            </a:solidFill>
            <a:ln w="9525" cap="flat" cmpd="sng" algn="ctr">
              <a:noFill/>
              <a:prstDash val="solid"/>
            </a:ln>
            <a:effectLst/>
          </p:spPr>
          <p:txBody>
            <a:bodyPr rtlCol="0" anchor="t" anchorCtr="0"/>
            <a:lstStyle/>
            <a:p>
              <a:pPr algn="ctr" defTabSz="1492242">
                <a:defRPr/>
              </a:pPr>
              <a:r>
                <a:rPr lang="en-US" sz="1904" kern="0" dirty="0">
                  <a:solidFill>
                    <a:sysClr val="window" lastClr="FFFFFF">
                      <a:alpha val="99000"/>
                    </a:sysClr>
                  </a:solidFill>
                  <a:ea typeface="Segoe UI" pitchFamily="34" charset="0"/>
                  <a:cs typeface="Segoe UI" pitchFamily="34" charset="0"/>
                </a:rPr>
                <a:t>Applications</a:t>
              </a:r>
            </a:p>
          </p:txBody>
        </p:sp>
        <p:sp>
          <p:nvSpPr>
            <p:cNvPr id="117" name="Rectangle 116"/>
            <p:cNvSpPr/>
            <p:nvPr/>
          </p:nvSpPr>
          <p:spPr>
            <a:xfrm>
              <a:off x="3928143" y="3263896"/>
              <a:ext cx="1638241" cy="381000"/>
            </a:xfrm>
            <a:prstGeom prst="rect">
              <a:avLst/>
            </a:prstGeom>
            <a:solidFill>
              <a:schemeClr val="accent1"/>
            </a:solidFill>
            <a:ln w="9525" cap="flat" cmpd="sng" algn="ctr">
              <a:noFill/>
              <a:prstDash val="solid"/>
            </a:ln>
            <a:effectLst/>
          </p:spPr>
          <p:txBody>
            <a:bodyPr rtlCol="0" anchor="t" anchorCtr="0"/>
            <a:lstStyle/>
            <a:p>
              <a:pPr algn="ctr" defTabSz="1492242">
                <a:defRPr/>
              </a:pPr>
              <a:r>
                <a:rPr lang="en-US" sz="1904" kern="0" dirty="0">
                  <a:solidFill>
                    <a:sysClr val="window" lastClr="FFFFFF">
                      <a:alpha val="99000"/>
                    </a:sysClr>
                  </a:solidFill>
                  <a:ea typeface="Segoe UI" pitchFamily="34" charset="0"/>
                  <a:cs typeface="Segoe UI" pitchFamily="34" charset="0"/>
                </a:rPr>
                <a:t>Runtime</a:t>
              </a:r>
            </a:p>
          </p:txBody>
        </p:sp>
        <p:sp>
          <p:nvSpPr>
            <p:cNvPr id="118" name="Left Brace 117"/>
            <p:cNvSpPr/>
            <p:nvPr/>
          </p:nvSpPr>
          <p:spPr>
            <a:xfrm flipH="1">
              <a:off x="5575615" y="4587244"/>
              <a:ext cx="228600" cy="1764000"/>
            </a:xfrm>
            <a:prstGeom prst="leftBrace">
              <a:avLst>
                <a:gd name="adj1" fmla="val 0"/>
                <a:gd name="adj2" fmla="val 50000"/>
              </a:avLst>
            </a:prstGeom>
            <a:noFill/>
            <a:ln w="19050" cap="flat" cmpd="sng" algn="ctr">
              <a:solidFill>
                <a:sysClr val="windowText" lastClr="000000">
                  <a:lumMod val="50000"/>
                  <a:lumOff val="50000"/>
                </a:sysClr>
              </a:solidFill>
              <a:prstDash val="solid"/>
            </a:ln>
            <a:effectLst/>
          </p:spPr>
          <p:txBody>
            <a:bodyPr rtlCol="0" anchor="ctr"/>
            <a:lstStyle/>
            <a:p>
              <a:pPr algn="ctr" defTabSz="1492242">
                <a:defRPr/>
              </a:pPr>
              <a:endParaRPr lang="en-US" sz="2312" kern="0">
                <a:solidFill>
                  <a:srgbClr val="FFFFFF"/>
                </a:solidFill>
                <a:ea typeface="Segoe UI" pitchFamily="34" charset="0"/>
                <a:cs typeface="Segoe UI" pitchFamily="34" charset="0"/>
              </a:endParaRPr>
            </a:p>
          </p:txBody>
        </p:sp>
        <p:sp>
          <p:nvSpPr>
            <p:cNvPr id="119" name="TextBox 56"/>
            <p:cNvSpPr txBox="1"/>
            <p:nvPr/>
          </p:nvSpPr>
          <p:spPr>
            <a:xfrm flipH="1">
              <a:off x="5744888" y="4421014"/>
              <a:ext cx="404403" cy="2086305"/>
            </a:xfrm>
            <a:prstGeom prst="rect">
              <a:avLst/>
            </a:prstGeom>
            <a:noFill/>
          </p:spPr>
          <p:txBody>
            <a:bodyPr vert="eaVert"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1492120" fontAlgn="base">
                <a:spcAft>
                  <a:spcPct val="0"/>
                </a:spcAft>
                <a:defRPr/>
              </a:pPr>
              <a:r>
                <a:rPr lang="en-US" sz="1767" dirty="0">
                  <a:solidFill>
                    <a:srgbClr val="595959">
                      <a:alpha val="99000"/>
                    </a:srgbClr>
                  </a:solidFill>
                  <a:ea typeface="Kozuka Gothic Pro R" pitchFamily="34" charset="-128"/>
                </a:rPr>
                <a:t>Managed by Microsoft</a:t>
              </a:r>
            </a:p>
          </p:txBody>
        </p:sp>
        <p:sp>
          <p:nvSpPr>
            <p:cNvPr id="120" name="Left Brace 119"/>
            <p:cNvSpPr/>
            <p:nvPr/>
          </p:nvSpPr>
          <p:spPr>
            <a:xfrm>
              <a:off x="3789635" y="2354258"/>
              <a:ext cx="133350" cy="2200276"/>
            </a:xfrm>
            <a:prstGeom prst="leftBrace">
              <a:avLst>
                <a:gd name="adj1" fmla="val 0"/>
                <a:gd name="adj2" fmla="val 50000"/>
              </a:avLst>
            </a:prstGeom>
            <a:noFill/>
            <a:ln w="19050" cap="flat" cmpd="sng" algn="ctr">
              <a:solidFill>
                <a:sysClr val="windowText" lastClr="000000">
                  <a:lumMod val="50000"/>
                  <a:lumOff val="50000"/>
                </a:sysClr>
              </a:solidFill>
              <a:prstDash val="solid"/>
            </a:ln>
            <a:effectLst/>
          </p:spPr>
          <p:txBody>
            <a:bodyPr rtlCol="0" anchor="ctr"/>
            <a:lstStyle/>
            <a:p>
              <a:pPr algn="ctr" defTabSz="1492242">
                <a:defRPr/>
              </a:pPr>
              <a:endParaRPr lang="en-US" sz="2312" kern="0">
                <a:solidFill>
                  <a:srgbClr val="FFFFFF"/>
                </a:solidFill>
                <a:ea typeface="Segoe UI" pitchFamily="34" charset="0"/>
                <a:cs typeface="Segoe UI" pitchFamily="34" charset="0"/>
              </a:endParaRPr>
            </a:p>
          </p:txBody>
        </p:sp>
        <p:sp>
          <p:nvSpPr>
            <p:cNvPr id="121" name="TextBox 58"/>
            <p:cNvSpPr txBox="1"/>
            <p:nvPr/>
          </p:nvSpPr>
          <p:spPr>
            <a:xfrm>
              <a:off x="3377366" y="2866197"/>
              <a:ext cx="404403" cy="1176395"/>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1492120" fontAlgn="base">
                <a:spcAft>
                  <a:spcPct val="0"/>
                </a:spcAft>
                <a:defRPr/>
              </a:pPr>
              <a:r>
                <a:rPr lang="en-US" sz="1767" dirty="0">
                  <a:solidFill>
                    <a:srgbClr val="595959">
                      <a:alpha val="99000"/>
                    </a:srgbClr>
                  </a:solidFill>
                  <a:ea typeface="Kozuka Gothic Pro R" pitchFamily="34" charset="-128"/>
                </a:rPr>
                <a:t>You manage</a:t>
              </a:r>
            </a:p>
          </p:txBody>
        </p:sp>
      </p:grpSp>
      <p:grpSp>
        <p:nvGrpSpPr>
          <p:cNvPr id="122" name="Group 121"/>
          <p:cNvGrpSpPr/>
          <p:nvPr/>
        </p:nvGrpSpPr>
        <p:grpSpPr>
          <a:xfrm>
            <a:off x="6269592" y="1168339"/>
            <a:ext cx="3055744" cy="5285127"/>
            <a:chOff x="5979422" y="1698693"/>
            <a:chExt cx="2706420" cy="4683386"/>
          </a:xfrm>
        </p:grpSpPr>
        <p:sp>
          <p:nvSpPr>
            <p:cNvPr id="123" name="Rectangle 122"/>
            <p:cNvSpPr/>
            <p:nvPr/>
          </p:nvSpPr>
          <p:spPr>
            <a:xfrm>
              <a:off x="6315305" y="1698693"/>
              <a:ext cx="2000311" cy="640080"/>
            </a:xfrm>
            <a:prstGeom prst="rect">
              <a:avLst/>
            </a:prstGeom>
            <a:noFill/>
            <a:ln w="9525" cap="flat" cmpd="sng" algn="ctr">
              <a:noFill/>
              <a:prstDash val="solid"/>
            </a:ln>
            <a:effectLst/>
          </p:spPr>
          <p:txBody>
            <a:bodyPr tIns="0" b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1492120" fontAlgn="base">
                <a:spcAft>
                  <a:spcPct val="0"/>
                </a:spcAft>
                <a:defRPr/>
              </a:pPr>
              <a:r>
                <a:rPr lang="en-US" sz="2448" dirty="0">
                  <a:solidFill>
                    <a:srgbClr val="595959">
                      <a:alpha val="99000"/>
                    </a:srgbClr>
                  </a:solidFill>
                  <a:ea typeface="Kozuka Gothic Pro R" pitchFamily="34" charset="-128"/>
                </a:rPr>
                <a:t>Platform</a:t>
              </a:r>
            </a:p>
            <a:p>
              <a:pPr algn="ctr" defTabSz="1492242">
                <a:defRPr/>
              </a:pPr>
              <a:r>
                <a:rPr lang="en-US" sz="1904" dirty="0">
                  <a:solidFill>
                    <a:srgbClr val="595959">
                      <a:alpha val="99000"/>
                    </a:srgbClr>
                  </a:solidFill>
                  <a:ea typeface="Kozuka Gothic Pro R" pitchFamily="34" charset="-128"/>
                </a:rPr>
                <a:t>(as a Service)</a:t>
              </a:r>
            </a:p>
          </p:txBody>
        </p:sp>
        <p:sp>
          <p:nvSpPr>
            <p:cNvPr id="124" name="Left Brace 123"/>
            <p:cNvSpPr/>
            <p:nvPr/>
          </p:nvSpPr>
          <p:spPr>
            <a:xfrm flipH="1">
              <a:off x="8131739" y="3259131"/>
              <a:ext cx="209580" cy="3122948"/>
            </a:xfrm>
            <a:prstGeom prst="leftBrace">
              <a:avLst>
                <a:gd name="adj1" fmla="val 0"/>
                <a:gd name="adj2" fmla="val 50000"/>
              </a:avLst>
            </a:prstGeom>
            <a:noFill/>
            <a:ln w="19050" cap="flat" cmpd="sng" algn="ctr">
              <a:solidFill>
                <a:sysClr val="windowText" lastClr="000000">
                  <a:lumMod val="50000"/>
                  <a:lumOff val="50000"/>
                </a:sysClr>
              </a:solidFill>
              <a:prstDash val="solid"/>
            </a:ln>
            <a:effectLst/>
          </p:spPr>
          <p:txBody>
            <a:bodyPr rtlCol="0" anchor="ctr"/>
            <a:lstStyle/>
            <a:p>
              <a:pPr algn="ctr" defTabSz="1492242">
                <a:defRPr/>
              </a:pPr>
              <a:endParaRPr lang="en-US" sz="2312" kern="0">
                <a:solidFill>
                  <a:srgbClr val="FFFFFF"/>
                </a:solidFill>
                <a:ea typeface="Segoe UI" pitchFamily="34" charset="0"/>
                <a:cs typeface="Segoe UI" pitchFamily="34" charset="0"/>
              </a:endParaRPr>
            </a:p>
          </p:txBody>
        </p:sp>
        <p:sp>
          <p:nvSpPr>
            <p:cNvPr id="125" name="TextBox 54"/>
            <p:cNvSpPr txBox="1"/>
            <p:nvPr/>
          </p:nvSpPr>
          <p:spPr>
            <a:xfrm flipH="1">
              <a:off x="8281439" y="3794649"/>
              <a:ext cx="404403" cy="2086305"/>
            </a:xfrm>
            <a:prstGeom prst="rect">
              <a:avLst/>
            </a:prstGeom>
            <a:noFill/>
          </p:spPr>
          <p:txBody>
            <a:bodyPr vert="eaVert"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1492120" fontAlgn="base">
                <a:spcAft>
                  <a:spcPct val="0"/>
                </a:spcAft>
                <a:defRPr/>
              </a:pPr>
              <a:r>
                <a:rPr lang="en-US" sz="1767" dirty="0">
                  <a:solidFill>
                    <a:srgbClr val="595959">
                      <a:alpha val="99000"/>
                    </a:srgbClr>
                  </a:solidFill>
                  <a:ea typeface="Kozuka Gothic Pro R" pitchFamily="34" charset="-128"/>
                </a:rPr>
                <a:t>Managed by Microsoft</a:t>
              </a:r>
            </a:p>
          </p:txBody>
        </p:sp>
        <p:sp>
          <p:nvSpPr>
            <p:cNvPr id="126" name="Left Brace 125"/>
            <p:cNvSpPr/>
            <p:nvPr/>
          </p:nvSpPr>
          <p:spPr>
            <a:xfrm>
              <a:off x="6322411" y="2335206"/>
              <a:ext cx="152400" cy="847725"/>
            </a:xfrm>
            <a:prstGeom prst="leftBrace">
              <a:avLst>
                <a:gd name="adj1" fmla="val 0"/>
                <a:gd name="adj2" fmla="val 50000"/>
              </a:avLst>
            </a:prstGeom>
            <a:noFill/>
            <a:ln w="19050" cap="flat" cmpd="sng" algn="ctr">
              <a:solidFill>
                <a:sysClr val="windowText" lastClr="000000">
                  <a:lumMod val="50000"/>
                  <a:lumOff val="50000"/>
                </a:sysClr>
              </a:solidFill>
              <a:prstDash val="solid"/>
            </a:ln>
            <a:effectLst/>
          </p:spPr>
          <p:txBody>
            <a:bodyPr rtlCol="0" anchor="ctr"/>
            <a:lstStyle/>
            <a:p>
              <a:pPr algn="ctr" defTabSz="1492242">
                <a:defRPr/>
              </a:pPr>
              <a:endParaRPr lang="en-US" sz="2312" kern="0">
                <a:solidFill>
                  <a:srgbClr val="FFFFFF"/>
                </a:solidFill>
                <a:ea typeface="Segoe UI" pitchFamily="34" charset="0"/>
                <a:cs typeface="Segoe UI" pitchFamily="34" charset="0"/>
              </a:endParaRPr>
            </a:p>
          </p:txBody>
        </p:sp>
        <p:sp>
          <p:nvSpPr>
            <p:cNvPr id="127" name="TextBox 60"/>
            <p:cNvSpPr txBox="1"/>
            <p:nvPr/>
          </p:nvSpPr>
          <p:spPr>
            <a:xfrm>
              <a:off x="5979422" y="2167710"/>
              <a:ext cx="404403" cy="1176395"/>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1492120" fontAlgn="base">
                <a:spcAft>
                  <a:spcPct val="0"/>
                </a:spcAft>
                <a:defRPr/>
              </a:pPr>
              <a:r>
                <a:rPr lang="en-US" sz="1767" dirty="0">
                  <a:solidFill>
                    <a:srgbClr val="595959">
                      <a:alpha val="99000"/>
                    </a:srgbClr>
                  </a:solidFill>
                  <a:ea typeface="Kozuka Gothic Pro R" pitchFamily="34" charset="-128"/>
                </a:rPr>
                <a:t>You manage</a:t>
              </a:r>
            </a:p>
          </p:txBody>
        </p:sp>
        <p:sp>
          <p:nvSpPr>
            <p:cNvPr id="128" name="Rectangle 127"/>
            <p:cNvSpPr/>
            <p:nvPr/>
          </p:nvSpPr>
          <p:spPr>
            <a:xfrm>
              <a:off x="6484238" y="5537990"/>
              <a:ext cx="1638240" cy="381000"/>
            </a:xfrm>
            <a:prstGeom prst="rect">
              <a:avLst/>
            </a:prstGeom>
            <a:solidFill>
              <a:schemeClr val="accent2">
                <a:lumMod val="75000"/>
                <a:lumOff val="25000"/>
              </a:schemeClr>
            </a:solidFill>
            <a:ln w="9525" cap="flat" cmpd="sng" algn="ctr">
              <a:noFill/>
              <a:prstDash val="solid"/>
            </a:ln>
            <a:effectLst/>
          </p:spPr>
          <p:txBody>
            <a:bodyPr lIns="0" rIns="0" rtlCol="0" anchor="t" anchorCtr="0"/>
            <a:lstStyle/>
            <a:p>
              <a:pPr algn="ctr" defTabSz="1492242">
                <a:defRPr/>
              </a:pPr>
              <a:r>
                <a:rPr lang="en-US" sz="1904" kern="0">
                  <a:solidFill>
                    <a:sysClr val="window" lastClr="FFFFFF">
                      <a:alpha val="99000"/>
                    </a:sysClr>
                  </a:solidFill>
                  <a:ea typeface="Segoe UI" pitchFamily="34" charset="0"/>
                  <a:cs typeface="Segoe UI" pitchFamily="34" charset="0"/>
                </a:rPr>
                <a:t>Storage</a:t>
              </a:r>
            </a:p>
          </p:txBody>
        </p:sp>
        <p:sp>
          <p:nvSpPr>
            <p:cNvPr id="129" name="Rectangle 128"/>
            <p:cNvSpPr/>
            <p:nvPr/>
          </p:nvSpPr>
          <p:spPr>
            <a:xfrm>
              <a:off x="6484238" y="5083171"/>
              <a:ext cx="1638240" cy="381000"/>
            </a:xfrm>
            <a:prstGeom prst="rect">
              <a:avLst/>
            </a:prstGeom>
            <a:solidFill>
              <a:schemeClr val="accent2">
                <a:lumMod val="75000"/>
                <a:lumOff val="25000"/>
              </a:schemeClr>
            </a:solidFill>
            <a:ln w="9525" cap="flat" cmpd="sng" algn="ctr">
              <a:noFill/>
              <a:prstDash val="solid"/>
            </a:ln>
            <a:effectLst/>
          </p:spPr>
          <p:txBody>
            <a:bodyPr lIns="0" rIns="0" rtlCol="0" anchor="t" anchorCtr="0"/>
            <a:lstStyle/>
            <a:p>
              <a:pPr algn="ctr" defTabSz="1492242">
                <a:defRPr/>
              </a:pPr>
              <a:r>
                <a:rPr lang="en-US" sz="1904" kern="0">
                  <a:solidFill>
                    <a:sysClr val="window" lastClr="FFFFFF">
                      <a:alpha val="99000"/>
                    </a:sysClr>
                  </a:solidFill>
                  <a:ea typeface="Segoe UI" pitchFamily="34" charset="0"/>
                  <a:cs typeface="Segoe UI" pitchFamily="34" charset="0"/>
                </a:rPr>
                <a:t>Servers</a:t>
              </a:r>
            </a:p>
          </p:txBody>
        </p:sp>
        <p:sp>
          <p:nvSpPr>
            <p:cNvPr id="130" name="Rectangle 129"/>
            <p:cNvSpPr/>
            <p:nvPr/>
          </p:nvSpPr>
          <p:spPr>
            <a:xfrm>
              <a:off x="6484238" y="5992807"/>
              <a:ext cx="1638240" cy="381000"/>
            </a:xfrm>
            <a:prstGeom prst="rect">
              <a:avLst/>
            </a:prstGeom>
            <a:solidFill>
              <a:schemeClr val="accent2">
                <a:lumMod val="75000"/>
                <a:lumOff val="25000"/>
              </a:schemeClr>
            </a:solidFill>
            <a:ln w="9525" cap="flat" cmpd="sng" algn="ctr">
              <a:noFill/>
              <a:prstDash val="solid"/>
            </a:ln>
            <a:effectLst/>
          </p:spPr>
          <p:txBody>
            <a:bodyPr lIns="0" rIns="0" rtlCol="0" anchor="t" anchorCtr="0"/>
            <a:lstStyle/>
            <a:p>
              <a:pPr algn="ctr" defTabSz="1492242">
                <a:defRPr/>
              </a:pPr>
              <a:r>
                <a:rPr lang="en-US" sz="1904" kern="0">
                  <a:solidFill>
                    <a:sysClr val="window" lastClr="FFFFFF">
                      <a:alpha val="99000"/>
                    </a:sysClr>
                  </a:solidFill>
                  <a:ea typeface="Segoe UI" pitchFamily="34" charset="0"/>
                  <a:cs typeface="Segoe UI" pitchFamily="34" charset="0"/>
                </a:rPr>
                <a:t>Networking</a:t>
              </a:r>
            </a:p>
          </p:txBody>
        </p:sp>
        <p:sp>
          <p:nvSpPr>
            <p:cNvPr id="131" name="Rectangle 130"/>
            <p:cNvSpPr/>
            <p:nvPr/>
          </p:nvSpPr>
          <p:spPr>
            <a:xfrm>
              <a:off x="6484238" y="4173533"/>
              <a:ext cx="1638240" cy="381000"/>
            </a:xfrm>
            <a:prstGeom prst="rect">
              <a:avLst/>
            </a:prstGeom>
            <a:solidFill>
              <a:schemeClr val="accent2">
                <a:lumMod val="75000"/>
                <a:lumOff val="25000"/>
              </a:schemeClr>
            </a:solidFill>
            <a:ln w="9525" cap="flat" cmpd="sng" algn="ctr">
              <a:noFill/>
              <a:prstDash val="solid"/>
            </a:ln>
            <a:effectLst/>
          </p:spPr>
          <p:txBody>
            <a:bodyPr lIns="0" rIns="0" rtlCol="0" anchor="t" anchorCtr="0"/>
            <a:lstStyle/>
            <a:p>
              <a:pPr algn="ctr" defTabSz="1492242">
                <a:defRPr/>
              </a:pPr>
              <a:r>
                <a:rPr lang="en-US" sz="1904" kern="0">
                  <a:solidFill>
                    <a:sysClr val="window" lastClr="FFFFFF">
                      <a:alpha val="99000"/>
                    </a:sysClr>
                  </a:solidFill>
                  <a:ea typeface="Segoe UI" pitchFamily="34" charset="0"/>
                  <a:cs typeface="Segoe UI" pitchFamily="34" charset="0"/>
                </a:rPr>
                <a:t>O/S</a:t>
              </a:r>
            </a:p>
          </p:txBody>
        </p:sp>
        <p:sp>
          <p:nvSpPr>
            <p:cNvPr id="132" name="Rectangle 131"/>
            <p:cNvSpPr/>
            <p:nvPr/>
          </p:nvSpPr>
          <p:spPr>
            <a:xfrm>
              <a:off x="6484238" y="3718714"/>
              <a:ext cx="1638240" cy="381000"/>
            </a:xfrm>
            <a:prstGeom prst="rect">
              <a:avLst/>
            </a:prstGeom>
            <a:solidFill>
              <a:schemeClr val="accent2">
                <a:lumMod val="75000"/>
                <a:lumOff val="25000"/>
              </a:schemeClr>
            </a:solidFill>
            <a:ln w="9525" cap="flat" cmpd="sng" algn="ctr">
              <a:noFill/>
              <a:prstDash val="solid"/>
            </a:ln>
            <a:effectLst/>
          </p:spPr>
          <p:txBody>
            <a:bodyPr lIns="0" rIns="0" rtlCol="0" anchor="t" anchorCtr="0"/>
            <a:lstStyle/>
            <a:p>
              <a:pPr algn="ctr" defTabSz="1492242">
                <a:defRPr/>
              </a:pPr>
              <a:r>
                <a:rPr lang="en-US" sz="1904" kern="0" dirty="0">
                  <a:solidFill>
                    <a:sysClr val="window" lastClr="FFFFFF">
                      <a:alpha val="99000"/>
                    </a:sysClr>
                  </a:solidFill>
                  <a:ea typeface="Segoe UI" pitchFamily="34" charset="0"/>
                  <a:cs typeface="Segoe UI" pitchFamily="34" charset="0"/>
                </a:rPr>
                <a:t>Middleware</a:t>
              </a:r>
            </a:p>
          </p:txBody>
        </p:sp>
        <p:sp>
          <p:nvSpPr>
            <p:cNvPr id="133" name="Rectangle 132"/>
            <p:cNvSpPr/>
            <p:nvPr/>
          </p:nvSpPr>
          <p:spPr>
            <a:xfrm>
              <a:off x="6484238" y="4628352"/>
              <a:ext cx="1638240" cy="381000"/>
            </a:xfrm>
            <a:prstGeom prst="rect">
              <a:avLst/>
            </a:prstGeom>
            <a:solidFill>
              <a:schemeClr val="accent2">
                <a:lumMod val="75000"/>
                <a:lumOff val="25000"/>
              </a:schemeClr>
            </a:solidFill>
            <a:ln w="9525" cap="flat" cmpd="sng" algn="ctr">
              <a:noFill/>
              <a:prstDash val="solid"/>
            </a:ln>
            <a:effectLst/>
          </p:spPr>
          <p:txBody>
            <a:bodyPr lIns="0" rIns="0" rtlCol="0" anchor="t" anchorCtr="0"/>
            <a:lstStyle/>
            <a:p>
              <a:pPr algn="ctr" defTabSz="1492242">
                <a:defRPr/>
              </a:pPr>
              <a:r>
                <a:rPr lang="en-US" sz="1904" kern="0">
                  <a:solidFill>
                    <a:sysClr val="window" lastClr="FFFFFF">
                      <a:alpha val="99000"/>
                    </a:sysClr>
                  </a:solidFill>
                  <a:ea typeface="Segoe UI" pitchFamily="34" charset="0"/>
                  <a:cs typeface="Segoe UI" pitchFamily="34" charset="0"/>
                </a:rPr>
                <a:t>Virtualization</a:t>
              </a:r>
            </a:p>
          </p:txBody>
        </p:sp>
        <p:sp>
          <p:nvSpPr>
            <p:cNvPr id="134" name="Rectangle 133"/>
            <p:cNvSpPr/>
            <p:nvPr/>
          </p:nvSpPr>
          <p:spPr>
            <a:xfrm>
              <a:off x="6484238" y="2354257"/>
              <a:ext cx="1638240" cy="381000"/>
            </a:xfrm>
            <a:prstGeom prst="rect">
              <a:avLst/>
            </a:prstGeom>
            <a:solidFill>
              <a:schemeClr val="accent1"/>
            </a:solidFill>
            <a:ln w="9525" cap="flat" cmpd="sng" algn="ctr">
              <a:noFill/>
              <a:prstDash val="solid"/>
            </a:ln>
            <a:effectLst/>
          </p:spPr>
          <p:txBody>
            <a:bodyPr rtlCol="0" anchor="t" anchorCtr="0"/>
            <a:lstStyle/>
            <a:p>
              <a:pPr algn="ctr" defTabSz="1492242">
                <a:defRPr/>
              </a:pPr>
              <a:r>
                <a:rPr lang="en-US" sz="1904" kern="0" dirty="0">
                  <a:solidFill>
                    <a:sysClr val="window" lastClr="FFFFFF">
                      <a:alpha val="99000"/>
                    </a:sysClr>
                  </a:solidFill>
                  <a:ea typeface="Segoe UI" pitchFamily="34" charset="0"/>
                  <a:cs typeface="Segoe UI" pitchFamily="34" charset="0"/>
                </a:rPr>
                <a:t>Applications</a:t>
              </a:r>
            </a:p>
          </p:txBody>
        </p:sp>
        <p:sp>
          <p:nvSpPr>
            <p:cNvPr id="135" name="Rectangle 134"/>
            <p:cNvSpPr/>
            <p:nvPr/>
          </p:nvSpPr>
          <p:spPr>
            <a:xfrm>
              <a:off x="6484238" y="3263895"/>
              <a:ext cx="1638240" cy="381000"/>
            </a:xfrm>
            <a:prstGeom prst="rect">
              <a:avLst/>
            </a:prstGeom>
            <a:solidFill>
              <a:schemeClr val="accent2">
                <a:lumMod val="75000"/>
                <a:lumOff val="25000"/>
              </a:schemeClr>
            </a:solidFill>
            <a:ln w="9525" cap="flat" cmpd="sng" algn="ctr">
              <a:noFill/>
              <a:prstDash val="solid"/>
            </a:ln>
            <a:effectLst/>
          </p:spPr>
          <p:txBody>
            <a:bodyPr lIns="0" rIns="0" rtlCol="0" anchor="t" anchorCtr="0"/>
            <a:lstStyle/>
            <a:p>
              <a:pPr algn="ctr" defTabSz="1492242">
                <a:defRPr/>
              </a:pPr>
              <a:r>
                <a:rPr lang="en-US" sz="1904" kern="0" dirty="0">
                  <a:solidFill>
                    <a:sysClr val="window" lastClr="FFFFFF">
                      <a:alpha val="99000"/>
                    </a:sysClr>
                  </a:solidFill>
                  <a:ea typeface="Segoe UI" pitchFamily="34" charset="0"/>
                  <a:cs typeface="Segoe UI" pitchFamily="34" charset="0"/>
                </a:rPr>
                <a:t>Runtime</a:t>
              </a:r>
            </a:p>
          </p:txBody>
        </p:sp>
        <p:sp>
          <p:nvSpPr>
            <p:cNvPr id="136" name="Rectangle 135"/>
            <p:cNvSpPr/>
            <p:nvPr/>
          </p:nvSpPr>
          <p:spPr>
            <a:xfrm>
              <a:off x="6484238" y="2809076"/>
              <a:ext cx="1638240" cy="381000"/>
            </a:xfrm>
            <a:prstGeom prst="rect">
              <a:avLst/>
            </a:prstGeom>
            <a:solidFill>
              <a:schemeClr val="accent1"/>
            </a:solidFill>
            <a:ln w="9525" cap="flat" cmpd="sng" algn="ctr">
              <a:noFill/>
              <a:prstDash val="solid"/>
            </a:ln>
            <a:effectLst/>
          </p:spPr>
          <p:txBody>
            <a:bodyPr rtlCol="0" anchor="t" anchorCtr="0"/>
            <a:lstStyle/>
            <a:p>
              <a:pPr algn="ctr" defTabSz="1492242">
                <a:defRPr/>
              </a:pPr>
              <a:r>
                <a:rPr lang="en-US" sz="1904" kern="0">
                  <a:solidFill>
                    <a:sysClr val="window" lastClr="FFFFFF">
                      <a:alpha val="99000"/>
                    </a:sysClr>
                  </a:solidFill>
                  <a:ea typeface="Segoe UI" pitchFamily="34" charset="0"/>
                  <a:cs typeface="Segoe UI" pitchFamily="34" charset="0"/>
                </a:rPr>
                <a:t>Data</a:t>
              </a:r>
            </a:p>
          </p:txBody>
        </p:sp>
      </p:grpSp>
      <p:grpSp>
        <p:nvGrpSpPr>
          <p:cNvPr id="137" name="Group 136"/>
          <p:cNvGrpSpPr/>
          <p:nvPr/>
        </p:nvGrpSpPr>
        <p:grpSpPr>
          <a:xfrm>
            <a:off x="9496835" y="1168338"/>
            <a:ext cx="2781772" cy="5285123"/>
            <a:chOff x="8840159" y="1698693"/>
            <a:chExt cx="2463768" cy="4683383"/>
          </a:xfrm>
        </p:grpSpPr>
        <p:sp>
          <p:nvSpPr>
            <p:cNvPr id="138" name="Rectangle 137"/>
            <p:cNvSpPr/>
            <p:nvPr/>
          </p:nvSpPr>
          <p:spPr>
            <a:xfrm>
              <a:off x="8840159" y="1698693"/>
              <a:ext cx="2028257" cy="640080"/>
            </a:xfrm>
            <a:prstGeom prst="rect">
              <a:avLst/>
            </a:prstGeom>
            <a:noFill/>
            <a:ln w="9525" cap="flat" cmpd="sng" algn="ctr">
              <a:noFill/>
              <a:prstDash val="solid"/>
            </a:ln>
            <a:effectLst/>
          </p:spPr>
          <p:txBody>
            <a:bodyPr tIns="0" b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1492120" fontAlgn="base">
                <a:spcAft>
                  <a:spcPct val="0"/>
                </a:spcAft>
                <a:defRPr/>
              </a:pPr>
              <a:r>
                <a:rPr lang="en-US" sz="2448" dirty="0">
                  <a:solidFill>
                    <a:srgbClr val="595959">
                      <a:alpha val="99000"/>
                    </a:srgbClr>
                  </a:solidFill>
                  <a:ea typeface="Kozuka Gothic Pro R" pitchFamily="34" charset="-128"/>
                </a:rPr>
                <a:t>Software</a:t>
              </a:r>
            </a:p>
            <a:p>
              <a:pPr algn="ctr" defTabSz="1492242">
                <a:defRPr/>
              </a:pPr>
              <a:r>
                <a:rPr lang="en-US" sz="1904" dirty="0">
                  <a:solidFill>
                    <a:srgbClr val="595959">
                      <a:alpha val="99000"/>
                    </a:srgbClr>
                  </a:solidFill>
                  <a:ea typeface="Kozuka Gothic Pro R" pitchFamily="34" charset="-128"/>
                </a:rPr>
                <a:t>(as a Service)</a:t>
              </a:r>
            </a:p>
          </p:txBody>
        </p:sp>
        <p:sp>
          <p:nvSpPr>
            <p:cNvPr id="139" name="Left Brace 138"/>
            <p:cNvSpPr/>
            <p:nvPr/>
          </p:nvSpPr>
          <p:spPr>
            <a:xfrm flipH="1">
              <a:off x="10688404" y="2335204"/>
              <a:ext cx="343182" cy="4046872"/>
            </a:xfrm>
            <a:prstGeom prst="leftBrace">
              <a:avLst>
                <a:gd name="adj1" fmla="val 0"/>
                <a:gd name="adj2" fmla="val 50000"/>
              </a:avLst>
            </a:prstGeom>
            <a:noFill/>
            <a:ln w="19050" cap="flat" cmpd="sng" algn="ctr">
              <a:solidFill>
                <a:sysClr val="windowText" lastClr="000000">
                  <a:lumMod val="50000"/>
                  <a:lumOff val="50000"/>
                </a:sysClr>
              </a:solidFill>
              <a:prstDash val="solid"/>
            </a:ln>
            <a:effectLst/>
          </p:spPr>
          <p:txBody>
            <a:bodyPr rtlCol="0" anchor="ctr"/>
            <a:lstStyle/>
            <a:p>
              <a:pPr algn="ctr" defTabSz="1492242">
                <a:defRPr/>
              </a:pPr>
              <a:endParaRPr lang="en-US" sz="2312" kern="0">
                <a:solidFill>
                  <a:srgbClr val="FFFFFF"/>
                </a:solidFill>
                <a:ea typeface="Segoe UI" pitchFamily="34" charset="0"/>
                <a:cs typeface="Segoe UI" pitchFamily="34" charset="0"/>
              </a:endParaRPr>
            </a:p>
          </p:txBody>
        </p:sp>
        <p:sp>
          <p:nvSpPr>
            <p:cNvPr id="140" name="TextBox 64"/>
            <p:cNvSpPr txBox="1"/>
            <p:nvPr/>
          </p:nvSpPr>
          <p:spPr>
            <a:xfrm flipH="1">
              <a:off x="10899524" y="3322743"/>
              <a:ext cx="404403" cy="2086305"/>
            </a:xfrm>
            <a:prstGeom prst="rect">
              <a:avLst/>
            </a:prstGeom>
            <a:noFill/>
          </p:spPr>
          <p:txBody>
            <a:bodyPr vert="eaVert"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1492120" fontAlgn="base">
                <a:spcAft>
                  <a:spcPct val="0"/>
                </a:spcAft>
                <a:defRPr/>
              </a:pPr>
              <a:r>
                <a:rPr lang="en-US" sz="1767" dirty="0">
                  <a:solidFill>
                    <a:srgbClr val="595959">
                      <a:alpha val="99000"/>
                    </a:srgbClr>
                  </a:solidFill>
                  <a:ea typeface="Kozuka Gothic Pro R" pitchFamily="34" charset="-128"/>
                </a:rPr>
                <a:t>Managed by Microsoft</a:t>
              </a:r>
            </a:p>
          </p:txBody>
        </p:sp>
        <p:sp>
          <p:nvSpPr>
            <p:cNvPr id="141" name="Rectangle 140"/>
            <p:cNvSpPr/>
            <p:nvPr/>
          </p:nvSpPr>
          <p:spPr>
            <a:xfrm>
              <a:off x="9040806" y="5537987"/>
              <a:ext cx="1638240" cy="381000"/>
            </a:xfrm>
            <a:prstGeom prst="rect">
              <a:avLst/>
            </a:prstGeom>
            <a:solidFill>
              <a:schemeClr val="accent2">
                <a:lumMod val="75000"/>
                <a:lumOff val="25000"/>
              </a:schemeClr>
            </a:solidFill>
            <a:ln w="9525" cap="flat" cmpd="sng" algn="ctr">
              <a:noFill/>
              <a:prstDash val="solid"/>
            </a:ln>
            <a:effectLst/>
          </p:spPr>
          <p:txBody>
            <a:bodyPr lIns="0" rIns="0" rtlCol="0" anchor="t" anchorCtr="0"/>
            <a:lstStyle/>
            <a:p>
              <a:pPr algn="ctr" defTabSz="1492242">
                <a:defRPr/>
              </a:pPr>
              <a:r>
                <a:rPr lang="en-US" sz="1904" kern="0" dirty="0">
                  <a:solidFill>
                    <a:sysClr val="window" lastClr="FFFFFF">
                      <a:alpha val="99000"/>
                    </a:sysClr>
                  </a:solidFill>
                  <a:ea typeface="Segoe UI" pitchFamily="34" charset="0"/>
                  <a:cs typeface="Segoe UI" pitchFamily="34" charset="0"/>
                </a:rPr>
                <a:t>Storage</a:t>
              </a:r>
            </a:p>
          </p:txBody>
        </p:sp>
        <p:sp>
          <p:nvSpPr>
            <p:cNvPr id="142" name="Rectangle 141"/>
            <p:cNvSpPr/>
            <p:nvPr/>
          </p:nvSpPr>
          <p:spPr>
            <a:xfrm>
              <a:off x="9040806" y="5083168"/>
              <a:ext cx="1638240" cy="381000"/>
            </a:xfrm>
            <a:prstGeom prst="rect">
              <a:avLst/>
            </a:prstGeom>
            <a:solidFill>
              <a:schemeClr val="accent2">
                <a:lumMod val="75000"/>
                <a:lumOff val="25000"/>
              </a:schemeClr>
            </a:solidFill>
            <a:ln w="9525" cap="flat" cmpd="sng" algn="ctr">
              <a:noFill/>
              <a:prstDash val="solid"/>
            </a:ln>
            <a:effectLst/>
          </p:spPr>
          <p:txBody>
            <a:bodyPr lIns="0" rIns="0" rtlCol="0" anchor="t" anchorCtr="0"/>
            <a:lstStyle/>
            <a:p>
              <a:pPr algn="ctr" defTabSz="1492242">
                <a:defRPr/>
              </a:pPr>
              <a:r>
                <a:rPr lang="en-US" sz="1904" kern="0">
                  <a:solidFill>
                    <a:sysClr val="window" lastClr="FFFFFF">
                      <a:alpha val="99000"/>
                    </a:sysClr>
                  </a:solidFill>
                  <a:ea typeface="Segoe UI" pitchFamily="34" charset="0"/>
                  <a:cs typeface="Segoe UI" pitchFamily="34" charset="0"/>
                </a:rPr>
                <a:t>Servers</a:t>
              </a:r>
            </a:p>
          </p:txBody>
        </p:sp>
        <p:sp>
          <p:nvSpPr>
            <p:cNvPr id="143" name="Rectangle 142"/>
            <p:cNvSpPr/>
            <p:nvPr/>
          </p:nvSpPr>
          <p:spPr>
            <a:xfrm>
              <a:off x="9040806" y="5992804"/>
              <a:ext cx="1638240" cy="381000"/>
            </a:xfrm>
            <a:prstGeom prst="rect">
              <a:avLst/>
            </a:prstGeom>
            <a:solidFill>
              <a:schemeClr val="accent2">
                <a:lumMod val="75000"/>
                <a:lumOff val="25000"/>
              </a:schemeClr>
            </a:solidFill>
            <a:ln w="9525" cap="flat" cmpd="sng" algn="ctr">
              <a:noFill/>
              <a:prstDash val="solid"/>
            </a:ln>
            <a:effectLst/>
          </p:spPr>
          <p:txBody>
            <a:bodyPr lIns="0" rIns="0" rtlCol="0" anchor="t" anchorCtr="0"/>
            <a:lstStyle/>
            <a:p>
              <a:pPr algn="ctr" defTabSz="1492242">
                <a:defRPr/>
              </a:pPr>
              <a:r>
                <a:rPr lang="en-US" sz="1904" kern="0">
                  <a:solidFill>
                    <a:sysClr val="window" lastClr="FFFFFF">
                      <a:alpha val="99000"/>
                    </a:sysClr>
                  </a:solidFill>
                  <a:ea typeface="Segoe UI" pitchFamily="34" charset="0"/>
                  <a:cs typeface="Segoe UI" pitchFamily="34" charset="0"/>
                </a:rPr>
                <a:t>Networking</a:t>
              </a:r>
            </a:p>
          </p:txBody>
        </p:sp>
        <p:sp>
          <p:nvSpPr>
            <p:cNvPr id="144" name="Rectangle 143"/>
            <p:cNvSpPr/>
            <p:nvPr/>
          </p:nvSpPr>
          <p:spPr>
            <a:xfrm>
              <a:off x="9040806" y="4173530"/>
              <a:ext cx="1638240" cy="381000"/>
            </a:xfrm>
            <a:prstGeom prst="rect">
              <a:avLst/>
            </a:prstGeom>
            <a:solidFill>
              <a:schemeClr val="accent2">
                <a:lumMod val="75000"/>
                <a:lumOff val="25000"/>
              </a:schemeClr>
            </a:solidFill>
            <a:ln w="9525" cap="flat" cmpd="sng" algn="ctr">
              <a:noFill/>
              <a:prstDash val="solid"/>
            </a:ln>
            <a:effectLst/>
          </p:spPr>
          <p:txBody>
            <a:bodyPr lIns="0" rIns="0" rtlCol="0" anchor="t" anchorCtr="0"/>
            <a:lstStyle/>
            <a:p>
              <a:pPr algn="ctr" defTabSz="1492242">
                <a:defRPr/>
              </a:pPr>
              <a:r>
                <a:rPr lang="en-US" sz="1904" kern="0">
                  <a:solidFill>
                    <a:sysClr val="window" lastClr="FFFFFF">
                      <a:alpha val="99000"/>
                    </a:sysClr>
                  </a:solidFill>
                  <a:ea typeface="Segoe UI" pitchFamily="34" charset="0"/>
                  <a:cs typeface="Segoe UI" pitchFamily="34" charset="0"/>
                </a:rPr>
                <a:t>O/S</a:t>
              </a:r>
            </a:p>
          </p:txBody>
        </p:sp>
        <p:sp>
          <p:nvSpPr>
            <p:cNvPr id="145" name="Rectangle 144"/>
            <p:cNvSpPr/>
            <p:nvPr/>
          </p:nvSpPr>
          <p:spPr>
            <a:xfrm>
              <a:off x="9040806" y="3718711"/>
              <a:ext cx="1638240" cy="381000"/>
            </a:xfrm>
            <a:prstGeom prst="rect">
              <a:avLst/>
            </a:prstGeom>
            <a:solidFill>
              <a:schemeClr val="accent2">
                <a:lumMod val="75000"/>
                <a:lumOff val="25000"/>
              </a:schemeClr>
            </a:solidFill>
            <a:ln w="9525" cap="flat" cmpd="sng" algn="ctr">
              <a:noFill/>
              <a:prstDash val="solid"/>
            </a:ln>
            <a:effectLst/>
          </p:spPr>
          <p:txBody>
            <a:bodyPr lIns="0" rIns="0" rtlCol="0" anchor="t" anchorCtr="0"/>
            <a:lstStyle/>
            <a:p>
              <a:pPr algn="ctr" defTabSz="1492242">
                <a:defRPr/>
              </a:pPr>
              <a:r>
                <a:rPr lang="en-US" sz="1904" kern="0">
                  <a:solidFill>
                    <a:sysClr val="window" lastClr="FFFFFF">
                      <a:alpha val="99000"/>
                    </a:sysClr>
                  </a:solidFill>
                  <a:ea typeface="Segoe UI" pitchFamily="34" charset="0"/>
                  <a:cs typeface="Segoe UI" pitchFamily="34" charset="0"/>
                </a:rPr>
                <a:t>Middleware</a:t>
              </a:r>
            </a:p>
          </p:txBody>
        </p:sp>
        <p:sp>
          <p:nvSpPr>
            <p:cNvPr id="146" name="Rectangle 145"/>
            <p:cNvSpPr/>
            <p:nvPr/>
          </p:nvSpPr>
          <p:spPr>
            <a:xfrm>
              <a:off x="9040806" y="4628349"/>
              <a:ext cx="1638240" cy="381000"/>
            </a:xfrm>
            <a:prstGeom prst="rect">
              <a:avLst/>
            </a:prstGeom>
            <a:solidFill>
              <a:schemeClr val="accent2">
                <a:lumMod val="75000"/>
                <a:lumOff val="25000"/>
              </a:schemeClr>
            </a:solidFill>
            <a:ln w="9525" cap="flat" cmpd="sng" algn="ctr">
              <a:noFill/>
              <a:prstDash val="solid"/>
            </a:ln>
            <a:effectLst/>
          </p:spPr>
          <p:txBody>
            <a:bodyPr lIns="0" rIns="0" rtlCol="0" anchor="t" anchorCtr="0"/>
            <a:lstStyle/>
            <a:p>
              <a:pPr algn="ctr" defTabSz="1492242">
                <a:defRPr/>
              </a:pPr>
              <a:r>
                <a:rPr lang="en-US" sz="1904" kern="0">
                  <a:solidFill>
                    <a:sysClr val="window" lastClr="FFFFFF">
                      <a:alpha val="99000"/>
                    </a:sysClr>
                  </a:solidFill>
                  <a:ea typeface="Segoe UI" pitchFamily="34" charset="0"/>
                  <a:cs typeface="Segoe UI" pitchFamily="34" charset="0"/>
                </a:rPr>
                <a:t>Virtualization</a:t>
              </a:r>
            </a:p>
          </p:txBody>
        </p:sp>
        <p:sp>
          <p:nvSpPr>
            <p:cNvPr id="147" name="Rectangle 146"/>
            <p:cNvSpPr/>
            <p:nvPr/>
          </p:nvSpPr>
          <p:spPr>
            <a:xfrm>
              <a:off x="9040806" y="2354254"/>
              <a:ext cx="1638240" cy="381000"/>
            </a:xfrm>
            <a:prstGeom prst="rect">
              <a:avLst/>
            </a:prstGeom>
            <a:solidFill>
              <a:schemeClr val="accent2">
                <a:lumMod val="75000"/>
                <a:lumOff val="25000"/>
              </a:schemeClr>
            </a:solidFill>
            <a:ln w="9525" cap="flat" cmpd="sng" algn="ctr">
              <a:noFill/>
              <a:prstDash val="solid"/>
            </a:ln>
            <a:effectLst/>
          </p:spPr>
          <p:txBody>
            <a:bodyPr lIns="0" rIns="0" rtlCol="0" anchor="t" anchorCtr="0"/>
            <a:lstStyle/>
            <a:p>
              <a:pPr algn="ctr" defTabSz="1492242">
                <a:defRPr/>
              </a:pPr>
              <a:r>
                <a:rPr lang="en-US" sz="1904" kern="0" dirty="0">
                  <a:solidFill>
                    <a:sysClr val="window" lastClr="FFFFFF">
                      <a:alpha val="99000"/>
                    </a:sysClr>
                  </a:solidFill>
                  <a:ea typeface="Segoe UI" pitchFamily="34" charset="0"/>
                  <a:cs typeface="Segoe UI" pitchFamily="34" charset="0"/>
                </a:rPr>
                <a:t>Applications</a:t>
              </a:r>
            </a:p>
          </p:txBody>
        </p:sp>
        <p:sp>
          <p:nvSpPr>
            <p:cNvPr id="148" name="Rectangle 147"/>
            <p:cNvSpPr/>
            <p:nvPr/>
          </p:nvSpPr>
          <p:spPr>
            <a:xfrm>
              <a:off x="9040806" y="3263892"/>
              <a:ext cx="1638240" cy="381000"/>
            </a:xfrm>
            <a:prstGeom prst="rect">
              <a:avLst/>
            </a:prstGeom>
            <a:solidFill>
              <a:schemeClr val="accent2">
                <a:lumMod val="75000"/>
                <a:lumOff val="25000"/>
              </a:schemeClr>
            </a:solidFill>
            <a:ln w="9525" cap="flat" cmpd="sng" algn="ctr">
              <a:noFill/>
              <a:prstDash val="solid"/>
            </a:ln>
            <a:effectLst/>
          </p:spPr>
          <p:txBody>
            <a:bodyPr lIns="0" rIns="0" rtlCol="0" anchor="t" anchorCtr="0"/>
            <a:lstStyle/>
            <a:p>
              <a:pPr algn="ctr" defTabSz="1492242">
                <a:defRPr/>
              </a:pPr>
              <a:r>
                <a:rPr lang="en-US" sz="1904" kern="0">
                  <a:solidFill>
                    <a:sysClr val="window" lastClr="FFFFFF">
                      <a:alpha val="99000"/>
                    </a:sysClr>
                  </a:solidFill>
                  <a:ea typeface="Segoe UI" pitchFamily="34" charset="0"/>
                  <a:cs typeface="Segoe UI" pitchFamily="34" charset="0"/>
                </a:rPr>
                <a:t>Runtime</a:t>
              </a:r>
            </a:p>
          </p:txBody>
        </p:sp>
        <p:sp>
          <p:nvSpPr>
            <p:cNvPr id="149" name="Rectangle 148"/>
            <p:cNvSpPr/>
            <p:nvPr/>
          </p:nvSpPr>
          <p:spPr>
            <a:xfrm>
              <a:off x="9040806" y="2809073"/>
              <a:ext cx="1638240" cy="381000"/>
            </a:xfrm>
            <a:prstGeom prst="rect">
              <a:avLst/>
            </a:prstGeom>
            <a:solidFill>
              <a:schemeClr val="accent2">
                <a:lumMod val="75000"/>
                <a:lumOff val="25000"/>
              </a:schemeClr>
            </a:solidFill>
            <a:ln w="9525" cap="flat" cmpd="sng" algn="ctr">
              <a:noFill/>
              <a:prstDash val="solid"/>
            </a:ln>
            <a:effectLst/>
          </p:spPr>
          <p:txBody>
            <a:bodyPr lIns="0" rIns="0" rtlCol="0" anchor="t" anchorCtr="0"/>
            <a:lstStyle/>
            <a:p>
              <a:pPr algn="ctr" defTabSz="1492242">
                <a:defRPr/>
              </a:pPr>
              <a:r>
                <a:rPr lang="en-US" sz="1904" kern="0">
                  <a:solidFill>
                    <a:sysClr val="window" lastClr="FFFFFF">
                      <a:alpha val="99000"/>
                    </a:sysClr>
                  </a:solidFill>
                  <a:ea typeface="Segoe UI" pitchFamily="34" charset="0"/>
                  <a:cs typeface="Segoe UI" pitchFamily="34" charset="0"/>
                </a:rPr>
                <a:t>Data</a:t>
              </a:r>
            </a:p>
          </p:txBody>
        </p:sp>
      </p:grpSp>
    </p:spTree>
    <p:extLst>
      <p:ext uri="{BB962C8B-B14F-4D97-AF65-F5344CB8AC3E}">
        <p14:creationId xmlns:p14="http://schemas.microsoft.com/office/powerpoint/2010/main" val="4001974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fade">
                                      <p:cBhvr>
                                        <p:cTn id="7" dur="500"/>
                                        <p:tgtEl>
                                          <p:spTgt spid="1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
                                        </p:tgtEl>
                                        <p:attrNameLst>
                                          <p:attrName>style.visibility</p:attrName>
                                        </p:attrNameLst>
                                      </p:cBhvr>
                                      <p:to>
                                        <p:strVal val="visible"/>
                                      </p:to>
                                    </p:set>
                                    <p:animEffect transition="in" filter="fade">
                                      <p:cBhvr>
                                        <p:cTn id="12" dur="500"/>
                                        <p:tgtEl>
                                          <p:spTgt spid="1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7"/>
                                        </p:tgtEl>
                                        <p:attrNameLst>
                                          <p:attrName>style.visibility</p:attrName>
                                        </p:attrNameLst>
                                      </p:cBhvr>
                                      <p:to>
                                        <p:strVal val="visible"/>
                                      </p:to>
                                    </p:set>
                                    <p:animEffect transition="in" filter="fade">
                                      <p:cBhvr>
                                        <p:cTn id="17"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507" dirty="0"/>
              <a:t>SharePoint Cloud Continuum</a:t>
            </a:r>
          </a:p>
        </p:txBody>
      </p:sp>
      <p:sp>
        <p:nvSpPr>
          <p:cNvPr id="5" name="Rectangle 4"/>
          <p:cNvSpPr/>
          <p:nvPr/>
        </p:nvSpPr>
        <p:spPr bwMode="auto">
          <a:xfrm rot="5400000" flipV="1">
            <a:off x="3349230" y="-1352934"/>
            <a:ext cx="4750526" cy="10211579"/>
          </a:xfrm>
          <a:prstGeom prst="rect">
            <a:avLst/>
          </a:prstGeom>
          <a:solidFill>
            <a:schemeClr val="bg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1" tIns="38846" rIns="77691" bIns="38846" numCol="1" rtlCol="0" anchor="ctr" anchorCtr="0" compatLnSpc="1">
            <a:prstTxWarp prst="textNoShape">
              <a:avLst/>
            </a:prstTxWarp>
          </a:bodyPr>
          <a:lstStyle/>
          <a:p>
            <a:pPr algn="ctr" defTabSz="776691"/>
            <a:endParaRPr lang="en-US" sz="1530" dirty="0">
              <a:solidFill>
                <a:schemeClr val="tx1"/>
              </a:solidFill>
            </a:endParaRPr>
          </a:p>
        </p:txBody>
      </p:sp>
      <p:sp>
        <p:nvSpPr>
          <p:cNvPr id="7" name="TextBox 6"/>
          <p:cNvSpPr txBox="1"/>
          <p:nvPr/>
        </p:nvSpPr>
        <p:spPr>
          <a:xfrm>
            <a:off x="5310855" y="6217356"/>
            <a:ext cx="1878125" cy="448228"/>
          </a:xfrm>
          <a:prstGeom prst="rect">
            <a:avLst/>
          </a:prstGeom>
          <a:noFill/>
        </p:spPr>
        <p:txBody>
          <a:bodyPr wrap="none" lIns="0" tIns="0" rIns="0" bIns="0" rtlCol="0">
            <a:spAutoFit/>
          </a:bodyPr>
          <a:lstStyle/>
          <a:p>
            <a:pPr defTabSz="1243245"/>
            <a:r>
              <a:rPr lang="en-US" sz="2856" spc="272" dirty="0">
                <a:latin typeface="Segoe UI Light"/>
              </a:rPr>
              <a:t>CONTROL</a:t>
            </a:r>
          </a:p>
        </p:txBody>
      </p:sp>
      <p:cxnSp>
        <p:nvCxnSpPr>
          <p:cNvPr id="8" name="Straight Arrow Connector 7"/>
          <p:cNvCxnSpPr/>
          <p:nvPr/>
        </p:nvCxnSpPr>
        <p:spPr>
          <a:xfrm flipV="1">
            <a:off x="10830283" y="1377593"/>
            <a:ext cx="1" cy="4934500"/>
          </a:xfrm>
          <a:prstGeom prst="straightConnector1">
            <a:avLst/>
          </a:prstGeom>
          <a:ln/>
        </p:spPr>
        <p:style>
          <a:lnRef idx="1">
            <a:schemeClr val="accent6"/>
          </a:lnRef>
          <a:fillRef idx="0">
            <a:schemeClr val="accent6"/>
          </a:fillRef>
          <a:effectRef idx="0">
            <a:schemeClr val="accent6"/>
          </a:effectRef>
          <a:fontRef idx="minor">
            <a:schemeClr val="tx1"/>
          </a:fontRef>
        </p:style>
      </p:cxnSp>
      <p:sp>
        <p:nvSpPr>
          <p:cNvPr id="9" name="TextBox 8"/>
          <p:cNvSpPr txBox="1"/>
          <p:nvPr/>
        </p:nvSpPr>
        <p:spPr>
          <a:xfrm rot="5400000">
            <a:off x="9591541" y="3346729"/>
            <a:ext cx="3897636" cy="528273"/>
          </a:xfrm>
          <a:prstGeom prst="rect">
            <a:avLst/>
          </a:prstGeom>
          <a:noFill/>
        </p:spPr>
        <p:txBody>
          <a:bodyPr wrap="none" lIns="0" tIns="0" rIns="0" bIns="0" rtlCol="0">
            <a:spAutoFit/>
          </a:bodyPr>
          <a:lstStyle/>
          <a:p>
            <a:pPr defTabSz="1243245"/>
            <a:r>
              <a:rPr lang="en-US" sz="3366" spc="272" dirty="0">
                <a:latin typeface="Segoe UI Light"/>
              </a:rPr>
              <a:t>COST-EFFICIENCY</a:t>
            </a:r>
          </a:p>
        </p:txBody>
      </p:sp>
      <p:cxnSp>
        <p:nvCxnSpPr>
          <p:cNvPr id="10" name="Straight Connector 9"/>
          <p:cNvCxnSpPr/>
          <p:nvPr/>
        </p:nvCxnSpPr>
        <p:spPr>
          <a:xfrm>
            <a:off x="10830283" y="6050345"/>
            <a:ext cx="0" cy="491155"/>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1" name="Straight Connector 10"/>
          <p:cNvCxnSpPr/>
          <p:nvPr/>
        </p:nvCxnSpPr>
        <p:spPr>
          <a:xfrm>
            <a:off x="2333608" y="6066692"/>
            <a:ext cx="0" cy="229231"/>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2" name="Straight Connector 11"/>
          <p:cNvCxnSpPr/>
          <p:nvPr/>
        </p:nvCxnSpPr>
        <p:spPr>
          <a:xfrm rot="5400000">
            <a:off x="4578219" y="6182719"/>
            <a:ext cx="232055"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3" name="Straight Connector 12"/>
          <p:cNvCxnSpPr/>
          <p:nvPr/>
        </p:nvCxnSpPr>
        <p:spPr>
          <a:xfrm rot="5400000">
            <a:off x="5805427" y="6182719"/>
            <a:ext cx="232055"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4" name="Straight Connector 13"/>
          <p:cNvCxnSpPr/>
          <p:nvPr/>
        </p:nvCxnSpPr>
        <p:spPr>
          <a:xfrm rot="5400000">
            <a:off x="8259840" y="6182719"/>
            <a:ext cx="232055"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5" name="Straight Connector 14"/>
          <p:cNvCxnSpPr/>
          <p:nvPr/>
        </p:nvCxnSpPr>
        <p:spPr>
          <a:xfrm rot="5400000">
            <a:off x="9487047" y="6182719"/>
            <a:ext cx="232055"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6" name="Straight Connector 15"/>
          <p:cNvCxnSpPr/>
          <p:nvPr/>
        </p:nvCxnSpPr>
        <p:spPr>
          <a:xfrm rot="5400000">
            <a:off x="3351012" y="6182719"/>
            <a:ext cx="232055"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7" name="Straight Arrow Connector 16"/>
          <p:cNvCxnSpPr/>
          <p:nvPr/>
        </p:nvCxnSpPr>
        <p:spPr>
          <a:xfrm>
            <a:off x="618703" y="6122201"/>
            <a:ext cx="10556070" cy="0"/>
          </a:xfrm>
          <a:prstGeom prst="straightConnector1">
            <a:avLst/>
          </a:prstGeom>
          <a:ln/>
        </p:spPr>
        <p:style>
          <a:lnRef idx="1">
            <a:schemeClr val="accent6"/>
          </a:lnRef>
          <a:fillRef idx="0">
            <a:schemeClr val="accent6"/>
          </a:fillRef>
          <a:effectRef idx="0">
            <a:schemeClr val="accent6"/>
          </a:effectRef>
          <a:fontRef idx="minor">
            <a:schemeClr val="tx1"/>
          </a:fontRef>
        </p:style>
      </p:cxnSp>
      <p:grpSp>
        <p:nvGrpSpPr>
          <p:cNvPr id="18" name="Group 17"/>
          <p:cNvGrpSpPr/>
          <p:nvPr/>
        </p:nvGrpSpPr>
        <p:grpSpPr>
          <a:xfrm>
            <a:off x="618703" y="2444934"/>
            <a:ext cx="10126773" cy="2458156"/>
            <a:chOff x="374210" y="2876654"/>
            <a:chExt cx="12805067" cy="2892211"/>
          </a:xfrm>
        </p:grpSpPr>
        <p:cxnSp>
          <p:nvCxnSpPr>
            <p:cNvPr id="19" name="Straight Arrow Connector 18"/>
            <p:cNvCxnSpPr/>
            <p:nvPr/>
          </p:nvCxnSpPr>
          <p:spPr>
            <a:xfrm flipV="1">
              <a:off x="374210" y="2876654"/>
              <a:ext cx="12805067" cy="11559"/>
            </a:xfrm>
            <a:prstGeom prst="straightConnector1">
              <a:avLst/>
            </a:prstGeom>
            <a:ln w="9525">
              <a:solidFill>
                <a:srgbClr val="23B5E9"/>
              </a:solidFill>
              <a:prstDash val="lgDash"/>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374210" y="5757306"/>
              <a:ext cx="12805067" cy="11559"/>
            </a:xfrm>
            <a:prstGeom prst="straightConnector1">
              <a:avLst/>
            </a:prstGeom>
            <a:ln w="9525">
              <a:solidFill>
                <a:srgbClr val="23B5E9"/>
              </a:solidFill>
              <a:prstDash val="lgDash"/>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74210" y="4309375"/>
              <a:ext cx="12805067" cy="11559"/>
            </a:xfrm>
            <a:prstGeom prst="straightConnector1">
              <a:avLst/>
            </a:prstGeom>
            <a:ln w="9525">
              <a:solidFill>
                <a:srgbClr val="23B5E9"/>
              </a:solidFill>
              <a:prstDash val="lgDash"/>
            </a:ln>
          </p:spPr>
          <p:style>
            <a:lnRef idx="1">
              <a:schemeClr val="accent1"/>
            </a:lnRef>
            <a:fillRef idx="0">
              <a:schemeClr val="accent1"/>
            </a:fillRef>
            <a:effectRef idx="0">
              <a:schemeClr val="accent1"/>
            </a:effectRef>
            <a:fontRef idx="minor">
              <a:schemeClr val="tx1"/>
            </a:fontRef>
          </p:style>
        </p:cxnSp>
      </p:grpSp>
      <p:cxnSp>
        <p:nvCxnSpPr>
          <p:cNvPr id="22" name="Straight Connector 21"/>
          <p:cNvCxnSpPr/>
          <p:nvPr/>
        </p:nvCxnSpPr>
        <p:spPr>
          <a:xfrm rot="5400000">
            <a:off x="7032633" y="6182719"/>
            <a:ext cx="232055" cy="0"/>
          </a:xfrm>
          <a:prstGeom prst="line">
            <a:avLst/>
          </a:prstGeom>
          <a:ln/>
        </p:spPr>
        <p:style>
          <a:lnRef idx="1">
            <a:schemeClr val="accent6"/>
          </a:lnRef>
          <a:fillRef idx="0">
            <a:schemeClr val="accent6"/>
          </a:fillRef>
          <a:effectRef idx="0">
            <a:schemeClr val="accent6"/>
          </a:effectRef>
          <a:fontRef idx="minor">
            <a:schemeClr val="tx1"/>
          </a:fontRef>
        </p:style>
      </p:cxnSp>
      <p:sp>
        <p:nvSpPr>
          <p:cNvPr id="23" name="Diamond 22"/>
          <p:cNvSpPr/>
          <p:nvPr/>
        </p:nvSpPr>
        <p:spPr bwMode="auto">
          <a:xfrm>
            <a:off x="5690237" y="4767172"/>
            <a:ext cx="244055" cy="262011"/>
          </a:xfrm>
          <a:prstGeom prst="diamond">
            <a:avLst/>
          </a:prstGeom>
          <a:solidFill>
            <a:schemeClr val="accent6"/>
          </a:solidFill>
          <a:ln>
            <a:noFill/>
            <a:headEnd type="none" w="med" len="med"/>
            <a:tailEnd type="none" w="med" len="med"/>
          </a:ln>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vert="horz" wrap="square" lIns="77691" tIns="38846" rIns="77691" bIns="38846" numCol="1" rtlCol="0" anchor="ctr" anchorCtr="0" compatLnSpc="1">
            <a:prstTxWarp prst="textNoShape">
              <a:avLst/>
            </a:prstTxWarp>
          </a:bodyPr>
          <a:lstStyle/>
          <a:p>
            <a:pPr algn="ctr" defTabSz="776691"/>
            <a:endParaRPr lang="en-US" sz="1530" dirty="0">
              <a:solidFill>
                <a:schemeClr val="tx1"/>
              </a:solidFill>
            </a:endParaRPr>
          </a:p>
        </p:txBody>
      </p:sp>
      <p:cxnSp>
        <p:nvCxnSpPr>
          <p:cNvPr id="24" name="Straight Connector 23"/>
          <p:cNvCxnSpPr/>
          <p:nvPr/>
        </p:nvCxnSpPr>
        <p:spPr>
          <a:xfrm>
            <a:off x="10809059" y="3662636"/>
            <a:ext cx="231995"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5" name="Straight Connector 24"/>
          <p:cNvCxnSpPr/>
          <p:nvPr/>
        </p:nvCxnSpPr>
        <p:spPr>
          <a:xfrm>
            <a:off x="10809059" y="2435109"/>
            <a:ext cx="231995"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6" name="Straight Connector 25"/>
          <p:cNvCxnSpPr/>
          <p:nvPr/>
        </p:nvCxnSpPr>
        <p:spPr>
          <a:xfrm>
            <a:off x="10809059" y="4890163"/>
            <a:ext cx="231995" cy="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7" name="Straight Connector 26"/>
          <p:cNvCxnSpPr/>
          <p:nvPr/>
        </p:nvCxnSpPr>
        <p:spPr>
          <a:xfrm>
            <a:off x="10782265" y="1454512"/>
            <a:ext cx="231995" cy="0"/>
          </a:xfrm>
          <a:prstGeom prst="line">
            <a:avLst/>
          </a:prstGeom>
          <a:ln/>
        </p:spPr>
        <p:style>
          <a:lnRef idx="1">
            <a:schemeClr val="accent6"/>
          </a:lnRef>
          <a:fillRef idx="0">
            <a:schemeClr val="accent6"/>
          </a:fillRef>
          <a:effectRef idx="0">
            <a:schemeClr val="accent6"/>
          </a:effectRef>
          <a:fontRef idx="minor">
            <a:schemeClr val="tx1"/>
          </a:fontRef>
        </p:style>
      </p:cxnSp>
      <p:grpSp>
        <p:nvGrpSpPr>
          <p:cNvPr id="28" name="Group 27"/>
          <p:cNvGrpSpPr/>
          <p:nvPr/>
        </p:nvGrpSpPr>
        <p:grpSpPr>
          <a:xfrm>
            <a:off x="1189127" y="3887511"/>
            <a:ext cx="4460445" cy="1897033"/>
            <a:chOff x="5425984" y="1114795"/>
            <a:chExt cx="3280891" cy="1534659"/>
          </a:xfrm>
        </p:grpSpPr>
        <p:sp>
          <p:nvSpPr>
            <p:cNvPr id="29" name="TextBox 28"/>
            <p:cNvSpPr txBox="1"/>
            <p:nvPr/>
          </p:nvSpPr>
          <p:spPr>
            <a:xfrm>
              <a:off x="5425984" y="1804858"/>
              <a:ext cx="2256519" cy="309279"/>
            </a:xfrm>
            <a:prstGeom prst="rect">
              <a:avLst/>
            </a:prstGeom>
            <a:noFill/>
          </p:spPr>
          <p:txBody>
            <a:bodyPr wrap="square" rtlCol="0">
              <a:spAutoFit/>
            </a:bodyPr>
            <a:lstStyle/>
            <a:p>
              <a:pPr algn="ctr" defTabSz="1243245"/>
              <a:r>
                <a:rPr lang="en-US" sz="1836" b="1" dirty="0"/>
                <a:t>SharePoint </a:t>
              </a:r>
              <a:r>
                <a:rPr lang="en-US" sz="1836" b="1"/>
                <a:t>(</a:t>
              </a:r>
              <a:r>
                <a:rPr lang="en-US" sz="1836" b="1" smtClean="0"/>
                <a:t>On-premises)</a:t>
              </a:r>
              <a:endParaRPr lang="en-US" sz="1836" b="1" dirty="0"/>
            </a:p>
          </p:txBody>
        </p:sp>
        <p:sp>
          <p:nvSpPr>
            <p:cNvPr id="30" name="TextBox 29"/>
            <p:cNvSpPr txBox="1"/>
            <p:nvPr/>
          </p:nvSpPr>
          <p:spPr>
            <a:xfrm>
              <a:off x="6514724" y="2262405"/>
              <a:ext cx="2192151" cy="387049"/>
            </a:xfrm>
            <a:prstGeom prst="rect">
              <a:avLst/>
            </a:prstGeom>
            <a:noFill/>
            <a:ln>
              <a:noFill/>
            </a:ln>
          </p:spPr>
          <p:txBody>
            <a:bodyPr wrap="square" rtlCol="0">
              <a:spAutoFit/>
            </a:bodyPr>
            <a:lstStyle/>
            <a:p>
              <a:pPr marL="174862" indent="-174862" defTabSz="1243245">
                <a:lnSpc>
                  <a:spcPct val="90000"/>
                </a:lnSpc>
                <a:spcBef>
                  <a:spcPct val="20000"/>
                </a:spcBef>
                <a:buFont typeface="Arial" pitchFamily="34" charset="0"/>
                <a:buChar char="•"/>
                <a:defRPr/>
              </a:pPr>
              <a:r>
                <a:rPr lang="en-US" sz="1224" b="1" dirty="0"/>
                <a:t> SharePoint</a:t>
              </a:r>
            </a:p>
            <a:p>
              <a:pPr defTabSz="1243245">
                <a:lnSpc>
                  <a:spcPct val="90000"/>
                </a:lnSpc>
                <a:spcBef>
                  <a:spcPct val="20000"/>
                </a:spcBef>
                <a:defRPr/>
              </a:pPr>
              <a:endParaRPr lang="en-US" sz="1224" b="1" dirty="0"/>
            </a:p>
          </p:txBody>
        </p:sp>
        <p:sp>
          <p:nvSpPr>
            <p:cNvPr id="31" name="TextBox 30"/>
            <p:cNvSpPr txBox="1"/>
            <p:nvPr/>
          </p:nvSpPr>
          <p:spPr>
            <a:xfrm>
              <a:off x="5713661" y="1114795"/>
              <a:ext cx="1690317" cy="596921"/>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defTabSz="1243245"/>
              <a:r>
                <a:rPr lang="en-US" sz="1632" b="1" dirty="0"/>
                <a:t>Value Prop:</a:t>
              </a:r>
            </a:p>
            <a:p>
              <a:pPr marL="119813" lvl="1" indent="-119813" defTabSz="1243245">
                <a:lnSpc>
                  <a:spcPct val="90000"/>
                </a:lnSpc>
                <a:spcBef>
                  <a:spcPct val="20000"/>
                </a:spcBef>
                <a:buFont typeface="Arial" pitchFamily="34" charset="0"/>
                <a:buChar char="•"/>
                <a:tabLst>
                  <a:tab pos="59907" algn="l"/>
                </a:tabLst>
                <a:defRPr/>
              </a:pPr>
              <a:r>
                <a:rPr lang="en-US" sz="1122" dirty="0"/>
                <a:t>Full h/w control – size/scale</a:t>
              </a:r>
            </a:p>
            <a:p>
              <a:pPr marL="119813" lvl="1" indent="-119813" defTabSz="1243245">
                <a:lnSpc>
                  <a:spcPct val="90000"/>
                </a:lnSpc>
                <a:spcBef>
                  <a:spcPct val="20000"/>
                </a:spcBef>
                <a:buFont typeface="Arial" pitchFamily="34" charset="0"/>
                <a:buChar char="•"/>
                <a:tabLst>
                  <a:tab pos="59907" algn="l"/>
                </a:tabLst>
                <a:defRPr/>
              </a:pPr>
              <a:r>
                <a:rPr lang="en-US" sz="1122" dirty="0"/>
                <a:t>Roll-your-own HA/DR/scale</a:t>
              </a:r>
            </a:p>
          </p:txBody>
        </p:sp>
      </p:grpSp>
      <p:sp>
        <p:nvSpPr>
          <p:cNvPr id="32" name="Diamond 31"/>
          <p:cNvSpPr/>
          <p:nvPr/>
        </p:nvSpPr>
        <p:spPr bwMode="auto">
          <a:xfrm>
            <a:off x="2669293" y="5260511"/>
            <a:ext cx="244055" cy="262011"/>
          </a:xfrm>
          <a:prstGeom prst="diamond">
            <a:avLst/>
          </a:prstGeom>
          <a:solidFill>
            <a:schemeClr val="accent6"/>
          </a:solidFill>
          <a:ln>
            <a:noFill/>
            <a:headEnd type="none" w="med" len="med"/>
            <a:tailEnd type="none" w="med" len="med"/>
          </a:ln>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vert="horz" wrap="square" lIns="77691" tIns="38846" rIns="77691" bIns="38846" numCol="1" rtlCol="0" anchor="ctr" anchorCtr="0" compatLnSpc="1">
            <a:prstTxWarp prst="textNoShape">
              <a:avLst/>
            </a:prstTxWarp>
          </a:bodyPr>
          <a:lstStyle/>
          <a:p>
            <a:pPr algn="ctr" defTabSz="776691"/>
            <a:endParaRPr lang="en-US" sz="1530" dirty="0">
              <a:solidFill>
                <a:schemeClr val="tx1"/>
              </a:solidFill>
            </a:endParaRPr>
          </a:p>
        </p:txBody>
      </p:sp>
      <p:grpSp>
        <p:nvGrpSpPr>
          <p:cNvPr id="33" name="Group 32"/>
          <p:cNvGrpSpPr/>
          <p:nvPr/>
        </p:nvGrpSpPr>
        <p:grpSpPr>
          <a:xfrm>
            <a:off x="4120482" y="3338999"/>
            <a:ext cx="4423986" cy="1660650"/>
            <a:chOff x="2843236" y="1935549"/>
            <a:chExt cx="3254079" cy="1356864"/>
          </a:xfrm>
        </p:grpSpPr>
        <p:sp>
          <p:nvSpPr>
            <p:cNvPr id="34" name="TextBox 33"/>
            <p:cNvSpPr txBox="1"/>
            <p:nvPr/>
          </p:nvSpPr>
          <p:spPr>
            <a:xfrm>
              <a:off x="3320648" y="1935549"/>
              <a:ext cx="1784231" cy="761213"/>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defTabSz="1243245"/>
              <a:r>
                <a:rPr lang="en-US" sz="1632" b="1" dirty="0"/>
                <a:t>Value Prop:</a:t>
              </a:r>
            </a:p>
            <a:p>
              <a:pPr marL="119813" lvl="1" indent="-119813" defTabSz="1243245">
                <a:lnSpc>
                  <a:spcPct val="90000"/>
                </a:lnSpc>
                <a:spcBef>
                  <a:spcPct val="20000"/>
                </a:spcBef>
                <a:buFont typeface="Arial" pitchFamily="34" charset="0"/>
                <a:buChar char="•"/>
                <a:tabLst>
                  <a:tab pos="59907" algn="l"/>
                </a:tabLst>
                <a:defRPr/>
              </a:pPr>
              <a:r>
                <a:rPr lang="en-US" sz="1122" dirty="0"/>
                <a:t>100% of API surface area</a:t>
              </a:r>
            </a:p>
            <a:p>
              <a:pPr marL="119813" lvl="1" indent="-119813" defTabSz="1243245">
                <a:lnSpc>
                  <a:spcPct val="90000"/>
                </a:lnSpc>
                <a:spcBef>
                  <a:spcPct val="20000"/>
                </a:spcBef>
                <a:buFont typeface="Arial" pitchFamily="34" charset="0"/>
                <a:buChar char="•"/>
                <a:tabLst>
                  <a:tab pos="59907" algn="l"/>
                </a:tabLst>
                <a:defRPr/>
              </a:pPr>
              <a:r>
                <a:rPr lang="en-US" sz="1122" dirty="0"/>
                <a:t>Easy migration of existing apps</a:t>
              </a:r>
            </a:p>
            <a:p>
              <a:pPr marL="119813" lvl="1" indent="-119813" defTabSz="1243245">
                <a:lnSpc>
                  <a:spcPct val="90000"/>
                </a:lnSpc>
                <a:spcBef>
                  <a:spcPct val="20000"/>
                </a:spcBef>
                <a:buFont typeface="Arial" pitchFamily="34" charset="0"/>
                <a:buChar char="•"/>
                <a:tabLst>
                  <a:tab pos="59907" algn="l"/>
                </a:tabLst>
                <a:defRPr/>
              </a:pPr>
              <a:r>
                <a:rPr lang="en-US" sz="1122" dirty="0"/>
                <a:t>Roll-your-own HA/DR/scale</a:t>
              </a:r>
            </a:p>
          </p:txBody>
        </p:sp>
        <p:sp>
          <p:nvSpPr>
            <p:cNvPr id="35" name="TextBox 34"/>
            <p:cNvSpPr txBox="1"/>
            <p:nvPr/>
          </p:nvSpPr>
          <p:spPr>
            <a:xfrm>
              <a:off x="2843236" y="2730020"/>
              <a:ext cx="2829579" cy="338554"/>
            </a:xfrm>
            <a:prstGeom prst="rect">
              <a:avLst/>
            </a:prstGeom>
            <a:noFill/>
          </p:spPr>
          <p:txBody>
            <a:bodyPr wrap="square" rtlCol="0">
              <a:spAutoFit/>
            </a:bodyPr>
            <a:lstStyle/>
            <a:p>
              <a:pPr algn="ctr" defTabSz="1243245"/>
              <a:r>
                <a:rPr lang="en-US" sz="2040" b="1" dirty="0"/>
                <a:t>SharePoint (IaaS)</a:t>
              </a:r>
              <a:endParaRPr lang="en-US" sz="1836" b="1" dirty="0"/>
            </a:p>
          </p:txBody>
        </p:sp>
        <p:sp>
          <p:nvSpPr>
            <p:cNvPr id="36" name="TextBox 35"/>
            <p:cNvSpPr txBox="1"/>
            <p:nvPr/>
          </p:nvSpPr>
          <p:spPr>
            <a:xfrm>
              <a:off x="4020854" y="3074190"/>
              <a:ext cx="2076461" cy="218223"/>
            </a:xfrm>
            <a:prstGeom prst="rect">
              <a:avLst/>
            </a:prstGeom>
            <a:noFill/>
            <a:ln>
              <a:noFill/>
            </a:ln>
          </p:spPr>
          <p:txBody>
            <a:bodyPr wrap="square" rtlCol="0">
              <a:spAutoFit/>
            </a:bodyPr>
            <a:lstStyle/>
            <a:p>
              <a:pPr marL="174862" indent="-174862" defTabSz="1243245">
                <a:lnSpc>
                  <a:spcPct val="90000"/>
                </a:lnSpc>
                <a:spcBef>
                  <a:spcPct val="20000"/>
                </a:spcBef>
                <a:buFont typeface="Arial" pitchFamily="34" charset="0"/>
                <a:buChar char="•"/>
                <a:defRPr/>
              </a:pPr>
              <a:r>
                <a:rPr lang="en-US" sz="1224" b="1" dirty="0"/>
                <a:t> Hosted SharePoint</a:t>
              </a:r>
            </a:p>
          </p:txBody>
        </p:sp>
      </p:grpSp>
      <p:grpSp>
        <p:nvGrpSpPr>
          <p:cNvPr id="37" name="Group 36"/>
          <p:cNvGrpSpPr/>
          <p:nvPr/>
        </p:nvGrpSpPr>
        <p:grpSpPr>
          <a:xfrm>
            <a:off x="7101903" y="1830213"/>
            <a:ext cx="4149423" cy="1707867"/>
            <a:chOff x="1167156" y="2343101"/>
            <a:chExt cx="3052109" cy="1395443"/>
          </a:xfrm>
        </p:grpSpPr>
        <p:sp>
          <p:nvSpPr>
            <p:cNvPr id="38" name="TextBox 37"/>
            <p:cNvSpPr txBox="1"/>
            <p:nvPr/>
          </p:nvSpPr>
          <p:spPr>
            <a:xfrm>
              <a:off x="1338987" y="2343101"/>
              <a:ext cx="1908291" cy="744292"/>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wrap="square" lIns="72752" tIns="36376" rIns="72752" bIns="36376" rtlCol="0">
              <a:spAutoFit/>
            </a:bodyPr>
            <a:lstStyle/>
            <a:p>
              <a:pPr defTabSz="1243245"/>
              <a:r>
                <a:rPr lang="en-US" sz="1632" b="1" dirty="0"/>
                <a:t>Value Prop:</a:t>
              </a:r>
            </a:p>
            <a:p>
              <a:pPr marL="119813" lvl="1" indent="-119813" defTabSz="1243245">
                <a:lnSpc>
                  <a:spcPct val="90000"/>
                </a:lnSpc>
                <a:spcBef>
                  <a:spcPct val="20000"/>
                </a:spcBef>
                <a:buFont typeface="Arial" pitchFamily="34" charset="0"/>
                <a:buChar char="•"/>
                <a:tabLst>
                  <a:tab pos="59907" algn="l"/>
                </a:tabLst>
                <a:defRPr/>
              </a:pPr>
              <a:r>
                <a:rPr lang="en-US" sz="1122" dirty="0"/>
                <a:t>Auto HA, Fault-Tolerance</a:t>
              </a:r>
            </a:p>
            <a:p>
              <a:pPr marL="119813" lvl="1" indent="-119813" defTabSz="1243245">
                <a:lnSpc>
                  <a:spcPct val="90000"/>
                </a:lnSpc>
                <a:spcBef>
                  <a:spcPct val="20000"/>
                </a:spcBef>
                <a:buFont typeface="Arial" pitchFamily="34" charset="0"/>
                <a:buChar char="•"/>
                <a:tabLst>
                  <a:tab pos="59907" algn="l"/>
                </a:tabLst>
                <a:defRPr/>
              </a:pPr>
              <a:r>
                <a:rPr lang="en-US" sz="1122" dirty="0"/>
                <a:t>Friction-free scale</a:t>
              </a:r>
            </a:p>
            <a:p>
              <a:pPr marL="119813" lvl="1" indent="-119813" defTabSz="1243245">
                <a:lnSpc>
                  <a:spcPct val="90000"/>
                </a:lnSpc>
                <a:spcBef>
                  <a:spcPct val="20000"/>
                </a:spcBef>
                <a:buFont typeface="Arial" pitchFamily="34" charset="0"/>
                <a:buChar char="•"/>
                <a:tabLst>
                  <a:tab pos="59907" algn="l"/>
                </a:tabLst>
                <a:defRPr/>
              </a:pPr>
              <a:r>
                <a:rPr lang="en-US" sz="1122" dirty="0"/>
                <a:t>Self-provisioning, mgmt. @ scale</a:t>
              </a:r>
            </a:p>
          </p:txBody>
        </p:sp>
        <p:sp>
          <p:nvSpPr>
            <p:cNvPr id="39" name="TextBox 38"/>
            <p:cNvSpPr txBox="1"/>
            <p:nvPr/>
          </p:nvSpPr>
          <p:spPr>
            <a:xfrm>
              <a:off x="2225509" y="3520322"/>
              <a:ext cx="1993756" cy="218222"/>
            </a:xfrm>
            <a:prstGeom prst="rect">
              <a:avLst/>
            </a:prstGeom>
            <a:noFill/>
            <a:ln>
              <a:noFill/>
            </a:ln>
          </p:spPr>
          <p:txBody>
            <a:bodyPr wrap="square" rtlCol="0">
              <a:spAutoFit/>
            </a:bodyPr>
            <a:lstStyle/>
            <a:p>
              <a:pPr marL="174862" indent="-174862" defTabSz="1243245">
                <a:lnSpc>
                  <a:spcPct val="90000"/>
                </a:lnSpc>
                <a:spcBef>
                  <a:spcPct val="20000"/>
                </a:spcBef>
                <a:buFont typeface="Arial" pitchFamily="34" charset="0"/>
                <a:buChar char="•"/>
                <a:defRPr/>
              </a:pPr>
              <a:r>
                <a:rPr lang="en-US" sz="1224" b="1" dirty="0"/>
                <a:t> SharePoint Service</a:t>
              </a:r>
            </a:p>
          </p:txBody>
        </p:sp>
        <p:sp>
          <p:nvSpPr>
            <p:cNvPr id="40" name="Rectangle 39"/>
            <p:cNvSpPr/>
            <p:nvPr/>
          </p:nvSpPr>
          <p:spPr>
            <a:xfrm>
              <a:off x="1167156" y="3126235"/>
              <a:ext cx="1716296" cy="338554"/>
            </a:xfrm>
            <a:prstGeom prst="rect">
              <a:avLst/>
            </a:prstGeom>
          </p:spPr>
          <p:txBody>
            <a:bodyPr wrap="none">
              <a:spAutoFit/>
            </a:bodyPr>
            <a:lstStyle/>
            <a:p>
              <a:pPr algn="ctr" defTabSz="1243245"/>
              <a:r>
                <a:rPr lang="en-US" sz="2040" b="1" dirty="0"/>
                <a:t>Office 365 (SaaS)</a:t>
              </a:r>
            </a:p>
          </p:txBody>
        </p:sp>
      </p:grpSp>
      <p:sp>
        <p:nvSpPr>
          <p:cNvPr id="41" name="Diamond 40"/>
          <p:cNvSpPr/>
          <p:nvPr/>
        </p:nvSpPr>
        <p:spPr bwMode="auto">
          <a:xfrm>
            <a:off x="8510668" y="3242981"/>
            <a:ext cx="244055" cy="262011"/>
          </a:xfrm>
          <a:prstGeom prst="diamond">
            <a:avLst/>
          </a:prstGeom>
          <a:solidFill>
            <a:schemeClr val="accent6"/>
          </a:solidFill>
          <a:ln>
            <a:noFill/>
            <a:headEnd type="none" w="med" len="med"/>
            <a:tailEnd type="none" w="med" len="med"/>
          </a:ln>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vert="horz" wrap="square" lIns="77691" tIns="38846" rIns="77691" bIns="38846" numCol="1" rtlCol="0" anchor="ctr" anchorCtr="0" compatLnSpc="1">
            <a:prstTxWarp prst="textNoShape">
              <a:avLst/>
            </a:prstTxWarp>
          </a:bodyPr>
          <a:lstStyle/>
          <a:p>
            <a:pPr algn="ctr" defTabSz="776691"/>
            <a:endParaRPr lang="en-US" sz="1530" dirty="0">
              <a:solidFill>
                <a:schemeClr val="tx1"/>
              </a:solidFill>
            </a:endParaRPr>
          </a:p>
        </p:txBody>
      </p:sp>
    </p:spTree>
    <p:extLst>
      <p:ext uri="{BB962C8B-B14F-4D97-AF65-F5344CB8AC3E}">
        <p14:creationId xmlns:p14="http://schemas.microsoft.com/office/powerpoint/2010/main" val="14967679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par>
                          <p:cTn id="15" fill="hold">
                            <p:stCondLst>
                              <p:cond delay="0"/>
                            </p:stCondLst>
                            <p:childTnLst>
                              <p:par>
                                <p:cTn id="16" presetID="10" presetClass="entr" presetSubtype="0" fill="hold" grpId="0" nodeType="after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par>
                                <p:cTn id="23" presetID="10"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2" grpId="0" animBg="1"/>
      <p:bldP spid="4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Level Agreements	</a:t>
            </a:r>
            <a:endParaRPr lang="en-US" dirty="0"/>
          </a:p>
        </p:txBody>
      </p:sp>
      <p:sp>
        <p:nvSpPr>
          <p:cNvPr id="3" name="Content Placeholder 2"/>
          <p:cNvSpPr>
            <a:spLocks noGrp="1"/>
          </p:cNvSpPr>
          <p:nvPr>
            <p:ph type="body" sz="quarter" idx="10"/>
          </p:nvPr>
        </p:nvSpPr>
        <p:spPr>
          <a:xfrm>
            <a:off x="5078388" y="2563538"/>
            <a:ext cx="6232161" cy="862800"/>
          </a:xfrm>
        </p:spPr>
        <p:txBody>
          <a:bodyPr/>
          <a:lstStyle/>
          <a:p>
            <a:pPr>
              <a:spcAft>
                <a:spcPts val="0"/>
              </a:spcAft>
            </a:pPr>
            <a:r>
              <a:rPr lang="en-US" sz="3264" dirty="0">
                <a:solidFill>
                  <a:schemeClr val="accent1">
                    <a:alpha val="99000"/>
                  </a:schemeClr>
                </a:solidFill>
                <a:latin typeface="+mj-lt"/>
              </a:rPr>
              <a:t>99.9% for single role instances</a:t>
            </a:r>
          </a:p>
          <a:p>
            <a:pPr lvl="1"/>
            <a:r>
              <a:rPr lang="en-US" sz="1632" dirty="0">
                <a:solidFill>
                  <a:schemeClr val="tx1">
                    <a:alpha val="99000"/>
                  </a:schemeClr>
                </a:solidFill>
              </a:rPr>
              <a:t>8.75 hours of downtime per year</a:t>
            </a:r>
          </a:p>
        </p:txBody>
      </p:sp>
      <p:sp>
        <p:nvSpPr>
          <p:cNvPr id="7" name="Rectangle 6"/>
          <p:cNvSpPr/>
          <p:nvPr/>
        </p:nvSpPr>
        <p:spPr bwMode="auto">
          <a:xfrm>
            <a:off x="530466" y="1521400"/>
            <a:ext cx="11209375" cy="4414694"/>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62174" tIns="62174" rIns="62174" bIns="62174" numCol="1" spcCol="0" rtlCol="0" fromWordArt="0" anchor="ctr" anchorCtr="0" forceAA="0" compatLnSpc="1">
            <a:prstTxWarp prst="textNoShape">
              <a:avLst/>
            </a:prstTxWarp>
            <a:noAutofit/>
          </a:bodyPr>
          <a:lstStyle/>
          <a:p>
            <a:pPr algn="ctr" defTabSz="1243083" fontAlgn="base">
              <a:spcBef>
                <a:spcPct val="0"/>
              </a:spcBef>
              <a:spcAft>
                <a:spcPct val="0"/>
              </a:spcAft>
            </a:pPr>
            <a:endParaRPr lang="en-US" sz="3808"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530467" y="1521400"/>
            <a:ext cx="4414694" cy="441469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2174" tIns="62174" rIns="62174" bIns="62174" numCol="1" spcCol="0" rtlCol="0" fromWordArt="0" anchor="ctr" anchorCtr="0" forceAA="0" compatLnSpc="1">
            <a:prstTxWarp prst="textNoShape">
              <a:avLst/>
            </a:prstTxWarp>
            <a:noAutofit/>
          </a:bodyPr>
          <a:lstStyle/>
          <a:p>
            <a:pPr algn="ctr" defTabSz="1243083" fontAlgn="base">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4" name="Group 3"/>
          <p:cNvGrpSpPr/>
          <p:nvPr/>
        </p:nvGrpSpPr>
        <p:grpSpPr bwMode="black">
          <a:xfrm>
            <a:off x="1322294" y="2300730"/>
            <a:ext cx="2900538" cy="2985306"/>
            <a:chOff x="3422650" y="3467100"/>
            <a:chExt cx="533400" cy="549275"/>
          </a:xfrm>
          <a:solidFill>
            <a:schemeClr val="tx1"/>
          </a:solidFill>
        </p:grpSpPr>
        <p:sp>
          <p:nvSpPr>
            <p:cNvPr id="5" name="Freeform 82"/>
            <p:cNvSpPr>
              <a:spLocks noEditPoints="1"/>
            </p:cNvSpPr>
            <p:nvPr/>
          </p:nvSpPr>
          <p:spPr bwMode="black">
            <a:xfrm>
              <a:off x="3422650" y="3467100"/>
              <a:ext cx="533400" cy="533400"/>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ln/>
          </p:spPr>
          <p:style>
            <a:lnRef idx="2">
              <a:schemeClr val="accent1"/>
            </a:lnRef>
            <a:fillRef idx="1">
              <a:schemeClr val="lt1"/>
            </a:fillRef>
            <a:effectRef idx="0">
              <a:schemeClr val="accent1"/>
            </a:effectRef>
            <a:fontRef idx="minor">
              <a:schemeClr val="dk1"/>
            </a:fontRef>
          </p:style>
          <p:txBody>
            <a:bodyPr vert="horz" wrap="square" lIns="124347" tIns="62174" rIns="124347" bIns="62174" numCol="1" anchor="t" anchorCtr="0" compatLnSpc="1">
              <a:prstTxWarp prst="textNoShape">
                <a:avLst/>
              </a:prstTxWarp>
            </a:bodyPr>
            <a:lstStyle/>
            <a:p>
              <a:endParaRPr lang="en-US" sz="1632"/>
            </a:p>
          </p:txBody>
        </p:sp>
        <p:sp>
          <p:nvSpPr>
            <p:cNvPr id="6" name="Freeform 86"/>
            <p:cNvSpPr>
              <a:spLocks noEditPoints="1"/>
            </p:cNvSpPr>
            <p:nvPr/>
          </p:nvSpPr>
          <p:spPr bwMode="black">
            <a:xfrm>
              <a:off x="3422650" y="3873500"/>
              <a:ext cx="168275" cy="142875"/>
            </a:xfrm>
            <a:custGeom>
              <a:avLst/>
              <a:gdLst>
                <a:gd name="T0" fmla="*/ 682 w 694"/>
                <a:gd name="T1" fmla="*/ 58 h 588"/>
                <a:gd name="T2" fmla="*/ 694 w 694"/>
                <a:gd name="T3" fmla="*/ 26 h 588"/>
                <a:gd name="T4" fmla="*/ 694 w 694"/>
                <a:gd name="T5" fmla="*/ 18 h 588"/>
                <a:gd name="T6" fmla="*/ 676 w 694"/>
                <a:gd name="T7" fmla="*/ 0 h 588"/>
                <a:gd name="T8" fmla="*/ 18 w 694"/>
                <a:gd name="T9" fmla="*/ 0 h 588"/>
                <a:gd name="T10" fmla="*/ 0 w 694"/>
                <a:gd name="T11" fmla="*/ 18 h 588"/>
                <a:gd name="T12" fmla="*/ 0 w 694"/>
                <a:gd name="T13" fmla="*/ 26 h 588"/>
                <a:gd name="T14" fmla="*/ 11 w 694"/>
                <a:gd name="T15" fmla="*/ 58 h 588"/>
                <a:gd name="T16" fmla="*/ 98 w 694"/>
                <a:gd name="T17" fmla="*/ 160 h 588"/>
                <a:gd name="T18" fmla="*/ 128 w 694"/>
                <a:gd name="T19" fmla="*/ 174 h 588"/>
                <a:gd name="T20" fmla="*/ 565 w 694"/>
                <a:gd name="T21" fmla="*/ 174 h 588"/>
                <a:gd name="T22" fmla="*/ 595 w 694"/>
                <a:gd name="T23" fmla="*/ 160 h 588"/>
                <a:gd name="T24" fmla="*/ 682 w 694"/>
                <a:gd name="T25" fmla="*/ 58 h 588"/>
                <a:gd name="T26" fmla="*/ 387 w 694"/>
                <a:gd name="T27" fmla="*/ 588 h 588"/>
                <a:gd name="T28" fmla="*/ 387 w 694"/>
                <a:gd name="T29" fmla="*/ 579 h 588"/>
                <a:gd name="T30" fmla="*/ 518 w 694"/>
                <a:gd name="T31" fmla="*/ 579 h 588"/>
                <a:gd name="T32" fmla="*/ 591 w 694"/>
                <a:gd name="T33" fmla="*/ 507 h 588"/>
                <a:gd name="T34" fmla="*/ 591 w 694"/>
                <a:gd name="T35" fmla="*/ 272 h 588"/>
                <a:gd name="T36" fmla="*/ 518 w 694"/>
                <a:gd name="T37" fmla="*/ 199 h 588"/>
                <a:gd name="T38" fmla="*/ 175 w 694"/>
                <a:gd name="T39" fmla="*/ 199 h 588"/>
                <a:gd name="T40" fmla="*/ 103 w 694"/>
                <a:gd name="T41" fmla="*/ 272 h 588"/>
                <a:gd name="T42" fmla="*/ 103 w 694"/>
                <a:gd name="T43" fmla="*/ 507 h 588"/>
                <a:gd name="T44" fmla="*/ 175 w 694"/>
                <a:gd name="T45" fmla="*/ 579 h 588"/>
                <a:gd name="T46" fmla="*/ 307 w 694"/>
                <a:gd name="T47" fmla="*/ 579 h 588"/>
                <a:gd name="T48" fmla="*/ 307 w 694"/>
                <a:gd name="T49" fmla="*/ 588 h 588"/>
                <a:gd name="T50" fmla="*/ 387 w 694"/>
                <a:gd name="T51" fmla="*/ 588 h 588"/>
                <a:gd name="T52" fmla="*/ 175 w 694"/>
                <a:gd name="T53" fmla="*/ 537 h 588"/>
                <a:gd name="T54" fmla="*/ 145 w 694"/>
                <a:gd name="T55" fmla="*/ 507 h 588"/>
                <a:gd name="T56" fmla="*/ 145 w 694"/>
                <a:gd name="T57" fmla="*/ 272 h 588"/>
                <a:gd name="T58" fmla="*/ 175 w 694"/>
                <a:gd name="T59" fmla="*/ 242 h 588"/>
                <a:gd name="T60" fmla="*/ 518 w 694"/>
                <a:gd name="T61" fmla="*/ 242 h 588"/>
                <a:gd name="T62" fmla="*/ 549 w 694"/>
                <a:gd name="T63" fmla="*/ 272 h 588"/>
                <a:gd name="T64" fmla="*/ 549 w 694"/>
                <a:gd name="T65" fmla="*/ 507 h 588"/>
                <a:gd name="T66" fmla="*/ 518 w 694"/>
                <a:gd name="T67" fmla="*/ 537 h 588"/>
                <a:gd name="T68" fmla="*/ 175 w 694"/>
                <a:gd name="T69" fmla="*/ 537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4" h="588">
                  <a:moveTo>
                    <a:pt x="682" y="58"/>
                  </a:moveTo>
                  <a:cubicBezTo>
                    <a:pt x="689" y="51"/>
                    <a:pt x="694" y="36"/>
                    <a:pt x="694" y="26"/>
                  </a:cubicBezTo>
                  <a:cubicBezTo>
                    <a:pt x="694" y="18"/>
                    <a:pt x="694" y="18"/>
                    <a:pt x="694" y="18"/>
                  </a:cubicBezTo>
                  <a:cubicBezTo>
                    <a:pt x="694" y="8"/>
                    <a:pt x="686" y="0"/>
                    <a:pt x="676" y="0"/>
                  </a:cubicBezTo>
                  <a:cubicBezTo>
                    <a:pt x="18" y="0"/>
                    <a:pt x="18" y="0"/>
                    <a:pt x="18" y="0"/>
                  </a:cubicBezTo>
                  <a:cubicBezTo>
                    <a:pt x="8" y="0"/>
                    <a:pt x="0" y="8"/>
                    <a:pt x="0" y="18"/>
                  </a:cubicBezTo>
                  <a:cubicBezTo>
                    <a:pt x="0" y="26"/>
                    <a:pt x="0" y="26"/>
                    <a:pt x="0" y="26"/>
                  </a:cubicBezTo>
                  <a:cubicBezTo>
                    <a:pt x="0" y="36"/>
                    <a:pt x="5" y="51"/>
                    <a:pt x="11" y="58"/>
                  </a:cubicBezTo>
                  <a:cubicBezTo>
                    <a:pt x="98" y="160"/>
                    <a:pt x="98" y="160"/>
                    <a:pt x="98" y="160"/>
                  </a:cubicBezTo>
                  <a:cubicBezTo>
                    <a:pt x="105" y="168"/>
                    <a:pt x="118" y="174"/>
                    <a:pt x="128" y="174"/>
                  </a:cubicBezTo>
                  <a:cubicBezTo>
                    <a:pt x="565" y="174"/>
                    <a:pt x="565" y="174"/>
                    <a:pt x="565" y="174"/>
                  </a:cubicBezTo>
                  <a:cubicBezTo>
                    <a:pt x="575" y="174"/>
                    <a:pt x="589" y="168"/>
                    <a:pt x="595" y="160"/>
                  </a:cubicBezTo>
                  <a:lnTo>
                    <a:pt x="682" y="58"/>
                  </a:lnTo>
                  <a:close/>
                  <a:moveTo>
                    <a:pt x="387" y="588"/>
                  </a:moveTo>
                  <a:cubicBezTo>
                    <a:pt x="387" y="582"/>
                    <a:pt x="387" y="579"/>
                    <a:pt x="387" y="579"/>
                  </a:cubicBezTo>
                  <a:cubicBezTo>
                    <a:pt x="518" y="579"/>
                    <a:pt x="518" y="579"/>
                    <a:pt x="518" y="579"/>
                  </a:cubicBezTo>
                  <a:cubicBezTo>
                    <a:pt x="558" y="579"/>
                    <a:pt x="591" y="547"/>
                    <a:pt x="591" y="507"/>
                  </a:cubicBezTo>
                  <a:cubicBezTo>
                    <a:pt x="591" y="272"/>
                    <a:pt x="591" y="272"/>
                    <a:pt x="591" y="272"/>
                  </a:cubicBezTo>
                  <a:cubicBezTo>
                    <a:pt x="591" y="232"/>
                    <a:pt x="558" y="199"/>
                    <a:pt x="518" y="199"/>
                  </a:cubicBezTo>
                  <a:cubicBezTo>
                    <a:pt x="175" y="199"/>
                    <a:pt x="175" y="199"/>
                    <a:pt x="175" y="199"/>
                  </a:cubicBezTo>
                  <a:cubicBezTo>
                    <a:pt x="135" y="199"/>
                    <a:pt x="103" y="232"/>
                    <a:pt x="103" y="272"/>
                  </a:cubicBezTo>
                  <a:cubicBezTo>
                    <a:pt x="103" y="507"/>
                    <a:pt x="103" y="507"/>
                    <a:pt x="103" y="507"/>
                  </a:cubicBezTo>
                  <a:cubicBezTo>
                    <a:pt x="103" y="547"/>
                    <a:pt x="135" y="579"/>
                    <a:pt x="175" y="579"/>
                  </a:cubicBezTo>
                  <a:cubicBezTo>
                    <a:pt x="307" y="579"/>
                    <a:pt x="307" y="579"/>
                    <a:pt x="307" y="579"/>
                  </a:cubicBezTo>
                  <a:cubicBezTo>
                    <a:pt x="307" y="579"/>
                    <a:pt x="307" y="582"/>
                    <a:pt x="307" y="588"/>
                  </a:cubicBezTo>
                  <a:lnTo>
                    <a:pt x="387" y="588"/>
                  </a:lnTo>
                  <a:close/>
                  <a:moveTo>
                    <a:pt x="175" y="537"/>
                  </a:moveTo>
                  <a:cubicBezTo>
                    <a:pt x="159" y="537"/>
                    <a:pt x="145" y="523"/>
                    <a:pt x="145" y="507"/>
                  </a:cubicBezTo>
                  <a:cubicBezTo>
                    <a:pt x="145" y="272"/>
                    <a:pt x="145" y="272"/>
                    <a:pt x="145" y="272"/>
                  </a:cubicBezTo>
                  <a:cubicBezTo>
                    <a:pt x="145" y="255"/>
                    <a:pt x="159" y="242"/>
                    <a:pt x="175" y="242"/>
                  </a:cubicBezTo>
                  <a:cubicBezTo>
                    <a:pt x="518" y="242"/>
                    <a:pt x="518" y="242"/>
                    <a:pt x="518" y="242"/>
                  </a:cubicBezTo>
                  <a:cubicBezTo>
                    <a:pt x="535" y="242"/>
                    <a:pt x="549" y="255"/>
                    <a:pt x="549" y="272"/>
                  </a:cubicBezTo>
                  <a:cubicBezTo>
                    <a:pt x="549" y="507"/>
                    <a:pt x="549" y="507"/>
                    <a:pt x="549" y="507"/>
                  </a:cubicBezTo>
                  <a:cubicBezTo>
                    <a:pt x="549" y="523"/>
                    <a:pt x="535" y="537"/>
                    <a:pt x="518" y="537"/>
                  </a:cubicBezTo>
                  <a:lnTo>
                    <a:pt x="175" y="537"/>
                  </a:lnTo>
                  <a:close/>
                </a:path>
              </a:pathLst>
            </a:custGeom>
            <a:ln/>
          </p:spPr>
          <p:style>
            <a:lnRef idx="2">
              <a:schemeClr val="accent1"/>
            </a:lnRef>
            <a:fillRef idx="1">
              <a:schemeClr val="lt1"/>
            </a:fillRef>
            <a:effectRef idx="0">
              <a:schemeClr val="accent1"/>
            </a:effectRef>
            <a:fontRef idx="minor">
              <a:schemeClr val="dk1"/>
            </a:fontRef>
          </p:style>
          <p:txBody>
            <a:bodyPr vert="horz" wrap="square" lIns="124347" tIns="62174" rIns="124347" bIns="62174" numCol="1" anchor="t" anchorCtr="0" compatLnSpc="1">
              <a:prstTxWarp prst="textNoShape">
                <a:avLst/>
              </a:prstTxWarp>
            </a:bodyPr>
            <a:lstStyle/>
            <a:p>
              <a:endParaRPr lang="en-US" sz="1632"/>
            </a:p>
          </p:txBody>
        </p:sp>
      </p:grpSp>
      <p:sp>
        <p:nvSpPr>
          <p:cNvPr id="12" name="Content Placeholder 2"/>
          <p:cNvSpPr txBox="1">
            <a:spLocks/>
          </p:cNvSpPr>
          <p:nvPr/>
        </p:nvSpPr>
        <p:spPr>
          <a:xfrm>
            <a:off x="5078388" y="3023969"/>
            <a:ext cx="6513421" cy="1318566"/>
          </a:xfrm>
          <a:prstGeom prst="rect">
            <a:avLst/>
          </a:prstGeom>
        </p:spPr>
        <p:txBody>
          <a:bodyPr vert="horz" wrap="square"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3"/>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3"/>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3"/>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Aft>
                <a:spcPts val="0"/>
              </a:spcAft>
            </a:pPr>
            <a:r>
              <a:rPr lang="en-US" sz="3808" dirty="0">
                <a:solidFill>
                  <a:schemeClr val="tx2">
                    <a:alpha val="99000"/>
                  </a:schemeClr>
                </a:solidFill>
                <a:latin typeface="+mj-lt"/>
              </a:rPr>
              <a:t>What’s included</a:t>
            </a:r>
          </a:p>
          <a:p>
            <a:pPr lvl="1"/>
            <a:r>
              <a:rPr lang="en-US" sz="1904" dirty="0">
                <a:solidFill>
                  <a:schemeClr val="bg1">
                    <a:alpha val="99000"/>
                  </a:schemeClr>
                </a:solidFill>
              </a:rPr>
              <a:t>Compute Hardware failure (disk, </a:t>
            </a:r>
            <a:r>
              <a:rPr lang="en-US" sz="1904" dirty="0" err="1">
                <a:solidFill>
                  <a:schemeClr val="bg1">
                    <a:alpha val="99000"/>
                  </a:schemeClr>
                </a:solidFill>
              </a:rPr>
              <a:t>cpu</a:t>
            </a:r>
            <a:r>
              <a:rPr lang="en-US" sz="1904" dirty="0">
                <a:solidFill>
                  <a:schemeClr val="bg1">
                    <a:alpha val="99000"/>
                  </a:schemeClr>
                </a:solidFill>
              </a:rPr>
              <a:t>, memory)</a:t>
            </a:r>
          </a:p>
          <a:p>
            <a:pPr lvl="1"/>
            <a:r>
              <a:rPr lang="en-US" sz="1904" dirty="0">
                <a:solidFill>
                  <a:schemeClr val="bg1">
                    <a:alpha val="99000"/>
                  </a:schemeClr>
                </a:solidFill>
              </a:rPr>
              <a:t>Datacenter failures - Network failure, power failure</a:t>
            </a:r>
          </a:p>
          <a:p>
            <a:pPr lvl="1"/>
            <a:r>
              <a:rPr lang="en-US" sz="1904" dirty="0">
                <a:solidFill>
                  <a:schemeClr val="bg1">
                    <a:alpha val="99000"/>
                  </a:schemeClr>
                </a:solidFill>
              </a:rPr>
              <a:t>Hardware upgrades, Software maintenance – Host OS Updates</a:t>
            </a:r>
          </a:p>
        </p:txBody>
      </p:sp>
      <p:sp>
        <p:nvSpPr>
          <p:cNvPr id="13" name="Content Placeholder 2"/>
          <p:cNvSpPr txBox="1">
            <a:spLocks/>
          </p:cNvSpPr>
          <p:nvPr/>
        </p:nvSpPr>
        <p:spPr>
          <a:xfrm>
            <a:off x="5078387" y="5060288"/>
            <a:ext cx="6513422" cy="791114"/>
          </a:xfrm>
          <a:prstGeom prst="rect">
            <a:avLst/>
          </a:prstGeom>
        </p:spPr>
        <p:txBody>
          <a:bodyPr vert="horz" wrap="square"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3"/>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3"/>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3"/>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Aft>
                <a:spcPts val="0"/>
              </a:spcAft>
            </a:pPr>
            <a:r>
              <a:rPr lang="en-US" sz="3808" dirty="0">
                <a:solidFill>
                  <a:schemeClr val="tx2">
                    <a:alpha val="99000"/>
                  </a:schemeClr>
                </a:solidFill>
                <a:latin typeface="+mj-lt"/>
              </a:rPr>
              <a:t>What is not included</a:t>
            </a:r>
          </a:p>
          <a:p>
            <a:pPr lvl="1"/>
            <a:r>
              <a:rPr lang="en-US" sz="1904" dirty="0">
                <a:solidFill>
                  <a:schemeClr val="bg1">
                    <a:alpha val="99000"/>
                  </a:schemeClr>
                </a:solidFill>
              </a:rPr>
              <a:t>VM Container crashes, Guest OS Updates</a:t>
            </a:r>
          </a:p>
        </p:txBody>
      </p:sp>
      <p:sp>
        <p:nvSpPr>
          <p:cNvPr id="14" name="Content Placeholder 2"/>
          <p:cNvSpPr txBox="1">
            <a:spLocks/>
          </p:cNvSpPr>
          <p:nvPr/>
        </p:nvSpPr>
        <p:spPr>
          <a:xfrm>
            <a:off x="5078388" y="1685610"/>
            <a:ext cx="6513421" cy="791114"/>
          </a:xfrm>
          <a:prstGeom prst="rect">
            <a:avLst/>
          </a:prstGeom>
        </p:spPr>
        <p:txBody>
          <a:bodyPr vert="horz" wrap="square"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3"/>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3"/>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3"/>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Aft>
                <a:spcPts val="0"/>
              </a:spcAft>
            </a:pPr>
            <a:r>
              <a:rPr lang="en-US" sz="3808" dirty="0">
                <a:solidFill>
                  <a:schemeClr val="tx2">
                    <a:alpha val="99000"/>
                  </a:schemeClr>
                </a:solidFill>
                <a:latin typeface="+mj-lt"/>
              </a:rPr>
              <a:t>99.95% for multiple role instances</a:t>
            </a:r>
          </a:p>
          <a:p>
            <a:pPr lvl="1"/>
            <a:r>
              <a:rPr lang="en-US" sz="1904" dirty="0">
                <a:solidFill>
                  <a:schemeClr val="bg1">
                    <a:alpha val="99000"/>
                  </a:schemeClr>
                </a:solidFill>
              </a:rPr>
              <a:t>4.38 hours of downtime per year</a:t>
            </a:r>
          </a:p>
        </p:txBody>
      </p:sp>
    </p:spTree>
    <p:extLst>
      <p:ext uri="{BB962C8B-B14F-4D97-AF65-F5344CB8AC3E}">
        <p14:creationId xmlns:p14="http://schemas.microsoft.com/office/powerpoint/2010/main" val="1947980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Value Delivered</a:t>
            </a:r>
            <a:endParaRPr lang="en-US" dirty="0"/>
          </a:p>
        </p:txBody>
      </p:sp>
      <p:sp>
        <p:nvSpPr>
          <p:cNvPr id="5" name="Rectangle 4"/>
          <p:cNvSpPr/>
          <p:nvPr/>
        </p:nvSpPr>
        <p:spPr bwMode="auto">
          <a:xfrm>
            <a:off x="1471198" y="1409030"/>
            <a:ext cx="2742811" cy="274320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16" tIns="45708" rIns="91416" bIns="4570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3915" fontAlgn="base">
              <a:spcBef>
                <a:spcPct val="0"/>
              </a:spcBef>
              <a:spcAft>
                <a:spcPct val="0"/>
              </a:spcAft>
            </a:pPr>
            <a:endParaRPr lang="en-US" sz="2176" dirty="0">
              <a:gradFill>
                <a:gsLst>
                  <a:gs pos="0">
                    <a:srgbClr val="FFFFFF"/>
                  </a:gs>
                  <a:gs pos="100000">
                    <a:srgbClr val="FFFFFF"/>
                  </a:gs>
                </a:gsLst>
                <a:lin ang="5400000" scaled="0"/>
              </a:gradFill>
            </a:endParaRPr>
          </a:p>
        </p:txBody>
      </p:sp>
      <p:sp>
        <p:nvSpPr>
          <p:cNvPr id="7" name="Rectangle 6"/>
          <p:cNvSpPr/>
          <p:nvPr/>
        </p:nvSpPr>
        <p:spPr>
          <a:xfrm>
            <a:off x="1471198" y="3669484"/>
            <a:ext cx="2742811" cy="465877"/>
          </a:xfrm>
          <a:prstGeom prst="rect">
            <a:avLst/>
          </a:prstGeom>
        </p:spPr>
        <p:txBody>
          <a:bodyPr wrap="square" lIns="91420" tIns="45710" rIns="91420" bIns="45710" anchor="b"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176">
              <a:lnSpc>
                <a:spcPct val="85000"/>
              </a:lnSpc>
              <a:defRPr/>
            </a:pPr>
            <a:r>
              <a:rPr lang="en-US" sz="2856" kern="0" spc="-69" dirty="0">
                <a:solidFill>
                  <a:schemeClr val="bg1">
                    <a:alpha val="99000"/>
                  </a:schemeClr>
                </a:solidFill>
                <a:latin typeface="Segoe UI Light" pitchFamily="34" charset="0"/>
                <a:ea typeface="Segoe UI" pitchFamily="34" charset="0"/>
                <a:cs typeface="Segoe UI" pitchFamily="34" charset="0"/>
              </a:rPr>
              <a:t>Fast</a:t>
            </a:r>
          </a:p>
        </p:txBody>
      </p:sp>
      <p:sp>
        <p:nvSpPr>
          <p:cNvPr id="8" name="Rectangle 7"/>
          <p:cNvSpPr/>
          <p:nvPr/>
        </p:nvSpPr>
        <p:spPr bwMode="auto">
          <a:xfrm>
            <a:off x="1471199" y="4289350"/>
            <a:ext cx="2942406" cy="239045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6" tIns="45708" rIns="91416" bIns="45708" numCol="1" rtlCol="0" anchor="t" anchorCtr="0" compatLnSpc="1">
            <a:prstTxWarp prst="textNoShape">
              <a:avLst/>
            </a:prstTxWarp>
          </a:bodyPr>
          <a:lstStyle/>
          <a:p>
            <a:pPr indent="-142806">
              <a:spcAft>
                <a:spcPts val="800"/>
              </a:spcAft>
              <a:defRPr/>
            </a:pPr>
            <a:r>
              <a:rPr lang="en-US" sz="1496" dirty="0">
                <a:solidFill>
                  <a:schemeClr val="tx2"/>
                </a:solidFill>
              </a:rPr>
              <a:t>Quickly</a:t>
            </a:r>
            <a:r>
              <a:rPr lang="en-US" sz="1496" dirty="0">
                <a:solidFill>
                  <a:schemeClr val="tx1"/>
                </a:solidFill>
              </a:rPr>
              <a:t> get new SharePoint developers on your projects up and running with little downtime.</a:t>
            </a:r>
          </a:p>
          <a:p>
            <a:pPr indent="-142806">
              <a:spcAft>
                <a:spcPts val="800"/>
              </a:spcAft>
              <a:defRPr/>
            </a:pPr>
            <a:r>
              <a:rPr lang="en-US" sz="1496" dirty="0">
                <a:solidFill>
                  <a:schemeClr val="tx2"/>
                </a:solidFill>
              </a:rPr>
              <a:t>Quickly</a:t>
            </a:r>
            <a:r>
              <a:rPr lang="en-US" sz="1496" dirty="0">
                <a:solidFill>
                  <a:schemeClr val="tx1"/>
                </a:solidFill>
              </a:rPr>
              <a:t> get new system test environments provisioned.</a:t>
            </a:r>
          </a:p>
        </p:txBody>
      </p:sp>
      <p:pic>
        <p:nvPicPr>
          <p:cNvPr id="9" name="Picture 6" descr="\\MAGNUM\Projects\Microsoft\Cloud Power FY12\Design\ICONS_PNG\Speed.png"/>
          <p:cNvPicPr>
            <a:picLocks noChangeAspect="1" noChangeArrowheads="1"/>
          </p:cNvPicPr>
          <p:nvPr/>
        </p:nvPicPr>
        <p:blipFill>
          <a:blip r:embed="rId3" cstate="print">
            <a:lum bright="100000"/>
          </a:blip>
          <a:srcRect/>
          <a:stretch>
            <a:fillRect/>
          </a:stretch>
        </p:blipFill>
        <p:spPr bwMode="auto">
          <a:xfrm>
            <a:off x="1654130" y="1746810"/>
            <a:ext cx="1792589" cy="1792844"/>
          </a:xfrm>
          <a:prstGeom prst="rect">
            <a:avLst/>
          </a:prstGeom>
          <a:noFill/>
        </p:spPr>
      </p:pic>
      <p:sp>
        <p:nvSpPr>
          <p:cNvPr id="10" name="Rectangle 9"/>
          <p:cNvSpPr/>
          <p:nvPr/>
        </p:nvSpPr>
        <p:spPr bwMode="auto">
          <a:xfrm>
            <a:off x="4606040" y="1419239"/>
            <a:ext cx="2742811" cy="27432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16" tIns="45708" rIns="91416" bIns="4570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3915" fontAlgn="base">
              <a:spcBef>
                <a:spcPct val="0"/>
              </a:spcBef>
              <a:spcAft>
                <a:spcPct val="0"/>
              </a:spcAft>
            </a:pPr>
            <a:endParaRPr lang="en-US" sz="2176" dirty="0">
              <a:gradFill>
                <a:gsLst>
                  <a:gs pos="0">
                    <a:srgbClr val="FFFFFF"/>
                  </a:gs>
                  <a:gs pos="100000">
                    <a:srgbClr val="FFFFFF"/>
                  </a:gs>
                </a:gsLst>
                <a:lin ang="5400000" scaled="0"/>
              </a:gradFill>
            </a:endParaRPr>
          </a:p>
        </p:txBody>
      </p:sp>
      <p:sp>
        <p:nvSpPr>
          <p:cNvPr id="11" name="Rectangle 10"/>
          <p:cNvSpPr/>
          <p:nvPr/>
        </p:nvSpPr>
        <p:spPr>
          <a:xfrm>
            <a:off x="4606040" y="3696562"/>
            <a:ext cx="2742811" cy="465877"/>
          </a:xfrm>
          <a:prstGeom prst="rect">
            <a:avLst/>
          </a:prstGeom>
        </p:spPr>
        <p:txBody>
          <a:bodyPr wrap="square" lIns="91420" tIns="45710" rIns="91420" bIns="45710" anchor="b"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176">
              <a:lnSpc>
                <a:spcPct val="85000"/>
              </a:lnSpc>
              <a:defRPr/>
            </a:pPr>
            <a:r>
              <a:rPr lang="en-US" sz="2856" kern="0" spc="-69" dirty="0">
                <a:solidFill>
                  <a:schemeClr val="bg1">
                    <a:alpha val="99000"/>
                  </a:schemeClr>
                </a:solidFill>
                <a:latin typeface="Segoe UI Light" pitchFamily="34" charset="0"/>
                <a:ea typeface="Segoe UI" pitchFamily="34" charset="0"/>
                <a:cs typeface="Segoe UI" pitchFamily="34" charset="0"/>
              </a:rPr>
              <a:t>Reduced</a:t>
            </a:r>
            <a:r>
              <a:rPr lang="en-US" sz="2856" kern="0" spc="-69" dirty="0">
                <a:solidFill>
                  <a:schemeClr val="tx1">
                    <a:alpha val="99000"/>
                  </a:schemeClr>
                </a:solidFill>
                <a:latin typeface="Segoe UI Light" pitchFamily="34" charset="0"/>
                <a:ea typeface="Segoe UI" pitchFamily="34" charset="0"/>
                <a:cs typeface="Segoe UI" pitchFamily="34" charset="0"/>
              </a:rPr>
              <a:t> </a:t>
            </a:r>
            <a:r>
              <a:rPr lang="en-US" sz="2856" kern="0" spc="-69" dirty="0">
                <a:solidFill>
                  <a:schemeClr val="bg1">
                    <a:alpha val="99000"/>
                  </a:schemeClr>
                </a:solidFill>
                <a:latin typeface="Segoe UI Light" pitchFamily="34" charset="0"/>
                <a:ea typeface="Segoe UI" pitchFamily="34" charset="0"/>
                <a:cs typeface="Segoe UI" pitchFamily="34" charset="0"/>
              </a:rPr>
              <a:t>Cost</a:t>
            </a:r>
          </a:p>
        </p:txBody>
      </p:sp>
      <p:pic>
        <p:nvPicPr>
          <p:cNvPr id="12" name="Picture 30" descr="Reduced-Cost.png"/>
          <p:cNvPicPr>
            <a:picLocks noChangeAspect="1"/>
          </p:cNvPicPr>
          <p:nvPr/>
        </p:nvPicPr>
        <p:blipFill>
          <a:blip r:embed="rId4" cstate="print"/>
          <a:srcRect l="10599" r="12095"/>
          <a:stretch>
            <a:fillRect/>
          </a:stretch>
        </p:blipFill>
        <p:spPr bwMode="auto">
          <a:xfrm>
            <a:off x="5185469" y="1575171"/>
            <a:ext cx="1583952" cy="2096717"/>
          </a:xfrm>
          <a:prstGeom prst="rect">
            <a:avLst/>
          </a:prstGeom>
          <a:noFill/>
          <a:ln w="9525">
            <a:noFill/>
            <a:miter lim="800000"/>
            <a:headEnd/>
            <a:tailEnd/>
          </a:ln>
        </p:spPr>
      </p:pic>
      <p:sp>
        <p:nvSpPr>
          <p:cNvPr id="13" name="Rectangle 12"/>
          <p:cNvSpPr/>
          <p:nvPr/>
        </p:nvSpPr>
        <p:spPr bwMode="auto">
          <a:xfrm>
            <a:off x="4506242" y="4318370"/>
            <a:ext cx="2942406" cy="239045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6" tIns="45708" rIns="91416" bIns="45708" numCol="1" rtlCol="0" anchor="t" anchorCtr="0" compatLnSpc="1">
            <a:prstTxWarp prst="textNoShape">
              <a:avLst/>
            </a:prstTxWarp>
          </a:bodyPr>
          <a:lstStyle/>
          <a:p>
            <a:pPr indent="-142806">
              <a:spcAft>
                <a:spcPts val="800"/>
              </a:spcAft>
              <a:defRPr/>
            </a:pPr>
            <a:r>
              <a:rPr lang="en-US" sz="1496" dirty="0">
                <a:solidFill>
                  <a:schemeClr val="tx2"/>
                </a:solidFill>
              </a:rPr>
              <a:t>Tear down</a:t>
            </a:r>
            <a:r>
              <a:rPr lang="en-US" sz="1496" dirty="0">
                <a:solidFill>
                  <a:schemeClr val="tx1"/>
                </a:solidFill>
              </a:rPr>
              <a:t> developer machines when vendors leave the project.</a:t>
            </a:r>
          </a:p>
          <a:p>
            <a:pPr indent="-142806">
              <a:spcAft>
                <a:spcPts val="800"/>
              </a:spcAft>
              <a:defRPr/>
            </a:pPr>
            <a:r>
              <a:rPr lang="en-US" sz="1496" dirty="0">
                <a:solidFill>
                  <a:schemeClr val="tx2"/>
                </a:solidFill>
              </a:rPr>
              <a:t>Reduced capital expenditures </a:t>
            </a:r>
            <a:r>
              <a:rPr lang="en-US" sz="1496" dirty="0">
                <a:solidFill>
                  <a:schemeClr val="tx1"/>
                </a:solidFill>
              </a:rPr>
              <a:t>as no laptops need to be issued to new developers.</a:t>
            </a:r>
          </a:p>
          <a:p>
            <a:pPr indent="-142806">
              <a:spcAft>
                <a:spcPts val="800"/>
              </a:spcAft>
              <a:defRPr/>
            </a:pPr>
            <a:r>
              <a:rPr lang="en-US" sz="1496" dirty="0">
                <a:solidFill>
                  <a:schemeClr val="tx2"/>
                </a:solidFill>
              </a:rPr>
              <a:t>Tear down</a:t>
            </a:r>
            <a:r>
              <a:rPr lang="en-US" sz="1496" dirty="0">
                <a:solidFill>
                  <a:schemeClr val="tx1"/>
                </a:solidFill>
              </a:rPr>
              <a:t> system test environments when not in use or a particular release has finished.</a:t>
            </a:r>
          </a:p>
          <a:p>
            <a:pPr indent="-142806">
              <a:spcAft>
                <a:spcPts val="800"/>
              </a:spcAft>
              <a:defRPr/>
            </a:pPr>
            <a:endParaRPr lang="en-US" sz="1496" dirty="0">
              <a:solidFill>
                <a:schemeClr val="tx1"/>
              </a:solidFill>
            </a:endParaRPr>
          </a:p>
          <a:p>
            <a:pPr indent="-142806">
              <a:spcAft>
                <a:spcPts val="800"/>
              </a:spcAft>
              <a:defRPr/>
            </a:pPr>
            <a:endParaRPr lang="en-US" sz="1496" dirty="0">
              <a:solidFill>
                <a:schemeClr val="tx1"/>
              </a:solidFill>
            </a:endParaRPr>
          </a:p>
        </p:txBody>
      </p:sp>
      <p:sp>
        <p:nvSpPr>
          <p:cNvPr id="18" name="Rectangle 17"/>
          <p:cNvSpPr/>
          <p:nvPr/>
        </p:nvSpPr>
        <p:spPr bwMode="auto">
          <a:xfrm>
            <a:off x="7523701" y="4308161"/>
            <a:ext cx="2942406" cy="239045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6" tIns="45708" rIns="91416" bIns="45708" numCol="1" rtlCol="0" anchor="t" anchorCtr="0" compatLnSpc="1">
            <a:prstTxWarp prst="textNoShape">
              <a:avLst/>
            </a:prstTxWarp>
          </a:bodyPr>
          <a:lstStyle/>
          <a:p>
            <a:pPr indent="-142806">
              <a:spcAft>
                <a:spcPts val="800"/>
              </a:spcAft>
              <a:defRPr/>
            </a:pPr>
            <a:r>
              <a:rPr lang="en-US" sz="1496">
                <a:solidFill>
                  <a:schemeClr val="tx2"/>
                </a:solidFill>
              </a:rPr>
              <a:t>Integrate the </a:t>
            </a:r>
            <a:r>
              <a:rPr lang="en-US" sz="1496">
                <a:solidFill>
                  <a:schemeClr val="tx1"/>
                </a:solidFill>
              </a:rPr>
              <a:t>customer’s </a:t>
            </a:r>
            <a:r>
              <a:rPr lang="en-US" sz="1496" dirty="0">
                <a:solidFill>
                  <a:schemeClr val="tx1"/>
                </a:solidFill>
              </a:rPr>
              <a:t>vendors easily. The customer doesn’t have to add the vendor to the corporate domain.</a:t>
            </a:r>
          </a:p>
          <a:p>
            <a:pPr indent="-142806">
              <a:spcAft>
                <a:spcPts val="800"/>
              </a:spcAft>
              <a:defRPr/>
            </a:pPr>
            <a:endParaRPr lang="en-US" sz="1496" dirty="0">
              <a:solidFill>
                <a:schemeClr val="tx1"/>
              </a:solidFill>
            </a:endParaRPr>
          </a:p>
          <a:p>
            <a:pPr indent="-142806">
              <a:spcAft>
                <a:spcPts val="800"/>
              </a:spcAft>
              <a:defRPr/>
            </a:pPr>
            <a:endParaRPr lang="en-US" sz="1496" dirty="0">
              <a:solidFill>
                <a:schemeClr val="tx1"/>
              </a:solidFill>
            </a:endParaRPr>
          </a:p>
        </p:txBody>
      </p:sp>
      <p:sp>
        <p:nvSpPr>
          <p:cNvPr id="19" name="Rectangle 18"/>
          <p:cNvSpPr/>
          <p:nvPr/>
        </p:nvSpPr>
        <p:spPr bwMode="auto">
          <a:xfrm>
            <a:off x="7623498" y="1453723"/>
            <a:ext cx="2807914" cy="2708716"/>
          </a:xfrm>
          <a:prstGeom prst="rect">
            <a:avLst/>
          </a:prstGeom>
          <a:solidFill>
            <a:srgbClr val="F15628"/>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27" rIns="0" bIns="46627" numCol="1" rtlCol="0" anchor="ctr" anchorCtr="0" compatLnSpc="1">
            <a:prstTxWarp prst="textNoShape">
              <a:avLst/>
            </a:prstTxWarp>
          </a:bodyPr>
          <a:lstStyle/>
          <a:p>
            <a:pPr algn="ctr" defTabSz="932284"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0" name="Rectangle 19"/>
          <p:cNvSpPr/>
          <p:nvPr/>
        </p:nvSpPr>
        <p:spPr>
          <a:xfrm>
            <a:off x="7623498" y="3312790"/>
            <a:ext cx="2742811" cy="839440"/>
          </a:xfrm>
          <a:prstGeom prst="rect">
            <a:avLst/>
          </a:prstGeom>
        </p:spPr>
        <p:txBody>
          <a:bodyPr wrap="square" lIns="91420" tIns="45710" rIns="91420" bIns="45710" anchor="b"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176">
              <a:lnSpc>
                <a:spcPct val="85000"/>
              </a:lnSpc>
              <a:defRPr/>
            </a:pPr>
            <a:r>
              <a:rPr lang="en-US" sz="2856" kern="0" spc="-69" dirty="0">
                <a:solidFill>
                  <a:schemeClr val="bg1">
                    <a:alpha val="99000"/>
                  </a:schemeClr>
                </a:solidFill>
                <a:latin typeface="Segoe UI Light" pitchFamily="34" charset="0"/>
                <a:ea typeface="Segoe UI" pitchFamily="34" charset="0"/>
                <a:cs typeface="Segoe UI" pitchFamily="34" charset="0"/>
              </a:rPr>
              <a:t>Reduced</a:t>
            </a:r>
            <a:r>
              <a:rPr lang="en-US" sz="2856" kern="0" spc="-69" dirty="0">
                <a:solidFill>
                  <a:schemeClr val="tx1">
                    <a:alpha val="99000"/>
                  </a:schemeClr>
                </a:solidFill>
                <a:latin typeface="Segoe UI Light" pitchFamily="34" charset="0"/>
                <a:ea typeface="Segoe UI" pitchFamily="34" charset="0"/>
                <a:cs typeface="Segoe UI" pitchFamily="34" charset="0"/>
              </a:rPr>
              <a:t> </a:t>
            </a:r>
            <a:r>
              <a:rPr lang="en-US" sz="2856" kern="0" spc="-69" dirty="0">
                <a:solidFill>
                  <a:schemeClr val="bg1">
                    <a:alpha val="99000"/>
                  </a:schemeClr>
                </a:solidFill>
                <a:latin typeface="Segoe UI Light" pitchFamily="34" charset="0"/>
                <a:ea typeface="Segoe UI" pitchFamily="34" charset="0"/>
                <a:cs typeface="Segoe UI" pitchFamily="34" charset="0"/>
              </a:rPr>
              <a:t>Operations</a:t>
            </a:r>
          </a:p>
        </p:txBody>
      </p:sp>
      <p:pic>
        <p:nvPicPr>
          <p:cNvPr id="22" name="Picture 7" descr="\\MAGNUM\Projects\Microsoft\Cloud Power FY12\Design\ICONS_PNG\Gears.png"/>
          <p:cNvPicPr>
            <a:picLocks noChangeAspect="1" noChangeArrowheads="1"/>
          </p:cNvPicPr>
          <p:nvPr/>
        </p:nvPicPr>
        <p:blipFill>
          <a:blip r:embed="rId5" cstate="print">
            <a:lum bright="100000"/>
          </a:blip>
          <a:srcRect/>
          <a:stretch>
            <a:fillRect/>
          </a:stretch>
        </p:blipFill>
        <p:spPr bwMode="auto">
          <a:xfrm>
            <a:off x="8080634" y="1709128"/>
            <a:ext cx="1828540" cy="1828800"/>
          </a:xfrm>
          <a:prstGeom prst="rect">
            <a:avLst/>
          </a:prstGeom>
          <a:noFill/>
        </p:spPr>
      </p:pic>
    </p:spTree>
    <p:extLst>
      <p:ext uri="{BB962C8B-B14F-4D97-AF65-F5344CB8AC3E}">
        <p14:creationId xmlns:p14="http://schemas.microsoft.com/office/powerpoint/2010/main" val="2793330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1000"/>
                                        <p:tgtEl>
                                          <p:spTgt spid="20"/>
                                        </p:tgtEl>
                                      </p:cBhvr>
                                    </p:animEffect>
                                    <p:anim calcmode="lin" valueType="num">
                                      <p:cBhvr>
                                        <p:cTn id="57" dur="1000" fill="hold"/>
                                        <p:tgtEl>
                                          <p:spTgt spid="20"/>
                                        </p:tgtEl>
                                        <p:attrNameLst>
                                          <p:attrName>ppt_x</p:attrName>
                                        </p:attrNameLst>
                                      </p:cBhvr>
                                      <p:tavLst>
                                        <p:tav tm="0">
                                          <p:val>
                                            <p:strVal val="#ppt_x"/>
                                          </p:val>
                                        </p:tav>
                                        <p:tav tm="100000">
                                          <p:val>
                                            <p:strVal val="#ppt_x"/>
                                          </p:val>
                                        </p:tav>
                                      </p:tavLst>
                                    </p:anim>
                                    <p:anim calcmode="lin" valueType="num">
                                      <p:cBhvr>
                                        <p:cTn id="58" dur="1000" fill="hold"/>
                                        <p:tgtEl>
                                          <p:spTgt spid="20"/>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1000"/>
                                        <p:tgtEl>
                                          <p:spTgt spid="18"/>
                                        </p:tgtEl>
                                      </p:cBhvr>
                                    </p:animEffect>
                                    <p:anim calcmode="lin" valueType="num">
                                      <p:cBhvr>
                                        <p:cTn id="67" dur="1000" fill="hold"/>
                                        <p:tgtEl>
                                          <p:spTgt spid="18"/>
                                        </p:tgtEl>
                                        <p:attrNameLst>
                                          <p:attrName>ppt_x</p:attrName>
                                        </p:attrNameLst>
                                      </p:cBhvr>
                                      <p:tavLst>
                                        <p:tav tm="0">
                                          <p:val>
                                            <p:strVal val="#ppt_x"/>
                                          </p:val>
                                        </p:tav>
                                        <p:tav tm="100000">
                                          <p:val>
                                            <p:strVal val="#ppt_x"/>
                                          </p:val>
                                        </p:tav>
                                      </p:tavLst>
                                    </p:anim>
                                    <p:anim calcmode="lin" valueType="num">
                                      <p:cBhvr>
                                        <p:cTn id="6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10" grpId="0" animBg="1"/>
      <p:bldP spid="11" grpId="0"/>
      <p:bldP spid="13" grpId="0"/>
      <p:bldP spid="18" grpId="0"/>
      <p:bldP spid="19" grpId="0" animBg="1"/>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MSDN Azure Benefit</a:t>
            </a:r>
            <a:endParaRPr lang="en-US" dirty="0"/>
          </a:p>
        </p:txBody>
      </p:sp>
      <p:graphicFrame>
        <p:nvGraphicFramePr>
          <p:cNvPr id="15" name="Table 14"/>
          <p:cNvGraphicFramePr>
            <a:graphicFrameLocks noGrp="1"/>
          </p:cNvGraphicFramePr>
          <p:nvPr>
            <p:extLst/>
          </p:nvPr>
        </p:nvGraphicFramePr>
        <p:xfrm>
          <a:off x="13179972" y="1767315"/>
          <a:ext cx="5431878" cy="741680"/>
        </p:xfrm>
        <a:graphic>
          <a:graphicData uri="http://schemas.openxmlformats.org/drawingml/2006/table">
            <a:tbl>
              <a:tblPr firstRow="1" bandRow="1">
                <a:tableStyleId>{5C22544A-7EE6-4342-B048-85BDC9FD1C3A}</a:tableStyleId>
              </a:tblPr>
              <a:tblGrid>
                <a:gridCol w="1918335"/>
                <a:gridCol w="1818886"/>
                <a:gridCol w="1694657"/>
              </a:tblGrid>
              <a:tr h="370840">
                <a:tc>
                  <a:txBody>
                    <a:bodyPr/>
                    <a:lstStyle/>
                    <a:p>
                      <a:r>
                        <a:rPr lang="en-US" b="1" dirty="0" smtClean="0"/>
                        <a:t>Professional</a:t>
                      </a:r>
                      <a:endParaRPr lang="en-US" b="1" dirty="0"/>
                    </a:p>
                  </a:txBody>
                  <a:tcPr/>
                </a:tc>
                <a:tc>
                  <a:txBody>
                    <a:bodyPr/>
                    <a:lstStyle/>
                    <a:p>
                      <a:r>
                        <a:rPr lang="en-US" b="1" dirty="0" smtClean="0"/>
                        <a:t>Premium</a:t>
                      </a:r>
                      <a:endParaRPr lang="en-US" b="1" dirty="0"/>
                    </a:p>
                  </a:txBody>
                  <a:tcPr/>
                </a:tc>
                <a:tc>
                  <a:txBody>
                    <a:bodyPr/>
                    <a:lstStyle/>
                    <a:p>
                      <a:r>
                        <a:rPr lang="en-US" b="1" dirty="0" smtClean="0"/>
                        <a:t>Ultimate</a:t>
                      </a:r>
                      <a:endParaRPr lang="en-US" b="1" dirty="0"/>
                    </a:p>
                  </a:txBody>
                  <a:tcPr/>
                </a:tc>
              </a:tr>
              <a:tr h="370840">
                <a:tc>
                  <a:txBody>
                    <a:bodyPr/>
                    <a:lstStyle/>
                    <a:p>
                      <a:r>
                        <a:rPr lang="en-US" b="1" dirty="0" smtClean="0"/>
                        <a:t>$50</a:t>
                      </a:r>
                      <a:r>
                        <a:rPr lang="en-US" b="1" baseline="0" dirty="0" smtClean="0"/>
                        <a:t> </a:t>
                      </a:r>
                      <a:r>
                        <a:rPr lang="en-US" b="1" dirty="0" smtClean="0"/>
                        <a:t>/ Month</a:t>
                      </a:r>
                      <a:endParaRPr lang="en-US" b="1" dirty="0"/>
                    </a:p>
                  </a:txBody>
                  <a:tcPr/>
                </a:tc>
                <a:tc>
                  <a:txBody>
                    <a:bodyPr/>
                    <a:lstStyle/>
                    <a:p>
                      <a:pPr marL="0" marR="0" indent="0" algn="l" defTabSz="932024" rtl="0" eaLnBrk="1" fontAlgn="auto" latinLnBrk="0" hangingPunct="1">
                        <a:lnSpc>
                          <a:spcPct val="100000"/>
                        </a:lnSpc>
                        <a:spcBef>
                          <a:spcPts val="0"/>
                        </a:spcBef>
                        <a:spcAft>
                          <a:spcPts val="0"/>
                        </a:spcAft>
                        <a:buClrTx/>
                        <a:buSzTx/>
                        <a:buFontTx/>
                        <a:buNone/>
                        <a:tabLst/>
                        <a:defRPr/>
                      </a:pPr>
                      <a:r>
                        <a:rPr lang="en-US" b="1" dirty="0" smtClean="0"/>
                        <a:t>$100 / Month</a:t>
                      </a:r>
                    </a:p>
                  </a:txBody>
                  <a:tcPr/>
                </a:tc>
                <a:tc>
                  <a:txBody>
                    <a:bodyPr/>
                    <a:lstStyle/>
                    <a:p>
                      <a:pPr marL="0" marR="0" indent="0" algn="l" defTabSz="932024" rtl="0" eaLnBrk="1" fontAlgn="auto" latinLnBrk="0" hangingPunct="1">
                        <a:lnSpc>
                          <a:spcPct val="100000"/>
                        </a:lnSpc>
                        <a:spcBef>
                          <a:spcPts val="0"/>
                        </a:spcBef>
                        <a:spcAft>
                          <a:spcPts val="0"/>
                        </a:spcAft>
                        <a:buClrTx/>
                        <a:buSzTx/>
                        <a:buFontTx/>
                        <a:buNone/>
                        <a:tabLst/>
                        <a:defRPr/>
                      </a:pPr>
                      <a:r>
                        <a:rPr lang="en-US" b="1" dirty="0" smtClean="0"/>
                        <a:t>$150 / Month</a:t>
                      </a:r>
                    </a:p>
                  </a:txBody>
                  <a:tcPr/>
                </a:tc>
              </a:tr>
            </a:tbl>
          </a:graphicData>
        </a:graphic>
      </p:graphicFrame>
      <p:sp>
        <p:nvSpPr>
          <p:cNvPr id="13" name="TextBox 12"/>
          <p:cNvSpPr txBox="1"/>
          <p:nvPr/>
        </p:nvSpPr>
        <p:spPr>
          <a:xfrm>
            <a:off x="604591" y="1625330"/>
            <a:ext cx="5570237" cy="3128164"/>
          </a:xfrm>
          <a:prstGeom prst="rect">
            <a:avLst/>
          </a:prstGeom>
          <a:noFill/>
        </p:spPr>
        <p:txBody>
          <a:bodyPr wrap="square" lIns="0" tIns="0" rIns="0" bIns="0" rtlCol="0">
            <a:noAutofit/>
          </a:bodyPr>
          <a:lstStyle/>
          <a:p>
            <a:pPr marL="342900" indent="-342900" defTabSz="931786">
              <a:lnSpc>
                <a:spcPct val="90000"/>
              </a:lnSpc>
              <a:buClr>
                <a:srgbClr val="7FBA00">
                  <a:lumMod val="75000"/>
                </a:srgbClr>
              </a:buClr>
              <a:buFont typeface="Wingdings" panose="05000000000000000000" pitchFamily="2" charset="2"/>
              <a:buChar char="ü"/>
            </a:pPr>
            <a:r>
              <a:rPr lang="en-US" sz="3200" spc="-50" dirty="0" smtClean="0"/>
              <a:t>MSDN products can be used on Virtual Machines</a:t>
            </a:r>
          </a:p>
          <a:p>
            <a:pPr marL="342900" indent="-342900" defTabSz="931786">
              <a:lnSpc>
                <a:spcPct val="90000"/>
              </a:lnSpc>
              <a:buClr>
                <a:srgbClr val="7FBA00">
                  <a:lumMod val="75000"/>
                </a:srgbClr>
              </a:buClr>
              <a:buFont typeface="Wingdings" panose="05000000000000000000" pitchFamily="2" charset="2"/>
              <a:buChar char="ü"/>
            </a:pPr>
            <a:endParaRPr lang="en-US" sz="3200" spc="-50" dirty="0" smtClean="0"/>
          </a:p>
          <a:p>
            <a:pPr marL="342900" indent="-342900" defTabSz="931786">
              <a:lnSpc>
                <a:spcPct val="90000"/>
              </a:lnSpc>
              <a:buClr>
                <a:srgbClr val="7FBA00">
                  <a:lumMod val="75000"/>
                </a:srgbClr>
              </a:buClr>
              <a:buFont typeface="Wingdings" panose="05000000000000000000" pitchFamily="2" charset="2"/>
              <a:buChar char="ü"/>
            </a:pPr>
            <a:r>
              <a:rPr lang="en-US" sz="3200" spc="-50" dirty="0" smtClean="0"/>
              <a:t>Single monetary credit (e.g. VPN gateway fee, no overspending)</a:t>
            </a:r>
          </a:p>
          <a:p>
            <a:pPr marL="342900" indent="-342900" defTabSz="931786">
              <a:lnSpc>
                <a:spcPct val="90000"/>
              </a:lnSpc>
              <a:buClr>
                <a:srgbClr val="7FBA00">
                  <a:lumMod val="75000"/>
                </a:srgbClr>
              </a:buClr>
              <a:buFont typeface="Wingdings" panose="05000000000000000000" pitchFamily="2" charset="2"/>
              <a:buChar char="ü"/>
            </a:pPr>
            <a:endParaRPr lang="en-US" sz="3200" spc="-50" dirty="0" smtClean="0"/>
          </a:p>
          <a:p>
            <a:pPr marL="342900" indent="-342900" defTabSz="931786">
              <a:lnSpc>
                <a:spcPct val="90000"/>
              </a:lnSpc>
              <a:buClr>
                <a:srgbClr val="7FBA00">
                  <a:lumMod val="75000"/>
                </a:srgbClr>
              </a:buClr>
              <a:buFont typeface="Wingdings" panose="05000000000000000000" pitchFamily="2" charset="2"/>
              <a:buChar char="ü"/>
            </a:pPr>
            <a:r>
              <a:rPr lang="en-US" sz="3200" spc="-50" dirty="0" smtClean="0"/>
              <a:t>Focuses on Dev/Test Usage</a:t>
            </a:r>
          </a:p>
        </p:txBody>
      </p:sp>
      <p:pic>
        <p:nvPicPr>
          <p:cNvPr id="7" name="Picture 6"/>
          <p:cNvPicPr>
            <a:picLocks noChangeAspect="1"/>
          </p:cNvPicPr>
          <p:nvPr/>
        </p:nvPicPr>
        <p:blipFill>
          <a:blip r:embed="rId3"/>
          <a:stretch>
            <a:fillRect/>
          </a:stretch>
        </p:blipFill>
        <p:spPr>
          <a:xfrm>
            <a:off x="6591602" y="3478599"/>
            <a:ext cx="5474100" cy="872683"/>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9102" y="3019071"/>
            <a:ext cx="6096851" cy="2629267"/>
          </a:xfrm>
          <a:prstGeom prst="rect">
            <a:avLst/>
          </a:prstGeom>
        </p:spPr>
      </p:pic>
      <p:sp>
        <p:nvSpPr>
          <p:cNvPr id="12" name="TextBox 11"/>
          <p:cNvSpPr txBox="1"/>
          <p:nvPr/>
        </p:nvSpPr>
        <p:spPr>
          <a:xfrm>
            <a:off x="12161837" y="6616997"/>
            <a:ext cx="762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chemeClr val="tx2"/>
                </a:solidFill>
              </a:rPr>
              <a:t>R</a:t>
            </a:r>
          </a:p>
        </p:txBody>
      </p:sp>
    </p:spTree>
    <p:extLst>
      <p:ext uri="{BB962C8B-B14F-4D97-AF65-F5344CB8AC3E}">
        <p14:creationId xmlns:p14="http://schemas.microsoft.com/office/powerpoint/2010/main" val="30816037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2" presetClass="path" presetSubtype="0" accel="50000" decel="50000" fill="hold" nodeType="afterEffect">
                                  <p:stCondLst>
                                    <p:cond delay="0"/>
                                  </p:stCondLst>
                                  <p:childTnLst>
                                    <p:animMotion origin="layout" path="M -3.82436E-6 -1.33E-6 L 0.00281 -0.25806 " pathEditMode="relative" rAng="0" ptsTypes="AA">
                                      <p:cBhvr>
                                        <p:cTn id="10" dur="2000" fill="hold"/>
                                        <p:tgtEl>
                                          <p:spTgt spid="7"/>
                                        </p:tgtEl>
                                        <p:attrNameLst>
                                          <p:attrName>ppt_x</p:attrName>
                                          <p:attrName>ppt_y</p:attrName>
                                        </p:attrNameLst>
                                      </p:cBhvr>
                                      <p:rCtr x="140" y="-12914"/>
                                    </p:animMotion>
                                  </p:childTnLst>
                                </p:cTn>
                              </p:par>
                            </p:childTnLst>
                          </p:cTn>
                        </p:par>
                        <p:par>
                          <p:cTn id="11" fill="hold">
                            <p:stCondLst>
                              <p:cond delay="25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5rKWxCPQxkeOMkhyHMse5A"/>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HuB44zhXBEWAmU6Nk2Sth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4gIDtfgwdEmF4SKITbTJk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tyj0xWzMYUmB5K3f2dPUo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806JajCK8EC2EROTm8p3v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QRwPO8jxEUiA7fUgqNv10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4gIDtfgwdEmF4SKITbTJk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tyj0xWzMYUmB5K3f2dPUow"/>
</p:tagLst>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5" id="{287D7014-AE1A-4083-8B84-418910E7202F}" vid="{4EAA8867-F150-4721-ADD5-F741C6E76572}"/>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B48647A-63AC-4D85-82AF-1B6E23F9547F}"/>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SharePoint_Conference_2014_ITPro_Template_lms-2</Template>
  <TotalTime>3</TotalTime>
  <Words>4557</Words>
  <Application>Microsoft Office PowerPoint</Application>
  <PresentationFormat>Custom</PresentationFormat>
  <Paragraphs>598</Paragraphs>
  <Slides>49</Slides>
  <Notes>34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49</vt:i4>
      </vt:variant>
    </vt:vector>
  </HeadingPairs>
  <TitlesOfParts>
    <vt:vector size="58" baseType="lpstr">
      <vt:lpstr>Kozuka Gothic Pro R</vt:lpstr>
      <vt:lpstr>Arial</vt:lpstr>
      <vt:lpstr>Calibri</vt:lpstr>
      <vt:lpstr>Segoe Light</vt:lpstr>
      <vt:lpstr>Segoe UI</vt:lpstr>
      <vt:lpstr>Segoe UI Light</vt:lpstr>
      <vt:lpstr>Wingdings</vt:lpstr>
      <vt:lpstr>5-30499_SPC_2014_ITPro_Template_16x9</vt:lpstr>
      <vt:lpstr>1_5-30499_SPC_2014_ITPro_Template_16x9</vt:lpstr>
      <vt:lpstr>PowerPoint Presentation</vt:lpstr>
      <vt:lpstr>Introduction to SharePoint and Windows Azure IaaS</vt:lpstr>
      <vt:lpstr>Agenda</vt:lpstr>
      <vt:lpstr>Why SharePoint on Azure?</vt:lpstr>
      <vt:lpstr>Cloud Models </vt:lpstr>
      <vt:lpstr>SharePoint Cloud Continuum</vt:lpstr>
      <vt:lpstr>Service Level Agreements </vt:lpstr>
      <vt:lpstr>Value Delivered</vt:lpstr>
      <vt:lpstr>MSDN Azure Benefit</vt:lpstr>
      <vt:lpstr>Dev / Test</vt:lpstr>
      <vt:lpstr>Exclusive Offer for MSDN Subscribers</vt:lpstr>
      <vt:lpstr>IaaS and Disaster Recovery</vt:lpstr>
      <vt:lpstr>Extranet and Public-Facing Internet</vt:lpstr>
      <vt:lpstr>www.blueskyabove.us</vt:lpstr>
      <vt:lpstr>Images and Disks</vt:lpstr>
      <vt:lpstr>Images Available</vt:lpstr>
      <vt:lpstr>Virtual Machine Sizes</vt:lpstr>
      <vt:lpstr>How it Works Select from Image Gallery</vt:lpstr>
      <vt:lpstr>How it Works Bring your own custom Virtual Hard Disk (VHD)</vt:lpstr>
      <vt:lpstr>Azure Management Portal</vt:lpstr>
      <vt:lpstr>Persistent Disks and Highly Durable</vt:lpstr>
      <vt:lpstr>Persistent Disks and Highly Durable</vt:lpstr>
      <vt:lpstr>Availability  Sets</vt:lpstr>
      <vt:lpstr>Affinity  Groups</vt:lpstr>
      <vt:lpstr>Connectivity</vt:lpstr>
      <vt:lpstr>Protocols and Endpoints</vt:lpstr>
      <vt:lpstr>Virtual Machine Names and DNS</vt:lpstr>
      <vt:lpstr>Virtual Networks – Site-to-Site</vt:lpstr>
      <vt:lpstr>Virtual Networks – Point-to-Site</vt:lpstr>
      <vt:lpstr>Point to Site Connectivity</vt:lpstr>
      <vt:lpstr>Topology</vt:lpstr>
      <vt:lpstr>Web Front End Tier </vt:lpstr>
      <vt:lpstr>App Server Tier</vt:lpstr>
      <vt:lpstr>Data Server Tier</vt:lpstr>
      <vt:lpstr>Deploying</vt:lpstr>
      <vt:lpstr>PowerShell for Automation and Advanced Management</vt:lpstr>
      <vt:lpstr>PowerShell Remoting Endpoint</vt:lpstr>
      <vt:lpstr>SharePoint 2013 Automation Scripts</vt:lpstr>
      <vt:lpstr>Single Virtual Machines Template</vt:lpstr>
      <vt:lpstr>Highly Available Template</vt:lpstr>
      <vt:lpstr>PowerShell Remoting</vt:lpstr>
      <vt:lpstr>Case Studies</vt:lpstr>
      <vt:lpstr>Telenor – Dev/Test</vt:lpstr>
      <vt:lpstr>Toyota – Gazoo.com</vt:lpstr>
      <vt:lpstr>Links</vt:lpstr>
      <vt:lpstr>PowerPoint Presentation</vt:lpstr>
      <vt:lpstr>Related Sessions</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SharePoint and Windows Azure IaaS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2014-03-03T11:58:42Z</dcterms:created>
  <dcterms:modified xsi:type="dcterms:W3CDTF">2014-03-04T00:01:42Z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