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63"/>
  </p:notesMasterIdLst>
  <p:handoutMasterIdLst>
    <p:handoutMasterId r:id="rId64"/>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2" r:id="rId61"/>
    <p:sldId id="313" r:id="rId6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1122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0410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1157050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519321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852989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1585813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3387038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807212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075849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537520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841867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819831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39161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40978690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2150486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6228195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0156930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387314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3190580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2567259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700189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4712193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800166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8098868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1841951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25931819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7645896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39253185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1743067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42630863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278413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6249368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2317138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2480621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429737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14873418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33255442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5343061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71254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6299263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1093817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10515815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791287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46200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366142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980622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992492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136204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3898402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8116696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6876218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29739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977750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42988608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602237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6047923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5614687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844769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8462663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4084746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5507511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452867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790907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827370"/>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3370970"/>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250935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02627641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86315889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8238913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14684809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2772994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15589500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083434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9898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683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23343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127708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737932808"/>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39.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9.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39.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2.xml"/><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3.xml"/><Relationship Id="rId1" Type="http://schemas.openxmlformats.org/officeDocument/2006/relationships/slideLayout" Target="../slideLayouts/slideLayout3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3.xml"/></Relationships>
</file>

<file path=ppt/slides/_rels/slide5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3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38434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3"/>
          <a:stretch>
            <a:fillRect/>
          </a:stretch>
        </p:blipFill>
        <p:spPr>
          <a:xfrm>
            <a:off x="-1588" y="-3176"/>
            <a:ext cx="12439650" cy="7000875"/>
          </a:xfrm>
          <a:prstGeom prst="rect">
            <a:avLst/>
          </a:prstGeom>
        </p:spPr>
      </p:pic>
    </p:spTree>
    <p:extLst>
      <p:ext uri="{BB962C8B-B14F-4D97-AF65-F5344CB8AC3E}">
        <p14:creationId xmlns:p14="http://schemas.microsoft.com/office/powerpoint/2010/main" val="152269408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327286669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262945996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216026902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40369373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232017422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236299316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210073932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293666159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74638" y="1212850"/>
            <a:ext cx="11887200" cy="5207579"/>
          </a:xfrm>
        </p:spPr>
        <p:txBody>
          <a:bodyPr/>
          <a:lstStyle/>
          <a:p>
            <a:pPr marL="0" indent="0">
              <a:buNone/>
            </a:pPr>
            <a:r>
              <a:rPr lang="en-US" dirty="0">
                <a:gradFill>
                  <a:gsLst>
                    <a:gs pos="13869">
                      <a:schemeClr val="tx2"/>
                    </a:gs>
                    <a:gs pos="42000">
                      <a:schemeClr val="tx2"/>
                    </a:gs>
                  </a:gsLst>
                  <a:lin ang="5400000" scaled="0"/>
                </a:gradFill>
              </a:rPr>
              <a:t>A new site in 15 minutes + approval time</a:t>
            </a:r>
          </a:p>
          <a:p>
            <a:pPr marL="0" indent="0">
              <a:buNone/>
            </a:pPr>
            <a:r>
              <a:rPr lang="en-US" dirty="0">
                <a:gradFill>
                  <a:gsLst>
                    <a:gs pos="13869">
                      <a:schemeClr val="tx2"/>
                    </a:gs>
                    <a:gs pos="42000">
                      <a:schemeClr val="tx2"/>
                    </a:gs>
                  </a:gsLst>
                  <a:lin ang="5400000" scaled="0"/>
                </a:gradFill>
              </a:rPr>
              <a:t>Classification of content </a:t>
            </a:r>
          </a:p>
          <a:p>
            <a:pPr lvl="1"/>
            <a:r>
              <a:rPr lang="en-US" dirty="0" smtClean="0"/>
              <a:t>PII, SOX, Records, Data Classification</a:t>
            </a:r>
          </a:p>
          <a:p>
            <a:pPr marL="0" indent="0">
              <a:buNone/>
            </a:pPr>
            <a:r>
              <a:rPr lang="en-US" dirty="0">
                <a:gradFill>
                  <a:gsLst>
                    <a:gs pos="13869">
                      <a:schemeClr val="tx2"/>
                    </a:gs>
                    <a:gs pos="42000">
                      <a:schemeClr val="tx2"/>
                    </a:gs>
                  </a:gsLst>
                  <a:lin ang="5400000" scaled="0"/>
                </a:gradFill>
              </a:rPr>
              <a:t>Review &amp; Approval by Department </a:t>
            </a:r>
            <a:r>
              <a:rPr lang="en-US" dirty="0" smtClean="0">
                <a:gradFill>
                  <a:gsLst>
                    <a:gs pos="13869">
                      <a:schemeClr val="tx2"/>
                    </a:gs>
                    <a:gs pos="42000">
                      <a:schemeClr val="tx2"/>
                    </a:gs>
                  </a:gsLst>
                  <a:lin ang="5400000" scaled="0"/>
                </a:gradFill>
              </a:rPr>
              <a:t>Lead</a:t>
            </a:r>
            <a:endParaRPr lang="en-US" dirty="0"/>
          </a:p>
          <a:p>
            <a:pPr marL="0" indent="0">
              <a:buNone/>
            </a:pPr>
            <a:r>
              <a:rPr lang="en-US" dirty="0">
                <a:gradFill>
                  <a:gsLst>
                    <a:gs pos="13869">
                      <a:schemeClr val="tx2"/>
                    </a:gs>
                    <a:gs pos="42000">
                      <a:schemeClr val="tx2"/>
                    </a:gs>
                  </a:gsLst>
                  <a:lin ang="5400000" scaled="0"/>
                </a:gradFill>
              </a:rPr>
              <a:t>Other features of solution</a:t>
            </a:r>
          </a:p>
          <a:p>
            <a:pPr lvl="1"/>
            <a:r>
              <a:rPr lang="en-US" dirty="0" smtClean="0"/>
              <a:t>Access Control List Reviews</a:t>
            </a:r>
          </a:p>
          <a:p>
            <a:pPr lvl="1"/>
            <a:r>
              <a:rPr lang="en-US" dirty="0" smtClean="0"/>
              <a:t>Health check emails</a:t>
            </a:r>
          </a:p>
          <a:p>
            <a:pPr lvl="1"/>
            <a:r>
              <a:rPr lang="en-US" dirty="0" smtClean="0"/>
              <a:t>Renewals </a:t>
            </a:r>
          </a:p>
          <a:p>
            <a:pPr lvl="1"/>
            <a:r>
              <a:rPr lang="en-US" dirty="0" smtClean="0"/>
              <a:t>Quota increases</a:t>
            </a:r>
          </a:p>
          <a:p>
            <a:pPr lvl="1"/>
            <a:r>
              <a:rPr lang="en-US" dirty="0" smtClean="0"/>
              <a:t>Site Deletion</a:t>
            </a:r>
          </a:p>
        </p:txBody>
      </p:sp>
      <p:sp>
        <p:nvSpPr>
          <p:cNvPr id="6" name="Title 5"/>
          <p:cNvSpPr>
            <a:spLocks noGrp="1"/>
          </p:cNvSpPr>
          <p:nvPr>
            <p:ph type="title"/>
          </p:nvPr>
        </p:nvSpPr>
        <p:spPr/>
        <p:txBody>
          <a:bodyPr/>
          <a:lstStyle/>
          <a:p>
            <a:r>
              <a:rPr lang="en-US" dirty="0" smtClean="0"/>
              <a:t>Benefits of this approach</a:t>
            </a:r>
            <a:endParaRPr lang="en-US" dirty="0"/>
          </a:p>
        </p:txBody>
      </p:sp>
      <p:sp>
        <p:nvSpPr>
          <p:cNvPr id="4" name="Rectangle 3"/>
          <p:cNvSpPr/>
          <p:nvPr/>
        </p:nvSpPr>
        <p:spPr bwMode="auto">
          <a:xfrm rot="21096228">
            <a:off x="7151203" y="5245882"/>
            <a:ext cx="4424062" cy="9097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Isosceles Triangle 4"/>
          <p:cNvSpPr/>
          <p:nvPr/>
        </p:nvSpPr>
        <p:spPr bwMode="auto">
          <a:xfrm>
            <a:off x="8893178" y="5336857"/>
            <a:ext cx="940113" cy="773290"/>
          </a:xfrm>
          <a:prstGeom prst="triangl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TextBox 7"/>
          <p:cNvSpPr txBox="1"/>
          <p:nvPr/>
        </p:nvSpPr>
        <p:spPr>
          <a:xfrm>
            <a:off x="6446837" y="4875058"/>
            <a:ext cx="1440134" cy="37480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Governance</a:t>
            </a:r>
          </a:p>
        </p:txBody>
      </p:sp>
      <p:sp>
        <p:nvSpPr>
          <p:cNvPr id="9" name="TextBox 8"/>
          <p:cNvSpPr txBox="1"/>
          <p:nvPr/>
        </p:nvSpPr>
        <p:spPr>
          <a:xfrm>
            <a:off x="10597278" y="4411662"/>
            <a:ext cx="1187641" cy="37480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Creativity</a:t>
            </a:r>
          </a:p>
        </p:txBody>
      </p:sp>
    </p:spTree>
    <p:extLst>
      <p:ext uri="{BB962C8B-B14F-4D97-AF65-F5344CB8AC3E}">
        <p14:creationId xmlns:p14="http://schemas.microsoft.com/office/powerpoint/2010/main" val="293499691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790623"/>
            <a:ext cx="8214225" cy="1849639"/>
          </a:xfrm>
        </p:spPr>
        <p:txBody>
          <a:bodyPr/>
          <a:lstStyle/>
          <a:p>
            <a:r>
              <a:rPr lang="en-US" sz="3600" dirty="0"/>
              <a:t>General Motors: managing 130,000 users’ documents and records – making it easy, while maintaining control</a:t>
            </a:r>
          </a:p>
        </p:txBody>
      </p:sp>
      <p:sp>
        <p:nvSpPr>
          <p:cNvPr id="5" name="Text Placeholder 4"/>
          <p:cNvSpPr>
            <a:spLocks noGrp="1"/>
          </p:cNvSpPr>
          <p:nvPr>
            <p:ph type="body" sz="quarter" idx="14"/>
          </p:nvPr>
        </p:nvSpPr>
        <p:spPr/>
        <p:txBody>
          <a:bodyPr/>
          <a:lstStyle/>
          <a:p>
            <a:r>
              <a:rPr lang="en-US" sz="2800" dirty="0" smtClean="0"/>
              <a:t>Daniel Harris</a:t>
            </a:r>
          </a:p>
          <a:p>
            <a:r>
              <a:rPr lang="en-US" sz="2800" dirty="0" smtClean="0"/>
              <a:t>Chief SharePoint Architect</a:t>
            </a:r>
          </a:p>
          <a:p>
            <a:r>
              <a:rPr lang="en-US" sz="2800" dirty="0" smtClean="0"/>
              <a:t>General Motors</a:t>
            </a:r>
            <a:endParaRPr lang="en-US" sz="2800"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09070" y="5218329"/>
            <a:ext cx="869733" cy="869733"/>
          </a:xfrm>
          <a:prstGeom prst="rect">
            <a:avLst/>
          </a:prstGeom>
        </p:spPr>
      </p:pic>
      <p:sp>
        <p:nvSpPr>
          <p:cNvPr id="2" name="TextBox 1"/>
          <p:cNvSpPr txBox="1"/>
          <p:nvPr/>
        </p:nvSpPr>
        <p:spPr>
          <a:xfrm>
            <a:off x="8809037" y="1421598"/>
            <a:ext cx="1752600"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gradFill>
                  <a:gsLst>
                    <a:gs pos="2917">
                      <a:schemeClr val="tx1"/>
                    </a:gs>
                    <a:gs pos="30000">
                      <a:schemeClr val="tx1"/>
                    </a:gs>
                  </a:gsLst>
                  <a:lin ang="5400000" scaled="0"/>
                </a:gradFill>
              </a:rPr>
              <a:t>SPC297</a:t>
            </a:r>
          </a:p>
        </p:txBody>
      </p:sp>
    </p:spTree>
    <p:extLst>
      <p:ext uri="{BB962C8B-B14F-4D97-AF65-F5344CB8AC3E}">
        <p14:creationId xmlns:p14="http://schemas.microsoft.com/office/powerpoint/2010/main" val="390205564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Walkthrough: New site experience </a:t>
            </a:r>
            <a:endParaRPr lang="en-US" dirty="0"/>
          </a:p>
        </p:txBody>
      </p:sp>
    </p:spTree>
    <p:extLst>
      <p:ext uri="{BB962C8B-B14F-4D97-AF65-F5344CB8AC3E}">
        <p14:creationId xmlns:p14="http://schemas.microsoft.com/office/powerpoint/2010/main" val="16929499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303950358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25399"/>
            <a:ext cx="12449175" cy="6943725"/>
          </a:xfrm>
          <a:prstGeom prst="rect">
            <a:avLst/>
          </a:prstGeom>
        </p:spPr>
      </p:pic>
    </p:spTree>
    <p:extLst>
      <p:ext uri="{BB962C8B-B14F-4D97-AF65-F5344CB8AC3E}">
        <p14:creationId xmlns:p14="http://schemas.microsoft.com/office/powerpoint/2010/main" val="339856669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378478282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324780830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613845"/>
          </a:xfrm>
        </p:spPr>
        <p:txBody>
          <a:bodyPr/>
          <a:lstStyle/>
          <a:p>
            <a:pPr marL="0" indent="0">
              <a:buNone/>
            </a:pPr>
            <a:r>
              <a:rPr lang="en-US" dirty="0">
                <a:gradFill>
                  <a:gsLst>
                    <a:gs pos="13869">
                      <a:schemeClr val="tx2"/>
                    </a:gs>
                    <a:gs pos="42000">
                      <a:schemeClr val="tx2"/>
                    </a:gs>
                  </a:gsLst>
                  <a:lin ang="5400000" scaled="0"/>
                </a:gradFill>
              </a:rPr>
              <a:t>Goals of </a:t>
            </a:r>
            <a:r>
              <a:rPr lang="en-US" dirty="0" smtClean="0">
                <a:gradFill>
                  <a:gsLst>
                    <a:gs pos="13869">
                      <a:schemeClr val="tx2"/>
                    </a:gs>
                    <a:gs pos="42000">
                      <a:schemeClr val="tx2"/>
                    </a:gs>
                  </a:gsLst>
                  <a:lin ang="5400000" scaled="0"/>
                </a:gradFill>
              </a:rPr>
              <a:t>RM solution</a:t>
            </a:r>
            <a:endParaRPr lang="en-US" dirty="0">
              <a:gradFill>
                <a:gsLst>
                  <a:gs pos="13869">
                    <a:schemeClr val="tx2"/>
                  </a:gs>
                  <a:gs pos="42000">
                    <a:schemeClr val="tx2"/>
                  </a:gs>
                </a:gsLst>
                <a:lin ang="5400000" scaled="0"/>
              </a:gradFill>
            </a:endParaRPr>
          </a:p>
          <a:p>
            <a:pPr marL="0" lvl="1" indent="0">
              <a:buNone/>
            </a:pPr>
            <a:r>
              <a:rPr lang="en-US" dirty="0" smtClean="0"/>
              <a:t>A </a:t>
            </a:r>
            <a:r>
              <a:rPr lang="en-US" b="1" dirty="0" smtClean="0"/>
              <a:t>generic</a:t>
            </a:r>
            <a:r>
              <a:rPr lang="en-US" dirty="0" smtClean="0"/>
              <a:t> solution for all SharePoint site collections</a:t>
            </a:r>
          </a:p>
          <a:p>
            <a:pPr marL="0" lvl="1" indent="0">
              <a:buNone/>
            </a:pPr>
            <a:r>
              <a:rPr lang="en-US" dirty="0"/>
              <a:t>Works for all GM record types </a:t>
            </a:r>
            <a:endParaRPr lang="en-US" dirty="0" smtClean="0"/>
          </a:p>
          <a:p>
            <a:pPr marL="0" lvl="1" indent="0">
              <a:buNone/>
            </a:pPr>
            <a:r>
              <a:rPr lang="en-US" b="1" dirty="0" smtClean="0"/>
              <a:t>Quick</a:t>
            </a:r>
            <a:r>
              <a:rPr lang="en-US" dirty="0" smtClean="0"/>
              <a:t> to enable &amp; simple to use</a:t>
            </a:r>
          </a:p>
          <a:p>
            <a:pPr marL="0" lvl="1" indent="0">
              <a:buNone/>
            </a:pPr>
            <a:r>
              <a:rPr lang="en-US" dirty="0" smtClean="0"/>
              <a:t>	- Manual </a:t>
            </a:r>
            <a:r>
              <a:rPr lang="en-US" dirty="0"/>
              <a:t>&amp; Workflow </a:t>
            </a:r>
            <a:r>
              <a:rPr lang="en-US" dirty="0" smtClean="0"/>
              <a:t>declare</a:t>
            </a:r>
          </a:p>
          <a:p>
            <a:pPr marL="0" lvl="1" indent="0">
              <a:buNone/>
            </a:pPr>
            <a:r>
              <a:rPr lang="en-US" b="1" dirty="0" smtClean="0"/>
              <a:t>Flexible</a:t>
            </a:r>
            <a:r>
              <a:rPr lang="en-US" dirty="0" smtClean="0"/>
              <a:t> – works with in-place &amp; record center managed records</a:t>
            </a:r>
          </a:p>
          <a:p>
            <a:pPr marL="0" lvl="1" indent="0">
              <a:buNone/>
            </a:pPr>
            <a:r>
              <a:rPr lang="en-US" dirty="0" smtClean="0"/>
              <a:t>Compatible with SharePoint 2013 eDiscovery Center &amp; 2010 holds</a:t>
            </a:r>
          </a:p>
          <a:p>
            <a:pPr marL="0" lvl="1" indent="0">
              <a:buNone/>
            </a:pPr>
            <a:r>
              <a:rPr lang="en-US" dirty="0" smtClean="0"/>
              <a:t>Always </a:t>
            </a:r>
            <a:r>
              <a:rPr lang="en-US" b="1" dirty="0" smtClean="0"/>
              <a:t>clear ownership </a:t>
            </a:r>
            <a:r>
              <a:rPr lang="en-US" dirty="0" smtClean="0"/>
              <a:t>of records</a:t>
            </a:r>
            <a:r>
              <a:rPr lang="en-US" dirty="0"/>
              <a:t> </a:t>
            </a:r>
            <a:r>
              <a:rPr lang="en-US" dirty="0" smtClean="0"/>
              <a:t>– orphan owner identification</a:t>
            </a:r>
          </a:p>
          <a:p>
            <a:pPr marL="0" lvl="1" indent="0">
              <a:buNone/>
            </a:pPr>
            <a:r>
              <a:rPr lang="en-US" dirty="0" smtClean="0"/>
              <a:t>Record non-compliance </a:t>
            </a:r>
            <a:r>
              <a:rPr lang="en-US" b="1" dirty="0" smtClean="0"/>
              <a:t>monitoring and escalation</a:t>
            </a:r>
          </a:p>
          <a:p>
            <a:pPr marL="0" lvl="1" indent="0">
              <a:buNone/>
            </a:pPr>
            <a:endParaRPr lang="en-US" dirty="0"/>
          </a:p>
          <a:p>
            <a:pPr marL="0" lvl="1" indent="0">
              <a:buNone/>
            </a:pPr>
            <a:r>
              <a:rPr lang="en-US" dirty="0" smtClean="0"/>
              <a:t>All records originate from SharePoint </a:t>
            </a:r>
          </a:p>
          <a:p>
            <a:pPr marL="0" lvl="1" indent="0">
              <a:buNone/>
            </a:pPr>
            <a:r>
              <a:rPr lang="en-US" dirty="0" smtClean="0"/>
              <a:t>No physical records</a:t>
            </a:r>
          </a:p>
          <a:p>
            <a:pPr marL="0" lvl="1" indent="0">
              <a:buNone/>
            </a:pPr>
            <a:r>
              <a:rPr lang="en-US" dirty="0" smtClean="0"/>
              <a:t>Considered, but did not use 3</a:t>
            </a:r>
            <a:r>
              <a:rPr lang="en-US" baseline="30000" dirty="0" smtClean="0"/>
              <a:t>rd</a:t>
            </a:r>
            <a:r>
              <a:rPr lang="en-US" dirty="0" smtClean="0"/>
              <a:t> party tools for RM functions</a:t>
            </a:r>
          </a:p>
        </p:txBody>
      </p:sp>
      <p:sp>
        <p:nvSpPr>
          <p:cNvPr id="3" name="Title 2"/>
          <p:cNvSpPr>
            <a:spLocks noGrp="1"/>
          </p:cNvSpPr>
          <p:nvPr>
            <p:ph type="title"/>
          </p:nvPr>
        </p:nvSpPr>
        <p:spPr/>
        <p:txBody>
          <a:bodyPr/>
          <a:lstStyle/>
          <a:p>
            <a:r>
              <a:rPr lang="en-US" dirty="0" smtClean="0"/>
              <a:t>Automated Records Management</a:t>
            </a:r>
            <a:endParaRPr lang="en-US" dirty="0"/>
          </a:p>
        </p:txBody>
      </p:sp>
    </p:spTree>
    <p:extLst>
      <p:ext uri="{BB962C8B-B14F-4D97-AF65-F5344CB8AC3E}">
        <p14:creationId xmlns:p14="http://schemas.microsoft.com/office/powerpoint/2010/main" val="258936035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274637" y="2430462"/>
            <a:ext cx="11887200" cy="1828800"/>
          </a:xfrm>
          <a:prstGeom prst="roundRect">
            <a:avLst>
              <a:gd name="adj" fmla="val 11049"/>
            </a:avLst>
          </a:prstGeom>
          <a:solidFill>
            <a:srgbClr val="00DAFF">
              <a:alpha val="41961"/>
            </a:srgbClr>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Content Placeholder 1"/>
          <p:cNvSpPr txBox="1">
            <a:spLocks/>
          </p:cNvSpPr>
          <p:nvPr/>
        </p:nvSpPr>
        <p:spPr>
          <a:xfrm>
            <a:off x="380999" y="1287462"/>
            <a:ext cx="11628438" cy="5130992"/>
          </a:xfrm>
          <a:prstGeom prst="rect">
            <a:avLst/>
          </a:prstGeom>
        </p:spPr>
        <p:txBody>
          <a:bodyPr>
            <a:no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505050"/>
              </a:buClr>
              <a:buFont typeface="Wingdings" panose="05000000000000000000" pitchFamily="2" charset="2"/>
              <a:buNone/>
            </a:pPr>
            <a:r>
              <a:rPr lang="en-US" sz="2400" b="1" dirty="0">
                <a:gradFill>
                  <a:gsLst>
                    <a:gs pos="1250">
                      <a:srgbClr val="505050"/>
                    </a:gs>
                    <a:gs pos="100000">
                      <a:srgbClr val="505050"/>
                    </a:gs>
                  </a:gsLst>
                  <a:lin ang="5400000" scaled="0"/>
                </a:gradFill>
                <a:latin typeface="Segoe UI"/>
              </a:rPr>
              <a:t>User</a:t>
            </a:r>
            <a:r>
              <a:rPr lang="en-US" sz="2400" dirty="0">
                <a:gradFill>
                  <a:gsLst>
                    <a:gs pos="1250">
                      <a:srgbClr val="505050"/>
                    </a:gs>
                    <a:gs pos="100000">
                      <a:srgbClr val="505050"/>
                    </a:gs>
                  </a:gsLst>
                  <a:lin ang="5400000" scaled="0"/>
                </a:gradFill>
                <a:latin typeface="Segoe UI"/>
              </a:rPr>
              <a:t> – A person who will create content which needs to be declared as a business record.</a:t>
            </a:r>
          </a:p>
          <a:p>
            <a:pPr marL="0" indent="0">
              <a:buClr>
                <a:srgbClr val="505050"/>
              </a:buClr>
              <a:buFont typeface="Wingdings" panose="05000000000000000000" pitchFamily="2" charset="2"/>
              <a:buNone/>
            </a:pPr>
            <a:r>
              <a:rPr lang="en-US" sz="2400" b="1" dirty="0">
                <a:gradFill>
                  <a:gsLst>
                    <a:gs pos="1250">
                      <a:srgbClr val="505050"/>
                    </a:gs>
                    <a:gs pos="100000">
                      <a:srgbClr val="505050"/>
                    </a:gs>
                  </a:gsLst>
                  <a:lin ang="5400000" scaled="0"/>
                </a:gradFill>
                <a:latin typeface="Segoe UI"/>
              </a:rPr>
              <a:t>Site Collection Administrator </a:t>
            </a:r>
            <a:r>
              <a:rPr lang="en-US" sz="2400" dirty="0">
                <a:gradFill>
                  <a:gsLst>
                    <a:gs pos="1250">
                      <a:srgbClr val="505050"/>
                    </a:gs>
                    <a:gs pos="100000">
                      <a:srgbClr val="505050"/>
                    </a:gs>
                  </a:gsLst>
                  <a:lin ang="5400000" scaled="0"/>
                </a:gradFill>
                <a:latin typeface="Segoe UI"/>
              </a:rPr>
              <a:t>– Administrative Owner of any SharePoint site.</a:t>
            </a:r>
          </a:p>
          <a:p>
            <a:pPr marL="0" indent="0">
              <a:buClr>
                <a:srgbClr val="505050"/>
              </a:buClr>
              <a:buFont typeface="Wingdings" panose="05000000000000000000" pitchFamily="2" charset="2"/>
              <a:buNone/>
            </a:pPr>
            <a:r>
              <a:rPr lang="en-US" sz="2400" b="1" dirty="0">
                <a:gradFill>
                  <a:gsLst>
                    <a:gs pos="1250">
                      <a:srgbClr val="505050"/>
                    </a:gs>
                    <a:gs pos="100000">
                      <a:srgbClr val="505050"/>
                    </a:gs>
                  </a:gsLst>
                  <a:lin ang="5400000" scaled="0"/>
                </a:gradFill>
                <a:latin typeface="Segoe UI"/>
              </a:rPr>
              <a:t>Record </a:t>
            </a:r>
            <a:r>
              <a:rPr lang="en-US" sz="2400" b="1" dirty="0" smtClean="0">
                <a:gradFill>
                  <a:gsLst>
                    <a:gs pos="1250">
                      <a:srgbClr val="505050"/>
                    </a:gs>
                    <a:gs pos="100000">
                      <a:srgbClr val="505050"/>
                    </a:gs>
                  </a:gsLst>
                  <a:lin ang="5400000" scaled="0"/>
                </a:gradFill>
                <a:latin typeface="Segoe UI"/>
              </a:rPr>
              <a:t>Owner </a:t>
            </a:r>
            <a:r>
              <a:rPr lang="en-US" sz="2400" dirty="0">
                <a:gradFill>
                  <a:gsLst>
                    <a:gs pos="1250">
                      <a:srgbClr val="505050"/>
                    </a:gs>
                    <a:gs pos="100000">
                      <a:srgbClr val="505050"/>
                    </a:gs>
                  </a:gsLst>
                  <a:lin ang="5400000" scaled="0"/>
                </a:gradFill>
                <a:latin typeface="Segoe UI"/>
              </a:rPr>
              <a:t>– Typically a user, who has been identified as an owner of at least one business record.</a:t>
            </a:r>
          </a:p>
          <a:p>
            <a:pPr marL="0" indent="0">
              <a:buClr>
                <a:srgbClr val="505050"/>
              </a:buClr>
              <a:buFont typeface="Wingdings" panose="05000000000000000000" pitchFamily="2" charset="2"/>
              <a:buNone/>
            </a:pPr>
            <a:r>
              <a:rPr lang="en-US" sz="2400" b="1" dirty="0">
                <a:gradFill>
                  <a:gsLst>
                    <a:gs pos="1250">
                      <a:srgbClr val="505050"/>
                    </a:gs>
                    <a:gs pos="100000">
                      <a:srgbClr val="505050"/>
                    </a:gs>
                  </a:gsLst>
                  <a:lin ang="5400000" scaled="0"/>
                </a:gradFill>
                <a:latin typeface="Segoe UI"/>
              </a:rPr>
              <a:t>Record Owner Manager </a:t>
            </a:r>
            <a:r>
              <a:rPr lang="en-US" sz="2400" dirty="0">
                <a:gradFill>
                  <a:gsLst>
                    <a:gs pos="1250">
                      <a:srgbClr val="505050"/>
                    </a:gs>
                    <a:gs pos="100000">
                      <a:srgbClr val="505050"/>
                    </a:gs>
                  </a:gsLst>
                  <a:lin ang="5400000" scaled="0"/>
                </a:gradFill>
                <a:latin typeface="Segoe UI"/>
              </a:rPr>
              <a:t>– Solid line manager in Org Manager of Record Owner.</a:t>
            </a:r>
          </a:p>
          <a:p>
            <a:pPr marL="0" indent="0">
              <a:buClr>
                <a:srgbClr val="505050"/>
              </a:buClr>
              <a:buFont typeface="Wingdings" panose="05000000000000000000" pitchFamily="2" charset="2"/>
              <a:buNone/>
            </a:pPr>
            <a:r>
              <a:rPr lang="en-US" sz="2400" b="1" dirty="0">
                <a:gradFill>
                  <a:gsLst>
                    <a:gs pos="1250">
                      <a:srgbClr val="505050"/>
                    </a:gs>
                    <a:gs pos="100000">
                      <a:srgbClr val="505050"/>
                    </a:gs>
                  </a:gsLst>
                  <a:lin ang="5400000" scaled="0"/>
                </a:gradFill>
                <a:latin typeface="Segoe UI"/>
              </a:rPr>
              <a:t>Record Library Owner </a:t>
            </a:r>
            <a:r>
              <a:rPr lang="en-US" sz="2400" dirty="0">
                <a:gradFill>
                  <a:gsLst>
                    <a:gs pos="1250">
                      <a:srgbClr val="505050"/>
                    </a:gs>
                    <a:gs pos="100000">
                      <a:srgbClr val="505050"/>
                    </a:gs>
                  </a:gsLst>
                  <a:lin ang="5400000" scaled="0"/>
                </a:gradFill>
                <a:latin typeface="Segoe UI"/>
              </a:rPr>
              <a:t>– An administrator of a records library related to a business area, responsible for some administrative </a:t>
            </a:r>
            <a:r>
              <a:rPr lang="en-US" sz="2400" dirty="0" smtClean="0">
                <a:gradFill>
                  <a:gsLst>
                    <a:gs pos="1250">
                      <a:srgbClr val="505050"/>
                    </a:gs>
                    <a:gs pos="100000">
                      <a:srgbClr val="505050"/>
                    </a:gs>
                  </a:gsLst>
                  <a:lin ang="5400000" scaled="0"/>
                </a:gradFill>
                <a:latin typeface="Segoe UI"/>
              </a:rPr>
              <a:t>duties.</a:t>
            </a:r>
            <a:endParaRPr lang="en-US" sz="2400" dirty="0">
              <a:gradFill>
                <a:gsLst>
                  <a:gs pos="1250">
                    <a:srgbClr val="505050"/>
                  </a:gs>
                  <a:gs pos="100000">
                    <a:srgbClr val="505050"/>
                  </a:gs>
                </a:gsLst>
                <a:lin ang="5400000" scaled="0"/>
              </a:gradFill>
              <a:latin typeface="Segoe UI"/>
            </a:endParaRPr>
          </a:p>
          <a:p>
            <a:pPr marL="0" indent="0">
              <a:buClr>
                <a:srgbClr val="505050"/>
              </a:buClr>
              <a:buFont typeface="Wingdings" panose="05000000000000000000" pitchFamily="2" charset="2"/>
              <a:buNone/>
            </a:pPr>
            <a:r>
              <a:rPr lang="en-US" sz="2400" b="1" dirty="0" smtClean="0">
                <a:gradFill>
                  <a:gsLst>
                    <a:gs pos="1250">
                      <a:srgbClr val="505050"/>
                    </a:gs>
                    <a:gs pos="100000">
                      <a:srgbClr val="505050"/>
                    </a:gs>
                  </a:gsLst>
                  <a:lin ang="5400000" scaled="0"/>
                </a:gradFill>
                <a:latin typeface="Segoe UI"/>
              </a:rPr>
              <a:t>ILM </a:t>
            </a:r>
            <a:r>
              <a:rPr lang="en-US" sz="2400" b="1" dirty="0">
                <a:gradFill>
                  <a:gsLst>
                    <a:gs pos="1250">
                      <a:srgbClr val="505050"/>
                    </a:gs>
                    <a:gs pos="100000">
                      <a:srgbClr val="505050"/>
                    </a:gs>
                  </a:gsLst>
                  <a:lin ang="5400000" scaled="0"/>
                </a:gradFill>
                <a:latin typeface="Segoe UI"/>
              </a:rPr>
              <a:t>Governance Team </a:t>
            </a:r>
            <a:r>
              <a:rPr lang="en-US" sz="2400" dirty="0">
                <a:gradFill>
                  <a:gsLst>
                    <a:gs pos="1250">
                      <a:srgbClr val="505050"/>
                    </a:gs>
                    <a:gs pos="100000">
                      <a:srgbClr val="505050"/>
                    </a:gs>
                  </a:gsLst>
                  <a:lin ang="5400000" scaled="0"/>
                </a:gradFill>
                <a:latin typeface="Segoe UI"/>
              </a:rPr>
              <a:t>– Responsible for managing GMRRS and communicating changes. Also to provide support on using SharePoint in partnership with SharePoint team.</a:t>
            </a:r>
          </a:p>
          <a:p>
            <a:pPr marL="0" indent="0">
              <a:buClr>
                <a:srgbClr val="505050"/>
              </a:buClr>
              <a:buFont typeface="Wingdings" panose="05000000000000000000" pitchFamily="2" charset="2"/>
              <a:buNone/>
            </a:pPr>
            <a:r>
              <a:rPr lang="en-US" sz="2400" b="1" dirty="0">
                <a:gradFill>
                  <a:gsLst>
                    <a:gs pos="1250">
                      <a:srgbClr val="505050"/>
                    </a:gs>
                    <a:gs pos="100000">
                      <a:srgbClr val="505050"/>
                    </a:gs>
                  </a:gsLst>
                  <a:lin ang="5400000" scaled="0"/>
                </a:gradFill>
                <a:latin typeface="Segoe UI"/>
              </a:rPr>
              <a:t>SharePoint Records Administrator </a:t>
            </a:r>
            <a:r>
              <a:rPr lang="en-US" sz="2400" dirty="0">
                <a:gradFill>
                  <a:gsLst>
                    <a:gs pos="1250">
                      <a:srgbClr val="505050"/>
                    </a:gs>
                    <a:gs pos="100000">
                      <a:srgbClr val="505050"/>
                    </a:gs>
                  </a:gsLst>
                  <a:lin ang="5400000" scaled="0"/>
                </a:gradFill>
                <a:latin typeface="Segoe UI"/>
              </a:rPr>
              <a:t>– Responsible for managing Enterprise Content Types (i.e. Record Types), routing rules, setting security and other administration duties on Record Centers</a:t>
            </a:r>
            <a:r>
              <a:rPr lang="en-US" sz="2400" dirty="0" smtClean="0">
                <a:gradFill>
                  <a:gsLst>
                    <a:gs pos="1250">
                      <a:srgbClr val="505050"/>
                    </a:gs>
                    <a:gs pos="100000">
                      <a:srgbClr val="505050"/>
                    </a:gs>
                  </a:gsLst>
                  <a:lin ang="5400000" scaled="0"/>
                </a:gradFill>
                <a:latin typeface="Segoe UI"/>
              </a:rPr>
              <a:t>.</a:t>
            </a:r>
            <a:r>
              <a:rPr lang="en-US" sz="2400" b="1" dirty="0">
                <a:gradFill>
                  <a:gsLst>
                    <a:gs pos="1250">
                      <a:srgbClr val="505050"/>
                    </a:gs>
                    <a:gs pos="100000">
                      <a:srgbClr val="505050"/>
                    </a:gs>
                  </a:gsLst>
                  <a:lin ang="5400000" scaled="0"/>
                </a:gradFill>
                <a:latin typeface="Segoe UI"/>
              </a:rPr>
              <a:t> </a:t>
            </a:r>
            <a:endParaRPr lang="en-US" sz="2400" b="1" dirty="0" smtClean="0">
              <a:gradFill>
                <a:gsLst>
                  <a:gs pos="1250">
                    <a:srgbClr val="505050"/>
                  </a:gs>
                  <a:gs pos="100000">
                    <a:srgbClr val="505050"/>
                  </a:gs>
                </a:gsLst>
                <a:lin ang="5400000" scaled="0"/>
              </a:gradFill>
              <a:latin typeface="Segoe UI"/>
            </a:endParaRPr>
          </a:p>
          <a:p>
            <a:pPr marL="0" indent="0">
              <a:buClr>
                <a:srgbClr val="505050"/>
              </a:buClr>
              <a:buFont typeface="Wingdings" panose="05000000000000000000" pitchFamily="2" charset="2"/>
              <a:buNone/>
            </a:pPr>
            <a:r>
              <a:rPr lang="en-US" sz="2400" b="1" dirty="0" smtClean="0">
                <a:gradFill>
                  <a:gsLst>
                    <a:gs pos="1250">
                      <a:srgbClr val="505050"/>
                    </a:gs>
                    <a:gs pos="100000">
                      <a:srgbClr val="505050"/>
                    </a:gs>
                  </a:gsLst>
                  <a:lin ang="5400000" scaled="0"/>
                </a:gradFill>
                <a:latin typeface="Segoe UI"/>
              </a:rPr>
              <a:t>Hold </a:t>
            </a:r>
            <a:r>
              <a:rPr lang="en-US" sz="2400" b="1" dirty="0">
                <a:gradFill>
                  <a:gsLst>
                    <a:gs pos="1250">
                      <a:srgbClr val="505050"/>
                    </a:gs>
                    <a:gs pos="100000">
                      <a:srgbClr val="505050"/>
                    </a:gs>
                  </a:gsLst>
                  <a:lin ang="5400000" scaled="0"/>
                </a:gradFill>
                <a:latin typeface="Segoe UI"/>
              </a:rPr>
              <a:t>Administrator </a:t>
            </a:r>
            <a:r>
              <a:rPr lang="en-US" sz="2400" dirty="0">
                <a:gradFill>
                  <a:gsLst>
                    <a:gs pos="1250">
                      <a:srgbClr val="505050"/>
                    </a:gs>
                    <a:gs pos="100000">
                      <a:srgbClr val="505050"/>
                    </a:gs>
                  </a:gsLst>
                  <a:lin ang="5400000" scaled="0"/>
                </a:gradFill>
                <a:latin typeface="Segoe UI"/>
              </a:rPr>
              <a:t>– Manages the creation, collection and disposal of a legal hold.</a:t>
            </a:r>
          </a:p>
          <a:p>
            <a:pPr marL="0" indent="0">
              <a:buClr>
                <a:srgbClr val="505050"/>
              </a:buClr>
              <a:buFont typeface="Wingdings" panose="05000000000000000000" pitchFamily="2" charset="2"/>
              <a:buNone/>
            </a:pPr>
            <a:endParaRPr lang="en-US" sz="2400" dirty="0">
              <a:gradFill>
                <a:gsLst>
                  <a:gs pos="1250">
                    <a:srgbClr val="505050"/>
                  </a:gs>
                  <a:gs pos="100000">
                    <a:srgbClr val="505050"/>
                  </a:gs>
                </a:gsLst>
                <a:lin ang="5400000" scaled="0"/>
              </a:gradFill>
              <a:latin typeface="Segoe UI"/>
            </a:endParaRPr>
          </a:p>
        </p:txBody>
      </p:sp>
      <p:sp>
        <p:nvSpPr>
          <p:cNvPr id="5" name="Title 2"/>
          <p:cNvSpPr>
            <a:spLocks noGrp="1"/>
          </p:cNvSpPr>
          <p:nvPr>
            <p:ph type="title"/>
          </p:nvPr>
        </p:nvSpPr>
        <p:spPr>
          <a:xfrm>
            <a:off x="274637" y="296862"/>
            <a:ext cx="8381260" cy="1054394"/>
          </a:xfrm>
        </p:spPr>
        <p:txBody>
          <a:bodyPr/>
          <a:lstStyle/>
          <a:p>
            <a:r>
              <a:rPr lang="en-US" dirty="0" smtClean="0"/>
              <a:t>Records Management Roles</a:t>
            </a:r>
            <a:endParaRPr lang="en-US" dirty="0"/>
          </a:p>
        </p:txBody>
      </p:sp>
    </p:spTree>
    <p:extLst>
      <p:ext uri="{BB962C8B-B14F-4D97-AF65-F5344CB8AC3E}">
        <p14:creationId xmlns:p14="http://schemas.microsoft.com/office/powerpoint/2010/main" val="276421579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43001"/>
          </a:xfrm>
        </p:spPr>
        <p:txBody>
          <a:bodyPr/>
          <a:lstStyle/>
          <a:p>
            <a:pPr marL="0" indent="0">
              <a:buNone/>
            </a:pPr>
            <a:r>
              <a:rPr lang="en-US" dirty="0">
                <a:gradFill>
                  <a:gsLst>
                    <a:gs pos="13869">
                      <a:schemeClr val="tx2"/>
                    </a:gs>
                    <a:gs pos="42000">
                      <a:schemeClr val="tx2"/>
                    </a:gs>
                  </a:gsLst>
                  <a:lin ang="5400000" scaled="0"/>
                </a:gradFill>
              </a:rPr>
              <a:t>Only </a:t>
            </a:r>
            <a:r>
              <a:rPr lang="en-US" dirty="0" smtClean="0">
                <a:gradFill>
                  <a:gsLst>
                    <a:gs pos="13869">
                      <a:schemeClr val="tx2"/>
                    </a:gs>
                    <a:gs pos="42000">
                      <a:schemeClr val="tx2"/>
                    </a:gs>
                  </a:gsLst>
                  <a:lin ang="5400000" scaled="0"/>
                </a:gradFill>
              </a:rPr>
              <a:t>3 Required </a:t>
            </a:r>
            <a:r>
              <a:rPr lang="en-US" dirty="0">
                <a:gradFill>
                  <a:gsLst>
                    <a:gs pos="13869">
                      <a:schemeClr val="tx2"/>
                    </a:gs>
                    <a:gs pos="42000">
                      <a:schemeClr val="tx2"/>
                    </a:gs>
                  </a:gsLst>
                  <a:lin ang="5400000" scaled="0"/>
                </a:gradFill>
              </a:rPr>
              <a:t>Types</a:t>
            </a:r>
          </a:p>
          <a:p>
            <a:pPr marL="0" indent="0">
              <a:buNone/>
            </a:pPr>
            <a:r>
              <a:rPr lang="en-US" sz="3600" dirty="0" smtClean="0"/>
              <a:t>Declared + retention period</a:t>
            </a:r>
          </a:p>
          <a:p>
            <a:pPr marL="0" indent="0">
              <a:buNone/>
            </a:pPr>
            <a:r>
              <a:rPr lang="en-US" sz="3600" dirty="0" smtClean="0"/>
              <a:t>Declared but active -&gt; Inactive + </a:t>
            </a:r>
            <a:r>
              <a:rPr lang="en-US" sz="3600" dirty="0"/>
              <a:t>retention </a:t>
            </a:r>
            <a:r>
              <a:rPr lang="en-US" sz="3600" dirty="0" smtClean="0"/>
              <a:t>period</a:t>
            </a:r>
          </a:p>
          <a:p>
            <a:pPr marL="0" indent="0">
              <a:buNone/>
            </a:pPr>
            <a:r>
              <a:rPr lang="en-US" sz="3600" dirty="0" smtClean="0"/>
              <a:t>Tax year + </a:t>
            </a:r>
            <a:r>
              <a:rPr lang="en-US" sz="3600" dirty="0"/>
              <a:t>retention </a:t>
            </a:r>
            <a:r>
              <a:rPr lang="en-US" sz="3600" dirty="0" smtClean="0"/>
              <a:t>period</a:t>
            </a:r>
          </a:p>
          <a:p>
            <a:pPr lvl="1"/>
            <a:endParaRPr lang="en-US" sz="2000" dirty="0"/>
          </a:p>
          <a:p>
            <a:pPr marL="0" indent="0">
              <a:buNone/>
            </a:pPr>
            <a:r>
              <a:rPr lang="en-US" sz="3600" dirty="0" smtClean="0"/>
              <a:t>Holds block disposal</a:t>
            </a:r>
          </a:p>
          <a:p>
            <a:pPr marL="0" indent="0">
              <a:buNone/>
            </a:pPr>
            <a:endParaRPr lang="en-US" sz="3600" dirty="0"/>
          </a:p>
          <a:p>
            <a:pPr marL="0" indent="0">
              <a:buNone/>
            </a:pPr>
            <a:r>
              <a:rPr lang="en-US" sz="3600" dirty="0" smtClean="0"/>
              <a:t>All setup by the Record Series = Content type</a:t>
            </a:r>
          </a:p>
          <a:p>
            <a:pPr marL="0" indent="0">
              <a:buNone/>
            </a:pPr>
            <a:r>
              <a:rPr lang="en-US" sz="3600" dirty="0" smtClean="0"/>
              <a:t>Content Type also sets in-place </a:t>
            </a:r>
            <a:r>
              <a:rPr lang="en-US" sz="3600" dirty="0" err="1" smtClean="0"/>
              <a:t>vs</a:t>
            </a:r>
            <a:r>
              <a:rPr lang="en-US" sz="3600" dirty="0" smtClean="0"/>
              <a:t> send to</a:t>
            </a:r>
            <a:endParaRPr lang="en-US" sz="3600" dirty="0"/>
          </a:p>
        </p:txBody>
      </p:sp>
      <p:sp>
        <p:nvSpPr>
          <p:cNvPr id="3" name="Title 2"/>
          <p:cNvSpPr>
            <a:spLocks noGrp="1"/>
          </p:cNvSpPr>
          <p:nvPr>
            <p:ph type="title"/>
          </p:nvPr>
        </p:nvSpPr>
        <p:spPr/>
        <p:txBody>
          <a:bodyPr/>
          <a:lstStyle/>
          <a:p>
            <a:r>
              <a:rPr lang="en-US" dirty="0" smtClean="0"/>
              <a:t>GM Retention Policies</a:t>
            </a:r>
            <a:endParaRPr lang="en-US" dirty="0"/>
          </a:p>
        </p:txBody>
      </p:sp>
    </p:spTree>
    <p:extLst>
      <p:ext uri="{BB962C8B-B14F-4D97-AF65-F5344CB8AC3E}">
        <p14:creationId xmlns:p14="http://schemas.microsoft.com/office/powerpoint/2010/main" val="88549495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5714999" cy="4985980"/>
          </a:xfrm>
        </p:spPr>
        <p:txBody>
          <a:bodyPr/>
          <a:lstStyle/>
          <a:p>
            <a:pPr marL="0" indent="0">
              <a:buNone/>
            </a:pPr>
            <a:r>
              <a:rPr lang="en-US" dirty="0" smtClean="0"/>
              <a:t>Clear to understand</a:t>
            </a:r>
          </a:p>
          <a:p>
            <a:pPr marL="0" indent="0">
              <a:buNone/>
            </a:pPr>
            <a:r>
              <a:rPr lang="en-US" dirty="0" smtClean="0"/>
              <a:t>Follows common SharePoint UI</a:t>
            </a:r>
          </a:p>
          <a:p>
            <a:pPr marL="0" indent="0">
              <a:buNone/>
            </a:pPr>
            <a:r>
              <a:rPr lang="en-US" dirty="0" smtClean="0"/>
              <a:t>Avoids needing to know about ‘send to’ connections</a:t>
            </a:r>
          </a:p>
          <a:p>
            <a:pPr marL="0" indent="0">
              <a:buNone/>
            </a:pPr>
            <a:r>
              <a:rPr lang="en-US" dirty="0" smtClean="0"/>
              <a:t>Carries out validation and metadata promotion</a:t>
            </a:r>
            <a:endParaRPr lang="en-US" dirty="0"/>
          </a:p>
        </p:txBody>
      </p:sp>
      <p:sp>
        <p:nvSpPr>
          <p:cNvPr id="3" name="Title 2"/>
          <p:cNvSpPr>
            <a:spLocks noGrp="1"/>
          </p:cNvSpPr>
          <p:nvPr>
            <p:ph type="title"/>
          </p:nvPr>
        </p:nvSpPr>
        <p:spPr/>
        <p:txBody>
          <a:bodyPr/>
          <a:lstStyle/>
          <a:p>
            <a:r>
              <a:rPr lang="en-US" dirty="0" smtClean="0"/>
              <a:t>Record Ribbon Items</a:t>
            </a:r>
            <a:endParaRPr lang="en-US" dirty="0"/>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l="-1057"/>
          <a:stretch/>
        </p:blipFill>
        <p:spPr>
          <a:xfrm>
            <a:off x="6142037" y="1516062"/>
            <a:ext cx="5562600" cy="3423140"/>
          </a:xfrm>
          <a:prstGeom prst="rect">
            <a:avLst/>
          </a:prstGeom>
        </p:spPr>
      </p:pic>
    </p:spTree>
    <p:extLst>
      <p:ext uri="{BB962C8B-B14F-4D97-AF65-F5344CB8AC3E}">
        <p14:creationId xmlns:p14="http://schemas.microsoft.com/office/powerpoint/2010/main" val="422713259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5989637" y="1449102"/>
            <a:ext cx="6019800" cy="5324760"/>
          </a:xfrm>
          <a:prstGeom prst="roundRect">
            <a:avLst>
              <a:gd name="adj" fmla="val 7651"/>
            </a:avLst>
          </a:prstGeom>
          <a:solidFill>
            <a:schemeClr val="accent3">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Content Placeholder 4"/>
          <p:cNvSpPr txBox="1">
            <a:spLocks/>
          </p:cNvSpPr>
          <p:nvPr/>
        </p:nvSpPr>
        <p:spPr>
          <a:xfrm>
            <a:off x="473394" y="1449102"/>
            <a:ext cx="4902079" cy="5324760"/>
          </a:xfrm>
          <a:prstGeom prst="rect">
            <a:avLst/>
          </a:prstGeom>
        </p:spPr>
        <p:txBody>
          <a:bodyPr>
            <a:no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nSpc>
                <a:spcPct val="110000"/>
              </a:lnSpc>
              <a:buClr>
                <a:srgbClr val="505050"/>
              </a:buClr>
              <a:buFont typeface="Wingdings" panose="05000000000000000000" pitchFamily="2" charset="2"/>
              <a:buNone/>
            </a:pPr>
            <a:r>
              <a:rPr lang="en-US" dirty="0">
                <a:gradFill>
                  <a:gsLst>
                    <a:gs pos="1250">
                      <a:srgbClr val="505050"/>
                    </a:gs>
                    <a:gs pos="100000">
                      <a:srgbClr val="505050"/>
                    </a:gs>
                  </a:gsLst>
                  <a:lin ang="5400000" scaled="0"/>
                </a:gradFill>
              </a:rPr>
              <a:t>Most </a:t>
            </a:r>
            <a:r>
              <a:rPr lang="en-US" dirty="0" smtClean="0">
                <a:gradFill>
                  <a:gsLst>
                    <a:gs pos="1250">
                      <a:srgbClr val="505050"/>
                    </a:gs>
                    <a:gs pos="100000">
                      <a:srgbClr val="505050"/>
                    </a:gs>
                  </a:gsLst>
                  <a:lin ang="5400000" scaled="0"/>
                </a:gradFill>
              </a:rPr>
              <a:t>Records are routed </a:t>
            </a:r>
            <a:r>
              <a:rPr lang="en-US" dirty="0">
                <a:gradFill>
                  <a:gsLst>
                    <a:gs pos="1250">
                      <a:srgbClr val="505050"/>
                    </a:gs>
                    <a:gs pos="100000">
                      <a:srgbClr val="505050"/>
                    </a:gs>
                  </a:gsLst>
                  <a:lin ang="5400000" scaled="0"/>
                </a:gradFill>
              </a:rPr>
              <a:t>to the Record </a:t>
            </a:r>
            <a:r>
              <a:rPr lang="en-US" dirty="0" smtClean="0">
                <a:gradFill>
                  <a:gsLst>
                    <a:gs pos="1250">
                      <a:srgbClr val="505050"/>
                    </a:gs>
                    <a:gs pos="100000">
                      <a:srgbClr val="505050"/>
                    </a:gs>
                  </a:gsLst>
                  <a:lin ang="5400000" scaled="0"/>
                </a:gradFill>
              </a:rPr>
              <a:t>Centers (some in place)</a:t>
            </a:r>
            <a:endParaRPr lang="en-US" dirty="0">
              <a:gradFill>
                <a:gsLst>
                  <a:gs pos="1250">
                    <a:srgbClr val="505050"/>
                  </a:gs>
                  <a:gs pos="100000">
                    <a:srgbClr val="505050"/>
                  </a:gs>
                </a:gsLst>
                <a:lin ang="5400000" scaled="0"/>
              </a:gradFill>
            </a:endParaRPr>
          </a:p>
          <a:p>
            <a:pPr marL="0" lvl="1" indent="0">
              <a:lnSpc>
                <a:spcPct val="110000"/>
              </a:lnSpc>
              <a:buClr>
                <a:srgbClr val="505050"/>
              </a:buClr>
              <a:buFont typeface="Wingdings" panose="05000000000000000000" pitchFamily="2" charset="2"/>
              <a:buNone/>
            </a:pPr>
            <a:r>
              <a:rPr lang="en-US" dirty="0">
                <a:gradFill>
                  <a:gsLst>
                    <a:gs pos="1250">
                      <a:srgbClr val="505050"/>
                    </a:gs>
                    <a:gs pos="100000">
                      <a:srgbClr val="505050"/>
                    </a:gs>
                  </a:gsLst>
                  <a:lin ang="5400000" scaled="0"/>
                </a:gradFill>
              </a:rPr>
              <a:t>Record Centers </a:t>
            </a:r>
            <a:r>
              <a:rPr lang="en-US" dirty="0" smtClean="0">
                <a:gradFill>
                  <a:gsLst>
                    <a:gs pos="1250">
                      <a:srgbClr val="505050"/>
                    </a:gs>
                    <a:gs pos="100000">
                      <a:srgbClr val="505050"/>
                    </a:gs>
                  </a:gsLst>
                  <a:lin ang="5400000" scaled="0"/>
                </a:gradFill>
              </a:rPr>
              <a:t>are managed by </a:t>
            </a:r>
            <a:r>
              <a:rPr lang="en-US" dirty="0">
                <a:gradFill>
                  <a:gsLst>
                    <a:gs pos="1250">
                      <a:srgbClr val="505050"/>
                    </a:gs>
                    <a:gs pos="100000">
                      <a:srgbClr val="505050"/>
                    </a:gs>
                  </a:gsLst>
                  <a:lin ang="5400000" scaled="0"/>
                </a:gradFill>
              </a:rPr>
              <a:t>Business Group</a:t>
            </a:r>
          </a:p>
          <a:p>
            <a:pPr marL="0" lvl="1" indent="0">
              <a:lnSpc>
                <a:spcPct val="110000"/>
              </a:lnSpc>
              <a:buClr>
                <a:srgbClr val="505050"/>
              </a:buClr>
              <a:buFont typeface="Wingdings" panose="05000000000000000000" pitchFamily="2" charset="2"/>
              <a:buNone/>
            </a:pPr>
            <a:r>
              <a:rPr lang="en-US" dirty="0">
                <a:gradFill>
                  <a:gsLst>
                    <a:gs pos="1250">
                      <a:srgbClr val="505050"/>
                    </a:gs>
                    <a:gs pos="100000">
                      <a:srgbClr val="505050"/>
                    </a:gs>
                  </a:gsLst>
                  <a:lin ang="5400000" scaled="0"/>
                </a:gradFill>
              </a:rPr>
              <a:t>Libraries </a:t>
            </a:r>
            <a:r>
              <a:rPr lang="en-US" dirty="0" smtClean="0">
                <a:gradFill>
                  <a:gsLst>
                    <a:gs pos="1250">
                      <a:srgbClr val="505050"/>
                    </a:gs>
                    <a:gs pos="100000">
                      <a:srgbClr val="505050"/>
                    </a:gs>
                  </a:gsLst>
                  <a:lin ang="5400000" scaled="0"/>
                </a:gradFill>
              </a:rPr>
              <a:t>are primarily </a:t>
            </a:r>
            <a:r>
              <a:rPr lang="en-US" dirty="0">
                <a:gradFill>
                  <a:gsLst>
                    <a:gs pos="1250">
                      <a:srgbClr val="505050"/>
                    </a:gs>
                    <a:gs pos="100000">
                      <a:srgbClr val="505050"/>
                    </a:gs>
                  </a:gsLst>
                  <a:lin ang="5400000" scaled="0"/>
                </a:gradFill>
              </a:rPr>
              <a:t>by Record Type and Audience</a:t>
            </a:r>
          </a:p>
          <a:p>
            <a:pPr marL="0" lvl="1" indent="0">
              <a:lnSpc>
                <a:spcPct val="110000"/>
              </a:lnSpc>
              <a:buClr>
                <a:srgbClr val="505050"/>
              </a:buClr>
              <a:buFont typeface="Wingdings" panose="05000000000000000000" pitchFamily="2" charset="2"/>
              <a:buNone/>
            </a:pPr>
            <a:r>
              <a:rPr lang="en-US" dirty="0">
                <a:gradFill>
                  <a:gsLst>
                    <a:gs pos="1250">
                      <a:srgbClr val="505050"/>
                    </a:gs>
                    <a:gs pos="100000">
                      <a:srgbClr val="505050"/>
                    </a:gs>
                  </a:gsLst>
                  <a:lin ang="5400000" scaled="0"/>
                </a:gradFill>
              </a:rPr>
              <a:t>All metadata moves with the </a:t>
            </a:r>
            <a:r>
              <a:rPr lang="en-US" dirty="0" smtClean="0">
                <a:gradFill>
                  <a:gsLst>
                    <a:gs pos="1250">
                      <a:srgbClr val="505050"/>
                    </a:gs>
                    <a:gs pos="100000">
                      <a:srgbClr val="505050"/>
                    </a:gs>
                  </a:gsLst>
                  <a:lin ang="5400000" scaled="0"/>
                </a:gradFill>
              </a:rPr>
              <a:t>Record</a:t>
            </a:r>
          </a:p>
          <a:p>
            <a:pPr marL="0" lvl="1" indent="0">
              <a:lnSpc>
                <a:spcPct val="110000"/>
              </a:lnSpc>
              <a:buClr>
                <a:srgbClr val="505050"/>
              </a:buClr>
              <a:buFont typeface="Wingdings" panose="05000000000000000000" pitchFamily="2" charset="2"/>
              <a:buNone/>
            </a:pPr>
            <a:r>
              <a:rPr lang="en-US" dirty="0" smtClean="0">
                <a:gradFill>
                  <a:gsLst>
                    <a:gs pos="1250">
                      <a:srgbClr val="505050"/>
                    </a:gs>
                    <a:gs pos="100000">
                      <a:srgbClr val="505050"/>
                    </a:gs>
                  </a:gsLst>
                  <a:lin ang="5400000" scaled="0"/>
                </a:gradFill>
              </a:rPr>
              <a:t>Always include source location in metadata</a:t>
            </a:r>
            <a:endParaRPr lang="en-US" dirty="0">
              <a:gradFill>
                <a:gsLst>
                  <a:gs pos="1250">
                    <a:srgbClr val="505050"/>
                  </a:gs>
                  <a:gs pos="100000">
                    <a:srgbClr val="505050"/>
                  </a:gs>
                </a:gsLst>
                <a:lin ang="5400000" scaled="0"/>
              </a:gradFill>
            </a:endParaRPr>
          </a:p>
          <a:p>
            <a:pPr marL="0" lvl="1" indent="0">
              <a:lnSpc>
                <a:spcPct val="110000"/>
              </a:lnSpc>
              <a:buClr>
                <a:srgbClr val="505050"/>
              </a:buClr>
              <a:buFont typeface="Wingdings" panose="05000000000000000000" pitchFamily="2" charset="2"/>
              <a:buNone/>
            </a:pPr>
            <a:r>
              <a:rPr lang="en-US" dirty="0" smtClean="0">
                <a:gradFill>
                  <a:gsLst>
                    <a:gs pos="1250">
                      <a:srgbClr val="505050"/>
                    </a:gs>
                    <a:gs pos="100000">
                      <a:srgbClr val="505050"/>
                    </a:gs>
                  </a:gsLst>
                  <a:lin ang="5400000" scaled="0"/>
                </a:gradFill>
              </a:rPr>
              <a:t>A </a:t>
            </a:r>
            <a:r>
              <a:rPr lang="en-US" dirty="0">
                <a:gradFill>
                  <a:gsLst>
                    <a:gs pos="1250">
                      <a:srgbClr val="505050"/>
                    </a:gs>
                    <a:gs pos="100000">
                      <a:srgbClr val="505050"/>
                    </a:gs>
                  </a:gsLst>
                  <a:lin ang="5400000" scaled="0"/>
                </a:gradFill>
              </a:rPr>
              <a:t>link is left in Document Library pointing to the Record</a:t>
            </a:r>
          </a:p>
        </p:txBody>
      </p:sp>
      <p:sp>
        <p:nvSpPr>
          <p:cNvPr id="6" name="Title 3"/>
          <p:cNvSpPr>
            <a:spLocks noGrp="1"/>
          </p:cNvSpPr>
          <p:nvPr>
            <p:ph type="title"/>
          </p:nvPr>
        </p:nvSpPr>
        <p:spPr>
          <a:xfrm>
            <a:off x="380999" y="355847"/>
            <a:ext cx="11323637" cy="1054394"/>
          </a:xfrm>
        </p:spPr>
        <p:txBody>
          <a:bodyPr/>
          <a:lstStyle/>
          <a:p>
            <a:r>
              <a:rPr lang="en-US" dirty="0" smtClean="0"/>
              <a:t>Overall Records Solution Design</a:t>
            </a:r>
            <a:endParaRPr lang="en-US" dirty="0"/>
          </a:p>
        </p:txBody>
      </p:sp>
      <p:sp>
        <p:nvSpPr>
          <p:cNvPr id="7" name="TextBox 6"/>
          <p:cNvSpPr txBox="1"/>
          <p:nvPr/>
        </p:nvSpPr>
        <p:spPr>
          <a:xfrm>
            <a:off x="8001377" y="3308131"/>
            <a:ext cx="1585434" cy="369332"/>
          </a:xfrm>
          <a:prstGeom prst="rect">
            <a:avLst/>
          </a:prstGeom>
          <a:solidFill>
            <a:schemeClr val="accent5">
              <a:lumMod val="75000"/>
            </a:schemeClr>
          </a:solidFill>
          <a:ln>
            <a:solidFill>
              <a:schemeClr val="tx2"/>
            </a:solidFill>
          </a:ln>
        </p:spPr>
        <p:txBody>
          <a:bodyPr wrap="none" rtlCol="0">
            <a:spAutoFit/>
          </a:bodyPr>
          <a:lstStyle/>
          <a:p>
            <a:r>
              <a:rPr lang="en-US" dirty="0" smtClean="0">
                <a:solidFill>
                  <a:srgbClr val="FFFFFF"/>
                </a:solidFill>
              </a:rPr>
              <a:t>Routing Rules</a:t>
            </a:r>
            <a:endParaRPr lang="en-US" dirty="0">
              <a:solidFill>
                <a:srgbClr val="FFFFFF"/>
              </a:solidFill>
            </a:endParaRPr>
          </a:p>
        </p:txBody>
      </p:sp>
      <p:sp>
        <p:nvSpPr>
          <p:cNvPr id="8" name="TextBox 7"/>
          <p:cNvSpPr txBox="1"/>
          <p:nvPr/>
        </p:nvSpPr>
        <p:spPr>
          <a:xfrm>
            <a:off x="6681545" y="4222531"/>
            <a:ext cx="1892185" cy="369332"/>
          </a:xfrm>
          <a:prstGeom prst="rect">
            <a:avLst/>
          </a:prstGeom>
          <a:solidFill>
            <a:schemeClr val="bg2">
              <a:lumMod val="60000"/>
              <a:lumOff val="40000"/>
            </a:schemeClr>
          </a:solidFill>
          <a:ln>
            <a:solidFill>
              <a:schemeClr val="tx2"/>
            </a:solidFill>
          </a:ln>
        </p:spPr>
        <p:txBody>
          <a:bodyPr wrap="none" rtlCol="0">
            <a:spAutoFit/>
          </a:bodyPr>
          <a:lstStyle/>
          <a:p>
            <a:r>
              <a:rPr lang="en-US" dirty="0" smtClean="0">
                <a:solidFill>
                  <a:srgbClr val="0072C6"/>
                </a:solidFill>
              </a:rPr>
              <a:t>Records Center A</a:t>
            </a:r>
            <a:endParaRPr lang="en-US" dirty="0">
              <a:solidFill>
                <a:srgbClr val="0072C6"/>
              </a:solidFill>
            </a:endParaRPr>
          </a:p>
        </p:txBody>
      </p:sp>
      <p:sp>
        <p:nvSpPr>
          <p:cNvPr id="9" name="TextBox 8"/>
          <p:cNvSpPr txBox="1"/>
          <p:nvPr/>
        </p:nvSpPr>
        <p:spPr>
          <a:xfrm>
            <a:off x="9079568" y="4222531"/>
            <a:ext cx="1892185" cy="369332"/>
          </a:xfrm>
          <a:prstGeom prst="rect">
            <a:avLst/>
          </a:prstGeom>
          <a:solidFill>
            <a:schemeClr val="bg2">
              <a:lumMod val="60000"/>
              <a:lumOff val="40000"/>
            </a:schemeClr>
          </a:solidFill>
          <a:ln>
            <a:solidFill>
              <a:schemeClr val="tx2"/>
            </a:solidFill>
          </a:ln>
        </p:spPr>
        <p:txBody>
          <a:bodyPr wrap="none" rtlCol="0">
            <a:spAutoFit/>
          </a:bodyPr>
          <a:lstStyle/>
          <a:p>
            <a:r>
              <a:rPr lang="en-US" dirty="0" smtClean="0">
                <a:solidFill>
                  <a:srgbClr val="0072C6"/>
                </a:solidFill>
              </a:rPr>
              <a:t>Records Center B</a:t>
            </a:r>
            <a:endParaRPr lang="en-US" dirty="0">
              <a:solidFill>
                <a:srgbClr val="0072C6"/>
              </a:solidFill>
            </a:endParaRPr>
          </a:p>
        </p:txBody>
      </p:sp>
      <p:sp>
        <p:nvSpPr>
          <p:cNvPr id="10" name="TextBox 9"/>
          <p:cNvSpPr txBox="1"/>
          <p:nvPr/>
        </p:nvSpPr>
        <p:spPr>
          <a:xfrm>
            <a:off x="7062546" y="4744263"/>
            <a:ext cx="1259576" cy="646331"/>
          </a:xfrm>
          <a:prstGeom prst="rect">
            <a:avLst/>
          </a:prstGeom>
          <a:solidFill>
            <a:schemeClr val="bg2">
              <a:lumMod val="60000"/>
              <a:lumOff val="40000"/>
            </a:schemeClr>
          </a:solidFill>
          <a:ln>
            <a:solidFill>
              <a:schemeClr val="tx2"/>
            </a:solidFill>
          </a:ln>
        </p:spPr>
        <p:txBody>
          <a:bodyPr wrap="square" rtlCol="0">
            <a:spAutoFit/>
          </a:bodyPr>
          <a:lstStyle/>
          <a:p>
            <a:r>
              <a:rPr lang="en-US" dirty="0" smtClean="0">
                <a:solidFill>
                  <a:srgbClr val="0072C6"/>
                </a:solidFill>
              </a:rPr>
              <a:t>Records Library A1</a:t>
            </a:r>
            <a:endParaRPr lang="en-US" dirty="0">
              <a:solidFill>
                <a:srgbClr val="0072C6"/>
              </a:solidFill>
            </a:endParaRPr>
          </a:p>
        </p:txBody>
      </p:sp>
      <p:sp>
        <p:nvSpPr>
          <p:cNvPr id="11" name="TextBox 10"/>
          <p:cNvSpPr txBox="1"/>
          <p:nvPr/>
        </p:nvSpPr>
        <p:spPr>
          <a:xfrm>
            <a:off x="7062545" y="5670331"/>
            <a:ext cx="1259577" cy="646331"/>
          </a:xfrm>
          <a:prstGeom prst="rect">
            <a:avLst/>
          </a:prstGeom>
          <a:solidFill>
            <a:schemeClr val="bg2">
              <a:lumMod val="60000"/>
              <a:lumOff val="40000"/>
            </a:schemeClr>
          </a:solidFill>
          <a:ln>
            <a:solidFill>
              <a:schemeClr val="tx2"/>
            </a:solidFill>
          </a:ln>
        </p:spPr>
        <p:txBody>
          <a:bodyPr wrap="square" rtlCol="0">
            <a:spAutoFit/>
          </a:bodyPr>
          <a:lstStyle/>
          <a:p>
            <a:r>
              <a:rPr lang="en-US" dirty="0" smtClean="0">
                <a:solidFill>
                  <a:srgbClr val="0072C6"/>
                </a:solidFill>
              </a:rPr>
              <a:t>Records Library A2</a:t>
            </a:r>
            <a:endParaRPr lang="en-US" dirty="0">
              <a:solidFill>
                <a:srgbClr val="0072C6"/>
              </a:solidFill>
            </a:endParaRPr>
          </a:p>
        </p:txBody>
      </p:sp>
      <p:sp>
        <p:nvSpPr>
          <p:cNvPr id="12" name="TextBox 11"/>
          <p:cNvSpPr txBox="1"/>
          <p:nvPr/>
        </p:nvSpPr>
        <p:spPr>
          <a:xfrm>
            <a:off x="9500945" y="5670331"/>
            <a:ext cx="1243633" cy="646331"/>
          </a:xfrm>
          <a:prstGeom prst="rect">
            <a:avLst/>
          </a:prstGeom>
          <a:solidFill>
            <a:schemeClr val="bg2">
              <a:lumMod val="60000"/>
              <a:lumOff val="40000"/>
            </a:schemeClr>
          </a:solidFill>
          <a:ln>
            <a:solidFill>
              <a:schemeClr val="tx2"/>
            </a:solidFill>
          </a:ln>
        </p:spPr>
        <p:txBody>
          <a:bodyPr wrap="square" rtlCol="0">
            <a:spAutoFit/>
          </a:bodyPr>
          <a:lstStyle/>
          <a:p>
            <a:r>
              <a:rPr lang="en-US" dirty="0" smtClean="0">
                <a:solidFill>
                  <a:srgbClr val="0072C6"/>
                </a:solidFill>
              </a:rPr>
              <a:t>Records Library B2</a:t>
            </a:r>
            <a:endParaRPr lang="en-US" dirty="0">
              <a:solidFill>
                <a:srgbClr val="0072C6"/>
              </a:solidFill>
            </a:endParaRPr>
          </a:p>
        </p:txBody>
      </p:sp>
      <p:sp>
        <p:nvSpPr>
          <p:cNvPr id="13" name="TextBox 12"/>
          <p:cNvSpPr txBox="1"/>
          <p:nvPr/>
        </p:nvSpPr>
        <p:spPr>
          <a:xfrm>
            <a:off x="9519995" y="4744262"/>
            <a:ext cx="1224583" cy="646331"/>
          </a:xfrm>
          <a:prstGeom prst="rect">
            <a:avLst/>
          </a:prstGeom>
          <a:solidFill>
            <a:schemeClr val="bg2">
              <a:lumMod val="60000"/>
              <a:lumOff val="40000"/>
            </a:schemeClr>
          </a:solidFill>
          <a:ln>
            <a:solidFill>
              <a:schemeClr val="tx2"/>
            </a:solidFill>
          </a:ln>
        </p:spPr>
        <p:txBody>
          <a:bodyPr wrap="square" rtlCol="0">
            <a:spAutoFit/>
          </a:bodyPr>
          <a:lstStyle/>
          <a:p>
            <a:r>
              <a:rPr lang="en-US" dirty="0" smtClean="0">
                <a:solidFill>
                  <a:srgbClr val="0072C6"/>
                </a:solidFill>
              </a:rPr>
              <a:t>Records Library B1</a:t>
            </a:r>
            <a:endParaRPr lang="en-US" dirty="0">
              <a:solidFill>
                <a:srgbClr val="0072C6"/>
              </a:solidFill>
            </a:endParaRPr>
          </a:p>
        </p:txBody>
      </p:sp>
      <p:cxnSp>
        <p:nvCxnSpPr>
          <p:cNvPr id="14" name="Straight Arrow Connector 13"/>
          <p:cNvCxnSpPr>
            <a:stCxn id="7" idx="2"/>
            <a:endCxn id="8" idx="0"/>
          </p:cNvCxnSpPr>
          <p:nvPr/>
        </p:nvCxnSpPr>
        <p:spPr>
          <a:xfrm rot="5400000">
            <a:off x="7938332" y="3366769"/>
            <a:ext cx="545068" cy="116645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5"/>
          <p:cNvCxnSpPr>
            <a:stCxn id="7" idx="2"/>
            <a:endCxn id="9" idx="0"/>
          </p:cNvCxnSpPr>
          <p:nvPr/>
        </p:nvCxnSpPr>
        <p:spPr>
          <a:xfrm rot="16200000" flipH="1">
            <a:off x="9137343" y="3334213"/>
            <a:ext cx="545068" cy="1231567"/>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7"/>
          <p:cNvCxnSpPr>
            <a:endCxn id="10" idx="1"/>
          </p:cNvCxnSpPr>
          <p:nvPr/>
        </p:nvCxnSpPr>
        <p:spPr>
          <a:xfrm rot="16200000" flipH="1">
            <a:off x="6710462" y="4715345"/>
            <a:ext cx="475566" cy="228601"/>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7"/>
          <p:cNvCxnSpPr>
            <a:endCxn id="11" idx="1"/>
          </p:cNvCxnSpPr>
          <p:nvPr/>
        </p:nvCxnSpPr>
        <p:spPr>
          <a:xfrm rot="16200000" flipH="1">
            <a:off x="6247428" y="5178379"/>
            <a:ext cx="1401633" cy="228601"/>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flipH="1">
            <a:off x="9157818" y="4715345"/>
            <a:ext cx="475566" cy="228601"/>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7"/>
          <p:cNvCxnSpPr/>
          <p:nvPr/>
        </p:nvCxnSpPr>
        <p:spPr>
          <a:xfrm rot="16200000" flipH="1">
            <a:off x="8694784" y="5178379"/>
            <a:ext cx="1401633" cy="228601"/>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833945" y="1705490"/>
            <a:ext cx="2209066" cy="369332"/>
          </a:xfrm>
          <a:prstGeom prst="rect">
            <a:avLst/>
          </a:prstGeom>
          <a:solidFill>
            <a:srgbClr val="27BF2E"/>
          </a:solidFill>
          <a:ln>
            <a:solidFill>
              <a:schemeClr val="tx2"/>
            </a:solidFill>
          </a:ln>
        </p:spPr>
        <p:txBody>
          <a:bodyPr wrap="none" rtlCol="0">
            <a:spAutoFit/>
          </a:bodyPr>
          <a:lstStyle/>
          <a:p>
            <a:r>
              <a:rPr lang="en-US" dirty="0" smtClean="0">
                <a:solidFill>
                  <a:srgbClr val="FFFFFF"/>
                </a:solidFill>
              </a:rPr>
              <a:t>Collaboration Site A</a:t>
            </a:r>
            <a:endParaRPr lang="en-US" dirty="0">
              <a:solidFill>
                <a:srgbClr val="FFFFFF"/>
              </a:solidFill>
            </a:endParaRPr>
          </a:p>
        </p:txBody>
      </p:sp>
      <p:sp>
        <p:nvSpPr>
          <p:cNvPr id="21" name="TextBox 20"/>
          <p:cNvSpPr txBox="1"/>
          <p:nvPr/>
        </p:nvSpPr>
        <p:spPr>
          <a:xfrm>
            <a:off x="7452501" y="2162690"/>
            <a:ext cx="1259576" cy="646331"/>
          </a:xfrm>
          <a:prstGeom prst="rect">
            <a:avLst/>
          </a:prstGeom>
          <a:solidFill>
            <a:srgbClr val="27BF2E"/>
          </a:solidFill>
          <a:ln>
            <a:solidFill>
              <a:schemeClr val="tx2"/>
            </a:solidFill>
          </a:ln>
        </p:spPr>
        <p:txBody>
          <a:bodyPr wrap="square" rtlCol="0">
            <a:spAutoFit/>
          </a:bodyPr>
          <a:lstStyle/>
          <a:p>
            <a:r>
              <a:rPr lang="en-US" dirty="0" smtClean="0">
                <a:solidFill>
                  <a:srgbClr val="FFFFFF"/>
                </a:solidFill>
              </a:rPr>
              <a:t>Document Library A1</a:t>
            </a:r>
            <a:endParaRPr lang="en-US" dirty="0">
              <a:solidFill>
                <a:srgbClr val="FFFFFF"/>
              </a:solidFill>
            </a:endParaRPr>
          </a:p>
        </p:txBody>
      </p:sp>
      <p:cxnSp>
        <p:nvCxnSpPr>
          <p:cNvPr id="22" name="Straight Arrow Connector 17"/>
          <p:cNvCxnSpPr/>
          <p:nvPr/>
        </p:nvCxnSpPr>
        <p:spPr>
          <a:xfrm rot="16200000" flipH="1">
            <a:off x="7091464" y="2198305"/>
            <a:ext cx="475566" cy="228601"/>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32"/>
          <p:cNvCxnSpPr>
            <a:stCxn id="21" idx="3"/>
            <a:endCxn id="7" idx="0"/>
          </p:cNvCxnSpPr>
          <p:nvPr/>
        </p:nvCxnSpPr>
        <p:spPr>
          <a:xfrm>
            <a:off x="8712077" y="2485856"/>
            <a:ext cx="82017" cy="82227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pic>
        <p:nvPicPr>
          <p:cNvPr id="24"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8604456" y="2346115"/>
            <a:ext cx="475112" cy="408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9881945" y="2092636"/>
            <a:ext cx="1594092" cy="646331"/>
          </a:xfrm>
          <a:prstGeom prst="rect">
            <a:avLst/>
          </a:prstGeom>
          <a:solidFill>
            <a:schemeClr val="accent6">
              <a:lumMod val="40000"/>
              <a:lumOff val="60000"/>
            </a:schemeClr>
          </a:solidFill>
          <a:ln>
            <a:solidFill>
              <a:schemeClr val="tx2"/>
            </a:solidFill>
          </a:ln>
        </p:spPr>
        <p:txBody>
          <a:bodyPr wrap="square" rtlCol="0">
            <a:spAutoFit/>
          </a:bodyPr>
          <a:lstStyle/>
          <a:p>
            <a:pPr algn="ctr"/>
            <a:r>
              <a:rPr lang="en-US" dirty="0" smtClean="0">
                <a:solidFill>
                  <a:srgbClr val="FFFFFF"/>
                </a:solidFill>
              </a:rPr>
              <a:t>Enterprise Content Hub</a:t>
            </a:r>
            <a:endParaRPr lang="en-US" dirty="0">
              <a:solidFill>
                <a:srgbClr val="FFFFFF"/>
              </a:solidFill>
            </a:endParaRPr>
          </a:p>
        </p:txBody>
      </p:sp>
      <p:cxnSp>
        <p:nvCxnSpPr>
          <p:cNvPr id="26" name="Straight Connector 25"/>
          <p:cNvCxnSpPr>
            <a:stCxn id="20" idx="3"/>
          </p:cNvCxnSpPr>
          <p:nvPr/>
        </p:nvCxnSpPr>
        <p:spPr>
          <a:xfrm>
            <a:off x="9043011" y="1890156"/>
            <a:ext cx="838934" cy="422449"/>
          </a:xfrm>
          <a:prstGeom prst="line">
            <a:avLst/>
          </a:prstGeom>
          <a:ln>
            <a:prstDash val="dash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endCxn id="25" idx="2"/>
          </p:cNvCxnSpPr>
          <p:nvPr/>
        </p:nvCxnSpPr>
        <p:spPr>
          <a:xfrm flipV="1">
            <a:off x="10574836" y="2738967"/>
            <a:ext cx="104155" cy="1483564"/>
          </a:xfrm>
          <a:prstGeom prst="line">
            <a:avLst/>
          </a:prstGeom>
          <a:ln>
            <a:prstDash val="dashDot"/>
            <a:headEnd type="triangle"/>
            <a:tailEnd type="non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0599737" y="2896993"/>
            <a:ext cx="1104900" cy="461665"/>
          </a:xfrm>
          <a:prstGeom prst="rect">
            <a:avLst/>
          </a:prstGeom>
          <a:noFill/>
        </p:spPr>
        <p:txBody>
          <a:bodyPr wrap="square" rtlCol="0">
            <a:spAutoFit/>
          </a:bodyPr>
          <a:lstStyle/>
          <a:p>
            <a:r>
              <a:rPr lang="en-US" sz="1200" dirty="0" smtClean="0">
                <a:solidFill>
                  <a:srgbClr val="007233">
                    <a:lumMod val="75000"/>
                  </a:srgbClr>
                </a:solidFill>
              </a:rPr>
              <a:t>Publishes Record Types</a:t>
            </a:r>
            <a:endParaRPr lang="en-US" sz="1200" dirty="0">
              <a:solidFill>
                <a:srgbClr val="007233">
                  <a:lumMod val="75000"/>
                </a:srgbClr>
              </a:solidFill>
            </a:endParaRPr>
          </a:p>
        </p:txBody>
      </p:sp>
      <p:cxnSp>
        <p:nvCxnSpPr>
          <p:cNvPr id="29" name="Straight Connector 28"/>
          <p:cNvCxnSpPr/>
          <p:nvPr/>
        </p:nvCxnSpPr>
        <p:spPr>
          <a:xfrm flipV="1">
            <a:off x="8548829" y="2754662"/>
            <a:ext cx="1714116" cy="1467869"/>
          </a:xfrm>
          <a:prstGeom prst="line">
            <a:avLst/>
          </a:prstGeom>
          <a:ln>
            <a:prstDash val="dashDot"/>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89604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9" presetClass="path" presetSubtype="0" accel="50000" decel="50000" fill="hold" nodeType="clickEffect">
                                  <p:stCondLst>
                                    <p:cond delay="0"/>
                                  </p:stCondLst>
                                  <p:childTnLst>
                                    <p:animMotion origin="layout" path="M -0.00141 -0.00022 C -0.00013 -0.00068 -0.00422 -0.00136 -0.00498 0.0025 C -0.00562 0.00658 -0.00549 0.00658 -0.00588 0.02406 C -0.00971 0.05516 0.00127 0.03132 -0.00677 0.10781 C -0.00907 0.11144 -0.00511 0.09328 -0.00868 0.20087 C 0.02144 0.202 0.06842 0.20472 0.0979 0.20472 C 0.09714 0.24308 0.0979 0.24762 0.09854 0.27304 C 0.07875 0.27781 0.07276 0.2744 0.0411 0.27667 C 0.0411 0.33228 0.03893 0.33114 0.0411 0.36609 C 0.06842 0.36473 0.1459 0.36995 0.15841 0.36836 " pathEditMode="relative" rAng="0" ptsTypes="AAAAAAAAAA">
                                      <p:cBhvr>
                                        <p:cTn id="6" dur="2000" fill="hold"/>
                                        <p:tgtEl>
                                          <p:spTgt spid="24"/>
                                        </p:tgtEl>
                                        <p:attrNameLst>
                                          <p:attrName>ppt_x</p:attrName>
                                          <p:attrName>ppt_y</p:attrName>
                                        </p:attrNameLst>
                                      </p:cBhvr>
                                      <p:rCtr x="7621" y="1840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1439862"/>
            <a:ext cx="11887200" cy="1831975"/>
          </a:xfrm>
        </p:spPr>
        <p:txBody>
          <a:bodyPr/>
          <a:lstStyle/>
          <a:p>
            <a:r>
              <a:rPr lang="en-US" sz="6600" dirty="0" smtClean="0"/>
              <a:t>Finding the balance</a:t>
            </a:r>
            <a:endParaRPr lang="en-US" sz="6600" dirty="0"/>
          </a:p>
        </p:txBody>
      </p:sp>
      <p:sp>
        <p:nvSpPr>
          <p:cNvPr id="6" name="Rectangle 5"/>
          <p:cNvSpPr/>
          <p:nvPr/>
        </p:nvSpPr>
        <p:spPr bwMode="auto">
          <a:xfrm rot="21096228">
            <a:off x="4139296" y="4294366"/>
            <a:ext cx="6096000" cy="152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Isosceles Triangle 6"/>
          <p:cNvSpPr/>
          <p:nvPr/>
        </p:nvSpPr>
        <p:spPr bwMode="auto">
          <a:xfrm>
            <a:off x="6539596" y="4446766"/>
            <a:ext cx="1295400" cy="1295400"/>
          </a:xfrm>
          <a:prstGeom prst="triangl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TextBox 7"/>
          <p:cNvSpPr txBox="1"/>
          <p:nvPr/>
        </p:nvSpPr>
        <p:spPr>
          <a:xfrm>
            <a:off x="3627437" y="4056634"/>
            <a:ext cx="198438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Governance</a:t>
            </a:r>
          </a:p>
        </p:txBody>
      </p:sp>
      <p:sp>
        <p:nvSpPr>
          <p:cNvPr id="9" name="TextBox 8"/>
          <p:cNvSpPr txBox="1"/>
          <p:nvPr/>
        </p:nvSpPr>
        <p:spPr>
          <a:xfrm>
            <a:off x="8887708" y="3317326"/>
            <a:ext cx="163647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Creativity</a:t>
            </a:r>
          </a:p>
        </p:txBody>
      </p:sp>
    </p:spTree>
    <p:extLst>
      <p:ext uri="{BB962C8B-B14F-4D97-AF65-F5344CB8AC3E}">
        <p14:creationId xmlns:p14="http://schemas.microsoft.com/office/powerpoint/2010/main" val="19870687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30000" decel="50000" fill="hold" grpId="0" nodeType="afterEffect">
                                  <p:stCondLst>
                                    <p:cond delay="1000"/>
                                  </p:stCondLst>
                                  <p:childTnLst>
                                    <p:animMotion origin="layout" path="M -0.00575 0.00318 L -0.01762 -0.03109 C -0.02043 -0.0379 -0.02285 -0.04948 -0.02502 -0.06105 C -0.0277 -0.07558 -0.02898 -0.08693 -0.02923 -0.09532 L -0.03089 -0.13572 " pathEditMode="relative" rAng="15120000" ptsTypes="AAAAA">
                                      <p:cBhvr>
                                        <p:cTn id="6" dur="2000" fill="hold"/>
                                        <p:tgtEl>
                                          <p:spTgt spid="8"/>
                                        </p:tgtEl>
                                        <p:attrNameLst>
                                          <p:attrName>ppt_x</p:attrName>
                                          <p:attrName>ppt_y</p:attrName>
                                        </p:attrNameLst>
                                      </p:cBhvr>
                                      <p:rCtr x="-1596" y="-6741"/>
                                    </p:animMotion>
                                  </p:childTnLst>
                                </p:cTn>
                              </p:par>
                              <p:par>
                                <p:cTn id="7" presetID="8" presetClass="emph" presetSubtype="0" fill="hold" grpId="0" nodeType="withEffect">
                                  <p:stCondLst>
                                    <p:cond delay="1000"/>
                                  </p:stCondLst>
                                  <p:childTnLst>
                                    <p:animRot by="1200000">
                                      <p:cBhvr>
                                        <p:cTn id="8" dur="2000" fill="hold"/>
                                        <p:tgtEl>
                                          <p:spTgt spid="6"/>
                                        </p:tgtEl>
                                        <p:attrNameLst>
                                          <p:attrName>r</p:attrName>
                                        </p:attrNameLst>
                                      </p:cBhvr>
                                    </p:animRot>
                                  </p:childTnLst>
                                </p:cTn>
                              </p:par>
                              <p:par>
                                <p:cTn id="9" presetID="37" presetClass="path" presetSubtype="0" accel="36000" decel="53000" fill="hold" grpId="0" nodeType="withEffect">
                                  <p:stCondLst>
                                    <p:cond delay="1000"/>
                                  </p:stCondLst>
                                  <p:childTnLst>
                                    <p:animMotion origin="layout" path="M -8.16952E-7 2.7281E-6 L 0.01519 0.03109 C 0.01825 0.03745 0.02157 0.04857 0.02438 0.0606 C 0.02732 0.07376 0.02936 0.08534 0.02936 0.09419 L 0.03102 0.13595 " pathEditMode="relative" rAng="4080000" ptsTypes="AAAAA">
                                      <p:cBhvr>
                                        <p:cTn id="10" dur="2000" fill="hold"/>
                                        <p:tgtEl>
                                          <p:spTgt spid="9"/>
                                        </p:tgtEl>
                                        <p:attrNameLst>
                                          <p:attrName>ppt_x</p:attrName>
                                          <p:attrName>ppt_y</p:attrName>
                                        </p:attrNameLst>
                                      </p:cBhvr>
                                      <p:rCtr x="2004" y="64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Walkthrough: Record routing rules review</a:t>
            </a:r>
            <a:endParaRPr lang="en-US" dirty="0"/>
          </a:p>
        </p:txBody>
      </p:sp>
    </p:spTree>
    <p:extLst>
      <p:ext uri="{BB962C8B-B14F-4D97-AF65-F5344CB8AC3E}">
        <p14:creationId xmlns:p14="http://schemas.microsoft.com/office/powerpoint/2010/main" val="11791056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7938"/>
            <a:ext cx="12449175" cy="7010400"/>
          </a:xfrm>
          <a:prstGeom prst="rect">
            <a:avLst/>
          </a:prstGeom>
        </p:spPr>
      </p:pic>
    </p:spTree>
    <p:extLst>
      <p:ext uri="{BB962C8B-B14F-4D97-AF65-F5344CB8AC3E}">
        <p14:creationId xmlns:p14="http://schemas.microsoft.com/office/powerpoint/2010/main" val="20301222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6" name="Picture 5"/>
          <p:cNvPicPr>
            <a:picLocks noChangeAspect="1"/>
          </p:cNvPicPr>
          <p:nvPr/>
        </p:nvPicPr>
        <p:blipFill>
          <a:blip r:embed="rId3"/>
          <a:stretch>
            <a:fillRect/>
          </a:stretch>
        </p:blipFill>
        <p:spPr>
          <a:xfrm>
            <a:off x="-6351" y="-3176"/>
            <a:ext cx="12449175" cy="7000875"/>
          </a:xfrm>
          <a:prstGeom prst="rect">
            <a:avLst/>
          </a:prstGeom>
        </p:spPr>
      </p:pic>
      <p:sp>
        <p:nvSpPr>
          <p:cNvPr id="5" name="Rectangle 4"/>
          <p:cNvSpPr/>
          <p:nvPr/>
        </p:nvSpPr>
        <p:spPr bwMode="auto">
          <a:xfrm>
            <a:off x="4846637" y="3890448"/>
            <a:ext cx="3733800" cy="673613"/>
          </a:xfrm>
          <a:prstGeom prst="rect">
            <a:avLst/>
          </a:prstGeom>
          <a:noFill/>
          <a:ln w="19050">
            <a:solidFill>
              <a:srgbClr val="FF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7281028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209972"/>
            <a:ext cx="11429998" cy="3963689"/>
          </a:xfrm>
        </p:spPr>
        <p:txBody>
          <a:bodyPr/>
          <a:lstStyle/>
          <a:p>
            <a:r>
              <a:rPr lang="en-US" dirty="0" smtClean="0"/>
              <a:t>Walkthrough: Setting up a library for records management</a:t>
            </a:r>
            <a:endParaRPr lang="en-US" dirty="0"/>
          </a:p>
        </p:txBody>
      </p:sp>
    </p:spTree>
    <p:extLst>
      <p:ext uri="{BB962C8B-B14F-4D97-AF65-F5344CB8AC3E}">
        <p14:creationId xmlns:p14="http://schemas.microsoft.com/office/powerpoint/2010/main" val="375334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6" name="Picture 5"/>
          <p:cNvPicPr>
            <a:picLocks noChangeAspect="1"/>
          </p:cNvPicPr>
          <p:nvPr/>
        </p:nvPicPr>
        <p:blipFill>
          <a:blip r:embed="rId3"/>
          <a:stretch>
            <a:fillRect/>
          </a:stretch>
        </p:blipFill>
        <p:spPr>
          <a:xfrm>
            <a:off x="-6351" y="-3176"/>
            <a:ext cx="12449175" cy="7000875"/>
          </a:xfrm>
          <a:prstGeom prst="rect">
            <a:avLst/>
          </a:prstGeom>
        </p:spPr>
      </p:pic>
      <p:sp>
        <p:nvSpPr>
          <p:cNvPr id="5" name="Rectangle 4"/>
          <p:cNvSpPr/>
          <p:nvPr/>
        </p:nvSpPr>
        <p:spPr bwMode="auto">
          <a:xfrm>
            <a:off x="1265237" y="5478462"/>
            <a:ext cx="10744200" cy="533400"/>
          </a:xfrm>
          <a:prstGeom prst="rect">
            <a:avLst/>
          </a:prstGeom>
          <a:noFill/>
          <a:ln w="19050">
            <a:solidFill>
              <a:srgbClr val="FF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58577236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1817115890"/>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399756861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184551675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Walkthrough: Adding and declaring a record</a:t>
            </a:r>
            <a:endParaRPr lang="en-US" dirty="0"/>
          </a:p>
        </p:txBody>
      </p:sp>
    </p:spTree>
    <p:extLst>
      <p:ext uri="{BB962C8B-B14F-4D97-AF65-F5344CB8AC3E}">
        <p14:creationId xmlns:p14="http://schemas.microsoft.com/office/powerpoint/2010/main" val="33143652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6351" y="-3176"/>
            <a:ext cx="12449175" cy="7000875"/>
          </a:xfrm>
          <a:prstGeom prst="rect">
            <a:avLst/>
          </a:prstGeom>
        </p:spPr>
      </p:pic>
    </p:spTree>
    <p:extLst>
      <p:ext uri="{BB962C8B-B14F-4D97-AF65-F5344CB8AC3E}">
        <p14:creationId xmlns:p14="http://schemas.microsoft.com/office/powerpoint/2010/main" val="239281245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5404556"/>
          </a:xfrm>
        </p:spPr>
        <p:txBody>
          <a:bodyPr/>
          <a:lstStyle/>
          <a:p>
            <a:pPr marL="0" indent="0">
              <a:buNone/>
            </a:pPr>
            <a:r>
              <a:rPr lang="en-US" dirty="0" smtClean="0"/>
              <a:t>Main Workloads</a:t>
            </a:r>
          </a:p>
          <a:p>
            <a:pPr marL="0" lvl="1" indent="0">
              <a:buNone/>
            </a:pPr>
            <a:r>
              <a:rPr lang="en-US" dirty="0"/>
              <a:t>Search (content &amp; people)</a:t>
            </a:r>
          </a:p>
          <a:p>
            <a:pPr marL="0" lvl="1" indent="0">
              <a:buNone/>
            </a:pPr>
            <a:r>
              <a:rPr lang="en-US" dirty="0"/>
              <a:t>Collaboration &amp; Projects</a:t>
            </a:r>
          </a:p>
          <a:p>
            <a:pPr marL="0" lvl="1" indent="0">
              <a:buNone/>
            </a:pPr>
            <a:r>
              <a:rPr lang="en-US" dirty="0"/>
              <a:t>Publishing (Department and Intranet Sites)</a:t>
            </a:r>
          </a:p>
          <a:p>
            <a:pPr marL="0" lvl="1" indent="0">
              <a:buNone/>
            </a:pPr>
            <a:r>
              <a:rPr lang="en-US" dirty="0"/>
              <a:t>Extranet (Partner &amp; Dealer Collaboration)</a:t>
            </a:r>
          </a:p>
          <a:p>
            <a:pPr marL="0" lvl="1" indent="0">
              <a:buNone/>
            </a:pPr>
            <a:r>
              <a:rPr lang="en-US" dirty="0"/>
              <a:t>Document Management</a:t>
            </a:r>
          </a:p>
          <a:p>
            <a:pPr marL="0" lvl="1" indent="0">
              <a:buNone/>
            </a:pPr>
            <a:r>
              <a:rPr lang="en-US" dirty="0"/>
              <a:t>Records Management</a:t>
            </a:r>
          </a:p>
          <a:p>
            <a:pPr marL="0" indent="0">
              <a:buNone/>
            </a:pPr>
            <a:r>
              <a:rPr lang="en-US" dirty="0"/>
              <a:t>130k internal users, </a:t>
            </a:r>
            <a:r>
              <a:rPr lang="en-US" dirty="0" smtClean="0"/>
              <a:t>8,500 sites </a:t>
            </a:r>
            <a:r>
              <a:rPr lang="en-US" dirty="0"/>
              <a:t>&amp; </a:t>
            </a:r>
            <a:r>
              <a:rPr lang="en-US" dirty="0" smtClean="0"/>
              <a:t>~10TB </a:t>
            </a:r>
            <a:r>
              <a:rPr lang="en-US" dirty="0"/>
              <a:t>data</a:t>
            </a:r>
          </a:p>
          <a:p>
            <a:pPr marL="0" lvl="1" indent="0">
              <a:buNone/>
            </a:pPr>
            <a:r>
              <a:rPr lang="en-US" dirty="0"/>
              <a:t>Over 1M pages per day &amp; Over 500 servers supporting SharePoint at GM</a:t>
            </a:r>
          </a:p>
          <a:p>
            <a:pPr marL="0" lvl="1" indent="0">
              <a:buNone/>
            </a:pPr>
            <a:r>
              <a:rPr lang="en-US" dirty="0" smtClean="0"/>
              <a:t>6 on-premise SharePoint 2010 &amp; SharePoint 2013 Farms used globally</a:t>
            </a:r>
          </a:p>
          <a:p>
            <a:pPr marL="0" lvl="1" indent="0">
              <a:buNone/>
            </a:pPr>
            <a:r>
              <a:rPr lang="en-US" dirty="0" smtClean="0"/>
              <a:t>Currently migrating 2010 to on-premise Host Name Site Collections in SharePoint 2013</a:t>
            </a:r>
          </a:p>
        </p:txBody>
      </p:sp>
      <p:sp>
        <p:nvSpPr>
          <p:cNvPr id="17" name="Title 16"/>
          <p:cNvSpPr>
            <a:spLocks noGrp="1"/>
          </p:cNvSpPr>
          <p:nvPr>
            <p:ph type="title"/>
          </p:nvPr>
        </p:nvSpPr>
        <p:spPr/>
        <p:txBody>
          <a:bodyPr/>
          <a:lstStyle/>
          <a:p>
            <a:r>
              <a:rPr lang="en-US" dirty="0"/>
              <a:t>How do we use SharePoint at GM?</a:t>
            </a:r>
          </a:p>
        </p:txBody>
      </p:sp>
    </p:spTree>
    <p:extLst>
      <p:ext uri="{BB962C8B-B14F-4D97-AF65-F5344CB8AC3E}">
        <p14:creationId xmlns:p14="http://schemas.microsoft.com/office/powerpoint/2010/main" val="2314317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4" name="Picture 3"/>
          <p:cNvPicPr>
            <a:picLocks noChangeAspect="1"/>
          </p:cNvPicPr>
          <p:nvPr/>
        </p:nvPicPr>
        <p:blipFill>
          <a:blip r:embed="rId2"/>
          <a:stretch>
            <a:fillRect/>
          </a:stretch>
        </p:blipFill>
        <p:spPr>
          <a:xfrm>
            <a:off x="-6351" y="-3176"/>
            <a:ext cx="12449175" cy="7000875"/>
          </a:xfrm>
          <a:prstGeom prst="rect">
            <a:avLst/>
          </a:prstGeom>
        </p:spPr>
      </p:pic>
    </p:spTree>
    <p:extLst>
      <p:ext uri="{BB962C8B-B14F-4D97-AF65-F5344CB8AC3E}">
        <p14:creationId xmlns:p14="http://schemas.microsoft.com/office/powerpoint/2010/main" val="51616270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132460016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1588" y="-3176"/>
            <a:ext cx="12439650" cy="7000875"/>
          </a:xfrm>
          <a:prstGeom prst="rect">
            <a:avLst/>
          </a:prstGeom>
        </p:spPr>
      </p:pic>
    </p:spTree>
    <p:extLst>
      <p:ext uri="{BB962C8B-B14F-4D97-AF65-F5344CB8AC3E}">
        <p14:creationId xmlns:p14="http://schemas.microsoft.com/office/powerpoint/2010/main" val="1075497685"/>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6351" y="1587"/>
            <a:ext cx="12449175" cy="6991350"/>
          </a:xfrm>
          <a:prstGeom prst="rect">
            <a:avLst/>
          </a:prstGeom>
        </p:spPr>
      </p:pic>
    </p:spTree>
    <p:extLst>
      <p:ext uri="{BB962C8B-B14F-4D97-AF65-F5344CB8AC3E}">
        <p14:creationId xmlns:p14="http://schemas.microsoft.com/office/powerpoint/2010/main" val="99236506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279943631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2"/>
          <a:stretch>
            <a:fillRect/>
          </a:stretch>
        </p:blipFill>
        <p:spPr>
          <a:xfrm>
            <a:off x="-1588" y="-3176"/>
            <a:ext cx="12439650" cy="7000875"/>
          </a:xfrm>
          <a:prstGeom prst="rect">
            <a:avLst/>
          </a:prstGeom>
        </p:spPr>
      </p:pic>
    </p:spTree>
    <p:extLst>
      <p:ext uri="{BB962C8B-B14F-4D97-AF65-F5344CB8AC3E}">
        <p14:creationId xmlns:p14="http://schemas.microsoft.com/office/powerpoint/2010/main" val="134387284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2248518759"/>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3138754547"/>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3111182154"/>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Walkthrough: Dispose of a record</a:t>
            </a:r>
            <a:endParaRPr lang="en-US" dirty="0"/>
          </a:p>
        </p:txBody>
      </p:sp>
    </p:spTree>
    <p:extLst>
      <p:ext uri="{BB962C8B-B14F-4D97-AF65-F5344CB8AC3E}">
        <p14:creationId xmlns:p14="http://schemas.microsoft.com/office/powerpoint/2010/main" val="8961931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032421"/>
          </a:xfrm>
        </p:spPr>
        <p:txBody>
          <a:bodyPr/>
          <a:lstStyle/>
          <a:p>
            <a:pPr marL="0" indent="0">
              <a:buNone/>
            </a:pPr>
            <a:r>
              <a:rPr lang="en-US" dirty="0" smtClean="0"/>
              <a:t>Clear ownership of content</a:t>
            </a:r>
          </a:p>
          <a:p>
            <a:pPr marL="0" indent="0">
              <a:buNone/>
            </a:pPr>
            <a:r>
              <a:rPr lang="en-US" dirty="0" smtClean="0"/>
              <a:t>Access Control is administered at the site collection level (SP Groups)</a:t>
            </a:r>
          </a:p>
          <a:p>
            <a:pPr marL="0" indent="0">
              <a:buNone/>
            </a:pPr>
            <a:r>
              <a:rPr lang="en-US" dirty="0" smtClean="0"/>
              <a:t>Features</a:t>
            </a:r>
          </a:p>
          <a:p>
            <a:pPr marL="0" indent="0">
              <a:buNone/>
            </a:pPr>
            <a:r>
              <a:rPr lang="en-US" dirty="0" smtClean="0"/>
              <a:t>Galleries</a:t>
            </a:r>
          </a:p>
          <a:p>
            <a:pPr marL="0" indent="0">
              <a:buNone/>
            </a:pPr>
            <a:r>
              <a:rPr lang="en-US" dirty="0" smtClean="0"/>
              <a:t>Reporting</a:t>
            </a:r>
          </a:p>
          <a:p>
            <a:pPr marL="0" indent="0">
              <a:buNone/>
            </a:pPr>
            <a:endParaRPr lang="en-US" dirty="0"/>
          </a:p>
          <a:p>
            <a:pPr marL="0" indent="0">
              <a:buNone/>
            </a:pPr>
            <a:r>
              <a:rPr lang="en-US" dirty="0" smtClean="0"/>
              <a:t>Some drawbacks (</a:t>
            </a:r>
            <a:r>
              <a:rPr lang="en-US" dirty="0" err="1" smtClean="0"/>
              <a:t>eg</a:t>
            </a:r>
            <a:r>
              <a:rPr lang="en-US" dirty="0" smtClean="0"/>
              <a:t> rollup), but overall best solution</a:t>
            </a:r>
          </a:p>
          <a:p>
            <a:endParaRPr lang="en-US" dirty="0"/>
          </a:p>
        </p:txBody>
      </p:sp>
      <p:sp>
        <p:nvSpPr>
          <p:cNvPr id="3" name="Title 2"/>
          <p:cNvSpPr>
            <a:spLocks noGrp="1"/>
          </p:cNvSpPr>
          <p:nvPr>
            <p:ph type="title"/>
          </p:nvPr>
        </p:nvSpPr>
        <p:spPr/>
        <p:txBody>
          <a:bodyPr/>
          <a:lstStyle/>
          <a:p>
            <a:r>
              <a:rPr lang="en-US" dirty="0" smtClean="0"/>
              <a:t>‘Many small site collections’</a:t>
            </a:r>
            <a:endParaRPr lang="en-US" dirty="0"/>
          </a:p>
        </p:txBody>
      </p:sp>
    </p:spTree>
    <p:extLst>
      <p:ext uri="{BB962C8B-B14F-4D97-AF65-F5344CB8AC3E}">
        <p14:creationId xmlns:p14="http://schemas.microsoft.com/office/powerpoint/2010/main" val="3617399051"/>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1113" y="-7938"/>
            <a:ext cx="12458700" cy="7010400"/>
          </a:xfrm>
          <a:prstGeom prst="rect">
            <a:avLst/>
          </a:prstGeom>
        </p:spPr>
      </p:pic>
    </p:spTree>
    <p:extLst>
      <p:ext uri="{BB962C8B-B14F-4D97-AF65-F5344CB8AC3E}">
        <p14:creationId xmlns:p14="http://schemas.microsoft.com/office/powerpoint/2010/main" val="1362913469"/>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876" y="-7938"/>
            <a:ext cx="12468225" cy="7010400"/>
          </a:xfrm>
          <a:prstGeom prst="rect">
            <a:avLst/>
          </a:prstGeom>
        </p:spPr>
      </p:pic>
    </p:spTree>
    <p:extLst>
      <p:ext uri="{BB962C8B-B14F-4D97-AF65-F5344CB8AC3E}">
        <p14:creationId xmlns:p14="http://schemas.microsoft.com/office/powerpoint/2010/main" val="2794978301"/>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55312"/>
          </a:xfrm>
        </p:spPr>
        <p:txBody>
          <a:bodyPr/>
          <a:lstStyle/>
          <a:p>
            <a:pPr marL="0" indent="0">
              <a:buNone/>
            </a:pPr>
            <a:r>
              <a:rPr lang="en-US" dirty="0">
                <a:gradFill>
                  <a:gsLst>
                    <a:gs pos="13869">
                      <a:schemeClr val="tx2"/>
                    </a:gs>
                    <a:gs pos="42000">
                      <a:schemeClr val="tx2"/>
                    </a:gs>
                  </a:gsLst>
                  <a:lin ang="5400000" scaled="0"/>
                </a:gradFill>
              </a:rPr>
              <a:t>Runs across all sites and record centers</a:t>
            </a:r>
          </a:p>
          <a:p>
            <a:pPr marL="0" indent="0">
              <a:buNone/>
            </a:pPr>
            <a:r>
              <a:rPr lang="en-US" dirty="0" smtClean="0"/>
              <a:t>Records due for disposal</a:t>
            </a:r>
          </a:p>
          <a:p>
            <a:pPr marL="0" indent="0">
              <a:buNone/>
            </a:pPr>
            <a:r>
              <a:rPr lang="en-US" dirty="0" smtClean="0"/>
              <a:t>Inactive reviews</a:t>
            </a:r>
          </a:p>
          <a:p>
            <a:pPr marL="0" indent="0">
              <a:buNone/>
            </a:pPr>
            <a:r>
              <a:rPr lang="en-US" dirty="0" smtClean="0"/>
              <a:t>Orphaned owner records</a:t>
            </a:r>
          </a:p>
          <a:p>
            <a:pPr marL="0" indent="0">
              <a:buNone/>
            </a:pPr>
            <a:endParaRPr lang="en-US" dirty="0"/>
          </a:p>
          <a:p>
            <a:pPr marL="0" indent="0">
              <a:buNone/>
            </a:pPr>
            <a:r>
              <a:rPr lang="en-US" dirty="0" smtClean="0"/>
              <a:t>Runs once per week &amp; send emails</a:t>
            </a:r>
          </a:p>
          <a:p>
            <a:pPr marL="0" indent="0">
              <a:buNone/>
            </a:pPr>
            <a:r>
              <a:rPr lang="en-US" dirty="0" smtClean="0"/>
              <a:t>Logs all data into SQL server for  tracking and reporting</a:t>
            </a:r>
            <a:endParaRPr lang="en-US" dirty="0"/>
          </a:p>
        </p:txBody>
      </p:sp>
      <p:sp>
        <p:nvSpPr>
          <p:cNvPr id="3" name="Title 2"/>
          <p:cNvSpPr>
            <a:spLocks noGrp="1"/>
          </p:cNvSpPr>
          <p:nvPr>
            <p:ph type="title"/>
          </p:nvPr>
        </p:nvSpPr>
        <p:spPr/>
        <p:txBody>
          <a:bodyPr/>
          <a:lstStyle/>
          <a:p>
            <a:r>
              <a:rPr lang="en-US" dirty="0" smtClean="0"/>
              <a:t>Ongoing Monitoring Rules</a:t>
            </a:r>
            <a:endParaRPr lang="en-US" dirty="0"/>
          </a:p>
        </p:txBody>
      </p:sp>
    </p:spTree>
    <p:extLst>
      <p:ext uri="{BB962C8B-B14F-4D97-AF65-F5344CB8AC3E}">
        <p14:creationId xmlns:p14="http://schemas.microsoft.com/office/powerpoint/2010/main" val="232808233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55312"/>
          </a:xfrm>
        </p:spPr>
        <p:txBody>
          <a:bodyPr/>
          <a:lstStyle/>
          <a:p>
            <a:pPr marL="0" indent="0">
              <a:buNone/>
            </a:pPr>
            <a:r>
              <a:rPr lang="en-US" dirty="0" smtClean="0"/>
              <a:t>Consult with business team on overall process</a:t>
            </a:r>
          </a:p>
          <a:p>
            <a:pPr marL="0" indent="0">
              <a:buNone/>
            </a:pPr>
            <a:r>
              <a:rPr lang="en-US" dirty="0" smtClean="0"/>
              <a:t>Simple RM solutions delivered in about 2 weeks</a:t>
            </a:r>
          </a:p>
          <a:p>
            <a:pPr marL="0" indent="0">
              <a:buNone/>
            </a:pPr>
            <a:r>
              <a:rPr lang="en-US" dirty="0" smtClean="0"/>
              <a:t>Complex solutions include site development, workflows, lists, metadata, etc.</a:t>
            </a:r>
          </a:p>
          <a:p>
            <a:pPr marL="0" indent="0">
              <a:buNone/>
            </a:pPr>
            <a:r>
              <a:rPr lang="en-US" dirty="0" smtClean="0"/>
              <a:t>Training tailored to overall business solution</a:t>
            </a:r>
          </a:p>
          <a:p>
            <a:pPr marL="0" indent="0">
              <a:buNone/>
            </a:pPr>
            <a:r>
              <a:rPr lang="en-US" dirty="0" smtClean="0"/>
              <a:t>Focus is on ease of use</a:t>
            </a:r>
          </a:p>
          <a:p>
            <a:pPr marL="0" indent="0">
              <a:buNone/>
            </a:pPr>
            <a:r>
              <a:rPr lang="en-US" dirty="0"/>
              <a:t>	</a:t>
            </a:r>
            <a:r>
              <a:rPr lang="en-US" dirty="0" smtClean="0"/>
              <a:t>- one step declare</a:t>
            </a:r>
          </a:p>
          <a:p>
            <a:pPr marL="0" indent="0">
              <a:buNone/>
            </a:pPr>
            <a:r>
              <a:rPr lang="en-US" dirty="0"/>
              <a:t>	</a:t>
            </a:r>
            <a:r>
              <a:rPr lang="en-US" dirty="0" smtClean="0"/>
              <a:t>- prompts to review and dispose</a:t>
            </a:r>
            <a:endParaRPr lang="en-US" dirty="0"/>
          </a:p>
        </p:txBody>
      </p:sp>
      <p:sp>
        <p:nvSpPr>
          <p:cNvPr id="3" name="Title 2"/>
          <p:cNvSpPr>
            <a:spLocks noGrp="1"/>
          </p:cNvSpPr>
          <p:nvPr>
            <p:ph type="title"/>
          </p:nvPr>
        </p:nvSpPr>
        <p:spPr/>
        <p:txBody>
          <a:bodyPr/>
          <a:lstStyle/>
          <a:p>
            <a:r>
              <a:rPr lang="en-US" dirty="0" smtClean="0"/>
              <a:t>Implementation &amp; Training</a:t>
            </a:r>
            <a:endParaRPr lang="en-US" dirty="0"/>
          </a:p>
        </p:txBody>
      </p:sp>
      <p:sp>
        <p:nvSpPr>
          <p:cNvPr id="4" name="Rectangle 3"/>
          <p:cNvSpPr/>
          <p:nvPr/>
        </p:nvSpPr>
        <p:spPr bwMode="auto">
          <a:xfrm rot="21096228">
            <a:off x="7151203" y="5245882"/>
            <a:ext cx="4424062" cy="9097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Isosceles Triangle 4"/>
          <p:cNvSpPr/>
          <p:nvPr/>
        </p:nvSpPr>
        <p:spPr bwMode="auto">
          <a:xfrm>
            <a:off x="8893178" y="5336857"/>
            <a:ext cx="940113" cy="773290"/>
          </a:xfrm>
          <a:prstGeom prst="triangl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TextBox 5"/>
          <p:cNvSpPr txBox="1"/>
          <p:nvPr/>
        </p:nvSpPr>
        <p:spPr>
          <a:xfrm>
            <a:off x="6446837" y="4875058"/>
            <a:ext cx="1440134" cy="37480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Governance</a:t>
            </a:r>
          </a:p>
        </p:txBody>
      </p:sp>
      <p:sp>
        <p:nvSpPr>
          <p:cNvPr id="7" name="TextBox 6"/>
          <p:cNvSpPr txBox="1"/>
          <p:nvPr/>
        </p:nvSpPr>
        <p:spPr>
          <a:xfrm>
            <a:off x="10597278" y="4411662"/>
            <a:ext cx="1187641" cy="37480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Creativity</a:t>
            </a:r>
          </a:p>
        </p:txBody>
      </p:sp>
    </p:spTree>
    <p:extLst>
      <p:ext uri="{BB962C8B-B14F-4D97-AF65-F5344CB8AC3E}">
        <p14:creationId xmlns:p14="http://schemas.microsoft.com/office/powerpoint/2010/main" val="150476251"/>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Next?</a:t>
            </a:r>
            <a:endParaRPr lang="en-US" dirty="0"/>
          </a:p>
        </p:txBody>
      </p:sp>
      <p:sp>
        <p:nvSpPr>
          <p:cNvPr id="3" name="Content Placeholder 2"/>
          <p:cNvSpPr>
            <a:spLocks noGrp="1"/>
          </p:cNvSpPr>
          <p:nvPr>
            <p:ph idx="4294967295"/>
          </p:nvPr>
        </p:nvSpPr>
        <p:spPr>
          <a:xfrm>
            <a:off x="296017" y="1861968"/>
            <a:ext cx="10724938" cy="4124206"/>
          </a:xfrm>
          <a:prstGeom prst="rect">
            <a:avLst/>
          </a:prstGeom>
        </p:spPr>
        <p:txBody>
          <a:bodyPr/>
          <a:lstStyle/>
          <a:p>
            <a:pPr marL="0" indent="0">
              <a:buNone/>
            </a:pPr>
            <a:r>
              <a:rPr lang="en-US" dirty="0"/>
              <a:t>Non-business </a:t>
            </a:r>
            <a:r>
              <a:rPr lang="en-US" dirty="0" smtClean="0"/>
              <a:t>records</a:t>
            </a:r>
          </a:p>
          <a:p>
            <a:pPr marL="0" lvl="0" indent="0">
              <a:buNone/>
            </a:pPr>
            <a:r>
              <a:rPr lang="en-US" dirty="0" smtClean="0"/>
              <a:t>	- Drive “Dispose or Declare” behavior</a:t>
            </a:r>
          </a:p>
          <a:p>
            <a:pPr marL="0" lvl="0" indent="0">
              <a:buNone/>
            </a:pPr>
            <a:endParaRPr lang="en-US" dirty="0"/>
          </a:p>
          <a:p>
            <a:pPr marL="0" lvl="0" indent="0">
              <a:buNone/>
            </a:pPr>
            <a:r>
              <a:rPr lang="en-US" dirty="0" smtClean="0"/>
              <a:t>2013 e-Discovery with Exchange</a:t>
            </a:r>
          </a:p>
          <a:p>
            <a:pPr marL="0" lvl="0" indent="0">
              <a:buNone/>
            </a:pPr>
            <a:r>
              <a:rPr lang="en-US" dirty="0" smtClean="0"/>
              <a:t>Enhanced auditing</a:t>
            </a:r>
          </a:p>
          <a:p>
            <a:pPr marL="0" lvl="0" indent="0">
              <a:buNone/>
            </a:pPr>
            <a:r>
              <a:rPr lang="en-US" dirty="0" smtClean="0"/>
              <a:t>Hold management</a:t>
            </a:r>
          </a:p>
        </p:txBody>
      </p:sp>
    </p:spTree>
    <p:extLst>
      <p:ext uri="{BB962C8B-B14F-4D97-AF65-F5344CB8AC3E}">
        <p14:creationId xmlns:p14="http://schemas.microsoft.com/office/powerpoint/2010/main" val="218859482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3390031911"/>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269040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357571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439862"/>
            <a:ext cx="11887200" cy="5613845"/>
          </a:xfrm>
        </p:spPr>
        <p:txBody>
          <a:bodyPr/>
          <a:lstStyle/>
          <a:p>
            <a:pPr marL="0" indent="0">
              <a:buNone/>
            </a:pPr>
            <a:r>
              <a:rPr lang="en-US" dirty="0" smtClean="0"/>
              <a:t>Governance rules</a:t>
            </a:r>
          </a:p>
          <a:p>
            <a:pPr marL="0" lvl="1" indent="0">
              <a:buNone/>
            </a:pPr>
            <a:r>
              <a:rPr lang="en-US" dirty="0" smtClean="0"/>
              <a:t>Any user can request a site collection once they have passed 30 minutes of training</a:t>
            </a:r>
            <a:endParaRPr lang="en-US" dirty="0"/>
          </a:p>
          <a:p>
            <a:pPr marL="0" lvl="1" indent="0">
              <a:buNone/>
            </a:pPr>
            <a:r>
              <a:rPr lang="en-US" dirty="0" smtClean="0"/>
              <a:t>Must have 2 owners per site – </a:t>
            </a:r>
            <a:r>
              <a:rPr lang="en-US" dirty="0"/>
              <a:t>to avoid </a:t>
            </a:r>
            <a:r>
              <a:rPr lang="en-US" dirty="0" smtClean="0"/>
              <a:t>orphaned sites</a:t>
            </a:r>
            <a:endParaRPr lang="en-US" dirty="0"/>
          </a:p>
          <a:p>
            <a:pPr marL="0" lvl="1" indent="0">
              <a:buNone/>
            </a:pPr>
            <a:r>
              <a:rPr lang="en-US" dirty="0"/>
              <a:t>Largest </a:t>
            </a:r>
            <a:r>
              <a:rPr lang="en-US" dirty="0" smtClean="0"/>
              <a:t>site collection (apart from records) </a:t>
            </a:r>
            <a:r>
              <a:rPr lang="en-US" dirty="0"/>
              <a:t>is </a:t>
            </a:r>
            <a:r>
              <a:rPr lang="en-US" dirty="0" smtClean="0"/>
              <a:t>25GB </a:t>
            </a:r>
            <a:r>
              <a:rPr lang="en-US" dirty="0"/>
              <a:t>to avoid ungovernable </a:t>
            </a:r>
            <a:r>
              <a:rPr lang="en-US" dirty="0" smtClean="0"/>
              <a:t>sites</a:t>
            </a:r>
          </a:p>
          <a:p>
            <a:pPr marL="0" lvl="1" indent="0">
              <a:buNone/>
            </a:pPr>
            <a:r>
              <a:rPr lang="en-US" dirty="0"/>
              <a:t>	</a:t>
            </a:r>
            <a:r>
              <a:rPr lang="en-US" dirty="0" smtClean="0"/>
              <a:t>- </a:t>
            </a:r>
            <a:r>
              <a:rPr lang="en-US" dirty="0" err="1" smtClean="0"/>
              <a:t>eg</a:t>
            </a:r>
            <a:r>
              <a:rPr lang="en-US" dirty="0" smtClean="0"/>
              <a:t> 50k 500KB files</a:t>
            </a:r>
            <a:endParaRPr lang="en-US" dirty="0"/>
          </a:p>
          <a:p>
            <a:pPr marL="0" lvl="1" indent="0">
              <a:buNone/>
            </a:pPr>
            <a:r>
              <a:rPr lang="en-US" dirty="0"/>
              <a:t>6 month renewal or site is </a:t>
            </a:r>
            <a:r>
              <a:rPr lang="en-US" dirty="0" smtClean="0"/>
              <a:t>locked for read only – then transferred to manager</a:t>
            </a:r>
            <a:endParaRPr lang="en-US" dirty="0"/>
          </a:p>
          <a:p>
            <a:pPr marL="0" lvl="1" indent="0">
              <a:buNone/>
            </a:pPr>
            <a:r>
              <a:rPr lang="en-US" dirty="0" smtClean="0"/>
              <a:t>No passive deletion &amp; no ‘archiving’</a:t>
            </a:r>
          </a:p>
          <a:p>
            <a:pPr marL="0" lvl="1" indent="0">
              <a:buNone/>
            </a:pPr>
            <a:endParaRPr lang="en-US" dirty="0"/>
          </a:p>
          <a:p>
            <a:pPr marL="0" lvl="1" indent="0">
              <a:buNone/>
            </a:pPr>
            <a:r>
              <a:rPr lang="en-US" dirty="0"/>
              <a:t>One web app for large </a:t>
            </a:r>
            <a:r>
              <a:rPr lang="en-US" dirty="0" smtClean="0"/>
              <a:t>files (1GB), </a:t>
            </a:r>
            <a:r>
              <a:rPr lang="en-US" dirty="0"/>
              <a:t>standard offering 100MB (moving to 250MB</a:t>
            </a:r>
            <a:r>
              <a:rPr lang="en-US" dirty="0" smtClean="0"/>
              <a:t>)</a:t>
            </a:r>
          </a:p>
          <a:p>
            <a:pPr marL="0" lvl="1" indent="0">
              <a:buNone/>
            </a:pPr>
            <a:endParaRPr lang="en-US" dirty="0"/>
          </a:p>
          <a:p>
            <a:pPr marL="0" lvl="1" indent="0">
              <a:buNone/>
            </a:pPr>
            <a:r>
              <a:rPr lang="en-US" dirty="0" smtClean="0"/>
              <a:t>Today: ~2000 </a:t>
            </a:r>
            <a:r>
              <a:rPr lang="en-US" dirty="0"/>
              <a:t>Site Collection </a:t>
            </a:r>
            <a:r>
              <a:rPr lang="en-US" dirty="0" smtClean="0"/>
              <a:t>Administrators</a:t>
            </a:r>
          </a:p>
          <a:p>
            <a:pPr marL="0" lvl="1" indent="0">
              <a:buNone/>
            </a:pPr>
            <a:r>
              <a:rPr lang="en-US" dirty="0" smtClean="0"/>
              <a:t>About 20 </a:t>
            </a:r>
            <a:r>
              <a:rPr lang="en-US" dirty="0"/>
              <a:t>approvers </a:t>
            </a:r>
            <a:r>
              <a:rPr lang="en-US" dirty="0" smtClean="0"/>
              <a:t>– aligning to main company departments</a:t>
            </a:r>
            <a:endParaRPr lang="en-US" dirty="0"/>
          </a:p>
          <a:p>
            <a:pPr lvl="1"/>
            <a:endParaRPr lang="en-US" dirty="0"/>
          </a:p>
        </p:txBody>
      </p:sp>
      <p:sp>
        <p:nvSpPr>
          <p:cNvPr id="3" name="Title 2"/>
          <p:cNvSpPr>
            <a:spLocks noGrp="1"/>
          </p:cNvSpPr>
          <p:nvPr>
            <p:ph type="title"/>
          </p:nvPr>
        </p:nvSpPr>
        <p:spPr>
          <a:xfrm>
            <a:off x="274639" y="295274"/>
            <a:ext cx="11889564" cy="1583286"/>
          </a:xfrm>
        </p:spPr>
        <p:txBody>
          <a:bodyPr/>
          <a:lstStyle/>
          <a:p>
            <a:r>
              <a:rPr lang="en-US" dirty="0" smtClean="0"/>
              <a:t>Approach to governing content</a:t>
            </a:r>
            <a:endParaRPr lang="en-US" dirty="0"/>
          </a:p>
        </p:txBody>
      </p:sp>
    </p:spTree>
    <p:extLst>
      <p:ext uri="{BB962C8B-B14F-4D97-AF65-F5344CB8AC3E}">
        <p14:creationId xmlns:p14="http://schemas.microsoft.com/office/powerpoint/2010/main" val="327792517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Walkthrough: Requesting a new site collection</a:t>
            </a:r>
            <a:endParaRPr lang="en-US" dirty="0"/>
          </a:p>
        </p:txBody>
      </p:sp>
    </p:spTree>
    <p:extLst>
      <p:ext uri="{BB962C8B-B14F-4D97-AF65-F5344CB8AC3E}">
        <p14:creationId xmlns:p14="http://schemas.microsoft.com/office/powerpoint/2010/main" val="36839992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186455968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855768" y="1861968"/>
            <a:ext cx="10724938" cy="4437962"/>
          </a:xfrm>
          <a:prstGeom prst="rect">
            <a:avLst/>
          </a:prstGeom>
        </p:spPr>
        <p:txBody>
          <a:bodyPr/>
          <a:lstStyle/>
          <a:p>
            <a:endParaRPr lang="en-US"/>
          </a:p>
        </p:txBody>
      </p:sp>
      <p:pic>
        <p:nvPicPr>
          <p:cNvPr id="5" name="Picture 4"/>
          <p:cNvPicPr>
            <a:picLocks noChangeAspect="1"/>
          </p:cNvPicPr>
          <p:nvPr/>
        </p:nvPicPr>
        <p:blipFill>
          <a:blip r:embed="rId3"/>
          <a:stretch>
            <a:fillRect/>
          </a:stretch>
        </p:blipFill>
        <p:spPr>
          <a:xfrm>
            <a:off x="-6351" y="-3176"/>
            <a:ext cx="12449175" cy="7000875"/>
          </a:xfrm>
          <a:prstGeom prst="rect">
            <a:avLst/>
          </a:prstGeom>
        </p:spPr>
      </p:pic>
    </p:spTree>
    <p:extLst>
      <p:ext uri="{BB962C8B-B14F-4D97-AF65-F5344CB8AC3E}">
        <p14:creationId xmlns:p14="http://schemas.microsoft.com/office/powerpoint/2010/main" val="394233675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D327A2E9-74DC-42B1-97F7-C63C180DCA14}" vid="{ED97139E-41EE-489F-9480-F989826853E4}"/>
    </a:ext>
  </a:extLst>
</a:theme>
</file>

<file path=ppt/theme/theme2.xml><?xml version="1.0" encoding="utf-8"?>
<a:theme xmlns:a="http://schemas.openxmlformats.org/drawingml/2006/main" name="1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99464B-6F72-4992-AEE3-D5313C946881}"/>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Exec</Template>
  <TotalTime>16</TotalTime>
  <Words>6437</Words>
  <Application>Microsoft Office PowerPoint</Application>
  <PresentationFormat>Custom</PresentationFormat>
  <Paragraphs>291</Paragraphs>
  <Slides>57</Slides>
  <Notes>48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57</vt:i4>
      </vt:variant>
    </vt:vector>
  </HeadingPairs>
  <TitlesOfParts>
    <vt:vector size="64" baseType="lpstr">
      <vt:lpstr>Arial</vt:lpstr>
      <vt:lpstr>Calibri</vt:lpstr>
      <vt:lpstr>Segoe UI</vt:lpstr>
      <vt:lpstr>Segoe UI Light</vt:lpstr>
      <vt:lpstr>Wingdings</vt:lpstr>
      <vt:lpstr>5-30499_SPC_2014_Exec_Template_16x9</vt:lpstr>
      <vt:lpstr>1_5-30499_SPC_2014_Exec_Template_16x9</vt:lpstr>
      <vt:lpstr>PowerPoint Presentation</vt:lpstr>
      <vt:lpstr>General Motors: managing 130,000 users’ documents and records – making it easy, while maintaining control</vt:lpstr>
      <vt:lpstr>Finding the balance</vt:lpstr>
      <vt:lpstr>How do we use SharePoint at GM?</vt:lpstr>
      <vt:lpstr>‘Many small site collections’</vt:lpstr>
      <vt:lpstr>Approach to governing content</vt:lpstr>
      <vt:lpstr>Walkthrough: Requesting a new site collection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Benefits of this approach</vt:lpstr>
      <vt:lpstr>Walkthrough: New site experience </vt:lpstr>
      <vt:lpstr>PowerPoint Presentation</vt:lpstr>
      <vt:lpstr>PowerPoint Presentation</vt:lpstr>
      <vt:lpstr>PowerPoint Presentation</vt:lpstr>
      <vt:lpstr>PowerPoint Presentation</vt:lpstr>
      <vt:lpstr>Automated Records Management</vt:lpstr>
      <vt:lpstr>Records Management Roles</vt:lpstr>
      <vt:lpstr>GM Retention Policies</vt:lpstr>
      <vt:lpstr>Record Ribbon Items</vt:lpstr>
      <vt:lpstr>Overall Records Solution Design</vt:lpstr>
      <vt:lpstr>Walkthrough: Record routing rules review</vt:lpstr>
      <vt:lpstr>PowerPoint Presentation</vt:lpstr>
      <vt:lpstr>PowerPoint Presentation</vt:lpstr>
      <vt:lpstr>Walkthrough: Setting up a library for records management</vt:lpstr>
      <vt:lpstr>PowerPoint Presentation</vt:lpstr>
      <vt:lpstr>PowerPoint Presentation</vt:lpstr>
      <vt:lpstr>PowerPoint Presentation</vt:lpstr>
      <vt:lpstr>PowerPoint Presentation</vt:lpstr>
      <vt:lpstr>Walkthrough: Adding and declaring a record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Walkthrough: Dispose of a record</vt:lpstr>
      <vt:lpstr>PowerPoint Presentation</vt:lpstr>
      <vt:lpstr>PowerPoint Presentation</vt:lpstr>
      <vt:lpstr>Ongoing Monitoring Rules</vt:lpstr>
      <vt:lpstr>Implementation &amp; Training</vt:lpstr>
      <vt:lpstr>What’s Next?</vt:lpstr>
      <vt:lpstr>Questions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Motors: managing 130,000 usersâ€™ documents and records â€“ making it easy, while maintaining control</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2014-03-03T21:21:00Z</dcterms:created>
  <dcterms:modified xsi:type="dcterms:W3CDTF">2014-03-05T02:49:20Z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104;#executives|6d110970-2b36-4b0a-8093-dcd59b769fa9</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