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29" r:id="rId5"/>
  </p:sldMasterIdLst>
  <p:notesMasterIdLst>
    <p:notesMasterId r:id="rId73"/>
  </p:notesMasterIdLst>
  <p:handoutMasterIdLst>
    <p:handoutMasterId r:id="rId74"/>
  </p:handout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5" r:id="rId71"/>
    <p:sldId id="324" r:id="rId7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928"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66217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0:40</a:t>
            </a:r>
          </a:p>
        </p:txBody>
      </p:sp>
    </p:spTree>
    <p:extLst>
      <p:ext uri="{BB962C8B-B14F-4D97-AF65-F5344CB8AC3E}">
        <p14:creationId xmlns:p14="http://schemas.microsoft.com/office/powerpoint/2010/main" val="3039639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D0EE05E5-D1C6-44BD-BCE0-C8BED768B14A}"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4" name="Rectangle 3"/>
          <p:cNvSpPr/>
          <p:nvPr/>
        </p:nvSpPr>
        <p:spPr>
          <a:xfrm>
            <a:off x="1600200" y="1499016"/>
            <a:ext cx="457200" cy="749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86"/>
            <a:endParaRPr lang="en-US">
              <a:solidFill>
                <a:prstClr val="white"/>
              </a:solidFill>
            </a:endParaRP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0:30</a:t>
            </a:r>
          </a:p>
        </p:txBody>
      </p:sp>
    </p:spTree>
    <p:extLst>
      <p:ext uri="{BB962C8B-B14F-4D97-AF65-F5344CB8AC3E}">
        <p14:creationId xmlns:p14="http://schemas.microsoft.com/office/powerpoint/2010/main" val="1755963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80"/>
            <a:ext cx="1371600" cy="1200329"/>
          </a:xfrm>
          <a:prstGeom prst="rect">
            <a:avLst/>
          </a:prstGeom>
          <a:noFill/>
        </p:spPr>
        <p:txBody>
          <a:bodyPr wrap="square" rtlCol="0">
            <a:spAutoFit/>
          </a:bodyPr>
          <a:lstStyle/>
          <a:p>
            <a:pPr defTabSz="932686"/>
            <a:r>
              <a:rPr lang="en-US" dirty="0">
                <a:solidFill>
                  <a:prstClr val="black"/>
                </a:solidFill>
              </a:rPr>
              <a:t>Animation update</a:t>
            </a:r>
          </a:p>
          <a:p>
            <a:pPr defTabSz="932686"/>
            <a:r>
              <a:rPr lang="en-US" dirty="0">
                <a:solidFill>
                  <a:prstClr val="black"/>
                </a:solidFill>
              </a:rPr>
              <a:t>0:21</a:t>
            </a:r>
          </a:p>
          <a:p>
            <a:pPr defTabSz="932686"/>
            <a:endParaRPr lang="en-US" dirty="0">
              <a:solidFill>
                <a:prstClr val="black"/>
              </a:solidFill>
            </a:endParaRPr>
          </a:p>
        </p:txBody>
      </p:sp>
    </p:spTree>
    <p:extLst>
      <p:ext uri="{BB962C8B-B14F-4D97-AF65-F5344CB8AC3E}">
        <p14:creationId xmlns:p14="http://schemas.microsoft.com/office/powerpoint/2010/main" val="1988796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46920">
              <a:spcAft>
                <a:spcPts val="345"/>
              </a:spcAft>
              <a:buFont typeface="Arial" panose="020B0604020202020204" pitchFamily="34" charset="0"/>
              <a:buChar char="•"/>
              <a:defRPr/>
            </a:pPr>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0:07</a:t>
            </a:r>
          </a:p>
        </p:txBody>
      </p:sp>
    </p:spTree>
    <p:extLst>
      <p:ext uri="{BB962C8B-B14F-4D97-AF65-F5344CB8AC3E}">
        <p14:creationId xmlns:p14="http://schemas.microsoft.com/office/powerpoint/2010/main" val="1410357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0:21</a:t>
            </a:r>
          </a:p>
        </p:txBody>
      </p:sp>
    </p:spTree>
    <p:extLst>
      <p:ext uri="{BB962C8B-B14F-4D97-AF65-F5344CB8AC3E}">
        <p14:creationId xmlns:p14="http://schemas.microsoft.com/office/powerpoint/2010/main" val="35815848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55F18184-8710-4B93-83A7-EAA854591B60}"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0:20</a:t>
            </a:r>
          </a:p>
        </p:txBody>
      </p:sp>
    </p:spTree>
    <p:extLst>
      <p:ext uri="{BB962C8B-B14F-4D97-AF65-F5344CB8AC3E}">
        <p14:creationId xmlns:p14="http://schemas.microsoft.com/office/powerpoint/2010/main" val="2451954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E6A1F410-AD61-4B86-B5BE-8561FA1CA49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0:47</a:t>
            </a:r>
          </a:p>
        </p:txBody>
      </p:sp>
    </p:spTree>
    <p:extLst>
      <p:ext uri="{BB962C8B-B14F-4D97-AF65-F5344CB8AC3E}">
        <p14:creationId xmlns:p14="http://schemas.microsoft.com/office/powerpoint/2010/main" val="3434753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98174" y="4343401"/>
            <a:ext cx="6336196" cy="4341813"/>
          </a:xfrm>
        </p:spPr>
        <p:txBody>
          <a:bodyPr/>
          <a:lstStyle/>
          <a:p>
            <a:pPr marL="0" indent="0">
              <a:buFont typeface="Arial" panose="020B0604020202020204" pitchFamily="34" charset="0"/>
              <a:buNone/>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1:08</a:t>
            </a:r>
          </a:p>
        </p:txBody>
      </p:sp>
    </p:spTree>
    <p:extLst>
      <p:ext uri="{BB962C8B-B14F-4D97-AF65-F5344CB8AC3E}">
        <p14:creationId xmlns:p14="http://schemas.microsoft.com/office/powerpoint/2010/main" val="234909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920">
              <a:spcAft>
                <a:spcPts val="345"/>
              </a:spcAft>
              <a:defRPr/>
            </a:pPr>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1:19</a:t>
            </a:r>
          </a:p>
        </p:txBody>
      </p:sp>
    </p:spTree>
    <p:extLst>
      <p:ext uri="{BB962C8B-B14F-4D97-AF65-F5344CB8AC3E}">
        <p14:creationId xmlns:p14="http://schemas.microsoft.com/office/powerpoint/2010/main" val="1701389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16202" y="4343400"/>
            <a:ext cx="6143625" cy="4453260"/>
          </a:xfrm>
        </p:spPr>
        <p:txBody>
          <a:bodyPr/>
          <a:lstStyle/>
          <a:p>
            <a:pPr marL="171450" marR="0" indent="-171450" algn="l" defTabSz="946920" rtl="0" eaLnBrk="1" fontAlgn="auto" latinLnBrk="0" hangingPunct="1">
              <a:lnSpc>
                <a:spcPct val="90000"/>
              </a:lnSpc>
              <a:spcBef>
                <a:spcPts val="0"/>
              </a:spcBef>
              <a:spcAft>
                <a:spcPts val="345"/>
              </a:spcAft>
              <a:buClrTx/>
              <a:buSzTx/>
              <a:buFont typeface="Arial" panose="020B0604020202020204" pitchFamily="34" charset="0"/>
              <a:buChar char="•"/>
              <a:tabLst/>
              <a:defRP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1:10</a:t>
            </a:r>
          </a:p>
        </p:txBody>
      </p:sp>
    </p:spTree>
    <p:extLst>
      <p:ext uri="{BB962C8B-B14F-4D97-AF65-F5344CB8AC3E}">
        <p14:creationId xmlns:p14="http://schemas.microsoft.com/office/powerpoint/2010/main" val="1677146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920">
              <a:spcAft>
                <a:spcPts val="345"/>
              </a:spcAft>
              <a:defRPr/>
            </a:pPr>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4" name="TextBox 3"/>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1:20</a:t>
            </a:r>
          </a:p>
        </p:txBody>
      </p:sp>
    </p:spTree>
    <p:extLst>
      <p:ext uri="{BB962C8B-B14F-4D97-AF65-F5344CB8AC3E}">
        <p14:creationId xmlns:p14="http://schemas.microsoft.com/office/powerpoint/2010/main" val="3944635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341812"/>
          </a:xfrm>
        </p:spPr>
        <p:txBody>
          <a:bodyPr/>
          <a:lstStyle/>
          <a:p>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1:10</a:t>
            </a:r>
          </a:p>
        </p:txBody>
      </p:sp>
    </p:spTree>
    <p:extLst>
      <p:ext uri="{BB962C8B-B14F-4D97-AF65-F5344CB8AC3E}">
        <p14:creationId xmlns:p14="http://schemas.microsoft.com/office/powerpoint/2010/main" val="31346599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4" name="TextBox 3"/>
          <p:cNvSpPr txBox="1"/>
          <p:nvPr/>
        </p:nvSpPr>
        <p:spPr>
          <a:xfrm>
            <a:off x="-3200400" y="3072984"/>
            <a:ext cx="1981200" cy="3139321"/>
          </a:xfrm>
          <a:prstGeom prst="rect">
            <a:avLst/>
          </a:prstGeom>
          <a:noFill/>
        </p:spPr>
        <p:txBody>
          <a:bodyPr wrap="square" rtlCol="0">
            <a:spAutoFit/>
          </a:bodyPr>
          <a:lstStyle/>
          <a:p>
            <a:pPr defTabSz="932686"/>
            <a:r>
              <a:rPr lang="en-US" dirty="0">
                <a:solidFill>
                  <a:prstClr val="black"/>
                </a:solidFill>
              </a:rPr>
              <a:t>15% of an individual’s motivation to change is based on what is said. 30% is based on </a:t>
            </a:r>
            <a:r>
              <a:rPr lang="en-US" b="1" dirty="0">
                <a:solidFill>
                  <a:prstClr val="black"/>
                </a:solidFill>
              </a:rPr>
              <a:t>observation of the behaviors being modeled </a:t>
            </a:r>
            <a:r>
              <a:rPr lang="en-US" dirty="0">
                <a:solidFill>
                  <a:prstClr val="black"/>
                </a:solidFill>
              </a:rPr>
              <a:t>and 55% on what behaviors are reinforced. </a:t>
            </a:r>
          </a:p>
        </p:txBody>
      </p:sp>
      <p:sp>
        <p:nvSpPr>
          <p:cNvPr id="8" name="TextBox 7"/>
          <p:cNvSpPr txBox="1"/>
          <p:nvPr/>
        </p:nvSpPr>
        <p:spPr>
          <a:xfrm>
            <a:off x="-1752600" y="6168102"/>
            <a:ext cx="1371600" cy="369332"/>
          </a:xfrm>
          <a:prstGeom prst="rect">
            <a:avLst/>
          </a:prstGeom>
          <a:noFill/>
        </p:spPr>
        <p:txBody>
          <a:bodyPr wrap="square" rtlCol="0">
            <a:spAutoFit/>
          </a:bodyPr>
          <a:lstStyle/>
          <a:p>
            <a:pPr defTabSz="932686"/>
            <a:r>
              <a:rPr lang="en-US" dirty="0">
                <a:solidFill>
                  <a:prstClr val="black"/>
                </a:solidFill>
              </a:rPr>
              <a:t>1:50</a:t>
            </a:r>
          </a:p>
        </p:txBody>
      </p:sp>
    </p:spTree>
    <p:extLst>
      <p:ext uri="{BB962C8B-B14F-4D97-AF65-F5344CB8AC3E}">
        <p14:creationId xmlns:p14="http://schemas.microsoft.com/office/powerpoint/2010/main" val="34171094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343399"/>
          </a:xfrm>
        </p:spPr>
        <p:txBody>
          <a:bodyPr/>
          <a:lstStyle/>
          <a:p>
            <a:pPr defTabSz="946920">
              <a:spcAft>
                <a:spcPts val="345"/>
              </a:spcAft>
              <a:defRP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923330"/>
          </a:xfrm>
          <a:prstGeom prst="rect">
            <a:avLst/>
          </a:prstGeom>
          <a:noFill/>
        </p:spPr>
        <p:txBody>
          <a:bodyPr wrap="square" rtlCol="0">
            <a:spAutoFit/>
          </a:bodyPr>
          <a:lstStyle/>
          <a:p>
            <a:pPr defTabSz="932686"/>
            <a:r>
              <a:rPr lang="en-US" dirty="0">
                <a:solidFill>
                  <a:prstClr val="black"/>
                </a:solidFill>
              </a:rPr>
              <a:t>1:12</a:t>
            </a:r>
          </a:p>
          <a:p>
            <a:pPr defTabSz="932686"/>
            <a:r>
              <a:rPr lang="en-US" dirty="0">
                <a:solidFill>
                  <a:prstClr val="black"/>
                </a:solidFill>
              </a:rPr>
              <a:t>Deleted recognition</a:t>
            </a:r>
          </a:p>
        </p:txBody>
      </p:sp>
    </p:spTree>
    <p:extLst>
      <p:ext uri="{BB962C8B-B14F-4D97-AF65-F5344CB8AC3E}">
        <p14:creationId xmlns:p14="http://schemas.microsoft.com/office/powerpoint/2010/main" val="21213921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0:42</a:t>
            </a:r>
          </a:p>
        </p:txBody>
      </p:sp>
    </p:spTree>
    <p:extLst>
      <p:ext uri="{BB962C8B-B14F-4D97-AF65-F5344CB8AC3E}">
        <p14:creationId xmlns:p14="http://schemas.microsoft.com/office/powerpoint/2010/main" val="18298659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1:12</a:t>
            </a:r>
          </a:p>
        </p:txBody>
      </p:sp>
    </p:spTree>
    <p:extLst>
      <p:ext uri="{BB962C8B-B14F-4D97-AF65-F5344CB8AC3E}">
        <p14:creationId xmlns:p14="http://schemas.microsoft.com/office/powerpoint/2010/main" val="29005503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4" name="TextBox 3"/>
          <p:cNvSpPr txBox="1"/>
          <p:nvPr/>
        </p:nvSpPr>
        <p:spPr>
          <a:xfrm>
            <a:off x="-3124200" y="6220918"/>
            <a:ext cx="2286000" cy="2031325"/>
          </a:xfrm>
          <a:prstGeom prst="rect">
            <a:avLst/>
          </a:prstGeom>
          <a:noFill/>
        </p:spPr>
        <p:txBody>
          <a:bodyPr wrap="square" rtlCol="0">
            <a:spAutoFit/>
          </a:bodyPr>
          <a:lstStyle/>
          <a:p>
            <a:pPr marL="285750" indent="-285750" defTabSz="932686">
              <a:buFont typeface="Arial" panose="020B0604020202020204" pitchFamily="34" charset="0"/>
              <a:buChar char="•"/>
            </a:pPr>
            <a:r>
              <a:rPr lang="en-US" dirty="0">
                <a:solidFill>
                  <a:prstClr val="black"/>
                </a:solidFill>
              </a:rPr>
              <a:t>How and Why to Email and Yammer</a:t>
            </a:r>
          </a:p>
          <a:p>
            <a:pPr marL="285750" indent="-285750" defTabSz="932686">
              <a:buFont typeface="Arial" panose="020B0604020202020204" pitchFamily="34" charset="0"/>
              <a:buChar char="•"/>
            </a:pPr>
            <a:r>
              <a:rPr lang="en-US" dirty="0">
                <a:solidFill>
                  <a:prstClr val="black"/>
                </a:solidFill>
              </a:rPr>
              <a:t>Search</a:t>
            </a:r>
          </a:p>
          <a:p>
            <a:pPr marL="285750" indent="-285750" defTabSz="932686">
              <a:buFont typeface="Arial" panose="020B0604020202020204" pitchFamily="34" charset="0"/>
              <a:buChar char="•"/>
            </a:pPr>
            <a:r>
              <a:rPr lang="en-US" dirty="0">
                <a:solidFill>
                  <a:prstClr val="black"/>
                </a:solidFill>
              </a:rPr>
              <a:t>Email notifications</a:t>
            </a:r>
          </a:p>
          <a:p>
            <a:pPr marL="285750" indent="-285750" defTabSz="932686">
              <a:buFont typeface="Arial" panose="020B0604020202020204" pitchFamily="34" charset="0"/>
              <a:buChar char="•"/>
            </a:pPr>
            <a:r>
              <a:rPr lang="en-US" dirty="0">
                <a:solidFill>
                  <a:prstClr val="black"/>
                </a:solidFill>
              </a:rPr>
              <a:t>How to put Yammer in an Outlook folder</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1:25</a:t>
            </a:r>
          </a:p>
        </p:txBody>
      </p:sp>
    </p:spTree>
    <p:extLst>
      <p:ext uri="{BB962C8B-B14F-4D97-AF65-F5344CB8AC3E}">
        <p14:creationId xmlns:p14="http://schemas.microsoft.com/office/powerpoint/2010/main" val="31675656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46920">
              <a:spcAft>
                <a:spcPts val="345"/>
              </a:spcAft>
              <a:buFontTx/>
              <a:buChar char="-"/>
              <a:defRPr/>
            </a:pPr>
            <a:endParaRPr lang="en-US" dirty="0"/>
          </a:p>
        </p:txBody>
      </p:sp>
      <p:sp>
        <p:nvSpPr>
          <p:cNvPr id="6" name="Date Placeholder 5"/>
          <p:cNvSpPr>
            <a:spLocks noGrp="1"/>
          </p:cNvSpPr>
          <p:nvPr>
            <p:ph type="dt" idx="12"/>
          </p:nvPr>
        </p:nvSpPr>
        <p:spPr/>
        <p:txBody>
          <a:bodyPr/>
          <a:lstStyle/>
          <a:p>
            <a:fld id="{E6A1F410-AD61-4B86-B5BE-8561FA1CA49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0:42</a:t>
            </a:r>
          </a:p>
        </p:txBody>
      </p:sp>
    </p:spTree>
    <p:extLst>
      <p:ext uri="{BB962C8B-B14F-4D97-AF65-F5344CB8AC3E}">
        <p14:creationId xmlns:p14="http://schemas.microsoft.com/office/powerpoint/2010/main" val="7614631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16201" y="4343400"/>
            <a:ext cx="6025598" cy="4341812"/>
          </a:xfrm>
        </p:spPr>
        <p:txBody>
          <a:bodyPr/>
          <a:lstStyle/>
          <a:p>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1:18</a:t>
            </a:r>
          </a:p>
        </p:txBody>
      </p:sp>
    </p:spTree>
    <p:extLst>
      <p:ext uri="{BB962C8B-B14F-4D97-AF65-F5344CB8AC3E}">
        <p14:creationId xmlns:p14="http://schemas.microsoft.com/office/powerpoint/2010/main" val="1943654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799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7" name="TextBox 6"/>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0:42</a:t>
            </a:r>
          </a:p>
        </p:txBody>
      </p:sp>
    </p:spTree>
    <p:extLst>
      <p:ext uri="{BB962C8B-B14F-4D97-AF65-F5344CB8AC3E}">
        <p14:creationId xmlns:p14="http://schemas.microsoft.com/office/powerpoint/2010/main" val="28310950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920">
              <a:spcAft>
                <a:spcPts val="345"/>
              </a:spcAft>
              <a:defRP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1:01</a:t>
            </a:r>
          </a:p>
        </p:txBody>
      </p:sp>
    </p:spTree>
    <p:extLst>
      <p:ext uri="{BB962C8B-B14F-4D97-AF65-F5344CB8AC3E}">
        <p14:creationId xmlns:p14="http://schemas.microsoft.com/office/powerpoint/2010/main" val="3460669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920">
              <a:spcAft>
                <a:spcPts val="345"/>
              </a:spcAft>
              <a:defRPr/>
            </a:pPr>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80"/>
            <a:ext cx="1371600" cy="1200329"/>
          </a:xfrm>
          <a:prstGeom prst="rect">
            <a:avLst/>
          </a:prstGeom>
          <a:noFill/>
        </p:spPr>
        <p:txBody>
          <a:bodyPr wrap="square" rtlCol="0">
            <a:spAutoFit/>
          </a:bodyPr>
          <a:lstStyle/>
          <a:p>
            <a:pPr defTabSz="932686"/>
            <a:r>
              <a:rPr lang="en-US" dirty="0">
                <a:solidFill>
                  <a:prstClr val="black"/>
                </a:solidFill>
              </a:rPr>
              <a:t>0:20</a:t>
            </a:r>
          </a:p>
          <a:p>
            <a:pPr defTabSz="932686"/>
            <a:r>
              <a:rPr lang="en-US" dirty="0">
                <a:solidFill>
                  <a:prstClr val="black"/>
                </a:solidFill>
              </a:rPr>
              <a:t>Fixed animation of last bullet</a:t>
            </a:r>
          </a:p>
        </p:txBody>
      </p:sp>
    </p:spTree>
    <p:extLst>
      <p:ext uri="{BB962C8B-B14F-4D97-AF65-F5344CB8AC3E}">
        <p14:creationId xmlns:p14="http://schemas.microsoft.com/office/powerpoint/2010/main" val="5401179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0"/>
              </a:spcAft>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981200" y="3980124"/>
            <a:ext cx="1371600" cy="369332"/>
          </a:xfrm>
          <a:prstGeom prst="rect">
            <a:avLst/>
          </a:prstGeom>
          <a:noFill/>
        </p:spPr>
        <p:txBody>
          <a:bodyPr wrap="square" rtlCol="0">
            <a:spAutoFit/>
          </a:bodyPr>
          <a:lstStyle/>
          <a:p>
            <a:pPr defTabSz="932686"/>
            <a:r>
              <a:rPr lang="en-US" dirty="0">
                <a:solidFill>
                  <a:prstClr val="black"/>
                </a:solidFill>
              </a:rPr>
              <a:t>1:08</a:t>
            </a:r>
          </a:p>
        </p:txBody>
      </p:sp>
    </p:spTree>
    <p:extLst>
      <p:ext uri="{BB962C8B-B14F-4D97-AF65-F5344CB8AC3E}">
        <p14:creationId xmlns:p14="http://schemas.microsoft.com/office/powerpoint/2010/main" val="1457912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1:25</a:t>
            </a:r>
          </a:p>
        </p:txBody>
      </p:sp>
    </p:spTree>
    <p:extLst>
      <p:ext uri="{BB962C8B-B14F-4D97-AF65-F5344CB8AC3E}">
        <p14:creationId xmlns:p14="http://schemas.microsoft.com/office/powerpoint/2010/main" val="1389817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1:08</a:t>
            </a:r>
          </a:p>
        </p:txBody>
      </p:sp>
    </p:spTree>
    <p:extLst>
      <p:ext uri="{BB962C8B-B14F-4D97-AF65-F5344CB8AC3E}">
        <p14:creationId xmlns:p14="http://schemas.microsoft.com/office/powerpoint/2010/main" val="40204763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E6A1F410-AD61-4B86-B5BE-8561FA1CA49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0:41</a:t>
            </a:r>
          </a:p>
        </p:txBody>
      </p:sp>
    </p:spTree>
    <p:extLst>
      <p:ext uri="{BB962C8B-B14F-4D97-AF65-F5344CB8AC3E}">
        <p14:creationId xmlns:p14="http://schemas.microsoft.com/office/powerpoint/2010/main" val="15734238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0:54</a:t>
            </a:r>
          </a:p>
        </p:txBody>
      </p:sp>
    </p:spTree>
    <p:extLst>
      <p:ext uri="{BB962C8B-B14F-4D97-AF65-F5344CB8AC3E}">
        <p14:creationId xmlns:p14="http://schemas.microsoft.com/office/powerpoint/2010/main" val="13812858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1:41</a:t>
            </a:r>
          </a:p>
        </p:txBody>
      </p:sp>
    </p:spTree>
    <p:extLst>
      <p:ext uri="{BB962C8B-B14F-4D97-AF65-F5344CB8AC3E}">
        <p14:creationId xmlns:p14="http://schemas.microsoft.com/office/powerpoint/2010/main" val="38556983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0:58</a:t>
            </a:r>
          </a:p>
        </p:txBody>
      </p:sp>
    </p:spTree>
    <p:extLst>
      <p:ext uri="{BB962C8B-B14F-4D97-AF65-F5344CB8AC3E}">
        <p14:creationId xmlns:p14="http://schemas.microsoft.com/office/powerpoint/2010/main" val="14420841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1:40</a:t>
            </a:r>
          </a:p>
        </p:txBody>
      </p:sp>
    </p:spTree>
    <p:extLst>
      <p:ext uri="{BB962C8B-B14F-4D97-AF65-F5344CB8AC3E}">
        <p14:creationId xmlns:p14="http://schemas.microsoft.com/office/powerpoint/2010/main" val="14650832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46920">
              <a:spcAft>
                <a:spcPts val="345"/>
              </a:spcAft>
              <a:buFont typeface="Arial" panose="020B0604020202020204" pitchFamily="34" charset="0"/>
              <a:buChar char="•"/>
              <a:defRPr/>
            </a:pPr>
            <a:endParaRPr lang="en-US" dirty="0"/>
          </a:p>
        </p:txBody>
      </p:sp>
      <p:sp>
        <p:nvSpPr>
          <p:cNvPr id="6" name="Date Placeholder 5"/>
          <p:cNvSpPr>
            <a:spLocks noGrp="1"/>
          </p:cNvSpPr>
          <p:nvPr>
            <p:ph type="dt" idx="12"/>
          </p:nvPr>
        </p:nvSpPr>
        <p:spPr/>
        <p:txBody>
          <a:bodyPr/>
          <a:lstStyle/>
          <a:p>
            <a:fld id="{E6A1F410-AD61-4B86-B5BE-8561FA1CA49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2:08</a:t>
            </a:r>
          </a:p>
        </p:txBody>
      </p:sp>
    </p:spTree>
    <p:extLst>
      <p:ext uri="{BB962C8B-B14F-4D97-AF65-F5344CB8AC3E}">
        <p14:creationId xmlns:p14="http://schemas.microsoft.com/office/powerpoint/2010/main" val="32189737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2:09</a:t>
            </a:r>
          </a:p>
        </p:txBody>
      </p:sp>
    </p:spTree>
    <p:extLst>
      <p:ext uri="{BB962C8B-B14F-4D97-AF65-F5344CB8AC3E}">
        <p14:creationId xmlns:p14="http://schemas.microsoft.com/office/powerpoint/2010/main" val="3354138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80"/>
            <a:ext cx="1371600" cy="646331"/>
          </a:xfrm>
          <a:prstGeom prst="rect">
            <a:avLst/>
          </a:prstGeom>
          <a:noFill/>
        </p:spPr>
        <p:txBody>
          <a:bodyPr wrap="square" rtlCol="0">
            <a:spAutoFit/>
          </a:bodyPr>
          <a:lstStyle/>
          <a:p>
            <a:pPr defTabSz="932686"/>
            <a:r>
              <a:rPr lang="en-US" dirty="0">
                <a:solidFill>
                  <a:prstClr val="black"/>
                </a:solidFill>
              </a:rPr>
              <a:t>0:05</a:t>
            </a:r>
          </a:p>
          <a:p>
            <a:pPr defTabSz="932686"/>
            <a:r>
              <a:rPr lang="en-US" dirty="0">
                <a:solidFill>
                  <a:prstClr val="black"/>
                </a:solidFill>
              </a:rPr>
              <a:t>Slight pad</a:t>
            </a:r>
          </a:p>
        </p:txBody>
      </p:sp>
    </p:spTree>
    <p:extLst>
      <p:ext uri="{BB962C8B-B14F-4D97-AF65-F5344CB8AC3E}">
        <p14:creationId xmlns:p14="http://schemas.microsoft.com/office/powerpoint/2010/main" val="37748052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
        <p:nvSpPr>
          <p:cNvPr id="10" name="Footer Placeholder 9"/>
          <p:cNvSpPr>
            <a:spLocks noGrp="1"/>
          </p:cNvSpPr>
          <p:nvPr>
            <p:ph type="ftr" sz="quarter" idx="14"/>
          </p:nvPr>
        </p:nvSpPr>
        <p:spPr>
          <a:xfrm>
            <a:off x="358775" y="8619344"/>
            <a:ext cx="5920740" cy="355963"/>
          </a:xfrm>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2:05</a:t>
            </a:r>
          </a:p>
        </p:txBody>
      </p:sp>
    </p:spTree>
    <p:extLst>
      <p:ext uri="{BB962C8B-B14F-4D97-AF65-F5344CB8AC3E}">
        <p14:creationId xmlns:p14="http://schemas.microsoft.com/office/powerpoint/2010/main" val="17399666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4" name="TextBox 3"/>
          <p:cNvSpPr txBox="1"/>
          <p:nvPr/>
        </p:nvSpPr>
        <p:spPr>
          <a:xfrm>
            <a:off x="-2819400" y="3297836"/>
            <a:ext cx="2286000" cy="3600986"/>
          </a:xfrm>
          <a:prstGeom prst="rect">
            <a:avLst/>
          </a:prstGeom>
          <a:noFill/>
        </p:spPr>
        <p:txBody>
          <a:bodyPr wrap="square" rtlCol="0">
            <a:spAutoFit/>
          </a:bodyPr>
          <a:lstStyle/>
          <a:p>
            <a:pPr marL="171450" indent="-171450" defTabSz="932686">
              <a:buFont typeface="Arial" panose="020B0604020202020204" pitchFamily="34" charset="0"/>
              <a:buChar char="•"/>
            </a:pPr>
            <a:r>
              <a:rPr lang="en-US" sz="1400" dirty="0">
                <a:solidFill>
                  <a:prstClr val="black"/>
                </a:solidFill>
              </a:rPr>
              <a:t>Ask users about their attitudes, behaviors and experiences that matter for the network’s value and success. </a:t>
            </a:r>
            <a:br>
              <a:rPr lang="en-US" sz="1400" dirty="0">
                <a:solidFill>
                  <a:prstClr val="black"/>
                </a:solidFill>
              </a:rPr>
            </a:br>
            <a:endParaRPr lang="en-US" sz="1400" dirty="0">
              <a:solidFill>
                <a:prstClr val="black"/>
              </a:solidFill>
            </a:endParaRPr>
          </a:p>
          <a:p>
            <a:pPr marL="171450" indent="-171450" defTabSz="932686">
              <a:buFont typeface="Arial" panose="020B0604020202020204" pitchFamily="34" charset="0"/>
              <a:buChar char="•"/>
            </a:pPr>
            <a:r>
              <a:rPr lang="en-US" sz="1400" dirty="0">
                <a:solidFill>
                  <a:prstClr val="black"/>
                </a:solidFill>
              </a:rPr>
              <a:t>For example, are they sharing information in Yammer? Are they comfortable posting a question in Yammer? How often do they log into Yammer? Does their manager or their team use Yammer?</a:t>
            </a:r>
          </a:p>
          <a:p>
            <a:pPr defTabSz="932686"/>
            <a:endParaRPr lang="en-US" dirty="0">
              <a:solidFill>
                <a:prstClr val="black"/>
              </a:solidFill>
            </a:endParaRPr>
          </a:p>
        </p:txBody>
      </p:sp>
      <p:sp>
        <p:nvSpPr>
          <p:cNvPr id="8" name="TextBox 7"/>
          <p:cNvSpPr txBox="1"/>
          <p:nvPr/>
        </p:nvSpPr>
        <p:spPr>
          <a:xfrm>
            <a:off x="-1847850" y="2398426"/>
            <a:ext cx="1371600" cy="369332"/>
          </a:xfrm>
          <a:prstGeom prst="rect">
            <a:avLst/>
          </a:prstGeom>
          <a:noFill/>
        </p:spPr>
        <p:txBody>
          <a:bodyPr wrap="square" rtlCol="0">
            <a:spAutoFit/>
          </a:bodyPr>
          <a:lstStyle/>
          <a:p>
            <a:pPr defTabSz="932686"/>
            <a:r>
              <a:rPr lang="en-US" dirty="0">
                <a:solidFill>
                  <a:prstClr val="black"/>
                </a:solidFill>
              </a:rPr>
              <a:t>0:53</a:t>
            </a:r>
          </a:p>
        </p:txBody>
      </p:sp>
    </p:spTree>
    <p:extLst>
      <p:ext uri="{BB962C8B-B14F-4D97-AF65-F5344CB8AC3E}">
        <p14:creationId xmlns:p14="http://schemas.microsoft.com/office/powerpoint/2010/main" val="35098277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847850" y="2398426"/>
            <a:ext cx="1371600" cy="369332"/>
          </a:xfrm>
          <a:prstGeom prst="rect">
            <a:avLst/>
          </a:prstGeom>
          <a:noFill/>
        </p:spPr>
        <p:txBody>
          <a:bodyPr wrap="square" rtlCol="0">
            <a:spAutoFit/>
          </a:bodyPr>
          <a:lstStyle/>
          <a:p>
            <a:pPr defTabSz="932686"/>
            <a:r>
              <a:rPr lang="en-US" dirty="0">
                <a:solidFill>
                  <a:prstClr val="black"/>
                </a:solidFill>
              </a:rPr>
              <a:t>1:50</a:t>
            </a:r>
          </a:p>
        </p:txBody>
      </p:sp>
    </p:spTree>
    <p:extLst>
      <p:ext uri="{BB962C8B-B14F-4D97-AF65-F5344CB8AC3E}">
        <p14:creationId xmlns:p14="http://schemas.microsoft.com/office/powerpoint/2010/main" val="18851984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2769125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1"/>
            <a:ext cx="5486400" cy="4200992"/>
          </a:xfrm>
        </p:spPr>
        <p:txBody>
          <a:bodyPr/>
          <a:lstStyle/>
          <a:p>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847850" y="2398426"/>
            <a:ext cx="1371600" cy="369332"/>
          </a:xfrm>
          <a:prstGeom prst="rect">
            <a:avLst/>
          </a:prstGeom>
          <a:noFill/>
        </p:spPr>
        <p:txBody>
          <a:bodyPr wrap="square" rtlCol="0">
            <a:spAutoFit/>
          </a:bodyPr>
          <a:lstStyle/>
          <a:p>
            <a:pPr defTabSz="932686"/>
            <a:r>
              <a:rPr lang="en-US" dirty="0">
                <a:solidFill>
                  <a:prstClr val="black"/>
                </a:solidFill>
              </a:rPr>
              <a:t>2:04</a:t>
            </a:r>
          </a:p>
        </p:txBody>
      </p:sp>
    </p:spTree>
    <p:extLst>
      <p:ext uri="{BB962C8B-B14F-4D97-AF65-F5344CB8AC3E}">
        <p14:creationId xmlns:p14="http://schemas.microsoft.com/office/powerpoint/2010/main" val="1670921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2257425" y="5114808"/>
            <a:ext cx="1371600" cy="369332"/>
          </a:xfrm>
          <a:prstGeom prst="rect">
            <a:avLst/>
          </a:prstGeom>
          <a:noFill/>
        </p:spPr>
        <p:txBody>
          <a:bodyPr wrap="square" rtlCol="0">
            <a:spAutoFit/>
          </a:bodyPr>
          <a:lstStyle/>
          <a:p>
            <a:pPr defTabSz="932686"/>
            <a:r>
              <a:rPr lang="en-US" dirty="0">
                <a:solidFill>
                  <a:prstClr val="black"/>
                </a:solidFill>
              </a:rPr>
              <a:t>0:47</a:t>
            </a:r>
          </a:p>
        </p:txBody>
      </p:sp>
    </p:spTree>
    <p:extLst>
      <p:ext uri="{BB962C8B-B14F-4D97-AF65-F5344CB8AC3E}">
        <p14:creationId xmlns:p14="http://schemas.microsoft.com/office/powerpoint/2010/main" val="24843141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0:45</a:t>
            </a:r>
          </a:p>
        </p:txBody>
      </p:sp>
    </p:spTree>
    <p:extLst>
      <p:ext uri="{BB962C8B-B14F-4D97-AF65-F5344CB8AC3E}">
        <p14:creationId xmlns:p14="http://schemas.microsoft.com/office/powerpoint/2010/main" val="8144012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0:12</a:t>
            </a:r>
          </a:p>
        </p:txBody>
      </p:sp>
    </p:spTree>
    <p:extLst>
      <p:ext uri="{BB962C8B-B14F-4D97-AF65-F5344CB8AC3E}">
        <p14:creationId xmlns:p14="http://schemas.microsoft.com/office/powerpoint/2010/main" val="38339087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920">
              <a:spcAft>
                <a:spcPts val="345"/>
              </a:spcAft>
              <a:defRPr/>
            </a:pPr>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0:05</a:t>
            </a:r>
          </a:p>
        </p:txBody>
      </p:sp>
    </p:spTree>
    <p:extLst>
      <p:ext uri="{BB962C8B-B14F-4D97-AF65-F5344CB8AC3E}">
        <p14:creationId xmlns:p14="http://schemas.microsoft.com/office/powerpoint/2010/main" val="21435923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0:05</a:t>
            </a:r>
          </a:p>
        </p:txBody>
      </p:sp>
    </p:spTree>
    <p:extLst>
      <p:ext uri="{BB962C8B-B14F-4D97-AF65-F5344CB8AC3E}">
        <p14:creationId xmlns:p14="http://schemas.microsoft.com/office/powerpoint/2010/main" val="4028513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46920">
              <a:spcAft>
                <a:spcPts val="345"/>
              </a:spcAft>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0:40</a:t>
            </a:r>
          </a:p>
        </p:txBody>
      </p:sp>
    </p:spTree>
    <p:extLst>
      <p:ext uri="{BB962C8B-B14F-4D97-AF65-F5344CB8AC3E}">
        <p14:creationId xmlns:p14="http://schemas.microsoft.com/office/powerpoint/2010/main" val="26442476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634373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1716143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18483006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847850" y="2398426"/>
            <a:ext cx="1371600" cy="369332"/>
          </a:xfrm>
          <a:prstGeom prst="rect">
            <a:avLst/>
          </a:prstGeom>
          <a:noFill/>
        </p:spPr>
        <p:txBody>
          <a:bodyPr wrap="square" rtlCol="0">
            <a:spAutoFit/>
          </a:bodyPr>
          <a:lstStyle/>
          <a:p>
            <a:pPr defTabSz="932686"/>
            <a:r>
              <a:rPr lang="en-US" dirty="0">
                <a:solidFill>
                  <a:prstClr val="black"/>
                </a:solidFill>
              </a:rPr>
              <a:t>1:50</a:t>
            </a:r>
          </a:p>
        </p:txBody>
      </p:sp>
    </p:spTree>
    <p:extLst>
      <p:ext uri="{BB962C8B-B14F-4D97-AF65-F5344CB8AC3E}">
        <p14:creationId xmlns:p14="http://schemas.microsoft.com/office/powerpoint/2010/main" val="21867790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799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32254275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2799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36571053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799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6166858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799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24299511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799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41972246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3A8775-F829-4054-BCA0-B0250662A463}"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948732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1:40</a:t>
            </a:r>
          </a:p>
        </p:txBody>
      </p:sp>
    </p:spTree>
    <p:extLst>
      <p:ext uri="{BB962C8B-B14F-4D97-AF65-F5344CB8AC3E}">
        <p14:creationId xmlns:p14="http://schemas.microsoft.com/office/powerpoint/2010/main" val="43747431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93A8775-F829-4054-BCA0-B0250662A463}"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26709795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8016699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0:05</a:t>
            </a:r>
          </a:p>
        </p:txBody>
      </p:sp>
    </p:spTree>
    <p:extLst>
      <p:ext uri="{BB962C8B-B14F-4D97-AF65-F5344CB8AC3E}">
        <p14:creationId xmlns:p14="http://schemas.microsoft.com/office/powerpoint/2010/main" val="300453411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TextBox 8"/>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0:27</a:t>
            </a:r>
          </a:p>
        </p:txBody>
      </p:sp>
    </p:spTree>
    <p:extLst>
      <p:ext uri="{BB962C8B-B14F-4D97-AF65-F5344CB8AC3E}">
        <p14:creationId xmlns:p14="http://schemas.microsoft.com/office/powerpoint/2010/main" val="14973868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799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29387529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799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24714165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66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600439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125090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2799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0:37</a:t>
            </a:r>
          </a:p>
        </p:txBody>
      </p:sp>
    </p:spTree>
    <p:extLst>
      <p:ext uri="{BB962C8B-B14F-4D97-AF65-F5344CB8AC3E}">
        <p14:creationId xmlns:p14="http://schemas.microsoft.com/office/powerpoint/2010/main" val="2390787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923330"/>
          </a:xfrm>
          <a:prstGeom prst="rect">
            <a:avLst/>
          </a:prstGeom>
          <a:noFill/>
        </p:spPr>
        <p:txBody>
          <a:bodyPr wrap="square" rtlCol="0">
            <a:spAutoFit/>
          </a:bodyPr>
          <a:lstStyle/>
          <a:p>
            <a:pPr defTabSz="932686"/>
            <a:r>
              <a:rPr lang="en-US" dirty="0">
                <a:solidFill>
                  <a:prstClr val="black"/>
                </a:solidFill>
              </a:rPr>
              <a:t>0:48</a:t>
            </a:r>
          </a:p>
          <a:p>
            <a:pPr defTabSz="932686"/>
            <a:r>
              <a:rPr lang="en-US" dirty="0">
                <a:solidFill>
                  <a:prstClr val="black"/>
                </a:solidFill>
              </a:rPr>
              <a:t>Updated animation</a:t>
            </a:r>
          </a:p>
        </p:txBody>
      </p:sp>
    </p:spTree>
    <p:extLst>
      <p:ext uri="{BB962C8B-B14F-4D97-AF65-F5344CB8AC3E}">
        <p14:creationId xmlns:p14="http://schemas.microsoft.com/office/powerpoint/2010/main" val="3926129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8" name="TextBox 7"/>
          <p:cNvSpPr txBox="1"/>
          <p:nvPr/>
        </p:nvSpPr>
        <p:spPr>
          <a:xfrm>
            <a:off x="-1600200" y="5085179"/>
            <a:ext cx="1371600" cy="369332"/>
          </a:xfrm>
          <a:prstGeom prst="rect">
            <a:avLst/>
          </a:prstGeom>
          <a:noFill/>
        </p:spPr>
        <p:txBody>
          <a:bodyPr wrap="square" rtlCol="0">
            <a:spAutoFit/>
          </a:bodyPr>
          <a:lstStyle/>
          <a:p>
            <a:pPr defTabSz="932686"/>
            <a:r>
              <a:rPr lang="en-US" dirty="0">
                <a:solidFill>
                  <a:prstClr val="black"/>
                </a:solidFill>
              </a:rPr>
              <a:t>0:15</a:t>
            </a:r>
          </a:p>
        </p:txBody>
      </p:sp>
    </p:spTree>
    <p:extLst>
      <p:ext uri="{BB962C8B-B14F-4D97-AF65-F5344CB8AC3E}">
        <p14:creationId xmlns:p14="http://schemas.microsoft.com/office/powerpoint/2010/main" val="29905477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7"/>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600"/>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9"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37639" y="2945270"/>
            <a:ext cx="4434849" cy="737618"/>
          </a:xfrm>
          <a:prstGeom prst="rect">
            <a:avLst/>
          </a:prstGeom>
        </p:spPr>
      </p:pic>
    </p:spTree>
    <p:extLst>
      <p:ext uri="{BB962C8B-B14F-4D97-AF65-F5344CB8AC3E}">
        <p14:creationId xmlns:p14="http://schemas.microsoft.com/office/powerpoint/2010/main" val="1411346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6"/>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7" y="665741"/>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7" y="3771580"/>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1"/>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7"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8" y="600047"/>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7" y="3060901"/>
            <a:ext cx="8214225" cy="1371600"/>
          </a:xfrm>
          <a:noFill/>
        </p:spPr>
        <p:txBody>
          <a:bodyPr vert="horz" wrap="square" lIns="172112" tIns="107570" rIns="172112" bIns="107570" rtlCol="0" anchor="t" anchorCtr="0">
            <a:noAutofit/>
          </a:bodyPr>
          <a:lstStyle>
            <a:lvl1pPr>
              <a:defRPr lang="en-US" sz="4419"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29084" bIns="129084">
            <a:noAutofit/>
          </a:bodyPr>
          <a:lstStyle>
            <a:lvl1pPr marL="0" indent="0">
              <a:spcBef>
                <a:spcPts val="0"/>
              </a:spcBef>
              <a:buNone/>
              <a:defRPr lang="en-US" sz="323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77"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47439" y="479427"/>
            <a:ext cx="731837" cy="155994"/>
          </a:xfrm>
          <a:prstGeom prst="rect">
            <a:avLst/>
          </a:prstGeom>
        </p:spPr>
      </p:pic>
    </p:spTree>
    <p:extLst>
      <p:ext uri="{BB962C8B-B14F-4D97-AF65-F5344CB8AC3E}">
        <p14:creationId xmlns:p14="http://schemas.microsoft.com/office/powerpoint/2010/main" val="1381599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8"/>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2" tIns="146282" rIns="182852" bIns="146282" numCol="1" spcCol="0" rtlCol="0" fromWordArt="0" anchor="t" anchorCtr="0" forceAA="0" compatLnSpc="1">
            <a:prstTxWarp prst="textNoShape">
              <a:avLst/>
            </a:prstTxWarp>
            <a:noAutofit/>
          </a:bodyPr>
          <a:lstStyle/>
          <a:p>
            <a:pPr algn="ctr" defTabSz="932306" fontAlgn="base">
              <a:lnSpc>
                <a:spcPct val="90000"/>
              </a:lnSpc>
              <a:spcBef>
                <a:spcPct val="0"/>
              </a:spcBef>
              <a:spcAft>
                <a:spcPct val="0"/>
              </a:spcAft>
            </a:pPr>
            <a:endParaRPr lang="en-US" sz="238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107570" bIns="107570" anchor="t" anchorCtr="0"/>
          <a:lstStyle>
            <a:lvl1pPr>
              <a:defRPr sz="7224"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3"/>
            <a:ext cx="10058401" cy="1829593"/>
          </a:xfrm>
          <a:noFill/>
        </p:spPr>
        <p:txBody>
          <a:bodyPr lIns="215140" tIns="172112" rIns="215140" bIns="172112">
            <a:noAutofit/>
          </a:bodyPr>
          <a:lstStyle>
            <a:lvl1pPr marL="0" indent="0">
              <a:spcBef>
                <a:spcPts val="0"/>
              </a:spcBef>
              <a:buNone/>
              <a:defRPr sz="357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7"/>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9" y="5910384"/>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2" y="6282994"/>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8119949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8"/>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2" tIns="146282" rIns="182852" bIns="146282" numCol="1" spcCol="0" rtlCol="0" fromWordArt="0" anchor="t" anchorCtr="0" forceAA="0" compatLnSpc="1">
            <a:prstTxWarp prst="textNoShape">
              <a:avLst/>
            </a:prstTxWarp>
            <a:noAutofit/>
          </a:bodyPr>
          <a:lstStyle/>
          <a:p>
            <a:pPr algn="ctr" defTabSz="932306" fontAlgn="base">
              <a:lnSpc>
                <a:spcPct val="90000"/>
              </a:lnSpc>
              <a:spcBef>
                <a:spcPct val="0"/>
              </a:spcBef>
              <a:spcAft>
                <a:spcPct val="0"/>
              </a:spcAft>
            </a:pPr>
            <a:endParaRPr lang="en-US" sz="238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107570" bIns="107570" anchor="t" anchorCtr="0"/>
          <a:lstStyle>
            <a:lvl1pPr>
              <a:defRPr sz="7224"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7"/>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9" y="5910384"/>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74065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107570" bIns="107570" anchor="t" anchorCtr="0"/>
          <a:lstStyle>
            <a:lvl1pPr>
              <a:defRPr sz="883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70"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6"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7"/>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9" y="5910384"/>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306" fontAlgn="base">
              <a:spcBef>
                <a:spcPct val="0"/>
              </a:spcBef>
              <a:spcAft>
                <a:spcPct val="0"/>
              </a:spcAft>
            </a:pPr>
            <a:endParaRPr lang="en-US" sz="204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19658410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107570" bIns="107570" anchor="t" anchorCtr="0"/>
          <a:lstStyle>
            <a:lvl1pPr>
              <a:defRPr sz="883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272143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107570" bIns="107570" anchor="t" anchorCtr="0"/>
          <a:lstStyle>
            <a:lvl1pPr algn="l" defTabSz="932577" rtl="0" eaLnBrk="1" latinLnBrk="0" hangingPunct="1">
              <a:lnSpc>
                <a:spcPct val="90000"/>
              </a:lnSpc>
              <a:spcBef>
                <a:spcPct val="0"/>
              </a:spcBef>
              <a:buNone/>
              <a:defRPr lang="en-US" sz="883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1211752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107570" bIns="107570" anchor="t" anchorCtr="0"/>
          <a:lstStyle>
            <a:lvl1pPr algn="l" defTabSz="932577" rtl="0" eaLnBrk="1" latinLnBrk="0" hangingPunct="1">
              <a:lnSpc>
                <a:spcPct val="90000"/>
              </a:lnSpc>
              <a:spcBef>
                <a:spcPct val="0"/>
              </a:spcBef>
              <a:buNone/>
              <a:defRPr lang="en-US" sz="883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90028615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0" indent="0">
              <a:buNone/>
              <a:defRPr sz="2040"/>
            </a:lvl2pPr>
            <a:lvl3pPr marL="223798" indent="0">
              <a:buNone/>
              <a:defRPr sz="2040"/>
            </a:lvl3pPr>
            <a:lvl4pPr marL="476166" indent="0">
              <a:buNone/>
              <a:defRPr sz="1785"/>
            </a:lvl4pPr>
            <a:lvl5pPr marL="739643" indent="0">
              <a:buNone/>
              <a:defRPr sz="178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683113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0" indent="0">
              <a:buNone/>
              <a:defRPr sz="2040"/>
            </a:lvl2pPr>
            <a:lvl3pPr marL="223798" indent="0">
              <a:buNone/>
              <a:defRPr sz="2040"/>
            </a:lvl3pPr>
            <a:lvl4pPr marL="476166" indent="0">
              <a:buNone/>
              <a:defRPr sz="1785"/>
            </a:lvl4pPr>
            <a:lvl5pPr marL="739643" indent="0">
              <a:buNone/>
              <a:defRPr sz="178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918680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66841"/>
          </a:xfrm>
        </p:spPr>
        <p:txBody>
          <a:bodyPr>
            <a:spAutoFit/>
          </a:bodyPr>
          <a:lstStyle>
            <a:lvl3pPr>
              <a:defRPr sz="2380"/>
            </a:lvl3pPr>
            <a:lvl4pPr>
              <a:defRPr sz="2040"/>
            </a:lvl4pPr>
            <a:lvl5pPr>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0129777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66841"/>
          </a:xfrm>
        </p:spPr>
        <p:txBody>
          <a:bodyPr>
            <a:spAutoFit/>
          </a:bodyPr>
          <a:lstStyle>
            <a:lvl1pPr>
              <a:buClr>
                <a:schemeClr val="tx2"/>
              </a:buClr>
              <a:defRPr>
                <a:gradFill>
                  <a:gsLst>
                    <a:gs pos="13869">
                      <a:schemeClr val="tx2"/>
                    </a:gs>
                    <a:gs pos="42000">
                      <a:schemeClr val="tx2"/>
                    </a:gs>
                  </a:gsLst>
                  <a:lin ang="5400000" scaled="0"/>
                </a:gradFill>
              </a:defRPr>
            </a:lvl1pPr>
            <a:lvl3pPr>
              <a:defRPr sz="2380"/>
            </a:lvl3pPr>
            <a:lvl4pPr>
              <a:defRPr sz="2040"/>
            </a:lvl4pPr>
            <a:lvl5pPr>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4192194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87249"/>
          </a:xfrm>
        </p:spPr>
        <p:txBody>
          <a:bodyPr wrap="square">
            <a:spAutoFit/>
          </a:bodyPr>
          <a:lstStyle>
            <a:lvl1pPr marL="0" indent="0">
              <a:spcBef>
                <a:spcPts val="1224"/>
              </a:spcBef>
              <a:buClr>
                <a:schemeClr val="tx1"/>
              </a:buClr>
              <a:buFont typeface="Wingdings" pitchFamily="2" charset="2"/>
              <a:buNone/>
              <a:defRPr sz="3570"/>
            </a:lvl1pPr>
            <a:lvl2pPr marL="0" indent="0">
              <a:buNone/>
              <a:defRPr sz="2040"/>
            </a:lvl2pPr>
            <a:lvl3pPr marL="231734" indent="0">
              <a:buNone/>
              <a:tabLst/>
              <a:defRPr sz="2040"/>
            </a:lvl3pPr>
            <a:lvl4pPr marL="460293" indent="0">
              <a:buNone/>
              <a:defRPr/>
            </a:lvl4pPr>
            <a:lvl5pPr marL="68567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587249"/>
          </a:xfrm>
        </p:spPr>
        <p:txBody>
          <a:bodyPr wrap="square">
            <a:spAutoFit/>
          </a:bodyPr>
          <a:lstStyle>
            <a:lvl1pPr marL="0" indent="0">
              <a:spcBef>
                <a:spcPts val="1224"/>
              </a:spcBef>
              <a:buClr>
                <a:schemeClr val="tx1"/>
              </a:buClr>
              <a:buFont typeface="Wingdings" pitchFamily="2" charset="2"/>
              <a:buNone/>
              <a:defRPr sz="3570"/>
            </a:lvl1pPr>
            <a:lvl2pPr marL="0" indent="0">
              <a:buNone/>
              <a:defRPr sz="2040"/>
            </a:lvl2pPr>
            <a:lvl3pPr marL="231734" indent="0">
              <a:buNone/>
              <a:tabLst/>
              <a:defRPr sz="2040"/>
            </a:lvl3pPr>
            <a:lvl4pPr marL="460293" indent="0">
              <a:buNone/>
              <a:defRPr/>
            </a:lvl4pPr>
            <a:lvl5pPr marL="68567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598199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87249"/>
          </a:xfrm>
        </p:spPr>
        <p:txBody>
          <a:bodyPr wrap="square">
            <a:spAutoFit/>
          </a:bodyPr>
          <a:lstStyle>
            <a:lvl1pPr marL="0" indent="0">
              <a:spcBef>
                <a:spcPts val="1224"/>
              </a:spcBef>
              <a:buClr>
                <a:schemeClr val="tx1"/>
              </a:buClr>
              <a:buFont typeface="Wingdings" pitchFamily="2" charset="2"/>
              <a:buNone/>
              <a:defRPr sz="3570">
                <a:gradFill>
                  <a:gsLst>
                    <a:gs pos="5109">
                      <a:schemeClr val="tx2"/>
                    </a:gs>
                    <a:gs pos="25000">
                      <a:schemeClr val="tx2"/>
                    </a:gs>
                  </a:gsLst>
                  <a:lin ang="5400000" scaled="0"/>
                </a:gradFill>
              </a:defRPr>
            </a:lvl1pPr>
            <a:lvl2pPr marL="0" indent="0">
              <a:buNone/>
              <a:defRPr sz="2040"/>
            </a:lvl2pPr>
            <a:lvl3pPr marL="231734" indent="0">
              <a:buNone/>
              <a:tabLst/>
              <a:defRPr sz="2040"/>
            </a:lvl3pPr>
            <a:lvl4pPr marL="460293" indent="0">
              <a:buNone/>
              <a:defRPr/>
            </a:lvl4pPr>
            <a:lvl5pPr marL="68567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87249"/>
          </a:xfrm>
        </p:spPr>
        <p:txBody>
          <a:bodyPr wrap="square">
            <a:spAutoFit/>
          </a:bodyPr>
          <a:lstStyle>
            <a:lvl1pPr marL="0" indent="0">
              <a:spcBef>
                <a:spcPts val="1224"/>
              </a:spcBef>
              <a:buClr>
                <a:schemeClr val="tx1"/>
              </a:buClr>
              <a:buFont typeface="Wingdings" pitchFamily="2" charset="2"/>
              <a:buNone/>
              <a:defRPr sz="3570">
                <a:gradFill>
                  <a:gsLst>
                    <a:gs pos="100000">
                      <a:schemeClr val="tx2"/>
                    </a:gs>
                    <a:gs pos="0">
                      <a:schemeClr val="tx2"/>
                    </a:gs>
                  </a:gsLst>
                  <a:lin ang="5400000" scaled="0"/>
                </a:gradFill>
              </a:defRPr>
            </a:lvl1pPr>
            <a:lvl2pPr marL="0" indent="0">
              <a:buNone/>
              <a:defRPr sz="2040"/>
            </a:lvl2pPr>
            <a:lvl3pPr marL="231734" indent="0">
              <a:buNone/>
              <a:tabLst/>
              <a:defRPr sz="2040"/>
            </a:lvl3pPr>
            <a:lvl4pPr marL="460293" indent="0">
              <a:buNone/>
              <a:defRPr/>
            </a:lvl4pPr>
            <a:lvl5pPr marL="68567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034337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44829"/>
          </a:xfrm>
        </p:spPr>
        <p:txBody>
          <a:bodyPr wrap="square">
            <a:spAutoFit/>
          </a:bodyPr>
          <a:lstStyle>
            <a:lvl1pPr marL="287287" indent="-287287">
              <a:spcBef>
                <a:spcPts val="1224"/>
              </a:spcBef>
              <a:buClr>
                <a:schemeClr val="tx1"/>
              </a:buClr>
              <a:buFont typeface="Wingdings" panose="05000000000000000000" pitchFamily="2" charset="2"/>
              <a:buChar char="§"/>
              <a:defRPr sz="3570"/>
            </a:lvl1pPr>
            <a:lvl2pPr marL="531072" indent="-233154">
              <a:defRPr sz="2380"/>
            </a:lvl2pPr>
            <a:lvl3pPr marL="699461" indent="-168389">
              <a:tabLst/>
              <a:defRPr sz="2040"/>
            </a:lvl3pPr>
            <a:lvl4pPr marL="880802" indent="-181341">
              <a:defRPr/>
            </a:lvl4pPr>
            <a:lvl5pPr marL="1049191" indent="-16838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644829"/>
          </a:xfrm>
        </p:spPr>
        <p:txBody>
          <a:bodyPr wrap="square">
            <a:spAutoFit/>
          </a:bodyPr>
          <a:lstStyle>
            <a:lvl1pPr marL="287287" indent="-287287">
              <a:spcBef>
                <a:spcPts val="1224"/>
              </a:spcBef>
              <a:buClr>
                <a:schemeClr val="tx1"/>
              </a:buClr>
              <a:buFont typeface="Wingdings" panose="05000000000000000000" pitchFamily="2" charset="2"/>
              <a:buChar char="§"/>
              <a:defRPr sz="3570"/>
            </a:lvl1pPr>
            <a:lvl2pPr marL="531072" indent="-233154">
              <a:defRPr sz="2380"/>
            </a:lvl2pPr>
            <a:lvl3pPr marL="699461" indent="-168389">
              <a:tabLst/>
              <a:defRPr sz="2040"/>
            </a:lvl3pPr>
            <a:lvl4pPr marL="880802" indent="-181341">
              <a:defRPr/>
            </a:lvl4pPr>
            <a:lvl5pPr marL="1049191" indent="-16838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5900250"/>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44829"/>
          </a:xfrm>
        </p:spPr>
        <p:txBody>
          <a:bodyPr wrap="square">
            <a:spAutoFit/>
          </a:bodyPr>
          <a:lstStyle>
            <a:lvl1pPr marL="287287" indent="-287287">
              <a:spcBef>
                <a:spcPts val="1224"/>
              </a:spcBef>
              <a:buClr>
                <a:schemeClr val="tx2"/>
              </a:buClr>
              <a:buFont typeface="Wingdings" panose="05000000000000000000" pitchFamily="2" charset="2"/>
              <a:buChar char="§"/>
              <a:defRPr sz="3570">
                <a:gradFill>
                  <a:gsLst>
                    <a:gs pos="5109">
                      <a:schemeClr val="tx2"/>
                    </a:gs>
                    <a:gs pos="100000">
                      <a:schemeClr val="tx2"/>
                    </a:gs>
                  </a:gsLst>
                  <a:lin ang="5400000" scaled="0"/>
                </a:gradFill>
              </a:defRPr>
            </a:lvl1pPr>
            <a:lvl2pPr marL="531072" indent="-233154">
              <a:defRPr sz="2380"/>
            </a:lvl2pPr>
            <a:lvl3pPr marL="699461" indent="-168389">
              <a:tabLst/>
              <a:defRPr sz="2040"/>
            </a:lvl3pPr>
            <a:lvl4pPr marL="880802" indent="-181341">
              <a:defRPr/>
            </a:lvl4pPr>
            <a:lvl5pPr marL="1049191" indent="-16838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644829"/>
          </a:xfrm>
        </p:spPr>
        <p:txBody>
          <a:bodyPr wrap="square">
            <a:spAutoFit/>
          </a:bodyPr>
          <a:lstStyle>
            <a:lvl1pPr marL="287287" indent="-287287">
              <a:spcBef>
                <a:spcPts val="1224"/>
              </a:spcBef>
              <a:buClr>
                <a:schemeClr val="tx2"/>
              </a:buClr>
              <a:buFont typeface="Wingdings" panose="05000000000000000000" pitchFamily="2" charset="2"/>
              <a:buChar char="§"/>
              <a:defRPr sz="3570">
                <a:gradFill>
                  <a:gsLst>
                    <a:gs pos="5109">
                      <a:schemeClr val="tx2"/>
                    </a:gs>
                    <a:gs pos="100000">
                      <a:schemeClr val="tx2"/>
                    </a:gs>
                  </a:gsLst>
                  <a:lin ang="5400000" scaled="0"/>
                </a:gradFill>
              </a:defRPr>
            </a:lvl1pPr>
            <a:lvl2pPr marL="531072" indent="-233154">
              <a:defRPr sz="2380"/>
            </a:lvl2pPr>
            <a:lvl3pPr marL="699461" indent="-168389">
              <a:tabLst/>
              <a:defRPr sz="2040"/>
            </a:lvl3pPr>
            <a:lvl4pPr marL="880802" indent="-181341">
              <a:defRPr/>
            </a:lvl4pPr>
            <a:lvl5pPr marL="1049191" indent="-16838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210908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2561815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24" baseline="0"/>
            </a:lvl1pPr>
          </a:lstStyle>
          <a:p>
            <a:r>
              <a:rPr lang="en-US" smtClean="0"/>
              <a:t>Click to edit Master title style</a:t>
            </a:r>
            <a:endParaRPr lang="en-US" dirty="0"/>
          </a:p>
        </p:txBody>
      </p:sp>
    </p:spTree>
    <p:extLst>
      <p:ext uri="{BB962C8B-B14F-4D97-AF65-F5344CB8AC3E}">
        <p14:creationId xmlns:p14="http://schemas.microsoft.com/office/powerpoint/2010/main" val="103996582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6034" baseline="0"/>
            </a:lvl1pPr>
          </a:lstStyle>
          <a:p>
            <a:r>
              <a:rPr lang="en-US" smtClean="0"/>
              <a:t>Click to edit Master title style</a:t>
            </a:r>
            <a:endParaRPr lang="en-US" dirty="0"/>
          </a:p>
        </p:txBody>
      </p:sp>
    </p:spTree>
    <p:extLst>
      <p:ext uri="{BB962C8B-B14F-4D97-AF65-F5344CB8AC3E}">
        <p14:creationId xmlns:p14="http://schemas.microsoft.com/office/powerpoint/2010/main" val="109204456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6034" baseline="0"/>
            </a:lvl1pPr>
          </a:lstStyle>
          <a:p>
            <a:r>
              <a:rPr lang="en-US" smtClean="0"/>
              <a:t>Click to edit Master title style</a:t>
            </a:r>
            <a:endParaRPr lang="en-US" dirty="0"/>
          </a:p>
        </p:txBody>
      </p:sp>
    </p:spTree>
    <p:extLst>
      <p:ext uri="{BB962C8B-B14F-4D97-AF65-F5344CB8AC3E}">
        <p14:creationId xmlns:p14="http://schemas.microsoft.com/office/powerpoint/2010/main" val="40027396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9" y="1201806"/>
            <a:ext cx="10058399" cy="917575"/>
          </a:xfrm>
        </p:spPr>
        <p:txBody>
          <a:bodyPr/>
          <a:lstStyle>
            <a:lvl1pPr marL="233321" indent="-233321">
              <a:defRPr sz="6034"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9" y="5126039"/>
            <a:ext cx="5486400" cy="1111973"/>
          </a:xfrm>
        </p:spPr>
        <p:txBody>
          <a:bodyPr/>
          <a:lstStyle>
            <a:lvl1pPr marL="0" indent="0">
              <a:spcBef>
                <a:spcPts val="0"/>
              </a:spcBef>
              <a:buNone/>
              <a:defRPr sz="323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5394880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9" y="2125664"/>
            <a:ext cx="10058399" cy="917575"/>
          </a:xfrm>
        </p:spPr>
        <p:txBody>
          <a:bodyPr/>
          <a:lstStyle>
            <a:lvl1pPr marL="282525" indent="-282525">
              <a:tabLst>
                <a:tab pos="282525" algn="l"/>
              </a:tabLst>
              <a:defRPr sz="6034"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9" y="4868847"/>
            <a:ext cx="5486400" cy="1111973"/>
          </a:xfrm>
        </p:spPr>
        <p:txBody>
          <a:bodyPr/>
          <a:lstStyle>
            <a:lvl1pPr marL="0" indent="0">
              <a:spcBef>
                <a:spcPts val="0"/>
              </a:spcBef>
              <a:buNone/>
              <a:defRPr sz="323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2040727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3"/>
            <a:ext cx="11887200" cy="970589"/>
          </a:xfrm>
        </p:spPr>
        <p:txBody>
          <a:bodyPr/>
          <a:lstStyle>
            <a:lvl1pPr marL="0" indent="0">
              <a:buNone/>
              <a:defRPr sz="5439">
                <a:gradFill>
                  <a:gsLst>
                    <a:gs pos="3333">
                      <a:schemeClr val="tx1"/>
                    </a:gs>
                    <a:gs pos="39000">
                      <a:schemeClr val="tx1"/>
                    </a:gs>
                  </a:gsLst>
                  <a:lin ang="5400000" scaled="0"/>
                </a:gradFill>
              </a:defRPr>
            </a:lvl1pPr>
            <a:lvl2pPr marL="0" indent="0">
              <a:buFontTx/>
              <a:buNone/>
              <a:defRPr sz="2040"/>
            </a:lvl2pPr>
            <a:lvl3pPr marL="228559" indent="0">
              <a:buNone/>
              <a:defRPr/>
            </a:lvl3pPr>
            <a:lvl4pPr marL="457119" indent="0">
              <a:buNone/>
              <a:defRPr/>
            </a:lvl4pPr>
            <a:lvl5pPr marL="685678"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24"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9244597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97785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72283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501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774073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50"/>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306" fontAlgn="base">
              <a:spcBef>
                <a:spcPct val="0"/>
              </a:spcBef>
              <a:spcAft>
                <a:spcPct val="0"/>
              </a:spcAft>
            </a:pPr>
            <a:endParaRPr lang="en-US" sz="178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16152"/>
            <a:ext cx="11887199" cy="2172648"/>
          </a:xfrm>
        </p:spPr>
        <p:txBody>
          <a:bodyPr/>
          <a:lstStyle>
            <a:lvl1pPr marL="0" indent="0">
              <a:buNone/>
              <a:defRPr sz="331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9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0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1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81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86494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81387"/>
          </a:xfrm>
          <a:prstGeom prst="rect">
            <a:avLst/>
          </a:prstGeom>
        </p:spPr>
        <p:txBody>
          <a:bodyPr/>
          <a:lstStyle>
            <a:lvl1pPr marL="290461" indent="-290461">
              <a:buClr>
                <a:schemeClr val="tx1"/>
              </a:buClr>
              <a:buSzPct val="90000"/>
              <a:buFont typeface="Wingdings" panose="05000000000000000000" pitchFamily="2" charset="2"/>
              <a:buChar char="§"/>
              <a:defRPr sz="357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9" indent="-280938">
              <a:buClr>
                <a:schemeClr val="tx1"/>
              </a:buClr>
              <a:buSzPct val="90000"/>
              <a:buFont typeface="Wingdings" panose="05000000000000000000" pitchFamily="2" charset="2"/>
              <a:buChar char="§"/>
              <a:defRPr sz="323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60" indent="-290461">
              <a:buClr>
                <a:schemeClr val="tx1"/>
              </a:buClr>
              <a:buSzPct val="90000"/>
              <a:buFont typeface="Wingdings" panose="05000000000000000000" pitchFamily="2" charset="2"/>
              <a:buChar char="§"/>
              <a:defRPr sz="280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19" indent="-228559">
              <a:buClr>
                <a:schemeClr val="tx1"/>
              </a:buClr>
              <a:buSzPct val="90000"/>
              <a:buFont typeface="Wingdings" panose="05000000000000000000" pitchFamily="2" charset="2"/>
              <a:buChar char="§"/>
              <a:defRPr sz="238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79" indent="-228559">
              <a:buClr>
                <a:schemeClr val="tx1"/>
              </a:buClr>
              <a:buSzPct val="90000"/>
              <a:buFont typeface="Wingdings" panose="05000000000000000000" pitchFamily="2" charset="2"/>
              <a:buChar char="§"/>
              <a:defRPr sz="204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82880" tIns="91440" rIns="182880" bIns="91440" anchor="b" anchorCtr="0">
            <a:noAutofit/>
          </a:bodyPr>
          <a:lstStyle>
            <a:lvl1pPr algn="r">
              <a:buFont typeface="Arial" pitchFamily="34" charset="0"/>
              <a:buNone/>
              <a:defRPr sz="374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444906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72112" tIns="107570" rIns="172112" bIns="10757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66841"/>
          </a:xfrm>
          <a:prstGeom prst="rect">
            <a:avLst/>
          </a:prstGeom>
        </p:spPr>
        <p:txBody>
          <a:bodyPr vert="horz" wrap="square" lIns="172112" tIns="107570" rIns="172112" bIns="10757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rot="5400000">
            <a:off x="10532394" y="1944336"/>
            <a:ext cx="4298019" cy="409351"/>
          </a:xfrm>
          <a:prstGeom prst="rect">
            <a:avLst/>
          </a:prstGeom>
        </p:spPr>
      </p:pic>
    </p:spTree>
    <p:extLst>
      <p:ext uri="{BB962C8B-B14F-4D97-AF65-F5344CB8AC3E}">
        <p14:creationId xmlns:p14="http://schemas.microsoft.com/office/powerpoint/2010/main" val="2656620883"/>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 id="2147484243" r:id="rId14"/>
    <p:sldLayoutId id="2147484244" r:id="rId15"/>
    <p:sldLayoutId id="2147484245" r:id="rId16"/>
    <p:sldLayoutId id="2147484246" r:id="rId17"/>
    <p:sldLayoutId id="2147484247" r:id="rId18"/>
    <p:sldLayoutId id="2147484248" r:id="rId19"/>
    <p:sldLayoutId id="2147484249" r:id="rId20"/>
    <p:sldLayoutId id="2147484250" r:id="rId21"/>
    <p:sldLayoutId id="2147484251" r:id="rId22"/>
    <p:sldLayoutId id="2147484252" r:id="rId23"/>
    <p:sldLayoutId id="2147484253" r:id="rId24"/>
    <p:sldLayoutId id="2147484254" r:id="rId25"/>
    <p:sldLayoutId id="2147484255" r:id="rId26"/>
    <p:sldLayoutId id="2147484256" r:id="rId27"/>
    <p:sldLayoutId id="2147484257" r:id="rId28"/>
    <p:sldLayoutId id="2147484258" r:id="rId29"/>
  </p:sldLayoutIdLst>
  <p:transition>
    <p:fade/>
  </p:transition>
  <p:timing>
    <p:tnLst>
      <p:par>
        <p:cTn id="1" dur="indefinite" restart="never" nodeType="tmRoot"/>
      </p:par>
    </p:tnLst>
  </p:timing>
  <p:txStyles>
    <p:titleStyle>
      <a:lvl1pPr algn="l" defTabSz="932577" rtl="0" eaLnBrk="1" latinLnBrk="0" hangingPunct="1">
        <a:lnSpc>
          <a:spcPct val="90000"/>
        </a:lnSpc>
        <a:spcBef>
          <a:spcPct val="0"/>
        </a:spcBef>
        <a:buNone/>
        <a:defRPr lang="en-US" sz="543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9" marR="0" indent="-342839" algn="l" defTabSz="93257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5" kern="1200" spc="0" baseline="0">
          <a:gradFill>
            <a:gsLst>
              <a:gs pos="1250">
                <a:schemeClr val="tx1"/>
              </a:gs>
              <a:gs pos="100000">
                <a:schemeClr val="tx1"/>
              </a:gs>
            </a:gsLst>
            <a:lin ang="5400000" scaled="0"/>
          </a:gradFill>
          <a:latin typeface="+mj-lt"/>
          <a:ea typeface="+mn-ea"/>
          <a:cs typeface="+mn-cs"/>
        </a:defRPr>
      </a:lvl1pPr>
      <a:lvl2pPr marL="584096" marR="0" indent="-241257" algn="l" defTabSz="93257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80" kern="1200" spc="0" baseline="0">
          <a:gradFill>
            <a:gsLst>
              <a:gs pos="1250">
                <a:schemeClr val="tx1"/>
              </a:gs>
              <a:gs pos="100000">
                <a:schemeClr val="tx1"/>
              </a:gs>
            </a:gsLst>
            <a:lin ang="5400000" scaled="0"/>
          </a:gradFill>
          <a:latin typeface="+mn-lt"/>
          <a:ea typeface="+mn-ea"/>
          <a:cs typeface="+mn-cs"/>
        </a:defRPr>
      </a:lvl2pPr>
      <a:lvl3pPr marL="799958" marR="0" indent="-228559" algn="l" defTabSz="93257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80" kern="1200" spc="0" baseline="0">
          <a:gradFill>
            <a:gsLst>
              <a:gs pos="1250">
                <a:schemeClr val="tx1"/>
              </a:gs>
              <a:gs pos="100000">
                <a:schemeClr val="tx1"/>
              </a:gs>
            </a:gsLst>
            <a:lin ang="5400000" scaled="0"/>
          </a:gradFill>
          <a:latin typeface="+mn-lt"/>
          <a:ea typeface="+mn-ea"/>
          <a:cs typeface="+mn-cs"/>
        </a:defRPr>
      </a:lvl3pPr>
      <a:lvl4pPr marL="1028518" marR="0" indent="-228559" algn="l" defTabSz="93257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4pPr>
      <a:lvl5pPr marL="1257077" marR="0" indent="-228559" algn="l" defTabSz="93257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5pPr>
      <a:lvl6pPr marL="2564584" indent="-233145" algn="l" defTabSz="932577"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73" indent="-233145" algn="l" defTabSz="932577"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162" indent="-233145" algn="l" defTabSz="932577"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451" indent="-233145" algn="l" defTabSz="932577"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77" rtl="0" eaLnBrk="1" latinLnBrk="0" hangingPunct="1">
        <a:defRPr sz="1785" kern="1200">
          <a:solidFill>
            <a:schemeClr val="tx1"/>
          </a:solidFill>
          <a:latin typeface="+mn-lt"/>
          <a:ea typeface="+mn-ea"/>
          <a:cs typeface="+mn-cs"/>
        </a:defRPr>
      </a:lvl1pPr>
      <a:lvl2pPr marL="466288" algn="l" defTabSz="932577" rtl="0" eaLnBrk="1" latinLnBrk="0" hangingPunct="1">
        <a:defRPr sz="1785" kern="1200">
          <a:solidFill>
            <a:schemeClr val="tx1"/>
          </a:solidFill>
          <a:latin typeface="+mn-lt"/>
          <a:ea typeface="+mn-ea"/>
          <a:cs typeface="+mn-cs"/>
        </a:defRPr>
      </a:lvl2pPr>
      <a:lvl3pPr marL="932577" algn="l" defTabSz="932577" rtl="0" eaLnBrk="1" latinLnBrk="0" hangingPunct="1">
        <a:defRPr sz="1785" kern="1200">
          <a:solidFill>
            <a:schemeClr val="tx1"/>
          </a:solidFill>
          <a:latin typeface="+mn-lt"/>
          <a:ea typeface="+mn-ea"/>
          <a:cs typeface="+mn-cs"/>
        </a:defRPr>
      </a:lvl3pPr>
      <a:lvl4pPr marL="1398865" algn="l" defTabSz="932577" rtl="0" eaLnBrk="1" latinLnBrk="0" hangingPunct="1">
        <a:defRPr sz="1785" kern="1200">
          <a:solidFill>
            <a:schemeClr val="tx1"/>
          </a:solidFill>
          <a:latin typeface="+mn-lt"/>
          <a:ea typeface="+mn-ea"/>
          <a:cs typeface="+mn-cs"/>
        </a:defRPr>
      </a:lvl4pPr>
      <a:lvl5pPr marL="1865152" algn="l" defTabSz="932577" rtl="0" eaLnBrk="1" latinLnBrk="0" hangingPunct="1">
        <a:defRPr sz="1785" kern="1200">
          <a:solidFill>
            <a:schemeClr val="tx1"/>
          </a:solidFill>
          <a:latin typeface="+mn-lt"/>
          <a:ea typeface="+mn-ea"/>
          <a:cs typeface="+mn-cs"/>
        </a:defRPr>
      </a:lvl5pPr>
      <a:lvl6pPr marL="2331441" algn="l" defTabSz="932577" rtl="0" eaLnBrk="1" latinLnBrk="0" hangingPunct="1">
        <a:defRPr sz="1785" kern="1200">
          <a:solidFill>
            <a:schemeClr val="tx1"/>
          </a:solidFill>
          <a:latin typeface="+mn-lt"/>
          <a:ea typeface="+mn-ea"/>
          <a:cs typeface="+mn-cs"/>
        </a:defRPr>
      </a:lvl6pPr>
      <a:lvl7pPr marL="2797729" algn="l" defTabSz="932577" rtl="0" eaLnBrk="1" latinLnBrk="0" hangingPunct="1">
        <a:defRPr sz="1785" kern="1200">
          <a:solidFill>
            <a:schemeClr val="tx1"/>
          </a:solidFill>
          <a:latin typeface="+mn-lt"/>
          <a:ea typeface="+mn-ea"/>
          <a:cs typeface="+mn-cs"/>
        </a:defRPr>
      </a:lvl7pPr>
      <a:lvl8pPr marL="3264017" algn="l" defTabSz="932577" rtl="0" eaLnBrk="1" latinLnBrk="0" hangingPunct="1">
        <a:defRPr sz="1785" kern="1200">
          <a:solidFill>
            <a:schemeClr val="tx1"/>
          </a:solidFill>
          <a:latin typeface="+mn-lt"/>
          <a:ea typeface="+mn-ea"/>
          <a:cs typeface="+mn-cs"/>
        </a:defRPr>
      </a:lvl8pPr>
      <a:lvl9pPr marL="3730306" algn="l" defTabSz="932577" rtl="0" eaLnBrk="1" latinLnBrk="0" hangingPunct="1">
        <a:defRPr sz="178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48.xml"/><Relationship Id="rId5" Type="http://schemas.openxmlformats.org/officeDocument/2006/relationships/image" Target="../media/image24.jp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48.xml"/><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2.xml"/><Relationship Id="rId1" Type="http://schemas.openxmlformats.org/officeDocument/2006/relationships/slideLayout" Target="../slideLayouts/slideLayout48.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38.xml"/><Relationship Id="rId5" Type="http://schemas.openxmlformats.org/officeDocument/2006/relationships/image" Target="../media/image33.jpg"/><Relationship Id="rId4" Type="http://schemas.openxmlformats.org/officeDocument/2006/relationships/image" Target="../media/image32.jpg"/></Relationships>
</file>

<file path=ppt/slides/_rels/slide2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0.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2.xml"/><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3.xml"/><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4.xml"/><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6.xml"/><Relationship Id="rId1" Type="http://schemas.openxmlformats.org/officeDocument/2006/relationships/slideLayout" Target="../slideLayouts/slideLayout48.xml"/><Relationship Id="rId4" Type="http://schemas.openxmlformats.org/officeDocument/2006/relationships/image" Target="../media/image44.jpg"/></Relationships>
</file>

<file path=ppt/slides/_rels/slide3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7.xml"/><Relationship Id="rId1" Type="http://schemas.openxmlformats.org/officeDocument/2006/relationships/slideLayout" Target="../slideLayouts/slideLayout48.xml"/><Relationship Id="rId5" Type="http://schemas.openxmlformats.org/officeDocument/2006/relationships/image" Target="../media/image47.jpg"/><Relationship Id="rId4" Type="http://schemas.openxmlformats.org/officeDocument/2006/relationships/image" Target="../media/image46.jpg"/></Relationships>
</file>

<file path=ppt/slides/_rels/slide3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8.xml"/><Relationship Id="rId1" Type="http://schemas.openxmlformats.org/officeDocument/2006/relationships/slideLayout" Target="../slideLayouts/slideLayout52.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9.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1.xml"/><Relationship Id="rId1" Type="http://schemas.openxmlformats.org/officeDocument/2006/relationships/slideLayout" Target="../slideLayouts/slideLayout48.xml"/><Relationship Id="rId4" Type="http://schemas.openxmlformats.org/officeDocument/2006/relationships/image" Target="../media/image51.jpg"/></Relationships>
</file>

<file path=ppt/slides/_rels/slide4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2.xml"/><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3.xml"/><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44.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5.xml"/><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6.xml"/><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7.xml"/><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50.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0.xml"/><Relationship Id="rId1" Type="http://schemas.openxmlformats.org/officeDocument/2006/relationships/slideLayout" Target="../slideLayouts/slideLayout37.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1.xml"/><Relationship Id="rId1" Type="http://schemas.openxmlformats.org/officeDocument/2006/relationships/slideLayout" Target="../slideLayouts/slideLayout37.xml"/></Relationships>
</file>

<file path=ppt/slides/_rels/slide5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2.xml"/><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3.xml"/><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4.xml"/><Relationship Id="rId1" Type="http://schemas.openxmlformats.org/officeDocument/2006/relationships/slideLayout" Target="../slideLayouts/slideLayout48.xml"/></Relationships>
</file>

<file path=ppt/slides/_rels/slide5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5.xml"/><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56.xml"/><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7.xml"/><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8.xml"/><Relationship Id="rId1" Type="http://schemas.openxmlformats.org/officeDocument/2006/relationships/slideLayout" Target="../slideLayouts/slideLayout48.xml"/></Relationships>
</file>

<file path=ppt/slides/_rels/slide5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9.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6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0.xml"/><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1.xml"/><Relationship Id="rId1" Type="http://schemas.openxmlformats.org/officeDocument/2006/relationships/slideLayout" Target="../slideLayouts/slideLayout37.xml"/></Relationships>
</file>

<file path=ppt/slides/_rels/slide6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2.xml"/><Relationship Id="rId1" Type="http://schemas.openxmlformats.org/officeDocument/2006/relationships/slideLayout" Target="../slideLayouts/slideLayout37.xml"/></Relationships>
</file>

<file path=ppt/slides/_rels/slide6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3.xml"/><Relationship Id="rId1" Type="http://schemas.openxmlformats.org/officeDocument/2006/relationships/slideLayout" Target="../slideLayouts/slideLayout37.xml"/></Relationships>
</file>

<file path=ppt/slides/_rels/slide64.xml.rels><?xml version="1.0" encoding="UTF-8" standalone="yes"?>
<Relationships xmlns="http://schemas.openxmlformats.org/package/2006/relationships"><Relationship Id="rId8" Type="http://schemas.openxmlformats.org/officeDocument/2006/relationships/hyperlink" Target="http://www.sharepointconference.com/content/sessions/SPC239" TargetMode="External"/><Relationship Id="rId13" Type="http://schemas.openxmlformats.org/officeDocument/2006/relationships/hyperlink" Target="http://www.sharepointconference.com/content/sessions/SPC380" TargetMode="External"/><Relationship Id="rId18" Type="http://schemas.openxmlformats.org/officeDocument/2006/relationships/hyperlink" Target="http://www.sharepointconference.com/content/sessions/SPC266" TargetMode="External"/><Relationship Id="rId3" Type="http://schemas.openxmlformats.org/officeDocument/2006/relationships/hyperlink" Target="http://www.sharepointconference.com/content/sessions/SPC104" TargetMode="External"/><Relationship Id="rId21" Type="http://schemas.openxmlformats.org/officeDocument/2006/relationships/hyperlink" Target="http://www.sharepointconference.com/content/sessions/SPC3991" TargetMode="External"/><Relationship Id="rId7" Type="http://schemas.openxmlformats.org/officeDocument/2006/relationships/hyperlink" Target="http://www.sharepointconference.com/content/sessions/SPC311" TargetMode="External"/><Relationship Id="rId12" Type="http://schemas.openxmlformats.org/officeDocument/2006/relationships/hyperlink" Target="http://www.sharepointconference.com/content/sessions/SPC295" TargetMode="External"/><Relationship Id="rId17" Type="http://schemas.openxmlformats.org/officeDocument/2006/relationships/hyperlink" Target="http://www.sharepointconference.com/content/sessions/SPC247" TargetMode="External"/><Relationship Id="rId25" Type="http://schemas.openxmlformats.org/officeDocument/2006/relationships/hyperlink" Target="http://www.enterprisesocial.com/" TargetMode="External"/><Relationship Id="rId2" Type="http://schemas.openxmlformats.org/officeDocument/2006/relationships/notesSlide" Target="../notesSlides/notesSlide64.xml"/><Relationship Id="rId16" Type="http://schemas.openxmlformats.org/officeDocument/2006/relationships/hyperlink" Target="http://www.sharepointconference.com/content/sessions/SPC368" TargetMode="External"/><Relationship Id="rId20" Type="http://schemas.openxmlformats.org/officeDocument/2006/relationships/hyperlink" Target="http://www.sharepointconference.com/content/sessions/SPC263" TargetMode="External"/><Relationship Id="rId1" Type="http://schemas.openxmlformats.org/officeDocument/2006/relationships/slideLayout" Target="../slideLayouts/slideLayout45.xml"/><Relationship Id="rId6" Type="http://schemas.openxmlformats.org/officeDocument/2006/relationships/hyperlink" Target="http://www.sharepointconference.com/content/sessions/SPC280" TargetMode="External"/><Relationship Id="rId11" Type="http://schemas.openxmlformats.org/officeDocument/2006/relationships/hyperlink" Target="http://www.sharepointconference.com/content/sessions/SPC248" TargetMode="External"/><Relationship Id="rId24" Type="http://schemas.openxmlformats.org/officeDocument/2006/relationships/hyperlink" Target="http://www.sharepointconference.com/content/sessions/SPC392" TargetMode="External"/><Relationship Id="rId5" Type="http://schemas.openxmlformats.org/officeDocument/2006/relationships/hyperlink" Target="http://www.sharepointconference.com/content/sessions/SPC282" TargetMode="External"/><Relationship Id="rId15" Type="http://schemas.openxmlformats.org/officeDocument/2006/relationships/hyperlink" Target="http://www.sharepointconference.com/content/sessions/SPC264" TargetMode="External"/><Relationship Id="rId23" Type="http://schemas.openxmlformats.org/officeDocument/2006/relationships/hyperlink" Target="http://www.sharepointconference.com/content/sessions/SPC246" TargetMode="External"/><Relationship Id="rId10" Type="http://schemas.openxmlformats.org/officeDocument/2006/relationships/hyperlink" Target="http://www.sharepointconference.com/content/sessions/SPC332" TargetMode="External"/><Relationship Id="rId19" Type="http://schemas.openxmlformats.org/officeDocument/2006/relationships/hyperlink" Target="http://www.sharepointconference.com/content/sessions/SPC371" TargetMode="External"/><Relationship Id="rId4" Type="http://schemas.openxmlformats.org/officeDocument/2006/relationships/hyperlink" Target="http://www.sharepointconference.com/content/sessions/SPC386" TargetMode="External"/><Relationship Id="rId9" Type="http://schemas.openxmlformats.org/officeDocument/2006/relationships/hyperlink" Target="http://www.sharepointconference.com/content/sessions/SPC378" TargetMode="External"/><Relationship Id="rId14" Type="http://schemas.openxmlformats.org/officeDocument/2006/relationships/hyperlink" Target="http://www.sharepointconference.com/content/sessions/SPC112" TargetMode="External"/><Relationship Id="rId22" Type="http://schemas.openxmlformats.org/officeDocument/2006/relationships/hyperlink" Target="http://www.sharepointconference.com/content/sessions/SPC275" TargetMode="External"/></Relationships>
</file>

<file path=ppt/slides/_rels/slide65.xml.rels><?xml version="1.0" encoding="UTF-8" standalone="yes"?>
<Relationships xmlns="http://schemas.openxmlformats.org/package/2006/relationships"><Relationship Id="rId8" Type="http://schemas.openxmlformats.org/officeDocument/2006/relationships/hyperlink" Target="http://developer.yammer.com/" TargetMode="External"/><Relationship Id="rId13" Type="http://schemas.openxmlformats.org/officeDocument/2006/relationships/hyperlink" Target="http://blogs.office.com/?filter=true&amp;filter-product=office-365" TargetMode="External"/><Relationship Id="rId18" Type="http://schemas.openxmlformats.org/officeDocument/2006/relationships/hyperlink" Target="http://aka.ms/rise-of-enterprise-social-networks" TargetMode="External"/><Relationship Id="rId26" Type="http://schemas.openxmlformats.org/officeDocument/2006/relationships/hyperlink" Target="http://vimeo.com/70645080" TargetMode="External"/><Relationship Id="rId3" Type="http://schemas.openxmlformats.org/officeDocument/2006/relationships/hyperlink" Target="https://www.yammer.com/customers/" TargetMode="External"/><Relationship Id="rId21" Type="http://schemas.openxmlformats.org/officeDocument/2006/relationships/hyperlink" Target="http://news.idg.no/cw/art.cfm?id=EFFADB7D-D538-E754-354BEEAACB4C2797" TargetMode="External"/><Relationship Id="rId7" Type="http://schemas.openxmlformats.org/officeDocument/2006/relationships/hyperlink" Target="https://success.yammer.com/admin-it/" TargetMode="External"/><Relationship Id="rId12" Type="http://schemas.openxmlformats.org/officeDocument/2006/relationships/hyperlink" Target="http://blog.yammer.com/blog" TargetMode="External"/><Relationship Id="rId17" Type="http://schemas.openxmlformats.org/officeDocument/2006/relationships/hyperlink" Target="http://blog.yammer.com/blog/2013/03/yammers-2013-business-value-survey-results-are-in.html" TargetMode="External"/><Relationship Id="rId25" Type="http://schemas.openxmlformats.org/officeDocument/2006/relationships/hyperlink" Target="http://player.vimeo.com/video/69202577?autoplay=1" TargetMode="External"/><Relationship Id="rId2" Type="http://schemas.openxmlformats.org/officeDocument/2006/relationships/notesSlide" Target="../notesSlides/notesSlide65.xml"/><Relationship Id="rId16" Type="http://schemas.openxmlformats.org/officeDocument/2006/relationships/hyperlink" Target="http://www.gartner.com/technology/reprints.do?id=1-1JLTT2P&amp;ct=130910&amp;st=sb" TargetMode="External"/><Relationship Id="rId20" Type="http://schemas.openxmlformats.org/officeDocument/2006/relationships/hyperlink" Target="http://www.citeworld.com/social/22949/teach-for-america-yammer-shoestring-budget?page=0" TargetMode="External"/><Relationship Id="rId1" Type="http://schemas.openxmlformats.org/officeDocument/2006/relationships/slideLayout" Target="../slideLayouts/slideLayout45.xml"/><Relationship Id="rId6" Type="http://schemas.openxmlformats.org/officeDocument/2006/relationships/hyperlink" Target="http://www.theresponsiveorg.com/" TargetMode="External"/><Relationship Id="rId11" Type="http://schemas.openxmlformats.org/officeDocument/2006/relationships/hyperlink" Target="http://ignite.office.com/yammer" TargetMode="External"/><Relationship Id="rId24" Type="http://schemas.openxmlformats.org/officeDocument/2006/relationships/hyperlink" Target="http://www.microsoft.com/en-us/news/Press/2013/Feb13/02-20YammerQ4PR.aspx" TargetMode="External"/><Relationship Id="rId5" Type="http://schemas.openxmlformats.org/officeDocument/2006/relationships/hyperlink" Target="http://www.enterprisesocial.com/" TargetMode="External"/><Relationship Id="rId15" Type="http://schemas.openxmlformats.org/officeDocument/2006/relationships/hyperlink" Target="https://twitter.com/office365" TargetMode="External"/><Relationship Id="rId23" Type="http://schemas.openxmlformats.org/officeDocument/2006/relationships/hyperlink" Target="http://www.citeworld.com/social/22624/nationwide-yammer-sharepoint" TargetMode="External"/><Relationship Id="rId28" Type="http://schemas.openxmlformats.org/officeDocument/2006/relationships/image" Target="../media/image72.png"/><Relationship Id="rId10" Type="http://schemas.openxmlformats.org/officeDocument/2006/relationships/hyperlink" Target="http://office.microsoft.com/en-us/store/" TargetMode="External"/><Relationship Id="rId19" Type="http://schemas.openxmlformats.org/officeDocument/2006/relationships/hyperlink" Target="http://www.fastcompany.com/3025396/work-smart/how-red-robin-burgers-got-yummier-with-yammer" TargetMode="External"/><Relationship Id="rId4" Type="http://schemas.openxmlformats.org/officeDocument/2006/relationships/hyperlink" Target="http://success.yammer.com/" TargetMode="External"/><Relationship Id="rId9" Type="http://schemas.openxmlformats.org/officeDocument/2006/relationships/hyperlink" Target="http://www.yammer.com/apps/" TargetMode="External"/><Relationship Id="rId14" Type="http://schemas.openxmlformats.org/officeDocument/2006/relationships/hyperlink" Target="https://twitter.com/yammer" TargetMode="External"/><Relationship Id="rId22" Type="http://schemas.openxmlformats.org/officeDocument/2006/relationships/hyperlink" Target="http://www.citeworld.com/social/22745/lexisnexis-yammer-adoption" TargetMode="External"/><Relationship Id="rId27" Type="http://schemas.openxmlformats.org/officeDocument/2006/relationships/image" Target="../media/image71.png"/></Relationships>
</file>

<file path=ppt/slides/_rels/slide6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6.xml"/><Relationship Id="rId1" Type="http://schemas.openxmlformats.org/officeDocument/2006/relationships/slideLayout" Target="../slideLayouts/slideLayout37.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6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7.xml"/><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237072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Using what Cargill knows</a:t>
            </a:r>
            <a:endParaRPr lang="en-US" dirty="0"/>
          </a:p>
        </p:txBody>
      </p:sp>
      <p:sp>
        <p:nvSpPr>
          <p:cNvPr id="6" name="Text Placeholder 5"/>
          <p:cNvSpPr>
            <a:spLocks noGrp="1"/>
          </p:cNvSpPr>
          <p:nvPr>
            <p:ph type="body" sz="quarter" idx="11"/>
          </p:nvPr>
        </p:nvSpPr>
        <p:spPr>
          <a:xfrm>
            <a:off x="275481" y="1212849"/>
            <a:ext cx="11887878" cy="5038625"/>
          </a:xfrm>
        </p:spPr>
        <p:txBody>
          <a:bodyPr/>
          <a:lstStyle/>
          <a:p>
            <a:r>
              <a:rPr lang="en-US" sz="3230" dirty="0"/>
              <a:t>Dust explosion prevention</a:t>
            </a:r>
          </a:p>
          <a:p>
            <a:r>
              <a:rPr lang="en-US" sz="3230" dirty="0"/>
              <a:t>Thermophilic acidophilic bacteria control</a:t>
            </a:r>
          </a:p>
          <a:p>
            <a:r>
              <a:rPr lang="en-US" sz="3230" dirty="0"/>
              <a:t>Colza oil</a:t>
            </a:r>
          </a:p>
          <a:p>
            <a:r>
              <a:rPr lang="en-US" sz="3230" dirty="0"/>
              <a:t>Kaizen</a:t>
            </a:r>
          </a:p>
          <a:p>
            <a:r>
              <a:rPr lang="en-US" sz="3230" dirty="0"/>
              <a:t>SAP t-codes</a:t>
            </a:r>
          </a:p>
          <a:p>
            <a:r>
              <a:rPr lang="en-US" sz="3230" dirty="0"/>
              <a:t>Digital signatures and e-invoicing</a:t>
            </a:r>
          </a:p>
          <a:p>
            <a:r>
              <a:rPr lang="en-US" sz="3230" dirty="0"/>
              <a:t>PCS7 sequencing</a:t>
            </a:r>
          </a:p>
          <a:p>
            <a:r>
              <a:rPr lang="en-US" sz="3230" dirty="0"/>
              <a:t>X-ray inspection systems</a:t>
            </a:r>
          </a:p>
          <a:p>
            <a:r>
              <a:rPr lang="en-US" sz="3230" dirty="0"/>
              <a:t>Immunoglobins…</a:t>
            </a:r>
          </a:p>
        </p:txBody>
      </p:sp>
    </p:spTree>
    <p:extLst>
      <p:ext uri="{BB962C8B-B14F-4D97-AF65-F5344CB8AC3E}">
        <p14:creationId xmlns:p14="http://schemas.microsoft.com/office/powerpoint/2010/main" val="29965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solve, innovate </a:t>
            </a:r>
            <a:r>
              <a:rPr lang="en-US" i="1" dirty="0" smtClean="0"/>
              <a:t>at scale</a:t>
            </a:r>
            <a:endParaRPr lang="en-US" i="1"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588" r="1057"/>
          <a:stretch/>
        </p:blipFill>
        <p:spPr>
          <a:xfrm>
            <a:off x="5075399" y="2210814"/>
            <a:ext cx="7314162" cy="4334449"/>
          </a:xfrm>
          <a:prstGeom prst="rect">
            <a:avLst/>
          </a:prstGeom>
        </p:spPr>
      </p:pic>
      <p:grpSp>
        <p:nvGrpSpPr>
          <p:cNvPr id="9" name="Group 8"/>
          <p:cNvGrpSpPr/>
          <p:nvPr/>
        </p:nvGrpSpPr>
        <p:grpSpPr>
          <a:xfrm>
            <a:off x="504046" y="1516063"/>
            <a:ext cx="4550091" cy="5478463"/>
            <a:chOff x="503236" y="1516062"/>
            <a:chExt cx="4550736" cy="5478463"/>
          </a:xfrm>
        </p:grpSpPr>
        <p:pic>
          <p:nvPicPr>
            <p:cNvPr id="10"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1613" t="7001" r="2062" b="7512"/>
            <a:stretch/>
          </p:blipFill>
          <p:spPr bwMode="auto">
            <a:xfrm>
              <a:off x="503237" y="1516062"/>
              <a:ext cx="4550735" cy="1584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1613" t="84265" r="2062" b="7512"/>
            <a:stretch/>
          </p:blipFill>
          <p:spPr bwMode="auto">
            <a:xfrm>
              <a:off x="503236" y="3100312"/>
              <a:ext cx="4550735" cy="3894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3"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b="84595"/>
          <a:stretch/>
        </p:blipFill>
        <p:spPr bwMode="auto">
          <a:xfrm>
            <a:off x="5118019" y="1744663"/>
            <a:ext cx="7284004" cy="698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4111" t="2563" r="5585" b="3566"/>
          <a:stretch/>
        </p:blipFill>
        <p:spPr bwMode="auto">
          <a:xfrm rot="20979701">
            <a:off x="1378022" y="3326699"/>
            <a:ext cx="2519559" cy="313660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980416">
            <a:off x="1437932" y="3373967"/>
            <a:ext cx="2391064" cy="3072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9331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mn-lt"/>
              </a:rPr>
              <a:t>Zero </a:t>
            </a:r>
            <a:r>
              <a:rPr lang="en-US" dirty="0" smtClean="0"/>
              <a:t>cat videos posted since August 2012.</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2966" y="3040061"/>
            <a:ext cx="3816918" cy="3762374"/>
          </a:xfrm>
          <a:prstGeom prst="rect">
            <a:avLst/>
          </a:prstGeom>
        </p:spPr>
      </p:pic>
    </p:spTree>
    <p:extLst>
      <p:ext uri="{BB962C8B-B14F-4D97-AF65-F5344CB8AC3E}">
        <p14:creationId xmlns:p14="http://schemas.microsoft.com/office/powerpoint/2010/main" val="4274000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Your 60 minutes</a:t>
            </a:r>
            <a:endParaRPr lang="en-US" dirty="0"/>
          </a:p>
        </p:txBody>
      </p:sp>
      <p:sp>
        <p:nvSpPr>
          <p:cNvPr id="6" name="Text Placeholder 5"/>
          <p:cNvSpPr>
            <a:spLocks noGrp="1"/>
          </p:cNvSpPr>
          <p:nvPr>
            <p:ph type="body" sz="quarter" idx="11"/>
          </p:nvPr>
        </p:nvSpPr>
        <p:spPr>
          <a:xfrm>
            <a:off x="275481" y="1212849"/>
            <a:ext cx="11887878" cy="1792096"/>
          </a:xfrm>
        </p:spPr>
        <p:txBody>
          <a:bodyPr/>
          <a:lstStyle/>
          <a:p>
            <a:r>
              <a:rPr lang="en-US" dirty="0" smtClean="0">
                <a:solidFill>
                  <a:schemeClr val="tx1">
                    <a:lumMod val="60000"/>
                    <a:lumOff val="40000"/>
                  </a:schemeClr>
                </a:solidFill>
              </a:rPr>
              <a:t>Who? What? Why?</a:t>
            </a:r>
          </a:p>
          <a:p>
            <a:r>
              <a:rPr lang="en-US" dirty="0" smtClean="0"/>
              <a:t>Lessons learned</a:t>
            </a:r>
          </a:p>
          <a:p>
            <a:pPr lvl="1"/>
            <a:r>
              <a:rPr lang="en-US" dirty="0" smtClean="0"/>
              <a:t>Engagement, governance, measurement</a:t>
            </a:r>
          </a:p>
        </p:txBody>
      </p:sp>
    </p:spTree>
    <p:extLst>
      <p:ext uri="{BB962C8B-B14F-4D97-AF65-F5344CB8AC3E}">
        <p14:creationId xmlns:p14="http://schemas.microsoft.com/office/powerpoint/2010/main" val="2770128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Lessons learned</a:t>
            </a:r>
            <a:endParaRPr lang="en-US" dirty="0"/>
          </a:p>
        </p:txBody>
      </p:sp>
    </p:spTree>
    <p:extLst>
      <p:ext uri="{BB962C8B-B14F-4D97-AF65-F5344CB8AC3E}">
        <p14:creationId xmlns:p14="http://schemas.microsoft.com/office/powerpoint/2010/main" val="1211617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0489"/>
            <a:ext cx="12453416" cy="6984036"/>
          </a:xfrm>
          <a:prstGeom prst="rect">
            <a:avLst/>
          </a:prstGeom>
        </p:spPr>
      </p:pic>
      <p:sp>
        <p:nvSpPr>
          <p:cNvPr id="11" name="Rectangle 10"/>
          <p:cNvSpPr/>
          <p:nvPr/>
        </p:nvSpPr>
        <p:spPr bwMode="auto">
          <a:xfrm>
            <a:off x="504047" y="1"/>
            <a:ext cx="4876108" cy="5326063"/>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683" tIns="274262" rIns="365683" bIns="274262" numCol="1" spcCol="0" rtlCol="0" fromWordArt="0" anchor="t" anchorCtr="0" forceAA="0" compatLnSpc="1">
            <a:prstTxWarp prst="textNoShape">
              <a:avLst/>
            </a:prstTxWarp>
            <a:noAutofit/>
          </a:bodyPr>
          <a:lstStyle/>
          <a:p>
            <a:pPr defTabSz="932250" fontAlgn="base">
              <a:lnSpc>
                <a:spcPct val="90000"/>
              </a:lnSpc>
              <a:spcBef>
                <a:spcPct val="0"/>
              </a:spcBef>
              <a:spcAft>
                <a:spcPts val="1200"/>
              </a:spcAft>
            </a:pPr>
            <a:r>
              <a:rPr lang="en-US" sz="3995" dirty="0">
                <a:solidFill>
                  <a:srgbClr val="FFFFFF"/>
                </a:solidFill>
                <a:cs typeface="Segoe UI" pitchFamily="34" charset="0"/>
              </a:rPr>
              <a:t>Rocket science</a:t>
            </a:r>
            <a:endParaRPr lang="en-US" sz="3995" dirty="0">
              <a:gradFill>
                <a:gsLst>
                  <a:gs pos="0">
                    <a:srgbClr val="FFFFFF"/>
                  </a:gs>
                  <a:gs pos="100000">
                    <a:srgbClr val="FFFFFF"/>
                  </a:gs>
                </a:gsLst>
                <a:lin ang="5400000" scaled="0"/>
              </a:gradFill>
              <a:ea typeface="Segoe UI" pitchFamily="34" charset="0"/>
              <a:cs typeface="Segoe UI" pitchFamily="34" charset="0"/>
            </a:endParaRPr>
          </a:p>
          <a:p>
            <a:pPr marL="514228" indent="-514228" defTabSz="932520">
              <a:lnSpc>
                <a:spcPct val="90000"/>
              </a:lnSpc>
              <a:spcBef>
                <a:spcPct val="20000"/>
              </a:spcBef>
              <a:buSzPct val="90000"/>
              <a:buFontTx/>
              <a:buAutoNum type="arabicPeriod"/>
            </a:pPr>
            <a:r>
              <a:rPr lang="en-US" sz="3570" dirty="0">
                <a:solidFill>
                  <a:srgbClr val="FFFFFF"/>
                </a:solidFill>
                <a:latin typeface="Segoe UI Light"/>
              </a:rPr>
              <a:t>Start strong</a:t>
            </a:r>
          </a:p>
          <a:p>
            <a:pPr marL="514228" indent="-514228" defTabSz="932520">
              <a:lnSpc>
                <a:spcPct val="90000"/>
              </a:lnSpc>
              <a:spcBef>
                <a:spcPct val="20000"/>
              </a:spcBef>
              <a:buSzPct val="90000"/>
              <a:buFontTx/>
              <a:buAutoNum type="arabicPeriod"/>
            </a:pPr>
            <a:r>
              <a:rPr lang="en-US" sz="3570" dirty="0">
                <a:solidFill>
                  <a:srgbClr val="FFFFFF"/>
                </a:solidFill>
                <a:latin typeface="Segoe UI Light"/>
              </a:rPr>
              <a:t>Get help</a:t>
            </a:r>
          </a:p>
          <a:p>
            <a:pPr marL="514228" indent="-514228" defTabSz="932520">
              <a:lnSpc>
                <a:spcPct val="90000"/>
              </a:lnSpc>
              <a:spcBef>
                <a:spcPct val="20000"/>
              </a:spcBef>
              <a:buSzPct val="90000"/>
              <a:buFontTx/>
              <a:buAutoNum type="arabicPeriod"/>
            </a:pPr>
            <a:r>
              <a:rPr lang="en-US" sz="3570" dirty="0">
                <a:solidFill>
                  <a:srgbClr val="FFFFFF"/>
                </a:solidFill>
                <a:latin typeface="Segoe UI Light"/>
              </a:rPr>
              <a:t>Set “just </a:t>
            </a:r>
            <a:br>
              <a:rPr lang="en-US" sz="3570" dirty="0">
                <a:solidFill>
                  <a:srgbClr val="FFFFFF"/>
                </a:solidFill>
                <a:latin typeface="Segoe UI Light"/>
              </a:rPr>
            </a:br>
            <a:r>
              <a:rPr lang="en-US" sz="3570" dirty="0">
                <a:solidFill>
                  <a:srgbClr val="FFFFFF"/>
                </a:solidFill>
                <a:latin typeface="Segoe UI Light"/>
              </a:rPr>
              <a:t>enough” policy</a:t>
            </a:r>
          </a:p>
          <a:p>
            <a:pPr marL="514228" indent="-514228" defTabSz="932520">
              <a:lnSpc>
                <a:spcPct val="90000"/>
              </a:lnSpc>
              <a:spcBef>
                <a:spcPct val="20000"/>
              </a:spcBef>
              <a:buSzPct val="90000"/>
              <a:buFontTx/>
              <a:buAutoNum type="arabicPeriod"/>
            </a:pPr>
            <a:r>
              <a:rPr lang="en-US" sz="3570" dirty="0">
                <a:solidFill>
                  <a:srgbClr val="FFFFFF"/>
                </a:solidFill>
                <a:latin typeface="Segoe UI Light"/>
              </a:rPr>
              <a:t>Measure</a:t>
            </a:r>
          </a:p>
          <a:p>
            <a:pPr marL="514228" indent="-514228" defTabSz="932520">
              <a:lnSpc>
                <a:spcPct val="90000"/>
              </a:lnSpc>
              <a:spcBef>
                <a:spcPct val="20000"/>
              </a:spcBef>
              <a:buSzPct val="90000"/>
              <a:buFontTx/>
              <a:buAutoNum type="arabicPeriod"/>
            </a:pPr>
            <a:r>
              <a:rPr lang="en-US" sz="3570" dirty="0">
                <a:solidFill>
                  <a:srgbClr val="FFFFFF"/>
                </a:solidFill>
                <a:latin typeface="Segoe UI Light"/>
              </a:rPr>
              <a:t>Persist</a:t>
            </a: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19061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 y="-46969"/>
            <a:ext cx="12555872" cy="7041495"/>
          </a:xfrm>
          <a:prstGeom prst="rect">
            <a:avLst/>
          </a:prstGeom>
        </p:spPr>
      </p:pic>
      <p:sp>
        <p:nvSpPr>
          <p:cNvPr id="22" name="Rectangle 21"/>
          <p:cNvSpPr/>
          <p:nvPr/>
        </p:nvSpPr>
        <p:spPr bwMode="auto">
          <a:xfrm>
            <a:off x="504047" y="-46969"/>
            <a:ext cx="4876108" cy="6287432"/>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683" tIns="274262" rIns="365683" bIns="274262" numCol="1" spcCol="0" rtlCol="0" fromWordArt="0" anchor="t" anchorCtr="0" forceAA="0" compatLnSpc="1">
            <a:prstTxWarp prst="textNoShape">
              <a:avLst/>
            </a:prstTxWarp>
            <a:noAutofit/>
          </a:bodyPr>
          <a:lstStyle/>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ea typeface="Segoe UI" pitchFamily="34" charset="0"/>
                <a:cs typeface="Segoe UI" pitchFamily="34" charset="0"/>
              </a:rPr>
              <a:t>Start strong</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Begin with the business case</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Seed groups </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Target leaders </a:t>
            </a:r>
            <a:b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and events</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Use all your channels</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Train and support</a:t>
            </a:r>
          </a:p>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81198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7938"/>
            <a:ext cx="12453416" cy="7002463"/>
          </a:xfrm>
          <a:prstGeom prst="rect">
            <a:avLst/>
          </a:prstGeom>
        </p:spPr>
      </p:pic>
      <p:sp>
        <p:nvSpPr>
          <p:cNvPr id="7" name="Title 6"/>
          <p:cNvSpPr>
            <a:spLocks noGrp="1"/>
          </p:cNvSpPr>
          <p:nvPr>
            <p:ph type="title"/>
          </p:nvPr>
        </p:nvSpPr>
        <p:spPr>
          <a:xfrm>
            <a:off x="808806" y="449262"/>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Value begins here</a:t>
            </a:r>
          </a:p>
        </p:txBody>
      </p:sp>
    </p:spTree>
    <p:extLst>
      <p:ext uri="{BB962C8B-B14F-4D97-AF65-F5344CB8AC3E}">
        <p14:creationId xmlns:p14="http://schemas.microsoft.com/office/powerpoint/2010/main" val="402200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txBox="1">
            <a:spLocks/>
          </p:cNvSpPr>
          <p:nvPr/>
        </p:nvSpPr>
        <p:spPr>
          <a:xfrm>
            <a:off x="275162" y="1216152"/>
            <a:ext cx="11887878" cy="4108779"/>
          </a:xfrm>
          <a:prstGeom prst="rect">
            <a:avLst/>
          </a:prstGeom>
        </p:spPr>
        <p:txBody>
          <a:bodyPr vert="horz" wrap="square" lIns="146273" tIns="91421" rIns="146273" bIns="91421"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US" sz="3400" dirty="0">
                <a:gradFill>
                  <a:gsLst>
                    <a:gs pos="2920">
                      <a:srgbClr val="0072C6"/>
                    </a:gs>
                    <a:gs pos="39000">
                      <a:srgbClr val="0072C6"/>
                    </a:gs>
                  </a:gsLst>
                  <a:lin ang="5400000" scaled="0"/>
                </a:gradFill>
              </a:rPr>
              <a:t>Share and leverage knowledge</a:t>
            </a:r>
          </a:p>
          <a:p>
            <a:pPr lvl="1">
              <a:buClr>
                <a:srgbClr val="505050"/>
              </a:buClr>
            </a:pPr>
            <a:r>
              <a:rPr lang="en-US" sz="1700" dirty="0">
                <a:gradFill>
                  <a:gsLst>
                    <a:gs pos="1250">
                      <a:srgbClr val="505050"/>
                    </a:gs>
                    <a:gs pos="100000">
                      <a:srgbClr val="505050"/>
                    </a:gs>
                  </a:gsLst>
                  <a:lin ang="5400000" scaled="0"/>
                </a:gradFill>
              </a:rPr>
              <a:t>Increase cross-selling</a:t>
            </a:r>
          </a:p>
          <a:p>
            <a:pPr lvl="1">
              <a:buClr>
                <a:srgbClr val="505050"/>
              </a:buClr>
            </a:pPr>
            <a:r>
              <a:rPr lang="en-US" sz="1700" dirty="0">
                <a:gradFill>
                  <a:gsLst>
                    <a:gs pos="1250">
                      <a:srgbClr val="505050"/>
                    </a:gs>
                    <a:gs pos="100000">
                      <a:srgbClr val="505050"/>
                    </a:gs>
                  </a:gsLst>
                  <a:lin ang="5400000" scaled="0"/>
                </a:gradFill>
              </a:rPr>
              <a:t>Faster responses to customer inquiries</a:t>
            </a:r>
          </a:p>
          <a:p>
            <a:pPr>
              <a:buClr>
                <a:srgbClr val="505050"/>
              </a:buClr>
            </a:pPr>
            <a:r>
              <a:rPr lang="en-US" sz="3400" dirty="0">
                <a:gradFill>
                  <a:gsLst>
                    <a:gs pos="2920">
                      <a:srgbClr val="0072C6"/>
                    </a:gs>
                    <a:gs pos="39000">
                      <a:srgbClr val="0072C6"/>
                    </a:gs>
                  </a:gsLst>
                  <a:lin ang="5400000" scaled="0"/>
                </a:gradFill>
              </a:rPr>
              <a:t>Discover expertise and existing resources</a:t>
            </a:r>
          </a:p>
          <a:p>
            <a:pPr lvl="1">
              <a:buClr>
                <a:srgbClr val="505050"/>
              </a:buClr>
            </a:pPr>
            <a:r>
              <a:rPr lang="en-US" sz="1700" dirty="0">
                <a:gradFill>
                  <a:gsLst>
                    <a:gs pos="1250">
                      <a:srgbClr val="505050"/>
                    </a:gs>
                    <a:gs pos="100000">
                      <a:srgbClr val="505050"/>
                    </a:gs>
                  </a:gsLst>
                  <a:lin ang="5400000" scaled="0"/>
                </a:gradFill>
              </a:rPr>
              <a:t>Get answers without knowing who can help</a:t>
            </a:r>
          </a:p>
          <a:p>
            <a:pPr lvl="1">
              <a:buClr>
                <a:srgbClr val="505050"/>
              </a:buClr>
            </a:pPr>
            <a:r>
              <a:rPr lang="en-US" sz="1700" dirty="0">
                <a:gradFill>
                  <a:gsLst>
                    <a:gs pos="1250">
                      <a:srgbClr val="505050"/>
                    </a:gs>
                    <a:gs pos="100000">
                      <a:srgbClr val="505050"/>
                    </a:gs>
                  </a:gsLst>
                  <a:lin ang="5400000" scaled="0"/>
                </a:gradFill>
              </a:rPr>
              <a:t>Improve operations with best practices</a:t>
            </a:r>
          </a:p>
          <a:p>
            <a:pPr lvl="1">
              <a:buClr>
                <a:srgbClr val="505050"/>
              </a:buClr>
            </a:pPr>
            <a:r>
              <a:rPr lang="en-US" sz="1700" dirty="0">
                <a:gradFill>
                  <a:gsLst>
                    <a:gs pos="1250">
                      <a:srgbClr val="505050"/>
                    </a:gs>
                    <a:gs pos="100000">
                      <a:srgbClr val="505050"/>
                    </a:gs>
                  </a:gsLst>
                  <a:lin ang="5400000" scaled="0"/>
                </a:gradFill>
              </a:rPr>
              <a:t>Avoid duplication and rework</a:t>
            </a:r>
          </a:p>
          <a:p>
            <a:pPr>
              <a:buClr>
                <a:srgbClr val="505050"/>
              </a:buClr>
            </a:pPr>
            <a:r>
              <a:rPr lang="en-US" sz="3400" dirty="0">
                <a:gradFill>
                  <a:gsLst>
                    <a:gs pos="2920">
                      <a:srgbClr val="0072C6"/>
                    </a:gs>
                    <a:gs pos="39000">
                      <a:srgbClr val="0072C6"/>
                    </a:gs>
                  </a:gsLst>
                  <a:lin ang="5400000" scaled="0"/>
                </a:gradFill>
              </a:rPr>
              <a:t>Form global, virtual workgroups</a:t>
            </a:r>
          </a:p>
          <a:p>
            <a:pPr lvl="1">
              <a:buClr>
                <a:srgbClr val="505050"/>
              </a:buClr>
            </a:pPr>
            <a:r>
              <a:rPr lang="en-US" sz="1700" dirty="0">
                <a:gradFill>
                  <a:gsLst>
                    <a:gs pos="1250">
                      <a:srgbClr val="505050"/>
                    </a:gs>
                    <a:gs pos="100000">
                      <a:srgbClr val="505050"/>
                    </a:gs>
                  </a:gsLst>
                  <a:lin ang="5400000" scaled="0"/>
                </a:gradFill>
              </a:rPr>
              <a:t>Advance projects faster</a:t>
            </a:r>
          </a:p>
          <a:p>
            <a:pPr lvl="1">
              <a:buClr>
                <a:srgbClr val="505050"/>
              </a:buClr>
            </a:pPr>
            <a:r>
              <a:rPr lang="en-US" sz="1700" dirty="0">
                <a:gradFill>
                  <a:gsLst>
                    <a:gs pos="1250">
                      <a:srgbClr val="505050"/>
                    </a:gs>
                    <a:gs pos="100000">
                      <a:srgbClr val="505050"/>
                    </a:gs>
                  </a:gsLst>
                  <a:lin ang="5400000" scaled="0"/>
                </a:gradFill>
              </a:rPr>
              <a:t>Increase innovation and research productivity</a:t>
            </a:r>
          </a:p>
          <a:p>
            <a:pPr lvl="1">
              <a:buClr>
                <a:srgbClr val="505050"/>
              </a:buClr>
            </a:pPr>
            <a:r>
              <a:rPr lang="en-US" sz="1700" dirty="0">
                <a:gradFill>
                  <a:gsLst>
                    <a:gs pos="1250">
                      <a:srgbClr val="505050"/>
                    </a:gs>
                    <a:gs pos="100000">
                      <a:srgbClr val="505050"/>
                    </a:gs>
                  </a:gsLst>
                  <a:lin ang="5400000" scaled="0"/>
                </a:gradFill>
              </a:rPr>
              <a:t>Ideate globally</a:t>
            </a:r>
          </a:p>
        </p:txBody>
      </p:sp>
      <p:sp>
        <p:nvSpPr>
          <p:cNvPr id="17" name="Title 16"/>
          <p:cNvSpPr>
            <a:spLocks noGrp="1"/>
          </p:cNvSpPr>
          <p:nvPr>
            <p:ph type="title"/>
          </p:nvPr>
        </p:nvSpPr>
        <p:spPr/>
        <p:txBody>
          <a:bodyPr/>
          <a:lstStyle/>
          <a:p>
            <a:r>
              <a:rPr lang="en-US" dirty="0" smtClean="0"/>
              <a:t>How?</a:t>
            </a:r>
            <a:endParaRPr lang="en-US" dirty="0"/>
          </a:p>
        </p:txBody>
      </p:sp>
    </p:spTree>
    <p:extLst>
      <p:ext uri="{BB962C8B-B14F-4D97-AF65-F5344CB8AC3E}">
        <p14:creationId xmlns:p14="http://schemas.microsoft.com/office/powerpoint/2010/main" val="2641297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753" y="-23757"/>
            <a:ext cx="12674345" cy="7107936"/>
          </a:xfrm>
          <a:prstGeom prst="rect">
            <a:avLst/>
          </a:prstGeom>
        </p:spPr>
      </p:pic>
      <p:sp>
        <p:nvSpPr>
          <p:cNvPr id="7" name="Title 6"/>
          <p:cNvSpPr>
            <a:spLocks noGrp="1"/>
          </p:cNvSpPr>
          <p:nvPr>
            <p:ph type="title"/>
          </p:nvPr>
        </p:nvSpPr>
        <p:spPr>
          <a:xfrm>
            <a:off x="6673010" y="1227568"/>
            <a:ext cx="5487987" cy="917575"/>
          </a:xfrm>
        </p:spPr>
        <p:txBody>
          <a:bodyPr/>
          <a:lstStyle/>
          <a:p>
            <a:r>
              <a:rPr lang="en-US" sz="8839" dirty="0">
                <a:gradFill>
                  <a:gsLst>
                    <a:gs pos="0">
                      <a:srgbClr val="FFFFFF"/>
                    </a:gs>
                    <a:gs pos="100000">
                      <a:srgbClr val="FFFFFF"/>
                    </a:gs>
                  </a:gsLst>
                  <a:lin ang="5400000" scaled="0"/>
                </a:gradFill>
              </a:rPr>
              <a:t>Seed </a:t>
            </a:r>
            <a:br>
              <a:rPr lang="en-US" sz="8839" dirty="0">
                <a:gradFill>
                  <a:gsLst>
                    <a:gs pos="0">
                      <a:srgbClr val="FFFFFF"/>
                    </a:gs>
                    <a:gs pos="100000">
                      <a:srgbClr val="FFFFFF"/>
                    </a:gs>
                  </a:gsLst>
                  <a:lin ang="5400000" scaled="0"/>
                </a:gradFill>
              </a:rPr>
            </a:br>
            <a:r>
              <a:rPr lang="en-US" sz="8839" dirty="0">
                <a:gradFill>
                  <a:gsLst>
                    <a:gs pos="0">
                      <a:srgbClr val="FFFFFF"/>
                    </a:gs>
                    <a:gs pos="100000">
                      <a:srgbClr val="FFFFFF"/>
                    </a:gs>
                  </a:gsLst>
                  <a:lin ang="5400000" scaled="0"/>
                </a:gradFill>
              </a:rPr>
              <a:t>and feed </a:t>
            </a:r>
          </a:p>
        </p:txBody>
      </p:sp>
    </p:spTree>
    <p:extLst>
      <p:ext uri="{BB962C8B-B14F-4D97-AF65-F5344CB8AC3E}">
        <p14:creationId xmlns:p14="http://schemas.microsoft.com/office/powerpoint/2010/main" val="1024975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Real-world </a:t>
            </a:r>
            <a:r>
              <a:rPr lang="en-US" dirty="0"/>
              <a:t>challenges and value </a:t>
            </a:r>
            <a:r>
              <a:rPr lang="en-US" dirty="0" smtClean="0"/>
              <a:t/>
            </a:r>
            <a:br>
              <a:rPr lang="en-US" dirty="0" smtClean="0"/>
            </a:br>
            <a:r>
              <a:rPr lang="en-US" dirty="0" smtClean="0"/>
              <a:t>in </a:t>
            </a:r>
            <a:r>
              <a:rPr lang="en-US" dirty="0"/>
              <a:t>introducing enterprise social</a:t>
            </a:r>
          </a:p>
        </p:txBody>
      </p:sp>
      <p:sp>
        <p:nvSpPr>
          <p:cNvPr id="5" name="Text Placeholder 4"/>
          <p:cNvSpPr>
            <a:spLocks noGrp="1"/>
          </p:cNvSpPr>
          <p:nvPr>
            <p:ph type="body" sz="quarter" idx="14"/>
          </p:nvPr>
        </p:nvSpPr>
        <p:spPr/>
        <p:txBody>
          <a:bodyPr/>
          <a:lstStyle/>
          <a:p>
            <a:r>
              <a:rPr lang="en-US" dirty="0" smtClean="0"/>
              <a:t>Melanie Hohertz</a:t>
            </a:r>
          </a:p>
          <a:p>
            <a:r>
              <a:rPr lang="en-US" dirty="0" smtClean="0"/>
              <a:t>Online Communications Lead</a:t>
            </a:r>
          </a:p>
          <a:p>
            <a:r>
              <a:rPr lang="en-US" dirty="0" smtClean="0"/>
              <a:t>Cargill</a:t>
            </a:r>
            <a:endParaRPr lang="en-US" dirty="0"/>
          </a:p>
        </p:txBody>
      </p:sp>
      <p:sp>
        <p:nvSpPr>
          <p:cNvPr id="2" name="Text Placeholder 1"/>
          <p:cNvSpPr>
            <a:spLocks noGrp="1"/>
          </p:cNvSpPr>
          <p:nvPr>
            <p:ph type="body" sz="quarter" idx="15"/>
          </p:nvPr>
        </p:nvSpPr>
        <p:spPr/>
        <p:txBody>
          <a:bodyPr/>
          <a:lstStyle/>
          <a:p>
            <a:r>
              <a:rPr lang="en-US" dirty="0" smtClean="0"/>
              <a:t>SP295</a:t>
            </a:r>
            <a:endParaRPr lang="en-US" dirty="0"/>
          </a:p>
        </p:txBody>
      </p:sp>
    </p:spTree>
    <p:extLst>
      <p:ext uri="{BB962C8B-B14F-4D97-AF65-F5344CB8AC3E}">
        <p14:creationId xmlns:p14="http://schemas.microsoft.com/office/powerpoint/2010/main" val="534990213"/>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730" y="677861"/>
            <a:ext cx="7695109" cy="22479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730" y="3192462"/>
            <a:ext cx="5293008" cy="252412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731" y="3192461"/>
            <a:ext cx="8353864" cy="2524125"/>
          </a:xfrm>
          <a:prstGeom prst="rect">
            <a:avLst/>
          </a:prstGeom>
        </p:spPr>
      </p:pic>
    </p:spTree>
    <p:extLst>
      <p:ext uri="{BB962C8B-B14F-4D97-AF65-F5344CB8AC3E}">
        <p14:creationId xmlns:p14="http://schemas.microsoft.com/office/powerpoint/2010/main" val="4137078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1602" r="-21602"/>
          <a:stretch/>
        </p:blipFill>
        <p:spPr>
          <a:xfrm>
            <a:off x="5751578" y="676656"/>
            <a:ext cx="7476064" cy="480060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13870"/>
          <a:stretch/>
        </p:blipFill>
        <p:spPr>
          <a:xfrm>
            <a:off x="503732" y="676656"/>
            <a:ext cx="6276084" cy="4389120"/>
          </a:xfrm>
          <a:prstGeom prst="rect">
            <a:avLst/>
          </a:prstGeom>
        </p:spPr>
      </p:pic>
      <p:sp>
        <p:nvSpPr>
          <p:cNvPr id="6" name="Title 6"/>
          <p:cNvSpPr>
            <a:spLocks noGrp="1"/>
          </p:cNvSpPr>
          <p:nvPr>
            <p:ph type="title"/>
          </p:nvPr>
        </p:nvSpPr>
        <p:spPr>
          <a:xfrm>
            <a:off x="656427" y="1133474"/>
            <a:ext cx="5487987" cy="917575"/>
          </a:xfrm>
        </p:spPr>
        <p:txBody>
          <a:bodyPr/>
          <a:lstStyle/>
          <a:p>
            <a:r>
              <a:rPr lang="en-US" sz="8839" dirty="0">
                <a:gradFill>
                  <a:gsLst>
                    <a:gs pos="0">
                      <a:srgbClr val="FFFFFF"/>
                    </a:gs>
                    <a:gs pos="100000">
                      <a:srgbClr val="FFFFFF"/>
                    </a:gs>
                  </a:gsLst>
                  <a:lin ang="5400000" scaled="0"/>
                </a:gradFill>
              </a:rPr>
              <a:t>Target leaders </a:t>
            </a:r>
            <a:br>
              <a:rPr lang="en-US" sz="8839" dirty="0">
                <a:gradFill>
                  <a:gsLst>
                    <a:gs pos="0">
                      <a:srgbClr val="FFFFFF"/>
                    </a:gs>
                    <a:gs pos="100000">
                      <a:srgbClr val="FFFFFF"/>
                    </a:gs>
                  </a:gsLst>
                  <a:lin ang="5400000" scaled="0"/>
                </a:gradFill>
              </a:rPr>
            </a:br>
            <a:r>
              <a:rPr lang="en-US" sz="8839" dirty="0">
                <a:gradFill>
                  <a:gsLst>
                    <a:gs pos="0">
                      <a:srgbClr val="FFFFFF"/>
                    </a:gs>
                    <a:gs pos="100000">
                      <a:srgbClr val="FFFFFF"/>
                    </a:gs>
                  </a:gsLst>
                  <a:lin ang="5400000" scaled="0"/>
                </a:gradFill>
              </a:rPr>
              <a:t>&amp; events</a:t>
            </a:r>
          </a:p>
        </p:txBody>
      </p:sp>
    </p:spTree>
    <p:extLst>
      <p:ext uri="{BB962C8B-B14F-4D97-AF65-F5344CB8AC3E}">
        <p14:creationId xmlns:p14="http://schemas.microsoft.com/office/powerpoint/2010/main" val="27922148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4956" y="336408"/>
            <a:ext cx="6066565" cy="63627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726" y="676655"/>
            <a:ext cx="11330425" cy="5411406"/>
          </a:xfrm>
          <a:prstGeom prst="rect">
            <a:avLst/>
          </a:prstGeom>
        </p:spPr>
      </p:pic>
      <p:grpSp>
        <p:nvGrpSpPr>
          <p:cNvPr id="4" name="Group 3"/>
          <p:cNvGrpSpPr/>
          <p:nvPr/>
        </p:nvGrpSpPr>
        <p:grpSpPr>
          <a:xfrm>
            <a:off x="2789723" y="2805799"/>
            <a:ext cx="8457000" cy="3282263"/>
            <a:chOff x="2789237" y="2805799"/>
            <a:chExt cx="8458200" cy="3282263"/>
          </a:xfrm>
        </p:grpSpPr>
        <p:sp>
          <p:nvSpPr>
            <p:cNvPr id="6" name="Rectangle 5"/>
            <p:cNvSpPr/>
            <p:nvPr/>
          </p:nvSpPr>
          <p:spPr bwMode="auto">
            <a:xfrm>
              <a:off x="2789237" y="2805799"/>
              <a:ext cx="8458200" cy="3053663"/>
            </a:xfrm>
            <a:prstGeom prst="rect">
              <a:avLst/>
            </a:prstGeom>
            <a:solidFill>
              <a:schemeClr val="tx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10868" tIns="233151" rIns="310868" bIns="233151" numCol="1" spcCol="0" rtlCol="0" fromWordArt="0" anchor="t" anchorCtr="0" forceAA="0" compatLnSpc="1">
              <a:prstTxWarp prst="textNoShape">
                <a:avLst/>
              </a:prstTxWarp>
              <a:noAutofit/>
            </a:bodyPr>
            <a:lstStyle/>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Box 2"/>
            <p:cNvSpPr txBox="1"/>
            <p:nvPr/>
          </p:nvSpPr>
          <p:spPr>
            <a:xfrm>
              <a:off x="3534153" y="3088529"/>
              <a:ext cx="7010400" cy="2999533"/>
            </a:xfrm>
            <a:prstGeom prst="rect">
              <a:avLst/>
            </a:prstGeom>
          </p:spPr>
          <p:txBody>
            <a:bodyPr vert="horz" wrap="square" lIns="124347" tIns="77717" rIns="124347" bIns="77717" rtlCol="0" anchor="t">
              <a:noAutofit/>
            </a:bodyPr>
            <a:lstStyle>
              <a:defPPr>
                <a:defRPr lang="en-US"/>
              </a:defPPr>
              <a:lvl1pPr>
                <a:lnSpc>
                  <a:spcPct val="90000"/>
                </a:lnSpc>
                <a:spcBef>
                  <a:spcPct val="0"/>
                </a:spcBef>
                <a:buNone/>
                <a:defRPr sz="8800" b="0" cap="none" spc="-102" baseline="0">
                  <a:ln w="3175">
                    <a:noFill/>
                  </a:ln>
                  <a:solidFill>
                    <a:schemeClr val="bg1"/>
                  </a:solidFill>
                  <a:effectLst/>
                  <a:latin typeface="+mj-lt"/>
                  <a:cs typeface="Segoe UI"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defTabSz="932520"/>
              <a:r>
                <a:rPr lang="en-US" sz="5439" dirty="0">
                  <a:solidFill>
                    <a:srgbClr val="505050"/>
                  </a:solidFill>
                </a:rPr>
                <a:t>“None of this was business-as-usual at Cargill. And that’s good.”</a:t>
              </a:r>
            </a:p>
          </p:txBody>
        </p:sp>
      </p:grpSp>
    </p:spTree>
    <p:extLst>
      <p:ext uri="{BB962C8B-B14F-4D97-AF65-F5344CB8AC3E}">
        <p14:creationId xmlns:p14="http://schemas.microsoft.com/office/powerpoint/2010/main" val="10358801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606" y="-312739"/>
            <a:ext cx="13165493" cy="8874520"/>
          </a:xfrm>
          <a:prstGeom prst="rect">
            <a:avLst/>
          </a:prstGeom>
        </p:spPr>
      </p:pic>
      <p:sp>
        <p:nvSpPr>
          <p:cNvPr id="9" name="Rectangle 8"/>
          <p:cNvSpPr/>
          <p:nvPr/>
        </p:nvSpPr>
        <p:spPr bwMode="auto">
          <a:xfrm>
            <a:off x="7589643" y="2659063"/>
            <a:ext cx="4876108" cy="5326063"/>
          </a:xfrm>
          <a:prstGeom prst="rect">
            <a:avLst/>
          </a:prstGeom>
          <a:solidFill>
            <a:schemeClr val="tx1">
              <a:alpha val="7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683" tIns="274262" rIns="365683" bIns="274262" numCol="1" spcCol="0" rtlCol="0" fromWordArt="0" anchor="t" anchorCtr="0" forceAA="0" compatLnSpc="1">
            <a:prstTxWarp prst="textNoShape">
              <a:avLst/>
            </a:prstTxWarp>
            <a:noAutofit/>
          </a:bodyPr>
          <a:lstStyle/>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itle 6"/>
          <p:cNvSpPr txBox="1">
            <a:spLocks/>
          </p:cNvSpPr>
          <p:nvPr/>
        </p:nvSpPr>
        <p:spPr>
          <a:xfrm>
            <a:off x="7892035" y="3036887"/>
            <a:ext cx="5487987" cy="917575"/>
          </a:xfrm>
          <a:prstGeom prst="rect">
            <a:avLst/>
          </a:prstGeom>
        </p:spPr>
        <p:txBody>
          <a:bodyPr vert="horz" wrap="square" lIns="146273" tIns="91421" rIns="146273" bIns="91421" rtlCol="0" anchor="t">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839" dirty="0">
                <a:solidFill>
                  <a:srgbClr val="505050"/>
                </a:solidFill>
              </a:rPr>
              <a:t>Use all your channels</a:t>
            </a:r>
          </a:p>
        </p:txBody>
      </p:sp>
    </p:spTree>
    <p:extLst>
      <p:ext uri="{BB962C8B-B14F-4D97-AF65-F5344CB8AC3E}">
        <p14:creationId xmlns:p14="http://schemas.microsoft.com/office/powerpoint/2010/main" val="40054220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5245"/>
            <a:ext cx="12453416" cy="6989280"/>
          </a:xfrm>
          <a:prstGeom prst="rect">
            <a:avLst/>
          </a:prstGeom>
        </p:spPr>
      </p:pic>
      <p:sp>
        <p:nvSpPr>
          <p:cNvPr id="7" name="Title 6"/>
          <p:cNvSpPr>
            <a:spLocks noGrp="1"/>
          </p:cNvSpPr>
          <p:nvPr>
            <p:ph type="title"/>
          </p:nvPr>
        </p:nvSpPr>
        <p:spPr>
          <a:xfrm>
            <a:off x="6673010" y="1227568"/>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Train and support</a:t>
            </a:r>
          </a:p>
        </p:txBody>
      </p:sp>
    </p:spTree>
    <p:extLst>
      <p:ext uri="{BB962C8B-B14F-4D97-AF65-F5344CB8AC3E}">
        <p14:creationId xmlns:p14="http://schemas.microsoft.com/office/powerpoint/2010/main" val="2979279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Network survival kit</a:t>
            </a:r>
            <a:endParaRPr lang="en-US" dirty="0"/>
          </a:p>
        </p:txBody>
      </p:sp>
      <p:sp>
        <p:nvSpPr>
          <p:cNvPr id="6" name="Text Placeholder 5"/>
          <p:cNvSpPr>
            <a:spLocks noGrp="1"/>
          </p:cNvSpPr>
          <p:nvPr>
            <p:ph type="body" sz="quarter" idx="11"/>
          </p:nvPr>
        </p:nvSpPr>
        <p:spPr>
          <a:xfrm>
            <a:off x="275481" y="1212847"/>
            <a:ext cx="11887878" cy="4194805"/>
          </a:xfrm>
        </p:spPr>
        <p:txBody>
          <a:bodyPr/>
          <a:lstStyle/>
          <a:p>
            <a:r>
              <a:rPr lang="en-US" dirty="0" smtClean="0"/>
              <a:t>Groups</a:t>
            </a:r>
          </a:p>
          <a:p>
            <a:pPr lvl="1"/>
            <a:r>
              <a:rPr lang="en-US" dirty="0" smtClean="0"/>
              <a:t>New Users</a:t>
            </a:r>
          </a:p>
          <a:p>
            <a:pPr lvl="1"/>
            <a:r>
              <a:rPr lang="en-US" dirty="0" smtClean="0"/>
              <a:t>Help and Support </a:t>
            </a:r>
          </a:p>
          <a:p>
            <a:r>
              <a:rPr lang="en-US" dirty="0" smtClean="0"/>
              <a:t>Notes</a:t>
            </a:r>
          </a:p>
          <a:p>
            <a:pPr lvl="1"/>
            <a:r>
              <a:rPr lang="en-US" dirty="0" smtClean="0"/>
              <a:t>Start Here: Key Help Resources</a:t>
            </a:r>
          </a:p>
          <a:p>
            <a:pPr lvl="1"/>
            <a:r>
              <a:rPr lang="en-US" dirty="0"/>
              <a:t>Yay, I’m in Yammer! What Now</a:t>
            </a:r>
            <a:r>
              <a:rPr lang="en-US" dirty="0" smtClean="0"/>
              <a:t>?</a:t>
            </a:r>
          </a:p>
          <a:p>
            <a:r>
              <a:rPr lang="en-US" dirty="0" smtClean="0"/>
              <a:t>Files</a:t>
            </a:r>
          </a:p>
          <a:p>
            <a:pPr lvl="1"/>
            <a:r>
              <a:rPr lang="en-US" dirty="0" smtClean="0"/>
              <a:t>Etiquette Guide</a:t>
            </a:r>
          </a:p>
          <a:p>
            <a:pPr lvl="1"/>
            <a:r>
              <a:rPr lang="en-US" dirty="0" smtClean="0"/>
              <a:t>Update Name, Photo and Profile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696" y="1135062"/>
            <a:ext cx="7482496" cy="216569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9697" y="3497262"/>
            <a:ext cx="7482496" cy="2093146"/>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2015" y="135284"/>
            <a:ext cx="11596712" cy="6808087"/>
          </a:xfrm>
          <a:prstGeom prst="rect">
            <a:avLst/>
          </a:prstGeom>
        </p:spPr>
      </p:pic>
    </p:spTree>
    <p:extLst>
      <p:ext uri="{BB962C8B-B14F-4D97-AF65-F5344CB8AC3E}">
        <p14:creationId xmlns:p14="http://schemas.microsoft.com/office/powerpoint/2010/main" val="226864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3"/>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5"/>
          </a:xfrm>
          <a:prstGeom prst="rect">
            <a:avLst/>
          </a:prstGeom>
        </p:spPr>
      </p:pic>
      <p:sp>
        <p:nvSpPr>
          <p:cNvPr id="7" name="Rectangle 6"/>
          <p:cNvSpPr/>
          <p:nvPr/>
        </p:nvSpPr>
        <p:spPr bwMode="auto">
          <a:xfrm>
            <a:off x="504047" y="-1"/>
            <a:ext cx="4876108" cy="6240463"/>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683" tIns="274262" rIns="365683" bIns="274262" numCol="1" spcCol="0" rtlCol="0" fromWordArt="0" anchor="t" anchorCtr="0" forceAA="0" compatLnSpc="1">
            <a:prstTxWarp prst="textNoShape">
              <a:avLst/>
            </a:prstTxWarp>
            <a:noAutofit/>
          </a:bodyPr>
          <a:lstStyle/>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ea typeface="Segoe UI" pitchFamily="34" charset="0"/>
                <a:cs typeface="Segoe UI" pitchFamily="34" charset="0"/>
              </a:rPr>
              <a:t>Get help</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Communications</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Administrative assistants</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IT </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Risk managers</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Power users </a:t>
            </a:r>
          </a:p>
          <a:p>
            <a:pPr defTabSz="932250" fontAlgn="base">
              <a:lnSpc>
                <a:spcPct val="90000"/>
              </a:lnSpc>
              <a:spcBef>
                <a:spcPct val="0"/>
              </a:spcBef>
              <a:spcAft>
                <a:spcPts val="1200"/>
              </a:spcAft>
            </a:pPr>
            <a:r>
              <a:rPr lang="en-US" sz="3570" dirty="0">
                <a:gradFill>
                  <a:gsLst>
                    <a:gs pos="0">
                      <a:srgbClr val="FFFFFF"/>
                    </a:gs>
                    <a:gs pos="100000">
                      <a:srgbClr val="FFFFFF"/>
                    </a:gs>
                  </a:gsLst>
                  <a:lin ang="5400000" scaled="0"/>
                </a:gradFill>
                <a:latin typeface="Segoe UI Light"/>
                <a:ea typeface="Segoe UI" pitchFamily="34" charset="0"/>
                <a:cs typeface="Segoe UI" pitchFamily="34" charset="0"/>
              </a:rPr>
              <a:t>Community managers</a:t>
            </a:r>
          </a:p>
        </p:txBody>
      </p:sp>
    </p:spTree>
    <p:extLst>
      <p:ext uri="{BB962C8B-B14F-4D97-AF65-F5344CB8AC3E}">
        <p14:creationId xmlns:p14="http://schemas.microsoft.com/office/powerpoint/2010/main" val="419869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5"/>
          </a:xfrm>
          <a:prstGeom prst="rect">
            <a:avLst/>
          </a:prstGeom>
        </p:spPr>
      </p:pic>
      <p:sp>
        <p:nvSpPr>
          <p:cNvPr id="7" name="Title 6"/>
          <p:cNvSpPr>
            <a:spLocks noGrp="1"/>
          </p:cNvSpPr>
          <p:nvPr>
            <p:ph type="title"/>
          </p:nvPr>
        </p:nvSpPr>
        <p:spPr>
          <a:xfrm>
            <a:off x="1037372" y="4910137"/>
            <a:ext cx="6704649"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On the fence</a:t>
            </a:r>
          </a:p>
        </p:txBody>
      </p:sp>
    </p:spTree>
    <p:extLst>
      <p:ext uri="{BB962C8B-B14F-4D97-AF65-F5344CB8AC3E}">
        <p14:creationId xmlns:p14="http://schemas.microsoft.com/office/powerpoint/2010/main" val="1863482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2" y="-9144"/>
            <a:ext cx="12434076" cy="8493857"/>
          </a:xfrm>
          <a:prstGeom prst="rect">
            <a:avLst/>
          </a:prstGeom>
        </p:spPr>
      </p:pic>
      <p:sp>
        <p:nvSpPr>
          <p:cNvPr id="5" name="Title 6"/>
          <p:cNvSpPr>
            <a:spLocks noGrp="1"/>
          </p:cNvSpPr>
          <p:nvPr>
            <p:ph type="title"/>
          </p:nvPr>
        </p:nvSpPr>
        <p:spPr>
          <a:xfrm>
            <a:off x="884993" y="4910137"/>
            <a:ext cx="6704649"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Gatekeepers</a:t>
            </a:r>
          </a:p>
        </p:txBody>
      </p:sp>
    </p:spTree>
    <p:extLst>
      <p:ext uri="{BB962C8B-B14F-4D97-AF65-F5344CB8AC3E}">
        <p14:creationId xmlns:p14="http://schemas.microsoft.com/office/powerpoint/2010/main" val="269254402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7938"/>
            <a:ext cx="12434712" cy="7075914"/>
          </a:xfrm>
          <a:prstGeom prst="rect">
            <a:avLst/>
          </a:prstGeom>
        </p:spPr>
      </p:pic>
      <p:sp>
        <p:nvSpPr>
          <p:cNvPr id="7" name="Title 6"/>
          <p:cNvSpPr>
            <a:spLocks noGrp="1"/>
          </p:cNvSpPr>
          <p:nvPr>
            <p:ph type="title"/>
          </p:nvPr>
        </p:nvSpPr>
        <p:spPr>
          <a:xfrm>
            <a:off x="836023" y="1181304"/>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IT is </a:t>
            </a:r>
            <a:b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br>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central</a:t>
            </a:r>
          </a:p>
        </p:txBody>
      </p:sp>
    </p:spTree>
    <p:extLst>
      <p:ext uri="{BB962C8B-B14F-4D97-AF65-F5344CB8AC3E}">
        <p14:creationId xmlns:p14="http://schemas.microsoft.com/office/powerpoint/2010/main" val="249785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Your 60 minutes</a:t>
            </a:r>
            <a:endParaRPr lang="en-US" dirty="0"/>
          </a:p>
        </p:txBody>
      </p:sp>
      <p:sp>
        <p:nvSpPr>
          <p:cNvPr id="6" name="Text Placeholder 5"/>
          <p:cNvSpPr>
            <a:spLocks noGrp="1"/>
          </p:cNvSpPr>
          <p:nvPr>
            <p:ph type="body" sz="quarter" idx="11"/>
          </p:nvPr>
        </p:nvSpPr>
        <p:spPr>
          <a:xfrm>
            <a:off x="275481" y="1212851"/>
            <a:ext cx="11887878" cy="3158944"/>
          </a:xfrm>
        </p:spPr>
        <p:txBody>
          <a:bodyPr/>
          <a:lstStyle/>
          <a:p>
            <a:r>
              <a:rPr lang="en-US" dirty="0" smtClean="0"/>
              <a:t>Who? What? Why?</a:t>
            </a:r>
          </a:p>
          <a:p>
            <a:pPr lvl="1"/>
            <a:r>
              <a:rPr lang="en-US" dirty="0" smtClean="0"/>
              <a:t>Cargill, our team and our network</a:t>
            </a:r>
          </a:p>
          <a:p>
            <a:r>
              <a:rPr lang="en-US" dirty="0" smtClean="0"/>
              <a:t>Lessons learned</a:t>
            </a:r>
          </a:p>
          <a:p>
            <a:pPr lvl="1"/>
            <a:r>
              <a:rPr lang="en-US" dirty="0" smtClean="0"/>
              <a:t>Engagement, governance, measurement</a:t>
            </a:r>
          </a:p>
          <a:p>
            <a:r>
              <a:rPr lang="en-US" dirty="0" smtClean="0"/>
              <a:t>Today’s challenges</a:t>
            </a:r>
          </a:p>
          <a:p>
            <a:pPr lvl="1"/>
            <a:r>
              <a:rPr lang="en-US" dirty="0" smtClean="0"/>
              <a:t>Scale, pace, integration</a:t>
            </a:r>
          </a:p>
        </p:txBody>
      </p:sp>
    </p:spTree>
    <p:extLst>
      <p:ext uri="{BB962C8B-B14F-4D97-AF65-F5344CB8AC3E}">
        <p14:creationId xmlns:p14="http://schemas.microsoft.com/office/powerpoint/2010/main" val="2248164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5"/>
          </a:xfrm>
          <a:prstGeom prst="rect">
            <a:avLst/>
          </a:prstGeom>
        </p:spPr>
      </p:pic>
      <p:sp>
        <p:nvSpPr>
          <p:cNvPr id="7" name="Title 6"/>
          <p:cNvSpPr>
            <a:spLocks noGrp="1"/>
          </p:cNvSpPr>
          <p:nvPr>
            <p:ph type="title"/>
          </p:nvPr>
        </p:nvSpPr>
        <p:spPr>
          <a:xfrm>
            <a:off x="739603" y="2278063"/>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We ♥ risk managers</a:t>
            </a:r>
          </a:p>
        </p:txBody>
      </p:sp>
    </p:spTree>
    <p:extLst>
      <p:ext uri="{BB962C8B-B14F-4D97-AF65-F5344CB8AC3E}">
        <p14:creationId xmlns:p14="http://schemas.microsoft.com/office/powerpoint/2010/main" val="256343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a:spLocks noGrp="1"/>
          </p:cNvSpPr>
          <p:nvPr>
            <p:ph type="title"/>
          </p:nvPr>
        </p:nvSpPr>
        <p:spPr>
          <a:xfrm>
            <a:off x="6673010" y="1227568"/>
            <a:ext cx="5487987" cy="917575"/>
          </a:xfrm>
        </p:spPr>
        <p:txBody>
          <a:bodyPr/>
          <a:lstStyle/>
          <a:p>
            <a:r>
              <a:rPr lang="en-US" sz="8839" dirty="0">
                <a:gradFill>
                  <a:gsLst>
                    <a:gs pos="0">
                      <a:srgbClr val="FFFFFF"/>
                    </a:gs>
                    <a:gs pos="100000">
                      <a:srgbClr val="FFFFFF"/>
                    </a:gs>
                  </a:gsLst>
                  <a:lin ang="5400000" scaled="0"/>
                </a:gradFill>
              </a:rPr>
              <a:t>Meet </a:t>
            </a:r>
            <a:br>
              <a:rPr lang="en-US" sz="8839" dirty="0">
                <a:gradFill>
                  <a:gsLst>
                    <a:gs pos="0">
                      <a:srgbClr val="FFFFFF"/>
                    </a:gs>
                    <a:gs pos="100000">
                      <a:srgbClr val="FFFFFF"/>
                    </a:gs>
                  </a:gsLst>
                  <a:lin ang="5400000" scaled="0"/>
                </a:gradFill>
              </a:rPr>
            </a:br>
            <a:r>
              <a:rPr lang="en-US" sz="8839" dirty="0">
                <a:gradFill>
                  <a:gsLst>
                    <a:gs pos="0">
                      <a:srgbClr val="FFFFFF"/>
                    </a:gs>
                    <a:gs pos="100000">
                      <a:srgbClr val="FFFFFF"/>
                    </a:gs>
                  </a:gsLst>
                  <a:lin ang="5400000" scaled="0"/>
                </a:gradFill>
              </a:rPr>
              <a:t>Power </a:t>
            </a:r>
            <a:br>
              <a:rPr lang="en-US" sz="8839" dirty="0">
                <a:gradFill>
                  <a:gsLst>
                    <a:gs pos="0">
                      <a:srgbClr val="FFFFFF"/>
                    </a:gs>
                    <a:gs pos="100000">
                      <a:srgbClr val="FFFFFF"/>
                    </a:gs>
                  </a:gsLst>
                  <a:lin ang="5400000" scaled="0"/>
                </a:gradFill>
              </a:rPr>
            </a:br>
            <a:r>
              <a:rPr lang="en-US" sz="8839" dirty="0">
                <a:gradFill>
                  <a:gsLst>
                    <a:gs pos="0">
                      <a:srgbClr val="FFFFFF"/>
                    </a:gs>
                    <a:gs pos="100000">
                      <a:srgbClr val="FFFFFF"/>
                    </a:gs>
                  </a:gsLst>
                  <a:lin ang="5400000" scaled="0"/>
                </a:gradFill>
              </a:rPr>
              <a:t>User #1</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2616" y="1"/>
            <a:ext cx="5245150" cy="7008106"/>
          </a:xfrm>
          <a:prstGeom prst="rect">
            <a:avLst/>
          </a:prstGeom>
        </p:spPr>
      </p:pic>
    </p:spTree>
    <p:extLst>
      <p:ext uri="{BB962C8B-B14F-4D97-AF65-F5344CB8AC3E}">
        <p14:creationId xmlns:p14="http://schemas.microsoft.com/office/powerpoint/2010/main" val="272617588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5"/>
          </a:xfrm>
          <a:prstGeom prst="rect">
            <a:avLst/>
          </a:prstGeom>
        </p:spPr>
      </p:pic>
      <p:sp>
        <p:nvSpPr>
          <p:cNvPr id="7" name="Title 6"/>
          <p:cNvSpPr>
            <a:spLocks noGrp="1"/>
          </p:cNvSpPr>
          <p:nvPr>
            <p:ph type="title"/>
          </p:nvPr>
        </p:nvSpPr>
        <p:spPr>
          <a:xfrm>
            <a:off x="6751562" y="3497262"/>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It’s what they do</a:t>
            </a:r>
          </a:p>
        </p:txBody>
      </p:sp>
      <p:sp>
        <p:nvSpPr>
          <p:cNvPr id="4" name="Title 6"/>
          <p:cNvSpPr txBox="1">
            <a:spLocks/>
          </p:cNvSpPr>
          <p:nvPr/>
        </p:nvSpPr>
        <p:spPr>
          <a:xfrm>
            <a:off x="427860" y="677863"/>
            <a:ext cx="5487987" cy="917575"/>
          </a:xfrm>
          <a:prstGeom prst="rect">
            <a:avLst/>
          </a:prstGeom>
        </p:spPr>
        <p:txBody>
          <a:bodyPr vert="horz" wrap="square" lIns="146273" tIns="91421" rIns="146273" bIns="91421"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589">
                <a:gradFill>
                  <a:gsLst>
                    <a:gs pos="0">
                      <a:srgbClr val="FFFFFF"/>
                    </a:gs>
                    <a:gs pos="100000">
                      <a:srgbClr val="FFFFFF"/>
                    </a:gs>
                  </a:gsLst>
                  <a:lin ang="5400000" scaled="0"/>
                </a:gradFill>
                <a:effectLst>
                  <a:outerShdw blurRad="38100" dist="38100" dir="2700000" algn="tl">
                    <a:srgbClr val="000000">
                      <a:alpha val="43137"/>
                    </a:srgbClr>
                  </a:outerShdw>
                </a:effectLst>
              </a:rPr>
              <a:t>Community management…</a:t>
            </a:r>
          </a:p>
        </p:txBody>
      </p:sp>
    </p:spTree>
    <p:extLst>
      <p:ext uri="{BB962C8B-B14F-4D97-AF65-F5344CB8AC3E}">
        <p14:creationId xmlns:p14="http://schemas.microsoft.com/office/powerpoint/2010/main" val="334771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5"/>
          </a:xfrm>
          <a:prstGeom prst="rect">
            <a:avLst/>
          </a:prstGeom>
        </p:spPr>
      </p:pic>
      <p:sp>
        <p:nvSpPr>
          <p:cNvPr id="7" name="Rectangle 6"/>
          <p:cNvSpPr/>
          <p:nvPr/>
        </p:nvSpPr>
        <p:spPr bwMode="auto">
          <a:xfrm>
            <a:off x="504047" y="-46968"/>
            <a:ext cx="4876108" cy="2629831"/>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683" tIns="274262" rIns="365683" bIns="274262" numCol="1" spcCol="0" rtlCol="0" fromWordArt="0" anchor="t" anchorCtr="0" forceAA="0" compatLnSpc="1">
            <a:prstTxWarp prst="textNoShape">
              <a:avLst/>
            </a:prstTxWarp>
            <a:noAutofit/>
          </a:bodyPr>
          <a:lstStyle/>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And now, a few words on </a:t>
            </a:r>
            <a:r>
              <a:rPr lang="en-US" sz="3995" dirty="0">
                <a:gradFill>
                  <a:gsLst>
                    <a:gs pos="0">
                      <a:srgbClr val="FFFFFF"/>
                    </a:gs>
                    <a:gs pos="100000">
                      <a:srgbClr val="FFFFFF"/>
                    </a:gs>
                  </a:gsLst>
                  <a:lin ang="5400000" scaled="0"/>
                </a:gradFill>
                <a:ea typeface="Segoe UI" pitchFamily="34" charset="0"/>
                <a:cs typeface="Segoe UI" pitchFamily="34" charset="0"/>
              </a:rPr>
              <a:t>policy…</a:t>
            </a:r>
          </a:p>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76459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24" y="1"/>
            <a:ext cx="12453416" cy="7002353"/>
          </a:xfrm>
          <a:prstGeom prst="rect">
            <a:avLst/>
          </a:prstGeom>
        </p:spPr>
      </p:pic>
      <p:sp>
        <p:nvSpPr>
          <p:cNvPr id="7" name="Title 6"/>
          <p:cNvSpPr>
            <a:spLocks noGrp="1"/>
          </p:cNvSpPr>
          <p:nvPr>
            <p:ph type="title"/>
          </p:nvPr>
        </p:nvSpPr>
        <p:spPr>
          <a:xfrm>
            <a:off x="808806" y="3725863"/>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About control…</a:t>
            </a:r>
          </a:p>
        </p:txBody>
      </p:sp>
    </p:spTree>
    <p:extLst>
      <p:ext uri="{BB962C8B-B14F-4D97-AF65-F5344CB8AC3E}">
        <p14:creationId xmlns:p14="http://schemas.microsoft.com/office/powerpoint/2010/main" val="1061396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#Candor</a:t>
            </a:r>
            <a:br>
              <a:rPr lang="en-US" dirty="0" smtClean="0"/>
            </a:br>
            <a:r>
              <a:rPr lang="en-US" dirty="0" smtClean="0"/>
              <a:t>#In Memoriam</a:t>
            </a:r>
            <a:endParaRPr lang="en-US" dirty="0"/>
          </a:p>
        </p:txBody>
      </p:sp>
    </p:spTree>
    <p:extLst>
      <p:ext uri="{BB962C8B-B14F-4D97-AF65-F5344CB8AC3E}">
        <p14:creationId xmlns:p14="http://schemas.microsoft.com/office/powerpoint/2010/main" val="352544547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6887" y="1516063"/>
            <a:ext cx="4066598" cy="168592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8245" y="3611057"/>
            <a:ext cx="6399892" cy="1447800"/>
          </a:xfrm>
          <a:prstGeom prst="rect">
            <a:avLst/>
          </a:prstGeom>
        </p:spPr>
      </p:pic>
    </p:spTree>
    <p:extLst>
      <p:ext uri="{BB962C8B-B14F-4D97-AF65-F5344CB8AC3E}">
        <p14:creationId xmlns:p14="http://schemas.microsoft.com/office/powerpoint/2010/main" val="411085759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420" y="-1"/>
            <a:ext cx="5391818" cy="699452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5214" y="-767"/>
            <a:ext cx="5404924" cy="6994525"/>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9749" y="139169"/>
            <a:ext cx="10056974" cy="6705599"/>
          </a:xfrm>
          <a:prstGeom prst="rect">
            <a:avLst/>
          </a:prstGeom>
        </p:spPr>
      </p:pic>
    </p:spTree>
    <p:extLst>
      <p:ext uri="{BB962C8B-B14F-4D97-AF65-F5344CB8AC3E}">
        <p14:creationId xmlns:p14="http://schemas.microsoft.com/office/powerpoint/2010/main" val="25471351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5"/>
          </a:xfrm>
          <a:prstGeom prst="rect">
            <a:avLst/>
          </a:prstGeom>
        </p:spPr>
      </p:pic>
      <p:sp>
        <p:nvSpPr>
          <p:cNvPr id="7" name="Rectangle 6"/>
          <p:cNvSpPr/>
          <p:nvPr/>
        </p:nvSpPr>
        <p:spPr bwMode="auto">
          <a:xfrm>
            <a:off x="504047" y="-46969"/>
            <a:ext cx="4873061" cy="4458631"/>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683" tIns="274262" rIns="365683" bIns="274262" numCol="1" spcCol="0" rtlCol="0" fromWordArt="0" anchor="t" anchorCtr="0" forceAA="0" compatLnSpc="1">
            <a:prstTxWarp prst="textNoShape">
              <a:avLst/>
            </a:prstTxWarp>
            <a:noAutofit/>
          </a:bodyPr>
          <a:lstStyle/>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ea typeface="Segoe UI" pitchFamily="34" charset="0"/>
                <a:cs typeface="Segoe UI" pitchFamily="34" charset="0"/>
              </a:rPr>
              <a:t>Measure</a:t>
            </a:r>
          </a:p>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System analytics</a:t>
            </a:r>
          </a:p>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User reporting</a:t>
            </a:r>
          </a:p>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Examples</a:t>
            </a:r>
          </a:p>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955700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8024" t="-1421" r="-28024" b="1421"/>
          <a:stretch/>
        </p:blipFill>
        <p:spPr>
          <a:xfrm>
            <a:off x="2561474" y="754158"/>
            <a:ext cx="9142386" cy="5486210"/>
          </a:xfrm>
          <a:prstGeom prst="rect">
            <a:avLst/>
          </a:prstGeom>
        </p:spPr>
      </p:pic>
      <p:sp>
        <p:nvSpPr>
          <p:cNvPr id="2" name="Oval 1"/>
          <p:cNvSpPr/>
          <p:nvPr/>
        </p:nvSpPr>
        <p:spPr bwMode="auto">
          <a:xfrm>
            <a:off x="3162757" y="677863"/>
            <a:ext cx="2458491" cy="1055404"/>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6" name="Oval 5"/>
          <p:cNvSpPr/>
          <p:nvPr/>
        </p:nvSpPr>
        <p:spPr bwMode="auto">
          <a:xfrm>
            <a:off x="2248486" y="3421062"/>
            <a:ext cx="3372762" cy="2971800"/>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240676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Who? What? Why?</a:t>
            </a:r>
            <a:endParaRPr lang="en-US" dirty="0"/>
          </a:p>
        </p:txBody>
      </p:sp>
    </p:spTree>
    <p:extLst>
      <p:ext uri="{BB962C8B-B14F-4D97-AF65-F5344CB8AC3E}">
        <p14:creationId xmlns:p14="http://schemas.microsoft.com/office/powerpoint/2010/main" val="3235681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3807" y="2125664"/>
            <a:ext cx="9209106" cy="1828800"/>
          </a:xfrm>
        </p:spPr>
        <p:txBody>
          <a:bodyPr/>
          <a:lstStyle/>
          <a:p>
            <a:r>
              <a:rPr lang="en-US" dirty="0"/>
              <a:t>B</a:t>
            </a:r>
            <a:r>
              <a:rPr lang="en-US" dirty="0" smtClean="0"/>
              <a:t>eat the “90-9-1” ratio </a:t>
            </a:r>
            <a:br>
              <a:rPr lang="en-US" dirty="0" smtClean="0"/>
            </a:br>
            <a:r>
              <a:rPr lang="en-US" dirty="0" smtClean="0"/>
              <a:t>for collaborative sites.</a:t>
            </a:r>
            <a:endParaRPr lang="en-US" dirty="0"/>
          </a:p>
        </p:txBody>
      </p:sp>
      <p:sp>
        <p:nvSpPr>
          <p:cNvPr id="3" name="Title 1"/>
          <p:cNvSpPr txBox="1">
            <a:spLocks/>
          </p:cNvSpPr>
          <p:nvPr/>
        </p:nvSpPr>
        <p:spPr>
          <a:xfrm>
            <a:off x="2112845" y="2130552"/>
            <a:ext cx="9209106" cy="1828800"/>
          </a:xfrm>
          <a:prstGeom prst="rect">
            <a:avLst/>
          </a:prstGeom>
        </p:spPr>
        <p:txBody>
          <a:bodyPr vert="horz" wrap="square" lIns="146273" tIns="91421" rIns="146273" bIns="91421" rtlCol="0" anchor="t">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5099" dirty="0">
                <a:gradFill>
                  <a:gsLst>
                    <a:gs pos="1250">
                      <a:srgbClr val="FFFFFF"/>
                    </a:gs>
                    <a:gs pos="100000">
                      <a:srgbClr val="FFFFFF"/>
                    </a:gs>
                  </a:gsLst>
                  <a:lin ang="5400000" scaled="0"/>
                </a:gradFill>
              </a:rPr>
              <a:t>Track your 7-day results, </a:t>
            </a:r>
            <a:br>
              <a:rPr sz="5099" dirty="0">
                <a:gradFill>
                  <a:gsLst>
                    <a:gs pos="1250">
                      <a:srgbClr val="FFFFFF"/>
                    </a:gs>
                    <a:gs pos="100000">
                      <a:srgbClr val="FFFFFF"/>
                    </a:gs>
                  </a:gsLst>
                  <a:lin ang="5400000" scaled="0"/>
                </a:gradFill>
              </a:rPr>
            </a:br>
            <a:r>
              <a:rPr sz="5099" dirty="0">
                <a:gradFill>
                  <a:gsLst>
                    <a:gs pos="1250">
                      <a:srgbClr val="FFFFFF"/>
                    </a:gs>
                    <a:gs pos="100000">
                      <a:srgbClr val="FFFFFF"/>
                    </a:gs>
                  </a:gsLst>
                  <a:lin ang="5400000" scaled="0"/>
                </a:gradFill>
              </a:rPr>
              <a:t>not your 28-day results.</a:t>
            </a:r>
          </a:p>
        </p:txBody>
      </p:sp>
    </p:spTree>
    <p:extLst>
      <p:ext uri="{BB962C8B-B14F-4D97-AF65-F5344CB8AC3E}">
        <p14:creationId xmlns:p14="http://schemas.microsoft.com/office/powerpoint/2010/main" val="10281888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2603"/>
          <a:stretch/>
        </p:blipFill>
        <p:spPr>
          <a:xfrm>
            <a:off x="3494346" y="3268664"/>
            <a:ext cx="5101629" cy="2809875"/>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3922" y="754061"/>
            <a:ext cx="7352257" cy="2076450"/>
          </a:xfrm>
          <a:prstGeom prst="rect">
            <a:avLst/>
          </a:prstGeom>
        </p:spPr>
      </p:pic>
    </p:spTree>
    <p:extLst>
      <p:ext uri="{BB962C8B-B14F-4D97-AF65-F5344CB8AC3E}">
        <p14:creationId xmlns:p14="http://schemas.microsoft.com/office/powerpoint/2010/main" val="15869319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18365" y="1106281"/>
            <a:ext cx="6247513" cy="4657725"/>
            <a:chOff x="3094037" y="1168400"/>
            <a:chExt cx="6248400" cy="4657725"/>
          </a:xfrm>
        </p:grpSpPr>
        <p:grpSp>
          <p:nvGrpSpPr>
            <p:cNvPr id="4" name="Group 3"/>
            <p:cNvGrpSpPr/>
            <p:nvPr/>
          </p:nvGrpSpPr>
          <p:grpSpPr>
            <a:xfrm>
              <a:off x="3094037" y="1168400"/>
              <a:ext cx="6248400" cy="4657725"/>
              <a:chOff x="3094037" y="1168400"/>
              <a:chExt cx="6248400" cy="4657725"/>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4037" y="1168400"/>
                <a:ext cx="6248400" cy="4657725"/>
              </a:xfrm>
              <a:prstGeom prst="rect">
                <a:avLst/>
              </a:prstGeom>
            </p:spPr>
          </p:pic>
          <p:sp>
            <p:nvSpPr>
              <p:cNvPr id="3" name="Rectangle 2"/>
              <p:cNvSpPr/>
              <p:nvPr/>
            </p:nvSpPr>
            <p:spPr bwMode="auto">
              <a:xfrm>
                <a:off x="4313237" y="2735262"/>
                <a:ext cx="914400" cy="1524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9638" rIns="0" bIns="39638"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grpSp>
        <p:sp>
          <p:nvSpPr>
            <p:cNvPr id="7" name="Rectangle 6"/>
            <p:cNvSpPr/>
            <p:nvPr/>
          </p:nvSpPr>
          <p:spPr bwMode="auto">
            <a:xfrm>
              <a:off x="7208837" y="4106862"/>
              <a:ext cx="1371600" cy="1524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9638" rIns="0" bIns="39638"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Rectangle 7"/>
            <p:cNvSpPr/>
            <p:nvPr/>
          </p:nvSpPr>
          <p:spPr bwMode="auto">
            <a:xfrm>
              <a:off x="6186937" y="4262697"/>
              <a:ext cx="869500" cy="1524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9638" rIns="0" bIns="39638"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Rectangle 8"/>
            <p:cNvSpPr/>
            <p:nvPr/>
          </p:nvSpPr>
          <p:spPr bwMode="auto">
            <a:xfrm>
              <a:off x="4465637" y="4335462"/>
              <a:ext cx="716359" cy="9525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9638" rIns="0" bIns="39638"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grpSp>
      <p:sp>
        <p:nvSpPr>
          <p:cNvPr id="10" name="Title 6"/>
          <p:cNvSpPr>
            <a:spLocks noGrp="1"/>
          </p:cNvSpPr>
          <p:nvPr>
            <p:ph type="title"/>
          </p:nvPr>
        </p:nvSpPr>
        <p:spPr>
          <a:xfrm>
            <a:off x="7189699" y="3497262"/>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Nice to meet you</a:t>
            </a:r>
          </a:p>
        </p:txBody>
      </p:sp>
    </p:spTree>
    <p:extLst>
      <p:ext uri="{BB962C8B-B14F-4D97-AF65-F5344CB8AC3E}">
        <p14:creationId xmlns:p14="http://schemas.microsoft.com/office/powerpoint/2010/main" val="199737209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4059" r="13441"/>
          <a:stretch/>
        </p:blipFill>
        <p:spPr>
          <a:xfrm>
            <a:off x="808804" y="1"/>
            <a:ext cx="6125611" cy="6994525"/>
          </a:xfrm>
          <a:prstGeom prst="rect">
            <a:avLst/>
          </a:prstGeom>
        </p:spPr>
      </p:pic>
      <p:sp>
        <p:nvSpPr>
          <p:cNvPr id="5" name="Title 1"/>
          <p:cNvSpPr>
            <a:spLocks noGrp="1"/>
          </p:cNvSpPr>
          <p:nvPr>
            <p:ph type="title"/>
          </p:nvPr>
        </p:nvSpPr>
        <p:spPr>
          <a:xfrm>
            <a:off x="7284885" y="449262"/>
            <a:ext cx="4342784" cy="1828800"/>
          </a:xfrm>
        </p:spPr>
        <p:txBody>
          <a:bodyPr/>
          <a:lstStyle/>
          <a:p>
            <a:r>
              <a:rPr lang="en-US" sz="3570" dirty="0"/>
              <a:t># questions answered</a:t>
            </a:r>
            <a:br>
              <a:rPr lang="en-US" sz="3570" dirty="0"/>
            </a:br>
            <a:r>
              <a:rPr lang="en-US" sz="3570" dirty="0"/>
              <a:t>longest threads</a:t>
            </a:r>
            <a:br>
              <a:rPr lang="en-US" sz="3570" dirty="0"/>
            </a:br>
            <a:r>
              <a:rPr lang="en-US" sz="3570" dirty="0"/>
              <a:t>highest-value threads</a:t>
            </a:r>
            <a:br>
              <a:rPr lang="en-US" sz="3570" dirty="0"/>
            </a:br>
            <a:r>
              <a:rPr lang="en-US" sz="3570" dirty="0"/>
              <a:t>themes</a:t>
            </a:r>
            <a:br>
              <a:rPr lang="en-US" sz="3570" dirty="0"/>
            </a:br>
            <a:r>
              <a:rPr lang="en-US" sz="3570" dirty="0"/>
              <a:t>global participation</a:t>
            </a:r>
            <a:br>
              <a:rPr lang="en-US" sz="3570" dirty="0"/>
            </a:br>
            <a:r>
              <a:rPr lang="en-US" sz="3570" dirty="0"/>
              <a:t>group membership</a:t>
            </a:r>
            <a:br>
              <a:rPr lang="en-US" sz="3570" dirty="0"/>
            </a:br>
            <a:r>
              <a:rPr lang="en-US" sz="3570" dirty="0"/>
              <a:t># messages in group</a:t>
            </a:r>
            <a:br>
              <a:rPr lang="en-US" sz="3570" dirty="0"/>
            </a:br>
            <a:r>
              <a:rPr lang="en-US" sz="3570" dirty="0"/>
              <a:t># likes</a:t>
            </a:r>
            <a:br>
              <a:rPr lang="en-US" sz="3570" dirty="0"/>
            </a:br>
            <a:r>
              <a:rPr lang="en-US" sz="3570" dirty="0"/>
              <a:t># shares / where</a:t>
            </a:r>
            <a:br>
              <a:rPr lang="en-US" sz="3570" dirty="0"/>
            </a:br>
            <a:r>
              <a:rPr lang="en-US" sz="3570" dirty="0"/>
              <a:t>poll results</a:t>
            </a:r>
            <a:br>
              <a:rPr lang="en-US" sz="3570" dirty="0"/>
            </a:br>
            <a:endParaRPr lang="en-US" sz="3570" dirty="0"/>
          </a:p>
        </p:txBody>
      </p:sp>
    </p:spTree>
    <p:extLst>
      <p:ext uri="{BB962C8B-B14F-4D97-AF65-F5344CB8AC3E}">
        <p14:creationId xmlns:p14="http://schemas.microsoft.com/office/powerpoint/2010/main" val="173532913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11783" b="11650"/>
          <a:stretch/>
        </p:blipFill>
        <p:spPr>
          <a:xfrm>
            <a:off x="880" y="1"/>
            <a:ext cx="12434713" cy="6994525"/>
          </a:xfrm>
          <a:prstGeom prst="rect">
            <a:avLst/>
          </a:prstGeom>
        </p:spPr>
      </p:pic>
      <p:sp>
        <p:nvSpPr>
          <p:cNvPr id="6" name="Rectangle 5"/>
          <p:cNvSpPr/>
          <p:nvPr/>
        </p:nvSpPr>
        <p:spPr bwMode="auto">
          <a:xfrm>
            <a:off x="503730" y="-45719"/>
            <a:ext cx="4873061" cy="3542982"/>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1" tIns="146273" rIns="182841" bIns="146273" numCol="1" spcCol="0" rtlCol="0" fromWordArt="0" anchor="t" anchorCtr="0" forceAA="0" compatLnSpc="1">
            <a:prstTxWarp prst="textNoShape">
              <a:avLst/>
            </a:prstTxWarp>
            <a:noAutofit/>
          </a:bodyPr>
          <a:lstStyle/>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ea typeface="Segoe UI" pitchFamily="34" charset="0"/>
                <a:cs typeface="Segoe UI" pitchFamily="34" charset="0"/>
              </a:rPr>
              <a:t>Persist</a:t>
            </a:r>
          </a:p>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Habit</a:t>
            </a:r>
          </a:p>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Company norms</a:t>
            </a:r>
          </a:p>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Change fatigue</a:t>
            </a:r>
          </a:p>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ea typeface="Segoe UI" pitchFamily="34" charset="0"/>
              <a:cs typeface="Segoe UI" pitchFamily="34" charset="0"/>
            </a:endParaRPr>
          </a:p>
          <a:p>
            <a:pPr defTabSz="932250" fontAlgn="base">
              <a:lnSpc>
                <a:spcPct val="90000"/>
              </a:lnSpc>
              <a:spcBef>
                <a:spcPct val="0"/>
              </a:spcBef>
              <a:spcAft>
                <a:spcPts val="1200"/>
              </a:spcAft>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4003959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5"/>
          </a:xfrm>
          <a:prstGeom prst="rect">
            <a:avLst/>
          </a:prstGeom>
        </p:spPr>
      </p:pic>
      <p:sp>
        <p:nvSpPr>
          <p:cNvPr id="7" name="Title 6"/>
          <p:cNvSpPr>
            <a:spLocks noGrp="1"/>
          </p:cNvSpPr>
          <p:nvPr>
            <p:ph type="title"/>
          </p:nvPr>
        </p:nvSpPr>
        <p:spPr>
          <a:xfrm>
            <a:off x="884994" y="3725863"/>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“I’m a dinosaur”</a:t>
            </a:r>
          </a:p>
        </p:txBody>
      </p:sp>
    </p:spTree>
    <p:extLst>
      <p:ext uri="{BB962C8B-B14F-4D97-AF65-F5344CB8AC3E}">
        <p14:creationId xmlns:p14="http://schemas.microsoft.com/office/powerpoint/2010/main" val="1368965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4"/>
          </a:xfrm>
          <a:prstGeom prst="rect">
            <a:avLst/>
          </a:prstGeom>
        </p:spPr>
      </p:pic>
      <p:sp>
        <p:nvSpPr>
          <p:cNvPr id="7" name="Title 6"/>
          <p:cNvSpPr>
            <a:spLocks noGrp="1"/>
          </p:cNvSpPr>
          <p:nvPr>
            <p:ph type="title"/>
          </p:nvPr>
        </p:nvSpPr>
        <p:spPr>
          <a:xfrm>
            <a:off x="654273" y="1135063"/>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Change fatigue</a:t>
            </a:r>
          </a:p>
        </p:txBody>
      </p:sp>
    </p:spTree>
    <p:extLst>
      <p:ext uri="{BB962C8B-B14F-4D97-AF65-F5344CB8AC3E}">
        <p14:creationId xmlns:p14="http://schemas.microsoft.com/office/powerpoint/2010/main" val="200323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0065" b="9929"/>
          <a:stretch/>
        </p:blipFill>
        <p:spPr>
          <a:xfrm flipH="1">
            <a:off x="880" y="1"/>
            <a:ext cx="12434711" cy="6994525"/>
          </a:xfrm>
          <a:prstGeom prst="rect">
            <a:avLst/>
          </a:prstGeom>
        </p:spPr>
      </p:pic>
      <p:sp>
        <p:nvSpPr>
          <p:cNvPr id="7" name="Title 6"/>
          <p:cNvSpPr>
            <a:spLocks noGrp="1"/>
          </p:cNvSpPr>
          <p:nvPr>
            <p:ph type="title"/>
          </p:nvPr>
        </p:nvSpPr>
        <p:spPr>
          <a:xfrm>
            <a:off x="806441" y="3802063"/>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Are we there yet?</a:t>
            </a:r>
          </a:p>
        </p:txBody>
      </p:sp>
    </p:spTree>
    <p:extLst>
      <p:ext uri="{BB962C8B-B14F-4D97-AF65-F5344CB8AC3E}">
        <p14:creationId xmlns:p14="http://schemas.microsoft.com/office/powerpoint/2010/main" val="3395445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Your </a:t>
            </a:r>
            <a:r>
              <a:rPr lang="en-US" strike="sngStrike" dirty="0" smtClean="0"/>
              <a:t>60</a:t>
            </a:r>
            <a:r>
              <a:rPr lang="en-US" dirty="0" smtClean="0"/>
              <a:t> 65? minutes</a:t>
            </a:r>
            <a:endParaRPr lang="en-US" dirty="0"/>
          </a:p>
        </p:txBody>
      </p:sp>
      <p:sp>
        <p:nvSpPr>
          <p:cNvPr id="6" name="Text Placeholder 5"/>
          <p:cNvSpPr>
            <a:spLocks noGrp="1"/>
          </p:cNvSpPr>
          <p:nvPr>
            <p:ph type="body" sz="quarter" idx="11"/>
          </p:nvPr>
        </p:nvSpPr>
        <p:spPr>
          <a:xfrm>
            <a:off x="275481" y="1212851"/>
            <a:ext cx="11887878" cy="2468370"/>
          </a:xfrm>
        </p:spPr>
        <p:txBody>
          <a:bodyPr/>
          <a:lstStyle/>
          <a:p>
            <a:r>
              <a:rPr lang="en-US" dirty="0">
                <a:solidFill>
                  <a:schemeClr val="tx1">
                    <a:lumMod val="60000"/>
                    <a:lumOff val="40000"/>
                  </a:schemeClr>
                </a:solidFill>
              </a:rPr>
              <a:t>Who? What? Why?</a:t>
            </a:r>
          </a:p>
          <a:p>
            <a:r>
              <a:rPr lang="en-US" dirty="0">
                <a:solidFill>
                  <a:schemeClr val="tx1">
                    <a:lumMod val="60000"/>
                    <a:lumOff val="40000"/>
                  </a:schemeClr>
                </a:solidFill>
              </a:rPr>
              <a:t>Lessons learned</a:t>
            </a:r>
          </a:p>
          <a:p>
            <a:r>
              <a:rPr lang="en-US" dirty="0" smtClean="0"/>
              <a:t>Today’s challenges</a:t>
            </a:r>
          </a:p>
          <a:p>
            <a:pPr lvl="1"/>
            <a:r>
              <a:rPr lang="en-US" dirty="0" smtClean="0"/>
              <a:t>Scale, pace, integration</a:t>
            </a:r>
          </a:p>
        </p:txBody>
      </p:sp>
    </p:spTree>
    <p:extLst>
      <p:ext uri="{BB962C8B-B14F-4D97-AF65-F5344CB8AC3E}">
        <p14:creationId xmlns:p14="http://schemas.microsoft.com/office/powerpoint/2010/main" val="2045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Today’s challenges</a:t>
            </a:r>
            <a:endParaRPr lang="en-US" dirty="0"/>
          </a:p>
        </p:txBody>
      </p:sp>
    </p:spTree>
    <p:extLst>
      <p:ext uri="{BB962C8B-B14F-4D97-AF65-F5344CB8AC3E}">
        <p14:creationId xmlns:p14="http://schemas.microsoft.com/office/powerpoint/2010/main" val="1780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7937"/>
            <a:ext cx="12429912" cy="7002463"/>
          </a:xfrm>
          <a:prstGeom prst="rect">
            <a:avLst/>
          </a:prstGeom>
        </p:spPr>
      </p:pic>
      <p:sp>
        <p:nvSpPr>
          <p:cNvPr id="8" name="Text Placeholder 7"/>
          <p:cNvSpPr>
            <a:spLocks noGrp="1"/>
          </p:cNvSpPr>
          <p:nvPr>
            <p:ph type="body" sz="quarter" idx="4294967295"/>
          </p:nvPr>
        </p:nvSpPr>
        <p:spPr>
          <a:xfrm>
            <a:off x="8122375" y="2484201"/>
            <a:ext cx="1752945" cy="711672"/>
          </a:xfrm>
          <a:noFill/>
        </p:spPr>
        <p:txBody>
          <a:bodyPr/>
          <a:lstStyle/>
          <a:p>
            <a:pPr marL="0" indent="0">
              <a:buNone/>
            </a:pPr>
            <a:r>
              <a:rPr lang="en-US" sz="3570" dirty="0">
                <a:gradFill>
                  <a:gsLst>
                    <a:gs pos="0">
                      <a:srgbClr val="FFFFFF"/>
                    </a:gs>
                    <a:gs pos="100000">
                      <a:srgbClr val="FFFFFF"/>
                    </a:gs>
                  </a:gsLst>
                  <a:lin ang="5400000" scaled="0"/>
                </a:gradFill>
              </a:rPr>
              <a:t>Darin</a:t>
            </a:r>
          </a:p>
        </p:txBody>
      </p:sp>
      <p:sp>
        <p:nvSpPr>
          <p:cNvPr id="5" name="Text Placeholder 7"/>
          <p:cNvSpPr>
            <a:spLocks noGrp="1"/>
          </p:cNvSpPr>
          <p:nvPr>
            <p:ph type="body" sz="quarter" idx="4294967295"/>
          </p:nvPr>
        </p:nvSpPr>
        <p:spPr>
          <a:xfrm>
            <a:off x="6097106" y="2509199"/>
            <a:ext cx="1797293" cy="711672"/>
          </a:xfrm>
          <a:noFill/>
        </p:spPr>
        <p:txBody>
          <a:bodyPr/>
          <a:lstStyle/>
          <a:p>
            <a:pPr marL="0" indent="0">
              <a:buNone/>
            </a:pPr>
            <a:r>
              <a:rPr lang="en-US" sz="3570" dirty="0">
                <a:gradFill>
                  <a:gsLst>
                    <a:gs pos="0">
                      <a:srgbClr val="FFFFFF"/>
                    </a:gs>
                    <a:gs pos="100000">
                      <a:srgbClr val="FFFFFF"/>
                    </a:gs>
                  </a:gsLst>
                  <a:lin ang="5400000" scaled="0"/>
                </a:gradFill>
              </a:rPr>
              <a:t>Mark</a:t>
            </a:r>
          </a:p>
        </p:txBody>
      </p:sp>
      <p:sp>
        <p:nvSpPr>
          <p:cNvPr id="6" name="Text Placeholder 7"/>
          <p:cNvSpPr>
            <a:spLocks noGrp="1"/>
          </p:cNvSpPr>
          <p:nvPr>
            <p:ph type="body" sz="quarter" idx="4294967295"/>
          </p:nvPr>
        </p:nvSpPr>
        <p:spPr>
          <a:xfrm>
            <a:off x="4008750" y="2509199"/>
            <a:ext cx="2057108" cy="711672"/>
          </a:xfrm>
          <a:noFill/>
        </p:spPr>
        <p:txBody>
          <a:bodyPr/>
          <a:lstStyle/>
          <a:p>
            <a:pPr marL="0" indent="0">
              <a:buNone/>
            </a:pPr>
            <a:r>
              <a:rPr lang="en-US" sz="3570" dirty="0">
                <a:gradFill>
                  <a:gsLst>
                    <a:gs pos="0">
                      <a:srgbClr val="FFFFFF"/>
                    </a:gs>
                    <a:gs pos="100000">
                      <a:srgbClr val="FFFFFF"/>
                    </a:gs>
                  </a:gsLst>
                  <a:lin ang="5400000" scaled="0"/>
                </a:gradFill>
              </a:rPr>
              <a:t>Chad</a:t>
            </a:r>
          </a:p>
        </p:txBody>
      </p:sp>
      <p:sp>
        <p:nvSpPr>
          <p:cNvPr id="7" name="Text Placeholder 7"/>
          <p:cNvSpPr>
            <a:spLocks noGrp="1"/>
          </p:cNvSpPr>
          <p:nvPr>
            <p:ph type="body" sz="quarter" idx="4294967295"/>
          </p:nvPr>
        </p:nvSpPr>
        <p:spPr>
          <a:xfrm>
            <a:off x="2713534" y="5707062"/>
            <a:ext cx="2971379" cy="711672"/>
          </a:xfrm>
          <a:noFill/>
        </p:spPr>
        <p:txBody>
          <a:bodyPr/>
          <a:lstStyle/>
          <a:p>
            <a:pPr marL="0" indent="0">
              <a:buNone/>
            </a:pPr>
            <a:r>
              <a:rPr lang="en-US" sz="3570" dirty="0">
                <a:gradFill>
                  <a:gsLst>
                    <a:gs pos="0">
                      <a:srgbClr val="FFFFFF"/>
                    </a:gs>
                    <a:gs pos="100000">
                      <a:srgbClr val="FFFFFF"/>
                    </a:gs>
                  </a:gsLst>
                  <a:lin ang="5400000" scaled="0"/>
                </a:gradFill>
              </a:rPr>
              <a:t>Lise</a:t>
            </a:r>
          </a:p>
        </p:txBody>
      </p:sp>
      <p:sp>
        <p:nvSpPr>
          <p:cNvPr id="9" name="Text Placeholder 7"/>
          <p:cNvSpPr>
            <a:spLocks noGrp="1"/>
          </p:cNvSpPr>
          <p:nvPr>
            <p:ph type="body" sz="quarter" idx="4294967295"/>
          </p:nvPr>
        </p:nvSpPr>
        <p:spPr>
          <a:xfrm>
            <a:off x="6142049" y="5707062"/>
            <a:ext cx="5485622" cy="711672"/>
          </a:xfrm>
          <a:noFill/>
        </p:spPr>
        <p:txBody>
          <a:bodyPr/>
          <a:lstStyle/>
          <a:p>
            <a:pPr marL="0" indent="0">
              <a:buNone/>
            </a:pPr>
            <a:r>
              <a:rPr lang="en-US" sz="3570" dirty="0">
                <a:gradFill>
                  <a:gsLst>
                    <a:gs pos="0">
                      <a:srgbClr val="FFFFFF"/>
                    </a:gs>
                    <a:gs pos="100000">
                      <a:srgbClr val="FFFFFF"/>
                    </a:gs>
                  </a:gsLst>
                  <a:lin ang="5400000" scaled="0"/>
                </a:gradFill>
              </a:rPr>
              <a:t>Steve</a:t>
            </a:r>
          </a:p>
        </p:txBody>
      </p:sp>
      <p:sp>
        <p:nvSpPr>
          <p:cNvPr id="10" name="Text Placeholder 7"/>
          <p:cNvSpPr>
            <a:spLocks noGrp="1"/>
          </p:cNvSpPr>
          <p:nvPr>
            <p:ph type="body" sz="quarter" idx="4294967295"/>
          </p:nvPr>
        </p:nvSpPr>
        <p:spPr>
          <a:xfrm>
            <a:off x="4999211" y="3194997"/>
            <a:ext cx="2057108" cy="711672"/>
          </a:xfrm>
          <a:noFill/>
        </p:spPr>
        <p:txBody>
          <a:bodyPr/>
          <a:lstStyle/>
          <a:p>
            <a:pPr marL="0" indent="0">
              <a:buNone/>
            </a:pPr>
            <a:r>
              <a:rPr lang="en-US" sz="3570" dirty="0">
                <a:gradFill>
                  <a:gsLst>
                    <a:gs pos="0">
                      <a:srgbClr val="FFFFFF"/>
                    </a:gs>
                    <a:gs pos="100000">
                      <a:srgbClr val="FFFFFF"/>
                    </a:gs>
                  </a:gsLst>
                  <a:lin ang="5400000" scaled="0"/>
                </a:gradFill>
              </a:rPr>
              <a:t>Axel</a:t>
            </a:r>
          </a:p>
        </p:txBody>
      </p:sp>
    </p:spTree>
    <p:extLst>
      <p:ext uri="{BB962C8B-B14F-4D97-AF65-F5344CB8AC3E}">
        <p14:creationId xmlns:p14="http://schemas.microsoft.com/office/powerpoint/2010/main" val="900521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2"/>
            <a:ext cx="12603443" cy="7078661"/>
          </a:xfrm>
          <a:prstGeom prst="rect">
            <a:avLst/>
          </a:prstGeom>
        </p:spPr>
      </p:pic>
      <p:sp>
        <p:nvSpPr>
          <p:cNvPr id="7" name="Title 6"/>
          <p:cNvSpPr>
            <a:spLocks noGrp="1"/>
          </p:cNvSpPr>
          <p:nvPr>
            <p:ph type="title"/>
          </p:nvPr>
        </p:nvSpPr>
        <p:spPr>
          <a:xfrm>
            <a:off x="1342130" y="4259263"/>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Scale</a:t>
            </a:r>
          </a:p>
        </p:txBody>
      </p:sp>
    </p:spTree>
    <p:extLst>
      <p:ext uri="{BB962C8B-B14F-4D97-AF65-F5344CB8AC3E}">
        <p14:creationId xmlns:p14="http://schemas.microsoft.com/office/powerpoint/2010/main" val="41258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5"/>
          </a:xfrm>
          <a:prstGeom prst="rect">
            <a:avLst/>
          </a:prstGeom>
        </p:spPr>
      </p:pic>
      <p:sp>
        <p:nvSpPr>
          <p:cNvPr id="10" name="Title 6"/>
          <p:cNvSpPr txBox="1">
            <a:spLocks/>
          </p:cNvSpPr>
          <p:nvPr/>
        </p:nvSpPr>
        <p:spPr>
          <a:xfrm>
            <a:off x="1342130" y="4259263"/>
            <a:ext cx="5487987" cy="917575"/>
          </a:xfrm>
          <a:prstGeom prst="rect">
            <a:avLst/>
          </a:prstGeom>
        </p:spPr>
        <p:txBody>
          <a:bodyPr vert="horz" wrap="square" lIns="146273" tIns="91421" rIns="146273" bIns="91421"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839">
                <a:gradFill>
                  <a:gsLst>
                    <a:gs pos="0">
                      <a:srgbClr val="FFFFFF"/>
                    </a:gs>
                    <a:gs pos="100000">
                      <a:srgbClr val="FFFFFF"/>
                    </a:gs>
                  </a:gsLst>
                  <a:lin ang="5400000" scaled="0"/>
                </a:gradFill>
                <a:effectLst>
                  <a:outerShdw blurRad="38100" dist="38100" dir="2700000" algn="tl">
                    <a:srgbClr val="000000">
                      <a:alpha val="43137"/>
                    </a:srgbClr>
                  </a:outerShdw>
                </a:effectLst>
              </a:rPr>
              <a:t>Pace</a:t>
            </a:r>
          </a:p>
        </p:txBody>
      </p:sp>
    </p:spTree>
    <p:extLst>
      <p:ext uri="{BB962C8B-B14F-4D97-AF65-F5344CB8AC3E}">
        <p14:creationId xmlns:p14="http://schemas.microsoft.com/office/powerpoint/2010/main" val="1211211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 t="8200" r="38156" b="24022"/>
          <a:stretch/>
        </p:blipFill>
        <p:spPr>
          <a:xfrm flipH="1">
            <a:off x="883" y="1"/>
            <a:ext cx="12434707" cy="6994525"/>
          </a:xfrm>
          <a:prstGeom prst="rect">
            <a:avLst/>
          </a:prstGeom>
        </p:spPr>
      </p:pic>
      <p:sp>
        <p:nvSpPr>
          <p:cNvPr id="10" name="Title 6"/>
          <p:cNvSpPr txBox="1">
            <a:spLocks/>
          </p:cNvSpPr>
          <p:nvPr/>
        </p:nvSpPr>
        <p:spPr>
          <a:xfrm>
            <a:off x="1342130" y="4259263"/>
            <a:ext cx="5487987" cy="917575"/>
          </a:xfrm>
          <a:prstGeom prst="rect">
            <a:avLst/>
          </a:prstGeom>
        </p:spPr>
        <p:txBody>
          <a:bodyPr vert="horz" wrap="square" lIns="146273" tIns="91421" rIns="146273" bIns="91421"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839">
                <a:gradFill>
                  <a:gsLst>
                    <a:gs pos="0">
                      <a:srgbClr val="FFFFFF"/>
                    </a:gs>
                    <a:gs pos="100000">
                      <a:srgbClr val="FFFFFF"/>
                    </a:gs>
                  </a:gsLst>
                  <a:lin ang="5400000" scaled="0"/>
                </a:gradFill>
                <a:effectLst>
                  <a:outerShdw blurRad="38100" dist="38100" dir="2700000" algn="tl">
                    <a:srgbClr val="000000">
                      <a:alpha val="43137"/>
                    </a:srgbClr>
                  </a:outerShdw>
                </a:effectLst>
              </a:rPr>
              <a:t>Integration</a:t>
            </a:r>
          </a:p>
        </p:txBody>
      </p:sp>
    </p:spTree>
    <p:extLst>
      <p:ext uri="{BB962C8B-B14F-4D97-AF65-F5344CB8AC3E}">
        <p14:creationId xmlns:p14="http://schemas.microsoft.com/office/powerpoint/2010/main" val="809464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2" y="-1150939"/>
            <a:ext cx="12452361" cy="8302750"/>
          </a:xfrm>
          <a:prstGeom prst="rect">
            <a:avLst/>
          </a:prstGeom>
        </p:spPr>
      </p:pic>
    </p:spTree>
    <p:extLst>
      <p:ext uri="{BB962C8B-B14F-4D97-AF65-F5344CB8AC3E}">
        <p14:creationId xmlns:p14="http://schemas.microsoft.com/office/powerpoint/2010/main" val="346697798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2764" y="1"/>
            <a:ext cx="8730947" cy="6994525"/>
          </a:xfrm>
          <a:prstGeom prst="rect">
            <a:avLst/>
          </a:prstGeom>
        </p:spPr>
      </p:pic>
      <p:grpSp>
        <p:nvGrpSpPr>
          <p:cNvPr id="7" name="Group 6"/>
          <p:cNvGrpSpPr/>
          <p:nvPr/>
        </p:nvGrpSpPr>
        <p:grpSpPr>
          <a:xfrm>
            <a:off x="2235962" y="177458"/>
            <a:ext cx="8014025" cy="3853204"/>
            <a:chOff x="2235397" y="177458"/>
            <a:chExt cx="8015162" cy="3853204"/>
          </a:xfrm>
        </p:grpSpPr>
        <p:sp>
          <p:nvSpPr>
            <p:cNvPr id="4" name="Oval 3"/>
            <p:cNvSpPr/>
            <p:nvPr/>
          </p:nvSpPr>
          <p:spPr bwMode="auto">
            <a:xfrm>
              <a:off x="2235397" y="1439862"/>
              <a:ext cx="2458840" cy="2590800"/>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9638" rIns="0" bIns="39638"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 name="Oval 4"/>
            <p:cNvSpPr/>
            <p:nvPr/>
          </p:nvSpPr>
          <p:spPr bwMode="auto">
            <a:xfrm>
              <a:off x="7791719" y="177458"/>
              <a:ext cx="2458840" cy="1055404"/>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9638" rIns="0" bIns="39638"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grpSp>
      <p:sp>
        <p:nvSpPr>
          <p:cNvPr id="6" name="Oval 5"/>
          <p:cNvSpPr/>
          <p:nvPr/>
        </p:nvSpPr>
        <p:spPr bwMode="auto">
          <a:xfrm>
            <a:off x="2189996" y="3502963"/>
            <a:ext cx="2580646" cy="1289701"/>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190864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5" y="-635"/>
            <a:ext cx="14205773" cy="6995160"/>
          </a:xfrm>
          <a:prstGeom prst="rect">
            <a:avLst/>
          </a:prstGeom>
        </p:spPr>
      </p:pic>
      <p:sp>
        <p:nvSpPr>
          <p:cNvPr id="4" name="Oval 3"/>
          <p:cNvSpPr/>
          <p:nvPr/>
        </p:nvSpPr>
        <p:spPr bwMode="auto">
          <a:xfrm>
            <a:off x="-848" y="677862"/>
            <a:ext cx="1952490" cy="838201"/>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515513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482" y="0"/>
            <a:ext cx="11882857" cy="6995160"/>
          </a:xfrm>
          <a:prstGeom prst="rect">
            <a:avLst/>
          </a:prstGeom>
        </p:spPr>
      </p:pic>
      <p:sp>
        <p:nvSpPr>
          <p:cNvPr id="4" name="Oval 3"/>
          <p:cNvSpPr/>
          <p:nvPr/>
        </p:nvSpPr>
        <p:spPr bwMode="auto">
          <a:xfrm>
            <a:off x="2113807" y="719966"/>
            <a:ext cx="2199700" cy="1100897"/>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87259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2764" y="1"/>
            <a:ext cx="8730947" cy="6994525"/>
          </a:xfrm>
          <a:prstGeom prst="rect">
            <a:avLst/>
          </a:prstGeom>
        </p:spPr>
      </p:pic>
      <p:sp>
        <p:nvSpPr>
          <p:cNvPr id="6" name="Oval 5"/>
          <p:cNvSpPr/>
          <p:nvPr/>
        </p:nvSpPr>
        <p:spPr bwMode="auto">
          <a:xfrm>
            <a:off x="2189996" y="3502963"/>
            <a:ext cx="2580646" cy="1289701"/>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967913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259056"/>
            <a:ext cx="13615806" cy="6372789"/>
          </a:xfrm>
          <a:prstGeom prst="rect">
            <a:avLst/>
          </a:prstGeom>
        </p:spPr>
      </p:pic>
      <p:sp>
        <p:nvSpPr>
          <p:cNvPr id="7" name="Oval 6"/>
          <p:cNvSpPr/>
          <p:nvPr/>
        </p:nvSpPr>
        <p:spPr bwMode="auto">
          <a:xfrm>
            <a:off x="8161161" y="2213261"/>
            <a:ext cx="2904467" cy="3550745"/>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Oval 8"/>
          <p:cNvSpPr/>
          <p:nvPr/>
        </p:nvSpPr>
        <p:spPr bwMode="auto">
          <a:xfrm>
            <a:off x="8679273" y="712405"/>
            <a:ext cx="2904467" cy="2137216"/>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 name="Oval 9"/>
          <p:cNvSpPr/>
          <p:nvPr/>
        </p:nvSpPr>
        <p:spPr bwMode="auto">
          <a:xfrm>
            <a:off x="3249006" y="3445450"/>
            <a:ext cx="2904467" cy="2318556"/>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8273256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7354" y="515938"/>
            <a:ext cx="8361764" cy="5962650"/>
          </a:xfrm>
          <a:prstGeom prst="rect">
            <a:avLst/>
          </a:prstGeom>
        </p:spPr>
      </p:pic>
    </p:spTree>
    <p:extLst>
      <p:ext uri="{BB962C8B-B14F-4D97-AF65-F5344CB8AC3E}">
        <p14:creationId xmlns:p14="http://schemas.microsoft.com/office/powerpoint/2010/main" val="371307538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tdeis\AppData\Local\Temp\vmware-tdeis\VMwareDnD\5e68f61a\42-18967538 full page.jpg"/>
          <p:cNvPicPr>
            <a:picLocks noChangeAspect="1" noChangeArrowheads="1"/>
          </p:cNvPicPr>
          <p:nvPr/>
        </p:nvPicPr>
        <p:blipFill rotWithShape="1">
          <a:blip r:embed="rId3">
            <a:extLst>
              <a:ext uri="{28A0092B-C50C-407E-A947-70E740481C1C}">
                <a14:useLocalDpi xmlns:a14="http://schemas.microsoft.com/office/drawing/2010/main" val="0"/>
              </a:ext>
            </a:extLst>
          </a:blip>
          <a:srcRect t="11260" b="1"/>
          <a:stretch/>
        </p:blipFill>
        <p:spPr bwMode="auto">
          <a:xfrm>
            <a:off x="1427" y="-388937"/>
            <a:ext cx="12434711" cy="821269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bwMode="auto">
          <a:xfrm>
            <a:off x="6827750" y="1"/>
            <a:ext cx="4876108" cy="5326063"/>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683" tIns="274262" rIns="365683" bIns="274262" numCol="1" spcCol="0" rtlCol="0" fromWordArt="0" anchor="t" anchorCtr="0" forceAA="0" compatLnSpc="1">
            <a:prstTxWarp prst="textNoShape">
              <a:avLst/>
            </a:prstTxWarp>
            <a:noAutofit/>
          </a:bodyPr>
          <a:lstStyle/>
          <a:p>
            <a:pPr defTabSz="932250" fontAlgn="base">
              <a:lnSpc>
                <a:spcPct val="90000"/>
              </a:lnSpc>
              <a:spcBef>
                <a:spcPct val="0"/>
              </a:spcBef>
              <a:spcAft>
                <a:spcPts val="1200"/>
              </a:spcAft>
            </a:pPr>
            <a:r>
              <a:rPr lang="en-US" sz="3995" dirty="0">
                <a:solidFill>
                  <a:srgbClr val="FFFFFF"/>
                </a:solidFill>
                <a:cs typeface="Segoe UI" pitchFamily="34" charset="0"/>
              </a:rPr>
              <a:t>Cargill</a:t>
            </a:r>
            <a:endParaRPr lang="en-US" sz="3995" dirty="0">
              <a:gradFill>
                <a:gsLst>
                  <a:gs pos="0">
                    <a:srgbClr val="FFFFFF"/>
                  </a:gs>
                  <a:gs pos="100000">
                    <a:srgbClr val="FFFFFF"/>
                  </a:gs>
                </a:gsLst>
                <a:lin ang="5400000" scaled="0"/>
              </a:gradFill>
              <a:ea typeface="Segoe UI" pitchFamily="34" charset="0"/>
              <a:cs typeface="Segoe UI" pitchFamily="34" charset="0"/>
            </a:endParaRPr>
          </a:p>
          <a:p>
            <a:pPr marL="571365" indent="-571365" defTabSz="932250" fontAlgn="base">
              <a:lnSpc>
                <a:spcPct val="90000"/>
              </a:lnSpc>
              <a:spcBef>
                <a:spcPct val="0"/>
              </a:spcBef>
              <a:spcAft>
                <a:spcPts val="1200"/>
              </a:spcAft>
              <a:buFont typeface="Arial" panose="020B0604020202020204" pitchFamily="34" charset="0"/>
              <a:buChar char="•"/>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50" fontAlgn="base">
              <a:lnSpc>
                <a:spcPct val="90000"/>
              </a:lnSpc>
              <a:spcBef>
                <a:spcPct val="0"/>
              </a:spcBef>
              <a:spcAft>
                <a:spcPts val="1200"/>
              </a:spcAft>
            </a:pP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Our purpose is </a:t>
            </a:r>
            <a:b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to be the </a:t>
            </a:r>
            <a:b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3995" dirty="0">
                <a:gradFill>
                  <a:gsLst>
                    <a:gs pos="0">
                      <a:srgbClr val="FFFFFF"/>
                    </a:gs>
                    <a:gs pos="100000">
                      <a:srgbClr val="FFFFFF"/>
                    </a:gs>
                  </a:gsLst>
                  <a:lin ang="5400000" scaled="0"/>
                </a:gradFill>
                <a:latin typeface="Segoe UI Light"/>
                <a:ea typeface="Segoe UI" pitchFamily="34" charset="0"/>
                <a:cs typeface="Segoe UI" pitchFamily="34" charset="0"/>
              </a:rPr>
              <a:t>global leader in nourishing people</a:t>
            </a:r>
          </a:p>
          <a:p>
            <a:pPr marL="571365" indent="-571365" defTabSz="932250" fontAlgn="base">
              <a:lnSpc>
                <a:spcPct val="90000"/>
              </a:lnSpc>
              <a:spcBef>
                <a:spcPct val="0"/>
              </a:spcBef>
              <a:spcAft>
                <a:spcPts val="1200"/>
              </a:spcAft>
              <a:buFont typeface="Arial" panose="020B0604020202020204" pitchFamily="34" charset="0"/>
              <a:buChar char="•"/>
            </a:pPr>
            <a:endParaRPr lang="en-US" sz="3995"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36815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77" y="177058"/>
            <a:ext cx="13333108" cy="6511461"/>
          </a:xfrm>
          <a:prstGeom prst="rect">
            <a:avLst/>
          </a:prstGeom>
        </p:spPr>
      </p:pic>
      <p:sp>
        <p:nvSpPr>
          <p:cNvPr id="4" name="Oval 3"/>
          <p:cNvSpPr/>
          <p:nvPr/>
        </p:nvSpPr>
        <p:spPr bwMode="auto">
          <a:xfrm>
            <a:off x="1490456" y="194292"/>
            <a:ext cx="6346884" cy="2318556"/>
          </a:xfrm>
          <a:prstGeom prst="ellipse">
            <a:avLst/>
          </a:prstGeom>
          <a:noFill/>
          <a:ln w="44450">
            <a:solidFill>
              <a:schemeClr val="accent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7" rIns="0" bIns="46627" numCol="1" rtlCol="0" anchor="ctr" anchorCtr="0" compatLnSpc="1">
            <a:prstTxWarp prst="textNoShape">
              <a:avLst/>
            </a:prstTxWarp>
          </a:bodyPr>
          <a:lstStyle/>
          <a:p>
            <a:pPr algn="ctr" defTabSz="93225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9679323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82" y="1"/>
            <a:ext cx="12453416" cy="6994524"/>
          </a:xfrm>
          <a:prstGeom prst="rect">
            <a:avLst/>
          </a:prstGeom>
        </p:spPr>
      </p:pic>
      <p:sp>
        <p:nvSpPr>
          <p:cNvPr id="7" name="Title 6"/>
          <p:cNvSpPr>
            <a:spLocks noGrp="1"/>
          </p:cNvSpPr>
          <p:nvPr>
            <p:ph type="title"/>
          </p:nvPr>
        </p:nvSpPr>
        <p:spPr>
          <a:xfrm>
            <a:off x="6980130" y="449262"/>
            <a:ext cx="5180866"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It’s worth doing well</a:t>
            </a:r>
          </a:p>
        </p:txBody>
      </p:sp>
    </p:spTree>
    <p:extLst>
      <p:ext uri="{BB962C8B-B14F-4D97-AF65-F5344CB8AC3E}">
        <p14:creationId xmlns:p14="http://schemas.microsoft.com/office/powerpoint/2010/main" val="821127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53416" cy="6994525"/>
          </a:xfrm>
          <a:prstGeom prst="rect">
            <a:avLst/>
          </a:prstGeom>
        </p:spPr>
      </p:pic>
    </p:spTree>
    <p:extLst>
      <p:ext uri="{BB962C8B-B14F-4D97-AF65-F5344CB8AC3E}">
        <p14:creationId xmlns:p14="http://schemas.microsoft.com/office/powerpoint/2010/main" val="2991019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82" y="1"/>
            <a:ext cx="12453416" cy="6994525"/>
          </a:xfrm>
          <a:prstGeom prst="rect">
            <a:avLst/>
          </a:prstGeom>
        </p:spPr>
      </p:pic>
      <p:sp>
        <p:nvSpPr>
          <p:cNvPr id="7" name="Title 6"/>
          <p:cNvSpPr>
            <a:spLocks noGrp="1"/>
          </p:cNvSpPr>
          <p:nvPr>
            <p:ph type="title"/>
          </p:nvPr>
        </p:nvSpPr>
        <p:spPr>
          <a:xfrm>
            <a:off x="6673010" y="1227568"/>
            <a:ext cx="5487987" cy="917575"/>
          </a:xfrm>
        </p:spPr>
        <p:txBody>
          <a:bodyPr/>
          <a:lstStyle/>
          <a:p>
            <a:r>
              <a:rPr lang="en-US" sz="8839" dirty="0">
                <a:gradFill>
                  <a:gsLst>
                    <a:gs pos="0">
                      <a:srgbClr val="FFFFFF"/>
                    </a:gs>
                    <a:gs pos="100000">
                      <a:srgbClr val="FFFFFF"/>
                    </a:gs>
                  </a:gsLst>
                  <a:lin ang="5400000" scaled="0"/>
                </a:gradFill>
                <a:effectLst>
                  <a:outerShdw blurRad="38100" dist="38100" dir="2700000" algn="tl">
                    <a:srgbClr val="000000">
                      <a:alpha val="43137"/>
                    </a:srgbClr>
                  </a:outerShdw>
                </a:effectLst>
              </a:rPr>
              <a:t>Thanks!</a:t>
            </a:r>
          </a:p>
        </p:txBody>
      </p:sp>
    </p:spTree>
    <p:extLst>
      <p:ext uri="{BB962C8B-B14F-4D97-AF65-F5344CB8AC3E}">
        <p14:creationId xmlns:p14="http://schemas.microsoft.com/office/powerpoint/2010/main" val="183395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689" y="144462"/>
            <a:ext cx="792276" cy="6324599"/>
          </a:xfrm>
        </p:spPr>
        <p:txBody>
          <a:bodyPr vert="vert270"/>
          <a:lstStyle/>
          <a:p>
            <a:pPr algn="r"/>
            <a:r>
              <a:rPr lang="en-US" sz="2805" dirty="0"/>
              <a:t>#SPC14 Enterprise Social Related Content</a:t>
            </a:r>
          </a:p>
        </p:txBody>
      </p:sp>
      <p:sp>
        <p:nvSpPr>
          <p:cNvPr id="5" name="TextBox 4"/>
          <p:cNvSpPr txBox="1"/>
          <p:nvPr/>
        </p:nvSpPr>
        <p:spPr>
          <a:xfrm>
            <a:off x="1342128" y="6306645"/>
            <a:ext cx="9996884" cy="577916"/>
          </a:xfrm>
          <a:prstGeom prst="rect">
            <a:avLst/>
          </a:prstGeom>
          <a:noFill/>
        </p:spPr>
        <p:txBody>
          <a:bodyPr wrap="square" lIns="182841" tIns="146273" rIns="182841" bIns="146273" rtlCol="0">
            <a:spAutoFit/>
          </a:bodyPr>
          <a:lstStyle/>
          <a:p>
            <a:pPr marL="0" lvl="1" defTabSz="932520">
              <a:lnSpc>
                <a:spcPct val="90000"/>
              </a:lnSpc>
              <a:spcAft>
                <a:spcPts val="600"/>
              </a:spcAft>
            </a:pPr>
            <a:r>
              <a:rPr lang="en-US" sz="2040" spc="-70" dirty="0">
                <a:solidFill>
                  <a:srgbClr val="505050"/>
                </a:solidFill>
              </a:rPr>
              <a:t>See you at the 2 </a:t>
            </a:r>
            <a:r>
              <a:rPr lang="en-US" sz="2040" spc="-70" dirty="0">
                <a:solidFill>
                  <a:srgbClr val="0072C6"/>
                </a:solidFill>
              </a:rPr>
              <a:t>Social booth </a:t>
            </a:r>
            <a:r>
              <a:rPr lang="en-US" sz="2040" spc="-70" dirty="0">
                <a:solidFill>
                  <a:srgbClr val="505050"/>
                </a:solidFill>
              </a:rPr>
              <a:t>&amp; 3 Social tables at </a:t>
            </a:r>
            <a:r>
              <a:rPr lang="en-US" sz="2040" spc="-70" dirty="0">
                <a:solidFill>
                  <a:srgbClr val="0072C6"/>
                </a:solidFill>
              </a:rPr>
              <a:t>Asks the Experts </a:t>
            </a:r>
            <a:r>
              <a:rPr lang="en-US" sz="2040" spc="-70" dirty="0">
                <a:solidFill>
                  <a:srgbClr val="505050"/>
                </a:solidFill>
              </a:rPr>
              <a:t>WED @6:15!</a:t>
            </a:r>
          </a:p>
        </p:txBody>
      </p:sp>
      <p:graphicFrame>
        <p:nvGraphicFramePr>
          <p:cNvPr id="7" name="Table 6"/>
          <p:cNvGraphicFramePr>
            <a:graphicFrameLocks noGrp="1"/>
          </p:cNvGraphicFramePr>
          <p:nvPr>
            <p:extLst/>
          </p:nvPr>
        </p:nvGraphicFramePr>
        <p:xfrm>
          <a:off x="1570696" y="220664"/>
          <a:ext cx="10285541" cy="6008909"/>
        </p:xfrm>
        <a:graphic>
          <a:graphicData uri="http://schemas.openxmlformats.org/drawingml/2006/table">
            <a:tbl>
              <a:tblPr firstRow="1">
                <a:tableStyleId>{2D5ABB26-0587-4C30-8999-92F81FD0307C}</a:tableStyleId>
              </a:tblPr>
              <a:tblGrid>
                <a:gridCol w="6535311"/>
                <a:gridCol w="1106663"/>
                <a:gridCol w="1440663"/>
                <a:gridCol w="1202904"/>
              </a:tblGrid>
              <a:tr h="261257">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261257">
                <a:tc>
                  <a:txBody>
                    <a:bodyPr/>
                    <a:lstStyle/>
                    <a:p>
                      <a:r>
                        <a:rPr lang="en-US" sz="1400" b="0" dirty="0" smtClean="0">
                          <a:hlinkClick r:id="rId3"/>
                        </a:rPr>
                        <a:t>A responsive organization stays ahead of the competition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SPC104</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dirty="0" smtClean="0"/>
                        <a:t> 4001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 2</a:t>
                      </a:r>
                      <a:r>
                        <a:rPr lang="en-GB" sz="1400" kern="1200" dirty="0" smtClean="0">
                          <a:solidFill>
                            <a:schemeClr val="dk1"/>
                          </a:solidFill>
                          <a:latin typeface="+mn-lt"/>
                          <a:ea typeface="+mn-ea"/>
                          <a:cs typeface="+mn-cs"/>
                          <a:sym typeface="Wingdings" panose="05000000000000000000" pitchFamily="2" charset="2"/>
                        </a:rPr>
                        <a:t>:00</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4"/>
                        </a:rPr>
                        <a:t>Trek Bikes: pedaling past complex collaboration problems in the enterprise</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2:00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5"/>
                        </a:rPr>
                        <a:t>Microsoft's vision and roadmap for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baseline="0" dirty="0" smtClean="0"/>
                        <a:t> 4005</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MON 3:45</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6"/>
                        </a:rPr>
                        <a:t>Microsoft: Our Enterprise Social Journey</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Lido 3001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3:45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7"/>
                        </a:rPr>
                        <a:t>Nationwide: Building a World-Renowned Intranet with SP 2013 &amp;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SPC311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8"/>
                        </a:rPr>
                        <a:t>Real-world, best practices for making enterprise social successful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SPC239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9"/>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M,</a:t>
                      </a:r>
                      <a:r>
                        <a:rPr lang="en-US" sz="1400" kern="1200" baseline="0" dirty="0" smtClean="0"/>
                        <a:t>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0"/>
                        </a:rPr>
                        <a:t>Overview of Yammer app development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1"/>
                        </a:rPr>
                        <a:t>Yammer External Networks: Engaging Customers and Partners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2"/>
                        </a:rPr>
                        <a:t>Cargill: Real-world challenges and value in introducing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4001</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hlinkClick r:id="rId13"/>
                        </a:rPr>
                        <a:t>Integrating Yammer and SharePoint using .NET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SPC380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TUE 1:45</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b="0" dirty="0" smtClean="0">
                          <a:hlinkClick r:id="rId14"/>
                        </a:rPr>
                        <a:t>Work like a network: The power of Enterprise Social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SPC112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 3:15</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5"/>
                        </a:rPr>
                        <a:t>Best practices for breaking down organizational barriers using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6"/>
                        </a:rPr>
                        <a:t>Overview of configuring Yammer SSO &amp; Directory Sync</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SPC368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7"/>
                        </a:rPr>
                        <a:t>Successful team collaboration with Yammer &amp; SharePoint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8"/>
                        </a:rPr>
                        <a:t>Driving enterprise social from the bottom up</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9"/>
                        </a:rPr>
                        <a:t>Developing socially connected apps with Yammer, SharePoint and </a:t>
                      </a:r>
                      <a:r>
                        <a:rPr lang="en-US" sz="1400" dirty="0" err="1" smtClean="0">
                          <a:hlinkClick r:id="rId19"/>
                        </a:rPr>
                        <a:t>OpenGraph</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0"/>
                        </a:rPr>
                        <a:t>Giving voice to frontline workers via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1"/>
                        </a:rPr>
                        <a:t>Yammer mining - dig in and "listen" to what your big *social* data is saying</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SPC3991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2"/>
                        </a:rPr>
                        <a:t>How to become a Yammer Power User in 75 minutes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3"/>
                        </a:rPr>
                        <a:t>Knowledge Management with SharePoint and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4"/>
                        </a:rPr>
                        <a:t>Measuring Business Value with Yammer</a:t>
                      </a:r>
                      <a:endParaRPr lang="en-US" sz="1400" b="0" dirty="0"/>
                    </a:p>
                  </a:txBody>
                  <a:tcPr marL="0" marR="0" marT="0" marB="0">
                    <a:lnT w="3175" cap="flat" cmpd="sng" algn="ctr">
                      <a:solidFill>
                        <a:schemeClr val="tx1"/>
                      </a:solidFill>
                      <a:prstDash val="solid"/>
                      <a:round/>
                      <a:headEnd type="none" w="med" len="med"/>
                      <a:tailEnd type="none" w="med" len="med"/>
                    </a:lnT>
                  </a:tcPr>
                </a:tc>
                <a:tc>
                  <a:txBody>
                    <a:bodyPr/>
                    <a:lstStyle/>
                    <a:p>
                      <a:pPr algn="l"/>
                      <a:r>
                        <a:rPr lang="en-US" sz="1400" dirty="0" smtClean="0"/>
                        <a:t>SPC392</a:t>
                      </a:r>
                      <a:endParaRPr lang="en-US" sz="1400" dirty="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10:30</a:t>
                      </a:r>
                      <a:endParaRPr lang="en-GB" sz="1400" b="0" dirty="0" smtClean="0"/>
                    </a:p>
                  </a:txBody>
                  <a:tcPr marL="0" marR="0" marT="0" marB="0" anchor="ctr">
                    <a:lnT w="3175" cap="flat" cmpd="sng" algn="ctr">
                      <a:solidFill>
                        <a:schemeClr val="tx1"/>
                      </a:solidFill>
                      <a:prstDash val="solid"/>
                      <a:round/>
                      <a:headEnd type="none" w="med" len="med"/>
                      <a:tailEnd type="none" w="med" len="med"/>
                    </a:lnT>
                  </a:tcPr>
                </a:tc>
              </a:tr>
            </a:tbl>
          </a:graphicData>
        </a:graphic>
      </p:graphicFrame>
      <p:sp>
        <p:nvSpPr>
          <p:cNvPr id="3" name="Rectangle 2"/>
          <p:cNvSpPr/>
          <p:nvPr/>
        </p:nvSpPr>
        <p:spPr>
          <a:xfrm>
            <a:off x="10027697" y="6435912"/>
            <a:ext cx="2060077" cy="315964"/>
          </a:xfrm>
          <a:prstGeom prst="rect">
            <a:avLst/>
          </a:prstGeom>
        </p:spPr>
        <p:txBody>
          <a:bodyPr wrap="none" lIns="91421" tIns="45710" rIns="91421" bIns="45710">
            <a:spAutoFit/>
          </a:bodyPr>
          <a:lstStyle/>
          <a:p>
            <a:pPr marL="0" lvl="1" defTabSz="932520">
              <a:lnSpc>
                <a:spcPct val="90000"/>
              </a:lnSpc>
              <a:spcAft>
                <a:spcPts val="600"/>
              </a:spcAft>
              <a:defRPr/>
            </a:pPr>
            <a:r>
              <a:rPr lang="en-US" sz="1615" dirty="0">
                <a:solidFill>
                  <a:srgbClr val="0072C6"/>
                </a:solidFill>
                <a:hlinkClick r:id="rId25"/>
              </a:rPr>
              <a:t>#</a:t>
            </a:r>
            <a:r>
              <a:rPr lang="en-US" sz="1615" dirty="0" err="1">
                <a:solidFill>
                  <a:srgbClr val="0072C6"/>
                </a:solidFill>
                <a:hlinkClick r:id="rId25"/>
              </a:rPr>
              <a:t>WorkLikeANetwork</a:t>
            </a:r>
            <a:endParaRPr lang="en-US" sz="1615" spc="-70" dirty="0">
              <a:solidFill>
                <a:srgbClr val="0072C6"/>
              </a:solidFill>
            </a:endParaRPr>
          </a:p>
        </p:txBody>
      </p:sp>
    </p:spTree>
    <p:extLst>
      <p:ext uri="{BB962C8B-B14F-4D97-AF65-F5344CB8AC3E}">
        <p14:creationId xmlns:p14="http://schemas.microsoft.com/office/powerpoint/2010/main" val="491856103"/>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Enterprise Social Resources</a:t>
            </a:r>
          </a:p>
        </p:txBody>
      </p:sp>
      <p:sp>
        <p:nvSpPr>
          <p:cNvPr id="4" name="Text Placeholder 3"/>
          <p:cNvSpPr txBox="1">
            <a:spLocks/>
          </p:cNvSpPr>
          <p:nvPr/>
        </p:nvSpPr>
        <p:spPr>
          <a:xfrm>
            <a:off x="351669" y="1516061"/>
            <a:ext cx="11885514" cy="4953000"/>
          </a:xfrm>
          <a:prstGeom prst="rect">
            <a:avLst/>
          </a:prstGeom>
        </p:spPr>
        <p:txBody>
          <a:bodyPr lIns="91421" tIns="45710" rIns="91421" bIns="45710"/>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None/>
            </a:pPr>
            <a:r>
              <a:rPr lang="en-US" sz="1785" dirty="0">
                <a:solidFill>
                  <a:srgbClr val="0072C6"/>
                </a:solidFill>
                <a:cs typeface="Segoe UI" panose="020B0502040204020203" pitchFamily="34" charset="0"/>
              </a:rPr>
              <a:t>Sites, Blogs &amp; Twitter</a:t>
            </a:r>
          </a:p>
          <a:p>
            <a:pPr lvl="1">
              <a:buClr>
                <a:srgbClr val="505050"/>
              </a:buClr>
            </a:pPr>
            <a:r>
              <a:rPr lang="en-US" sz="1785" u="sng" dirty="0">
                <a:gradFill>
                  <a:gsLst>
                    <a:gs pos="1250">
                      <a:srgbClr val="505050"/>
                    </a:gs>
                    <a:gs pos="100000">
                      <a:srgbClr val="505050"/>
                    </a:gs>
                  </a:gsLst>
                  <a:lin ang="5400000" scaled="0"/>
                </a:gradFill>
                <a:latin typeface="Segoe UI Light"/>
                <a:hlinkClick r:id="rId3"/>
              </a:rPr>
              <a:t>Enterprise Social Customer Success</a:t>
            </a:r>
            <a:r>
              <a:rPr lang="en-US" sz="1785" dirty="0">
                <a:gradFill>
                  <a:gsLst>
                    <a:gs pos="1250">
                      <a:srgbClr val="505050"/>
                    </a:gs>
                    <a:gs pos="100000">
                      <a:srgbClr val="505050"/>
                    </a:gs>
                  </a:gsLst>
                  <a:lin ang="5400000" scaled="0"/>
                </a:gradFill>
                <a:latin typeface="Segoe UI Light"/>
              </a:rPr>
              <a:t> </a:t>
            </a:r>
            <a:r>
              <a:rPr lang="en-US" sz="1785" spc="-70" dirty="0">
                <a:solidFill>
                  <a:srgbClr val="505050"/>
                </a:solidFill>
                <a:cs typeface="Segoe UI" panose="020B0502040204020203" pitchFamily="34" charset="0"/>
              </a:rPr>
              <a:t>-</a:t>
            </a:r>
            <a:r>
              <a:rPr lang="en-US" sz="1785" dirty="0">
                <a:gradFill>
                  <a:gsLst>
                    <a:gs pos="1250">
                      <a:srgbClr val="505050"/>
                    </a:gs>
                    <a:gs pos="100000">
                      <a:srgbClr val="505050"/>
                    </a:gs>
                  </a:gsLst>
                  <a:lin ang="5400000" scaled="0"/>
                </a:gradFill>
                <a:latin typeface="Segoe UI Light"/>
              </a:rPr>
              <a:t> </a:t>
            </a:r>
            <a:r>
              <a:rPr lang="en-US" sz="1785" spc="-71" dirty="0">
                <a:gradFill>
                  <a:gsLst>
                    <a:gs pos="100000">
                      <a:srgbClr val="0072C6"/>
                    </a:gs>
                    <a:gs pos="0">
                      <a:srgbClr val="0072C6"/>
                    </a:gs>
                  </a:gsLst>
                  <a:lin ang="5400000" scaled="0"/>
                </a:gradFill>
                <a:latin typeface="Segoe UI Light"/>
                <a:hlinkClick r:id="rId4"/>
              </a:rPr>
              <a:t>Yammer Success Center</a:t>
            </a:r>
            <a:r>
              <a:rPr lang="en-US" sz="1785" spc="-71" dirty="0">
                <a:gradFill>
                  <a:gsLst>
                    <a:gs pos="100000">
                      <a:srgbClr val="0072C6"/>
                    </a:gs>
                    <a:gs pos="0">
                      <a:srgbClr val="0072C6"/>
                    </a:gs>
                  </a:gsLst>
                  <a:lin ang="5400000" scaled="0"/>
                </a:gradFill>
                <a:latin typeface="Segoe UI Light"/>
              </a:rPr>
              <a:t> – </a:t>
            </a:r>
            <a:r>
              <a:rPr lang="en-US" sz="1785" spc="-71" dirty="0">
                <a:gradFill>
                  <a:gsLst>
                    <a:gs pos="100000">
                      <a:srgbClr val="0072C6"/>
                    </a:gs>
                    <a:gs pos="0">
                      <a:srgbClr val="0072C6"/>
                    </a:gs>
                  </a:gsLst>
                  <a:lin ang="5400000" scaled="0"/>
                </a:gradFill>
                <a:latin typeface="Segoe UI Light"/>
                <a:hlinkClick r:id="rId5"/>
              </a:rPr>
              <a:t>EnterpriseSocial.com</a:t>
            </a:r>
            <a:r>
              <a:rPr lang="en-US" sz="1785" spc="-71" dirty="0">
                <a:gradFill>
                  <a:gsLst>
                    <a:gs pos="100000">
                      <a:srgbClr val="0072C6"/>
                    </a:gs>
                    <a:gs pos="0">
                      <a:srgbClr val="0072C6"/>
                    </a:gs>
                  </a:gsLst>
                  <a:lin ang="5400000" scaled="0"/>
                </a:gradFill>
                <a:latin typeface="Segoe UI Light"/>
              </a:rPr>
              <a:t> - </a:t>
            </a:r>
            <a:r>
              <a:rPr lang="en-US" sz="1785" spc="-70" dirty="0">
                <a:gradFill>
                  <a:gsLst>
                    <a:gs pos="100000">
                      <a:srgbClr val="0072C6"/>
                    </a:gs>
                    <a:gs pos="0">
                      <a:srgbClr val="0072C6"/>
                    </a:gs>
                  </a:gsLst>
                  <a:lin ang="5400000" scaled="0"/>
                </a:gradFill>
                <a:latin typeface="Segoe UI Light"/>
                <a:cs typeface="Segoe UI" panose="020B0502040204020203" pitchFamily="34" charset="0"/>
                <a:hlinkClick r:id="rId6"/>
              </a:rPr>
              <a:t>The Responsive Org</a:t>
            </a:r>
            <a:endParaRPr lang="en-US" sz="1785" spc="-71" dirty="0">
              <a:gradFill>
                <a:gsLst>
                  <a:gs pos="100000">
                    <a:srgbClr val="0072C6"/>
                  </a:gs>
                  <a:gs pos="0">
                    <a:srgbClr val="0072C6"/>
                  </a:gs>
                </a:gsLst>
                <a:lin ang="5400000" scaled="0"/>
              </a:gradFill>
              <a:latin typeface="Segoe UI Light"/>
            </a:endParaRPr>
          </a:p>
          <a:p>
            <a:pPr lvl="1">
              <a:buClr>
                <a:srgbClr val="505050"/>
              </a:buClr>
            </a:pPr>
            <a:r>
              <a:rPr lang="en-US" sz="1785" spc="-70" dirty="0">
                <a:solidFill>
                  <a:srgbClr val="505050"/>
                </a:solidFill>
                <a:latin typeface="Segoe UI Light"/>
                <a:cs typeface="Segoe UI" panose="020B0502040204020203" pitchFamily="34" charset="0"/>
                <a:hlinkClick r:id="rId7"/>
              </a:rPr>
              <a:t>Admin &amp; IT</a:t>
            </a:r>
            <a:r>
              <a:rPr lang="en-US" sz="1785" spc="-70" dirty="0">
                <a:solidFill>
                  <a:srgbClr val="505050"/>
                </a:solidFill>
                <a:latin typeface="Segoe UI Light"/>
                <a:cs typeface="Segoe UI" panose="020B0502040204020203" pitchFamily="34" charset="0"/>
              </a:rPr>
              <a:t> </a:t>
            </a:r>
            <a:r>
              <a:rPr lang="en-US" sz="1785" spc="-70" dirty="0">
                <a:solidFill>
                  <a:srgbClr val="505050"/>
                </a:solidFill>
                <a:cs typeface="Segoe UI" panose="020B0502040204020203" pitchFamily="34" charset="0"/>
              </a:rPr>
              <a:t>-</a:t>
            </a:r>
            <a:r>
              <a:rPr lang="en-US" sz="1785" spc="-70" dirty="0">
                <a:solidFill>
                  <a:srgbClr val="505050"/>
                </a:solidFill>
                <a:latin typeface="Segoe UI Light"/>
                <a:cs typeface="Segoe UI" panose="020B0502040204020203" pitchFamily="34" charset="0"/>
              </a:rPr>
              <a:t> </a:t>
            </a:r>
            <a:r>
              <a:rPr lang="en-US" sz="1785" spc="-70" dirty="0">
                <a:solidFill>
                  <a:srgbClr val="505050"/>
                </a:solidFill>
                <a:latin typeface="Segoe UI Light"/>
                <a:cs typeface="Segoe UI" panose="020B0502040204020203" pitchFamily="34" charset="0"/>
                <a:hlinkClick r:id="rId8"/>
              </a:rPr>
              <a:t>Developers</a:t>
            </a:r>
            <a:r>
              <a:rPr lang="en-US" sz="1785" spc="-70" dirty="0">
                <a:solidFill>
                  <a:srgbClr val="505050"/>
                </a:solidFill>
                <a:latin typeface="Segoe UI Light"/>
                <a:cs typeface="Segoe UI" panose="020B0502040204020203" pitchFamily="34" charset="0"/>
              </a:rPr>
              <a:t> </a:t>
            </a:r>
            <a:r>
              <a:rPr lang="en-US" sz="1785" spc="-70" dirty="0">
                <a:solidFill>
                  <a:srgbClr val="505050"/>
                </a:solidFill>
                <a:cs typeface="Segoe UI" panose="020B0502040204020203" pitchFamily="34" charset="0"/>
              </a:rPr>
              <a:t>-</a:t>
            </a:r>
            <a:r>
              <a:rPr lang="en-US" sz="1785" spc="-70" dirty="0">
                <a:solidFill>
                  <a:srgbClr val="505050"/>
                </a:solidFill>
                <a:latin typeface="Segoe UI Light"/>
                <a:cs typeface="Segoe UI" panose="020B0502040204020203" pitchFamily="34" charset="0"/>
              </a:rPr>
              <a:t> </a:t>
            </a:r>
            <a:r>
              <a:rPr lang="en-US" sz="1785" dirty="0">
                <a:gradFill>
                  <a:gsLst>
                    <a:gs pos="1250">
                      <a:srgbClr val="505050"/>
                    </a:gs>
                    <a:gs pos="100000">
                      <a:srgbClr val="505050"/>
                    </a:gs>
                  </a:gsLst>
                  <a:lin ang="5400000" scaled="0"/>
                </a:gradFill>
                <a:latin typeface="Segoe UI Light"/>
                <a:cs typeface="Segoe UI" panose="020B0502040204020203" pitchFamily="34" charset="0"/>
                <a:hlinkClick r:id="rId9"/>
              </a:rPr>
              <a:t>Yammer App Directory</a:t>
            </a:r>
            <a:r>
              <a:rPr lang="en-US" sz="1785" dirty="0">
                <a:gradFill>
                  <a:gsLst>
                    <a:gs pos="1250">
                      <a:srgbClr val="505050"/>
                    </a:gs>
                    <a:gs pos="100000">
                      <a:srgbClr val="505050"/>
                    </a:gs>
                  </a:gsLst>
                  <a:lin ang="5400000" scaled="0"/>
                </a:gradFill>
                <a:latin typeface="Segoe UI Light"/>
                <a:cs typeface="Segoe UI" panose="020B0502040204020203" pitchFamily="34" charset="0"/>
              </a:rPr>
              <a:t> </a:t>
            </a:r>
            <a:r>
              <a:rPr lang="en-US" sz="1785" spc="-70" dirty="0">
                <a:solidFill>
                  <a:srgbClr val="505050"/>
                </a:solidFill>
                <a:cs typeface="Segoe UI" panose="020B0502040204020203" pitchFamily="34" charset="0"/>
              </a:rPr>
              <a:t>-</a:t>
            </a:r>
            <a:r>
              <a:rPr lang="en-US" sz="1785" spc="-70" dirty="0">
                <a:gradFill>
                  <a:gsLst>
                    <a:gs pos="100000">
                      <a:srgbClr val="0072C6"/>
                    </a:gs>
                    <a:gs pos="0">
                      <a:srgbClr val="0072C6"/>
                    </a:gs>
                  </a:gsLst>
                  <a:lin ang="5400000" scaled="0"/>
                </a:gradFill>
                <a:latin typeface="Segoe UI Light"/>
                <a:cs typeface="Segoe UI" panose="020B0502040204020203" pitchFamily="34" charset="0"/>
              </a:rPr>
              <a:t> </a:t>
            </a:r>
            <a:r>
              <a:rPr lang="en-US" sz="1785" spc="-70" dirty="0">
                <a:gradFill>
                  <a:gsLst>
                    <a:gs pos="100000">
                      <a:srgbClr val="0072C6"/>
                    </a:gs>
                    <a:gs pos="0">
                      <a:srgbClr val="0072C6"/>
                    </a:gs>
                  </a:gsLst>
                  <a:lin ang="5400000" scaled="0"/>
                </a:gradFill>
                <a:latin typeface="Segoe UI Light"/>
                <a:cs typeface="Segoe UI" panose="020B0502040204020203" pitchFamily="34" charset="0"/>
                <a:hlinkClick r:id="rId10"/>
              </a:rPr>
              <a:t>Office Store</a:t>
            </a:r>
            <a:r>
              <a:rPr lang="en-US" sz="1785" spc="-70" dirty="0">
                <a:gradFill>
                  <a:gsLst>
                    <a:gs pos="100000">
                      <a:srgbClr val="0072C6"/>
                    </a:gs>
                    <a:gs pos="0">
                      <a:srgbClr val="0072C6"/>
                    </a:gs>
                  </a:gsLst>
                  <a:lin ang="5400000" scaled="0"/>
                </a:gradFill>
                <a:latin typeface="Segoe UI Light"/>
                <a:cs typeface="Segoe UI" panose="020B0502040204020203" pitchFamily="34" charset="0"/>
              </a:rPr>
              <a:t> </a:t>
            </a:r>
            <a:r>
              <a:rPr lang="en-US" sz="1785" spc="-70" dirty="0">
                <a:solidFill>
                  <a:srgbClr val="505050"/>
                </a:solidFill>
                <a:cs typeface="Segoe UI" panose="020B0502040204020203" pitchFamily="34" charset="0"/>
              </a:rPr>
              <a:t>-</a:t>
            </a:r>
            <a:r>
              <a:rPr lang="en-US" sz="1785" spc="-70" dirty="0">
                <a:gradFill>
                  <a:gsLst>
                    <a:gs pos="100000">
                      <a:srgbClr val="0072C6"/>
                    </a:gs>
                    <a:gs pos="0">
                      <a:srgbClr val="0072C6"/>
                    </a:gs>
                  </a:gsLst>
                  <a:lin ang="5400000" scaled="0"/>
                </a:gradFill>
                <a:latin typeface="Segoe UI Light"/>
                <a:cs typeface="Segoe UI" panose="020B0502040204020203" pitchFamily="34" charset="0"/>
              </a:rPr>
              <a:t> </a:t>
            </a:r>
            <a:r>
              <a:rPr lang="en-US" sz="1785" spc="-70" dirty="0">
                <a:gradFill>
                  <a:gsLst>
                    <a:gs pos="100000">
                      <a:srgbClr val="0072C6"/>
                    </a:gs>
                    <a:gs pos="0">
                      <a:srgbClr val="0072C6"/>
                    </a:gs>
                  </a:gsLst>
                  <a:lin ang="5400000" scaled="0"/>
                </a:gradFill>
                <a:latin typeface="Segoe UI Light"/>
                <a:cs typeface="Segoe UI" panose="020B0502040204020203" pitchFamily="34" charset="0"/>
                <a:hlinkClick r:id="rId11"/>
              </a:rPr>
              <a:t>Yammer Ignite</a:t>
            </a:r>
            <a:endParaRPr lang="en-US" sz="1785" spc="-71" dirty="0">
              <a:gradFill>
                <a:gsLst>
                  <a:gs pos="100000">
                    <a:srgbClr val="0072C6"/>
                  </a:gs>
                  <a:gs pos="0">
                    <a:srgbClr val="0072C6"/>
                  </a:gs>
                </a:gsLst>
                <a:lin ang="5400000" scaled="0"/>
              </a:gradFill>
              <a:latin typeface="Segoe UI Light"/>
            </a:endParaRPr>
          </a:p>
          <a:p>
            <a:pPr lvl="1">
              <a:buClr>
                <a:srgbClr val="505050"/>
              </a:buClr>
            </a:pPr>
            <a:r>
              <a:rPr lang="en-US" sz="1785" spc="-71" dirty="0">
                <a:solidFill>
                  <a:srgbClr val="505050"/>
                </a:solidFill>
                <a:latin typeface="Segoe UI Light"/>
              </a:rPr>
              <a:t>Blogs</a:t>
            </a:r>
            <a:r>
              <a:rPr lang="en-US" sz="1785" spc="-71" dirty="0">
                <a:gradFill>
                  <a:gsLst>
                    <a:gs pos="100000">
                      <a:srgbClr val="0072C6"/>
                    </a:gs>
                    <a:gs pos="0">
                      <a:srgbClr val="0072C6"/>
                    </a:gs>
                  </a:gsLst>
                  <a:lin ang="5400000" scaled="0"/>
                </a:gradFill>
                <a:latin typeface="Segoe UI Light"/>
              </a:rPr>
              <a:t>: </a:t>
            </a:r>
            <a:r>
              <a:rPr lang="en-US" sz="1785" spc="-71" dirty="0">
                <a:gradFill>
                  <a:gsLst>
                    <a:gs pos="100000">
                      <a:srgbClr val="0072C6"/>
                    </a:gs>
                    <a:gs pos="0">
                      <a:srgbClr val="0072C6"/>
                    </a:gs>
                  </a:gsLst>
                  <a:lin ang="5400000" scaled="0"/>
                </a:gradFill>
                <a:latin typeface="Segoe UI Light"/>
                <a:hlinkClick r:id="rId12"/>
              </a:rPr>
              <a:t>Yammer</a:t>
            </a:r>
            <a:r>
              <a:rPr lang="en-US" sz="1785" spc="-71" dirty="0">
                <a:gradFill>
                  <a:gsLst>
                    <a:gs pos="100000">
                      <a:srgbClr val="0072C6"/>
                    </a:gs>
                    <a:gs pos="0">
                      <a:srgbClr val="0072C6"/>
                    </a:gs>
                  </a:gsLst>
                  <a:lin ang="5400000" scaled="0"/>
                </a:gradFill>
                <a:latin typeface="Segoe UI Light"/>
              </a:rPr>
              <a:t>  </a:t>
            </a:r>
            <a:r>
              <a:rPr lang="en-US" sz="1785" spc="-71" dirty="0">
                <a:gradFill>
                  <a:gsLst>
                    <a:gs pos="100000">
                      <a:srgbClr val="0072C6"/>
                    </a:gs>
                    <a:gs pos="0">
                      <a:srgbClr val="0072C6"/>
                    </a:gs>
                  </a:gsLst>
                  <a:lin ang="5400000" scaled="0"/>
                </a:gradFill>
                <a:latin typeface="Segoe UI Light"/>
                <a:hlinkClick r:id="rId13"/>
              </a:rPr>
              <a:t>Office 365</a:t>
            </a:r>
            <a:r>
              <a:rPr lang="en-US" sz="1785" spc="-71" dirty="0">
                <a:gradFill>
                  <a:gsLst>
                    <a:gs pos="100000">
                      <a:srgbClr val="0072C6"/>
                    </a:gs>
                    <a:gs pos="0">
                      <a:srgbClr val="0072C6"/>
                    </a:gs>
                  </a:gsLst>
                  <a:lin ang="5400000" scaled="0"/>
                </a:gradFill>
                <a:latin typeface="Segoe UI Light"/>
              </a:rPr>
              <a:t>  </a:t>
            </a:r>
            <a:r>
              <a:rPr lang="en-US" sz="1785" spc="-71" dirty="0">
                <a:solidFill>
                  <a:srgbClr val="505050"/>
                </a:solidFill>
                <a:latin typeface="Segoe UI Light"/>
              </a:rPr>
              <a:t>Twitter</a:t>
            </a:r>
            <a:r>
              <a:rPr lang="en-US" sz="1785" spc="-71" dirty="0">
                <a:gradFill>
                  <a:gsLst>
                    <a:gs pos="100000">
                      <a:srgbClr val="0072C6"/>
                    </a:gs>
                    <a:gs pos="0">
                      <a:srgbClr val="0072C6"/>
                    </a:gs>
                  </a:gsLst>
                  <a:lin ang="5400000" scaled="0"/>
                </a:gradFill>
                <a:latin typeface="Segoe UI Light"/>
              </a:rPr>
              <a:t>: </a:t>
            </a:r>
            <a:r>
              <a:rPr lang="en-US" sz="1785" spc="-71" dirty="0">
                <a:gradFill>
                  <a:gsLst>
                    <a:gs pos="100000">
                      <a:srgbClr val="0072C6"/>
                    </a:gs>
                    <a:gs pos="0">
                      <a:srgbClr val="0072C6"/>
                    </a:gs>
                  </a:gsLst>
                  <a:lin ang="5400000" scaled="0"/>
                </a:gradFill>
                <a:latin typeface="Segoe UI Light"/>
                <a:hlinkClick r:id="rId14"/>
              </a:rPr>
              <a:t>@Yammer</a:t>
            </a:r>
            <a:r>
              <a:rPr lang="en-US" sz="1785" spc="-71" dirty="0">
                <a:gradFill>
                  <a:gsLst>
                    <a:gs pos="100000">
                      <a:srgbClr val="0072C6"/>
                    </a:gs>
                    <a:gs pos="0">
                      <a:srgbClr val="0072C6"/>
                    </a:gs>
                  </a:gsLst>
                  <a:lin ang="5400000" scaled="0"/>
                </a:gradFill>
                <a:latin typeface="Segoe UI Light"/>
              </a:rPr>
              <a:t>  </a:t>
            </a:r>
            <a:r>
              <a:rPr lang="en-US" sz="1785" spc="-71" dirty="0">
                <a:gradFill>
                  <a:gsLst>
                    <a:gs pos="100000">
                      <a:srgbClr val="0072C6"/>
                    </a:gs>
                    <a:gs pos="0">
                      <a:srgbClr val="0072C6"/>
                    </a:gs>
                  </a:gsLst>
                  <a:lin ang="5400000" scaled="0"/>
                </a:gradFill>
                <a:latin typeface="Segoe UI Light"/>
                <a:hlinkClick r:id="rId15"/>
              </a:rPr>
              <a:t>@Office365</a:t>
            </a:r>
            <a:endParaRPr lang="en-US" sz="1785" spc="-71" dirty="0">
              <a:gradFill>
                <a:gsLst>
                  <a:gs pos="100000">
                    <a:srgbClr val="0072C6"/>
                  </a:gs>
                  <a:gs pos="0">
                    <a:srgbClr val="0072C6"/>
                  </a:gs>
                </a:gsLst>
                <a:lin ang="5400000" scaled="0"/>
              </a:gradFill>
              <a:latin typeface="Segoe UI Light"/>
            </a:endParaRPr>
          </a:p>
          <a:p>
            <a:pPr marL="0" indent="0">
              <a:spcBef>
                <a:spcPts val="1200"/>
              </a:spcBef>
              <a:buClr>
                <a:srgbClr val="505050"/>
              </a:buClr>
              <a:buNone/>
            </a:pPr>
            <a:r>
              <a:rPr lang="en-US" sz="1785" spc="-71" dirty="0">
                <a:solidFill>
                  <a:srgbClr val="0072C6"/>
                </a:solidFill>
              </a:rPr>
              <a:t>Research/Whitepaper</a:t>
            </a:r>
          </a:p>
          <a:p>
            <a:pPr lvl="1">
              <a:buClr>
                <a:srgbClr val="505050"/>
              </a:buClr>
            </a:pPr>
            <a:r>
              <a:rPr lang="en-US" sz="1785" spc="-70" dirty="0">
                <a:gradFill>
                  <a:gsLst>
                    <a:gs pos="1250">
                      <a:srgbClr val="505050"/>
                    </a:gs>
                    <a:gs pos="100000">
                      <a:srgbClr val="505050"/>
                    </a:gs>
                  </a:gsLst>
                  <a:lin ang="5400000" scaled="0"/>
                </a:gradFill>
                <a:latin typeface="Segoe UI Light"/>
                <a:cs typeface="Segoe UI" panose="020B0502040204020203" pitchFamily="34" charset="0"/>
                <a:hlinkClick r:id="rId16"/>
              </a:rPr>
              <a:t>Gartner: Magic Quadrant for Social Software in the Workplace</a:t>
            </a:r>
            <a:r>
              <a:rPr lang="en-US" sz="1785"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785" spc="-70" dirty="0">
                <a:gradFill>
                  <a:gsLst>
                    <a:gs pos="1250">
                      <a:srgbClr val="505050"/>
                    </a:gs>
                    <a:gs pos="100000">
                      <a:srgbClr val="505050"/>
                    </a:gs>
                  </a:gsLst>
                  <a:lin ang="5400000" scaled="0"/>
                </a:gradFill>
                <a:latin typeface="Segoe UI Light"/>
                <a:cs typeface="Segoe UI" panose="020B0502040204020203" pitchFamily="34" charset="0"/>
                <a:hlinkClick r:id=""/>
              </a:rPr>
              <a:t>Evolution of the networked enterprise: McKinsey Global Survey results</a:t>
            </a:r>
            <a:r>
              <a:rPr lang="en-US" sz="1785"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785" spc="-70" dirty="0">
                <a:gradFill>
                  <a:gsLst>
                    <a:gs pos="1250">
                      <a:srgbClr val="505050"/>
                    </a:gs>
                    <a:gs pos="100000">
                      <a:srgbClr val="505050"/>
                    </a:gs>
                  </a:gsLst>
                  <a:lin ang="5400000" scaled="0"/>
                </a:gradFill>
                <a:latin typeface="Segoe UI Light"/>
                <a:cs typeface="Segoe UI" panose="020B0502040204020203" pitchFamily="34" charset="0"/>
                <a:hlinkClick r:id="rId17"/>
              </a:rPr>
              <a:t>Yammer’s 2013 Business Value Survey Results</a:t>
            </a:r>
            <a:r>
              <a:rPr lang="en-US" sz="1785"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785" dirty="0">
                <a:gradFill>
                  <a:gsLst>
                    <a:gs pos="1250">
                      <a:srgbClr val="505050"/>
                    </a:gs>
                    <a:gs pos="100000">
                      <a:srgbClr val="505050"/>
                    </a:gs>
                  </a:gsLst>
                  <a:lin ang="5400000" scaled="0"/>
                </a:gradFill>
                <a:latin typeface="Segoe UI Light"/>
                <a:cs typeface="Segoe UI" panose="020B0502040204020203" pitchFamily="34" charset="0"/>
                <a:hlinkClick r:id="rId18"/>
              </a:rPr>
              <a:t>The Rise Of Enterprise Social Networks</a:t>
            </a:r>
            <a:endParaRPr lang="en-US" sz="1785" spc="-70" dirty="0">
              <a:gradFill>
                <a:gsLst>
                  <a:gs pos="1250">
                    <a:srgbClr val="505050"/>
                  </a:gs>
                  <a:gs pos="100000">
                    <a:srgbClr val="505050"/>
                  </a:gs>
                </a:gsLst>
                <a:lin ang="5400000" scaled="0"/>
              </a:gradFill>
              <a:latin typeface="Segoe UI Light"/>
              <a:cs typeface="Segoe UI" panose="020B0502040204020203" pitchFamily="34" charset="0"/>
            </a:endParaRPr>
          </a:p>
          <a:p>
            <a:pPr marL="0" indent="0">
              <a:spcBef>
                <a:spcPts val="1200"/>
              </a:spcBef>
              <a:buClr>
                <a:srgbClr val="505050"/>
              </a:buClr>
              <a:buNone/>
            </a:pPr>
            <a:r>
              <a:rPr lang="en-US" sz="1785" spc="-71" dirty="0">
                <a:solidFill>
                  <a:srgbClr val="0072C6"/>
                </a:solidFill>
              </a:rPr>
              <a:t>Press</a:t>
            </a:r>
          </a:p>
          <a:p>
            <a:pPr lvl="1">
              <a:buClr>
                <a:srgbClr val="505050"/>
              </a:buClr>
            </a:pPr>
            <a:r>
              <a:rPr lang="en-US" sz="1785" spc="-70" dirty="0">
                <a:gradFill>
                  <a:gsLst>
                    <a:gs pos="1250">
                      <a:srgbClr val="505050"/>
                    </a:gs>
                    <a:gs pos="100000">
                      <a:srgbClr val="505050"/>
                    </a:gs>
                  </a:gsLst>
                  <a:lin ang="5400000" scaled="0"/>
                </a:gradFill>
                <a:latin typeface="Segoe UI Light"/>
                <a:cs typeface="Segoe UI" panose="020B0502040204020203" pitchFamily="34" charset="0"/>
                <a:hlinkClick r:id="rId19"/>
              </a:rPr>
              <a:t>How Red Robin Transformed Its Business With Yammer</a:t>
            </a:r>
            <a:r>
              <a:rPr lang="en-US" sz="1785"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785" spc="-70" dirty="0">
                <a:gradFill>
                  <a:gsLst>
                    <a:gs pos="1250">
                      <a:srgbClr val="505050"/>
                    </a:gs>
                    <a:gs pos="100000">
                      <a:srgbClr val="505050"/>
                    </a:gs>
                  </a:gsLst>
                  <a:lin ang="5400000" scaled="0"/>
                </a:gradFill>
                <a:latin typeface="Segoe UI Light"/>
                <a:cs typeface="Segoe UI" panose="020B0502040204020203" pitchFamily="34" charset="0"/>
                <a:hlinkClick r:id="rId20"/>
              </a:rPr>
              <a:t>How Teach for America gets the most out of Yammer on a shoestring budget</a:t>
            </a:r>
            <a:r>
              <a:rPr lang="en-US" sz="1785"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785" spc="-70" dirty="0">
                <a:gradFill>
                  <a:gsLst>
                    <a:gs pos="1250">
                      <a:srgbClr val="505050"/>
                    </a:gs>
                    <a:gs pos="100000">
                      <a:srgbClr val="505050"/>
                    </a:gs>
                  </a:gsLst>
                  <a:lin ang="5400000" scaled="0"/>
                </a:gradFill>
                <a:latin typeface="Segoe UI Light"/>
                <a:cs typeface="Segoe UI" panose="020B0502040204020203" pitchFamily="34" charset="0"/>
                <a:hlinkClick r:id="rId21"/>
              </a:rPr>
              <a:t>HK firm creates idea melting pot for 4,000 employees</a:t>
            </a:r>
            <a:r>
              <a:rPr lang="en-US" sz="1785"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785" spc="-70" dirty="0">
                <a:gradFill>
                  <a:gsLst>
                    <a:gs pos="1250">
                      <a:srgbClr val="505050"/>
                    </a:gs>
                    <a:gs pos="100000">
                      <a:srgbClr val="505050"/>
                    </a:gs>
                  </a:gsLst>
                  <a:lin ang="5400000" scaled="0"/>
                </a:gradFill>
                <a:latin typeface="Segoe UI Light"/>
                <a:cs typeface="Segoe UI" panose="020B0502040204020203" pitchFamily="34" charset="0"/>
                <a:hlinkClick r:id="rId22"/>
              </a:rPr>
              <a:t>LexisNexis found that employees who use Yammer are way happier</a:t>
            </a:r>
            <a:r>
              <a:rPr lang="en-US" sz="1785"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785" spc="-70" dirty="0">
                <a:gradFill>
                  <a:gsLst>
                    <a:gs pos="1250">
                      <a:srgbClr val="505050"/>
                    </a:gs>
                    <a:gs pos="100000">
                      <a:srgbClr val="505050"/>
                    </a:gs>
                  </a:gsLst>
                  <a:lin ang="5400000" scaled="0"/>
                </a:gradFill>
                <a:latin typeface="Segoe UI Light"/>
                <a:cs typeface="Segoe UI" panose="020B0502040204020203" pitchFamily="34" charset="0"/>
                <a:hlinkClick r:id="rId23"/>
              </a:rPr>
              <a:t>Switching to Yammer let this company slash helpdesk calls and save $1.5 million a year</a:t>
            </a:r>
            <a:r>
              <a:rPr lang="en-US" sz="1785"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785" spc="-70" dirty="0">
                <a:gradFill>
                  <a:gsLst>
                    <a:gs pos="1250">
                      <a:srgbClr val="505050"/>
                    </a:gs>
                    <a:gs pos="100000">
                      <a:srgbClr val="505050"/>
                    </a:gs>
                  </a:gsLst>
                  <a:lin ang="5400000" scaled="0"/>
                </a:gradFill>
                <a:latin typeface="Segoe UI Light"/>
                <a:cs typeface="Segoe UI" panose="020B0502040204020203" pitchFamily="34" charset="0"/>
                <a:hlinkClick r:id="rId24"/>
              </a:rPr>
              <a:t>How Microsoft got its own employees to use Yammer </a:t>
            </a:r>
          </a:p>
          <a:p>
            <a:pPr marL="0" indent="0">
              <a:spcBef>
                <a:spcPts val="1200"/>
              </a:spcBef>
              <a:buClr>
                <a:srgbClr val="505050"/>
              </a:buClr>
              <a:buNone/>
            </a:pPr>
            <a:r>
              <a:rPr lang="en-US" sz="1785" spc="-71" dirty="0">
                <a:solidFill>
                  <a:srgbClr val="0072C6"/>
                </a:solidFill>
              </a:rPr>
              <a:t>Videos</a:t>
            </a:r>
          </a:p>
          <a:p>
            <a:pPr lvl="1">
              <a:buClr>
                <a:srgbClr val="505050"/>
              </a:buClr>
            </a:pPr>
            <a:r>
              <a:rPr lang="en-US" sz="1785" dirty="0">
                <a:gradFill>
                  <a:gsLst>
                    <a:gs pos="1250">
                      <a:srgbClr val="505050"/>
                    </a:gs>
                    <a:gs pos="100000">
                      <a:srgbClr val="505050"/>
                    </a:gs>
                  </a:gsLst>
                  <a:lin ang="5400000" scaled="0"/>
                </a:gradFill>
                <a:latin typeface="Segoe UI Light"/>
                <a:cs typeface="Segoe UI" panose="020B0502040204020203" pitchFamily="34" charset="0"/>
                <a:hlinkClick r:id="rId25"/>
              </a:rPr>
              <a:t>Move Faster Together</a:t>
            </a:r>
            <a:endParaRPr lang="en-US" sz="1785" dirty="0">
              <a:gradFill>
                <a:gsLst>
                  <a:gs pos="1250">
                    <a:srgbClr val="505050"/>
                  </a:gs>
                  <a:gs pos="100000">
                    <a:srgbClr val="505050"/>
                  </a:gs>
                </a:gsLst>
                <a:lin ang="5400000" scaled="0"/>
              </a:gradFill>
              <a:latin typeface="Segoe UI Light"/>
              <a:cs typeface="Segoe UI" panose="020B0502040204020203" pitchFamily="34" charset="0"/>
            </a:endParaRPr>
          </a:p>
          <a:p>
            <a:pPr lvl="1">
              <a:buClr>
                <a:srgbClr val="505050"/>
              </a:buClr>
            </a:pPr>
            <a:r>
              <a:rPr lang="en-US" sz="1785" dirty="0">
                <a:gradFill>
                  <a:gsLst>
                    <a:gs pos="1250">
                      <a:srgbClr val="505050"/>
                    </a:gs>
                    <a:gs pos="100000">
                      <a:srgbClr val="505050"/>
                    </a:gs>
                  </a:gsLst>
                  <a:lin ang="5400000" scaled="0"/>
                </a:gradFill>
                <a:latin typeface="Segoe UI Light"/>
                <a:cs typeface="Segoe UI" panose="020B0502040204020203" pitchFamily="34" charset="0"/>
                <a:hlinkClick r:id="rId26"/>
              </a:rPr>
              <a:t>Transform the Way You Work with Yammer</a:t>
            </a:r>
            <a:endParaRPr lang="en-US" sz="1785" dirty="0">
              <a:gradFill>
                <a:gsLst>
                  <a:gs pos="1250">
                    <a:srgbClr val="505050"/>
                  </a:gs>
                  <a:gs pos="100000">
                    <a:srgbClr val="505050"/>
                  </a:gs>
                </a:gsLst>
                <a:lin ang="5400000" scaled="0"/>
              </a:gradFill>
              <a:latin typeface="Segoe UI Light"/>
              <a:cs typeface="Segoe UI" panose="020B0502040204020203" pitchFamily="34" charset="0"/>
            </a:endParaRPr>
          </a:p>
        </p:txBody>
      </p:sp>
      <p:pic>
        <p:nvPicPr>
          <p:cNvPr id="8" name="Picture 7"/>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6065859" y="6213217"/>
            <a:ext cx="2285675" cy="791381"/>
          </a:xfrm>
          <a:prstGeom prst="rect">
            <a:avLst/>
          </a:prstGeom>
        </p:spPr>
      </p:pic>
      <p:pic>
        <p:nvPicPr>
          <p:cNvPr id="10" name="Picture 10"/>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115608" y="6431189"/>
            <a:ext cx="1705866" cy="355439"/>
          </a:xfrm>
          <a:prstGeom prst="rect">
            <a:avLst/>
          </a:prstGeom>
        </p:spPr>
      </p:pic>
      <p:sp>
        <p:nvSpPr>
          <p:cNvPr id="6" name="Rectangle 5"/>
          <p:cNvSpPr/>
          <p:nvPr/>
        </p:nvSpPr>
        <p:spPr>
          <a:xfrm>
            <a:off x="10027697" y="6435912"/>
            <a:ext cx="2060077" cy="315964"/>
          </a:xfrm>
          <a:prstGeom prst="rect">
            <a:avLst/>
          </a:prstGeom>
        </p:spPr>
        <p:txBody>
          <a:bodyPr wrap="none" lIns="91421" tIns="45710" rIns="91421" bIns="45710">
            <a:spAutoFit/>
          </a:bodyPr>
          <a:lstStyle/>
          <a:p>
            <a:pPr marL="0" lvl="1" defTabSz="932520">
              <a:lnSpc>
                <a:spcPct val="90000"/>
              </a:lnSpc>
              <a:spcAft>
                <a:spcPts val="600"/>
              </a:spcAft>
              <a:defRPr/>
            </a:pPr>
            <a:r>
              <a:rPr lang="en-US" sz="1615" dirty="0">
                <a:solidFill>
                  <a:srgbClr val="0072C6"/>
                </a:solidFill>
                <a:hlinkClick r:id="rId5"/>
              </a:rPr>
              <a:t>#</a:t>
            </a:r>
            <a:r>
              <a:rPr lang="en-US" sz="1615" dirty="0" err="1">
                <a:solidFill>
                  <a:srgbClr val="0072C6"/>
                </a:solidFill>
                <a:hlinkClick r:id="rId5"/>
              </a:rPr>
              <a:t>WorkLikeANetwork</a:t>
            </a:r>
            <a:endParaRPr lang="en-US" sz="1615" spc="-70" dirty="0">
              <a:solidFill>
                <a:srgbClr val="0072C6"/>
              </a:solidFill>
            </a:endParaRPr>
          </a:p>
        </p:txBody>
      </p:sp>
    </p:spTree>
    <p:extLst>
      <p:ext uri="{BB962C8B-B14F-4D97-AF65-F5344CB8AC3E}">
        <p14:creationId xmlns:p14="http://schemas.microsoft.com/office/powerpoint/2010/main" val="27629626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768931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62751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18K in 64 countries</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600" y="1212849"/>
            <a:ext cx="13241629" cy="6033152"/>
          </a:xfrm>
          <a:prstGeom prst="rect">
            <a:avLst/>
          </a:prstGeom>
        </p:spPr>
      </p:pic>
    </p:spTree>
    <p:extLst>
      <p:ext uri="{BB962C8B-B14F-4D97-AF65-F5344CB8AC3E}">
        <p14:creationId xmlns:p14="http://schemas.microsoft.com/office/powerpoint/2010/main" val="2550592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2846" y="2130552"/>
            <a:ext cx="8218647" cy="1828800"/>
          </a:xfrm>
        </p:spPr>
        <p:txBody>
          <a:bodyPr/>
          <a:lstStyle/>
          <a:p>
            <a:r>
              <a:rPr lang="en-US" dirty="0" smtClean="0"/>
              <a:t>We stopped counting  YamJams when we hit </a:t>
            </a:r>
            <a:r>
              <a:rPr lang="en-US" b="1" dirty="0">
                <a:latin typeface="+mn-lt"/>
              </a:rPr>
              <a:t>20</a:t>
            </a:r>
            <a:r>
              <a:rPr lang="en-US" dirty="0" smtClean="0"/>
              <a:t>.</a:t>
            </a:r>
            <a:endParaRPr lang="en-US" dirty="0"/>
          </a:p>
        </p:txBody>
      </p:sp>
      <p:sp>
        <p:nvSpPr>
          <p:cNvPr id="3" name="Title 1"/>
          <p:cNvSpPr txBox="1">
            <a:spLocks/>
          </p:cNvSpPr>
          <p:nvPr/>
        </p:nvSpPr>
        <p:spPr>
          <a:xfrm>
            <a:off x="2112846" y="2130552"/>
            <a:ext cx="8218647" cy="1828800"/>
          </a:xfrm>
          <a:prstGeom prst="rect">
            <a:avLst/>
          </a:prstGeom>
        </p:spPr>
        <p:txBody>
          <a:bodyPr vert="horz" wrap="square" lIns="146273" tIns="91421" rIns="146273" bIns="91421" rtlCol="0" anchor="t">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5099" b="1" dirty="0">
                <a:gradFill>
                  <a:gsLst>
                    <a:gs pos="1250">
                      <a:srgbClr val="FFFFFF"/>
                    </a:gs>
                    <a:gs pos="100000">
                      <a:srgbClr val="FFFFFF"/>
                    </a:gs>
                  </a:gsLst>
                  <a:lin ang="5400000" scaled="0"/>
                </a:gradFill>
                <a:latin typeface="Segoe UI"/>
              </a:rPr>
              <a:t>35</a:t>
            </a:r>
            <a:r>
              <a:rPr sz="5099" dirty="0">
                <a:gradFill>
                  <a:gsLst>
                    <a:gs pos="1250">
                      <a:srgbClr val="FFFFFF"/>
                    </a:gs>
                    <a:gs pos="100000">
                      <a:srgbClr val="FFFFFF"/>
                    </a:gs>
                  </a:gsLst>
                  <a:lin ang="5400000" scaled="0"/>
                </a:gradFill>
              </a:rPr>
              <a:t>% of our corporate leaders have YamJam experience.</a:t>
            </a:r>
          </a:p>
        </p:txBody>
      </p:sp>
    </p:spTree>
    <p:extLst>
      <p:ext uri="{BB962C8B-B14F-4D97-AF65-F5344CB8AC3E}">
        <p14:creationId xmlns:p14="http://schemas.microsoft.com/office/powerpoint/2010/main" val="2255329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We’re a young network still pursuing our vision for </a:t>
            </a:r>
            <a:r>
              <a:rPr lang="en-US" b="1" dirty="0">
                <a:latin typeface="+mn-lt"/>
              </a:rPr>
              <a:t>value</a:t>
            </a:r>
            <a:r>
              <a:rPr lang="en-US" dirty="0" smtClean="0"/>
              <a:t>.</a:t>
            </a:r>
            <a:endParaRPr lang="en-US" dirty="0"/>
          </a:p>
        </p:txBody>
      </p:sp>
    </p:spTree>
    <p:extLst>
      <p:ext uri="{BB962C8B-B14F-4D97-AF65-F5344CB8AC3E}">
        <p14:creationId xmlns:p14="http://schemas.microsoft.com/office/powerpoint/2010/main" val="345887474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D327A2E9-74DC-42B1-97F7-C63C180DCA14}" vid="{ED97139E-41EE-489F-9480-F989826853E4}"/>
    </a:ext>
  </a:extLst>
</a:theme>
</file>

<file path=ppt/theme/theme2.xml><?xml version="1.0" encoding="utf-8"?>
<a:theme xmlns:a="http://schemas.openxmlformats.org/drawingml/2006/main" name="SharePoint_Conference_2014_Exec_Template">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639D61C-3C6F-4E7D-8CE4-9087410D09F5}"/>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Exec</Template>
  <TotalTime>5</TotalTime>
  <Words>8436</Words>
  <Application>Microsoft Office PowerPoint</Application>
  <PresentationFormat>Custom</PresentationFormat>
  <Paragraphs>496</Paragraphs>
  <Slides>67</Slides>
  <Notes>67</Notes>
  <HiddenSlides>1</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67</vt:i4>
      </vt:variant>
    </vt:vector>
  </HeadingPairs>
  <TitlesOfParts>
    <vt:vector size="75" baseType="lpstr">
      <vt:lpstr>Arial</vt:lpstr>
      <vt:lpstr>Calibri</vt:lpstr>
      <vt:lpstr>Consolas</vt:lpstr>
      <vt:lpstr>Segoe UI</vt:lpstr>
      <vt:lpstr>Segoe UI Light</vt:lpstr>
      <vt:lpstr>Wingdings</vt:lpstr>
      <vt:lpstr>5-30499_SPC_2014_Exec_Template_16x9</vt:lpstr>
      <vt:lpstr>SharePoint_Conference_2014_Exec_Template</vt:lpstr>
      <vt:lpstr>PowerPoint Presentation</vt:lpstr>
      <vt:lpstr>Real-world challenges and value  in introducing enterprise social</vt:lpstr>
      <vt:lpstr>Your 60 minutes</vt:lpstr>
      <vt:lpstr>Who? What? Why?</vt:lpstr>
      <vt:lpstr>PowerPoint Presentation</vt:lpstr>
      <vt:lpstr>PowerPoint Presentation</vt:lpstr>
      <vt:lpstr>18K in 64 countries</vt:lpstr>
      <vt:lpstr>We stopped counting  YamJams when we hit 20.</vt:lpstr>
      <vt:lpstr>We’re a young network still pursuing our vision for value.</vt:lpstr>
      <vt:lpstr>Using what Cargill knows</vt:lpstr>
      <vt:lpstr>Share, solve, innovate at scale</vt:lpstr>
      <vt:lpstr>Zero cat videos posted since August 2012.</vt:lpstr>
      <vt:lpstr>Your 60 minutes</vt:lpstr>
      <vt:lpstr>Lessons learned</vt:lpstr>
      <vt:lpstr>PowerPoint Presentation</vt:lpstr>
      <vt:lpstr>PowerPoint Presentation</vt:lpstr>
      <vt:lpstr>Value begins here</vt:lpstr>
      <vt:lpstr>How?</vt:lpstr>
      <vt:lpstr>Seed  and feed </vt:lpstr>
      <vt:lpstr>PowerPoint Presentation</vt:lpstr>
      <vt:lpstr>Target leaders  &amp; events</vt:lpstr>
      <vt:lpstr>PowerPoint Presentation</vt:lpstr>
      <vt:lpstr>PowerPoint Presentation</vt:lpstr>
      <vt:lpstr>Train and support</vt:lpstr>
      <vt:lpstr>Network survival kit</vt:lpstr>
      <vt:lpstr>PowerPoint Presentation</vt:lpstr>
      <vt:lpstr>On the fence</vt:lpstr>
      <vt:lpstr>Gatekeepers</vt:lpstr>
      <vt:lpstr>IT is  central</vt:lpstr>
      <vt:lpstr>We ♥ risk managers</vt:lpstr>
      <vt:lpstr>Meet  Power  User #1</vt:lpstr>
      <vt:lpstr>It’s what they do</vt:lpstr>
      <vt:lpstr>PowerPoint Presentation</vt:lpstr>
      <vt:lpstr>About control…</vt:lpstr>
      <vt:lpstr>#Candor #In Memoriam</vt:lpstr>
      <vt:lpstr>PowerPoint Presentation</vt:lpstr>
      <vt:lpstr>PowerPoint Presentation</vt:lpstr>
      <vt:lpstr>PowerPoint Presentation</vt:lpstr>
      <vt:lpstr>PowerPoint Presentation</vt:lpstr>
      <vt:lpstr>Beat the “90-9-1” ratio  for collaborative sites.</vt:lpstr>
      <vt:lpstr>PowerPoint Presentation</vt:lpstr>
      <vt:lpstr>Nice to meet you</vt:lpstr>
      <vt:lpstr># questions answered longest threads highest-value threads themes global participation group membership # messages in group # likes # shares / where poll results </vt:lpstr>
      <vt:lpstr>PowerPoint Presentation</vt:lpstr>
      <vt:lpstr>“I’m a dinosaur”</vt:lpstr>
      <vt:lpstr>Change fatigue</vt:lpstr>
      <vt:lpstr>Are we there yet?</vt:lpstr>
      <vt:lpstr>Your 60 65? minutes</vt:lpstr>
      <vt:lpstr>Today’s challenges</vt:lpstr>
      <vt:lpstr>Scale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It’s worth doing well</vt:lpstr>
      <vt:lpstr>PowerPoint Presentation</vt:lpstr>
      <vt:lpstr>Thanks!</vt:lpstr>
      <vt:lpstr>#SPC14 Enterprise Social Related Content</vt:lpstr>
      <vt:lpstr>Microsoft Enterprise Social Resources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Cargill: Real-world challenges and value in introducing enterprise social</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2014-03-04T03:27:13Z</dcterms:created>
  <dcterms:modified xsi:type="dcterms:W3CDTF">2014-03-04T22:50:53Z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