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3.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1" r:id="rId6"/>
  </p:sldMasterIdLst>
  <p:notesMasterIdLst>
    <p:notesMasterId r:id="rId61"/>
  </p:notesMasterIdLst>
  <p:handoutMasterIdLst>
    <p:handoutMasterId r:id="rId62"/>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299" r:id="rId33"/>
    <p:sldId id="1300" r:id="rId34"/>
    <p:sldId id="1301" r:id="rId35"/>
    <p:sldId id="1302" r:id="rId36"/>
    <p:sldId id="1303" r:id="rId37"/>
    <p:sldId id="1304" r:id="rId38"/>
    <p:sldId id="1305" r:id="rId39"/>
    <p:sldId id="1306" r:id="rId40"/>
    <p:sldId id="1307" r:id="rId41"/>
    <p:sldId id="1308" r:id="rId42"/>
    <p:sldId id="1309" r:id="rId43"/>
    <p:sldId id="1310" r:id="rId44"/>
    <p:sldId id="1311" r:id="rId45"/>
    <p:sldId id="1312" r:id="rId46"/>
    <p:sldId id="1313" r:id="rId47"/>
    <p:sldId id="1314" r:id="rId48"/>
    <p:sldId id="1315" r:id="rId49"/>
    <p:sldId id="1316" r:id="rId50"/>
    <p:sldId id="1317" r:id="rId51"/>
    <p:sldId id="1318" r:id="rId52"/>
    <p:sldId id="1319" r:id="rId53"/>
    <p:sldId id="1320" r:id="rId54"/>
    <p:sldId id="1321" r:id="rId55"/>
    <p:sldId id="1322" r:id="rId56"/>
    <p:sldId id="1323" r:id="rId57"/>
    <p:sldId id="1324" r:id="rId58"/>
    <p:sldId id="1325" r:id="rId59"/>
    <p:sldId id="1326"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18343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3/4/2014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25227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544113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91325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3/4/2014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24100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3/4/2014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35239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745830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541331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240677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70256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12027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CC9CB8-78CC-4DC3-A9AD-6F1A9E422DF6}"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593320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55532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CC9CB8-78CC-4DC3-A9AD-6F1A9E422DF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33760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83039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3/4/2014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26642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97090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909309" y="8685213"/>
            <a:ext cx="947103" cy="457200"/>
          </a:xfrm>
          <a:prstGeom prst="rect">
            <a:avLst/>
          </a:prstGeom>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5" name="Header Placeholder 4"/>
          <p:cNvSpPr>
            <a:spLocks noGrp="1"/>
          </p:cNvSpPr>
          <p:nvPr>
            <p:ph type="hdr" sz="quarter" idx="11"/>
          </p:nvPr>
        </p:nvSpPr>
        <p:spPr>
          <a:xfrm>
            <a:off x="0" y="0"/>
            <a:ext cx="2971800" cy="457200"/>
          </a:xfrm>
          <a:prstGeom prst="rect">
            <a:avLst/>
          </a:prstGeom>
        </p:spPr>
        <p:txBody>
          <a:bodyPr/>
          <a:lstStyle/>
          <a:p>
            <a:r>
              <a:rPr lang="en-US" smtClean="0">
                <a:solidFill>
                  <a:prstClr val="black"/>
                </a:solidFill>
              </a:rPr>
              <a:t>Microsoft SharePoint Server 2013</a:t>
            </a:r>
            <a:endParaRPr lang="en-US" dirty="0">
              <a:solidFill>
                <a:prstClr val="black"/>
              </a:solidFill>
            </a:endParaRPr>
          </a:p>
        </p:txBody>
      </p:sp>
      <p:sp>
        <p:nvSpPr>
          <p:cNvPr id="6" name="Footer Placeholder 5"/>
          <p:cNvSpPr>
            <a:spLocks noGrp="1"/>
          </p:cNvSpPr>
          <p:nvPr>
            <p:ph type="ftr" sz="quarter" idx="12"/>
          </p:nvPr>
        </p:nvSpPr>
        <p:spPr>
          <a:xfrm>
            <a:off x="-1" y="8685212"/>
            <a:ext cx="5909309" cy="457201"/>
          </a:xfrm>
          <a:prstGeom prst="rect">
            <a:avLst/>
          </a:prstGeom>
        </p:spPr>
        <p:txBody>
          <a:bodyPr/>
          <a:lstStyle/>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62998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10" name="Slide Image Placeholder 9"/>
          <p:cNvSpPr>
            <a:spLocks noGrp="1" noRot="1" noChangeAspect="1"/>
          </p:cNvSpPr>
          <p:nvPr>
            <p:ph type="sldImg"/>
          </p:nvPr>
        </p:nvSpPr>
        <p:spPr/>
      </p:sp>
      <p:sp>
        <p:nvSpPr>
          <p:cNvPr id="11" name="Notes Placeholder 10"/>
          <p:cNvSpPr>
            <a:spLocks noGrp="1"/>
          </p:cNvSpPr>
          <p:nvPr>
            <p:ph type="body" idx="1"/>
          </p:nvPr>
        </p:nvSpPr>
        <p:spPr/>
        <p:txBody>
          <a:bodyPr/>
          <a:lstStyle/>
          <a:p>
            <a:endParaRPr lang="en-US"/>
          </a:p>
        </p:txBody>
      </p:sp>
      <p:sp>
        <p:nvSpPr>
          <p:cNvPr id="16" name="Date Placeholder 15"/>
          <p:cNvSpPr>
            <a:spLocks noGrp="1"/>
          </p:cNvSpPr>
          <p:nvPr>
            <p:ph type="dt" idx="13"/>
          </p:nvPr>
        </p:nvSpPr>
        <p:spPr/>
        <p:txBody>
          <a:bodyPr/>
          <a:lstStyle/>
          <a:p>
            <a:fld id="{8453B4A1-23F0-4EA8-922A-C21006FB5AB3}" type="datetime1">
              <a:rPr lang="en-US" smtClean="0">
                <a:solidFill>
                  <a:prstClr val="black"/>
                </a:solidFill>
              </a:rPr>
              <a:pPr/>
              <a:t>3/4/2014</a:t>
            </a:fld>
            <a:endParaRPr lang="en-US" dirty="0">
              <a:solidFill>
                <a:prstClr val="black"/>
              </a:solidFill>
            </a:endParaRPr>
          </a:p>
        </p:txBody>
      </p:sp>
      <p:sp>
        <p:nvSpPr>
          <p:cNvPr id="4" name="Footer Placeholder 3"/>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14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0876258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32376054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3902647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9594" y="647292"/>
            <a:ext cx="10285899" cy="6532600"/>
          </a:xfrm>
          <a:prstGeom prst="rect">
            <a:avLst/>
          </a:prstGeom>
          <a:effectLst>
            <a:outerShdw blurRad="127000" sx="101000" sy="101000" algn="ctr" rotWithShape="0">
              <a:prstClr val="black">
                <a:alpha val="20000"/>
              </a:prstClr>
            </a:outerShdw>
          </a:effectLst>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721421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437458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070821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0619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763245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665695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6857976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730632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319604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802130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719866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94820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988690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86204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389212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948413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966011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02998113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0092227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72755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9738839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4391941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26099525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72205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5046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13701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0256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896859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1991164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pic>
        <p:nvPicPr>
          <p:cNvPr id="4" name="Picture 2" descr="C:\Users\vesaj\Pictures\DVD_ART36\Artwork_Imagery\Icons - Illustrations\Misc\animation movie film video entertainment ico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055617" y="13998"/>
            <a:ext cx="361421" cy="29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337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607399370"/>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5462" y="544019"/>
            <a:ext cx="8370837" cy="3186396"/>
          </a:xfrm>
        </p:spPr>
        <p:txBody>
          <a:bodyPr anchor="t" anchorCtr="0"/>
          <a:lstStyle>
            <a:lvl1pPr algn="l">
              <a:defRPr sz="4488" b="1" i="0" cap="none" baseline="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25461" y="3920390"/>
            <a:ext cx="6738124" cy="1951558"/>
          </a:xfrm>
        </p:spPr>
        <p:txBody>
          <a:bodyPr anchor="t">
            <a:normAutofit/>
          </a:bodyPr>
          <a:lstStyle>
            <a:lvl1pPr marL="0" indent="0" algn="l">
              <a:buNone/>
              <a:defRPr sz="2040">
                <a:solidFill>
                  <a:schemeClr val="tx1"/>
                </a:solidFill>
                <a:effectLst/>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dirty="0" smtClean="0"/>
              <a:t>Click to edit Master subtitle style</a:t>
            </a:r>
            <a:endParaRPr lang="en-US" dirty="0"/>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F4560240-52B0-4637-8B89-11F36170124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11815339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03765" y="0"/>
            <a:ext cx="10022980" cy="1554339"/>
          </a:xfrm>
        </p:spPr>
        <p:txBody>
          <a:bodyPr/>
          <a:lstStyle>
            <a:lvl1pPr algn="ctr">
              <a:defRPr b="1" i="0" cap="none" baseline="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90576" y="1554339"/>
            <a:ext cx="8915074" cy="3842675"/>
          </a:xfrm>
        </p:spPr>
        <p:txBody>
          <a:bodyPr anchor="t">
            <a:normAutofit/>
          </a:bodyPr>
          <a:lstStyle>
            <a:lvl1pPr>
              <a:defRPr sz="2448">
                <a:solidFill>
                  <a:schemeClr val="tx1"/>
                </a:solidFill>
                <a:effectLst/>
              </a:defRPr>
            </a:lvl1pPr>
            <a:lvl2pPr>
              <a:defRPr sz="2040">
                <a:solidFill>
                  <a:schemeClr val="tx1"/>
                </a:solidFill>
                <a:effectLst/>
              </a:defRPr>
            </a:lvl2pPr>
            <a:lvl3pPr>
              <a:defRPr sz="1836">
                <a:solidFill>
                  <a:schemeClr val="tx1"/>
                </a:solidFill>
                <a:effectLst/>
              </a:defRPr>
            </a:lvl3pPr>
            <a:lvl4pPr>
              <a:defRPr sz="1632">
                <a:solidFill>
                  <a:schemeClr val="tx1"/>
                </a:solidFill>
                <a:effectLst/>
              </a:defRPr>
            </a:lvl4pPr>
            <a:lvl5pPr>
              <a:defRPr sz="1632">
                <a:solidFill>
                  <a:schemeClr val="tx1"/>
                </a:solidFill>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56A3EB52-6F2A-4A5C-BCB8-693F03D85CC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5778693"/>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5461" y="2020640"/>
            <a:ext cx="10841535" cy="2366050"/>
          </a:xfrm>
        </p:spPr>
        <p:txBody>
          <a:bodyPr anchor="b"/>
          <a:lstStyle>
            <a:lvl1pPr algn="l">
              <a:defRPr sz="3264" b="1" cap="none" baseline="0">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725461" y="4576665"/>
            <a:ext cx="10841535" cy="1096006"/>
          </a:xfrm>
        </p:spPr>
        <p:txBody>
          <a:bodyPr anchor="t">
            <a:normAutofit/>
          </a:bodyPr>
          <a:lstStyle>
            <a:lvl1pPr marL="0" indent="0" algn="l">
              <a:buNone/>
              <a:defRPr sz="1836">
                <a:solidFill>
                  <a:schemeClr val="tx1"/>
                </a:solidFill>
                <a:effectLst/>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748B4801-87A4-43F3-A203-9BD5EB797A0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418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32340" y="0"/>
            <a:ext cx="9994404" cy="1554339"/>
          </a:xfrm>
        </p:spPr>
        <p:txBody>
          <a:bodyPr/>
          <a:lstStyle>
            <a:lvl1pPr algn="ctr">
              <a:defRPr sz="3264" b="1" i="0" cap="none" baseline="0">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11" name="Content Placeholder 3"/>
          <p:cNvSpPr>
            <a:spLocks noGrp="1"/>
          </p:cNvSpPr>
          <p:nvPr>
            <p:ph sz="half" idx="13"/>
          </p:nvPr>
        </p:nvSpPr>
        <p:spPr>
          <a:xfrm>
            <a:off x="725462" y="1663143"/>
            <a:ext cx="5372229" cy="3842671"/>
          </a:xfrm>
        </p:spPr>
        <p:txBody>
          <a:bodyPr anchor="t">
            <a:normAutofit/>
          </a:bodyPr>
          <a:lstStyle>
            <a:lvl1pPr>
              <a:defRPr>
                <a:effectLst/>
              </a:defRPr>
            </a:lvl1pPr>
            <a:lvl2pPr>
              <a:defRPr>
                <a:effectLst/>
              </a:defRPr>
            </a:lvl2pPr>
            <a:lvl3pPr>
              <a:defRPr>
                <a:effectLst/>
              </a:defRPr>
            </a:lvl3pPr>
            <a:lvl4pPr>
              <a:defRPr>
                <a:effectLst/>
              </a:defRPr>
            </a:lvl4pPr>
            <a:lvl5pPr>
              <a:defRPr>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5"/>
          <p:cNvSpPr>
            <a:spLocks noGrp="1"/>
          </p:cNvSpPr>
          <p:nvPr>
            <p:ph sz="quarter" idx="4"/>
          </p:nvPr>
        </p:nvSpPr>
        <p:spPr>
          <a:xfrm>
            <a:off x="6341136" y="1663143"/>
            <a:ext cx="5369878" cy="3834036"/>
          </a:xfrm>
        </p:spPr>
        <p:txBody>
          <a:bodyPr anchor="t">
            <a:normAutofit/>
          </a:bodyPr>
          <a:lstStyle>
            <a:lvl1pPr>
              <a:defRPr>
                <a:effectLst/>
              </a:defRPr>
            </a:lvl1pPr>
            <a:lvl2pPr>
              <a:defRPr>
                <a:effectLst/>
              </a:defRPr>
            </a:lvl2pPr>
            <a:lvl3pPr>
              <a:defRPr>
                <a:effectLst/>
              </a:defRPr>
            </a:lvl3pPr>
            <a:lvl4pPr>
              <a:defRPr>
                <a:effectLst/>
              </a:defRPr>
            </a:lvl4pPr>
            <a:lvl5pPr>
              <a:defRPr>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3"/>
          <p:cNvSpPr>
            <a:spLocks noGrp="1"/>
          </p:cNvSpPr>
          <p:nvPr>
            <p:ph type="sldNum" sz="quarter" idx="14"/>
          </p:nvPr>
        </p:nvSpPr>
        <p:spPr>
          <a:xfrm>
            <a:off x="433982" y="6435935"/>
            <a:ext cx="2901844" cy="372394"/>
          </a:xfrm>
          <a:prstGeom prst="rect">
            <a:avLst/>
          </a:prstGeom>
        </p:spPr>
        <p:txBody>
          <a:bodyPr/>
          <a:lstStyle>
            <a:lvl1pPr>
              <a:defRPr/>
            </a:lvl1pPr>
          </a:lstStyle>
          <a:p>
            <a:fld id="{E7098A60-EBE8-47CD-9321-9948936AD67D}"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6370262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89698" y="0"/>
            <a:ext cx="9948353" cy="1554339"/>
          </a:xfrm>
        </p:spPr>
        <p:txBody>
          <a:bodyPr/>
          <a:lstStyle>
            <a:lvl1pPr algn="ctr">
              <a:defRPr sz="3264" b="1" i="0" cap="none" baseline="0">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725460" y="1659656"/>
            <a:ext cx="5366109" cy="621736"/>
          </a:xfrm>
        </p:spPr>
        <p:txBody>
          <a:bodyPr anchor="b">
            <a:noAutofit/>
          </a:bodyPr>
          <a:lstStyle>
            <a:lvl1pPr marL="0" indent="0">
              <a:buNone/>
              <a:defRPr sz="2040" b="1" cap="none" baseline="0">
                <a:solidFill>
                  <a:schemeClr val="tx1"/>
                </a:solidFill>
                <a:effectLst/>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dirty="0" smtClean="0"/>
              <a:t>Click to edit Master text styles</a:t>
            </a:r>
          </a:p>
        </p:txBody>
      </p:sp>
      <p:sp>
        <p:nvSpPr>
          <p:cNvPr id="4" name="Content Placeholder 3"/>
          <p:cNvSpPr>
            <a:spLocks noGrp="1"/>
          </p:cNvSpPr>
          <p:nvPr>
            <p:ph sz="half" idx="2"/>
          </p:nvPr>
        </p:nvSpPr>
        <p:spPr>
          <a:xfrm>
            <a:off x="725462" y="2281393"/>
            <a:ext cx="5366109" cy="3220936"/>
          </a:xfrm>
        </p:spPr>
        <p:txBody>
          <a:bodyPr anchor="t">
            <a:normAutofit/>
          </a:bodyPr>
          <a:lstStyle>
            <a:lvl1pPr>
              <a:defRPr sz="2040">
                <a:solidFill>
                  <a:schemeClr val="tx1"/>
                </a:solidFill>
                <a:effectLst/>
              </a:defRPr>
            </a:lvl1pPr>
            <a:lvl2pPr>
              <a:defRPr sz="1836">
                <a:solidFill>
                  <a:schemeClr val="tx1"/>
                </a:solidFill>
                <a:effectLst/>
              </a:defRPr>
            </a:lvl2pPr>
            <a:lvl3pPr>
              <a:defRPr sz="1632">
                <a:solidFill>
                  <a:schemeClr val="tx1"/>
                </a:solidFill>
                <a:effectLst/>
              </a:defRPr>
            </a:lvl3pPr>
            <a:lvl4pPr>
              <a:defRPr sz="1428">
                <a:solidFill>
                  <a:schemeClr val="tx1"/>
                </a:solidFill>
                <a:effectLst/>
              </a:defRPr>
            </a:lvl4pPr>
            <a:lvl5pPr>
              <a:defRPr sz="1428">
                <a:solidFill>
                  <a:schemeClr val="tx1"/>
                </a:solidFill>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1138" y="1693658"/>
            <a:ext cx="5381394" cy="587734"/>
          </a:xfrm>
        </p:spPr>
        <p:txBody>
          <a:bodyPr anchor="b">
            <a:noAutofit/>
          </a:bodyPr>
          <a:lstStyle>
            <a:lvl1pPr marL="0" indent="0">
              <a:buNone/>
              <a:defRPr sz="2040" b="1" cap="none" baseline="0">
                <a:solidFill>
                  <a:schemeClr val="tx1"/>
                </a:solidFill>
                <a:effectLst/>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dirty="0" smtClean="0"/>
              <a:t>Click to edit Master text styles</a:t>
            </a:r>
          </a:p>
        </p:txBody>
      </p:sp>
      <p:sp>
        <p:nvSpPr>
          <p:cNvPr id="6" name="Content Placeholder 5"/>
          <p:cNvSpPr>
            <a:spLocks noGrp="1"/>
          </p:cNvSpPr>
          <p:nvPr>
            <p:ph sz="quarter" idx="4"/>
          </p:nvPr>
        </p:nvSpPr>
        <p:spPr>
          <a:xfrm>
            <a:off x="6341138" y="2281392"/>
            <a:ext cx="5381394" cy="3212300"/>
          </a:xfrm>
        </p:spPr>
        <p:txBody>
          <a:bodyPr anchor="t">
            <a:normAutofit/>
          </a:bodyPr>
          <a:lstStyle>
            <a:lvl1pPr>
              <a:defRPr>
                <a:solidFill>
                  <a:schemeClr val="tx1"/>
                </a:solidFill>
                <a:effectLst/>
              </a:defRPr>
            </a:lvl1pPr>
            <a:lvl2pPr>
              <a:defRPr>
                <a:solidFill>
                  <a:schemeClr val="tx1"/>
                </a:solidFill>
                <a:effectLst/>
              </a:defRPr>
            </a:lvl2pPr>
            <a:lvl3pPr>
              <a:defRPr>
                <a:solidFill>
                  <a:schemeClr val="tx1"/>
                </a:solidFill>
                <a:effectLst/>
              </a:defRPr>
            </a:lvl3pPr>
            <a:lvl4pPr>
              <a:defRPr>
                <a:solidFill>
                  <a:schemeClr val="tx1"/>
                </a:solidFill>
                <a:effectLst/>
              </a:defRPr>
            </a:lvl4pPr>
            <a:lvl5pPr>
              <a:defRPr>
                <a:solidFill>
                  <a:schemeClr val="tx1"/>
                </a:solidFill>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D7CB2733-D606-4A6A-8067-64C43D5D6528}"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6658134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4" name="Picture 3" descr="abstract_background.jpg"/>
          <p:cNvPicPr>
            <a:picLocks noChangeAspect="1"/>
          </p:cNvPicPr>
          <p:nvPr userDrawn="1"/>
        </p:nvPicPr>
        <p:blipFill>
          <a:blip r:embed="rId2" cstate="print"/>
          <a:stretch>
            <a:fillRect/>
          </a:stretch>
        </p:blipFill>
        <p:spPr>
          <a:xfrm>
            <a:off x="0" y="-1413"/>
            <a:ext cx="12436475" cy="6994525"/>
          </a:xfrm>
          <a:prstGeom prst="rect">
            <a:avLst/>
          </a:prstGeom>
        </p:spPr>
      </p:pic>
      <p:sp>
        <p:nvSpPr>
          <p:cNvPr id="2" name="Title 1"/>
          <p:cNvSpPr>
            <a:spLocks noGrp="1"/>
          </p:cNvSpPr>
          <p:nvPr>
            <p:ph type="title"/>
          </p:nvPr>
        </p:nvSpPr>
        <p:spPr>
          <a:xfrm>
            <a:off x="1254954" y="-1413"/>
            <a:ext cx="9949180" cy="1554339"/>
          </a:xfrm>
        </p:spPr>
        <p:txBody>
          <a:bodyPr/>
          <a:lstStyle>
            <a:lvl1pPr algn="ctr">
              <a:defRPr sz="3264" b="1" i="0" cap="none" baseline="0">
                <a:effectLst>
                  <a:outerShdw blurRad="50800" dist="38100" dir="2700000" algn="tl" rotWithShape="0">
                    <a:srgbClr val="000000">
                      <a:alpha val="43000"/>
                    </a:srgbClr>
                  </a:outerShdw>
                </a:effectLst>
              </a:defRPr>
            </a:lvl1pPr>
          </a:lstStyle>
          <a:p>
            <a:r>
              <a:rPr lang="en-US" smtClean="0"/>
              <a:t>Click to edit Master title style</a:t>
            </a:r>
            <a:endParaRPr lang="en-US" dirty="0"/>
          </a:p>
        </p:txBody>
      </p:sp>
      <p:sp>
        <p:nvSpPr>
          <p:cNvPr id="3"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9E2AE209-5388-415A-9F65-BFD7CFCDD203}"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2131999"/>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0467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9764" y="544019"/>
            <a:ext cx="4352766" cy="1554339"/>
          </a:xfrm>
        </p:spPr>
        <p:txBody>
          <a:bodyPr anchor="b"/>
          <a:lstStyle>
            <a:lvl1pPr algn="l">
              <a:defRPr sz="2040" b="1"/>
            </a:lvl1pPr>
          </a:lstStyle>
          <a:p>
            <a:r>
              <a:rPr lang="en-US" dirty="0" smtClean="0"/>
              <a:t>Click to edit Master title style</a:t>
            </a:r>
            <a:endParaRPr lang="en-US" dirty="0"/>
          </a:p>
        </p:txBody>
      </p:sp>
      <p:sp>
        <p:nvSpPr>
          <p:cNvPr id="3" name="Content Placeholder 2"/>
          <p:cNvSpPr>
            <a:spLocks noGrp="1"/>
          </p:cNvSpPr>
          <p:nvPr>
            <p:ph idx="1"/>
          </p:nvPr>
        </p:nvSpPr>
        <p:spPr>
          <a:xfrm>
            <a:off x="725460" y="544019"/>
            <a:ext cx="6037015" cy="5117484"/>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69764" y="2253794"/>
            <a:ext cx="4352766" cy="2132899"/>
          </a:xfrm>
        </p:spPr>
        <p:txBody>
          <a:bodyPr anchor="t">
            <a:normAutofit/>
          </a:bodyPr>
          <a:lstStyle>
            <a:lvl1pPr marL="0" indent="0">
              <a:buNone/>
              <a:defRPr sz="1632"/>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5A8FE4E2-11E4-4CF0-8458-DD3F6C1A9FEC}"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93380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14600" y="1476622"/>
            <a:ext cx="4846278" cy="1165754"/>
          </a:xfrm>
        </p:spPr>
        <p:txBody>
          <a:bodyPr anchor="b"/>
          <a:lstStyle>
            <a:lvl1pPr algn="l">
              <a:defRPr sz="2448" b="1"/>
            </a:lvl1pPr>
          </a:lstStyle>
          <a:p>
            <a:r>
              <a:rPr lang="en-US" dirty="0" smtClean="0"/>
              <a:t>Click to edit Master title style</a:t>
            </a:r>
            <a:endParaRPr lang="en-US" dirty="0"/>
          </a:p>
        </p:txBody>
      </p:sp>
      <p:sp>
        <p:nvSpPr>
          <p:cNvPr id="17" name="Picture Placeholder 2"/>
          <p:cNvSpPr>
            <a:spLocks noGrp="1" noChangeAspect="1"/>
          </p:cNvSpPr>
          <p:nvPr>
            <p:ph type="pic" idx="13"/>
          </p:nvPr>
        </p:nvSpPr>
        <p:spPr>
          <a:xfrm>
            <a:off x="1036373" y="932603"/>
            <a:ext cx="4462352" cy="4248733"/>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32"/>
            </a:lvl1pPr>
            <a:lvl2pPr marL="466298" indent="0">
              <a:buNone/>
              <a:defRPr sz="1632"/>
            </a:lvl2pPr>
            <a:lvl3pPr marL="932597" indent="0">
              <a:buNone/>
              <a:defRPr sz="1632"/>
            </a:lvl3pPr>
            <a:lvl4pPr marL="1398895" indent="0">
              <a:buNone/>
              <a:defRPr sz="1632"/>
            </a:lvl4pPr>
            <a:lvl5pPr marL="1865193" indent="0">
              <a:buNone/>
              <a:defRPr sz="1632"/>
            </a:lvl5pPr>
            <a:lvl6pPr marL="2331491" indent="0">
              <a:buNone/>
              <a:defRPr sz="1632"/>
            </a:lvl6pPr>
            <a:lvl7pPr marL="2797790" indent="0">
              <a:buNone/>
              <a:defRPr sz="1632"/>
            </a:lvl7pPr>
            <a:lvl8pPr marL="3264088" indent="0">
              <a:buNone/>
              <a:defRPr sz="1632"/>
            </a:lvl8pPr>
            <a:lvl9pPr marL="3730386" indent="0">
              <a:buNone/>
              <a:defRPr sz="1632"/>
            </a:lvl9pPr>
          </a:lstStyle>
          <a:p>
            <a:pPr lvl="0"/>
            <a:r>
              <a:rPr lang="en-US" noProof="0" smtClean="0"/>
              <a:t>Drag picture to placeholder or click icon to add</a:t>
            </a:r>
            <a:endParaRPr lang="en-US" noProof="0" dirty="0"/>
          </a:p>
        </p:txBody>
      </p:sp>
      <p:sp>
        <p:nvSpPr>
          <p:cNvPr id="4" name="Text Placeholder 3"/>
          <p:cNvSpPr>
            <a:spLocks noGrp="1"/>
          </p:cNvSpPr>
          <p:nvPr>
            <p:ph type="body" sz="half" idx="2"/>
          </p:nvPr>
        </p:nvSpPr>
        <p:spPr>
          <a:xfrm>
            <a:off x="6114910" y="2797811"/>
            <a:ext cx="4847591" cy="1981526"/>
          </a:xfrm>
        </p:spPr>
        <p:txBody>
          <a:bodyPr anchor="t">
            <a:normAutofit/>
          </a:bodyPr>
          <a:lstStyle>
            <a:lvl1pPr marL="0" indent="0">
              <a:buNone/>
              <a:defRPr sz="1836"/>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Slide Number Placeholder 3"/>
          <p:cNvSpPr>
            <a:spLocks noGrp="1"/>
          </p:cNvSpPr>
          <p:nvPr>
            <p:ph type="sldNum" sz="quarter" idx="14"/>
          </p:nvPr>
        </p:nvSpPr>
        <p:spPr>
          <a:xfrm>
            <a:off x="433982" y="6435935"/>
            <a:ext cx="2901844" cy="372394"/>
          </a:xfrm>
          <a:prstGeom prst="rect">
            <a:avLst/>
          </a:prstGeom>
        </p:spPr>
        <p:txBody>
          <a:bodyPr/>
          <a:lstStyle>
            <a:lvl1pPr>
              <a:defRPr/>
            </a:lvl1pPr>
          </a:lstStyle>
          <a:p>
            <a:fld id="{C3875999-5FB6-43B5-A3D8-A915A15F273E}"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0693805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462" y="4585300"/>
            <a:ext cx="11007484" cy="1243704"/>
          </a:xfrm>
        </p:spPr>
        <p:txBody>
          <a:bodyPr/>
          <a:lstStyle>
            <a:lvl1pPr>
              <a:defRPr b="1"/>
            </a:lvl1pPr>
          </a:lstStyle>
          <a:p>
            <a:r>
              <a:rPr lang="en-US" dirty="0" smtClean="0"/>
              <a:t>Click to edit Master title style</a:t>
            </a:r>
            <a:endParaRPr lang="en-US" dirty="0"/>
          </a:p>
        </p:txBody>
      </p:sp>
      <p:sp>
        <p:nvSpPr>
          <p:cNvPr id="6" name="Picture Placeholder 2"/>
          <p:cNvSpPr>
            <a:spLocks noGrp="1" noChangeAspect="1"/>
          </p:cNvSpPr>
          <p:nvPr>
            <p:ph type="pic" idx="13"/>
          </p:nvPr>
        </p:nvSpPr>
        <p:spPr>
          <a:xfrm>
            <a:off x="725461" y="544018"/>
            <a:ext cx="10985553" cy="3186395"/>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32"/>
            </a:lvl1pPr>
            <a:lvl2pPr marL="466298" indent="0">
              <a:buNone/>
              <a:defRPr sz="1632"/>
            </a:lvl2pPr>
            <a:lvl3pPr marL="932597" indent="0">
              <a:buNone/>
              <a:defRPr sz="1632"/>
            </a:lvl3pPr>
            <a:lvl4pPr marL="1398895" indent="0">
              <a:buNone/>
              <a:defRPr sz="1632"/>
            </a:lvl4pPr>
            <a:lvl5pPr marL="1865193" indent="0">
              <a:buNone/>
              <a:defRPr sz="1632"/>
            </a:lvl5pPr>
            <a:lvl6pPr marL="2331491" indent="0">
              <a:buNone/>
              <a:defRPr sz="1632"/>
            </a:lvl6pPr>
            <a:lvl7pPr marL="2797790" indent="0">
              <a:buNone/>
              <a:defRPr sz="1632"/>
            </a:lvl7pPr>
            <a:lvl8pPr marL="3264088" indent="0">
              <a:buNone/>
              <a:defRPr sz="1632"/>
            </a:lvl8pPr>
            <a:lvl9pPr marL="3730386" indent="0">
              <a:buNone/>
              <a:defRPr sz="1632"/>
            </a:lvl9pPr>
          </a:lstStyle>
          <a:p>
            <a:pPr lvl="0"/>
            <a:r>
              <a:rPr lang="en-US" noProof="0" smtClean="0"/>
              <a:t>Drag picture to placeholder or click icon to add</a:t>
            </a:r>
            <a:endParaRPr lang="en-US" noProof="0" dirty="0"/>
          </a:p>
        </p:txBody>
      </p:sp>
      <p:sp>
        <p:nvSpPr>
          <p:cNvPr id="9" name="Text Placeholder 9"/>
          <p:cNvSpPr>
            <a:spLocks noGrp="1"/>
          </p:cNvSpPr>
          <p:nvPr>
            <p:ph type="body" sz="quarter" idx="14"/>
          </p:nvPr>
        </p:nvSpPr>
        <p:spPr>
          <a:xfrm>
            <a:off x="1036376" y="3920388"/>
            <a:ext cx="9903117" cy="466302"/>
          </a:xfrm>
        </p:spPr>
        <p:txBody>
          <a:bodyPr anchor="t">
            <a:normAutofit/>
          </a:bodyPr>
          <a:lstStyle>
            <a:lvl1pPr marL="0" indent="0">
              <a:buFontTx/>
              <a:buNone/>
              <a:defRPr sz="1632"/>
            </a:lvl1pPr>
            <a:lvl2pPr marL="466298" indent="0">
              <a:buFontTx/>
              <a:buNone/>
              <a:defRPr/>
            </a:lvl2pPr>
            <a:lvl3pPr marL="932597" indent="0">
              <a:buFontTx/>
              <a:buNone/>
              <a:defRPr/>
            </a:lvl3pPr>
            <a:lvl4pPr marL="1398895" indent="0">
              <a:buFontTx/>
              <a:buNone/>
              <a:defRPr/>
            </a:lvl4pPr>
            <a:lvl5pPr marL="1865193" indent="0">
              <a:buFontTx/>
              <a:buNone/>
              <a:defRPr/>
            </a:lvl5pPr>
          </a:lstStyle>
          <a:p>
            <a:pPr lvl="0"/>
            <a:r>
              <a:rPr lang="en-US" smtClean="0"/>
              <a:t>Click to edit Master text styles</a:t>
            </a:r>
          </a:p>
        </p:txBody>
      </p:sp>
      <p:sp>
        <p:nvSpPr>
          <p:cNvPr id="5" name="Slide Number Placeholder 3"/>
          <p:cNvSpPr>
            <a:spLocks noGrp="1"/>
          </p:cNvSpPr>
          <p:nvPr>
            <p:ph type="sldNum" sz="quarter" idx="15"/>
          </p:nvPr>
        </p:nvSpPr>
        <p:spPr>
          <a:xfrm>
            <a:off x="433982" y="6435935"/>
            <a:ext cx="2901844" cy="372394"/>
          </a:xfrm>
          <a:prstGeom prst="rect">
            <a:avLst/>
          </a:prstGeom>
        </p:spPr>
        <p:txBody>
          <a:bodyPr/>
          <a:lstStyle>
            <a:lvl1pPr>
              <a:defRPr/>
            </a:lvl1pPr>
          </a:lstStyle>
          <a:p>
            <a:fld id="{6B2EE9F4-7567-41E3-AEDC-B94FE38A7509}"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231892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725461" y="544019"/>
            <a:ext cx="10985553" cy="2953244"/>
          </a:xfrm>
        </p:spPr>
        <p:txBody>
          <a:bodyPr/>
          <a:lstStyle>
            <a:lvl1pPr algn="l">
              <a:defRPr sz="2856"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725461" y="4196716"/>
            <a:ext cx="8682074" cy="1609955"/>
          </a:xfrm>
        </p:spPr>
        <p:txBody>
          <a:bodyPr>
            <a:normAutofit/>
          </a:bodyPr>
          <a:lstStyle>
            <a:lvl1pPr marL="0" indent="0" algn="l">
              <a:buNone/>
              <a:defRPr sz="1836">
                <a:solidFill>
                  <a:srgbClr val="374166"/>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752FC2F7-A675-4E99-B27A-45B27BBDD101}"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367773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5"/>
          <p:cNvSpPr txBox="1">
            <a:spLocks noChangeArrowheads="1"/>
          </p:cNvSpPr>
          <p:nvPr/>
        </p:nvSpPr>
        <p:spPr bwMode="auto">
          <a:xfrm>
            <a:off x="310912" y="725358"/>
            <a:ext cx="621824" cy="595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Century Gothic" panose="020B0502020202020204" pitchFamily="34" charset="0"/>
                <a:ea typeface="MS PGothic" panose="020B0600070205080204" pitchFamily="34" charset="-128"/>
              </a:defRPr>
            </a:lvl1pPr>
            <a:lvl2pPr marL="742950" indent="-285750" eaLnBrk="0" hangingPunct="0">
              <a:defRPr sz="2400">
                <a:solidFill>
                  <a:schemeClr val="tx1"/>
                </a:solidFill>
                <a:latin typeface="Century Gothic" panose="020B0502020202020204" pitchFamily="34" charset="0"/>
                <a:ea typeface="MS PGothic" panose="020B0600070205080204" pitchFamily="34" charset="-128"/>
              </a:defRPr>
            </a:lvl2pPr>
            <a:lvl3pPr marL="1143000" indent="-228600" eaLnBrk="0" hangingPunct="0">
              <a:defRPr sz="2400">
                <a:solidFill>
                  <a:schemeClr val="tx1"/>
                </a:solidFill>
                <a:latin typeface="Century Gothic" panose="020B0502020202020204" pitchFamily="34" charset="0"/>
                <a:ea typeface="MS PGothic" panose="020B0600070205080204" pitchFamily="34" charset="-128"/>
              </a:defRPr>
            </a:lvl3pPr>
            <a:lvl4pPr marL="1600200" indent="-228600" eaLnBrk="0" hangingPunct="0">
              <a:defRPr sz="2400">
                <a:solidFill>
                  <a:schemeClr val="tx1"/>
                </a:solidFill>
                <a:latin typeface="Century Gothic" panose="020B0502020202020204" pitchFamily="34" charset="0"/>
                <a:ea typeface="MS PGothic" panose="020B0600070205080204" pitchFamily="34" charset="-128"/>
              </a:defRPr>
            </a:lvl4pPr>
            <a:lvl5pPr marL="2057400" indent="-228600" eaLnBrk="0" hangingPunct="0">
              <a:defRPr sz="2400">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9pPr>
          </a:lstStyle>
          <a:p>
            <a:pPr defTabSz="466298" eaLnBrk="1" fontAlgn="base" hangingPunct="1">
              <a:spcBef>
                <a:spcPct val="0"/>
              </a:spcBef>
              <a:spcAft>
                <a:spcPct val="0"/>
              </a:spcAft>
            </a:pPr>
            <a:r>
              <a:rPr lang="en-US" altLang="en-US" sz="8159">
                <a:solidFill>
                  <a:prstClr val="white"/>
                </a:solidFill>
              </a:rPr>
              <a:t>“</a:t>
            </a:r>
            <a:endParaRPr lang="en-US" sz="8159">
              <a:solidFill>
                <a:prstClr val="white"/>
              </a:solidFill>
            </a:endParaRPr>
          </a:p>
        </p:txBody>
      </p:sp>
      <p:sp>
        <p:nvSpPr>
          <p:cNvPr id="6" name="TextBox 6"/>
          <p:cNvSpPr txBox="1">
            <a:spLocks noChangeArrowheads="1"/>
          </p:cNvSpPr>
          <p:nvPr/>
        </p:nvSpPr>
        <p:spPr bwMode="auto">
          <a:xfrm>
            <a:off x="10467366" y="2823716"/>
            <a:ext cx="621824" cy="595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Century Gothic" panose="020B0502020202020204" pitchFamily="34" charset="0"/>
                <a:ea typeface="MS PGothic" panose="020B0600070205080204" pitchFamily="34" charset="-128"/>
              </a:defRPr>
            </a:lvl1pPr>
            <a:lvl2pPr marL="742950" indent="-285750" eaLnBrk="0" hangingPunct="0">
              <a:defRPr sz="2400">
                <a:solidFill>
                  <a:schemeClr val="tx1"/>
                </a:solidFill>
                <a:latin typeface="Century Gothic" panose="020B0502020202020204" pitchFamily="34" charset="0"/>
                <a:ea typeface="MS PGothic" panose="020B0600070205080204" pitchFamily="34" charset="-128"/>
              </a:defRPr>
            </a:lvl2pPr>
            <a:lvl3pPr marL="1143000" indent="-228600" eaLnBrk="0" hangingPunct="0">
              <a:defRPr sz="2400">
                <a:solidFill>
                  <a:schemeClr val="tx1"/>
                </a:solidFill>
                <a:latin typeface="Century Gothic" panose="020B0502020202020204" pitchFamily="34" charset="0"/>
                <a:ea typeface="MS PGothic" panose="020B0600070205080204" pitchFamily="34" charset="-128"/>
              </a:defRPr>
            </a:lvl3pPr>
            <a:lvl4pPr marL="1600200" indent="-228600" eaLnBrk="0" hangingPunct="0">
              <a:defRPr sz="2400">
                <a:solidFill>
                  <a:schemeClr val="tx1"/>
                </a:solidFill>
                <a:latin typeface="Century Gothic" panose="020B0502020202020204" pitchFamily="34" charset="0"/>
                <a:ea typeface="MS PGothic" panose="020B0600070205080204" pitchFamily="34" charset="-128"/>
              </a:defRPr>
            </a:lvl4pPr>
            <a:lvl5pPr marL="2057400" indent="-228600" eaLnBrk="0" hangingPunct="0">
              <a:defRPr sz="2400">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9pPr>
          </a:lstStyle>
          <a:p>
            <a:pPr algn="r" defTabSz="466298" eaLnBrk="1" fontAlgn="base" hangingPunct="1">
              <a:spcBef>
                <a:spcPct val="0"/>
              </a:spcBef>
              <a:spcAft>
                <a:spcPct val="0"/>
              </a:spcAft>
            </a:pPr>
            <a:r>
              <a:rPr lang="en-US" altLang="en-US" sz="8159">
                <a:solidFill>
                  <a:prstClr val="white"/>
                </a:solidFill>
              </a:rPr>
              <a:t>”</a:t>
            </a:r>
            <a:endParaRPr lang="en-US" sz="8159">
              <a:solidFill>
                <a:prstClr val="white"/>
              </a:solidFill>
            </a:endParaRPr>
          </a:p>
        </p:txBody>
      </p:sp>
      <p:sp>
        <p:nvSpPr>
          <p:cNvPr id="2" name="Title 1"/>
          <p:cNvSpPr>
            <a:spLocks noGrp="1"/>
          </p:cNvSpPr>
          <p:nvPr>
            <p:ph type="title"/>
          </p:nvPr>
        </p:nvSpPr>
        <p:spPr>
          <a:xfrm>
            <a:off x="1164605" y="544019"/>
            <a:ext cx="9329787" cy="2953244"/>
          </a:xfrm>
        </p:spPr>
        <p:txBody>
          <a:bodyPr/>
          <a:lstStyle>
            <a:lvl1pPr algn="l">
              <a:defRPr sz="2856" b="1"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50923" y="3497263"/>
            <a:ext cx="8707800" cy="492207"/>
          </a:xfrm>
        </p:spPr>
        <p:txBody>
          <a:bodyPr/>
          <a:lstStyle>
            <a:lvl1pPr marL="0" indent="0">
              <a:buFontTx/>
              <a:buNone/>
              <a:defRPr/>
            </a:lvl1pPr>
            <a:lvl2pPr marL="466298" indent="0">
              <a:buFontTx/>
              <a:buNone/>
              <a:defRPr/>
            </a:lvl2pPr>
            <a:lvl3pPr marL="932597" indent="0">
              <a:buFontTx/>
              <a:buNone/>
              <a:defRPr/>
            </a:lvl3pPr>
            <a:lvl4pPr marL="1398895" indent="0">
              <a:buFontTx/>
              <a:buNone/>
              <a:defRPr/>
            </a:lvl4pPr>
            <a:lvl5pPr marL="1865193"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725462" y="4386694"/>
            <a:ext cx="8680454" cy="1419977"/>
          </a:xfrm>
        </p:spPr>
        <p:txBody>
          <a:bodyPr>
            <a:normAutofit/>
          </a:bodyPr>
          <a:lstStyle>
            <a:lvl1pPr marL="0" indent="0" algn="l">
              <a:buNone/>
              <a:defRPr sz="2040">
                <a:solidFill>
                  <a:srgbClr val="374166"/>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7" name="Slide Number Placeholder 3"/>
          <p:cNvSpPr>
            <a:spLocks noGrp="1"/>
          </p:cNvSpPr>
          <p:nvPr>
            <p:ph type="sldNum" sz="quarter" idx="14"/>
          </p:nvPr>
        </p:nvSpPr>
        <p:spPr>
          <a:xfrm>
            <a:off x="433982" y="6435935"/>
            <a:ext cx="2901844" cy="372394"/>
          </a:xfrm>
          <a:prstGeom prst="rect">
            <a:avLst/>
          </a:prstGeom>
        </p:spPr>
        <p:txBody>
          <a:bodyPr/>
          <a:lstStyle>
            <a:lvl1pPr>
              <a:defRPr/>
            </a:lvl1pPr>
          </a:lstStyle>
          <a:p>
            <a:fld id="{A1B847DC-094C-4BA9-9F7B-26762A1B03D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165294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725462" y="2481068"/>
            <a:ext cx="8680454" cy="1731191"/>
          </a:xfrm>
        </p:spPr>
        <p:txBody>
          <a:bodyPr anchor="b"/>
          <a:lstStyle>
            <a:lvl1pPr algn="l">
              <a:defRPr sz="2856" b="1" cap="none"/>
            </a:lvl1pPr>
          </a:lstStyle>
          <a:p>
            <a:r>
              <a:rPr lang="en-US" dirty="0" smtClean="0"/>
              <a:t>Click to edit Master title style</a:t>
            </a:r>
            <a:endParaRPr lang="en-US" dirty="0"/>
          </a:p>
        </p:txBody>
      </p:sp>
      <p:sp>
        <p:nvSpPr>
          <p:cNvPr id="3" name="Text Placeholder 2"/>
          <p:cNvSpPr>
            <a:spLocks noGrp="1"/>
          </p:cNvSpPr>
          <p:nvPr>
            <p:ph type="body" idx="1"/>
          </p:nvPr>
        </p:nvSpPr>
        <p:spPr>
          <a:xfrm>
            <a:off x="725461" y="4218971"/>
            <a:ext cx="8682074" cy="904473"/>
          </a:xfrm>
        </p:spPr>
        <p:txBody>
          <a:bodyPr anchor="t">
            <a:normAutofit/>
          </a:bodyPr>
          <a:lstStyle>
            <a:lvl1pPr marL="0" indent="0" algn="l">
              <a:buNone/>
              <a:defRPr sz="1836">
                <a:solidFill>
                  <a:srgbClr val="374166"/>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8A59642E-A86D-4AE9-8C1B-EB504F551DFA}"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58126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5"/>
          <p:cNvSpPr txBox="1">
            <a:spLocks noChangeArrowheads="1"/>
          </p:cNvSpPr>
          <p:nvPr/>
        </p:nvSpPr>
        <p:spPr bwMode="auto">
          <a:xfrm>
            <a:off x="310912" y="725358"/>
            <a:ext cx="621824" cy="595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Century Gothic" panose="020B0502020202020204" pitchFamily="34" charset="0"/>
                <a:ea typeface="MS PGothic" panose="020B0600070205080204" pitchFamily="34" charset="-128"/>
              </a:defRPr>
            </a:lvl1pPr>
            <a:lvl2pPr marL="742950" indent="-285750" eaLnBrk="0" hangingPunct="0">
              <a:defRPr sz="2400">
                <a:solidFill>
                  <a:schemeClr val="tx1"/>
                </a:solidFill>
                <a:latin typeface="Century Gothic" panose="020B0502020202020204" pitchFamily="34" charset="0"/>
                <a:ea typeface="MS PGothic" panose="020B0600070205080204" pitchFamily="34" charset="-128"/>
              </a:defRPr>
            </a:lvl2pPr>
            <a:lvl3pPr marL="1143000" indent="-228600" eaLnBrk="0" hangingPunct="0">
              <a:defRPr sz="2400">
                <a:solidFill>
                  <a:schemeClr val="tx1"/>
                </a:solidFill>
                <a:latin typeface="Century Gothic" panose="020B0502020202020204" pitchFamily="34" charset="0"/>
                <a:ea typeface="MS PGothic" panose="020B0600070205080204" pitchFamily="34" charset="-128"/>
              </a:defRPr>
            </a:lvl3pPr>
            <a:lvl4pPr marL="1600200" indent="-228600" eaLnBrk="0" hangingPunct="0">
              <a:defRPr sz="2400">
                <a:solidFill>
                  <a:schemeClr val="tx1"/>
                </a:solidFill>
                <a:latin typeface="Century Gothic" panose="020B0502020202020204" pitchFamily="34" charset="0"/>
                <a:ea typeface="MS PGothic" panose="020B0600070205080204" pitchFamily="34" charset="-128"/>
              </a:defRPr>
            </a:lvl4pPr>
            <a:lvl5pPr marL="2057400" indent="-228600" eaLnBrk="0" hangingPunct="0">
              <a:defRPr sz="2400">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9pPr>
          </a:lstStyle>
          <a:p>
            <a:pPr defTabSz="466298" eaLnBrk="1" fontAlgn="base" hangingPunct="1">
              <a:spcBef>
                <a:spcPct val="0"/>
              </a:spcBef>
              <a:spcAft>
                <a:spcPct val="0"/>
              </a:spcAft>
            </a:pPr>
            <a:r>
              <a:rPr lang="en-US" altLang="en-US" sz="8159">
                <a:solidFill>
                  <a:prstClr val="white"/>
                </a:solidFill>
              </a:rPr>
              <a:t>“</a:t>
            </a:r>
            <a:endParaRPr lang="en-US" sz="8159">
              <a:solidFill>
                <a:prstClr val="white"/>
              </a:solidFill>
            </a:endParaRPr>
          </a:p>
        </p:txBody>
      </p:sp>
      <p:sp>
        <p:nvSpPr>
          <p:cNvPr id="6" name="TextBox 6"/>
          <p:cNvSpPr txBox="1">
            <a:spLocks noChangeArrowheads="1"/>
          </p:cNvSpPr>
          <p:nvPr/>
        </p:nvSpPr>
        <p:spPr bwMode="auto">
          <a:xfrm>
            <a:off x="10467366" y="2823716"/>
            <a:ext cx="621824" cy="595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Century Gothic" panose="020B0502020202020204" pitchFamily="34" charset="0"/>
                <a:ea typeface="MS PGothic" panose="020B0600070205080204" pitchFamily="34" charset="-128"/>
              </a:defRPr>
            </a:lvl1pPr>
            <a:lvl2pPr marL="742950" indent="-285750" eaLnBrk="0" hangingPunct="0">
              <a:defRPr sz="2400">
                <a:solidFill>
                  <a:schemeClr val="tx1"/>
                </a:solidFill>
                <a:latin typeface="Century Gothic" panose="020B0502020202020204" pitchFamily="34" charset="0"/>
                <a:ea typeface="MS PGothic" panose="020B0600070205080204" pitchFamily="34" charset="-128"/>
              </a:defRPr>
            </a:lvl2pPr>
            <a:lvl3pPr marL="1143000" indent="-228600" eaLnBrk="0" hangingPunct="0">
              <a:defRPr sz="2400">
                <a:solidFill>
                  <a:schemeClr val="tx1"/>
                </a:solidFill>
                <a:latin typeface="Century Gothic" panose="020B0502020202020204" pitchFamily="34" charset="0"/>
                <a:ea typeface="MS PGothic" panose="020B0600070205080204" pitchFamily="34" charset="-128"/>
              </a:defRPr>
            </a:lvl3pPr>
            <a:lvl4pPr marL="1600200" indent="-228600" eaLnBrk="0" hangingPunct="0">
              <a:defRPr sz="2400">
                <a:solidFill>
                  <a:schemeClr val="tx1"/>
                </a:solidFill>
                <a:latin typeface="Century Gothic" panose="020B0502020202020204" pitchFamily="34" charset="0"/>
                <a:ea typeface="MS PGothic" panose="020B0600070205080204" pitchFamily="34" charset="-128"/>
              </a:defRPr>
            </a:lvl4pPr>
            <a:lvl5pPr marL="2057400" indent="-228600" eaLnBrk="0" hangingPunct="0">
              <a:defRPr sz="2400">
                <a:solidFill>
                  <a:schemeClr val="tx1"/>
                </a:solidFill>
                <a:latin typeface="Century Gothic" panose="020B0502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entury Gothic" panose="020B0502020202020204" pitchFamily="34" charset="0"/>
                <a:ea typeface="MS PGothic" panose="020B0600070205080204" pitchFamily="34" charset="-128"/>
              </a:defRPr>
            </a:lvl9pPr>
          </a:lstStyle>
          <a:p>
            <a:pPr algn="r" defTabSz="466298" eaLnBrk="1" fontAlgn="base" hangingPunct="1">
              <a:spcBef>
                <a:spcPct val="0"/>
              </a:spcBef>
              <a:spcAft>
                <a:spcPct val="0"/>
              </a:spcAft>
            </a:pPr>
            <a:r>
              <a:rPr lang="en-US" altLang="en-US" sz="8159">
                <a:solidFill>
                  <a:prstClr val="white"/>
                </a:solidFill>
              </a:rPr>
              <a:t>”</a:t>
            </a:r>
            <a:endParaRPr lang="en-US" sz="8159">
              <a:solidFill>
                <a:prstClr val="white"/>
              </a:solidFill>
            </a:endParaRPr>
          </a:p>
        </p:txBody>
      </p:sp>
      <p:sp>
        <p:nvSpPr>
          <p:cNvPr id="2" name="Title 1"/>
          <p:cNvSpPr>
            <a:spLocks noGrp="1"/>
          </p:cNvSpPr>
          <p:nvPr>
            <p:ph type="title"/>
          </p:nvPr>
        </p:nvSpPr>
        <p:spPr>
          <a:xfrm>
            <a:off x="1164606" y="544019"/>
            <a:ext cx="9329785" cy="2953244"/>
          </a:xfrm>
        </p:spPr>
        <p:txBody>
          <a:bodyPr/>
          <a:lstStyle>
            <a:lvl1pPr algn="l">
              <a:defRPr sz="2856" b="1"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725462" y="3505719"/>
            <a:ext cx="8680454" cy="1070766"/>
          </a:xfrm>
        </p:spPr>
        <p:txBody>
          <a:bodyPr rtlCol="0" anchor="b">
            <a:normAutofit/>
          </a:bodyPr>
          <a:lstStyle>
            <a:lvl1pPr>
              <a:buNone/>
              <a:defRPr lang="en-US" sz="2040" b="0" cap="all" dirty="0">
                <a:ln w="3175" cmpd="sng">
                  <a:noFill/>
                </a:ln>
                <a:solidFill>
                  <a:schemeClr val="tx1"/>
                </a:solidFill>
                <a:effectLst/>
              </a:defRPr>
            </a:lvl1pPr>
          </a:lstStyle>
          <a:p>
            <a:pPr lvl="0"/>
            <a:r>
              <a:rPr lang="en-US" smtClean="0"/>
              <a:t>Click to edit Master text styles</a:t>
            </a:r>
          </a:p>
        </p:txBody>
      </p:sp>
      <p:sp>
        <p:nvSpPr>
          <p:cNvPr id="3" name="Text Placeholder 2"/>
          <p:cNvSpPr>
            <a:spLocks noGrp="1"/>
          </p:cNvSpPr>
          <p:nvPr>
            <p:ph type="body" idx="1"/>
          </p:nvPr>
        </p:nvSpPr>
        <p:spPr>
          <a:xfrm>
            <a:off x="725461" y="4593756"/>
            <a:ext cx="8680453" cy="1088037"/>
          </a:xfrm>
        </p:spPr>
        <p:txBody>
          <a:bodyPr anchor="t">
            <a:normAutofit/>
          </a:bodyPr>
          <a:lstStyle>
            <a:lvl1pPr marL="0" indent="0" algn="l">
              <a:buNone/>
              <a:defRPr sz="1836">
                <a:solidFill>
                  <a:srgbClr val="374166"/>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7" name="Slide Number Placeholder 3"/>
          <p:cNvSpPr>
            <a:spLocks noGrp="1"/>
          </p:cNvSpPr>
          <p:nvPr>
            <p:ph type="sldNum" sz="quarter" idx="14"/>
          </p:nvPr>
        </p:nvSpPr>
        <p:spPr>
          <a:xfrm>
            <a:off x="433982" y="6435935"/>
            <a:ext cx="2901844" cy="372394"/>
          </a:xfrm>
          <a:prstGeom prst="rect">
            <a:avLst/>
          </a:prstGeom>
        </p:spPr>
        <p:txBody>
          <a:bodyPr/>
          <a:lstStyle>
            <a:lvl1pPr>
              <a:defRPr/>
            </a:lvl1pPr>
          </a:lstStyle>
          <a:p>
            <a:fld id="{6E852B50-B1BB-4A86-951F-3821E5D943B1}"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5176665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725461" y="544019"/>
            <a:ext cx="10235417" cy="2953244"/>
          </a:xfrm>
        </p:spPr>
        <p:txBody>
          <a:bodyPr/>
          <a:lstStyle>
            <a:lvl1pPr>
              <a:defRPr lang="en-US" sz="2856" b="1" dirty="0"/>
            </a:lvl1pPr>
          </a:lstStyle>
          <a:p>
            <a:pPr lvl="0"/>
            <a:r>
              <a:rPr lang="en-US" dirty="0" smtClean="0"/>
              <a:t>Click to edit Master title style</a:t>
            </a:r>
            <a:endParaRPr lang="en-US" dirty="0"/>
          </a:p>
        </p:txBody>
      </p:sp>
      <p:sp>
        <p:nvSpPr>
          <p:cNvPr id="10" name="Text Placeholder 9"/>
          <p:cNvSpPr>
            <a:spLocks noGrp="1"/>
          </p:cNvSpPr>
          <p:nvPr>
            <p:ph type="body" sz="quarter" idx="13"/>
          </p:nvPr>
        </p:nvSpPr>
        <p:spPr>
          <a:xfrm>
            <a:off x="725462" y="3694066"/>
            <a:ext cx="8680454" cy="854886"/>
          </a:xfrm>
        </p:spPr>
        <p:txBody>
          <a:bodyPr rtlCol="0" anchor="b">
            <a:normAutofit/>
          </a:bodyPr>
          <a:lstStyle>
            <a:lvl1pPr>
              <a:buNone/>
              <a:defRPr lang="en-US" sz="2040" b="0" cap="all" dirty="0">
                <a:ln w="3175" cmpd="sng">
                  <a:noFill/>
                </a:ln>
                <a:solidFill>
                  <a:schemeClr val="tx1"/>
                </a:solidFill>
                <a:effectLst/>
              </a:defRPr>
            </a:lvl1pPr>
          </a:lstStyle>
          <a:p>
            <a:pPr lvl="0"/>
            <a:r>
              <a:rPr lang="en-US" smtClean="0"/>
              <a:t>Click to edit Master text styles</a:t>
            </a:r>
          </a:p>
        </p:txBody>
      </p:sp>
      <p:sp>
        <p:nvSpPr>
          <p:cNvPr id="3" name="Text Placeholder 2"/>
          <p:cNvSpPr>
            <a:spLocks noGrp="1"/>
          </p:cNvSpPr>
          <p:nvPr>
            <p:ph type="body" idx="1"/>
          </p:nvPr>
        </p:nvSpPr>
        <p:spPr>
          <a:xfrm>
            <a:off x="725461" y="4548954"/>
            <a:ext cx="8680453" cy="1278010"/>
          </a:xfrm>
        </p:spPr>
        <p:txBody>
          <a:bodyPr anchor="t">
            <a:normAutofit/>
          </a:bodyPr>
          <a:lstStyle>
            <a:lvl1pPr marL="0" indent="0" algn="l">
              <a:buNone/>
              <a:defRPr sz="1836">
                <a:solidFill>
                  <a:srgbClr val="374166"/>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dirty="0" smtClean="0"/>
              <a:t>Click to edit Master text styles</a:t>
            </a:r>
          </a:p>
        </p:txBody>
      </p:sp>
      <p:sp>
        <p:nvSpPr>
          <p:cNvPr id="5" name="Slide Number Placeholder 3"/>
          <p:cNvSpPr>
            <a:spLocks noGrp="1"/>
          </p:cNvSpPr>
          <p:nvPr>
            <p:ph type="sldNum" sz="quarter" idx="14"/>
          </p:nvPr>
        </p:nvSpPr>
        <p:spPr>
          <a:xfrm>
            <a:off x="433982" y="6435935"/>
            <a:ext cx="2901844" cy="372394"/>
          </a:xfrm>
          <a:prstGeom prst="rect">
            <a:avLst/>
          </a:prstGeom>
        </p:spPr>
        <p:txBody>
          <a:bodyPr/>
          <a:lstStyle>
            <a:lvl1pPr>
              <a:defRPr/>
            </a:lvl1pPr>
          </a:lstStyle>
          <a:p>
            <a:fld id="{2F56850E-9553-46E3-A156-C28B48B0D806}"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96682184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25462" y="4283792"/>
            <a:ext cx="8915074" cy="1554339"/>
          </a:xfrm>
        </p:spPr>
        <p:txBody>
          <a:bodyPr/>
          <a:lstStyle>
            <a:lvl1pPr algn="l">
              <a:defRPr sz="2856" b="1"/>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725462" y="544020"/>
            <a:ext cx="8915074" cy="358765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AA7EF7EA-EAB4-4F00-87A6-692C4903EC43}"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0117156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30768" y="544019"/>
            <a:ext cx="2780246" cy="4507583"/>
          </a:xfrm>
        </p:spPr>
        <p:txBody>
          <a:bodyPr vert="eaVert"/>
          <a:lstStyle>
            <a:lvl1pPr>
              <a:defRPr sz="2856"/>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25461" y="544019"/>
            <a:ext cx="7956423" cy="4827151"/>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a:xfrm>
            <a:off x="433982" y="6435935"/>
            <a:ext cx="2901844" cy="372394"/>
          </a:xfrm>
          <a:prstGeom prst="rect">
            <a:avLst/>
          </a:prstGeom>
        </p:spPr>
        <p:txBody>
          <a:bodyPr/>
          <a:lstStyle>
            <a:lvl1pPr>
              <a:defRPr/>
            </a:lvl1pPr>
          </a:lstStyle>
          <a:p>
            <a:fld id="{8F1D894F-B59B-4D31-85DC-6146143E636D}"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9655542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30855" y="1222427"/>
            <a:ext cx="11629837" cy="1656713"/>
          </a:xfrm>
        </p:spPr>
        <p:txBody>
          <a:bodyPr/>
          <a:lstStyle>
            <a:lvl1pPr marL="0" indent="0" algn="l">
              <a:lnSpc>
                <a:spcPts val="1913"/>
              </a:lnSpc>
              <a:spcBef>
                <a:spcPts val="0"/>
              </a:spcBef>
              <a:buNone/>
              <a:defRPr>
                <a:solidFill>
                  <a:schemeClr val="tx2"/>
                </a:solidFill>
              </a:defRPr>
            </a:lvl1pPr>
            <a:lvl2pPr marL="0" indent="0" algn="l">
              <a:lnSpc>
                <a:spcPts val="1913"/>
              </a:lnSpc>
              <a:spcBef>
                <a:spcPts val="0"/>
              </a:spcBef>
              <a:buNone/>
              <a:defRPr>
                <a:solidFill>
                  <a:schemeClr val="tx2"/>
                </a:solidFill>
              </a:defRPr>
            </a:lvl2pPr>
            <a:lvl3pPr marL="0" indent="0" algn="l">
              <a:lnSpc>
                <a:spcPts val="1913"/>
              </a:lnSpc>
              <a:spcBef>
                <a:spcPts val="0"/>
              </a:spcBef>
              <a:buNone/>
              <a:defRPr>
                <a:solidFill>
                  <a:schemeClr val="tx2"/>
                </a:solidFill>
              </a:defRPr>
            </a:lvl3pPr>
            <a:lvl4pPr marL="0" indent="0" algn="l">
              <a:lnSpc>
                <a:spcPts val="1913"/>
              </a:lnSpc>
              <a:spcBef>
                <a:spcPts val="0"/>
              </a:spcBef>
              <a:buNone/>
              <a:defRPr>
                <a:solidFill>
                  <a:schemeClr val="tx2"/>
                </a:solidFill>
              </a:defRPr>
            </a:lvl4pPr>
            <a:lvl5pPr marL="0" indent="0" algn="l">
              <a:lnSpc>
                <a:spcPts val="1913"/>
              </a:lnSpc>
              <a:spcBef>
                <a:spcPts val="0"/>
              </a:spcBef>
              <a:buNone/>
              <a:defRPr>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430859" y="445107"/>
            <a:ext cx="11629838" cy="494398"/>
          </a:xfrm>
        </p:spPr>
        <p:txBody>
          <a:bodyPr/>
          <a:lstStyle>
            <a:lvl1pPr algn="l" defTabSz="699571" rtl="0" eaLnBrk="1" latinLnBrk="0" hangingPunct="1">
              <a:lnSpc>
                <a:spcPct val="90000"/>
              </a:lnSpc>
              <a:spcBef>
                <a:spcPct val="0"/>
              </a:spcBef>
              <a:buNone/>
              <a:defRPr lang="en-US" sz="2678"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0813561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3"/>
            <a:ext cx="11375537" cy="772202"/>
          </a:xfrm>
        </p:spPr>
        <p:txBody>
          <a:bodyPr/>
          <a:lstStyle>
            <a:lvl1pPr>
              <a:defRPr sz="4182"/>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1147687"/>
          </a:xfrm>
        </p:spPr>
        <p:txBody>
          <a:bodyPr/>
          <a:lstStyle>
            <a:lvl1pPr marL="2429" indent="0">
              <a:spcBef>
                <a:spcPts val="0"/>
              </a:spcBef>
              <a:spcAft>
                <a:spcPts val="688"/>
              </a:spcAft>
              <a:buSzPct val="80000"/>
              <a:buFont typeface="Arial" pitchFamily="34" charset="0"/>
              <a:buNone/>
              <a:defRPr sz="3060" spc="-76" baseline="0">
                <a:gradFill>
                  <a:gsLst>
                    <a:gs pos="0">
                      <a:srgbClr val="595959"/>
                    </a:gs>
                    <a:gs pos="86000">
                      <a:srgbClr val="595959"/>
                    </a:gs>
                  </a:gsLst>
                  <a:lin ang="5400000" scaled="0"/>
                </a:gradFill>
                <a:latin typeface="Segoe UI Light" pitchFamily="34" charset="0"/>
              </a:defRPr>
            </a:lvl1pPr>
            <a:lvl2pPr marL="2429" indent="0">
              <a:spcBef>
                <a:spcPts val="0"/>
              </a:spcBef>
              <a:buSzPct val="80000"/>
              <a:buFont typeface="Arial" pitchFamily="34" charset="0"/>
              <a:buNone/>
              <a:defRPr sz="1530" spc="-39" baseline="0">
                <a:gradFill>
                  <a:gsLst>
                    <a:gs pos="0">
                      <a:srgbClr val="595959"/>
                    </a:gs>
                    <a:gs pos="86000">
                      <a:srgbClr val="595959"/>
                    </a:gs>
                  </a:gsLst>
                  <a:lin ang="5400000" scaled="0"/>
                </a:gradFill>
              </a:defRPr>
            </a:lvl2pPr>
            <a:lvl3pPr marL="962901" indent="-30842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227604" indent="-26470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485026" indent="-25742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03565916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image" Target="../media/image1.png"/><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image" Target="../media/image9.jpeg"/><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theme" Target="../theme/theme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
        <p:nvSpPr>
          <p:cNvPr id="6" name="Text Placeholder 1"/>
          <p:cNvSpPr txBox="1">
            <a:spLocks/>
          </p:cNvSpPr>
          <p:nvPr userDrawn="1"/>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505050"/>
                </a:solidFill>
              </a:rPr>
              <a:t>#SPC294</a:t>
            </a:r>
            <a:endParaRPr lang="en-US" sz="1800" dirty="0">
              <a:solidFill>
                <a:srgbClr val="505050"/>
              </a:solidFill>
            </a:endParaRPr>
          </a:p>
        </p:txBody>
      </p:sp>
    </p:spTree>
    <p:extLst>
      <p:ext uri="{BB962C8B-B14F-4D97-AF65-F5344CB8AC3E}">
        <p14:creationId xmlns:p14="http://schemas.microsoft.com/office/powerpoint/2010/main" val="188275426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 id="2147484250"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2000">
              <a:srgbClr val="5D6CAA">
                <a:alpha val="79000"/>
              </a:srgbClr>
            </a:gs>
            <a:gs pos="100000">
              <a:srgbClr val="374166"/>
            </a:gs>
            <a:gs pos="85000">
              <a:srgbClr val="5D6CAA"/>
            </a:gs>
          </a:gsLst>
          <a:lin ang="16200000" scaled="0"/>
          <a:tileRect/>
        </a:gradFill>
        <a:effectLst/>
      </p:bgPr>
    </p:bg>
    <p:spTree>
      <p:nvGrpSpPr>
        <p:cNvPr id="1" name=""/>
        <p:cNvGrpSpPr/>
        <p:nvPr/>
      </p:nvGrpSpPr>
      <p:grpSpPr>
        <a:xfrm>
          <a:off x="0" y="0"/>
          <a:ext cx="0" cy="0"/>
          <a:chOff x="0" y="0"/>
          <a:chExt cx="0" cy="0"/>
        </a:xfrm>
      </p:grpSpPr>
      <p:pic>
        <p:nvPicPr>
          <p:cNvPr id="7" name="Picture 6" descr="abstract_background.jpg"/>
          <p:cNvPicPr>
            <a:picLocks noChangeAspect="1"/>
          </p:cNvPicPr>
          <p:nvPr userDrawn="1"/>
        </p:nvPicPr>
        <p:blipFill>
          <a:blip r:embed="rId21" cstate="print"/>
          <a:stretch>
            <a:fillRect/>
          </a:stretch>
        </p:blipFill>
        <p:spPr>
          <a:xfrm>
            <a:off x="0" y="0"/>
            <a:ext cx="12436475" cy="6994525"/>
          </a:xfrm>
          <a:prstGeom prst="rect">
            <a:avLst/>
          </a:prstGeom>
        </p:spPr>
      </p:pic>
      <p:sp>
        <p:nvSpPr>
          <p:cNvPr id="2" name="Title Placeholder 1"/>
          <p:cNvSpPr>
            <a:spLocks noGrp="1"/>
          </p:cNvSpPr>
          <p:nvPr>
            <p:ph type="title"/>
          </p:nvPr>
        </p:nvSpPr>
        <p:spPr>
          <a:xfrm>
            <a:off x="725461" y="4392627"/>
            <a:ext cx="10918621" cy="1554339"/>
          </a:xfrm>
          <a:prstGeom prst="rect">
            <a:avLst/>
          </a:prstGeom>
          <a:effectLst/>
        </p:spPr>
        <p:txBody>
          <a:bodyPr vert="horz" lIns="91440" tIns="45720" rIns="91440" bIns="45720" rtlCol="0" anchor="ctr">
            <a:normAutofit/>
          </a:bodyPr>
          <a:lstStyle/>
          <a:p>
            <a:r>
              <a:rPr lang="en-US" dirty="0" smtClean="0"/>
              <a:t>Click to edit Master title style</a:t>
            </a:r>
            <a:endParaRPr lang="en-US" dirty="0"/>
          </a:p>
        </p:txBody>
      </p:sp>
      <p:sp>
        <p:nvSpPr>
          <p:cNvPr id="1027" name="Text Placeholder 2"/>
          <p:cNvSpPr>
            <a:spLocks noGrp="1"/>
          </p:cNvSpPr>
          <p:nvPr>
            <p:ph type="body" idx="1"/>
          </p:nvPr>
        </p:nvSpPr>
        <p:spPr bwMode="auto">
          <a:xfrm>
            <a:off x="725462" y="544019"/>
            <a:ext cx="10903507" cy="384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Text Placeholder 1"/>
          <p:cNvSpPr txBox="1">
            <a:spLocks/>
          </p:cNvSpPr>
          <p:nvPr userDrawn="1"/>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prstClr val="white">
                    <a:lumMod val="50000"/>
                  </a:prstClr>
                </a:solidFill>
              </a:rPr>
              <a:t>#SPC294</a:t>
            </a:r>
            <a:endParaRPr lang="en-US" sz="1800" dirty="0">
              <a:solidFill>
                <a:prstClr val="white">
                  <a:lumMod val="50000"/>
                </a:prstClr>
              </a:solidFill>
            </a:endParaRPr>
          </a:p>
        </p:txBody>
      </p:sp>
    </p:spTree>
    <p:extLst>
      <p:ext uri="{BB962C8B-B14F-4D97-AF65-F5344CB8AC3E}">
        <p14:creationId xmlns:p14="http://schemas.microsoft.com/office/powerpoint/2010/main" val="3728850637"/>
      </p:ext>
    </p:extLst>
  </p:cSld>
  <p:clrMap bg1="dk1" tx1="lt1" bg2="dk2" tx2="lt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 id="2147484265" r:id="rId14"/>
    <p:sldLayoutId id="2147484266" r:id="rId15"/>
    <p:sldLayoutId id="2147484267" r:id="rId16"/>
    <p:sldLayoutId id="2147484268" r:id="rId17"/>
    <p:sldLayoutId id="2147484269" r:id="rId18"/>
    <p:sldLayoutId id="2147484270" r:id="rId19"/>
  </p:sldLayoutIdLst>
  <p:timing>
    <p:tnLst>
      <p:par>
        <p:cTn id="1" dur="indefinite" restart="never" nodeType="tmRoot"/>
      </p:par>
    </p:tnLst>
  </p:timing>
  <p:hf hdr="0" ftr="0" dt="0"/>
  <p:txStyles>
    <p:titleStyle>
      <a:lvl1pPr algn="l" defTabSz="466298" rtl="0" eaLnBrk="0" fontAlgn="base" hangingPunct="0">
        <a:spcBef>
          <a:spcPct val="0"/>
        </a:spcBef>
        <a:spcAft>
          <a:spcPct val="0"/>
        </a:spcAft>
        <a:defRPr sz="3264" b="1" kern="1200">
          <a:ln w="3175" cmpd="sng">
            <a:noFill/>
          </a:ln>
          <a:solidFill>
            <a:schemeClr val="tx1"/>
          </a:solidFill>
          <a:effectLst>
            <a:outerShdw blurRad="50800" dist="38100" dir="2700000" algn="tl" rotWithShape="0">
              <a:srgbClr val="000000">
                <a:alpha val="43000"/>
              </a:srgbClr>
            </a:outerShdw>
          </a:effectLst>
          <a:latin typeface="+mj-lt"/>
          <a:ea typeface="MS PGothic" panose="020B0600070205080204" pitchFamily="34" charset="-128"/>
          <a:cs typeface="ＭＳ Ｐゴシック" charset="0"/>
        </a:defRPr>
      </a:lvl1pPr>
      <a:lvl2pPr algn="l" defTabSz="466298" rtl="0" eaLnBrk="0" fontAlgn="base" hangingPunct="0">
        <a:spcBef>
          <a:spcPct val="0"/>
        </a:spcBef>
        <a:spcAft>
          <a:spcPct val="0"/>
        </a:spcAft>
        <a:defRPr sz="3264" b="1">
          <a:solidFill>
            <a:schemeClr val="tx1"/>
          </a:solidFill>
          <a:latin typeface="Century Gothic" charset="0"/>
          <a:ea typeface="MS PGothic" panose="020B0600070205080204" pitchFamily="34" charset="-128"/>
          <a:cs typeface="ＭＳ Ｐゴシック" charset="0"/>
        </a:defRPr>
      </a:lvl2pPr>
      <a:lvl3pPr algn="l" defTabSz="466298" rtl="0" eaLnBrk="0" fontAlgn="base" hangingPunct="0">
        <a:spcBef>
          <a:spcPct val="0"/>
        </a:spcBef>
        <a:spcAft>
          <a:spcPct val="0"/>
        </a:spcAft>
        <a:defRPr sz="3264" b="1">
          <a:solidFill>
            <a:schemeClr val="tx1"/>
          </a:solidFill>
          <a:latin typeface="Century Gothic" charset="0"/>
          <a:ea typeface="MS PGothic" panose="020B0600070205080204" pitchFamily="34" charset="-128"/>
          <a:cs typeface="ＭＳ Ｐゴシック" charset="0"/>
        </a:defRPr>
      </a:lvl3pPr>
      <a:lvl4pPr algn="l" defTabSz="466298" rtl="0" eaLnBrk="0" fontAlgn="base" hangingPunct="0">
        <a:spcBef>
          <a:spcPct val="0"/>
        </a:spcBef>
        <a:spcAft>
          <a:spcPct val="0"/>
        </a:spcAft>
        <a:defRPr sz="3264" b="1">
          <a:solidFill>
            <a:schemeClr val="tx1"/>
          </a:solidFill>
          <a:latin typeface="Century Gothic" charset="0"/>
          <a:ea typeface="MS PGothic" panose="020B0600070205080204" pitchFamily="34" charset="-128"/>
          <a:cs typeface="ＭＳ Ｐゴシック" charset="0"/>
        </a:defRPr>
      </a:lvl4pPr>
      <a:lvl5pPr algn="l" defTabSz="466298" rtl="0" eaLnBrk="0" fontAlgn="base" hangingPunct="0">
        <a:spcBef>
          <a:spcPct val="0"/>
        </a:spcBef>
        <a:spcAft>
          <a:spcPct val="0"/>
        </a:spcAft>
        <a:defRPr sz="3264" b="1">
          <a:solidFill>
            <a:schemeClr val="tx1"/>
          </a:solidFill>
          <a:latin typeface="Century Gothic" charset="0"/>
          <a:ea typeface="MS PGothic" panose="020B0600070205080204" pitchFamily="34" charset="-128"/>
          <a:cs typeface="ＭＳ Ｐゴシック"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91436" indent="-291436" algn="l" defTabSz="466298" rtl="0" eaLnBrk="0" fontAlgn="base" hangingPunct="0">
        <a:spcBef>
          <a:spcPct val="20000"/>
        </a:spcBef>
        <a:spcAft>
          <a:spcPts val="612"/>
        </a:spcAft>
        <a:buClr>
          <a:schemeClr val="tx1"/>
        </a:buClr>
        <a:buSzPct val="80000"/>
        <a:buFont typeface="Wingdings 3" panose="05040102010807070707" pitchFamily="18" charset="2"/>
        <a:buChar char=""/>
        <a:defRPr sz="2040" kern="1200">
          <a:solidFill>
            <a:schemeClr val="tx1"/>
          </a:solidFill>
          <a:latin typeface="+mn-lt"/>
          <a:ea typeface="MS PGothic" panose="020B0600070205080204" pitchFamily="34" charset="-128"/>
          <a:cs typeface="ＭＳ Ｐゴシック" charset="0"/>
        </a:defRPr>
      </a:lvl1pPr>
      <a:lvl2pPr marL="757735" indent="-291436" algn="l" defTabSz="466298" rtl="0" eaLnBrk="0" fontAlgn="base" hangingPunct="0">
        <a:spcBef>
          <a:spcPct val="20000"/>
        </a:spcBef>
        <a:spcAft>
          <a:spcPts val="612"/>
        </a:spcAft>
        <a:buClr>
          <a:schemeClr val="tx1"/>
        </a:buClr>
        <a:buSzPct val="80000"/>
        <a:buFont typeface="Wingdings 3" panose="05040102010807070707" pitchFamily="18" charset="2"/>
        <a:buChar char=""/>
        <a:defRPr kern="1200">
          <a:solidFill>
            <a:schemeClr val="tx1"/>
          </a:solidFill>
          <a:latin typeface="+mn-lt"/>
          <a:ea typeface="MS PGothic" panose="020B0600070205080204" pitchFamily="34" charset="-128"/>
          <a:cs typeface="+mn-cs"/>
        </a:defRPr>
      </a:lvl2pPr>
      <a:lvl3pPr marL="1224033" indent="-291436" algn="l" defTabSz="466298" rtl="0" eaLnBrk="0" fontAlgn="base" hangingPunct="0">
        <a:spcBef>
          <a:spcPct val="20000"/>
        </a:spcBef>
        <a:spcAft>
          <a:spcPts val="612"/>
        </a:spcAft>
        <a:buClr>
          <a:schemeClr val="tx1"/>
        </a:buClr>
        <a:buSzPct val="80000"/>
        <a:buFont typeface="Wingdings 3" panose="05040102010807070707" pitchFamily="18" charset="2"/>
        <a:buChar char=""/>
        <a:defRPr sz="1632" kern="1200">
          <a:solidFill>
            <a:schemeClr val="tx1"/>
          </a:solidFill>
          <a:latin typeface="+mn-lt"/>
          <a:ea typeface="MS PGothic" panose="020B0600070205080204" pitchFamily="34" charset="-128"/>
          <a:cs typeface="+mn-cs"/>
        </a:defRPr>
      </a:lvl3pPr>
      <a:lvl4pPr marL="1573757" indent="-174862" algn="l" defTabSz="466298" rtl="0" eaLnBrk="0" fontAlgn="base" hangingPunct="0">
        <a:spcBef>
          <a:spcPct val="20000"/>
        </a:spcBef>
        <a:spcAft>
          <a:spcPts val="612"/>
        </a:spcAft>
        <a:buClr>
          <a:schemeClr val="tx1"/>
        </a:buClr>
        <a:buSzPct val="80000"/>
        <a:buFont typeface="Wingdings 3" panose="05040102010807070707" pitchFamily="18" charset="2"/>
        <a:buChar char=""/>
        <a:defRPr sz="1428" kern="1200">
          <a:solidFill>
            <a:schemeClr val="tx1"/>
          </a:solidFill>
          <a:latin typeface="+mn-lt"/>
          <a:ea typeface="MS PGothic" panose="020B0600070205080204" pitchFamily="34" charset="-128"/>
          <a:cs typeface="+mn-cs"/>
        </a:defRPr>
      </a:lvl4pPr>
      <a:lvl5pPr marL="2040055" indent="-174862" algn="l" defTabSz="466298" rtl="0" eaLnBrk="0" fontAlgn="base" hangingPunct="0">
        <a:spcBef>
          <a:spcPct val="20000"/>
        </a:spcBef>
        <a:spcAft>
          <a:spcPts val="612"/>
        </a:spcAft>
        <a:buClr>
          <a:schemeClr val="tx1"/>
        </a:buClr>
        <a:buSzPct val="80000"/>
        <a:buFont typeface="Wingdings 3" panose="05040102010807070707" pitchFamily="18" charset="2"/>
        <a:buChar char=""/>
        <a:defRPr sz="1428" kern="1200">
          <a:solidFill>
            <a:schemeClr val="tx1"/>
          </a:solidFill>
          <a:latin typeface="+mn-lt"/>
          <a:ea typeface="MS PGothic" panose="020B0600070205080204" pitchFamily="34" charset="-128"/>
          <a:cs typeface="+mn-cs"/>
        </a:defRPr>
      </a:lvl5pPr>
      <a:lvl6pPr marL="2564641" indent="-233149" algn="l" defTabSz="466298" rtl="0" eaLnBrk="1" latinLnBrk="0" hangingPunct="1">
        <a:spcBef>
          <a:spcPct val="20000"/>
        </a:spcBef>
        <a:spcAft>
          <a:spcPts val="612"/>
        </a:spcAft>
        <a:buClr>
          <a:schemeClr val="tx1"/>
        </a:buClr>
        <a:buSzPct val="80000"/>
        <a:buFont typeface="Wingdings 3" panose="05040102010807070707" pitchFamily="18" charset="2"/>
        <a:buChar char=""/>
        <a:defRPr sz="1428" kern="1200" cap="none">
          <a:solidFill>
            <a:schemeClr val="bg2">
              <a:lumMod val="75000"/>
            </a:schemeClr>
          </a:solidFill>
          <a:effectLst/>
          <a:latin typeface="+mn-lt"/>
          <a:ea typeface="+mn-ea"/>
          <a:cs typeface="+mn-cs"/>
        </a:defRPr>
      </a:lvl6pPr>
      <a:lvl7pPr marL="3030939" indent="-233149" algn="l" defTabSz="466298" rtl="0" eaLnBrk="1" latinLnBrk="0" hangingPunct="1">
        <a:spcBef>
          <a:spcPct val="20000"/>
        </a:spcBef>
        <a:spcAft>
          <a:spcPts val="612"/>
        </a:spcAft>
        <a:buClr>
          <a:schemeClr val="tx1"/>
        </a:buClr>
        <a:buSzPct val="80000"/>
        <a:buFont typeface="Wingdings 3" panose="05040102010807070707" pitchFamily="18" charset="2"/>
        <a:buChar char=""/>
        <a:defRPr sz="1428" kern="1200" cap="none">
          <a:solidFill>
            <a:schemeClr val="bg2">
              <a:lumMod val="75000"/>
            </a:schemeClr>
          </a:solidFill>
          <a:effectLst/>
          <a:latin typeface="+mn-lt"/>
          <a:ea typeface="+mn-ea"/>
          <a:cs typeface="+mn-cs"/>
        </a:defRPr>
      </a:lvl7pPr>
      <a:lvl8pPr marL="3497237" indent="-233149" algn="l" defTabSz="466298" rtl="0" eaLnBrk="1" latinLnBrk="0" hangingPunct="1">
        <a:spcBef>
          <a:spcPct val="20000"/>
        </a:spcBef>
        <a:spcAft>
          <a:spcPts val="612"/>
        </a:spcAft>
        <a:buClr>
          <a:schemeClr val="tx1"/>
        </a:buClr>
        <a:buSzPct val="80000"/>
        <a:buFont typeface="Wingdings 3" panose="05040102010807070707" pitchFamily="18" charset="2"/>
        <a:buChar char=""/>
        <a:defRPr sz="1428" kern="1200" cap="none">
          <a:solidFill>
            <a:schemeClr val="bg2">
              <a:lumMod val="75000"/>
            </a:schemeClr>
          </a:solidFill>
          <a:effectLst/>
          <a:latin typeface="+mn-lt"/>
          <a:ea typeface="+mn-ea"/>
          <a:cs typeface="+mn-cs"/>
        </a:defRPr>
      </a:lvl8pPr>
      <a:lvl9pPr marL="3963535" indent="-233149" algn="l" defTabSz="466298" rtl="0" eaLnBrk="1" latinLnBrk="0" hangingPunct="1">
        <a:spcBef>
          <a:spcPct val="20000"/>
        </a:spcBef>
        <a:spcAft>
          <a:spcPts val="612"/>
        </a:spcAft>
        <a:buClr>
          <a:schemeClr val="tx1"/>
        </a:buClr>
        <a:buSzPct val="80000"/>
        <a:buFont typeface="Wingdings 3" panose="05040102010807070707" pitchFamily="18" charset="2"/>
        <a:buChar char=""/>
        <a:defRPr sz="1428" kern="1200" cap="none">
          <a:solidFill>
            <a:schemeClr val="bg2">
              <a:lumMod val="75000"/>
            </a:schemeClr>
          </a:solidFill>
          <a:effectLst/>
          <a:latin typeface="+mn-lt"/>
          <a:ea typeface="+mn-ea"/>
          <a:cs typeface="+mn-cs"/>
        </a:defRPr>
      </a:lvl9pPr>
    </p:bodyStyle>
    <p:otherStyle>
      <a:defPPr>
        <a:defRPr lang="en-US"/>
      </a:defPPr>
      <a:lvl1pPr marL="0" algn="l" defTabSz="466298" rtl="0" eaLnBrk="1" latinLnBrk="0" hangingPunct="1">
        <a:defRPr sz="1836" kern="1200">
          <a:solidFill>
            <a:schemeClr val="tx1"/>
          </a:solidFill>
          <a:latin typeface="+mn-lt"/>
          <a:ea typeface="+mn-ea"/>
          <a:cs typeface="+mn-cs"/>
        </a:defRPr>
      </a:lvl1pPr>
      <a:lvl2pPr marL="466298" algn="l" defTabSz="466298" rtl="0" eaLnBrk="1" latinLnBrk="0" hangingPunct="1">
        <a:defRPr sz="1836" kern="1200">
          <a:solidFill>
            <a:schemeClr val="tx1"/>
          </a:solidFill>
          <a:latin typeface="+mn-lt"/>
          <a:ea typeface="+mn-ea"/>
          <a:cs typeface="+mn-cs"/>
        </a:defRPr>
      </a:lvl2pPr>
      <a:lvl3pPr marL="932597" algn="l" defTabSz="466298" rtl="0" eaLnBrk="1" latinLnBrk="0" hangingPunct="1">
        <a:defRPr sz="1836" kern="1200">
          <a:solidFill>
            <a:schemeClr val="tx1"/>
          </a:solidFill>
          <a:latin typeface="+mn-lt"/>
          <a:ea typeface="+mn-ea"/>
          <a:cs typeface="+mn-cs"/>
        </a:defRPr>
      </a:lvl3pPr>
      <a:lvl4pPr marL="1398895" algn="l" defTabSz="466298" rtl="0" eaLnBrk="1" latinLnBrk="0" hangingPunct="1">
        <a:defRPr sz="1836" kern="1200">
          <a:solidFill>
            <a:schemeClr val="tx1"/>
          </a:solidFill>
          <a:latin typeface="+mn-lt"/>
          <a:ea typeface="+mn-ea"/>
          <a:cs typeface="+mn-cs"/>
        </a:defRPr>
      </a:lvl4pPr>
      <a:lvl5pPr marL="1865193" algn="l" defTabSz="466298" rtl="0" eaLnBrk="1" latinLnBrk="0" hangingPunct="1">
        <a:defRPr sz="1836" kern="1200">
          <a:solidFill>
            <a:schemeClr val="tx1"/>
          </a:solidFill>
          <a:latin typeface="+mn-lt"/>
          <a:ea typeface="+mn-ea"/>
          <a:cs typeface="+mn-cs"/>
        </a:defRPr>
      </a:lvl5pPr>
      <a:lvl6pPr marL="2331491" algn="l" defTabSz="466298" rtl="0" eaLnBrk="1" latinLnBrk="0" hangingPunct="1">
        <a:defRPr sz="1836" kern="1200">
          <a:solidFill>
            <a:schemeClr val="tx1"/>
          </a:solidFill>
          <a:latin typeface="+mn-lt"/>
          <a:ea typeface="+mn-ea"/>
          <a:cs typeface="+mn-cs"/>
        </a:defRPr>
      </a:lvl6pPr>
      <a:lvl7pPr marL="2797790" algn="l" defTabSz="466298" rtl="0" eaLnBrk="1" latinLnBrk="0" hangingPunct="1">
        <a:defRPr sz="1836" kern="1200">
          <a:solidFill>
            <a:schemeClr val="tx1"/>
          </a:solidFill>
          <a:latin typeface="+mn-lt"/>
          <a:ea typeface="+mn-ea"/>
          <a:cs typeface="+mn-cs"/>
        </a:defRPr>
      </a:lvl7pPr>
      <a:lvl8pPr marL="3264088" algn="l" defTabSz="466298" rtl="0" eaLnBrk="1" latinLnBrk="0" hangingPunct="1">
        <a:defRPr sz="1836" kern="1200">
          <a:solidFill>
            <a:schemeClr val="tx1"/>
          </a:solidFill>
          <a:latin typeface="+mn-lt"/>
          <a:ea typeface="+mn-ea"/>
          <a:cs typeface="+mn-cs"/>
        </a:defRPr>
      </a:lvl8pPr>
      <a:lvl9pPr marL="3730386" algn="l" defTabSz="466298"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6.xml"/><Relationship Id="rId1" Type="http://schemas.openxmlformats.org/officeDocument/2006/relationships/themeOverride" Target="../theme/themeOverr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4.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5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WMF"/><Relationship Id="rId2" Type="http://schemas.openxmlformats.org/officeDocument/2006/relationships/image" Target="../media/image51.png"/><Relationship Id="rId1" Type="http://schemas.openxmlformats.org/officeDocument/2006/relationships/slideLayout" Target="../slideLayouts/slideLayout34.xml"/><Relationship Id="rId6" Type="http://schemas.openxmlformats.org/officeDocument/2006/relationships/image" Target="../media/image55.jpg"/><Relationship Id="rId11" Type="http://schemas.openxmlformats.org/officeDocument/2006/relationships/image" Target="../media/image60.JPG"/><Relationship Id="rId5" Type="http://schemas.openxmlformats.org/officeDocument/2006/relationships/image" Target="../media/image54.png"/><Relationship Id="rId10" Type="http://schemas.openxmlformats.org/officeDocument/2006/relationships/image" Target="../media/image59.JPG"/><Relationship Id="rId4" Type="http://schemas.openxmlformats.org/officeDocument/2006/relationships/image" Target="../media/image53.png"/><Relationship Id="rId9" Type="http://schemas.openxmlformats.org/officeDocument/2006/relationships/image" Target="../media/image5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8" Type="http://schemas.openxmlformats.org/officeDocument/2006/relationships/hyperlink" Target="http://bit.ly/SharePointBI" TargetMode="External"/><Relationship Id="rId3" Type="http://schemas.openxmlformats.org/officeDocument/2006/relationships/hyperlink" Target="http://www.sharepointlonghorn.com/" TargetMode="External"/><Relationship Id="rId7" Type="http://schemas.openxmlformats.org/officeDocument/2006/relationships/hyperlink" Target="mailto:jase@sharepointlonghorn.com" TargetMode="External"/><Relationship Id="rId2" Type="http://schemas.openxmlformats.org/officeDocument/2006/relationships/notesSlide" Target="../notesSlides/notesSlide3.xml"/><Relationship Id="rId1" Type="http://schemas.openxmlformats.org/officeDocument/2006/relationships/slideLayout" Target="../slideLayouts/slideLayout68.xml"/><Relationship Id="rId6" Type="http://schemas.openxmlformats.org/officeDocument/2006/relationships/hyperlink" Target="http://www.slideshare.net/jasonhimmelstein" TargetMode="External"/><Relationship Id="rId11" Type="http://schemas.openxmlformats.org/officeDocument/2006/relationships/image" Target="../media/image13.png"/><Relationship Id="rId5" Type="http://schemas.openxmlformats.org/officeDocument/2006/relationships/hyperlink" Target="http://www.linkedin.com/in/jasonhimmelstein" TargetMode="External"/><Relationship Id="rId10" Type="http://schemas.openxmlformats.org/officeDocument/2006/relationships/image" Target="../media/image12.png"/><Relationship Id="rId4" Type="http://schemas.openxmlformats.org/officeDocument/2006/relationships/hyperlink" Target="https://twitter.com/" TargetMode="External"/><Relationship Id="rId9" Type="http://schemas.openxmlformats.org/officeDocument/2006/relationships/image" Target="../media/image11.jpg"/></Relationships>
</file>

<file path=ppt/slides/_rels/slide3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54.xml"/></Relationships>
</file>

<file path=ppt/slides/_rels/slide32.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hemeOverride" Target="../theme/themeOverride3.xml"/></Relationships>
</file>

<file path=ppt/slides/_rels/slide3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54.xml"/></Relationships>
</file>

<file path=ppt/slides/_rels/slide3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54.xml"/></Relationships>
</file>

<file path=ppt/slides/_rels/slide3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54.xml"/></Relationships>
</file>

<file path=ppt/slides/_rels/slide39.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hyperlink" Target="https://brandtools.microsoft.com/Search/Results.aspx?k=MSA13_DigMmt29&amp;r=1&amp;similarTo=https://brandtools.microsoft.com/Microsoft/Microsoft_Advertising/Bundle/Pages/MSA13_DigMmt29/MSA13_DigMmt29.aspx" TargetMode="External"/><Relationship Id="rId3" Type="http://schemas.openxmlformats.org/officeDocument/2006/relationships/hyperlink" Target="https://brandtools.microsoft.com/Search/Results.aspx?k=MSC12_Erin_002&amp;r=1&amp;similarTo=https://brandtools.microsoft.com/Microsoft/Bundle/Pages/MSC12_Erin_002/MSC12_Erin_002.aspx" TargetMode="External"/><Relationship Id="rId7" Type="http://schemas.openxmlformats.org/officeDocument/2006/relationships/hyperlink" Target="https://brandtools.microsoft.com/Search/Results.aspx?k=WIN13_Kasper_Sony_01&amp;r=1" TargetMode="External"/><Relationship Id="rId12"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15.jpg"/><Relationship Id="rId11" Type="http://schemas.openxmlformats.org/officeDocument/2006/relationships/hyperlink" Target="https://brandtools.microsoft.com/Windows/Bundle/Pages/WIN12_Jon_01/WIN12_Jon_01.aspx" TargetMode="External"/><Relationship Id="rId5" Type="http://schemas.openxmlformats.org/officeDocument/2006/relationships/hyperlink" Target="https://brandtools.microsoft.com/Search/Results.aspx?k=WIN11_Louis_03&amp;r=1" TargetMode="External"/><Relationship Id="rId10" Type="http://schemas.openxmlformats.org/officeDocument/2006/relationships/image" Target="../media/image17.jpg"/><Relationship Id="rId4" Type="http://schemas.openxmlformats.org/officeDocument/2006/relationships/image" Target="../media/image14.jpg"/><Relationship Id="rId9" Type="http://schemas.openxmlformats.org/officeDocument/2006/relationships/hyperlink" Target="https://brandtools.microsoft.com/Search/Results.aspx?k=WIN13_Surface_02&amp;r=1" TargetMode="External"/><Relationship Id="rId14" Type="http://schemas.openxmlformats.org/officeDocument/2006/relationships/image" Target="../media/image19.jpg"/></Relationships>
</file>

<file path=ppt/slides/_rels/slide40.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54.xml"/></Relationships>
</file>

<file path=ppt/slides/_rels/slide41.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55.xml"/><Relationship Id="rId4" Type="http://schemas.openxmlformats.org/officeDocument/2006/relationships/image" Target="../media/image7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8.xml"/><Relationship Id="rId1" Type="http://schemas.openxmlformats.org/officeDocument/2006/relationships/slideLayout" Target="../slideLayouts/slideLayout6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4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image" Target="../media/image8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6.xml"/><Relationship Id="rId1" Type="http://schemas.openxmlformats.org/officeDocument/2006/relationships/themeOverride" Target="../theme/themeOverr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86.emf"/><Relationship Id="rId7" Type="http://schemas.openxmlformats.org/officeDocument/2006/relationships/image" Target="../media/image90.png"/><Relationship Id="rId12" Type="http://schemas.openxmlformats.org/officeDocument/2006/relationships/hyperlink" Target="http://aka.ms/officedevtoolsforvs2013" TargetMode="External"/><Relationship Id="rId2" Type="http://schemas.openxmlformats.org/officeDocument/2006/relationships/notesSlide" Target="../notesSlides/notesSlide20.xml"/><Relationship Id="rId1" Type="http://schemas.openxmlformats.org/officeDocument/2006/relationships/slideLayout" Target="../slideLayouts/slideLayout55.xml"/><Relationship Id="rId6" Type="http://schemas.openxmlformats.org/officeDocument/2006/relationships/image" Target="../media/image89.png"/><Relationship Id="rId11" Type="http://schemas.openxmlformats.org/officeDocument/2006/relationships/hyperlink" Target="http://aka.ms/asksharepoint" TargetMode="External"/><Relationship Id="rId5" Type="http://schemas.openxmlformats.org/officeDocument/2006/relationships/image" Target="../media/image88.png"/><Relationship Id="rId10" Type="http://schemas.openxmlformats.org/officeDocument/2006/relationships/hyperlink" Target="http://aka.ms/askoffice" TargetMode="External"/><Relationship Id="rId4" Type="http://schemas.openxmlformats.org/officeDocument/2006/relationships/image" Target="../media/image87.png"/><Relationship Id="rId9" Type="http://schemas.openxmlformats.org/officeDocument/2006/relationships/hyperlink" Target="http://aka.ms/officesuggestions"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68.xml"/></Relationships>
</file>

<file path=ppt/slides/_rels/slide53.xml.rels><?xml version="1.0" encoding="UTF-8" standalone="yes"?>
<Relationships xmlns="http://schemas.openxmlformats.org/package/2006/relationships"><Relationship Id="rId8" Type="http://schemas.openxmlformats.org/officeDocument/2006/relationships/hyperlink" Target="http://bit.ly/SharePointBI" TargetMode="External"/><Relationship Id="rId3" Type="http://schemas.openxmlformats.org/officeDocument/2006/relationships/hyperlink" Target="http://www.sharepointlonghorn.com/" TargetMode="External"/><Relationship Id="rId7" Type="http://schemas.openxmlformats.org/officeDocument/2006/relationships/hyperlink" Target="mailto:jase@sharepointlonghorn.com" TargetMode="External"/><Relationship Id="rId2" Type="http://schemas.openxmlformats.org/officeDocument/2006/relationships/notesSlide" Target="../notesSlides/notesSlide21.xml"/><Relationship Id="rId1" Type="http://schemas.openxmlformats.org/officeDocument/2006/relationships/slideLayout" Target="../slideLayouts/slideLayout68.xml"/><Relationship Id="rId6" Type="http://schemas.openxmlformats.org/officeDocument/2006/relationships/hyperlink" Target="http://www.slideshare.net/jasonhimmelstein" TargetMode="External"/><Relationship Id="rId11" Type="http://schemas.openxmlformats.org/officeDocument/2006/relationships/image" Target="../media/image13.png"/><Relationship Id="rId5" Type="http://schemas.openxmlformats.org/officeDocument/2006/relationships/hyperlink" Target="http://www.linkedin.com/in/jasonhimmelstein" TargetMode="External"/><Relationship Id="rId10" Type="http://schemas.openxmlformats.org/officeDocument/2006/relationships/image" Target="../media/image12.png"/><Relationship Id="rId4" Type="http://schemas.openxmlformats.org/officeDocument/2006/relationships/hyperlink" Target="https://twitter.com/" TargetMode="External"/><Relationship Id="rId9" Type="http://schemas.openxmlformats.org/officeDocument/2006/relationships/image" Target="../media/image11.jpg"/></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2.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5.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56.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23.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34.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295275"/>
            <a:ext cx="11888787" cy="917575"/>
          </a:xfrm>
        </p:spPr>
        <p:txBody>
          <a:bodyPr/>
          <a:lstStyle/>
          <a:p>
            <a:r>
              <a:rPr lang="en-US" dirty="0" smtClean="0"/>
              <a:t>Office Improvements</a:t>
            </a:r>
            <a:endParaRPr lang="en-US" dirty="0"/>
          </a:p>
        </p:txBody>
      </p:sp>
      <p:sp>
        <p:nvSpPr>
          <p:cNvPr id="4" name="Text Placeholder 3"/>
          <p:cNvSpPr>
            <a:spLocks noGrp="1"/>
          </p:cNvSpPr>
          <p:nvPr>
            <p:ph type="body" sz="quarter" idx="4294967295"/>
          </p:nvPr>
        </p:nvSpPr>
        <p:spPr>
          <a:xfrm>
            <a:off x="547688" y="1212850"/>
            <a:ext cx="11888787" cy="4739759"/>
          </a:xfrm>
        </p:spPr>
        <p:txBody>
          <a:bodyPr/>
          <a:lstStyle/>
          <a:p>
            <a:pPr>
              <a:lnSpc>
                <a:spcPct val="100000"/>
              </a:lnSpc>
            </a:pPr>
            <a:r>
              <a:rPr lang="en-US" sz="3600" dirty="0">
                <a:solidFill>
                  <a:srgbClr val="0070C0"/>
                </a:solidFill>
              </a:rPr>
              <a:t>Ribbon accessibility</a:t>
            </a:r>
          </a:p>
          <a:p>
            <a:pPr>
              <a:lnSpc>
                <a:spcPct val="100000"/>
              </a:lnSpc>
            </a:pPr>
            <a:r>
              <a:rPr lang="en-US" sz="3600" dirty="0">
                <a:solidFill>
                  <a:srgbClr val="0070C0"/>
                </a:solidFill>
              </a:rPr>
              <a:t>Backstage</a:t>
            </a:r>
          </a:p>
          <a:p>
            <a:pPr>
              <a:lnSpc>
                <a:spcPct val="100000"/>
              </a:lnSpc>
            </a:pPr>
            <a:r>
              <a:rPr lang="en-US" sz="3600" dirty="0">
                <a:solidFill>
                  <a:srgbClr val="0070C0"/>
                </a:solidFill>
              </a:rPr>
              <a:t>Account integration</a:t>
            </a:r>
          </a:p>
          <a:p>
            <a:pPr>
              <a:lnSpc>
                <a:spcPct val="100000"/>
              </a:lnSpc>
            </a:pPr>
            <a:r>
              <a:rPr lang="en-US" sz="3600" dirty="0">
                <a:solidFill>
                  <a:srgbClr val="0070C0"/>
                </a:solidFill>
              </a:rPr>
              <a:t>Sync to SharePoint</a:t>
            </a:r>
          </a:p>
          <a:p>
            <a:pPr>
              <a:lnSpc>
                <a:spcPct val="100000"/>
              </a:lnSpc>
            </a:pPr>
            <a:r>
              <a:rPr lang="en-US" sz="3600" dirty="0">
                <a:solidFill>
                  <a:srgbClr val="0070C0"/>
                </a:solidFill>
              </a:rPr>
              <a:t>Co-authoring</a:t>
            </a:r>
          </a:p>
          <a:p>
            <a:pPr>
              <a:lnSpc>
                <a:spcPct val="100000"/>
              </a:lnSpc>
            </a:pPr>
            <a:r>
              <a:rPr lang="en-US" sz="3600" dirty="0">
                <a:solidFill>
                  <a:srgbClr val="0070C0"/>
                </a:solidFill>
              </a:rPr>
              <a:t>Apps for Office</a:t>
            </a:r>
          </a:p>
          <a:p>
            <a:endParaRPr lang="en-US" dirty="0"/>
          </a:p>
        </p:txBody>
      </p:sp>
      <p:sp>
        <p:nvSpPr>
          <p:cNvPr id="6" name="AutoShape 4" descr="Start, design, develop, and publish apps"/>
          <p:cNvSpPr>
            <a:spLocks noChangeAspect="1" noChangeArrowheads="1"/>
          </p:cNvSpPr>
          <p:nvPr/>
        </p:nvSpPr>
        <p:spPr bwMode="auto">
          <a:xfrm>
            <a:off x="63499" y="-144463"/>
            <a:ext cx="5849937" cy="58499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Tree>
    <p:extLst>
      <p:ext uri="{BB962C8B-B14F-4D97-AF65-F5344CB8AC3E}">
        <p14:creationId xmlns:p14="http://schemas.microsoft.com/office/powerpoint/2010/main" val="33014485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9275" y="1516063"/>
            <a:ext cx="11887200" cy="4801314"/>
          </a:xfrm>
        </p:spPr>
        <p:txBody>
          <a:bodyPr/>
          <a:lstStyle/>
          <a:p>
            <a:pPr>
              <a:buFont typeface="Wingdings" panose="05000000000000000000" pitchFamily="2" charset="2"/>
              <a:buChar char="ü"/>
            </a:pPr>
            <a:r>
              <a:rPr lang="en-US" dirty="0">
                <a:solidFill>
                  <a:schemeClr val="tx1"/>
                </a:solidFill>
              </a:rPr>
              <a:t>Evolution of Applications</a:t>
            </a:r>
          </a:p>
          <a:p>
            <a:pPr>
              <a:buFont typeface="Wingdings" panose="05000000000000000000" pitchFamily="2" charset="2"/>
              <a:buChar char="q"/>
            </a:pPr>
            <a:r>
              <a:rPr lang="en-US" dirty="0">
                <a:solidFill>
                  <a:schemeClr val="tx1"/>
                </a:solidFill>
              </a:rPr>
              <a:t>Intro to Apps for Office</a:t>
            </a:r>
          </a:p>
          <a:p>
            <a:pPr>
              <a:buFont typeface="Wingdings" panose="05000000000000000000" pitchFamily="2" charset="2"/>
              <a:buChar char="q"/>
            </a:pPr>
            <a:r>
              <a:rPr lang="en-US" dirty="0">
                <a:solidFill>
                  <a:schemeClr val="tx1"/>
                </a:solidFill>
              </a:rPr>
              <a:t>Value Proposition of Apps for Office</a:t>
            </a:r>
          </a:p>
          <a:p>
            <a:pPr>
              <a:buFont typeface="Wingdings" panose="05000000000000000000" pitchFamily="2" charset="2"/>
              <a:buChar char="q"/>
            </a:pPr>
            <a:r>
              <a:rPr lang="en-US" dirty="0">
                <a:solidFill>
                  <a:schemeClr val="tx1"/>
                </a:solidFill>
              </a:rPr>
              <a:t>Demo</a:t>
            </a:r>
          </a:p>
          <a:p>
            <a:pPr>
              <a:buFont typeface="Wingdings" panose="05000000000000000000" pitchFamily="2" charset="2"/>
              <a:buChar char="q"/>
            </a:pPr>
            <a:r>
              <a:rPr lang="en-US" dirty="0">
                <a:solidFill>
                  <a:schemeClr val="tx1"/>
                </a:solidFill>
              </a:rPr>
              <a:t>Real World Scenario</a:t>
            </a:r>
          </a:p>
          <a:p>
            <a:pPr>
              <a:buFont typeface="Wingdings" panose="05000000000000000000" pitchFamily="2" charset="2"/>
              <a:buChar char="q"/>
            </a:pPr>
            <a:r>
              <a:rPr lang="en-US" dirty="0">
                <a:solidFill>
                  <a:schemeClr val="tx1"/>
                </a:solidFill>
              </a:rPr>
              <a:t>Discuss the newly announced</a:t>
            </a:r>
          </a:p>
          <a:p>
            <a:pPr>
              <a:buFont typeface="Wingdings" panose="05000000000000000000" pitchFamily="2" charset="2"/>
              <a:buChar char="ü"/>
            </a:pPr>
            <a:endParaRPr lang="en-US" dirty="0">
              <a:solidFill>
                <a:schemeClr val="tx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smtClean="0">
                <a:solidFill>
                  <a:schemeClr val="tx1"/>
                </a:solidFill>
              </a:rPr>
              <a:t>Agenda</a:t>
            </a:r>
            <a:br>
              <a:rPr lang="en-US" dirty="0" smtClean="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13282477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 Apps for Office</a:t>
            </a:r>
            <a:endParaRPr lang="en-US" dirty="0"/>
          </a:p>
        </p:txBody>
      </p:sp>
    </p:spTree>
    <p:extLst>
      <p:ext uri="{BB962C8B-B14F-4D97-AF65-F5344CB8AC3E}">
        <p14:creationId xmlns:p14="http://schemas.microsoft.com/office/powerpoint/2010/main" val="128982206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37284" y="2940119"/>
            <a:ext cx="11561905" cy="1114286"/>
          </a:xfrm>
          <a:prstGeom prst="rect">
            <a:avLst/>
          </a:prstGeom>
        </p:spPr>
      </p:pic>
      <p:sp>
        <p:nvSpPr>
          <p:cNvPr id="2" name="Title 1"/>
          <p:cNvSpPr>
            <a:spLocks noGrp="1"/>
          </p:cNvSpPr>
          <p:nvPr>
            <p:ph type="title" idx="4294967295"/>
          </p:nvPr>
        </p:nvSpPr>
        <p:spPr>
          <a:xfrm>
            <a:off x="547688" y="295275"/>
            <a:ext cx="11888787" cy="917575"/>
          </a:xfrm>
        </p:spPr>
        <p:txBody>
          <a:bodyPr/>
          <a:lstStyle/>
          <a:p>
            <a:r>
              <a:rPr lang="en-US" b="1" dirty="0"/>
              <a:t>What is an app for Office?</a:t>
            </a:r>
            <a:endParaRPr lang="en-US" dirty="0"/>
          </a:p>
        </p:txBody>
      </p:sp>
      <p:sp>
        <p:nvSpPr>
          <p:cNvPr id="3" name="Text Placeholder 2"/>
          <p:cNvSpPr>
            <a:spLocks noGrp="1"/>
          </p:cNvSpPr>
          <p:nvPr>
            <p:ph type="body" sz="quarter" idx="4294967295"/>
          </p:nvPr>
        </p:nvSpPr>
        <p:spPr>
          <a:xfrm>
            <a:off x="547688" y="1212850"/>
            <a:ext cx="11888787" cy="1181862"/>
          </a:xfrm>
        </p:spPr>
        <p:txBody>
          <a:bodyPr/>
          <a:lstStyle/>
          <a:p>
            <a:r>
              <a:rPr lang="en-US" sz="3600" dirty="0">
                <a:solidFill>
                  <a:srgbClr val="0070C0"/>
                </a:solidFill>
              </a:rPr>
              <a:t>Basically a </a:t>
            </a:r>
            <a:r>
              <a:rPr lang="en-US" sz="3600" dirty="0" smtClean="0">
                <a:solidFill>
                  <a:srgbClr val="0070C0"/>
                </a:solidFill>
              </a:rPr>
              <a:t>webpage </a:t>
            </a:r>
            <a:r>
              <a:rPr lang="en-US" sz="3600" dirty="0">
                <a:solidFill>
                  <a:srgbClr val="0070C0"/>
                </a:solidFill>
              </a:rPr>
              <a:t>that is hosted inside an Office client application </a:t>
            </a:r>
            <a:r>
              <a:rPr lang="en-US" sz="3600" dirty="0" smtClean="0">
                <a:solidFill>
                  <a:srgbClr val="0070C0"/>
                </a:solidFill>
              </a:rPr>
              <a:t>inserted from </a:t>
            </a:r>
            <a:r>
              <a:rPr lang="en-US" sz="3600" dirty="0">
                <a:solidFill>
                  <a:srgbClr val="0070C0"/>
                </a:solidFill>
              </a:rPr>
              <a:t>the Ribbon</a:t>
            </a:r>
          </a:p>
        </p:txBody>
      </p:sp>
      <p:pic>
        <p:nvPicPr>
          <p:cNvPr id="4" name="Picture 3"/>
          <p:cNvPicPr>
            <a:picLocks noChangeAspect="1"/>
          </p:cNvPicPr>
          <p:nvPr/>
        </p:nvPicPr>
        <p:blipFill>
          <a:blip r:embed="rId3"/>
          <a:stretch>
            <a:fillRect/>
          </a:stretch>
        </p:blipFill>
        <p:spPr>
          <a:xfrm>
            <a:off x="5920651" y="3344862"/>
            <a:ext cx="5359423" cy="3383280"/>
          </a:xfrm>
          <a:prstGeom prst="rect">
            <a:avLst/>
          </a:prstGeom>
        </p:spPr>
      </p:pic>
      <p:pic>
        <p:nvPicPr>
          <p:cNvPr id="2052" name="Picture 4" descr="C:\Users\JHIMME~1\AppData\Local\Temp\SNAGHTMLcc838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7824" y="3206680"/>
            <a:ext cx="609600" cy="847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66815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1000"/>
                                        <p:tgtEl>
                                          <p:spTgt spid="2052"/>
                                        </p:tgtEl>
                                      </p:cBhvr>
                                    </p:animEffect>
                                    <p:anim calcmode="lin" valueType="num">
                                      <p:cBhvr>
                                        <p:cTn id="13" dur="1000" fill="hold"/>
                                        <p:tgtEl>
                                          <p:spTgt spid="2052"/>
                                        </p:tgtEl>
                                        <p:attrNameLst>
                                          <p:attrName>ppt_x</p:attrName>
                                        </p:attrNameLst>
                                      </p:cBhvr>
                                      <p:tavLst>
                                        <p:tav tm="0">
                                          <p:val>
                                            <p:strVal val="#ppt_x"/>
                                          </p:val>
                                        </p:tav>
                                        <p:tav tm="100000">
                                          <p:val>
                                            <p:strVal val="#ppt_x"/>
                                          </p:val>
                                        </p:tav>
                                      </p:tavLst>
                                    </p:anim>
                                    <p:anim calcmode="lin" valueType="num">
                                      <p:cBhvr>
                                        <p:cTn id="14"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1600000">
                                      <p:cBhvr>
                                        <p:cTn id="18" dur="2000" fill="hold"/>
                                        <p:tgtEl>
                                          <p:spTgt spid="205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47" presetClass="exit" presetSubtype="0" fill="hold" nodeType="clickEffect">
                                  <p:stCondLst>
                                    <p:cond delay="0"/>
                                  </p:stCondLst>
                                  <p:childTnLst>
                                    <p:animEffect transition="out" filter="fade">
                                      <p:cBhvr>
                                        <p:cTn id="22" dur="1000"/>
                                        <p:tgtEl>
                                          <p:spTgt spid="7"/>
                                        </p:tgtEl>
                                      </p:cBhvr>
                                    </p:animEffect>
                                    <p:anim calcmode="lin" valueType="num">
                                      <p:cBhvr>
                                        <p:cTn id="23" dur="1000"/>
                                        <p:tgtEl>
                                          <p:spTgt spid="7"/>
                                        </p:tgtEl>
                                        <p:attrNameLst>
                                          <p:attrName>ppt_x</p:attrName>
                                        </p:attrNameLst>
                                      </p:cBhvr>
                                      <p:tavLst>
                                        <p:tav tm="0">
                                          <p:val>
                                            <p:strVal val="ppt_x"/>
                                          </p:val>
                                        </p:tav>
                                        <p:tav tm="100000">
                                          <p:val>
                                            <p:strVal val="ppt_x"/>
                                          </p:val>
                                        </p:tav>
                                      </p:tavLst>
                                    </p:anim>
                                    <p:anim calcmode="lin" valueType="num">
                                      <p:cBhvr>
                                        <p:cTn id="24" dur="1000"/>
                                        <p:tgtEl>
                                          <p:spTgt spid="7"/>
                                        </p:tgtEl>
                                        <p:attrNameLst>
                                          <p:attrName>ppt_y</p:attrName>
                                        </p:attrNameLst>
                                      </p:cBhvr>
                                      <p:tavLst>
                                        <p:tav tm="0">
                                          <p:val>
                                            <p:strVal val="ppt_y"/>
                                          </p:val>
                                        </p:tav>
                                        <p:tav tm="100000">
                                          <p:val>
                                            <p:strVal val="ppt_y-.1"/>
                                          </p:val>
                                        </p:tav>
                                      </p:tavLst>
                                    </p:anim>
                                    <p:set>
                                      <p:cBhvr>
                                        <p:cTn id="25" dur="1" fill="hold">
                                          <p:stCondLst>
                                            <p:cond delay="999"/>
                                          </p:stCondLst>
                                        </p:cTn>
                                        <p:tgtEl>
                                          <p:spTgt spid="7"/>
                                        </p:tgtEl>
                                        <p:attrNameLst>
                                          <p:attrName>style.visibility</p:attrName>
                                        </p:attrNameLst>
                                      </p:cBhvr>
                                      <p:to>
                                        <p:strVal val="hidden"/>
                                      </p:to>
                                    </p:set>
                                  </p:childTnLst>
                                </p:cTn>
                              </p:par>
                              <p:par>
                                <p:cTn id="26" presetID="47" presetClass="exit" presetSubtype="0" fill="hold" nodeType="withEffect">
                                  <p:stCondLst>
                                    <p:cond delay="0"/>
                                  </p:stCondLst>
                                  <p:childTnLst>
                                    <p:animEffect transition="out" filter="fade">
                                      <p:cBhvr>
                                        <p:cTn id="27" dur="1000"/>
                                        <p:tgtEl>
                                          <p:spTgt spid="2052"/>
                                        </p:tgtEl>
                                      </p:cBhvr>
                                    </p:animEffect>
                                    <p:anim calcmode="lin" valueType="num">
                                      <p:cBhvr>
                                        <p:cTn id="28" dur="1000"/>
                                        <p:tgtEl>
                                          <p:spTgt spid="2052"/>
                                        </p:tgtEl>
                                        <p:attrNameLst>
                                          <p:attrName>ppt_x</p:attrName>
                                        </p:attrNameLst>
                                      </p:cBhvr>
                                      <p:tavLst>
                                        <p:tav tm="0">
                                          <p:val>
                                            <p:strVal val="ppt_x"/>
                                          </p:val>
                                        </p:tav>
                                        <p:tav tm="100000">
                                          <p:val>
                                            <p:strVal val="ppt_x"/>
                                          </p:val>
                                        </p:tav>
                                      </p:tavLst>
                                    </p:anim>
                                    <p:anim calcmode="lin" valueType="num">
                                      <p:cBhvr>
                                        <p:cTn id="29" dur="1000"/>
                                        <p:tgtEl>
                                          <p:spTgt spid="2052"/>
                                        </p:tgtEl>
                                        <p:attrNameLst>
                                          <p:attrName>ppt_y</p:attrName>
                                        </p:attrNameLst>
                                      </p:cBhvr>
                                      <p:tavLst>
                                        <p:tav tm="0">
                                          <p:val>
                                            <p:strVal val="ppt_y"/>
                                          </p:val>
                                        </p:tav>
                                        <p:tav tm="100000">
                                          <p:val>
                                            <p:strVal val="ppt_y-.1"/>
                                          </p:val>
                                        </p:tav>
                                      </p:tavLst>
                                    </p:anim>
                                    <p:set>
                                      <p:cBhvr>
                                        <p:cTn id="30" dur="1" fill="hold">
                                          <p:stCondLst>
                                            <p:cond delay="999"/>
                                          </p:stCondLst>
                                        </p:cTn>
                                        <p:tgtEl>
                                          <p:spTgt spid="2052"/>
                                        </p:tgtEl>
                                        <p:attrNameLst>
                                          <p:attrName>style.visibility</p:attrName>
                                        </p:attrNameLst>
                                      </p:cBhvr>
                                      <p:to>
                                        <p:strVal val="hidden"/>
                                      </p:to>
                                    </p:set>
                                  </p:childTnLst>
                                </p:cTn>
                              </p:par>
                            </p:childTnLst>
                          </p:cTn>
                        </p:par>
                        <p:par>
                          <p:cTn id="31" fill="hold">
                            <p:stCondLst>
                              <p:cond delay="1000"/>
                            </p:stCondLst>
                            <p:childTnLst>
                              <p:par>
                                <p:cTn id="32" presetID="42"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2237" y="1058862"/>
            <a:ext cx="6739027" cy="5400247"/>
          </a:xfrm>
          <a:prstGeom prst="rect">
            <a:avLst/>
          </a:prstGeom>
        </p:spPr>
      </p:pic>
      <p:pic>
        <p:nvPicPr>
          <p:cNvPr id="10" name="Picture 9"/>
          <p:cNvPicPr>
            <a:picLocks noChangeAspect="1"/>
          </p:cNvPicPr>
          <p:nvPr/>
        </p:nvPicPr>
        <p:blipFill>
          <a:blip r:embed="rId3"/>
          <a:stretch>
            <a:fillRect/>
          </a:stretch>
        </p:blipFill>
        <p:spPr>
          <a:xfrm>
            <a:off x="5288595" y="754062"/>
            <a:ext cx="6949442" cy="5943600"/>
          </a:xfrm>
          <a:prstGeom prst="rect">
            <a:avLst/>
          </a:prstGeom>
        </p:spPr>
      </p:pic>
      <p:pic>
        <p:nvPicPr>
          <p:cNvPr id="12" name="Picture 11"/>
          <p:cNvPicPr>
            <a:picLocks noChangeAspect="1"/>
          </p:cNvPicPr>
          <p:nvPr/>
        </p:nvPicPr>
        <p:blipFill>
          <a:blip r:embed="rId4"/>
          <a:stretch>
            <a:fillRect/>
          </a:stretch>
        </p:blipFill>
        <p:spPr>
          <a:xfrm>
            <a:off x="5288595" y="754062"/>
            <a:ext cx="6949442" cy="5943600"/>
          </a:xfrm>
          <a:prstGeom prst="rect">
            <a:avLst/>
          </a:prstGeom>
        </p:spPr>
      </p:pic>
      <p:pic>
        <p:nvPicPr>
          <p:cNvPr id="13" name="Picture 12"/>
          <p:cNvPicPr>
            <a:picLocks noChangeAspect="1"/>
          </p:cNvPicPr>
          <p:nvPr/>
        </p:nvPicPr>
        <p:blipFill>
          <a:blip r:embed="rId5"/>
          <a:stretch>
            <a:fillRect/>
          </a:stretch>
        </p:blipFill>
        <p:spPr>
          <a:xfrm>
            <a:off x="5276887" y="754062"/>
            <a:ext cx="6949440" cy="5943600"/>
          </a:xfrm>
          <a:prstGeom prst="rect">
            <a:avLst/>
          </a:prstGeom>
        </p:spPr>
      </p:pic>
      <p:pic>
        <p:nvPicPr>
          <p:cNvPr id="16" name="Picture 15"/>
          <p:cNvPicPr>
            <a:picLocks noChangeAspect="1"/>
          </p:cNvPicPr>
          <p:nvPr/>
        </p:nvPicPr>
        <p:blipFill>
          <a:blip r:embed="rId6"/>
          <a:stretch>
            <a:fillRect/>
          </a:stretch>
        </p:blipFill>
        <p:spPr>
          <a:xfrm>
            <a:off x="5275299" y="763587"/>
            <a:ext cx="6949440" cy="5943600"/>
          </a:xfrm>
          <a:prstGeom prst="rect">
            <a:avLst/>
          </a:prstGeom>
        </p:spPr>
      </p:pic>
      <p:pic>
        <p:nvPicPr>
          <p:cNvPr id="15" name="Picture 14"/>
          <p:cNvPicPr>
            <a:picLocks noChangeAspect="1"/>
          </p:cNvPicPr>
          <p:nvPr/>
        </p:nvPicPr>
        <p:blipFill>
          <a:blip r:embed="rId7"/>
          <a:stretch>
            <a:fillRect/>
          </a:stretch>
        </p:blipFill>
        <p:spPr>
          <a:xfrm>
            <a:off x="5287007" y="763587"/>
            <a:ext cx="6949440" cy="5943600"/>
          </a:xfrm>
          <a:prstGeom prst="rect">
            <a:avLst/>
          </a:prstGeom>
        </p:spPr>
      </p:pic>
      <p:sp>
        <p:nvSpPr>
          <p:cNvPr id="17" name="Title 3"/>
          <p:cNvSpPr txBox="1">
            <a:spLocks/>
          </p:cNvSpPr>
          <p:nvPr/>
        </p:nvSpPr>
        <p:spPr>
          <a:xfrm>
            <a:off x="0" y="-17463"/>
            <a:ext cx="11374438"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fi-FI">
                <a:solidFill>
                  <a:srgbClr val="FFFFFF"/>
                </a:solidFill>
              </a:rPr>
              <a:t>An App in Action</a:t>
            </a:r>
          </a:p>
        </p:txBody>
      </p:sp>
    </p:spTree>
    <p:extLst>
      <p:ext uri="{BB962C8B-B14F-4D97-AF65-F5344CB8AC3E}">
        <p14:creationId xmlns:p14="http://schemas.microsoft.com/office/powerpoint/2010/main" val="22492461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4.85065E-7 -0.00477 L 0.09318 0.03858 C 0.11271 0.04857 0.14182 0.05402 0.17245 0.05402 C 0.20717 0.05402 0.23513 0.04857 0.25466 0.03858 L 0.34797 -0.00477 " pathEditMode="relative" rAng="0" ptsTypes="AAAAA">
                                      <p:cBhvr>
                                        <p:cTn id="6" dur="2000" fill="hold"/>
                                        <p:tgtEl>
                                          <p:spTgt spid="4"/>
                                        </p:tgtEl>
                                        <p:attrNameLst>
                                          <p:attrName>ppt_x</p:attrName>
                                          <p:attrName>ppt_y</p:attrName>
                                        </p:attrNameLst>
                                      </p:cBhvr>
                                      <p:rCtr x="17399" y="2928"/>
                                    </p:animMotion>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2500"/>
                            </p:stCondLst>
                            <p:childTnLst>
                              <p:par>
                                <p:cTn id="12" presetID="1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3400" y="515937"/>
            <a:ext cx="11552237" cy="2752725"/>
          </a:xfrm>
        </p:spPr>
        <p:txBody>
          <a:bodyPr/>
          <a:lstStyle/>
          <a:p>
            <a:r>
              <a:rPr lang="en-US" dirty="0"/>
              <a:t>Manifest + webpage = an app for Office</a:t>
            </a:r>
          </a:p>
        </p:txBody>
      </p:sp>
      <p:pic>
        <p:nvPicPr>
          <p:cNvPr id="4" name="Picture 3"/>
          <p:cNvPicPr>
            <a:picLocks noChangeAspect="1"/>
          </p:cNvPicPr>
          <p:nvPr/>
        </p:nvPicPr>
        <p:blipFill>
          <a:blip r:embed="rId3"/>
          <a:stretch>
            <a:fillRect/>
          </a:stretch>
        </p:blipFill>
        <p:spPr>
          <a:xfrm>
            <a:off x="1798637" y="1592262"/>
            <a:ext cx="8458200" cy="48403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4428142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107861" y="1058862"/>
            <a:ext cx="6176985" cy="5428533"/>
          </a:xfrm>
          <a:prstGeom prst="rect">
            <a:avLst/>
          </a:prstGeom>
        </p:spPr>
      </p:pic>
      <p:sp>
        <p:nvSpPr>
          <p:cNvPr id="7" name="Title 1"/>
          <p:cNvSpPr txBox="1">
            <a:spLocks/>
          </p:cNvSpPr>
          <p:nvPr/>
        </p:nvSpPr>
        <p:spPr>
          <a:xfrm>
            <a:off x="533400" y="144462"/>
            <a:ext cx="11552237" cy="275272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Mail Apps</a:t>
            </a:r>
          </a:p>
        </p:txBody>
      </p:sp>
      <p:pic>
        <p:nvPicPr>
          <p:cNvPr id="2052" name="Picture 4" descr="C:\Users\JHIMME~1\AppData\Local\Temp\SNAGHTML9d4550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06" y="1058862"/>
            <a:ext cx="5426846" cy="5379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06837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3493" y="1135062"/>
            <a:ext cx="4496880" cy="4984039"/>
          </a:xfrm>
          <a:prstGeom prst="rect">
            <a:avLst/>
          </a:prstGeom>
          <a:ln>
            <a:noFill/>
          </a:ln>
          <a:effectLst>
            <a:outerShdw blurRad="292100" dist="139700" dir="2700000" algn="tl" rotWithShape="0">
              <a:srgbClr val="333333">
                <a:alpha val="65000"/>
              </a:srgbClr>
            </a:outerShdw>
          </a:effectLst>
        </p:spPr>
      </p:pic>
      <p:sp>
        <p:nvSpPr>
          <p:cNvPr id="5" name="Title 1"/>
          <p:cNvSpPr txBox="1">
            <a:spLocks/>
          </p:cNvSpPr>
          <p:nvPr/>
        </p:nvSpPr>
        <p:spPr>
          <a:xfrm>
            <a:off x="541337" y="30162"/>
            <a:ext cx="11552237" cy="275272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Content Apps</a:t>
            </a:r>
          </a:p>
        </p:txBody>
      </p:sp>
      <p:pic>
        <p:nvPicPr>
          <p:cNvPr id="8" name="Picture 7"/>
          <p:cNvPicPr>
            <a:picLocks noChangeAspect="1"/>
          </p:cNvPicPr>
          <p:nvPr/>
        </p:nvPicPr>
        <p:blipFill>
          <a:blip r:embed="rId3"/>
          <a:stretch>
            <a:fillRect/>
          </a:stretch>
        </p:blipFill>
        <p:spPr>
          <a:xfrm>
            <a:off x="5077704" y="1135062"/>
            <a:ext cx="7143714" cy="5120640"/>
          </a:xfrm>
          <a:prstGeom prst="rect">
            <a:avLst/>
          </a:prstGeom>
        </p:spPr>
      </p:pic>
    </p:spTree>
    <p:extLst>
      <p:ext uri="{BB962C8B-B14F-4D97-AF65-F5344CB8AC3E}">
        <p14:creationId xmlns:p14="http://schemas.microsoft.com/office/powerpoint/2010/main" val="238417223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41337" y="30162"/>
            <a:ext cx="11552237" cy="275272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Task Pane Apps</a:t>
            </a:r>
          </a:p>
        </p:txBody>
      </p:sp>
      <p:pic>
        <p:nvPicPr>
          <p:cNvPr id="2" name="Picture 1"/>
          <p:cNvPicPr>
            <a:picLocks noChangeAspect="1"/>
          </p:cNvPicPr>
          <p:nvPr/>
        </p:nvPicPr>
        <p:blipFill>
          <a:blip r:embed="rId2"/>
          <a:stretch>
            <a:fillRect/>
          </a:stretch>
        </p:blipFill>
        <p:spPr>
          <a:xfrm>
            <a:off x="1069320" y="906462"/>
            <a:ext cx="10100180" cy="5577840"/>
          </a:xfrm>
          <a:prstGeom prst="rect">
            <a:avLst/>
          </a:prstGeom>
        </p:spPr>
      </p:pic>
    </p:spTree>
    <p:extLst>
      <p:ext uri="{BB962C8B-B14F-4D97-AF65-F5344CB8AC3E}">
        <p14:creationId xmlns:p14="http://schemas.microsoft.com/office/powerpoint/2010/main" val="114934699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141288"/>
            <a:ext cx="11888787" cy="917575"/>
          </a:xfrm>
        </p:spPr>
        <p:txBody>
          <a:bodyPr/>
          <a:lstStyle/>
          <a:p>
            <a:r>
              <a:rPr lang="en-US" dirty="0"/>
              <a:t>Supported app types</a:t>
            </a:r>
            <a:endParaRPr lang="en-US" sz="1800" dirty="0"/>
          </a:p>
        </p:txBody>
      </p:sp>
      <p:graphicFrame>
        <p:nvGraphicFramePr>
          <p:cNvPr id="6" name="Table 5"/>
          <p:cNvGraphicFramePr>
            <a:graphicFrameLocks noGrp="1"/>
          </p:cNvGraphicFramePr>
          <p:nvPr>
            <p:extLst/>
          </p:nvPr>
        </p:nvGraphicFramePr>
        <p:xfrm>
          <a:off x="274637" y="1249298"/>
          <a:ext cx="11887200" cy="5143564"/>
        </p:xfrm>
        <a:graphic>
          <a:graphicData uri="http://schemas.openxmlformats.org/drawingml/2006/table">
            <a:tbl>
              <a:tblPr firstRow="1">
                <a:tableStyleId>{FABFCF23-3B69-468F-B69F-88F6DE6A72F2}</a:tableStyleId>
              </a:tblPr>
              <a:tblGrid>
                <a:gridCol w="5943600"/>
                <a:gridCol w="5943600"/>
              </a:tblGrid>
              <a:tr h="486400">
                <a:tc>
                  <a:txBody>
                    <a:bodyPr/>
                    <a:lstStyle/>
                    <a:p>
                      <a:r>
                        <a:rPr lang="en-US" dirty="0"/>
                        <a:t>Application</a:t>
                      </a:r>
                    </a:p>
                  </a:txBody>
                  <a:tcPr marL="47625" marR="47625" marT="47625" marB="47625" anchor="ctr">
                    <a:lnB w="12700" cap="flat" cmpd="sng" algn="ctr">
                      <a:solidFill>
                        <a:schemeClr val="tx1"/>
                      </a:solidFill>
                      <a:prstDash val="solid"/>
                      <a:round/>
                      <a:headEnd type="none" w="med" len="med"/>
                      <a:tailEnd type="none" w="med" len="med"/>
                    </a:lnB>
                  </a:tcPr>
                </a:tc>
                <a:tc>
                  <a:txBody>
                    <a:bodyPr/>
                    <a:lstStyle/>
                    <a:p>
                      <a:r>
                        <a:rPr lang="en-US" dirty="0"/>
                        <a:t>Supported types</a:t>
                      </a:r>
                    </a:p>
                  </a:txBody>
                  <a:tcPr marL="47625" marR="47625" marT="47625" marB="47625" anchor="ctr">
                    <a:lnB w="12700" cap="flat" cmpd="sng" algn="ctr">
                      <a:solidFill>
                        <a:schemeClr val="tx1"/>
                      </a:solidFill>
                      <a:prstDash val="solid"/>
                      <a:round/>
                      <a:headEnd type="none" w="med" len="med"/>
                      <a:tailEnd type="none" w="med" len="med"/>
                    </a:lnB>
                  </a:tcPr>
                </a:tc>
              </a:tr>
              <a:tr h="632428">
                <a:tc>
                  <a:txBody>
                    <a:bodyPr/>
                    <a:lstStyle/>
                    <a:p>
                      <a:r>
                        <a:rPr lang="en-US" dirty="0"/>
                        <a:t>Excel </a:t>
                      </a:r>
                      <a:r>
                        <a:rPr lang="en-US" dirty="0" smtClean="0"/>
                        <a:t>2013</a:t>
                      </a:r>
                      <a:endParaRPr lang="en-US" dirty="0"/>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Task pane</a:t>
                      </a:r>
                    </a:p>
                    <a:p>
                      <a:pPr>
                        <a:buFont typeface="Arial" panose="020B0604020202020204" pitchFamily="34" charset="0"/>
                        <a:buChar char="•"/>
                      </a:pPr>
                      <a:r>
                        <a:rPr lang="en-US" dirty="0"/>
                        <a:t>Content</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32428">
                <a:tc>
                  <a:txBody>
                    <a:bodyPr/>
                    <a:lstStyle/>
                    <a:p>
                      <a:r>
                        <a:rPr lang="en-US" dirty="0"/>
                        <a:t>Excel Web App</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Task pane</a:t>
                      </a:r>
                    </a:p>
                    <a:p>
                      <a:pPr>
                        <a:buFont typeface="Arial" panose="020B0604020202020204" pitchFamily="34" charset="0"/>
                        <a:buChar char="•"/>
                      </a:pPr>
                      <a:r>
                        <a:rPr lang="en-US" dirty="0"/>
                        <a:t>Content</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dirty="0"/>
                        <a:t>Word 2013</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Task pane</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a:t>Outlook 2013</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Mail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dirty="0"/>
                        <a:t>OWA for Devices</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Mail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dirty="0"/>
                        <a:t>Outlook Web App</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Mail</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dirty="0"/>
                        <a:t>PowerPoint 2013</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Task pane</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61564">
                <a:tc>
                  <a:txBody>
                    <a:bodyPr/>
                    <a:lstStyle/>
                    <a:p>
                      <a:r>
                        <a:rPr lang="en-US"/>
                        <a:t>Project Professional 2013</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buFont typeface="Arial" panose="020B0604020202020204" pitchFamily="34" charset="0"/>
                        <a:buChar char="•"/>
                      </a:pPr>
                      <a:r>
                        <a:rPr lang="en-US" dirty="0"/>
                        <a:t>Task pane</a:t>
                      </a:r>
                    </a:p>
                  </a:txBody>
                  <a:tcPr marL="47625" marR="47625" marT="47625" marB="476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159581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Achieving better business productivity through Apps for Office</a:t>
            </a:r>
          </a:p>
        </p:txBody>
      </p:sp>
      <p:sp>
        <p:nvSpPr>
          <p:cNvPr id="5" name="Text Placeholder 4"/>
          <p:cNvSpPr>
            <a:spLocks noGrp="1"/>
          </p:cNvSpPr>
          <p:nvPr>
            <p:ph type="body" sz="quarter" idx="14"/>
          </p:nvPr>
        </p:nvSpPr>
        <p:spPr/>
        <p:txBody>
          <a:bodyPr/>
          <a:lstStyle/>
          <a:p>
            <a:r>
              <a:rPr lang="en-US" dirty="0"/>
              <a:t>Jason </a:t>
            </a:r>
            <a:r>
              <a:rPr lang="en-US" dirty="0" err="1"/>
              <a:t>Himmelstein</a:t>
            </a:r>
            <a:r>
              <a:rPr lang="en-US" dirty="0"/>
              <a:t>, MVP</a:t>
            </a:r>
          </a:p>
          <a:p>
            <a:r>
              <a:rPr lang="en-US" dirty="0"/>
              <a:t>Senior Technical Director, SharePoint</a:t>
            </a:r>
          </a:p>
          <a:p>
            <a:r>
              <a:rPr lang="en-US" dirty="0" err="1"/>
              <a:t>Atrion</a:t>
            </a:r>
            <a:endParaRPr lang="en-US" dirty="0"/>
          </a:p>
        </p:txBody>
      </p:sp>
      <p:sp>
        <p:nvSpPr>
          <p:cNvPr id="2" name="Text Placeholder 1"/>
          <p:cNvSpPr>
            <a:spLocks noGrp="1"/>
          </p:cNvSpPr>
          <p:nvPr>
            <p:ph type="body" sz="quarter" idx="15"/>
          </p:nvPr>
        </p:nvSpPr>
        <p:spPr/>
        <p:txBody>
          <a:bodyPr/>
          <a:lstStyle/>
          <a:p>
            <a:r>
              <a:rPr lang="en-US" dirty="0" smtClean="0"/>
              <a:t>SPC294</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9275" y="1516063"/>
            <a:ext cx="11887200" cy="4801314"/>
          </a:xfrm>
        </p:spPr>
        <p:txBody>
          <a:bodyPr/>
          <a:lstStyle/>
          <a:p>
            <a:pPr>
              <a:buFont typeface="Wingdings" panose="05000000000000000000" pitchFamily="2" charset="2"/>
              <a:buChar char="ü"/>
            </a:pPr>
            <a:r>
              <a:rPr lang="en-US" dirty="0" smtClean="0">
                <a:solidFill>
                  <a:schemeClr val="tx1"/>
                </a:solidFill>
              </a:rPr>
              <a:t>Evolution of Applications</a:t>
            </a:r>
          </a:p>
          <a:p>
            <a:pPr>
              <a:buFont typeface="Wingdings" panose="05000000000000000000" pitchFamily="2" charset="2"/>
              <a:buChar char="ü"/>
            </a:pPr>
            <a:r>
              <a:rPr lang="en-US" dirty="0" smtClean="0">
                <a:solidFill>
                  <a:schemeClr val="tx1"/>
                </a:solidFill>
              </a:rPr>
              <a:t>Intro to Apps for Office</a:t>
            </a:r>
          </a:p>
          <a:p>
            <a:pPr>
              <a:buFont typeface="Wingdings" panose="05000000000000000000" pitchFamily="2" charset="2"/>
              <a:buChar char="q"/>
            </a:pPr>
            <a:r>
              <a:rPr lang="en-US" dirty="0" smtClean="0">
                <a:solidFill>
                  <a:schemeClr val="tx1"/>
                </a:solidFill>
              </a:rPr>
              <a:t>Value Proposition of Apps for Office</a:t>
            </a:r>
          </a:p>
          <a:p>
            <a:pPr>
              <a:buFont typeface="Wingdings" panose="05000000000000000000" pitchFamily="2" charset="2"/>
              <a:buChar char="q"/>
            </a:pPr>
            <a:r>
              <a:rPr lang="en-US" dirty="0">
                <a:solidFill>
                  <a:schemeClr val="tx1"/>
                </a:solidFill>
              </a:rPr>
              <a:t>Demo</a:t>
            </a:r>
          </a:p>
          <a:p>
            <a:pPr>
              <a:buFont typeface="Wingdings" panose="05000000000000000000" pitchFamily="2" charset="2"/>
              <a:buChar char="q"/>
            </a:pPr>
            <a:r>
              <a:rPr lang="en-US" dirty="0" smtClean="0">
                <a:solidFill>
                  <a:schemeClr val="tx1"/>
                </a:solidFill>
              </a:rPr>
              <a:t>Real World Scenario</a:t>
            </a:r>
          </a:p>
          <a:p>
            <a:pPr>
              <a:buFont typeface="Wingdings" panose="05000000000000000000" pitchFamily="2" charset="2"/>
              <a:buChar char="q"/>
            </a:pPr>
            <a:r>
              <a:rPr lang="en-US" dirty="0" smtClean="0">
                <a:solidFill>
                  <a:schemeClr val="tx1"/>
                </a:solidFill>
              </a:rPr>
              <a:t>Discuss the newly announced</a:t>
            </a:r>
          </a:p>
          <a:p>
            <a:pPr>
              <a:buFont typeface="Wingdings" panose="05000000000000000000" pitchFamily="2" charset="2"/>
              <a:buChar char="ü"/>
            </a:pPr>
            <a:endParaRPr lang="en-US" dirty="0" smtClean="0">
              <a:solidFill>
                <a:schemeClr val="tx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a:solidFill>
                  <a:schemeClr val="tx1"/>
                </a:solidFill>
              </a:rPr>
              <a:t>Agenda</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209458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480" t="11285" r="6747" b="19018"/>
          <a:stretch/>
        </p:blipFill>
        <p:spPr>
          <a:xfrm>
            <a:off x="0" y="-15875"/>
            <a:ext cx="12406022" cy="7223760"/>
          </a:xfrm>
          <a:prstGeom prst="rect">
            <a:avLst/>
          </a:prstGeom>
        </p:spPr>
      </p:pic>
      <p:sp>
        <p:nvSpPr>
          <p:cNvPr id="2" name="Title 1"/>
          <p:cNvSpPr>
            <a:spLocks noGrp="1"/>
          </p:cNvSpPr>
          <p:nvPr>
            <p:ph type="title"/>
          </p:nvPr>
        </p:nvSpPr>
        <p:spPr>
          <a:xfrm>
            <a:off x="3932237" y="2049462"/>
            <a:ext cx="6112408" cy="1795463"/>
          </a:xfrm>
          <a:solidFill>
            <a:srgbClr val="000000">
              <a:alpha val="54118"/>
            </a:srgbClr>
          </a:solidFill>
          <a:effectLst>
            <a:softEdge rad="63500"/>
          </a:effectLst>
        </p:spPr>
        <p:txBody>
          <a:bodyPr/>
          <a:lstStyle/>
          <a:p>
            <a:pPr algn="ctr"/>
            <a:r>
              <a:rPr lang="en-US" dirty="0" smtClean="0">
                <a:solidFill>
                  <a:schemeClr val="bg1"/>
                </a:solidFill>
              </a:rPr>
              <a:t>Leveraging your </a:t>
            </a:r>
            <a:br>
              <a:rPr lang="en-US" dirty="0" smtClean="0">
                <a:solidFill>
                  <a:schemeClr val="bg1"/>
                </a:solidFill>
              </a:rPr>
            </a:br>
            <a:r>
              <a:rPr lang="en-US" dirty="0" smtClean="0">
                <a:solidFill>
                  <a:schemeClr val="bg1"/>
                </a:solidFill>
              </a:rPr>
              <a:t>existing investment</a:t>
            </a:r>
            <a:endParaRPr lang="en-US" dirty="0">
              <a:solidFill>
                <a:schemeClr val="bg1"/>
              </a:solidFill>
            </a:endParaRPr>
          </a:p>
        </p:txBody>
      </p:sp>
      <p:sp>
        <p:nvSpPr>
          <p:cNvPr id="11"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17522186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237" y="1833033"/>
            <a:ext cx="7742238" cy="5161492"/>
          </a:xfrm>
          <a:prstGeom prst="rect">
            <a:avLst/>
          </a:prstGeom>
        </p:spPr>
      </p:pic>
      <p:sp>
        <p:nvSpPr>
          <p:cNvPr id="9" name="Text Placeholder 3"/>
          <p:cNvSpPr txBox="1">
            <a:spLocks/>
          </p:cNvSpPr>
          <p:nvPr/>
        </p:nvSpPr>
        <p:spPr>
          <a:xfrm>
            <a:off x="21130" y="1439862"/>
            <a:ext cx="11889564" cy="517064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buClr>
                <a:srgbClr val="0070C0"/>
              </a:buClr>
            </a:pPr>
            <a:r>
              <a:rPr lang="en-US" dirty="0" smtClean="0">
                <a:solidFill>
                  <a:srgbClr val="0070C0"/>
                </a:solidFill>
              </a:rPr>
              <a:t>Word</a:t>
            </a:r>
          </a:p>
          <a:p>
            <a:pPr>
              <a:lnSpc>
                <a:spcPct val="100000"/>
              </a:lnSpc>
              <a:buClr>
                <a:srgbClr val="0070C0"/>
              </a:buClr>
            </a:pPr>
            <a:r>
              <a:rPr lang="en-US" dirty="0" smtClean="0">
                <a:solidFill>
                  <a:srgbClr val="0070C0"/>
                </a:solidFill>
              </a:rPr>
              <a:t>PowerPoint</a:t>
            </a:r>
          </a:p>
          <a:p>
            <a:pPr>
              <a:lnSpc>
                <a:spcPct val="100000"/>
              </a:lnSpc>
              <a:buClr>
                <a:srgbClr val="0070C0"/>
              </a:buClr>
            </a:pPr>
            <a:r>
              <a:rPr lang="en-US" dirty="0" smtClean="0">
                <a:solidFill>
                  <a:srgbClr val="0070C0"/>
                </a:solidFill>
              </a:rPr>
              <a:t>Excel</a:t>
            </a:r>
          </a:p>
          <a:p>
            <a:pPr>
              <a:lnSpc>
                <a:spcPct val="100000"/>
              </a:lnSpc>
              <a:buClr>
                <a:srgbClr val="0070C0"/>
              </a:buClr>
            </a:pPr>
            <a:r>
              <a:rPr lang="en-US" dirty="0" smtClean="0">
                <a:solidFill>
                  <a:srgbClr val="0070C0"/>
                </a:solidFill>
              </a:rPr>
              <a:t>Project</a:t>
            </a:r>
          </a:p>
          <a:p>
            <a:pPr>
              <a:lnSpc>
                <a:spcPct val="100000"/>
              </a:lnSpc>
              <a:buClr>
                <a:srgbClr val="0070C0"/>
              </a:buClr>
            </a:pPr>
            <a:r>
              <a:rPr lang="en-US" dirty="0" smtClean="0">
                <a:solidFill>
                  <a:srgbClr val="0070C0"/>
                </a:solidFill>
              </a:rPr>
              <a:t>Office 365</a:t>
            </a:r>
          </a:p>
          <a:p>
            <a:pPr>
              <a:lnSpc>
                <a:spcPct val="100000"/>
              </a:lnSpc>
              <a:buClr>
                <a:srgbClr val="0070C0"/>
              </a:buClr>
            </a:pPr>
            <a:r>
              <a:rPr lang="en-US" dirty="0" smtClean="0">
                <a:solidFill>
                  <a:srgbClr val="0070C0"/>
                </a:solidFill>
              </a:rPr>
              <a:t>SharePoint</a:t>
            </a:r>
          </a:p>
          <a:p>
            <a:pPr>
              <a:lnSpc>
                <a:spcPct val="100000"/>
              </a:lnSpc>
              <a:buClr>
                <a:srgbClr val="6690B0"/>
              </a:buClr>
            </a:pPr>
            <a:endParaRPr lang="en-US" dirty="0" smtClean="0">
              <a:solidFill>
                <a:srgbClr val="6690B0"/>
              </a:solidFill>
            </a:endParaRPr>
          </a:p>
          <a:p>
            <a:pPr>
              <a:lnSpc>
                <a:spcPct val="100000"/>
              </a:lnSpc>
              <a:buClr>
                <a:srgbClr val="6690B0"/>
              </a:buClr>
            </a:pPr>
            <a:endParaRPr lang="en-US" dirty="0" smtClean="0">
              <a:solidFill>
                <a:srgbClr val="6690B0"/>
              </a:solidFill>
            </a:endParaRPr>
          </a:p>
          <a:p>
            <a:pPr lvl="1">
              <a:lnSpc>
                <a:spcPct val="100000"/>
              </a:lnSpc>
              <a:buClr>
                <a:srgbClr val="6690B0"/>
              </a:buClr>
            </a:pPr>
            <a:endParaRPr lang="en-US" dirty="0" smtClean="0">
              <a:solidFill>
                <a:srgbClr val="6690B0"/>
              </a:solidFill>
            </a:endParaRPr>
          </a:p>
          <a:p>
            <a:pPr lvl="1">
              <a:lnSpc>
                <a:spcPct val="100000"/>
              </a:lnSpc>
              <a:buClr>
                <a:srgbClr val="6690B0"/>
              </a:buClr>
            </a:pPr>
            <a:endParaRPr lang="en-US" dirty="0" smtClean="0">
              <a:solidFill>
                <a:srgbClr val="6690B0"/>
              </a:solidFill>
            </a:endParaRPr>
          </a:p>
          <a:p>
            <a:pPr lvl="1">
              <a:lnSpc>
                <a:spcPct val="100000"/>
              </a:lnSpc>
              <a:buClr>
                <a:srgbClr val="6690B0"/>
              </a:buClr>
            </a:pPr>
            <a:endParaRPr lang="en-US" dirty="0">
              <a:solidFill>
                <a:srgbClr val="6690B0"/>
              </a:solidFill>
            </a:endParaRPr>
          </a:p>
          <a:p>
            <a:pPr>
              <a:lnSpc>
                <a:spcPct val="100000"/>
              </a:lnSpc>
              <a:buClr>
                <a:srgbClr val="505050"/>
              </a:buClr>
            </a:pPr>
            <a:endParaRPr lang="en-US" dirty="0">
              <a:gradFill>
                <a:gsLst>
                  <a:gs pos="1250">
                    <a:srgbClr val="505050"/>
                  </a:gs>
                  <a:gs pos="100000">
                    <a:srgbClr val="505050"/>
                  </a:gs>
                </a:gsLst>
                <a:lin ang="5400000" scaled="0"/>
              </a:gradFill>
            </a:endParaRPr>
          </a:p>
        </p:txBody>
      </p:sp>
      <p:sp>
        <p:nvSpPr>
          <p:cNvPr id="10" name="Title 1"/>
          <p:cNvSpPr txBox="1">
            <a:spLocks/>
          </p:cNvSpPr>
          <p:nvPr/>
        </p:nvSpPr>
        <p:spPr>
          <a:xfrm>
            <a:off x="-30163" y="357821"/>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pc="0">
                <a:solidFill>
                  <a:srgbClr val="505050"/>
                </a:solidFill>
                <a:cs typeface="+mn-cs"/>
              </a:rPr>
              <a:t>Familiar tools your users know</a:t>
            </a:r>
          </a:p>
        </p:txBody>
      </p:sp>
    </p:spTree>
    <p:extLst>
      <p:ext uri="{BB962C8B-B14F-4D97-AF65-F5344CB8AC3E}">
        <p14:creationId xmlns:p14="http://schemas.microsoft.com/office/powerpoint/2010/main" val="36449632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 y="-148718"/>
            <a:ext cx="12521707" cy="8347805"/>
          </a:xfrm>
          <a:prstGeom prst="rect">
            <a:avLst/>
          </a:prstGeom>
        </p:spPr>
      </p:pic>
      <p:grpSp>
        <p:nvGrpSpPr>
          <p:cNvPr id="2" name="Group 1"/>
          <p:cNvGrpSpPr/>
          <p:nvPr/>
        </p:nvGrpSpPr>
        <p:grpSpPr>
          <a:xfrm>
            <a:off x="11514454" y="79374"/>
            <a:ext cx="822960" cy="190182"/>
            <a:chOff x="2953848" y="6286773"/>
            <a:chExt cx="822960" cy="190182"/>
          </a:xfrm>
        </p:grpSpPr>
        <p:sp>
          <p:nvSpPr>
            <p:cNvPr id="3" name="Rectangle 2"/>
            <p:cNvSpPr/>
            <p:nvPr/>
          </p:nvSpPr>
          <p:spPr bwMode="auto">
            <a:xfrm>
              <a:off x="2953848" y="6286773"/>
              <a:ext cx="182880" cy="182880"/>
            </a:xfrm>
            <a:prstGeom prst="rect">
              <a:avLst/>
            </a:prstGeom>
            <a:solidFill>
              <a:srgbClr val="007233">
                <a:alpha val="2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endParaRPr>
            </a:p>
          </p:txBody>
        </p:sp>
        <p:sp>
          <p:nvSpPr>
            <p:cNvPr id="4" name="Rectangle 3"/>
            <p:cNvSpPr/>
            <p:nvPr/>
          </p:nvSpPr>
          <p:spPr bwMode="auto">
            <a:xfrm>
              <a:off x="3167208" y="6286773"/>
              <a:ext cx="182880" cy="182880"/>
            </a:xfrm>
            <a:prstGeom prst="rect">
              <a:avLst/>
            </a:prstGeom>
            <a:solidFill>
              <a:srgbClr val="E27C00">
                <a:alpha val="25000"/>
              </a:srgbClr>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endParaRPr>
            </a:p>
          </p:txBody>
        </p:sp>
        <p:sp>
          <p:nvSpPr>
            <p:cNvPr id="5" name="Rectangle 4"/>
            <p:cNvSpPr/>
            <p:nvPr/>
          </p:nvSpPr>
          <p:spPr bwMode="auto">
            <a:xfrm>
              <a:off x="3380568" y="6294075"/>
              <a:ext cx="182880" cy="182880"/>
            </a:xfrm>
            <a:prstGeom prst="rect">
              <a:avLst/>
            </a:prstGeom>
            <a:solidFill>
              <a:srgbClr val="BA141A"/>
            </a:solidFill>
            <a:ln w="95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endParaRPr>
            </a:p>
          </p:txBody>
        </p:sp>
        <p:sp>
          <p:nvSpPr>
            <p:cNvPr id="6" name="Rectangle 5"/>
            <p:cNvSpPr/>
            <p:nvPr/>
          </p:nvSpPr>
          <p:spPr bwMode="auto">
            <a:xfrm>
              <a:off x="3593928" y="6294075"/>
              <a:ext cx="182880" cy="182880"/>
            </a:xfrm>
            <a:prstGeom prst="rect">
              <a:avLst/>
            </a:prstGeom>
            <a:solidFill>
              <a:schemeClr val="accent1">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7"/>
          <p:cNvGrpSpPr/>
          <p:nvPr/>
        </p:nvGrpSpPr>
        <p:grpSpPr>
          <a:xfrm>
            <a:off x="7504989" y="824952"/>
            <a:ext cx="4955752" cy="5937956"/>
            <a:chOff x="7504989" y="824952"/>
            <a:chExt cx="4955752" cy="5937956"/>
          </a:xfrm>
        </p:grpSpPr>
        <p:sp>
          <p:nvSpPr>
            <p:cNvPr id="13" name="Rectangle 12"/>
            <p:cNvSpPr/>
            <p:nvPr/>
          </p:nvSpPr>
          <p:spPr bwMode="auto">
            <a:xfrm>
              <a:off x="7578099" y="824952"/>
              <a:ext cx="4628408" cy="4577310"/>
            </a:xfrm>
            <a:prstGeom prst="rect">
              <a:avLst/>
            </a:prstGeom>
            <a:solidFill>
              <a:schemeClr val="tx1">
                <a:lumMod val="60000"/>
                <a:lumOff val="40000"/>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ext Placeholder 3"/>
            <p:cNvSpPr txBox="1">
              <a:spLocks/>
            </p:cNvSpPr>
            <p:nvPr/>
          </p:nvSpPr>
          <p:spPr>
            <a:xfrm>
              <a:off x="8580436" y="1592262"/>
              <a:ext cx="3330257" cy="517064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buClr>
                  <a:srgbClr val="0070C0"/>
                </a:buClr>
              </a:pPr>
              <a:r>
                <a:rPr lang="en-US" sz="3200" dirty="0" smtClean="0">
                  <a:solidFill>
                    <a:srgbClr val="0070C0"/>
                  </a:solidFill>
                </a:rPr>
                <a:t>JavaScript</a:t>
              </a:r>
              <a:r>
                <a:rPr lang="en-US" sz="3200" dirty="0" smtClean="0">
                  <a:solidFill>
                    <a:srgbClr val="00188F"/>
                  </a:solidFill>
                </a:rPr>
                <a:t/>
              </a:r>
              <a:br>
                <a:rPr lang="en-US" sz="3200" dirty="0" smtClean="0">
                  <a:solidFill>
                    <a:srgbClr val="00188F"/>
                  </a:solidFill>
                </a:rPr>
              </a:br>
              <a:endParaRPr lang="en-US" sz="3200" dirty="0" smtClean="0">
                <a:solidFill>
                  <a:srgbClr val="00188F"/>
                </a:solidFill>
              </a:endParaRPr>
            </a:p>
            <a:p>
              <a:pPr marL="0" indent="0">
                <a:lnSpc>
                  <a:spcPct val="100000"/>
                </a:lnSpc>
                <a:buClr>
                  <a:srgbClr val="00188F"/>
                </a:buClr>
                <a:buFont typeface="Wingdings" panose="05000000000000000000" pitchFamily="2" charset="2"/>
                <a:buNone/>
              </a:pPr>
              <a:endParaRPr lang="en-US" sz="3200" dirty="0" smtClean="0">
                <a:solidFill>
                  <a:srgbClr val="00188F"/>
                </a:solidFill>
              </a:endParaRPr>
            </a:p>
            <a:p>
              <a:pPr>
                <a:lnSpc>
                  <a:spcPct val="100000"/>
                </a:lnSpc>
                <a:buClr>
                  <a:srgbClr val="0070C0"/>
                </a:buClr>
              </a:pPr>
              <a:r>
                <a:rPr lang="en-US" sz="3200" dirty="0" smtClean="0">
                  <a:solidFill>
                    <a:srgbClr val="0070C0"/>
                  </a:solidFill>
                </a:rPr>
                <a:t>C#</a:t>
              </a:r>
            </a:p>
            <a:p>
              <a:pPr>
                <a:lnSpc>
                  <a:spcPct val="100000"/>
                </a:lnSpc>
                <a:buClr>
                  <a:srgbClr val="0070C0"/>
                </a:buClr>
              </a:pPr>
              <a:r>
                <a:rPr lang="en-US" sz="3200" dirty="0">
                  <a:solidFill>
                    <a:srgbClr val="0070C0"/>
                  </a:solidFill>
                </a:rPr>
                <a:t>PHP</a:t>
              </a:r>
            </a:p>
            <a:p>
              <a:pPr>
                <a:lnSpc>
                  <a:spcPct val="100000"/>
                </a:lnSpc>
                <a:buClr>
                  <a:srgbClr val="0070C0"/>
                </a:buClr>
              </a:pPr>
              <a:r>
                <a:rPr lang="en-US" sz="3200" dirty="0" smtClean="0">
                  <a:solidFill>
                    <a:srgbClr val="0070C0"/>
                  </a:solidFill>
                </a:rPr>
                <a:t>Python</a:t>
              </a:r>
            </a:p>
            <a:p>
              <a:pPr lvl="1">
                <a:lnSpc>
                  <a:spcPct val="100000"/>
                </a:lnSpc>
                <a:buClr>
                  <a:srgbClr val="00188F"/>
                </a:buClr>
              </a:pPr>
              <a:endParaRPr lang="en-US" sz="1800" dirty="0" smtClean="0">
                <a:solidFill>
                  <a:srgbClr val="6690B0"/>
                </a:solidFill>
              </a:endParaRPr>
            </a:p>
            <a:p>
              <a:pPr lvl="1">
                <a:lnSpc>
                  <a:spcPct val="100000"/>
                </a:lnSpc>
                <a:buClr>
                  <a:srgbClr val="00188F"/>
                </a:buClr>
              </a:pPr>
              <a:endParaRPr lang="en-US" sz="1800" dirty="0" smtClean="0">
                <a:solidFill>
                  <a:srgbClr val="6690B0"/>
                </a:solidFill>
              </a:endParaRPr>
            </a:p>
            <a:p>
              <a:pPr lvl="1">
                <a:lnSpc>
                  <a:spcPct val="100000"/>
                </a:lnSpc>
                <a:buClr>
                  <a:srgbClr val="00188F"/>
                </a:buClr>
              </a:pPr>
              <a:endParaRPr lang="en-US" sz="1800" dirty="0">
                <a:solidFill>
                  <a:srgbClr val="6690B0"/>
                </a:solidFill>
              </a:endParaRPr>
            </a:p>
            <a:p>
              <a:pPr>
                <a:lnSpc>
                  <a:spcPct val="100000"/>
                </a:lnSpc>
                <a:buClr>
                  <a:srgbClr val="00188F"/>
                </a:buClr>
              </a:pPr>
              <a:endParaRPr lang="en-US" sz="3200" dirty="0">
                <a:gradFill>
                  <a:gsLst>
                    <a:gs pos="1250">
                      <a:srgbClr val="505050"/>
                    </a:gs>
                    <a:gs pos="100000">
                      <a:srgbClr val="505050"/>
                    </a:gs>
                  </a:gsLst>
                  <a:lin ang="5400000" scaled="0"/>
                </a:gradFill>
              </a:endParaRPr>
            </a:p>
          </p:txBody>
        </p:sp>
        <p:sp>
          <p:nvSpPr>
            <p:cNvPr id="10" name="Title 1"/>
            <p:cNvSpPr txBox="1">
              <a:spLocks/>
            </p:cNvSpPr>
            <p:nvPr/>
          </p:nvSpPr>
          <p:spPr>
            <a:xfrm>
              <a:off x="7504989" y="1036866"/>
              <a:ext cx="4955752"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spc="0">
                  <a:solidFill>
                    <a:srgbClr val="505050"/>
                  </a:solidFill>
                  <a:cs typeface="+mn-cs"/>
                </a:rPr>
                <a:t>Required skillset</a:t>
              </a:r>
            </a:p>
          </p:txBody>
        </p:sp>
      </p:grpSp>
      <p:sp>
        <p:nvSpPr>
          <p:cNvPr id="15" name="Title 1"/>
          <p:cNvSpPr txBox="1">
            <a:spLocks/>
          </p:cNvSpPr>
          <p:nvPr/>
        </p:nvSpPr>
        <p:spPr>
          <a:xfrm>
            <a:off x="7520863" y="2177831"/>
            <a:ext cx="4955752"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spc="0">
                <a:solidFill>
                  <a:srgbClr val="505050"/>
                </a:solidFill>
                <a:cs typeface="+mn-cs"/>
              </a:rPr>
              <a:t>Re-use your existing skillsets</a:t>
            </a:r>
          </a:p>
        </p:txBody>
      </p:sp>
      <p:sp>
        <p:nvSpPr>
          <p:cNvPr id="16"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505050">
                    <a:lumMod val="50000"/>
                  </a:srgbClr>
                </a:solidFill>
              </a:rPr>
              <a:t>#SPC294</a:t>
            </a:r>
            <a:endParaRPr lang="en-US" sz="1800" dirty="0">
              <a:solidFill>
                <a:srgbClr val="505050">
                  <a:lumMod val="50000"/>
                </a:srgbClr>
              </a:solidFill>
            </a:endParaRPr>
          </a:p>
        </p:txBody>
      </p:sp>
    </p:spTree>
    <p:extLst>
      <p:ext uri="{BB962C8B-B14F-4D97-AF65-F5344CB8AC3E}">
        <p14:creationId xmlns:p14="http://schemas.microsoft.com/office/powerpoint/2010/main" val="195752512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6627" r="6514"/>
          <a:stretch/>
        </p:blipFill>
        <p:spPr>
          <a:xfrm>
            <a:off x="6361112" y="0"/>
            <a:ext cx="6096000" cy="6994525"/>
          </a:xfrm>
          <a:prstGeom prst="rect">
            <a:avLst/>
          </a:prstGeom>
        </p:spPr>
      </p:pic>
      <p:sp>
        <p:nvSpPr>
          <p:cNvPr id="5" name="Title 1"/>
          <p:cNvSpPr txBox="1">
            <a:spLocks/>
          </p:cNvSpPr>
          <p:nvPr/>
        </p:nvSpPr>
        <p:spPr>
          <a:xfrm>
            <a:off x="-31750" y="141288"/>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What did you just say?</a:t>
            </a:r>
            <a:endParaRPr sz="1800">
              <a:gradFill>
                <a:gsLst>
                  <a:gs pos="1250">
                    <a:srgbClr val="505050"/>
                  </a:gs>
                  <a:gs pos="100000">
                    <a:srgbClr val="505050"/>
                  </a:gs>
                </a:gsLst>
                <a:lin ang="5400000" scaled="0"/>
              </a:gradFill>
            </a:endParaRPr>
          </a:p>
        </p:txBody>
      </p:sp>
      <p:sp>
        <p:nvSpPr>
          <p:cNvPr id="6" name="Text Placeholder 3"/>
          <p:cNvSpPr txBox="1">
            <a:spLocks/>
          </p:cNvSpPr>
          <p:nvPr/>
        </p:nvSpPr>
        <p:spPr>
          <a:xfrm>
            <a:off x="21130" y="1211262"/>
            <a:ext cx="11889564" cy="517064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Clr>
                <a:srgbClr val="6690B0"/>
              </a:buClr>
              <a:buFont typeface="Wingdings" panose="05000000000000000000" pitchFamily="2" charset="2"/>
              <a:buNone/>
            </a:pPr>
            <a:r>
              <a:rPr lang="en-US" dirty="0" smtClean="0">
                <a:solidFill>
                  <a:srgbClr val="0070C0"/>
                </a:solidFill>
              </a:rPr>
              <a:t>Yes, PHP &amp; Python…</a:t>
            </a:r>
          </a:p>
          <a:p>
            <a:pPr marL="342900" lvl="1" indent="0">
              <a:lnSpc>
                <a:spcPct val="100000"/>
              </a:lnSpc>
              <a:buClr>
                <a:srgbClr val="6690B0"/>
              </a:buClr>
              <a:buFont typeface="Wingdings" panose="05000000000000000000" pitchFamily="2" charset="2"/>
              <a:buNone/>
            </a:pPr>
            <a:r>
              <a:rPr lang="en-US" dirty="0" smtClean="0">
                <a:solidFill>
                  <a:srgbClr val="0070C0"/>
                </a:solidFill>
              </a:rPr>
              <a:t>Or any other backend language you use</a:t>
            </a:r>
          </a:p>
          <a:p>
            <a:pPr marL="0" indent="0">
              <a:lnSpc>
                <a:spcPct val="100000"/>
              </a:lnSpc>
              <a:buClr>
                <a:srgbClr val="6690B0"/>
              </a:buClr>
              <a:buFont typeface="Wingdings" panose="05000000000000000000" pitchFamily="2" charset="2"/>
              <a:buNone/>
            </a:pPr>
            <a:endParaRPr lang="en-US" dirty="0" smtClean="0">
              <a:solidFill>
                <a:srgbClr val="0070C0"/>
              </a:solidFill>
            </a:endParaRPr>
          </a:p>
          <a:p>
            <a:pPr marL="0" indent="0">
              <a:lnSpc>
                <a:spcPct val="100000"/>
              </a:lnSpc>
              <a:buClr>
                <a:srgbClr val="6690B0"/>
              </a:buClr>
              <a:buFont typeface="Wingdings" panose="05000000000000000000" pitchFamily="2" charset="2"/>
              <a:buNone/>
            </a:pPr>
            <a:r>
              <a:rPr lang="en-US" dirty="0" smtClean="0">
                <a:solidFill>
                  <a:srgbClr val="0070C0"/>
                </a:solidFill>
              </a:rPr>
              <a:t>Agnostic to your backend,</a:t>
            </a:r>
          </a:p>
          <a:p>
            <a:pPr marL="0" indent="0">
              <a:lnSpc>
                <a:spcPct val="100000"/>
              </a:lnSpc>
              <a:buClr>
                <a:srgbClr val="6690B0"/>
              </a:buClr>
              <a:buFont typeface="Wingdings" panose="05000000000000000000" pitchFamily="2" charset="2"/>
              <a:buNone/>
            </a:pPr>
            <a:r>
              <a:rPr lang="en-US" dirty="0" smtClean="0">
                <a:solidFill>
                  <a:srgbClr val="0070C0"/>
                </a:solidFill>
              </a:rPr>
              <a:t>Apps for Office can be used</a:t>
            </a:r>
          </a:p>
          <a:p>
            <a:pPr marL="0" indent="0">
              <a:lnSpc>
                <a:spcPct val="100000"/>
              </a:lnSpc>
              <a:buClr>
                <a:srgbClr val="6690B0"/>
              </a:buClr>
              <a:buFont typeface="Wingdings" panose="05000000000000000000" pitchFamily="2" charset="2"/>
              <a:buNone/>
            </a:pPr>
            <a:r>
              <a:rPr lang="en-US" dirty="0" smtClean="0">
                <a:solidFill>
                  <a:srgbClr val="0070C0"/>
                </a:solidFill>
              </a:rPr>
              <a:t>to interact with your LOB</a:t>
            </a:r>
            <a:br>
              <a:rPr lang="en-US" dirty="0" smtClean="0">
                <a:solidFill>
                  <a:srgbClr val="0070C0"/>
                </a:solidFill>
              </a:rPr>
            </a:br>
            <a:r>
              <a:rPr lang="en-US" dirty="0" smtClean="0">
                <a:solidFill>
                  <a:srgbClr val="0070C0"/>
                </a:solidFill>
              </a:rPr>
              <a:t>system using a web service </a:t>
            </a:r>
            <a:br>
              <a:rPr lang="en-US" dirty="0" smtClean="0">
                <a:solidFill>
                  <a:srgbClr val="0070C0"/>
                </a:solidFill>
              </a:rPr>
            </a:br>
            <a:r>
              <a:rPr lang="en-US" dirty="0" smtClean="0">
                <a:solidFill>
                  <a:srgbClr val="0070C0"/>
                </a:solidFill>
              </a:rPr>
              <a:t>&amp; JavaScript</a:t>
            </a:r>
          </a:p>
          <a:p>
            <a:pPr>
              <a:lnSpc>
                <a:spcPct val="100000"/>
              </a:lnSpc>
              <a:buClr>
                <a:srgbClr val="6690B0"/>
              </a:buClr>
            </a:pPr>
            <a:endParaRPr lang="en-US" dirty="0" smtClean="0">
              <a:solidFill>
                <a:srgbClr val="0070C0"/>
              </a:solidFill>
            </a:endParaRPr>
          </a:p>
          <a:p>
            <a:pPr lvl="1">
              <a:lnSpc>
                <a:spcPct val="100000"/>
              </a:lnSpc>
              <a:buClr>
                <a:srgbClr val="6690B0"/>
              </a:buClr>
            </a:pPr>
            <a:endParaRPr lang="en-US" dirty="0" smtClean="0">
              <a:solidFill>
                <a:srgbClr val="0070C0"/>
              </a:solidFill>
            </a:endParaRPr>
          </a:p>
          <a:p>
            <a:pPr lvl="1">
              <a:lnSpc>
                <a:spcPct val="100000"/>
              </a:lnSpc>
              <a:buClr>
                <a:srgbClr val="6690B0"/>
              </a:buClr>
            </a:pPr>
            <a:endParaRPr lang="en-US" dirty="0" smtClean="0">
              <a:solidFill>
                <a:srgbClr val="0070C0"/>
              </a:solidFill>
            </a:endParaRPr>
          </a:p>
          <a:p>
            <a:pPr lvl="1">
              <a:lnSpc>
                <a:spcPct val="100000"/>
              </a:lnSpc>
              <a:buClr>
                <a:srgbClr val="6690B0"/>
              </a:buClr>
            </a:pPr>
            <a:endParaRPr lang="en-US" dirty="0">
              <a:solidFill>
                <a:srgbClr val="0070C0"/>
              </a:solidFill>
            </a:endParaRPr>
          </a:p>
          <a:p>
            <a:pPr>
              <a:lnSpc>
                <a:spcPct val="100000"/>
              </a:lnSpc>
              <a:buClr>
                <a:srgbClr val="505050"/>
              </a:buClr>
            </a:pPr>
            <a:endParaRPr lang="en-US" dirty="0">
              <a:solidFill>
                <a:srgbClr val="0070C0"/>
              </a:solidFill>
            </a:endParaRPr>
          </a:p>
        </p:txBody>
      </p:sp>
    </p:spTree>
    <p:extLst>
      <p:ext uri="{BB962C8B-B14F-4D97-AF65-F5344CB8AC3E}">
        <p14:creationId xmlns:p14="http://schemas.microsoft.com/office/powerpoint/2010/main" val="32481964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4408207"/>
            <a:ext cx="10056812" cy="2751698"/>
          </a:xfrm>
        </p:spPr>
        <p:txBody>
          <a:bodyPr/>
          <a:lstStyle/>
          <a:p>
            <a:r>
              <a:rPr lang="en-US" dirty="0" smtClean="0"/>
              <a:t>Productivity Demo</a:t>
            </a:r>
            <a:endParaRPr lang="en-US" dirty="0"/>
          </a:p>
        </p:txBody>
      </p:sp>
      <p:sp>
        <p:nvSpPr>
          <p:cNvPr id="5" name="Text Placeholder 4"/>
          <p:cNvSpPr>
            <a:spLocks noGrp="1"/>
          </p:cNvSpPr>
          <p:nvPr>
            <p:ph type="body" sz="quarter" idx="12"/>
          </p:nvPr>
        </p:nvSpPr>
        <p:spPr/>
        <p:txBody>
          <a:bodyPr/>
          <a:lstStyle/>
          <a:p>
            <a:r>
              <a:rPr lang="en-US" dirty="0" smtClean="0">
                <a:solidFill>
                  <a:srgbClr val="0070C0"/>
                </a:solidFill>
              </a:rPr>
              <a:t>Climbing without a net</a:t>
            </a:r>
            <a:endParaRPr lang="en-US" dirty="0">
              <a:solidFill>
                <a:srgbClr val="0070C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2795" y="0"/>
            <a:ext cx="6583680" cy="4389120"/>
          </a:xfrm>
          <a:prstGeom prst="rect">
            <a:avLst/>
          </a:prstGeom>
        </p:spPr>
      </p:pic>
    </p:spTree>
    <p:extLst>
      <p:ext uri="{BB962C8B-B14F-4D97-AF65-F5344CB8AC3E}">
        <p14:creationId xmlns:p14="http://schemas.microsoft.com/office/powerpoint/2010/main" val="267472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Arrow Connector 38"/>
          <p:cNvCxnSpPr/>
          <p:nvPr/>
        </p:nvCxnSpPr>
        <p:spPr>
          <a:xfrm>
            <a:off x="6904037" y="2354262"/>
            <a:ext cx="1594948" cy="1486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20" idx="1"/>
          </p:cNvCxnSpPr>
          <p:nvPr/>
        </p:nvCxnSpPr>
        <p:spPr>
          <a:xfrm>
            <a:off x="3187811" y="2276001"/>
            <a:ext cx="1449953" cy="1486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996884" y="2312308"/>
            <a:ext cx="1449953" cy="1486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723437" y="1930732"/>
            <a:ext cx="1360459" cy="347330"/>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28" idx="1"/>
          </p:cNvCxnSpPr>
          <p:nvPr/>
        </p:nvCxnSpPr>
        <p:spPr>
          <a:xfrm>
            <a:off x="9613477" y="2508709"/>
            <a:ext cx="1564929" cy="91370"/>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9684259" y="2873773"/>
            <a:ext cx="1504449" cy="34988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6" idx="1"/>
          </p:cNvCxnSpPr>
          <p:nvPr/>
        </p:nvCxnSpPr>
        <p:spPr>
          <a:xfrm flipH="1" flipV="1">
            <a:off x="10012587" y="3029335"/>
            <a:ext cx="1165819" cy="323369"/>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2" name="Straight Arrow Connector 51"/>
          <p:cNvCxnSpPr/>
          <p:nvPr/>
        </p:nvCxnSpPr>
        <p:spPr>
          <a:xfrm flipH="1" flipV="1">
            <a:off x="10092197" y="2669394"/>
            <a:ext cx="1036826" cy="33138"/>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4" name="Straight Arrow Connector 53"/>
          <p:cNvCxnSpPr/>
          <p:nvPr/>
        </p:nvCxnSpPr>
        <p:spPr>
          <a:xfrm flipH="1">
            <a:off x="10092197" y="2029895"/>
            <a:ext cx="998654" cy="291718"/>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8" name="Straight Arrow Connector 57"/>
          <p:cNvCxnSpPr/>
          <p:nvPr/>
        </p:nvCxnSpPr>
        <p:spPr>
          <a:xfrm flipH="1">
            <a:off x="8123237" y="2548975"/>
            <a:ext cx="747078" cy="10405"/>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61" name="Straight Arrow Connector 60"/>
          <p:cNvCxnSpPr/>
          <p:nvPr/>
        </p:nvCxnSpPr>
        <p:spPr>
          <a:xfrm flipH="1" flipV="1">
            <a:off x="5608637" y="2489184"/>
            <a:ext cx="936427" cy="1652"/>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66" name="Straight Arrow Connector 65"/>
          <p:cNvCxnSpPr/>
          <p:nvPr/>
        </p:nvCxnSpPr>
        <p:spPr>
          <a:xfrm flipH="1">
            <a:off x="3429458" y="2472971"/>
            <a:ext cx="1264779" cy="0"/>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15" name="Rectangle 14"/>
          <p:cNvSpPr/>
          <p:nvPr/>
        </p:nvSpPr>
        <p:spPr bwMode="auto">
          <a:xfrm rot="16200000">
            <a:off x="8656635" y="3081753"/>
            <a:ext cx="5334003" cy="18288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a:endParaRPr lang="en-US" sz="1961" dirty="0">
              <a:gradFill>
                <a:gsLst>
                  <a:gs pos="0">
                    <a:srgbClr val="FFFFFF"/>
                  </a:gs>
                  <a:gs pos="100000">
                    <a:srgbClr val="FFFFFF"/>
                  </a:gs>
                </a:gsLst>
                <a:lin ang="5400000" scaled="0"/>
              </a:gradFill>
            </a:endParaRPr>
          </a:p>
        </p:txBody>
      </p:sp>
      <p:sp>
        <p:nvSpPr>
          <p:cNvPr id="16" name="TextBox 12"/>
          <p:cNvSpPr txBox="1"/>
          <p:nvPr/>
        </p:nvSpPr>
        <p:spPr>
          <a:xfrm>
            <a:off x="10759295" y="925041"/>
            <a:ext cx="1128681" cy="369602"/>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smtClean="0">
                <a:solidFill>
                  <a:sysClr val="windowText" lastClr="000000"/>
                </a:solidFill>
                <a:latin typeface="Calibri"/>
              </a:rPr>
              <a:t>Data</a:t>
            </a:r>
            <a:endParaRPr lang="en-US" b="1" dirty="0">
              <a:solidFill>
                <a:sysClr val="windowText" lastClr="000000"/>
              </a:solidFill>
              <a:latin typeface="Calibri"/>
            </a:endParaRPr>
          </a:p>
        </p:txBody>
      </p:sp>
      <p:grpSp>
        <p:nvGrpSpPr>
          <p:cNvPr id="33" name="Group 32"/>
          <p:cNvGrpSpPr/>
          <p:nvPr/>
        </p:nvGrpSpPr>
        <p:grpSpPr>
          <a:xfrm>
            <a:off x="10828528" y="1744662"/>
            <a:ext cx="989374" cy="625927"/>
            <a:chOff x="10828528" y="2288398"/>
            <a:chExt cx="989374" cy="625927"/>
          </a:xfrm>
        </p:grpSpPr>
        <p:sp>
          <p:nvSpPr>
            <p:cNvPr id="24" name="Rectangle 23"/>
            <p:cNvSpPr/>
            <p:nvPr/>
          </p:nvSpPr>
          <p:spPr>
            <a:xfrm>
              <a:off x="10828528" y="2671182"/>
              <a:ext cx="989374" cy="243143"/>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Cloud Services</a:t>
              </a:r>
            </a:p>
          </p:txBody>
        </p:sp>
        <p:pic>
          <p:nvPicPr>
            <p:cNvPr id="27"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29023" y="2288398"/>
              <a:ext cx="454948" cy="339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2" name="Group 31"/>
          <p:cNvGrpSpPr/>
          <p:nvPr/>
        </p:nvGrpSpPr>
        <p:grpSpPr>
          <a:xfrm>
            <a:off x="10851719" y="2430462"/>
            <a:ext cx="867546" cy="734812"/>
            <a:chOff x="10851719" y="3009992"/>
            <a:chExt cx="867546" cy="734812"/>
          </a:xfrm>
        </p:grpSpPr>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78406" y="3009992"/>
              <a:ext cx="231956" cy="339233"/>
            </a:xfrm>
            <a:prstGeom prst="rect">
              <a:avLst/>
            </a:prstGeom>
          </p:spPr>
        </p:pic>
        <p:sp>
          <p:nvSpPr>
            <p:cNvPr id="29" name="Rectangle 28"/>
            <p:cNvSpPr/>
            <p:nvPr/>
          </p:nvSpPr>
          <p:spPr>
            <a:xfrm>
              <a:off x="10851719" y="3350850"/>
              <a:ext cx="867546" cy="3939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Business</a:t>
              </a:r>
            </a:p>
            <a:p>
              <a:pPr algn="ctr">
                <a:defRPr/>
              </a:pPr>
              <a:r>
                <a:rPr lang="en-US" sz="980" kern="0" dirty="0">
                  <a:solidFill>
                    <a:srgbClr val="5E5E5E"/>
                  </a:solidFill>
                </a:rPr>
                <a:t>Applications</a:t>
              </a:r>
            </a:p>
          </p:txBody>
        </p:sp>
      </p:grpSp>
      <p:grpSp>
        <p:nvGrpSpPr>
          <p:cNvPr id="31" name="Group 30"/>
          <p:cNvGrpSpPr/>
          <p:nvPr/>
        </p:nvGrpSpPr>
        <p:grpSpPr>
          <a:xfrm>
            <a:off x="11129474" y="3192462"/>
            <a:ext cx="425117" cy="625927"/>
            <a:chOff x="11129474" y="3858719"/>
            <a:chExt cx="425117" cy="625927"/>
          </a:xfrm>
        </p:grpSpPr>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8406" y="3858719"/>
              <a:ext cx="349643" cy="320483"/>
            </a:xfrm>
            <a:prstGeom prst="rect">
              <a:avLst/>
            </a:prstGeom>
          </p:spPr>
        </p:pic>
        <p:sp>
          <p:nvSpPr>
            <p:cNvPr id="30" name="Rectangle 29"/>
            <p:cNvSpPr/>
            <p:nvPr/>
          </p:nvSpPr>
          <p:spPr>
            <a:xfrm>
              <a:off x="11129474" y="4241503"/>
              <a:ext cx="425117" cy="243143"/>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Files</a:t>
              </a:r>
            </a:p>
          </p:txBody>
        </p:sp>
      </p:grpSp>
      <p:grpSp>
        <p:nvGrpSpPr>
          <p:cNvPr id="132" name="Group 131"/>
          <p:cNvGrpSpPr/>
          <p:nvPr/>
        </p:nvGrpSpPr>
        <p:grpSpPr>
          <a:xfrm>
            <a:off x="10736813" y="4338661"/>
            <a:ext cx="989374" cy="625927"/>
            <a:chOff x="10828528" y="2288398"/>
            <a:chExt cx="989374" cy="625927"/>
          </a:xfrm>
        </p:grpSpPr>
        <p:sp>
          <p:nvSpPr>
            <p:cNvPr id="133" name="Rectangle 132"/>
            <p:cNvSpPr/>
            <p:nvPr/>
          </p:nvSpPr>
          <p:spPr>
            <a:xfrm>
              <a:off x="10828528" y="2671182"/>
              <a:ext cx="989374" cy="243143"/>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Cloud Services</a:t>
              </a:r>
            </a:p>
          </p:txBody>
        </p:sp>
        <p:pic>
          <p:nvPicPr>
            <p:cNvPr id="134" name="Picture 1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29023" y="2288398"/>
              <a:ext cx="454948" cy="339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5" name="Group 134"/>
          <p:cNvGrpSpPr/>
          <p:nvPr/>
        </p:nvGrpSpPr>
        <p:grpSpPr>
          <a:xfrm>
            <a:off x="10760004" y="5024461"/>
            <a:ext cx="867546" cy="734812"/>
            <a:chOff x="10851719" y="3009992"/>
            <a:chExt cx="867546" cy="734812"/>
          </a:xfrm>
        </p:grpSpPr>
        <p:pic>
          <p:nvPicPr>
            <p:cNvPr id="136" name="Picture 1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78406" y="3009992"/>
              <a:ext cx="231956" cy="339233"/>
            </a:xfrm>
            <a:prstGeom prst="rect">
              <a:avLst/>
            </a:prstGeom>
          </p:spPr>
        </p:pic>
        <p:sp>
          <p:nvSpPr>
            <p:cNvPr id="137" name="Rectangle 136"/>
            <p:cNvSpPr/>
            <p:nvPr/>
          </p:nvSpPr>
          <p:spPr>
            <a:xfrm>
              <a:off x="10851719" y="3350850"/>
              <a:ext cx="867546" cy="3939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Business</a:t>
              </a:r>
            </a:p>
            <a:p>
              <a:pPr algn="ctr">
                <a:defRPr/>
              </a:pPr>
              <a:r>
                <a:rPr lang="en-US" sz="980" kern="0" dirty="0">
                  <a:solidFill>
                    <a:srgbClr val="5E5E5E"/>
                  </a:solidFill>
                </a:rPr>
                <a:t>Applications</a:t>
              </a:r>
            </a:p>
          </p:txBody>
        </p:sp>
      </p:grpSp>
      <p:grpSp>
        <p:nvGrpSpPr>
          <p:cNvPr id="138" name="Group 137"/>
          <p:cNvGrpSpPr/>
          <p:nvPr/>
        </p:nvGrpSpPr>
        <p:grpSpPr>
          <a:xfrm>
            <a:off x="11037759" y="5786461"/>
            <a:ext cx="425117" cy="625927"/>
            <a:chOff x="11129474" y="3858719"/>
            <a:chExt cx="425117" cy="625927"/>
          </a:xfrm>
        </p:grpSpPr>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8406" y="3858719"/>
              <a:ext cx="349643" cy="320483"/>
            </a:xfrm>
            <a:prstGeom prst="rect">
              <a:avLst/>
            </a:prstGeom>
          </p:spPr>
        </p:pic>
        <p:sp>
          <p:nvSpPr>
            <p:cNvPr id="140" name="Rectangle 139"/>
            <p:cNvSpPr/>
            <p:nvPr/>
          </p:nvSpPr>
          <p:spPr>
            <a:xfrm>
              <a:off x="11129474" y="4241503"/>
              <a:ext cx="425117" cy="243143"/>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Files</a:t>
              </a:r>
            </a:p>
          </p:txBody>
        </p:sp>
      </p:grpSp>
      <p:sp>
        <p:nvSpPr>
          <p:cNvPr id="5" name="Rectangle 4"/>
          <p:cNvSpPr/>
          <p:nvPr/>
        </p:nvSpPr>
        <p:spPr bwMode="auto">
          <a:xfrm rot="16200000">
            <a:off x="4554357" y="3106044"/>
            <a:ext cx="5334003" cy="18288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a:endParaRPr lang="en-US" sz="1961" dirty="0">
              <a:gradFill>
                <a:gsLst>
                  <a:gs pos="0">
                    <a:srgbClr val="FFFFFF"/>
                  </a:gs>
                  <a:gs pos="100000">
                    <a:srgbClr val="FFFFFF"/>
                  </a:gs>
                </a:gsLst>
                <a:lin ang="5400000" scaled="0"/>
              </a:gradFill>
            </a:endParaRPr>
          </a:p>
        </p:txBody>
      </p:sp>
      <p:sp>
        <p:nvSpPr>
          <p:cNvPr id="6" name="TextBox 12"/>
          <p:cNvSpPr txBox="1"/>
          <p:nvPr/>
        </p:nvSpPr>
        <p:spPr>
          <a:xfrm>
            <a:off x="6657017" y="949332"/>
            <a:ext cx="1128681" cy="369602"/>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a:solidFill>
                  <a:sysClr val="windowText" lastClr="000000"/>
                </a:solidFill>
                <a:latin typeface="Calibri"/>
              </a:rPr>
              <a:t>LOB Application</a:t>
            </a:r>
          </a:p>
          <a:p>
            <a:pPr algn="ctr">
              <a:defRPr/>
            </a:pPr>
            <a:endParaRPr lang="en-US" b="1" dirty="0">
              <a:solidFill>
                <a:sysClr val="windowText" lastClr="000000"/>
              </a:solidFill>
              <a:latin typeface="Calibri"/>
            </a:endParaRP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310" y="1958453"/>
            <a:ext cx="1619667" cy="1064766"/>
          </a:xfrm>
          <a:prstGeom prst="rect">
            <a:avLst/>
          </a:prstGeom>
        </p:spPr>
      </p:pic>
      <p:pic>
        <p:nvPicPr>
          <p:cNvPr id="141" name="Picture 1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3595" y="4552452"/>
            <a:ext cx="1619667" cy="1064766"/>
          </a:xfrm>
          <a:prstGeom prst="rect">
            <a:avLst/>
          </a:prstGeom>
        </p:spPr>
      </p:pic>
      <p:sp>
        <p:nvSpPr>
          <p:cNvPr id="7" name="Rectangle 6"/>
          <p:cNvSpPr/>
          <p:nvPr/>
        </p:nvSpPr>
        <p:spPr bwMode="auto">
          <a:xfrm rot="16200000">
            <a:off x="2463291" y="3083861"/>
            <a:ext cx="5334001" cy="18288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a:endParaRPr lang="en-US" sz="1961" dirty="0">
              <a:gradFill>
                <a:gsLst>
                  <a:gs pos="0">
                    <a:srgbClr val="FFFFFF"/>
                  </a:gs>
                  <a:gs pos="100000">
                    <a:srgbClr val="FFFFFF"/>
                  </a:gs>
                </a:gsLst>
                <a:lin ang="5400000" scaled="0"/>
              </a:gradFill>
            </a:endParaRPr>
          </a:p>
        </p:txBody>
      </p:sp>
      <p:sp>
        <p:nvSpPr>
          <p:cNvPr id="8" name="TextBox 12"/>
          <p:cNvSpPr txBox="1"/>
          <p:nvPr/>
        </p:nvSpPr>
        <p:spPr>
          <a:xfrm>
            <a:off x="4565950" y="927150"/>
            <a:ext cx="1128681" cy="369602"/>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a:solidFill>
                  <a:sysClr val="windowText" lastClr="000000"/>
                </a:solidFill>
                <a:latin typeface="Calibri"/>
              </a:rPr>
              <a:t>Browser</a:t>
            </a:r>
          </a:p>
          <a:p>
            <a:pPr algn="ctr">
              <a:defRPr/>
            </a:pPr>
            <a:endParaRPr lang="en-US" b="1" dirty="0">
              <a:solidFill>
                <a:sysClr val="windowText" lastClr="000000"/>
              </a:solidFill>
              <a:latin typeface="Calibri"/>
            </a:endParaRP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7764" y="1986503"/>
            <a:ext cx="960268" cy="608728"/>
          </a:xfrm>
          <a:prstGeom prst="rect">
            <a:avLst/>
          </a:prstGeom>
          <a:ln>
            <a:noFill/>
          </a:ln>
          <a:effectLst>
            <a:outerShdw blurRad="292100" dist="139700" dir="2700000" algn="tl" rotWithShape="0">
              <a:srgbClr val="333333">
                <a:alpha val="65000"/>
              </a:srgbClr>
            </a:outerShdw>
          </a:effectLst>
        </p:spPr>
      </p:pic>
      <p:pic>
        <p:nvPicPr>
          <p:cNvPr id="142" name="Picture 1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6049" y="4580502"/>
            <a:ext cx="960268" cy="608728"/>
          </a:xfrm>
          <a:prstGeom prst="rect">
            <a:avLst/>
          </a:prstGeom>
          <a:ln>
            <a:noFill/>
          </a:ln>
          <a:effectLst>
            <a:outerShdw blurRad="292100" dist="139700" dir="2700000" algn="tl" rotWithShape="0">
              <a:srgbClr val="333333">
                <a:alpha val="65000"/>
              </a:srgbClr>
            </a:outerShdw>
          </a:effectLst>
        </p:spPr>
      </p:pic>
      <p:cxnSp>
        <p:nvCxnSpPr>
          <p:cNvPr id="144" name="Straight Arrow Connector 143"/>
          <p:cNvCxnSpPr/>
          <p:nvPr/>
        </p:nvCxnSpPr>
        <p:spPr>
          <a:xfrm flipV="1">
            <a:off x="9635882" y="4532845"/>
            <a:ext cx="1360459" cy="347330"/>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525922" y="5110822"/>
            <a:ext cx="1564929" cy="91370"/>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596704" y="5475886"/>
            <a:ext cx="1504449" cy="34988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flipH="1" flipV="1">
            <a:off x="9740694" y="5585894"/>
            <a:ext cx="1350157" cy="368923"/>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148" name="Straight Arrow Connector 147"/>
          <p:cNvCxnSpPr/>
          <p:nvPr/>
        </p:nvCxnSpPr>
        <p:spPr>
          <a:xfrm flipH="1" flipV="1">
            <a:off x="9740694" y="5220733"/>
            <a:ext cx="1300774" cy="83912"/>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149" name="Straight Arrow Connector 148"/>
          <p:cNvCxnSpPr/>
          <p:nvPr/>
        </p:nvCxnSpPr>
        <p:spPr>
          <a:xfrm flipH="1">
            <a:off x="9724312" y="4621016"/>
            <a:ext cx="1272029" cy="353311"/>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13" name="Rectangle 12"/>
          <p:cNvSpPr/>
          <p:nvPr/>
        </p:nvSpPr>
        <p:spPr bwMode="auto">
          <a:xfrm rot="16200000">
            <a:off x="6627199" y="3083860"/>
            <a:ext cx="5334001" cy="18288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a:endParaRPr lang="en-US" sz="1961" dirty="0">
              <a:gradFill>
                <a:gsLst>
                  <a:gs pos="0">
                    <a:srgbClr val="FFFFFF"/>
                  </a:gs>
                  <a:gs pos="100000">
                    <a:srgbClr val="FFFFFF"/>
                  </a:gs>
                </a:gsLst>
                <a:lin ang="5400000" scaled="0"/>
              </a:gradFill>
            </a:endParaRPr>
          </a:p>
        </p:txBody>
      </p:sp>
      <p:sp>
        <p:nvSpPr>
          <p:cNvPr id="14" name="TextBox 12"/>
          <p:cNvSpPr txBox="1"/>
          <p:nvPr/>
        </p:nvSpPr>
        <p:spPr>
          <a:xfrm>
            <a:off x="8729858" y="927149"/>
            <a:ext cx="1128681" cy="369602"/>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a:solidFill>
                  <a:sysClr val="windowText" lastClr="000000"/>
                </a:solidFill>
                <a:latin typeface="Calibri"/>
              </a:rPr>
              <a:t>Service</a:t>
            </a:r>
          </a:p>
        </p:txBody>
      </p:sp>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86840" y="1934164"/>
            <a:ext cx="1614715" cy="1229622"/>
          </a:xfrm>
          <a:prstGeom prst="rect">
            <a:avLst/>
          </a:prstGeom>
        </p:spPr>
      </p:pic>
      <p:pic>
        <p:nvPicPr>
          <p:cNvPr id="143" name="Picture 1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92009" y="4528163"/>
            <a:ext cx="1614715" cy="1229622"/>
          </a:xfrm>
          <a:prstGeom prst="rect">
            <a:avLst/>
          </a:prstGeom>
        </p:spPr>
      </p:pic>
      <p:cxnSp>
        <p:nvCxnSpPr>
          <p:cNvPr id="150" name="Straight Arrow Connector 149"/>
          <p:cNvCxnSpPr/>
          <p:nvPr/>
        </p:nvCxnSpPr>
        <p:spPr>
          <a:xfrm flipV="1">
            <a:off x="2865437" y="4880176"/>
            <a:ext cx="5672105" cy="33542"/>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flipH="1">
            <a:off x="3398511" y="5060933"/>
            <a:ext cx="5088329" cy="17355"/>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9" name="Rectangle 8"/>
          <p:cNvSpPr/>
          <p:nvPr/>
        </p:nvSpPr>
        <p:spPr bwMode="auto">
          <a:xfrm rot="16200000">
            <a:off x="418541" y="3106043"/>
            <a:ext cx="5334002" cy="1828800"/>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a:endParaRPr lang="en-US" sz="1961" dirty="0">
              <a:gradFill>
                <a:gsLst>
                  <a:gs pos="0">
                    <a:srgbClr val="FFFFFF"/>
                  </a:gs>
                  <a:gs pos="100000">
                    <a:srgbClr val="FFFFFF"/>
                  </a:gs>
                </a:gsLst>
                <a:lin ang="5400000" scaled="0"/>
              </a:gradFill>
            </a:endParaRPr>
          </a:p>
        </p:txBody>
      </p:sp>
      <p:sp>
        <p:nvSpPr>
          <p:cNvPr id="10" name="TextBox 12"/>
          <p:cNvSpPr txBox="1"/>
          <p:nvPr/>
        </p:nvSpPr>
        <p:spPr>
          <a:xfrm>
            <a:off x="2521200" y="949332"/>
            <a:ext cx="1128681" cy="369602"/>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smtClean="0">
                <a:solidFill>
                  <a:sysClr val="windowText" lastClr="000000"/>
                </a:solidFill>
                <a:latin typeface="Calibri"/>
              </a:rPr>
              <a:t>Application</a:t>
            </a:r>
            <a:endParaRPr lang="en-US" b="1" dirty="0">
              <a:solidFill>
                <a:sysClr val="windowText" lastClr="000000"/>
              </a:solidFill>
              <a:latin typeface="Calibri"/>
            </a:endParaRPr>
          </a:p>
        </p:txBody>
      </p:sp>
      <p:grpSp>
        <p:nvGrpSpPr>
          <p:cNvPr id="19" name="Group 18"/>
          <p:cNvGrpSpPr/>
          <p:nvPr/>
        </p:nvGrpSpPr>
        <p:grpSpPr>
          <a:xfrm>
            <a:off x="2519973" y="1808999"/>
            <a:ext cx="1125649" cy="1033463"/>
            <a:chOff x="1768876" y="1819218"/>
            <a:chExt cx="1125649" cy="1033463"/>
          </a:xfrm>
        </p:grpSpPr>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68876" y="1819218"/>
              <a:ext cx="1033463" cy="1033463"/>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12754" y="2125662"/>
              <a:ext cx="681771" cy="681771"/>
            </a:xfrm>
            <a:prstGeom prst="rect">
              <a:avLst/>
            </a:prstGeom>
          </p:spPr>
        </p:pic>
      </p:grpSp>
      <p:grpSp>
        <p:nvGrpSpPr>
          <p:cNvPr id="129" name="Group 128"/>
          <p:cNvGrpSpPr/>
          <p:nvPr/>
        </p:nvGrpSpPr>
        <p:grpSpPr>
          <a:xfrm>
            <a:off x="2428258" y="4402998"/>
            <a:ext cx="1125649" cy="1033463"/>
            <a:chOff x="1768876" y="1819218"/>
            <a:chExt cx="1125649" cy="1033463"/>
          </a:xfrm>
        </p:grpSpPr>
        <p:pic>
          <p:nvPicPr>
            <p:cNvPr id="130" name="Picture 1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68876" y="1819218"/>
              <a:ext cx="1033463" cy="1033463"/>
            </a:xfrm>
            <a:prstGeom prst="rect">
              <a:avLst/>
            </a:prstGeom>
          </p:spPr>
        </p:pic>
        <p:pic>
          <p:nvPicPr>
            <p:cNvPr id="131" name="Picture 1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12754" y="2125662"/>
              <a:ext cx="681771" cy="681771"/>
            </a:xfrm>
            <a:prstGeom prst="rect">
              <a:avLst/>
            </a:prstGeom>
          </p:spPr>
        </p:pic>
      </p:grpSp>
      <p:grpSp>
        <p:nvGrpSpPr>
          <p:cNvPr id="49" name="Group 48"/>
          <p:cNvGrpSpPr/>
          <p:nvPr/>
        </p:nvGrpSpPr>
        <p:grpSpPr>
          <a:xfrm>
            <a:off x="131912" y="1353441"/>
            <a:ext cx="1566500" cy="2524821"/>
            <a:chOff x="131912" y="1353441"/>
            <a:chExt cx="1566500" cy="2524821"/>
          </a:xfrm>
        </p:grpSpPr>
        <p:pic>
          <p:nvPicPr>
            <p:cNvPr id="3" name="Picture 2"/>
            <p:cNvPicPr>
              <a:picLocks noChangeAspect="1"/>
            </p:cNvPicPr>
            <p:nvPr/>
          </p:nvPicPr>
          <p:blipFill rotWithShape="1">
            <a:blip r:embed="rId10">
              <a:extLst>
                <a:ext uri="{28A0092B-C50C-407E-A947-70E740481C1C}">
                  <a14:useLocalDpi xmlns:a14="http://schemas.microsoft.com/office/drawing/2010/main" val="0"/>
                </a:ext>
              </a:extLst>
            </a:blip>
            <a:srcRect l="21331" r="28466"/>
            <a:stretch/>
          </p:blipFill>
          <p:spPr>
            <a:xfrm>
              <a:off x="161243" y="1353441"/>
              <a:ext cx="1508641" cy="2011680"/>
            </a:xfrm>
            <a:prstGeom prst="rect">
              <a:avLst/>
            </a:prstGeom>
          </p:spPr>
        </p:pic>
        <p:sp>
          <p:nvSpPr>
            <p:cNvPr id="48" name="TextBox 47"/>
            <p:cNvSpPr txBox="1"/>
            <p:nvPr/>
          </p:nvSpPr>
          <p:spPr>
            <a:xfrm>
              <a:off x="131912" y="3250398"/>
              <a:ext cx="15665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0070C0"/>
                  </a:solidFill>
                </a:rPr>
                <a:t>Sad Sam</a:t>
              </a:r>
            </a:p>
          </p:txBody>
        </p:sp>
      </p:grpSp>
      <p:grpSp>
        <p:nvGrpSpPr>
          <p:cNvPr id="51" name="Group 50"/>
          <p:cNvGrpSpPr/>
          <p:nvPr/>
        </p:nvGrpSpPr>
        <p:grpSpPr>
          <a:xfrm>
            <a:off x="-30163" y="3996153"/>
            <a:ext cx="2057455" cy="2567373"/>
            <a:chOff x="-30163" y="3996153"/>
            <a:chExt cx="2057455" cy="2567373"/>
          </a:xfrm>
        </p:grpSpPr>
        <p:pic>
          <p:nvPicPr>
            <p:cNvPr id="46" name="Picture 45"/>
            <p:cNvPicPr>
              <a:picLocks noChangeAspect="1"/>
            </p:cNvPicPr>
            <p:nvPr/>
          </p:nvPicPr>
          <p:blipFill rotWithShape="1">
            <a:blip r:embed="rId11">
              <a:extLst>
                <a:ext uri="{28A0092B-C50C-407E-A947-70E740481C1C}">
                  <a14:useLocalDpi xmlns:a14="http://schemas.microsoft.com/office/drawing/2010/main" val="0"/>
                </a:ext>
              </a:extLst>
            </a:blip>
            <a:srcRect b="12104"/>
            <a:stretch/>
          </p:blipFill>
          <p:spPr>
            <a:xfrm>
              <a:off x="161242" y="3996153"/>
              <a:ext cx="1532451" cy="2011680"/>
            </a:xfrm>
            <a:prstGeom prst="rect">
              <a:avLst/>
            </a:prstGeom>
          </p:spPr>
        </p:pic>
        <p:sp>
          <p:nvSpPr>
            <p:cNvPr id="78" name="TextBox 77"/>
            <p:cNvSpPr txBox="1"/>
            <p:nvPr/>
          </p:nvSpPr>
          <p:spPr>
            <a:xfrm>
              <a:off x="-30163" y="5935662"/>
              <a:ext cx="205745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0070C0"/>
                  </a:solidFill>
                </a:rPr>
                <a:t>Happy Sam</a:t>
              </a:r>
            </a:p>
          </p:txBody>
        </p:sp>
      </p:grpSp>
      <p:sp>
        <p:nvSpPr>
          <p:cNvPr id="81" name="Title 1"/>
          <p:cNvSpPr txBox="1">
            <a:spLocks/>
          </p:cNvSpPr>
          <p:nvPr/>
        </p:nvSpPr>
        <p:spPr>
          <a:xfrm>
            <a:off x="201395" y="74180"/>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pc="0">
                <a:solidFill>
                  <a:srgbClr val="505050"/>
                </a:solidFill>
                <a:cs typeface="+mn-cs"/>
              </a:rPr>
              <a:t>The value of the Office App</a:t>
            </a:r>
          </a:p>
        </p:txBody>
      </p:sp>
    </p:spTree>
    <p:extLst>
      <p:ext uri="{BB962C8B-B14F-4D97-AF65-F5344CB8AC3E}">
        <p14:creationId xmlns:p14="http://schemas.microsoft.com/office/powerpoint/2010/main" val="27600669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nodeType="clickEffect">
                                  <p:stCondLst>
                                    <p:cond delay="0"/>
                                  </p:stCondLst>
                                  <p:childTnLst>
                                    <p:animEffect transition="out" filter="dissolve">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par>
                                <p:cTn id="28" presetID="9" presetClass="exit" presetSubtype="0" fill="hold" nodeType="withEffect">
                                  <p:stCondLst>
                                    <p:cond delay="0"/>
                                  </p:stCondLst>
                                  <p:childTnLst>
                                    <p:animEffect transition="out" filter="dissolve">
                                      <p:cBhvr>
                                        <p:cTn id="29" dur="500"/>
                                        <p:tgtEl>
                                          <p:spTgt spid="38"/>
                                        </p:tgtEl>
                                      </p:cBhvr>
                                    </p:animEffect>
                                    <p:set>
                                      <p:cBhvr>
                                        <p:cTn id="30" dur="1" fill="hold">
                                          <p:stCondLst>
                                            <p:cond delay="499"/>
                                          </p:stCondLst>
                                        </p:cTn>
                                        <p:tgtEl>
                                          <p:spTgt spid="38"/>
                                        </p:tgtEl>
                                        <p:attrNameLst>
                                          <p:attrName>style.visibility</p:attrName>
                                        </p:attrNameLst>
                                      </p:cBhvr>
                                      <p:to>
                                        <p:strVal val="hidden"/>
                                      </p:to>
                                    </p:set>
                                  </p:childTnLst>
                                </p:cTn>
                              </p:par>
                              <p:par>
                                <p:cTn id="31" presetID="9" presetClass="exit" presetSubtype="0" fill="hold" nodeType="withEffect">
                                  <p:stCondLst>
                                    <p:cond delay="0"/>
                                  </p:stCondLst>
                                  <p:childTnLst>
                                    <p:animEffect transition="out" filter="dissolve">
                                      <p:cBhvr>
                                        <p:cTn id="32" dur="500"/>
                                        <p:tgtEl>
                                          <p:spTgt spid="39"/>
                                        </p:tgtEl>
                                      </p:cBhvr>
                                    </p:animEffect>
                                    <p:set>
                                      <p:cBhvr>
                                        <p:cTn id="33" dur="1" fill="hold">
                                          <p:stCondLst>
                                            <p:cond delay="499"/>
                                          </p:stCondLst>
                                        </p:cTn>
                                        <p:tgtEl>
                                          <p:spTgt spid="39"/>
                                        </p:tgtEl>
                                        <p:attrNameLst>
                                          <p:attrName>style.visibility</p:attrName>
                                        </p:attrNameLst>
                                      </p:cBhvr>
                                      <p:to>
                                        <p:strVal val="hidden"/>
                                      </p:to>
                                    </p:set>
                                  </p:childTnLst>
                                </p:cTn>
                              </p:par>
                              <p:par>
                                <p:cTn id="34" presetID="9" presetClass="exit" presetSubtype="0" fill="hold" nodeType="withEffect">
                                  <p:stCondLst>
                                    <p:cond delay="0"/>
                                  </p:stCondLst>
                                  <p:childTnLst>
                                    <p:animEffect transition="out" filter="dissolve">
                                      <p:cBhvr>
                                        <p:cTn id="35" dur="500"/>
                                        <p:tgtEl>
                                          <p:spTgt spid="42"/>
                                        </p:tgtEl>
                                      </p:cBhvr>
                                    </p:animEffect>
                                    <p:set>
                                      <p:cBhvr>
                                        <p:cTn id="36" dur="1" fill="hold">
                                          <p:stCondLst>
                                            <p:cond delay="499"/>
                                          </p:stCondLst>
                                        </p:cTn>
                                        <p:tgtEl>
                                          <p:spTgt spid="42"/>
                                        </p:tgtEl>
                                        <p:attrNameLst>
                                          <p:attrName>style.visibility</p:attrName>
                                        </p:attrNameLst>
                                      </p:cBhvr>
                                      <p:to>
                                        <p:strVal val="hidden"/>
                                      </p:to>
                                    </p:set>
                                  </p:childTnLst>
                                </p:cTn>
                              </p:par>
                              <p:par>
                                <p:cTn id="37" presetID="9" presetClass="exit" presetSubtype="0" fill="hold" nodeType="withEffect">
                                  <p:stCondLst>
                                    <p:cond delay="0"/>
                                  </p:stCondLst>
                                  <p:childTnLst>
                                    <p:animEffect transition="out" filter="dissolve">
                                      <p:cBhvr>
                                        <p:cTn id="38" dur="500"/>
                                        <p:tgtEl>
                                          <p:spTgt spid="43"/>
                                        </p:tgtEl>
                                      </p:cBhvr>
                                    </p:animEffect>
                                    <p:set>
                                      <p:cBhvr>
                                        <p:cTn id="39" dur="1" fill="hold">
                                          <p:stCondLst>
                                            <p:cond delay="499"/>
                                          </p:stCondLst>
                                        </p:cTn>
                                        <p:tgtEl>
                                          <p:spTgt spid="43"/>
                                        </p:tgtEl>
                                        <p:attrNameLst>
                                          <p:attrName>style.visibility</p:attrName>
                                        </p:attrNameLst>
                                      </p:cBhvr>
                                      <p:to>
                                        <p:strVal val="hidden"/>
                                      </p:to>
                                    </p:set>
                                  </p:childTnLst>
                                </p:cTn>
                              </p:par>
                              <p:par>
                                <p:cTn id="40" presetID="9" presetClass="exit" presetSubtype="0" fill="hold" nodeType="withEffect">
                                  <p:stCondLst>
                                    <p:cond delay="0"/>
                                  </p:stCondLst>
                                  <p:childTnLst>
                                    <p:animEffect transition="out" filter="dissolve">
                                      <p:cBhvr>
                                        <p:cTn id="41" dur="500"/>
                                        <p:tgtEl>
                                          <p:spTgt spid="45"/>
                                        </p:tgtEl>
                                      </p:cBhvr>
                                    </p:animEffect>
                                    <p:set>
                                      <p:cBhvr>
                                        <p:cTn id="42" dur="1" fill="hold">
                                          <p:stCondLst>
                                            <p:cond delay="499"/>
                                          </p:stCondLst>
                                        </p:cTn>
                                        <p:tgtEl>
                                          <p:spTgt spid="45"/>
                                        </p:tgtEl>
                                        <p:attrNameLst>
                                          <p:attrName>style.visibility</p:attrName>
                                        </p:attrNameLst>
                                      </p:cBhvr>
                                      <p:to>
                                        <p:strVal val="hidden"/>
                                      </p:to>
                                    </p:set>
                                  </p:childTnLst>
                                </p:cTn>
                              </p:par>
                            </p:childTnLst>
                          </p:cTn>
                        </p:par>
                        <p:par>
                          <p:cTn id="43" fill="hold">
                            <p:stCondLst>
                              <p:cond delay="500"/>
                            </p:stCondLst>
                            <p:childTnLst>
                              <p:par>
                                <p:cTn id="44" presetID="1" presetClass="entr" presetSubtype="0" fill="hold" nodeType="afterEffect">
                                  <p:stCondLst>
                                    <p:cond delay="250"/>
                                  </p:stCondLst>
                                  <p:childTnLst>
                                    <p:set>
                                      <p:cBhvr>
                                        <p:cTn id="45" dur="1" fill="hold">
                                          <p:stCondLst>
                                            <p:cond delay="0"/>
                                          </p:stCondLst>
                                        </p:cTn>
                                        <p:tgtEl>
                                          <p:spTgt spid="50"/>
                                        </p:tgtEl>
                                        <p:attrNameLst>
                                          <p:attrName>style.visibility</p:attrName>
                                        </p:attrNameLst>
                                      </p:cBhvr>
                                      <p:to>
                                        <p:strVal val="visible"/>
                                      </p:to>
                                    </p:set>
                                  </p:childTnLst>
                                </p:cTn>
                              </p:par>
                              <p:par>
                                <p:cTn id="46" presetID="1" presetClass="entr" presetSubtype="0" fill="hold" nodeType="withEffect">
                                  <p:stCondLst>
                                    <p:cond delay="250"/>
                                  </p:stCondLst>
                                  <p:childTnLst>
                                    <p:set>
                                      <p:cBhvr>
                                        <p:cTn id="47" dur="1" fill="hold">
                                          <p:stCondLst>
                                            <p:cond delay="0"/>
                                          </p:stCondLst>
                                        </p:cTn>
                                        <p:tgtEl>
                                          <p:spTgt spid="52"/>
                                        </p:tgtEl>
                                        <p:attrNameLst>
                                          <p:attrName>style.visibility</p:attrName>
                                        </p:attrNameLst>
                                      </p:cBhvr>
                                      <p:to>
                                        <p:strVal val="visible"/>
                                      </p:to>
                                    </p:set>
                                  </p:childTnLst>
                                </p:cTn>
                              </p:par>
                              <p:par>
                                <p:cTn id="48" presetID="1" presetClass="entr" presetSubtype="0" fill="hold" nodeType="withEffect">
                                  <p:stCondLst>
                                    <p:cond delay="250"/>
                                  </p:stCondLst>
                                  <p:childTnLst>
                                    <p:set>
                                      <p:cBhvr>
                                        <p:cTn id="49" dur="1" fill="hold">
                                          <p:stCondLst>
                                            <p:cond delay="0"/>
                                          </p:stCondLst>
                                        </p:cTn>
                                        <p:tgtEl>
                                          <p:spTgt spid="54"/>
                                        </p:tgtEl>
                                        <p:attrNameLst>
                                          <p:attrName>style.visibility</p:attrName>
                                        </p:attrNameLst>
                                      </p:cBhvr>
                                      <p:to>
                                        <p:strVal val="visible"/>
                                      </p:to>
                                    </p:set>
                                  </p:childTnLst>
                                </p:cTn>
                              </p:par>
                            </p:childTnLst>
                          </p:cTn>
                        </p:par>
                        <p:par>
                          <p:cTn id="50" fill="hold">
                            <p:stCondLst>
                              <p:cond delay="750"/>
                            </p:stCondLst>
                            <p:childTnLst>
                              <p:par>
                                <p:cTn id="51" presetID="1" presetClass="entr" presetSubtype="0" fill="hold" nodeType="afterEffect">
                                  <p:stCondLst>
                                    <p:cond delay="1250"/>
                                  </p:stCondLst>
                                  <p:childTnLst>
                                    <p:set>
                                      <p:cBhvr>
                                        <p:cTn id="52" dur="1" fill="hold">
                                          <p:stCondLst>
                                            <p:cond delay="0"/>
                                          </p:stCondLst>
                                        </p:cTn>
                                        <p:tgtEl>
                                          <p:spTgt spid="58"/>
                                        </p:tgtEl>
                                        <p:attrNameLst>
                                          <p:attrName>style.visibility</p:attrName>
                                        </p:attrNameLst>
                                      </p:cBhvr>
                                      <p:to>
                                        <p:strVal val="visible"/>
                                      </p:to>
                                    </p:set>
                                  </p:childTnLst>
                                </p:cTn>
                              </p:par>
                            </p:childTnLst>
                          </p:cTn>
                        </p:par>
                        <p:par>
                          <p:cTn id="53" fill="hold">
                            <p:stCondLst>
                              <p:cond delay="2000"/>
                            </p:stCondLst>
                            <p:childTnLst>
                              <p:par>
                                <p:cTn id="54" presetID="1" presetClass="entr" presetSubtype="0" fill="hold" nodeType="afterEffect">
                                  <p:stCondLst>
                                    <p:cond delay="1250"/>
                                  </p:stCondLst>
                                  <p:childTnLst>
                                    <p:set>
                                      <p:cBhvr>
                                        <p:cTn id="55" dur="1" fill="hold">
                                          <p:stCondLst>
                                            <p:cond delay="0"/>
                                          </p:stCondLst>
                                        </p:cTn>
                                        <p:tgtEl>
                                          <p:spTgt spid="61"/>
                                        </p:tgtEl>
                                        <p:attrNameLst>
                                          <p:attrName>style.visibility</p:attrName>
                                        </p:attrNameLst>
                                      </p:cBhvr>
                                      <p:to>
                                        <p:strVal val="visible"/>
                                      </p:to>
                                    </p:set>
                                  </p:childTnLst>
                                </p:cTn>
                              </p:par>
                            </p:childTnLst>
                          </p:cTn>
                        </p:par>
                        <p:par>
                          <p:cTn id="56" fill="hold">
                            <p:stCondLst>
                              <p:cond delay="3250"/>
                            </p:stCondLst>
                            <p:childTnLst>
                              <p:par>
                                <p:cTn id="57" presetID="1" presetClass="entr" presetSubtype="0" fill="hold" nodeType="afterEffect">
                                  <p:stCondLst>
                                    <p:cond delay="1250"/>
                                  </p:stCondLst>
                                  <p:childTnLst>
                                    <p:set>
                                      <p:cBhvr>
                                        <p:cTn id="58" dur="1" fill="hold">
                                          <p:stCondLst>
                                            <p:cond delay="0"/>
                                          </p:stCondLst>
                                        </p:cTn>
                                        <p:tgtEl>
                                          <p:spTgt spid="6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heel(1)">
                                      <p:cBhvr>
                                        <p:cTn id="63" dur="1000"/>
                                        <p:tgtEl>
                                          <p:spTgt spid="49"/>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xit" presetSubtype="0" fill="hold" nodeType="clickEffect">
                                  <p:stCondLst>
                                    <p:cond delay="0"/>
                                  </p:stCondLst>
                                  <p:childTnLst>
                                    <p:animEffect transition="out" filter="fade">
                                      <p:cBhvr>
                                        <p:cTn id="67" dur="1000"/>
                                        <p:tgtEl>
                                          <p:spTgt spid="19"/>
                                        </p:tgtEl>
                                      </p:cBhvr>
                                    </p:animEffect>
                                    <p:anim calcmode="lin" valueType="num">
                                      <p:cBhvr>
                                        <p:cTn id="68" dur="1000"/>
                                        <p:tgtEl>
                                          <p:spTgt spid="19"/>
                                        </p:tgtEl>
                                        <p:attrNameLst>
                                          <p:attrName>ppt_x</p:attrName>
                                        </p:attrNameLst>
                                      </p:cBhvr>
                                      <p:tavLst>
                                        <p:tav tm="0">
                                          <p:val>
                                            <p:strVal val="ppt_x"/>
                                          </p:val>
                                        </p:tav>
                                        <p:tav tm="100000">
                                          <p:val>
                                            <p:strVal val="ppt_x"/>
                                          </p:val>
                                        </p:tav>
                                      </p:tavLst>
                                    </p:anim>
                                    <p:anim calcmode="lin" valueType="num">
                                      <p:cBhvr>
                                        <p:cTn id="69" dur="1000"/>
                                        <p:tgtEl>
                                          <p:spTgt spid="19"/>
                                        </p:tgtEl>
                                        <p:attrNameLst>
                                          <p:attrName>ppt_y</p:attrName>
                                        </p:attrNameLst>
                                      </p:cBhvr>
                                      <p:tavLst>
                                        <p:tav tm="0">
                                          <p:val>
                                            <p:strVal val="ppt_y"/>
                                          </p:val>
                                        </p:tav>
                                        <p:tav tm="100000">
                                          <p:val>
                                            <p:strVal val="ppt_y+.1"/>
                                          </p:val>
                                        </p:tav>
                                      </p:tavLst>
                                    </p:anim>
                                    <p:set>
                                      <p:cBhvr>
                                        <p:cTn id="70" dur="1" fill="hold">
                                          <p:stCondLst>
                                            <p:cond delay="999"/>
                                          </p:stCondLst>
                                        </p:cTn>
                                        <p:tgtEl>
                                          <p:spTgt spid="19"/>
                                        </p:tgtEl>
                                        <p:attrNameLst>
                                          <p:attrName>style.visibility</p:attrName>
                                        </p:attrNameLst>
                                      </p:cBhvr>
                                      <p:to>
                                        <p:strVal val="hidden"/>
                                      </p:to>
                                    </p:set>
                                  </p:childTnLst>
                                </p:cTn>
                              </p:par>
                              <p:par>
                                <p:cTn id="71" presetID="42" presetClass="exit" presetSubtype="0" fill="hold" nodeType="withEffect">
                                  <p:stCondLst>
                                    <p:cond delay="0"/>
                                  </p:stCondLst>
                                  <p:childTnLst>
                                    <p:animEffect transition="out" filter="fade">
                                      <p:cBhvr>
                                        <p:cTn id="72" dur="1000"/>
                                        <p:tgtEl>
                                          <p:spTgt spid="20"/>
                                        </p:tgtEl>
                                      </p:cBhvr>
                                    </p:animEffect>
                                    <p:anim calcmode="lin" valueType="num">
                                      <p:cBhvr>
                                        <p:cTn id="73" dur="1000"/>
                                        <p:tgtEl>
                                          <p:spTgt spid="20"/>
                                        </p:tgtEl>
                                        <p:attrNameLst>
                                          <p:attrName>ppt_x</p:attrName>
                                        </p:attrNameLst>
                                      </p:cBhvr>
                                      <p:tavLst>
                                        <p:tav tm="0">
                                          <p:val>
                                            <p:strVal val="ppt_x"/>
                                          </p:val>
                                        </p:tav>
                                        <p:tav tm="100000">
                                          <p:val>
                                            <p:strVal val="ppt_x"/>
                                          </p:val>
                                        </p:tav>
                                      </p:tavLst>
                                    </p:anim>
                                    <p:anim calcmode="lin" valueType="num">
                                      <p:cBhvr>
                                        <p:cTn id="74" dur="1000"/>
                                        <p:tgtEl>
                                          <p:spTgt spid="20"/>
                                        </p:tgtEl>
                                        <p:attrNameLst>
                                          <p:attrName>ppt_y</p:attrName>
                                        </p:attrNameLst>
                                      </p:cBhvr>
                                      <p:tavLst>
                                        <p:tav tm="0">
                                          <p:val>
                                            <p:strVal val="ppt_y"/>
                                          </p:val>
                                        </p:tav>
                                        <p:tav tm="100000">
                                          <p:val>
                                            <p:strVal val="ppt_y+.1"/>
                                          </p:val>
                                        </p:tav>
                                      </p:tavLst>
                                    </p:anim>
                                    <p:set>
                                      <p:cBhvr>
                                        <p:cTn id="75" dur="1" fill="hold">
                                          <p:stCondLst>
                                            <p:cond delay="999"/>
                                          </p:stCondLst>
                                        </p:cTn>
                                        <p:tgtEl>
                                          <p:spTgt spid="20"/>
                                        </p:tgtEl>
                                        <p:attrNameLst>
                                          <p:attrName>style.visibility</p:attrName>
                                        </p:attrNameLst>
                                      </p:cBhvr>
                                      <p:to>
                                        <p:strVal val="hidden"/>
                                      </p:to>
                                    </p:set>
                                  </p:childTnLst>
                                </p:cTn>
                              </p:par>
                              <p:par>
                                <p:cTn id="76" presetID="42" presetClass="exit" presetSubtype="0" fill="hold" nodeType="withEffect">
                                  <p:stCondLst>
                                    <p:cond delay="0"/>
                                  </p:stCondLst>
                                  <p:childTnLst>
                                    <p:animEffect transition="out" filter="fade">
                                      <p:cBhvr>
                                        <p:cTn id="77" dur="1000"/>
                                        <p:tgtEl>
                                          <p:spTgt spid="21"/>
                                        </p:tgtEl>
                                      </p:cBhvr>
                                    </p:animEffect>
                                    <p:anim calcmode="lin" valueType="num">
                                      <p:cBhvr>
                                        <p:cTn id="78" dur="1000"/>
                                        <p:tgtEl>
                                          <p:spTgt spid="21"/>
                                        </p:tgtEl>
                                        <p:attrNameLst>
                                          <p:attrName>ppt_x</p:attrName>
                                        </p:attrNameLst>
                                      </p:cBhvr>
                                      <p:tavLst>
                                        <p:tav tm="0">
                                          <p:val>
                                            <p:strVal val="ppt_x"/>
                                          </p:val>
                                        </p:tav>
                                        <p:tav tm="100000">
                                          <p:val>
                                            <p:strVal val="ppt_x"/>
                                          </p:val>
                                        </p:tav>
                                      </p:tavLst>
                                    </p:anim>
                                    <p:anim calcmode="lin" valueType="num">
                                      <p:cBhvr>
                                        <p:cTn id="79" dur="1000"/>
                                        <p:tgtEl>
                                          <p:spTgt spid="21"/>
                                        </p:tgtEl>
                                        <p:attrNameLst>
                                          <p:attrName>ppt_y</p:attrName>
                                        </p:attrNameLst>
                                      </p:cBhvr>
                                      <p:tavLst>
                                        <p:tav tm="0">
                                          <p:val>
                                            <p:strVal val="ppt_y"/>
                                          </p:val>
                                        </p:tav>
                                        <p:tav tm="100000">
                                          <p:val>
                                            <p:strVal val="ppt_y+.1"/>
                                          </p:val>
                                        </p:tav>
                                      </p:tavLst>
                                    </p:anim>
                                    <p:set>
                                      <p:cBhvr>
                                        <p:cTn id="80" dur="1" fill="hold">
                                          <p:stCondLst>
                                            <p:cond delay="999"/>
                                          </p:stCondLst>
                                        </p:cTn>
                                        <p:tgtEl>
                                          <p:spTgt spid="21"/>
                                        </p:tgtEl>
                                        <p:attrNameLst>
                                          <p:attrName>style.visibility</p:attrName>
                                        </p:attrNameLst>
                                      </p:cBhvr>
                                      <p:to>
                                        <p:strVal val="hidden"/>
                                      </p:to>
                                    </p:set>
                                  </p:childTnLst>
                                </p:cTn>
                              </p:par>
                              <p:par>
                                <p:cTn id="81" presetID="42" presetClass="exit" presetSubtype="0" fill="hold" nodeType="withEffect">
                                  <p:stCondLst>
                                    <p:cond delay="0"/>
                                  </p:stCondLst>
                                  <p:childTnLst>
                                    <p:animEffect transition="out" filter="fade">
                                      <p:cBhvr>
                                        <p:cTn id="82" dur="1000"/>
                                        <p:tgtEl>
                                          <p:spTgt spid="22"/>
                                        </p:tgtEl>
                                      </p:cBhvr>
                                    </p:animEffect>
                                    <p:anim calcmode="lin" valueType="num">
                                      <p:cBhvr>
                                        <p:cTn id="83" dur="1000"/>
                                        <p:tgtEl>
                                          <p:spTgt spid="22"/>
                                        </p:tgtEl>
                                        <p:attrNameLst>
                                          <p:attrName>ppt_x</p:attrName>
                                        </p:attrNameLst>
                                      </p:cBhvr>
                                      <p:tavLst>
                                        <p:tav tm="0">
                                          <p:val>
                                            <p:strVal val="ppt_x"/>
                                          </p:val>
                                        </p:tav>
                                        <p:tav tm="100000">
                                          <p:val>
                                            <p:strVal val="ppt_x"/>
                                          </p:val>
                                        </p:tav>
                                      </p:tavLst>
                                    </p:anim>
                                    <p:anim calcmode="lin" valueType="num">
                                      <p:cBhvr>
                                        <p:cTn id="84" dur="1000"/>
                                        <p:tgtEl>
                                          <p:spTgt spid="22"/>
                                        </p:tgtEl>
                                        <p:attrNameLst>
                                          <p:attrName>ppt_y</p:attrName>
                                        </p:attrNameLst>
                                      </p:cBhvr>
                                      <p:tavLst>
                                        <p:tav tm="0">
                                          <p:val>
                                            <p:strVal val="ppt_y"/>
                                          </p:val>
                                        </p:tav>
                                        <p:tav tm="100000">
                                          <p:val>
                                            <p:strVal val="ppt_y+.1"/>
                                          </p:val>
                                        </p:tav>
                                      </p:tavLst>
                                    </p:anim>
                                    <p:set>
                                      <p:cBhvr>
                                        <p:cTn id="85" dur="1" fill="hold">
                                          <p:stCondLst>
                                            <p:cond delay="999"/>
                                          </p:stCondLst>
                                        </p:cTn>
                                        <p:tgtEl>
                                          <p:spTgt spid="22"/>
                                        </p:tgtEl>
                                        <p:attrNameLst>
                                          <p:attrName>style.visibility</p:attrName>
                                        </p:attrNameLst>
                                      </p:cBhvr>
                                      <p:to>
                                        <p:strVal val="hidden"/>
                                      </p:to>
                                    </p:set>
                                  </p:childTnLst>
                                </p:cTn>
                              </p:par>
                              <p:par>
                                <p:cTn id="86" presetID="42" presetClass="exit" presetSubtype="0" fill="hold" nodeType="withEffect">
                                  <p:stCondLst>
                                    <p:cond delay="0"/>
                                  </p:stCondLst>
                                  <p:childTnLst>
                                    <p:animEffect transition="out" filter="fade">
                                      <p:cBhvr>
                                        <p:cTn id="87" dur="1000"/>
                                        <p:tgtEl>
                                          <p:spTgt spid="33"/>
                                        </p:tgtEl>
                                      </p:cBhvr>
                                    </p:animEffect>
                                    <p:anim calcmode="lin" valueType="num">
                                      <p:cBhvr>
                                        <p:cTn id="88" dur="1000"/>
                                        <p:tgtEl>
                                          <p:spTgt spid="33"/>
                                        </p:tgtEl>
                                        <p:attrNameLst>
                                          <p:attrName>ppt_x</p:attrName>
                                        </p:attrNameLst>
                                      </p:cBhvr>
                                      <p:tavLst>
                                        <p:tav tm="0">
                                          <p:val>
                                            <p:strVal val="ppt_x"/>
                                          </p:val>
                                        </p:tav>
                                        <p:tav tm="100000">
                                          <p:val>
                                            <p:strVal val="ppt_x"/>
                                          </p:val>
                                        </p:tav>
                                      </p:tavLst>
                                    </p:anim>
                                    <p:anim calcmode="lin" valueType="num">
                                      <p:cBhvr>
                                        <p:cTn id="89" dur="1000"/>
                                        <p:tgtEl>
                                          <p:spTgt spid="33"/>
                                        </p:tgtEl>
                                        <p:attrNameLst>
                                          <p:attrName>ppt_y</p:attrName>
                                        </p:attrNameLst>
                                      </p:cBhvr>
                                      <p:tavLst>
                                        <p:tav tm="0">
                                          <p:val>
                                            <p:strVal val="ppt_y"/>
                                          </p:val>
                                        </p:tav>
                                        <p:tav tm="100000">
                                          <p:val>
                                            <p:strVal val="ppt_y+.1"/>
                                          </p:val>
                                        </p:tav>
                                      </p:tavLst>
                                    </p:anim>
                                    <p:set>
                                      <p:cBhvr>
                                        <p:cTn id="90" dur="1" fill="hold">
                                          <p:stCondLst>
                                            <p:cond delay="999"/>
                                          </p:stCondLst>
                                        </p:cTn>
                                        <p:tgtEl>
                                          <p:spTgt spid="33"/>
                                        </p:tgtEl>
                                        <p:attrNameLst>
                                          <p:attrName>style.visibility</p:attrName>
                                        </p:attrNameLst>
                                      </p:cBhvr>
                                      <p:to>
                                        <p:strVal val="hidden"/>
                                      </p:to>
                                    </p:set>
                                  </p:childTnLst>
                                </p:cTn>
                              </p:par>
                              <p:par>
                                <p:cTn id="91" presetID="42" presetClass="exit" presetSubtype="0" fill="hold" nodeType="withEffect">
                                  <p:stCondLst>
                                    <p:cond delay="0"/>
                                  </p:stCondLst>
                                  <p:childTnLst>
                                    <p:animEffect transition="out" filter="fade">
                                      <p:cBhvr>
                                        <p:cTn id="92" dur="1000"/>
                                        <p:tgtEl>
                                          <p:spTgt spid="32"/>
                                        </p:tgtEl>
                                      </p:cBhvr>
                                    </p:animEffect>
                                    <p:anim calcmode="lin" valueType="num">
                                      <p:cBhvr>
                                        <p:cTn id="93" dur="1000"/>
                                        <p:tgtEl>
                                          <p:spTgt spid="32"/>
                                        </p:tgtEl>
                                        <p:attrNameLst>
                                          <p:attrName>ppt_x</p:attrName>
                                        </p:attrNameLst>
                                      </p:cBhvr>
                                      <p:tavLst>
                                        <p:tav tm="0">
                                          <p:val>
                                            <p:strVal val="ppt_x"/>
                                          </p:val>
                                        </p:tav>
                                        <p:tav tm="100000">
                                          <p:val>
                                            <p:strVal val="ppt_x"/>
                                          </p:val>
                                        </p:tav>
                                      </p:tavLst>
                                    </p:anim>
                                    <p:anim calcmode="lin" valueType="num">
                                      <p:cBhvr>
                                        <p:cTn id="94" dur="1000"/>
                                        <p:tgtEl>
                                          <p:spTgt spid="32"/>
                                        </p:tgtEl>
                                        <p:attrNameLst>
                                          <p:attrName>ppt_y</p:attrName>
                                        </p:attrNameLst>
                                      </p:cBhvr>
                                      <p:tavLst>
                                        <p:tav tm="0">
                                          <p:val>
                                            <p:strVal val="ppt_y"/>
                                          </p:val>
                                        </p:tav>
                                        <p:tav tm="100000">
                                          <p:val>
                                            <p:strVal val="ppt_y+.1"/>
                                          </p:val>
                                        </p:tav>
                                      </p:tavLst>
                                    </p:anim>
                                    <p:set>
                                      <p:cBhvr>
                                        <p:cTn id="95" dur="1" fill="hold">
                                          <p:stCondLst>
                                            <p:cond delay="999"/>
                                          </p:stCondLst>
                                        </p:cTn>
                                        <p:tgtEl>
                                          <p:spTgt spid="32"/>
                                        </p:tgtEl>
                                        <p:attrNameLst>
                                          <p:attrName>style.visibility</p:attrName>
                                        </p:attrNameLst>
                                      </p:cBhvr>
                                      <p:to>
                                        <p:strVal val="hidden"/>
                                      </p:to>
                                    </p:set>
                                  </p:childTnLst>
                                </p:cTn>
                              </p:par>
                              <p:par>
                                <p:cTn id="96" presetID="42" presetClass="exit" presetSubtype="0" fill="hold" nodeType="withEffect">
                                  <p:stCondLst>
                                    <p:cond delay="0"/>
                                  </p:stCondLst>
                                  <p:childTnLst>
                                    <p:animEffect transition="out" filter="fade">
                                      <p:cBhvr>
                                        <p:cTn id="97" dur="1000"/>
                                        <p:tgtEl>
                                          <p:spTgt spid="31"/>
                                        </p:tgtEl>
                                      </p:cBhvr>
                                    </p:animEffect>
                                    <p:anim calcmode="lin" valueType="num">
                                      <p:cBhvr>
                                        <p:cTn id="98" dur="1000"/>
                                        <p:tgtEl>
                                          <p:spTgt spid="31"/>
                                        </p:tgtEl>
                                        <p:attrNameLst>
                                          <p:attrName>ppt_x</p:attrName>
                                        </p:attrNameLst>
                                      </p:cBhvr>
                                      <p:tavLst>
                                        <p:tav tm="0">
                                          <p:val>
                                            <p:strVal val="ppt_x"/>
                                          </p:val>
                                        </p:tav>
                                        <p:tav tm="100000">
                                          <p:val>
                                            <p:strVal val="ppt_x"/>
                                          </p:val>
                                        </p:tav>
                                      </p:tavLst>
                                    </p:anim>
                                    <p:anim calcmode="lin" valueType="num">
                                      <p:cBhvr>
                                        <p:cTn id="99" dur="1000"/>
                                        <p:tgtEl>
                                          <p:spTgt spid="31"/>
                                        </p:tgtEl>
                                        <p:attrNameLst>
                                          <p:attrName>ppt_y</p:attrName>
                                        </p:attrNameLst>
                                      </p:cBhvr>
                                      <p:tavLst>
                                        <p:tav tm="0">
                                          <p:val>
                                            <p:strVal val="ppt_y"/>
                                          </p:val>
                                        </p:tav>
                                        <p:tav tm="100000">
                                          <p:val>
                                            <p:strVal val="ppt_y+.1"/>
                                          </p:val>
                                        </p:tav>
                                      </p:tavLst>
                                    </p:anim>
                                    <p:set>
                                      <p:cBhvr>
                                        <p:cTn id="100" dur="1" fill="hold">
                                          <p:stCondLst>
                                            <p:cond delay="999"/>
                                          </p:stCondLst>
                                        </p:cTn>
                                        <p:tgtEl>
                                          <p:spTgt spid="31"/>
                                        </p:tgtEl>
                                        <p:attrNameLst>
                                          <p:attrName>style.visibility</p:attrName>
                                        </p:attrNameLst>
                                      </p:cBhvr>
                                      <p:to>
                                        <p:strVal val="hidden"/>
                                      </p:to>
                                    </p:set>
                                  </p:childTnLst>
                                </p:cTn>
                              </p:par>
                              <p:par>
                                <p:cTn id="101" presetID="9" presetClass="exit" presetSubtype="0" fill="hold" nodeType="withEffect">
                                  <p:stCondLst>
                                    <p:cond delay="0"/>
                                  </p:stCondLst>
                                  <p:childTnLst>
                                    <p:animEffect transition="out" filter="dissolve">
                                      <p:cBhvr>
                                        <p:cTn id="102" dur="500"/>
                                        <p:tgtEl>
                                          <p:spTgt spid="50"/>
                                        </p:tgtEl>
                                      </p:cBhvr>
                                    </p:animEffect>
                                    <p:set>
                                      <p:cBhvr>
                                        <p:cTn id="103" dur="1" fill="hold">
                                          <p:stCondLst>
                                            <p:cond delay="499"/>
                                          </p:stCondLst>
                                        </p:cTn>
                                        <p:tgtEl>
                                          <p:spTgt spid="50"/>
                                        </p:tgtEl>
                                        <p:attrNameLst>
                                          <p:attrName>style.visibility</p:attrName>
                                        </p:attrNameLst>
                                      </p:cBhvr>
                                      <p:to>
                                        <p:strVal val="hidden"/>
                                      </p:to>
                                    </p:set>
                                  </p:childTnLst>
                                </p:cTn>
                              </p:par>
                              <p:par>
                                <p:cTn id="104" presetID="9" presetClass="exit" presetSubtype="0" fill="hold" nodeType="withEffect">
                                  <p:stCondLst>
                                    <p:cond delay="0"/>
                                  </p:stCondLst>
                                  <p:childTnLst>
                                    <p:animEffect transition="out" filter="dissolve">
                                      <p:cBhvr>
                                        <p:cTn id="105" dur="500"/>
                                        <p:tgtEl>
                                          <p:spTgt spid="52"/>
                                        </p:tgtEl>
                                      </p:cBhvr>
                                    </p:animEffect>
                                    <p:set>
                                      <p:cBhvr>
                                        <p:cTn id="106" dur="1" fill="hold">
                                          <p:stCondLst>
                                            <p:cond delay="499"/>
                                          </p:stCondLst>
                                        </p:cTn>
                                        <p:tgtEl>
                                          <p:spTgt spid="52"/>
                                        </p:tgtEl>
                                        <p:attrNameLst>
                                          <p:attrName>style.visibility</p:attrName>
                                        </p:attrNameLst>
                                      </p:cBhvr>
                                      <p:to>
                                        <p:strVal val="hidden"/>
                                      </p:to>
                                    </p:set>
                                  </p:childTnLst>
                                </p:cTn>
                              </p:par>
                              <p:par>
                                <p:cTn id="107" presetID="9" presetClass="exit" presetSubtype="0" fill="hold" nodeType="withEffect">
                                  <p:stCondLst>
                                    <p:cond delay="0"/>
                                  </p:stCondLst>
                                  <p:childTnLst>
                                    <p:animEffect transition="out" filter="dissolve">
                                      <p:cBhvr>
                                        <p:cTn id="108" dur="500"/>
                                        <p:tgtEl>
                                          <p:spTgt spid="54"/>
                                        </p:tgtEl>
                                      </p:cBhvr>
                                    </p:animEffect>
                                    <p:set>
                                      <p:cBhvr>
                                        <p:cTn id="109" dur="1" fill="hold">
                                          <p:stCondLst>
                                            <p:cond delay="499"/>
                                          </p:stCondLst>
                                        </p:cTn>
                                        <p:tgtEl>
                                          <p:spTgt spid="54"/>
                                        </p:tgtEl>
                                        <p:attrNameLst>
                                          <p:attrName>style.visibility</p:attrName>
                                        </p:attrNameLst>
                                      </p:cBhvr>
                                      <p:to>
                                        <p:strVal val="hidden"/>
                                      </p:to>
                                    </p:set>
                                  </p:childTnLst>
                                </p:cTn>
                              </p:par>
                              <p:par>
                                <p:cTn id="110" presetID="9" presetClass="exit" presetSubtype="0" fill="hold" nodeType="withEffect">
                                  <p:stCondLst>
                                    <p:cond delay="0"/>
                                  </p:stCondLst>
                                  <p:childTnLst>
                                    <p:animEffect transition="out" filter="dissolve">
                                      <p:cBhvr>
                                        <p:cTn id="111" dur="500"/>
                                        <p:tgtEl>
                                          <p:spTgt spid="58"/>
                                        </p:tgtEl>
                                      </p:cBhvr>
                                    </p:animEffect>
                                    <p:set>
                                      <p:cBhvr>
                                        <p:cTn id="112" dur="1" fill="hold">
                                          <p:stCondLst>
                                            <p:cond delay="499"/>
                                          </p:stCondLst>
                                        </p:cTn>
                                        <p:tgtEl>
                                          <p:spTgt spid="58"/>
                                        </p:tgtEl>
                                        <p:attrNameLst>
                                          <p:attrName>style.visibility</p:attrName>
                                        </p:attrNameLst>
                                      </p:cBhvr>
                                      <p:to>
                                        <p:strVal val="hidden"/>
                                      </p:to>
                                    </p:set>
                                  </p:childTnLst>
                                </p:cTn>
                              </p:par>
                              <p:par>
                                <p:cTn id="113" presetID="9" presetClass="exit" presetSubtype="0" fill="hold" nodeType="withEffect">
                                  <p:stCondLst>
                                    <p:cond delay="0"/>
                                  </p:stCondLst>
                                  <p:childTnLst>
                                    <p:animEffect transition="out" filter="dissolve">
                                      <p:cBhvr>
                                        <p:cTn id="114" dur="500"/>
                                        <p:tgtEl>
                                          <p:spTgt spid="61"/>
                                        </p:tgtEl>
                                      </p:cBhvr>
                                    </p:animEffect>
                                    <p:set>
                                      <p:cBhvr>
                                        <p:cTn id="115" dur="1" fill="hold">
                                          <p:stCondLst>
                                            <p:cond delay="499"/>
                                          </p:stCondLst>
                                        </p:cTn>
                                        <p:tgtEl>
                                          <p:spTgt spid="61"/>
                                        </p:tgtEl>
                                        <p:attrNameLst>
                                          <p:attrName>style.visibility</p:attrName>
                                        </p:attrNameLst>
                                      </p:cBhvr>
                                      <p:to>
                                        <p:strVal val="hidden"/>
                                      </p:to>
                                    </p:set>
                                  </p:childTnLst>
                                </p:cTn>
                              </p:par>
                              <p:par>
                                <p:cTn id="116" presetID="9" presetClass="exit" presetSubtype="0" fill="hold" nodeType="withEffect">
                                  <p:stCondLst>
                                    <p:cond delay="0"/>
                                  </p:stCondLst>
                                  <p:childTnLst>
                                    <p:animEffect transition="out" filter="dissolve">
                                      <p:cBhvr>
                                        <p:cTn id="117" dur="500"/>
                                        <p:tgtEl>
                                          <p:spTgt spid="66"/>
                                        </p:tgtEl>
                                      </p:cBhvr>
                                    </p:animEffect>
                                    <p:set>
                                      <p:cBhvr>
                                        <p:cTn id="118" dur="1" fill="hold">
                                          <p:stCondLst>
                                            <p:cond delay="499"/>
                                          </p:stCondLst>
                                        </p:cTn>
                                        <p:tgtEl>
                                          <p:spTgt spid="66"/>
                                        </p:tgtEl>
                                        <p:attrNameLst>
                                          <p:attrName>style.visibility</p:attrName>
                                        </p:attrNameLst>
                                      </p:cBhvr>
                                      <p:to>
                                        <p:strVal val="hidden"/>
                                      </p:to>
                                    </p:set>
                                  </p:childTnLst>
                                </p:cTn>
                              </p:par>
                              <p:par>
                                <p:cTn id="119" presetID="9" presetClass="exit" presetSubtype="0" fill="hold" nodeType="withEffect">
                                  <p:stCondLst>
                                    <p:cond delay="0"/>
                                  </p:stCondLst>
                                  <p:childTnLst>
                                    <p:animEffect transition="out" filter="dissolve">
                                      <p:cBhvr>
                                        <p:cTn id="120" dur="500"/>
                                        <p:tgtEl>
                                          <p:spTgt spid="49"/>
                                        </p:tgtEl>
                                      </p:cBhvr>
                                    </p:animEffect>
                                    <p:set>
                                      <p:cBhvr>
                                        <p:cTn id="121" dur="1" fill="hold">
                                          <p:stCondLst>
                                            <p:cond delay="499"/>
                                          </p:stCondLst>
                                        </p:cTn>
                                        <p:tgtEl>
                                          <p:spTgt spid="49"/>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nodeType="clickEffect">
                                  <p:stCondLst>
                                    <p:cond delay="0"/>
                                  </p:stCondLst>
                                  <p:childTnLst>
                                    <p:set>
                                      <p:cBhvr>
                                        <p:cTn id="125" dur="1" fill="hold">
                                          <p:stCondLst>
                                            <p:cond delay="0"/>
                                          </p:stCondLst>
                                        </p:cTn>
                                        <p:tgtEl>
                                          <p:spTgt spid="129"/>
                                        </p:tgtEl>
                                        <p:attrNameLst>
                                          <p:attrName>style.visibility</p:attrName>
                                        </p:attrNameLst>
                                      </p:cBhvr>
                                      <p:to>
                                        <p:strVal val="visible"/>
                                      </p:to>
                                    </p:set>
                                    <p:animEffect transition="in" filter="fade">
                                      <p:cBhvr>
                                        <p:cTn id="126" dur="1000"/>
                                        <p:tgtEl>
                                          <p:spTgt spid="129"/>
                                        </p:tgtEl>
                                      </p:cBhvr>
                                    </p:animEffect>
                                    <p:anim calcmode="lin" valueType="num">
                                      <p:cBhvr>
                                        <p:cTn id="127" dur="1000" fill="hold"/>
                                        <p:tgtEl>
                                          <p:spTgt spid="129"/>
                                        </p:tgtEl>
                                        <p:attrNameLst>
                                          <p:attrName>ppt_x</p:attrName>
                                        </p:attrNameLst>
                                      </p:cBhvr>
                                      <p:tavLst>
                                        <p:tav tm="0">
                                          <p:val>
                                            <p:strVal val="#ppt_x"/>
                                          </p:val>
                                        </p:tav>
                                        <p:tav tm="100000">
                                          <p:val>
                                            <p:strVal val="#ppt_x"/>
                                          </p:val>
                                        </p:tav>
                                      </p:tavLst>
                                    </p:anim>
                                    <p:anim calcmode="lin" valueType="num">
                                      <p:cBhvr>
                                        <p:cTn id="128" dur="1000" fill="hold"/>
                                        <p:tgtEl>
                                          <p:spTgt spid="129"/>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143"/>
                                        </p:tgtEl>
                                        <p:attrNameLst>
                                          <p:attrName>style.visibility</p:attrName>
                                        </p:attrNameLst>
                                      </p:cBhvr>
                                      <p:to>
                                        <p:strVal val="visible"/>
                                      </p:to>
                                    </p:set>
                                    <p:animEffect transition="in" filter="fade">
                                      <p:cBhvr>
                                        <p:cTn id="131" dur="1000"/>
                                        <p:tgtEl>
                                          <p:spTgt spid="143"/>
                                        </p:tgtEl>
                                      </p:cBhvr>
                                    </p:animEffect>
                                    <p:anim calcmode="lin" valueType="num">
                                      <p:cBhvr>
                                        <p:cTn id="132" dur="1000" fill="hold"/>
                                        <p:tgtEl>
                                          <p:spTgt spid="143"/>
                                        </p:tgtEl>
                                        <p:attrNameLst>
                                          <p:attrName>ppt_x</p:attrName>
                                        </p:attrNameLst>
                                      </p:cBhvr>
                                      <p:tavLst>
                                        <p:tav tm="0">
                                          <p:val>
                                            <p:strVal val="#ppt_x"/>
                                          </p:val>
                                        </p:tav>
                                        <p:tav tm="100000">
                                          <p:val>
                                            <p:strVal val="#ppt_x"/>
                                          </p:val>
                                        </p:tav>
                                      </p:tavLst>
                                    </p:anim>
                                    <p:anim calcmode="lin" valueType="num">
                                      <p:cBhvr>
                                        <p:cTn id="133" dur="1000" fill="hold"/>
                                        <p:tgtEl>
                                          <p:spTgt spid="143"/>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132"/>
                                        </p:tgtEl>
                                        <p:attrNameLst>
                                          <p:attrName>style.visibility</p:attrName>
                                        </p:attrNameLst>
                                      </p:cBhvr>
                                      <p:to>
                                        <p:strVal val="visible"/>
                                      </p:to>
                                    </p:set>
                                    <p:animEffect transition="in" filter="fade">
                                      <p:cBhvr>
                                        <p:cTn id="136" dur="1000"/>
                                        <p:tgtEl>
                                          <p:spTgt spid="132"/>
                                        </p:tgtEl>
                                      </p:cBhvr>
                                    </p:animEffect>
                                    <p:anim calcmode="lin" valueType="num">
                                      <p:cBhvr>
                                        <p:cTn id="137" dur="1000" fill="hold"/>
                                        <p:tgtEl>
                                          <p:spTgt spid="132"/>
                                        </p:tgtEl>
                                        <p:attrNameLst>
                                          <p:attrName>ppt_x</p:attrName>
                                        </p:attrNameLst>
                                      </p:cBhvr>
                                      <p:tavLst>
                                        <p:tav tm="0">
                                          <p:val>
                                            <p:strVal val="#ppt_x"/>
                                          </p:val>
                                        </p:tav>
                                        <p:tav tm="100000">
                                          <p:val>
                                            <p:strVal val="#ppt_x"/>
                                          </p:val>
                                        </p:tav>
                                      </p:tavLst>
                                    </p:anim>
                                    <p:anim calcmode="lin" valueType="num">
                                      <p:cBhvr>
                                        <p:cTn id="138" dur="1000" fill="hold"/>
                                        <p:tgtEl>
                                          <p:spTgt spid="132"/>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135"/>
                                        </p:tgtEl>
                                        <p:attrNameLst>
                                          <p:attrName>style.visibility</p:attrName>
                                        </p:attrNameLst>
                                      </p:cBhvr>
                                      <p:to>
                                        <p:strVal val="visible"/>
                                      </p:to>
                                    </p:set>
                                    <p:animEffect transition="in" filter="fade">
                                      <p:cBhvr>
                                        <p:cTn id="141" dur="1000"/>
                                        <p:tgtEl>
                                          <p:spTgt spid="135"/>
                                        </p:tgtEl>
                                      </p:cBhvr>
                                    </p:animEffect>
                                    <p:anim calcmode="lin" valueType="num">
                                      <p:cBhvr>
                                        <p:cTn id="142" dur="1000" fill="hold"/>
                                        <p:tgtEl>
                                          <p:spTgt spid="135"/>
                                        </p:tgtEl>
                                        <p:attrNameLst>
                                          <p:attrName>ppt_x</p:attrName>
                                        </p:attrNameLst>
                                      </p:cBhvr>
                                      <p:tavLst>
                                        <p:tav tm="0">
                                          <p:val>
                                            <p:strVal val="#ppt_x"/>
                                          </p:val>
                                        </p:tav>
                                        <p:tav tm="100000">
                                          <p:val>
                                            <p:strVal val="#ppt_x"/>
                                          </p:val>
                                        </p:tav>
                                      </p:tavLst>
                                    </p:anim>
                                    <p:anim calcmode="lin" valueType="num">
                                      <p:cBhvr>
                                        <p:cTn id="143" dur="1000" fill="hold"/>
                                        <p:tgtEl>
                                          <p:spTgt spid="135"/>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138"/>
                                        </p:tgtEl>
                                        <p:attrNameLst>
                                          <p:attrName>style.visibility</p:attrName>
                                        </p:attrNameLst>
                                      </p:cBhvr>
                                      <p:to>
                                        <p:strVal val="visible"/>
                                      </p:to>
                                    </p:set>
                                    <p:animEffect transition="in" filter="fade">
                                      <p:cBhvr>
                                        <p:cTn id="146" dur="1000"/>
                                        <p:tgtEl>
                                          <p:spTgt spid="138"/>
                                        </p:tgtEl>
                                      </p:cBhvr>
                                    </p:animEffect>
                                    <p:anim calcmode="lin" valueType="num">
                                      <p:cBhvr>
                                        <p:cTn id="147" dur="1000" fill="hold"/>
                                        <p:tgtEl>
                                          <p:spTgt spid="138"/>
                                        </p:tgtEl>
                                        <p:attrNameLst>
                                          <p:attrName>ppt_x</p:attrName>
                                        </p:attrNameLst>
                                      </p:cBhvr>
                                      <p:tavLst>
                                        <p:tav tm="0">
                                          <p:val>
                                            <p:strVal val="#ppt_x"/>
                                          </p:val>
                                        </p:tav>
                                        <p:tav tm="100000">
                                          <p:val>
                                            <p:strVal val="#ppt_x"/>
                                          </p:val>
                                        </p:tav>
                                      </p:tavLst>
                                    </p:anim>
                                    <p:anim calcmode="lin" valueType="num">
                                      <p:cBhvr>
                                        <p:cTn id="148" dur="1000" fill="hold"/>
                                        <p:tgtEl>
                                          <p:spTgt spid="138"/>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142"/>
                                        </p:tgtEl>
                                        <p:attrNameLst>
                                          <p:attrName>style.visibility</p:attrName>
                                        </p:attrNameLst>
                                      </p:cBhvr>
                                      <p:to>
                                        <p:strVal val="visible"/>
                                      </p:to>
                                    </p:set>
                                    <p:animEffect transition="in" filter="fade">
                                      <p:cBhvr>
                                        <p:cTn id="151" dur="1000"/>
                                        <p:tgtEl>
                                          <p:spTgt spid="142"/>
                                        </p:tgtEl>
                                      </p:cBhvr>
                                    </p:animEffect>
                                    <p:anim calcmode="lin" valueType="num">
                                      <p:cBhvr>
                                        <p:cTn id="152" dur="1000" fill="hold"/>
                                        <p:tgtEl>
                                          <p:spTgt spid="142"/>
                                        </p:tgtEl>
                                        <p:attrNameLst>
                                          <p:attrName>ppt_x</p:attrName>
                                        </p:attrNameLst>
                                      </p:cBhvr>
                                      <p:tavLst>
                                        <p:tav tm="0">
                                          <p:val>
                                            <p:strVal val="#ppt_x"/>
                                          </p:val>
                                        </p:tav>
                                        <p:tav tm="100000">
                                          <p:val>
                                            <p:strVal val="#ppt_x"/>
                                          </p:val>
                                        </p:tav>
                                      </p:tavLst>
                                    </p:anim>
                                    <p:anim calcmode="lin" valueType="num">
                                      <p:cBhvr>
                                        <p:cTn id="153" dur="1000" fill="hold"/>
                                        <p:tgtEl>
                                          <p:spTgt spid="142"/>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141"/>
                                        </p:tgtEl>
                                        <p:attrNameLst>
                                          <p:attrName>style.visibility</p:attrName>
                                        </p:attrNameLst>
                                      </p:cBhvr>
                                      <p:to>
                                        <p:strVal val="visible"/>
                                      </p:to>
                                    </p:set>
                                    <p:animEffect transition="in" filter="fade">
                                      <p:cBhvr>
                                        <p:cTn id="156" dur="1000"/>
                                        <p:tgtEl>
                                          <p:spTgt spid="141"/>
                                        </p:tgtEl>
                                      </p:cBhvr>
                                    </p:animEffect>
                                    <p:anim calcmode="lin" valueType="num">
                                      <p:cBhvr>
                                        <p:cTn id="157" dur="1000" fill="hold"/>
                                        <p:tgtEl>
                                          <p:spTgt spid="141"/>
                                        </p:tgtEl>
                                        <p:attrNameLst>
                                          <p:attrName>ppt_x</p:attrName>
                                        </p:attrNameLst>
                                      </p:cBhvr>
                                      <p:tavLst>
                                        <p:tav tm="0">
                                          <p:val>
                                            <p:strVal val="#ppt_x"/>
                                          </p:val>
                                        </p:tav>
                                        <p:tav tm="100000">
                                          <p:val>
                                            <p:strVal val="#ppt_x"/>
                                          </p:val>
                                        </p:tav>
                                      </p:tavLst>
                                    </p:anim>
                                    <p:anim calcmode="lin" valueType="num">
                                      <p:cBhvr>
                                        <p:cTn id="158"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0" presetClass="path" presetSubtype="0" accel="50000" decel="50000" fill="hold" nodeType="clickEffect">
                                  <p:stCondLst>
                                    <p:cond delay="0"/>
                                  </p:stCondLst>
                                  <p:childTnLst>
                                    <p:animMotion origin="layout" path="M 4.18177E-6 4.13527E-6 L 4.18177E-6 4.13527E-6 C -0.00205 4.13527E-6 -0.00409 4.13527E-6 -0.00626 4.13527E-6 C -0.05349 0.00476 -0.02502 0.00249 -0.04047 0.00363 C -0.05808 0.00658 -0.054 0.00612 -0.09012 0.00885 C -0.11885 0.01112 -0.10544 0.01044 -0.13021 0.01134 L -0.16059 0.01044 " pathEditMode="relative" rAng="0" ptsTypes="AAAAAAA">
                                      <p:cBhvr>
                                        <p:cTn id="162" dur="2000" fill="hold"/>
                                        <p:tgtEl>
                                          <p:spTgt spid="142"/>
                                        </p:tgtEl>
                                        <p:attrNameLst>
                                          <p:attrName>ppt_x</p:attrName>
                                          <p:attrName>ppt_y</p:attrName>
                                        </p:attrNameLst>
                                      </p:cBhvr>
                                      <p:rCtr x="-8029" y="567"/>
                                    </p:animMotion>
                                  </p:childTnLst>
                                </p:cTn>
                              </p:par>
                              <p:par>
                                <p:cTn id="163" presetID="0" presetClass="path" presetSubtype="0" accel="50000" decel="50000" fill="hold" nodeType="withEffect">
                                  <p:stCondLst>
                                    <p:cond delay="0"/>
                                  </p:stCondLst>
                                  <p:childTnLst>
                                    <p:animMotion origin="layout" path="M -2.29512E-6 5.12483E-6 L -2.29512E-6 5.12483E-6 L 0.09166 0.00137 L 0.14399 0.00296 C 0.15165 0.00296 0.15918 0.00137 0.16684 0.00137 L 0.16454 -0.00521 " pathEditMode="relative" ptsTypes="AAAAAA">
                                      <p:cBhvr>
                                        <p:cTn id="164" dur="2000" fill="hold"/>
                                        <p:tgtEl>
                                          <p:spTgt spid="141"/>
                                        </p:tgtEl>
                                        <p:attrNameLst>
                                          <p:attrName>ppt_x</p:attrName>
                                          <p:attrName>ppt_y</p:attrName>
                                        </p:attrNameLst>
                                      </p:cBhvr>
                                    </p:animMotion>
                                  </p:childTnLst>
                                </p:cTn>
                              </p:par>
                            </p:childTnLst>
                          </p:cTn>
                        </p:par>
                        <p:par>
                          <p:cTn id="165" fill="hold">
                            <p:stCondLst>
                              <p:cond delay="2000"/>
                            </p:stCondLst>
                            <p:childTnLst>
                              <p:par>
                                <p:cTn id="166" presetID="10" presetClass="exit" presetSubtype="0" fill="hold" nodeType="afterEffect">
                                  <p:stCondLst>
                                    <p:cond delay="0"/>
                                  </p:stCondLst>
                                  <p:childTnLst>
                                    <p:animEffect transition="out" filter="fade">
                                      <p:cBhvr>
                                        <p:cTn id="167" dur="500"/>
                                        <p:tgtEl>
                                          <p:spTgt spid="141"/>
                                        </p:tgtEl>
                                      </p:cBhvr>
                                    </p:animEffect>
                                    <p:set>
                                      <p:cBhvr>
                                        <p:cTn id="168" dur="1" fill="hold">
                                          <p:stCondLst>
                                            <p:cond delay="499"/>
                                          </p:stCondLst>
                                        </p:cTn>
                                        <p:tgtEl>
                                          <p:spTgt spid="141"/>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142"/>
                                        </p:tgtEl>
                                      </p:cBhvr>
                                    </p:animEffect>
                                    <p:set>
                                      <p:cBhvr>
                                        <p:cTn id="171" dur="1" fill="hold">
                                          <p:stCondLst>
                                            <p:cond delay="499"/>
                                          </p:stCondLst>
                                        </p:cTn>
                                        <p:tgtEl>
                                          <p:spTgt spid="142"/>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1" presetClass="entr" presetSubtype="0" fill="hold" nodeType="clickEffect">
                                  <p:stCondLst>
                                    <p:cond delay="0"/>
                                  </p:stCondLst>
                                  <p:childTnLst>
                                    <p:set>
                                      <p:cBhvr>
                                        <p:cTn id="175" dur="1" fill="hold">
                                          <p:stCondLst>
                                            <p:cond delay="0"/>
                                          </p:stCondLst>
                                        </p:cTn>
                                        <p:tgtEl>
                                          <p:spTgt spid="150"/>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1" presetClass="entr" presetSubtype="0" fill="hold" nodeType="clickEffect">
                                  <p:stCondLst>
                                    <p:cond delay="0"/>
                                  </p:stCondLst>
                                  <p:childTnLst>
                                    <p:set>
                                      <p:cBhvr>
                                        <p:cTn id="179" dur="1" fill="hold">
                                          <p:stCondLst>
                                            <p:cond delay="0"/>
                                          </p:stCondLst>
                                        </p:cTn>
                                        <p:tgtEl>
                                          <p:spTgt spid="144"/>
                                        </p:tgtEl>
                                        <p:attrNameLst>
                                          <p:attrName>style.visibility</p:attrName>
                                        </p:attrNameLst>
                                      </p:cBhvr>
                                      <p:to>
                                        <p:strVal val="visible"/>
                                      </p:to>
                                    </p:set>
                                  </p:childTnLst>
                                </p:cTn>
                              </p:par>
                              <p:par>
                                <p:cTn id="180" presetID="1" presetClass="entr" presetSubtype="0" fill="hold" nodeType="withEffect">
                                  <p:stCondLst>
                                    <p:cond delay="0"/>
                                  </p:stCondLst>
                                  <p:childTnLst>
                                    <p:set>
                                      <p:cBhvr>
                                        <p:cTn id="181" dur="1" fill="hold">
                                          <p:stCondLst>
                                            <p:cond delay="0"/>
                                          </p:stCondLst>
                                        </p:cTn>
                                        <p:tgtEl>
                                          <p:spTgt spid="145"/>
                                        </p:tgtEl>
                                        <p:attrNameLst>
                                          <p:attrName>style.visibility</p:attrName>
                                        </p:attrNameLst>
                                      </p:cBhvr>
                                      <p:to>
                                        <p:strVal val="visible"/>
                                      </p:to>
                                    </p:set>
                                  </p:childTnLst>
                                </p:cTn>
                              </p:par>
                              <p:par>
                                <p:cTn id="182" presetID="1" presetClass="entr" presetSubtype="0" fill="hold" nodeType="withEffect">
                                  <p:stCondLst>
                                    <p:cond delay="0"/>
                                  </p:stCondLst>
                                  <p:childTnLst>
                                    <p:set>
                                      <p:cBhvr>
                                        <p:cTn id="183" dur="1" fill="hold">
                                          <p:stCondLst>
                                            <p:cond delay="0"/>
                                          </p:stCondLst>
                                        </p:cTn>
                                        <p:tgtEl>
                                          <p:spTgt spid="146"/>
                                        </p:tgtEl>
                                        <p:attrNameLst>
                                          <p:attrName>style.visibility</p:attrName>
                                        </p:attrNameLst>
                                      </p:cBhvr>
                                      <p:to>
                                        <p:strVal val="visible"/>
                                      </p:to>
                                    </p:set>
                                  </p:childTnLst>
                                </p:cTn>
                              </p:par>
                            </p:childTnLst>
                          </p:cTn>
                        </p:par>
                      </p:childTnLst>
                    </p:cTn>
                  </p:par>
                  <p:par>
                    <p:cTn id="184" fill="hold">
                      <p:stCondLst>
                        <p:cond delay="indefinite"/>
                      </p:stCondLst>
                      <p:childTnLst>
                        <p:par>
                          <p:cTn id="185" fill="hold">
                            <p:stCondLst>
                              <p:cond delay="0"/>
                            </p:stCondLst>
                            <p:childTnLst>
                              <p:par>
                                <p:cTn id="186" presetID="9" presetClass="exit" presetSubtype="0" fill="hold" nodeType="clickEffect">
                                  <p:stCondLst>
                                    <p:cond delay="0"/>
                                  </p:stCondLst>
                                  <p:childTnLst>
                                    <p:animEffect transition="out" filter="dissolve">
                                      <p:cBhvr>
                                        <p:cTn id="187" dur="500"/>
                                        <p:tgtEl>
                                          <p:spTgt spid="150"/>
                                        </p:tgtEl>
                                      </p:cBhvr>
                                    </p:animEffect>
                                    <p:set>
                                      <p:cBhvr>
                                        <p:cTn id="188" dur="1" fill="hold">
                                          <p:stCondLst>
                                            <p:cond delay="499"/>
                                          </p:stCondLst>
                                        </p:cTn>
                                        <p:tgtEl>
                                          <p:spTgt spid="150"/>
                                        </p:tgtEl>
                                        <p:attrNameLst>
                                          <p:attrName>style.visibility</p:attrName>
                                        </p:attrNameLst>
                                      </p:cBhvr>
                                      <p:to>
                                        <p:strVal val="hidden"/>
                                      </p:to>
                                    </p:set>
                                  </p:childTnLst>
                                </p:cTn>
                              </p:par>
                              <p:par>
                                <p:cTn id="189" presetID="9" presetClass="exit" presetSubtype="0" fill="hold" nodeType="withEffect">
                                  <p:stCondLst>
                                    <p:cond delay="0"/>
                                  </p:stCondLst>
                                  <p:childTnLst>
                                    <p:animEffect transition="out" filter="dissolve">
                                      <p:cBhvr>
                                        <p:cTn id="190" dur="500"/>
                                        <p:tgtEl>
                                          <p:spTgt spid="144"/>
                                        </p:tgtEl>
                                      </p:cBhvr>
                                    </p:animEffect>
                                    <p:set>
                                      <p:cBhvr>
                                        <p:cTn id="191" dur="1" fill="hold">
                                          <p:stCondLst>
                                            <p:cond delay="499"/>
                                          </p:stCondLst>
                                        </p:cTn>
                                        <p:tgtEl>
                                          <p:spTgt spid="144"/>
                                        </p:tgtEl>
                                        <p:attrNameLst>
                                          <p:attrName>style.visibility</p:attrName>
                                        </p:attrNameLst>
                                      </p:cBhvr>
                                      <p:to>
                                        <p:strVal val="hidden"/>
                                      </p:to>
                                    </p:set>
                                  </p:childTnLst>
                                </p:cTn>
                              </p:par>
                              <p:par>
                                <p:cTn id="192" presetID="9" presetClass="exit" presetSubtype="0" fill="hold" nodeType="withEffect">
                                  <p:stCondLst>
                                    <p:cond delay="0"/>
                                  </p:stCondLst>
                                  <p:childTnLst>
                                    <p:animEffect transition="out" filter="dissolve">
                                      <p:cBhvr>
                                        <p:cTn id="193" dur="500"/>
                                        <p:tgtEl>
                                          <p:spTgt spid="145"/>
                                        </p:tgtEl>
                                      </p:cBhvr>
                                    </p:animEffect>
                                    <p:set>
                                      <p:cBhvr>
                                        <p:cTn id="194" dur="1" fill="hold">
                                          <p:stCondLst>
                                            <p:cond delay="499"/>
                                          </p:stCondLst>
                                        </p:cTn>
                                        <p:tgtEl>
                                          <p:spTgt spid="145"/>
                                        </p:tgtEl>
                                        <p:attrNameLst>
                                          <p:attrName>style.visibility</p:attrName>
                                        </p:attrNameLst>
                                      </p:cBhvr>
                                      <p:to>
                                        <p:strVal val="hidden"/>
                                      </p:to>
                                    </p:set>
                                  </p:childTnLst>
                                </p:cTn>
                              </p:par>
                              <p:par>
                                <p:cTn id="195" presetID="9" presetClass="exit" presetSubtype="0" fill="hold" nodeType="withEffect">
                                  <p:stCondLst>
                                    <p:cond delay="0"/>
                                  </p:stCondLst>
                                  <p:childTnLst>
                                    <p:animEffect transition="out" filter="dissolve">
                                      <p:cBhvr>
                                        <p:cTn id="196" dur="500"/>
                                        <p:tgtEl>
                                          <p:spTgt spid="146"/>
                                        </p:tgtEl>
                                      </p:cBhvr>
                                    </p:animEffect>
                                    <p:set>
                                      <p:cBhvr>
                                        <p:cTn id="197" dur="1" fill="hold">
                                          <p:stCondLst>
                                            <p:cond delay="499"/>
                                          </p:stCondLst>
                                        </p:cTn>
                                        <p:tgtEl>
                                          <p:spTgt spid="146"/>
                                        </p:tgtEl>
                                        <p:attrNameLst>
                                          <p:attrName>style.visibility</p:attrName>
                                        </p:attrNameLst>
                                      </p:cBhvr>
                                      <p:to>
                                        <p:strVal val="hidden"/>
                                      </p:to>
                                    </p:set>
                                  </p:childTnLst>
                                </p:cTn>
                              </p:par>
                            </p:childTnLst>
                          </p:cTn>
                        </p:par>
                      </p:childTnLst>
                    </p:cTn>
                  </p:par>
                  <p:par>
                    <p:cTn id="198" fill="hold">
                      <p:stCondLst>
                        <p:cond delay="indefinite"/>
                      </p:stCondLst>
                      <p:childTnLst>
                        <p:par>
                          <p:cTn id="199" fill="hold">
                            <p:stCondLst>
                              <p:cond delay="0"/>
                            </p:stCondLst>
                            <p:childTnLst>
                              <p:par>
                                <p:cTn id="200" presetID="1" presetClass="entr" presetSubtype="0" fill="hold" nodeType="clickEffect">
                                  <p:stCondLst>
                                    <p:cond delay="0"/>
                                  </p:stCondLst>
                                  <p:childTnLst>
                                    <p:set>
                                      <p:cBhvr>
                                        <p:cTn id="201" dur="1" fill="hold">
                                          <p:stCondLst>
                                            <p:cond delay="0"/>
                                          </p:stCondLst>
                                        </p:cTn>
                                        <p:tgtEl>
                                          <p:spTgt spid="147"/>
                                        </p:tgtEl>
                                        <p:attrNameLst>
                                          <p:attrName>style.visibility</p:attrName>
                                        </p:attrNameLst>
                                      </p:cBhvr>
                                      <p:to>
                                        <p:strVal val="visible"/>
                                      </p:to>
                                    </p:set>
                                  </p:childTnLst>
                                </p:cTn>
                              </p:par>
                              <p:par>
                                <p:cTn id="202" presetID="1" presetClass="entr" presetSubtype="0" fill="hold" nodeType="withEffect">
                                  <p:stCondLst>
                                    <p:cond delay="0"/>
                                  </p:stCondLst>
                                  <p:childTnLst>
                                    <p:set>
                                      <p:cBhvr>
                                        <p:cTn id="203" dur="1" fill="hold">
                                          <p:stCondLst>
                                            <p:cond delay="0"/>
                                          </p:stCondLst>
                                        </p:cTn>
                                        <p:tgtEl>
                                          <p:spTgt spid="148"/>
                                        </p:tgtEl>
                                        <p:attrNameLst>
                                          <p:attrName>style.visibility</p:attrName>
                                        </p:attrNameLst>
                                      </p:cBhvr>
                                      <p:to>
                                        <p:strVal val="visible"/>
                                      </p:to>
                                    </p:set>
                                  </p:childTnLst>
                                </p:cTn>
                              </p:par>
                              <p:par>
                                <p:cTn id="204" presetID="1" presetClass="entr" presetSubtype="0" fill="hold" nodeType="withEffect">
                                  <p:stCondLst>
                                    <p:cond delay="0"/>
                                  </p:stCondLst>
                                  <p:childTnLst>
                                    <p:set>
                                      <p:cBhvr>
                                        <p:cTn id="205" dur="1" fill="hold">
                                          <p:stCondLst>
                                            <p:cond delay="0"/>
                                          </p:stCondLst>
                                        </p:cTn>
                                        <p:tgtEl>
                                          <p:spTgt spid="149"/>
                                        </p:tgtEl>
                                        <p:attrNameLst>
                                          <p:attrName>style.visibility</p:attrName>
                                        </p:attrNameLst>
                                      </p:cBhvr>
                                      <p:to>
                                        <p:strVal val="visible"/>
                                      </p:to>
                                    </p:set>
                                  </p:childTnLst>
                                </p:cTn>
                              </p:par>
                            </p:childTnLst>
                          </p:cTn>
                        </p:par>
                      </p:childTnLst>
                    </p:cTn>
                  </p:par>
                  <p:par>
                    <p:cTn id="206" fill="hold">
                      <p:stCondLst>
                        <p:cond delay="indefinite"/>
                      </p:stCondLst>
                      <p:childTnLst>
                        <p:par>
                          <p:cTn id="207" fill="hold">
                            <p:stCondLst>
                              <p:cond delay="0"/>
                            </p:stCondLst>
                            <p:childTnLst>
                              <p:par>
                                <p:cTn id="208" presetID="1" presetClass="entr" presetSubtype="0" fill="hold" nodeType="clickEffect">
                                  <p:stCondLst>
                                    <p:cond delay="0"/>
                                  </p:stCondLst>
                                  <p:childTnLst>
                                    <p:set>
                                      <p:cBhvr>
                                        <p:cTn id="209" dur="1" fill="hold">
                                          <p:stCondLst>
                                            <p:cond delay="0"/>
                                          </p:stCondLst>
                                        </p:cTn>
                                        <p:tgtEl>
                                          <p:spTgt spid="151"/>
                                        </p:tgtEl>
                                        <p:attrNameLst>
                                          <p:attrName>style.visibility</p:attrName>
                                        </p:attrNameLst>
                                      </p:cBhvr>
                                      <p:to>
                                        <p:strVal val="visible"/>
                                      </p:to>
                                    </p:set>
                                  </p:childTnLst>
                                </p:cTn>
                              </p:par>
                            </p:childTnLst>
                          </p:cTn>
                        </p:par>
                      </p:childTnLst>
                    </p:cTn>
                  </p:par>
                  <p:par>
                    <p:cTn id="210" fill="hold">
                      <p:stCondLst>
                        <p:cond delay="indefinite"/>
                      </p:stCondLst>
                      <p:childTnLst>
                        <p:par>
                          <p:cTn id="211" fill="hold">
                            <p:stCondLst>
                              <p:cond delay="0"/>
                            </p:stCondLst>
                            <p:childTnLst>
                              <p:par>
                                <p:cTn id="212" presetID="6" presetClass="entr" presetSubtype="16" fill="hold" nodeType="clickEffect">
                                  <p:stCondLst>
                                    <p:cond delay="0"/>
                                  </p:stCondLst>
                                  <p:childTnLst>
                                    <p:set>
                                      <p:cBhvr>
                                        <p:cTn id="213" dur="1" fill="hold">
                                          <p:stCondLst>
                                            <p:cond delay="0"/>
                                          </p:stCondLst>
                                        </p:cTn>
                                        <p:tgtEl>
                                          <p:spTgt spid="51"/>
                                        </p:tgtEl>
                                        <p:attrNameLst>
                                          <p:attrName>style.visibility</p:attrName>
                                        </p:attrNameLst>
                                      </p:cBhvr>
                                      <p:to>
                                        <p:strVal val="visible"/>
                                      </p:to>
                                    </p:set>
                                    <p:animEffect transition="in" filter="circle(in)">
                                      <p:cBhvr>
                                        <p:cTn id="214"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9275" y="1516063"/>
            <a:ext cx="11887200" cy="4801314"/>
          </a:xfrm>
        </p:spPr>
        <p:txBody>
          <a:bodyPr/>
          <a:lstStyle/>
          <a:p>
            <a:pPr>
              <a:buFont typeface="Wingdings" panose="05000000000000000000" pitchFamily="2" charset="2"/>
              <a:buChar char="ü"/>
            </a:pPr>
            <a:r>
              <a:rPr lang="en-US" dirty="0" smtClean="0">
                <a:solidFill>
                  <a:schemeClr val="tx1"/>
                </a:solidFill>
              </a:rPr>
              <a:t>Evolution of Applications</a:t>
            </a:r>
          </a:p>
          <a:p>
            <a:pPr>
              <a:buFont typeface="Wingdings" panose="05000000000000000000" pitchFamily="2" charset="2"/>
              <a:buChar char="ü"/>
            </a:pPr>
            <a:r>
              <a:rPr lang="en-US" dirty="0" smtClean="0">
                <a:solidFill>
                  <a:schemeClr val="tx1"/>
                </a:solidFill>
              </a:rPr>
              <a:t>Intro to Apps for Office</a:t>
            </a:r>
          </a:p>
          <a:p>
            <a:pPr>
              <a:buFont typeface="Wingdings" panose="05000000000000000000" pitchFamily="2" charset="2"/>
              <a:buChar char="ü"/>
            </a:pPr>
            <a:r>
              <a:rPr lang="en-US" dirty="0" smtClean="0">
                <a:solidFill>
                  <a:schemeClr val="tx1"/>
                </a:solidFill>
              </a:rPr>
              <a:t>Value Proposition of Apps for Office</a:t>
            </a:r>
          </a:p>
          <a:p>
            <a:pPr>
              <a:buFont typeface="Wingdings" panose="05000000000000000000" pitchFamily="2" charset="2"/>
              <a:buChar char="ü"/>
            </a:pPr>
            <a:r>
              <a:rPr lang="en-US" dirty="0">
                <a:solidFill>
                  <a:schemeClr val="tx1"/>
                </a:solidFill>
              </a:rPr>
              <a:t>Demo</a:t>
            </a:r>
          </a:p>
          <a:p>
            <a:pPr>
              <a:buFont typeface="Wingdings" panose="05000000000000000000" pitchFamily="2" charset="2"/>
              <a:buChar char="q"/>
            </a:pPr>
            <a:r>
              <a:rPr lang="en-US" dirty="0" smtClean="0">
                <a:solidFill>
                  <a:schemeClr val="tx1"/>
                </a:solidFill>
              </a:rPr>
              <a:t>Real World Scenario</a:t>
            </a:r>
          </a:p>
          <a:p>
            <a:pPr>
              <a:buFont typeface="Wingdings" panose="05000000000000000000" pitchFamily="2" charset="2"/>
              <a:buChar char="q"/>
            </a:pPr>
            <a:r>
              <a:rPr lang="en-US" dirty="0" smtClean="0">
                <a:solidFill>
                  <a:schemeClr val="tx1"/>
                </a:solidFill>
              </a:rPr>
              <a:t>Discuss the newly announced</a:t>
            </a:r>
          </a:p>
          <a:p>
            <a:pPr>
              <a:buFont typeface="Wingdings" panose="05000000000000000000" pitchFamily="2" charset="2"/>
              <a:buChar char="ü"/>
            </a:pPr>
            <a:endParaRPr lang="en-US" dirty="0" smtClean="0">
              <a:solidFill>
                <a:schemeClr val="tx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a:solidFill>
                  <a:schemeClr val="tx1"/>
                </a:solidFill>
              </a:rPr>
              <a:t>Agenda</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177254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24206"/>
          </a:xfrm>
        </p:spPr>
        <p:txBody>
          <a:bodyPr/>
          <a:lstStyle/>
          <a:p>
            <a:pPr marL="571500" indent="-571500">
              <a:buFont typeface="Arial" panose="020B0604020202020204" pitchFamily="34" charset="0"/>
              <a:buChar char="•"/>
            </a:pPr>
            <a:r>
              <a:rPr lang="en-US" dirty="0" smtClean="0">
                <a:solidFill>
                  <a:srgbClr val="0070C0"/>
                </a:solidFill>
              </a:rPr>
              <a:t>Analyze your </a:t>
            </a:r>
            <a:r>
              <a:rPr lang="en-US" dirty="0" err="1" smtClean="0">
                <a:solidFill>
                  <a:srgbClr val="0070C0"/>
                </a:solidFill>
              </a:rPr>
              <a:t>businesss</a:t>
            </a:r>
            <a:r>
              <a:rPr lang="en-US" dirty="0">
                <a:solidFill>
                  <a:srgbClr val="0070C0"/>
                </a:solidFill>
              </a:rPr>
              <a:t> </a:t>
            </a:r>
            <a:r>
              <a:rPr lang="en-US" dirty="0" smtClean="0">
                <a:solidFill>
                  <a:srgbClr val="0070C0"/>
                </a:solidFill>
              </a:rPr>
              <a:t>&amp; existing Applications </a:t>
            </a:r>
          </a:p>
          <a:p>
            <a:pPr marL="571500" indent="-571500">
              <a:buFont typeface="Arial" panose="020B0604020202020204" pitchFamily="34" charset="0"/>
              <a:buChar char="•"/>
            </a:pPr>
            <a:r>
              <a:rPr lang="en-US" dirty="0" smtClean="0">
                <a:solidFill>
                  <a:srgbClr val="0070C0"/>
                </a:solidFill>
              </a:rPr>
              <a:t>Create a web service layer</a:t>
            </a:r>
          </a:p>
          <a:p>
            <a:pPr marL="571500" indent="-571500">
              <a:buFont typeface="Arial" panose="020B0604020202020204" pitchFamily="34" charset="0"/>
              <a:buChar char="•"/>
            </a:pPr>
            <a:r>
              <a:rPr lang="en-US" dirty="0" smtClean="0">
                <a:solidFill>
                  <a:srgbClr val="0070C0"/>
                </a:solidFill>
              </a:rPr>
              <a:t>Create an App for Office</a:t>
            </a:r>
          </a:p>
          <a:p>
            <a:pPr marL="571500" indent="-571500">
              <a:buFont typeface="Arial" panose="020B0604020202020204" pitchFamily="34" charset="0"/>
              <a:buChar char="•"/>
            </a:pPr>
            <a:r>
              <a:rPr lang="en-US" dirty="0" smtClean="0">
                <a:solidFill>
                  <a:srgbClr val="0070C0"/>
                </a:solidFill>
              </a:rPr>
              <a:t>Train your users</a:t>
            </a:r>
          </a:p>
          <a:p>
            <a:pPr marL="571500" indent="-571500">
              <a:buFont typeface="Arial" panose="020B0604020202020204" pitchFamily="34" charset="0"/>
              <a:buChar char="•"/>
            </a:pPr>
            <a:r>
              <a:rPr lang="en-US" dirty="0" smtClean="0">
                <a:solidFill>
                  <a:srgbClr val="0070C0"/>
                </a:solidFill>
              </a:rPr>
              <a:t>Track productivity</a:t>
            </a:r>
          </a:p>
          <a:p>
            <a:endParaRPr lang="en-US" dirty="0"/>
          </a:p>
        </p:txBody>
      </p:sp>
      <p:sp>
        <p:nvSpPr>
          <p:cNvPr id="2" name="Title 1"/>
          <p:cNvSpPr>
            <a:spLocks noGrp="1"/>
          </p:cNvSpPr>
          <p:nvPr>
            <p:ph type="title"/>
          </p:nvPr>
        </p:nvSpPr>
        <p:spPr/>
        <p:txBody>
          <a:bodyPr/>
          <a:lstStyle/>
          <a:p>
            <a:r>
              <a:rPr lang="en-US" dirty="0" smtClean="0"/>
              <a:t>Connect your Line of Business Apps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446836" y="2520156"/>
            <a:ext cx="5972175" cy="4479131"/>
          </a:xfrm>
          <a:prstGeom prst="rect">
            <a:avLst/>
          </a:prstGeom>
        </p:spPr>
      </p:pic>
    </p:spTree>
    <p:extLst>
      <p:ext uri="{BB962C8B-B14F-4D97-AF65-F5344CB8AC3E}">
        <p14:creationId xmlns:p14="http://schemas.microsoft.com/office/powerpoint/2010/main" val="354223245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Meet Kim... </a:t>
            </a:r>
            <a:br>
              <a:rPr lang="en-US" dirty="0" smtClean="0"/>
            </a:br>
            <a:r>
              <a:rPr lang="en-US" dirty="0" smtClean="0"/>
              <a:t>and her painful process</a:t>
            </a:r>
            <a:endParaRPr lang="en-US" dirty="0"/>
          </a:p>
        </p:txBody>
      </p:sp>
    </p:spTree>
    <p:extLst>
      <p:ext uri="{BB962C8B-B14F-4D97-AF65-F5344CB8AC3E}">
        <p14:creationId xmlns:p14="http://schemas.microsoft.com/office/powerpoint/2010/main" val="6572594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65237" y="407692"/>
            <a:ext cx="8179038" cy="1165754"/>
          </a:xfrm>
        </p:spPr>
        <p:txBody>
          <a:bodyPr>
            <a:normAutofit/>
          </a:bodyPr>
          <a:lstStyle/>
          <a:p>
            <a:r>
              <a:rPr lang="en-US" sz="440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anose="020B0502040204020203" pitchFamily="34" charset="0"/>
                <a:ea typeface="Segoe UI" panose="020B0502040204020203" pitchFamily="34" charset="0"/>
                <a:cs typeface="Segoe UI" panose="020B0502040204020203" pitchFamily="34" charset="0"/>
              </a:rPr>
              <a:t>Jason’s contact &amp; vitals</a:t>
            </a:r>
          </a:p>
        </p:txBody>
      </p:sp>
      <p:sp>
        <p:nvSpPr>
          <p:cNvPr id="4" name="Content Placeholder 2"/>
          <p:cNvSpPr txBox="1">
            <a:spLocks/>
          </p:cNvSpPr>
          <p:nvPr/>
        </p:nvSpPr>
        <p:spPr bwMode="auto">
          <a:xfrm>
            <a:off x="1265237" y="1632056"/>
            <a:ext cx="8057061" cy="2671520"/>
          </a:xfrm>
          <a:prstGeom prst="rect">
            <a:avLst/>
          </a:prstGeom>
          <a:noFill/>
          <a:ln w="9525">
            <a:noFill/>
            <a:miter lim="800000"/>
            <a:headEnd/>
            <a:tailEnd/>
          </a:ln>
        </p:spPr>
        <p:txBody>
          <a:bodyPr vert="horz" wrap="square" lIns="69945" tIns="34973" rIns="69945" bIns="34973" numCol="1" anchor="t" anchorCtr="0" compatLnSpc="1">
            <a:prstTxWarp prst="textNoShape">
              <a:avLst/>
            </a:prstTxWarp>
            <a:noAutofit/>
          </a:bodyPr>
          <a:lstStyle>
            <a:lvl1pPr marL="257168" indent="-25716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9" indent="-214308"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8" indent="-171446"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20" indent="-171446"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12" indent="-171446"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Senior Technical Director, SharePoint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SharePoint Server MVP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Microsoft </a:t>
            </a:r>
            <a:r>
              <a:rPr lang="en-US" sz="2040"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PTSP</a:t>
            </a:r>
            <a:endPar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Blog</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3"/>
              </a:rPr>
              <a:t>www.sharepointlonghorn.com</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Twitter: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a:t>
            </a:r>
            <a:r>
              <a:rPr lang="en-US" sz="2040" dirty="0" err="1">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sharepointlhorn</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 </a:t>
            </a:r>
            <a:endParaRPr lang="en-US" sz="2040" dirty="0">
              <a:solidFill>
                <a:prstClr val="white"/>
              </a:solidFill>
              <a:latin typeface="Segoe UI" pitchFamily="34" charset="0"/>
              <a:ea typeface="Segoe UI" panose="020B0502040204020203" pitchFamily="34" charset="0"/>
              <a:cs typeface="Segoe UI" pitchFamily="34" charset="0"/>
            </a:endParaRPr>
          </a:p>
          <a:p>
            <a:pPr defTabSz="699413"/>
            <a:r>
              <a:rPr lang="en-US" sz="2040" dirty="0">
                <a:solidFill>
                  <a:prstClr val="white"/>
                </a:solidFill>
                <a:latin typeface="Segoe UI" pitchFamily="34" charset="0"/>
                <a:ea typeface="Segoe UI" panose="020B0502040204020203" pitchFamily="34" charset="0"/>
                <a:cs typeface="Segoe UI" pitchFamily="34" charset="0"/>
              </a:rPr>
              <a:t>LinkedIn: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5"/>
              </a:rPr>
              <a:t>www.linkedin.com/in/jasonhimmelstein</a:t>
            </a:r>
            <a:endPar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err="1">
                <a:solidFill>
                  <a:prstClr val="white"/>
                </a:solidFill>
                <a:latin typeface="Segoe UI" panose="020B0502040204020203" pitchFamily="34" charset="0"/>
                <a:ea typeface="Segoe UI" panose="020B0502040204020203" pitchFamily="34" charset="0"/>
                <a:cs typeface="Segoe UI" panose="020B0502040204020203" pitchFamily="34" charset="0"/>
              </a:rPr>
              <a:t>SlideShare</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6"/>
              </a:rPr>
              <a:t>http://www.slideshare.net/jasonhimmelstein</a:t>
            </a:r>
            <a:endParaRPr lang="en-US" sz="2040" dirty="0">
              <a:solidFill>
                <a:prstClr val="white"/>
              </a:solidFill>
              <a:latin typeface="Segoe UI" pitchFamily="34" charset="0"/>
              <a:ea typeface="Segoe UI" panose="020B0502040204020203" pitchFamily="34" charset="0"/>
              <a:cs typeface="Segoe UI" pitchFamily="34" charset="0"/>
            </a:endParaRPr>
          </a:p>
          <a:p>
            <a:pPr defTabSz="699413"/>
            <a:r>
              <a:rPr lang="en-US" sz="2040" dirty="0">
                <a:solidFill>
                  <a:prstClr val="white"/>
                </a:solidFill>
                <a:latin typeface="Segoe UI" pitchFamily="34" charset="0"/>
                <a:ea typeface="Segoe UI" panose="020B0502040204020203" pitchFamily="34" charset="0"/>
                <a:cs typeface="Segoe UI" pitchFamily="34" charset="0"/>
              </a:rPr>
              <a:t>Email: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7"/>
              </a:rPr>
              <a:t>jase@sharepointlonghorn.com</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p>
          <a:p>
            <a:pPr defTabSz="699413"/>
            <a:endParaRPr lang="en-US" sz="918"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Author of </a:t>
            </a:r>
            <a:r>
              <a:rPr lang="en-US" sz="2040" b="1" dirty="0">
                <a:solidFill>
                  <a:prstClr val="white"/>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Developing Business Intelligence Apps for SharePoint</a:t>
            </a:r>
          </a:p>
          <a:p>
            <a:pPr lvl="1" defTabSz="699413"/>
            <a:r>
              <a:rPr lang="en-US" sz="2040" dirty="0">
                <a:solidFill>
                  <a:prstClr val="white"/>
                </a:solidFill>
                <a:latin typeface="Segoe UI" pitchFamily="34" charset="0"/>
                <a:ea typeface="Segoe UI" pitchFamily="34" charset="0"/>
                <a:cs typeface="Segoe UI" pitchFamily="34" charset="0"/>
                <a:hlinkClick r:id="rId8"/>
              </a:rPr>
              <a:t>http://bit.ly/SharePointBI</a:t>
            </a:r>
            <a:r>
              <a:rPr lang="en-US" sz="2040" dirty="0">
                <a:solidFill>
                  <a:prstClr val="white"/>
                </a:solidFill>
                <a:latin typeface="Segoe UI" pitchFamily="34" charset="0"/>
                <a:ea typeface="Segoe UI" pitchFamily="34" charset="0"/>
                <a:cs typeface="Segoe UI" pitchFamily="34" charset="0"/>
              </a:rPr>
              <a:t>  </a:t>
            </a:r>
          </a:p>
          <a:p>
            <a:pPr defTabSz="699413"/>
            <a:endParaRPr lang="en-US" sz="2040" dirty="0">
              <a:solidFill>
                <a:prstClr val="black"/>
              </a:solidFill>
              <a:latin typeface="Segoe UI" pitchFamily="34" charset="0"/>
              <a:ea typeface="Segoe UI" pitchFamily="34" charset="0"/>
              <a:cs typeface="Segoe UI" pitchFamily="34" charset="0"/>
            </a:endParaRPr>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28037" y="1632054"/>
            <a:ext cx="3720822" cy="3313007"/>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23276" y="6002197"/>
            <a:ext cx="1867161" cy="1000265"/>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99837" y="1632055"/>
            <a:ext cx="749022" cy="1175577"/>
          </a:xfrm>
          <a:prstGeom prst="rect">
            <a:avLst/>
          </a:prstGeom>
        </p:spPr>
      </p:pic>
      <p:sp>
        <p:nvSpPr>
          <p:cNvPr id="13" name="Rectangle 12"/>
          <p:cNvSpPr/>
          <p:nvPr/>
        </p:nvSpPr>
        <p:spPr>
          <a:xfrm>
            <a:off x="10420174" y="5630862"/>
            <a:ext cx="2042546" cy="461665"/>
          </a:xfrm>
          <a:prstGeom prst="rect">
            <a:avLst/>
          </a:prstGeom>
          <a:noFill/>
        </p:spPr>
        <p:txBody>
          <a:bodyPr wrap="none" lIns="91440" tIns="45720" rIns="91440" bIns="45720">
            <a:spAutoFit/>
          </a:bodyPr>
          <a:lstStyle/>
          <a:p>
            <a:pPr algn="ctr"/>
            <a:r>
              <a:rPr lang="en-US" sz="2400" b="1" dirty="0" smtClean="0">
                <a:ln w="0"/>
                <a:solidFill>
                  <a:prstClr val="white"/>
                </a:solidFill>
                <a:effectLst>
                  <a:outerShdw blurRad="38100" dist="19050" dir="2700000" algn="tl" rotWithShape="0">
                    <a:prstClr val="black">
                      <a:alpha val="40000"/>
                    </a:prstClr>
                  </a:outerShdw>
                </a:effectLst>
              </a:rPr>
              <a:t>Booth #2140</a:t>
            </a:r>
            <a:endParaRPr lang="en-US" sz="2400" b="1" dirty="0">
              <a:ln w="0"/>
              <a:solidFill>
                <a:prstClr val="white"/>
              </a:solidFill>
              <a:effectLst>
                <a:outerShdw blurRad="38100" dist="19050" dir="2700000" algn="tl" rotWithShape="0">
                  <a:prstClr val="black">
                    <a:alpha val="40000"/>
                  </a:prstClr>
                </a:outerShdw>
              </a:effectLst>
            </a:endParaRPr>
          </a:p>
        </p:txBody>
      </p:sp>
    </p:spTree>
    <p:extLst>
      <p:ext uri="{BB962C8B-B14F-4D97-AF65-F5344CB8AC3E}">
        <p14:creationId xmlns:p14="http://schemas.microsoft.com/office/powerpoint/2010/main" val="17470408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368101693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92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505050"/>
                </a:solidFill>
              </a:rPr>
              <a:t>#SPC294</a:t>
            </a:r>
            <a:endParaRPr lang="en-US" sz="1800" dirty="0">
              <a:solidFill>
                <a:srgbClr val="505050"/>
              </a:solidFill>
            </a:endParaRPr>
          </a:p>
        </p:txBody>
      </p:sp>
    </p:spTree>
    <p:extLst>
      <p:ext uri="{BB962C8B-B14F-4D97-AF65-F5344CB8AC3E}">
        <p14:creationId xmlns:p14="http://schemas.microsoft.com/office/powerpoint/2010/main" val="184137555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9782"/>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44396052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160985857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257695044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How can Apps for Office make Kim’s job easier?</a:t>
            </a:r>
            <a:endParaRPr lang="en-US" sz="8000" dirty="0"/>
          </a:p>
        </p:txBody>
      </p:sp>
    </p:spTree>
    <p:extLst>
      <p:ext uri="{BB962C8B-B14F-4D97-AF65-F5344CB8AC3E}">
        <p14:creationId xmlns:p14="http://schemas.microsoft.com/office/powerpoint/2010/main" val="35379404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276574203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423950887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106936239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398276257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74640" y="2813041"/>
            <a:ext cx="3611879" cy="868680"/>
          </a:xfrm>
          <a:prstGeom prst="rect">
            <a:avLst/>
          </a:prstGeom>
          <a:solidFill>
            <a:srgbClr val="E27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FFFFFF"/>
                </a:solidFill>
              </a:rPr>
              <a:t>Learn about the Cloud App model &amp; its ROI</a:t>
            </a:r>
            <a:endParaRPr lang="en-US" sz="900" dirty="0">
              <a:gradFill>
                <a:gsLst>
                  <a:gs pos="14167">
                    <a:srgbClr val="000000"/>
                  </a:gs>
                  <a:gs pos="27000">
                    <a:srgbClr val="000000"/>
                  </a:gs>
                </a:gsLst>
                <a:lin ang="5400000" scaled="0"/>
              </a:gradFill>
              <a:ea typeface="Segoe UI" pitchFamily="34" charset="0"/>
              <a:cs typeface="Segoe UI" pitchFamily="34" charset="0"/>
            </a:endParaRPr>
          </a:p>
        </p:txBody>
      </p:sp>
      <p:sp>
        <p:nvSpPr>
          <p:cNvPr id="33" name="Rectangle 32"/>
          <p:cNvSpPr/>
          <p:nvPr/>
        </p:nvSpPr>
        <p:spPr bwMode="auto">
          <a:xfrm>
            <a:off x="274638" y="1897062"/>
            <a:ext cx="3121682" cy="868680"/>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rgbClr val="FFFFFF"/>
                </a:solidFill>
              </a:rPr>
              <a:t>Understand the real world value </a:t>
            </a:r>
            <a:r>
              <a:rPr lang="en-US" dirty="0">
                <a:solidFill>
                  <a:srgbClr val="FFFFFF"/>
                </a:solidFill>
              </a:rPr>
              <a:t>of Apps for Office</a:t>
            </a:r>
            <a:endParaRPr lang="en-US" dirty="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
        <p:nvSpPr>
          <p:cNvPr id="35" name="Rectangle 34"/>
          <p:cNvSpPr/>
          <p:nvPr/>
        </p:nvSpPr>
        <p:spPr bwMode="auto">
          <a:xfrm>
            <a:off x="274639" y="3729019"/>
            <a:ext cx="2743197" cy="868680"/>
          </a:xfrm>
          <a:prstGeom prst="rect">
            <a:avLst/>
          </a:prstGeom>
          <a:solidFill>
            <a:srgbClr val="BA141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a:solidFill>
                  <a:srgbClr val="FFFFFF"/>
                </a:solidFill>
              </a:rPr>
              <a:t>Unlock the power of your investment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74637" y="4644998"/>
            <a:ext cx="3200399"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Drive company productivity to new heights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4237038" y="290539"/>
            <a:ext cx="7970516" cy="1831975"/>
          </a:xfrm>
        </p:spPr>
        <p:txBody>
          <a:bodyPr/>
          <a:lstStyle/>
          <a:p>
            <a:r>
              <a:rPr lang="en-US" dirty="0" smtClean="0"/>
              <a:t>Goals for today</a:t>
            </a:r>
            <a:endParaRPr lang="en-US" dirty="0"/>
          </a:p>
        </p:txBody>
      </p:sp>
      <p:pic>
        <p:nvPicPr>
          <p:cNvPr id="9" name="Picture 8">
            <a:hlinkClick r:id="rId3"/>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48831" y="1897062"/>
            <a:ext cx="2403134" cy="1828800"/>
          </a:xfrm>
          <a:prstGeom prst="rect">
            <a:avLst/>
          </a:prstGeom>
        </p:spPr>
      </p:pic>
      <p:pic>
        <p:nvPicPr>
          <p:cNvPr id="12" name="Picture 11">
            <a:hlinkClick r:id="rId5"/>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95608" y="3802062"/>
            <a:ext cx="2415540" cy="1828800"/>
          </a:xfrm>
          <a:prstGeom prst="rect">
            <a:avLst/>
          </a:prstGeom>
        </p:spPr>
      </p:pic>
      <p:pic>
        <p:nvPicPr>
          <p:cNvPr id="15" name="Picture 14">
            <a:hlinkClick r:id="rId7"/>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048831" y="3802062"/>
            <a:ext cx="2382752" cy="1828800"/>
          </a:xfrm>
          <a:prstGeom prst="rect">
            <a:avLst/>
          </a:prstGeom>
        </p:spPr>
      </p:pic>
      <p:pic>
        <p:nvPicPr>
          <p:cNvPr id="16" name="Picture 15">
            <a:hlinkClick r:id="rId9"/>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9695608" y="1900219"/>
            <a:ext cx="2466226" cy="1828800"/>
          </a:xfrm>
          <a:prstGeom prst="rect">
            <a:avLst/>
          </a:prstGeom>
        </p:spPr>
      </p:pic>
      <p:pic>
        <p:nvPicPr>
          <p:cNvPr id="17" name="Picture 16">
            <a:hlinkClick r:id="rId11"/>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446313" y="1898641"/>
            <a:ext cx="2393244" cy="1828800"/>
          </a:xfrm>
          <a:prstGeom prst="rect">
            <a:avLst/>
          </a:prstGeom>
        </p:spPr>
      </p:pic>
      <p:pic>
        <p:nvPicPr>
          <p:cNvPr id="19" name="Picture 18">
            <a:hlinkClick r:id="rId13"/>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436423" y="3833810"/>
            <a:ext cx="2403134" cy="1828800"/>
          </a:xfrm>
          <a:prstGeom prst="rect">
            <a:avLst/>
          </a:prstGeom>
        </p:spPr>
      </p:pic>
    </p:spTree>
    <p:extLst>
      <p:ext uri="{BB962C8B-B14F-4D97-AF65-F5344CB8AC3E}">
        <p14:creationId xmlns:p14="http://schemas.microsoft.com/office/powerpoint/2010/main" val="355190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50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nodeType="afterEffect">
                                  <p:stCondLst>
                                    <p:cond delay="10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80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9000"/>
                            </p:stCondLst>
                            <p:childTnLst>
                              <p:par>
                                <p:cTn id="41" presetID="42" presetClass="entr" presetSubtype="0" fill="hold" grpId="0" nodeType="afterEffect">
                                  <p:stCondLst>
                                    <p:cond delay="50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par>
                          <p:cTn id="46" fill="hold">
                            <p:stCondLst>
                              <p:cond delay="10500"/>
                            </p:stCondLst>
                            <p:childTnLst>
                              <p:par>
                                <p:cTn id="47" presetID="42" presetClass="entr" presetSubtype="0" fill="hold" nodeType="afterEffect">
                                  <p:stCondLst>
                                    <p:cond delay="10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12500"/>
                            </p:stCondLst>
                            <p:childTnLst>
                              <p:par>
                                <p:cTn id="53" presetID="42" presetClass="entr" presetSubtype="0" fill="hold" grpId="0" nodeType="afterEffect">
                                  <p:stCondLst>
                                    <p:cond delay="5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childTnLst>
                          </p:cTn>
                        </p:par>
                        <p:par>
                          <p:cTn id="58" fill="hold">
                            <p:stCondLst>
                              <p:cond delay="14000"/>
                            </p:stCondLst>
                            <p:childTnLst>
                              <p:par>
                                <p:cTn id="59" presetID="42" presetClass="entr" presetSubtype="0" fill="hold" nodeType="afterEffect">
                                  <p:stCondLst>
                                    <p:cond delay="100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3" grpId="0" animBg="1"/>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39" y="0"/>
            <a:ext cx="12457113" cy="7007126"/>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255260250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5517"/>
          </a:xfrm>
          <a:prstGeom prst="rect">
            <a:avLst/>
          </a:prstGeom>
        </p:spPr>
      </p:pic>
      <p:sp>
        <p:nvSpPr>
          <p:cNvPr id="3"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234558927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9275" y="1516063"/>
            <a:ext cx="11887200" cy="4801314"/>
          </a:xfrm>
        </p:spPr>
        <p:txBody>
          <a:bodyPr/>
          <a:lstStyle/>
          <a:p>
            <a:pPr>
              <a:buFont typeface="Wingdings" panose="05000000000000000000" pitchFamily="2" charset="2"/>
              <a:buChar char="ü"/>
            </a:pPr>
            <a:r>
              <a:rPr lang="en-US" dirty="0" smtClean="0">
                <a:solidFill>
                  <a:schemeClr val="tx1"/>
                </a:solidFill>
              </a:rPr>
              <a:t>Evolution of Applications</a:t>
            </a:r>
          </a:p>
          <a:p>
            <a:pPr>
              <a:buFont typeface="Wingdings" panose="05000000000000000000" pitchFamily="2" charset="2"/>
              <a:buChar char="ü"/>
            </a:pPr>
            <a:r>
              <a:rPr lang="en-US" dirty="0" smtClean="0">
                <a:solidFill>
                  <a:schemeClr val="tx1"/>
                </a:solidFill>
              </a:rPr>
              <a:t>Intro to Apps for Office</a:t>
            </a:r>
          </a:p>
          <a:p>
            <a:pPr>
              <a:buFont typeface="Wingdings" panose="05000000000000000000" pitchFamily="2" charset="2"/>
              <a:buChar char="ü"/>
            </a:pPr>
            <a:r>
              <a:rPr lang="en-US" dirty="0" smtClean="0">
                <a:solidFill>
                  <a:schemeClr val="tx1"/>
                </a:solidFill>
              </a:rPr>
              <a:t>Value Proposition of Apps for Office</a:t>
            </a:r>
          </a:p>
          <a:p>
            <a:pPr>
              <a:buFont typeface="Wingdings" panose="05000000000000000000" pitchFamily="2" charset="2"/>
              <a:buChar char="ü"/>
            </a:pPr>
            <a:r>
              <a:rPr lang="en-US" dirty="0">
                <a:solidFill>
                  <a:schemeClr val="tx1"/>
                </a:solidFill>
              </a:rPr>
              <a:t>Demo</a:t>
            </a:r>
          </a:p>
          <a:p>
            <a:pPr>
              <a:buFont typeface="Wingdings" panose="05000000000000000000" pitchFamily="2" charset="2"/>
              <a:buChar char="ü"/>
            </a:pPr>
            <a:r>
              <a:rPr lang="en-US" dirty="0" smtClean="0">
                <a:solidFill>
                  <a:schemeClr val="tx1"/>
                </a:solidFill>
              </a:rPr>
              <a:t>Real World Scenario</a:t>
            </a:r>
          </a:p>
          <a:p>
            <a:pPr>
              <a:buFont typeface="Wingdings" panose="05000000000000000000" pitchFamily="2" charset="2"/>
              <a:buChar char="q"/>
            </a:pPr>
            <a:r>
              <a:rPr lang="en-US" dirty="0" smtClean="0">
                <a:solidFill>
                  <a:schemeClr val="tx1"/>
                </a:solidFill>
              </a:rPr>
              <a:t>Discuss the newly announced</a:t>
            </a:r>
          </a:p>
          <a:p>
            <a:pPr>
              <a:buFont typeface="Wingdings" panose="05000000000000000000" pitchFamily="2" charset="2"/>
              <a:buChar char="ü"/>
            </a:pPr>
            <a:endParaRPr lang="en-US" dirty="0" smtClean="0">
              <a:solidFill>
                <a:schemeClr val="tx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a:solidFill>
                  <a:schemeClr val="tx1"/>
                </a:solidFill>
              </a:rPr>
              <a:t>Agenda</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1668282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3" y="-160338"/>
            <a:ext cx="12436475" cy="7856245"/>
          </a:xfrm>
          <a:prstGeom prst="rect">
            <a:avLst/>
          </a:prstGeom>
        </p:spPr>
      </p:pic>
      <p:sp>
        <p:nvSpPr>
          <p:cNvPr id="3" name="Title 2"/>
          <p:cNvSpPr>
            <a:spLocks noGrp="1"/>
          </p:cNvSpPr>
          <p:nvPr>
            <p:ph type="title"/>
          </p:nvPr>
        </p:nvSpPr>
        <p:spPr>
          <a:xfrm>
            <a:off x="122237" y="255547"/>
            <a:ext cx="7086600" cy="917575"/>
          </a:xfrm>
          <a:solidFill>
            <a:srgbClr val="505050">
              <a:alpha val="60000"/>
            </a:srgbClr>
          </a:solidFill>
        </p:spPr>
        <p:txBody>
          <a:bodyPr/>
          <a:lstStyle/>
          <a:p>
            <a:r>
              <a:rPr lang="en-US" dirty="0" smtClean="0">
                <a:solidFill>
                  <a:schemeClr val="bg1"/>
                </a:solidFill>
              </a:rPr>
              <a:t>Using the Office Store</a:t>
            </a:r>
            <a:br>
              <a:rPr lang="en-US" dirty="0" smtClean="0">
                <a:solidFill>
                  <a:schemeClr val="bg1"/>
                </a:solidFill>
              </a:rPr>
            </a:br>
            <a:endParaRPr lang="en-US" dirty="0">
              <a:solidFill>
                <a:schemeClr val="bg1"/>
              </a:solidFill>
            </a:endParaRPr>
          </a:p>
        </p:txBody>
      </p:sp>
      <p:sp>
        <p:nvSpPr>
          <p:cNvPr id="5" name="Text Placeholder 1"/>
          <p:cNvSpPr txBox="1">
            <a:spLocks/>
          </p:cNvSpPr>
          <p:nvPr/>
        </p:nvSpPr>
        <p:spPr>
          <a:xfrm>
            <a:off x="-1068" y="6545262"/>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FFFFFF"/>
                </a:solidFill>
              </a:rPr>
              <a:t>#SPC294</a:t>
            </a:r>
            <a:endParaRPr lang="en-US" sz="1800" dirty="0">
              <a:solidFill>
                <a:srgbClr val="FFFFFF"/>
              </a:solidFill>
            </a:endParaRPr>
          </a:p>
        </p:txBody>
      </p:sp>
    </p:spTree>
    <p:extLst>
      <p:ext uri="{BB962C8B-B14F-4D97-AF65-F5344CB8AC3E}">
        <p14:creationId xmlns:p14="http://schemas.microsoft.com/office/powerpoint/2010/main" val="221758100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5745"/>
          <a:stretch/>
        </p:blipFill>
        <p:spPr>
          <a:xfrm>
            <a:off x="-30163" y="0"/>
            <a:ext cx="12466638" cy="7002462"/>
          </a:xfrm>
          <a:prstGeom prst="rect">
            <a:avLst/>
          </a:prstGeom>
        </p:spPr>
      </p:pic>
      <p:sp>
        <p:nvSpPr>
          <p:cNvPr id="3" name="Title 2"/>
          <p:cNvSpPr>
            <a:spLocks noGrp="1"/>
          </p:cNvSpPr>
          <p:nvPr>
            <p:ph type="title"/>
          </p:nvPr>
        </p:nvSpPr>
        <p:spPr>
          <a:xfrm>
            <a:off x="350837" y="295274"/>
            <a:ext cx="8810607" cy="917575"/>
          </a:xfrm>
          <a:solidFill>
            <a:srgbClr val="2348FF">
              <a:alpha val="43137"/>
            </a:srgbClr>
          </a:solidFill>
        </p:spPr>
        <p:txBody>
          <a:bodyPr/>
          <a:lstStyle/>
          <a:p>
            <a:r>
              <a:rPr lang="en-US" dirty="0" smtClean="0">
                <a:solidFill>
                  <a:schemeClr val="bg1"/>
                </a:solidFill>
              </a:rPr>
              <a:t>Leveraging Apps on-Premises</a:t>
            </a:r>
            <a:endParaRPr lang="en-US" dirty="0">
              <a:solidFill>
                <a:schemeClr val="bg1"/>
              </a:solidFill>
            </a:endParaRPr>
          </a:p>
        </p:txBody>
      </p:sp>
      <p:sp>
        <p:nvSpPr>
          <p:cNvPr id="5" name="Text Placeholder 1"/>
          <p:cNvSpPr txBox="1">
            <a:spLocks/>
          </p:cNvSpPr>
          <p:nvPr/>
        </p:nvSpPr>
        <p:spPr>
          <a:xfrm>
            <a:off x="198437" y="6634459"/>
            <a:ext cx="3108990" cy="385465"/>
          </a:xfrm>
          <a:prstGeom prst="rect">
            <a:avLst/>
          </a:prstGeom>
        </p:spPr>
        <p:txBody>
          <a:bodyPr/>
          <a:lst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marL="0" indent="0">
              <a:buFont typeface="Arial" pitchFamily="34" charset="0"/>
              <a:buNone/>
            </a:pPr>
            <a:r>
              <a:rPr lang="en-US" sz="1800" dirty="0" smtClean="0">
                <a:solidFill>
                  <a:srgbClr val="0072C6"/>
                </a:solidFill>
              </a:rPr>
              <a:t>#SPC294</a:t>
            </a:r>
            <a:endParaRPr lang="en-US" sz="1800" dirty="0">
              <a:solidFill>
                <a:srgbClr val="0072C6"/>
              </a:solidFill>
            </a:endParaRPr>
          </a:p>
        </p:txBody>
      </p:sp>
    </p:spTree>
    <p:extLst>
      <p:ext uri="{BB962C8B-B14F-4D97-AF65-F5344CB8AC3E}">
        <p14:creationId xmlns:p14="http://schemas.microsoft.com/office/powerpoint/2010/main" val="273091146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Lifecycle of an App for Office</a:t>
            </a:r>
            <a:endParaRPr lang="en-US" dirty="0"/>
          </a:p>
        </p:txBody>
      </p:sp>
      <p:sp>
        <p:nvSpPr>
          <p:cNvPr id="3" name="Text Placeholder 2"/>
          <p:cNvSpPr>
            <a:spLocks noGrp="1"/>
          </p:cNvSpPr>
          <p:nvPr>
            <p:ph type="body" sz="quarter" idx="11"/>
          </p:nvPr>
        </p:nvSpPr>
        <p:spPr>
          <a:xfrm>
            <a:off x="274639" y="1139217"/>
            <a:ext cx="11889564" cy="5558445"/>
          </a:xfrm>
        </p:spPr>
        <p:txBody>
          <a:bodyPr/>
          <a:lstStyle/>
          <a:p>
            <a:pPr marL="571500" indent="-571500">
              <a:buFont typeface="Wingdings" panose="05000000000000000000" pitchFamily="2" charset="2"/>
              <a:buChar char="q"/>
            </a:pPr>
            <a:r>
              <a:rPr lang="en-US" sz="3600" dirty="0">
                <a:solidFill>
                  <a:srgbClr val="0070C0"/>
                </a:solidFill>
              </a:rPr>
              <a:t>Decide on the purpose of the </a:t>
            </a:r>
            <a:r>
              <a:rPr lang="en-US" sz="3600" dirty="0" smtClean="0">
                <a:solidFill>
                  <a:srgbClr val="0070C0"/>
                </a:solidFill>
              </a:rPr>
              <a:t>app</a:t>
            </a:r>
          </a:p>
          <a:p>
            <a:pPr marL="571500" indent="-571500">
              <a:buFont typeface="Wingdings" panose="05000000000000000000" pitchFamily="2" charset="2"/>
              <a:buChar char="q"/>
            </a:pPr>
            <a:r>
              <a:rPr lang="en-US" sz="3600" dirty="0">
                <a:solidFill>
                  <a:srgbClr val="0070C0"/>
                </a:solidFill>
              </a:rPr>
              <a:t>Identify the data and data source for the </a:t>
            </a:r>
            <a:r>
              <a:rPr lang="en-US" sz="3600" dirty="0" smtClean="0">
                <a:solidFill>
                  <a:srgbClr val="0070C0"/>
                </a:solidFill>
              </a:rPr>
              <a:t>app</a:t>
            </a:r>
          </a:p>
          <a:p>
            <a:pPr marL="571500" indent="-571500">
              <a:buFont typeface="Wingdings" panose="05000000000000000000" pitchFamily="2" charset="2"/>
              <a:buChar char="q"/>
            </a:pPr>
            <a:r>
              <a:rPr lang="en-US" sz="3600" dirty="0">
                <a:solidFill>
                  <a:srgbClr val="0070C0"/>
                </a:solidFill>
              </a:rPr>
              <a:t>Identify the type of app and Office host applications </a:t>
            </a:r>
            <a:endParaRPr lang="en-US" sz="3600" dirty="0" smtClean="0">
              <a:solidFill>
                <a:srgbClr val="0070C0"/>
              </a:solidFill>
            </a:endParaRPr>
          </a:p>
          <a:p>
            <a:pPr marL="571500" indent="-571500">
              <a:buFont typeface="Wingdings" panose="05000000000000000000" pitchFamily="2" charset="2"/>
              <a:buChar char="q"/>
            </a:pPr>
            <a:r>
              <a:rPr lang="en-US" sz="3600" dirty="0">
                <a:solidFill>
                  <a:srgbClr val="0070C0"/>
                </a:solidFill>
              </a:rPr>
              <a:t>Design </a:t>
            </a:r>
            <a:r>
              <a:rPr lang="en-US" sz="3600" dirty="0" smtClean="0">
                <a:solidFill>
                  <a:srgbClr val="0070C0"/>
                </a:solidFill>
              </a:rPr>
              <a:t>and implement user </a:t>
            </a:r>
            <a:r>
              <a:rPr lang="en-US" sz="3600" dirty="0">
                <a:solidFill>
                  <a:srgbClr val="0070C0"/>
                </a:solidFill>
              </a:rPr>
              <a:t>experience </a:t>
            </a:r>
            <a:r>
              <a:rPr lang="en-US" sz="3600" dirty="0" smtClean="0">
                <a:solidFill>
                  <a:srgbClr val="0070C0"/>
                </a:solidFill>
              </a:rPr>
              <a:t>&amp; user interface</a:t>
            </a:r>
          </a:p>
          <a:p>
            <a:pPr marL="571500" indent="-571500">
              <a:buFont typeface="Wingdings" panose="05000000000000000000" pitchFamily="2" charset="2"/>
              <a:buChar char="q"/>
            </a:pPr>
            <a:r>
              <a:rPr lang="en-US" sz="3600" dirty="0">
                <a:solidFill>
                  <a:srgbClr val="0070C0"/>
                </a:solidFill>
              </a:rPr>
              <a:t>Create an XML manifest file based on the </a:t>
            </a:r>
            <a:r>
              <a:rPr lang="en-US" sz="3600" dirty="0" smtClean="0">
                <a:solidFill>
                  <a:srgbClr val="0070C0"/>
                </a:solidFill>
              </a:rPr>
              <a:t>App</a:t>
            </a:r>
          </a:p>
          <a:p>
            <a:pPr marL="571500" indent="-571500">
              <a:buFont typeface="Wingdings" panose="05000000000000000000" pitchFamily="2" charset="2"/>
              <a:buChar char="q"/>
            </a:pPr>
            <a:r>
              <a:rPr lang="en-US" sz="3600" dirty="0">
                <a:solidFill>
                  <a:srgbClr val="0070C0"/>
                </a:solidFill>
              </a:rPr>
              <a:t>Install and test the </a:t>
            </a:r>
            <a:r>
              <a:rPr lang="en-US" sz="3600" dirty="0" smtClean="0">
                <a:solidFill>
                  <a:srgbClr val="0070C0"/>
                </a:solidFill>
              </a:rPr>
              <a:t>app</a:t>
            </a:r>
          </a:p>
          <a:p>
            <a:pPr marL="571500" indent="-571500">
              <a:buFont typeface="Wingdings" panose="05000000000000000000" pitchFamily="2" charset="2"/>
              <a:buChar char="q"/>
            </a:pPr>
            <a:r>
              <a:rPr lang="en-US" sz="3600" dirty="0">
                <a:solidFill>
                  <a:srgbClr val="0070C0"/>
                </a:solidFill>
              </a:rPr>
              <a:t>Publish the </a:t>
            </a:r>
            <a:r>
              <a:rPr lang="en-US" sz="3600" dirty="0" smtClean="0">
                <a:solidFill>
                  <a:srgbClr val="0070C0"/>
                </a:solidFill>
              </a:rPr>
              <a:t>app</a:t>
            </a:r>
          </a:p>
          <a:p>
            <a:pPr marL="571500" indent="-571500">
              <a:buFont typeface="Wingdings" panose="05000000000000000000" pitchFamily="2" charset="2"/>
              <a:buChar char="q"/>
            </a:pPr>
            <a:r>
              <a:rPr lang="en-US" sz="3600" dirty="0">
                <a:solidFill>
                  <a:srgbClr val="0070C0"/>
                </a:solidFill>
              </a:rPr>
              <a:t>Updating the </a:t>
            </a:r>
            <a:r>
              <a:rPr lang="en-US" sz="3600" dirty="0" smtClean="0">
                <a:solidFill>
                  <a:srgbClr val="0070C0"/>
                </a:solidFill>
              </a:rPr>
              <a:t>app</a:t>
            </a:r>
          </a:p>
          <a:p>
            <a:pPr marL="571500" indent="-571500">
              <a:buFont typeface="Wingdings" panose="05000000000000000000" pitchFamily="2" charset="2"/>
              <a:buChar char="q"/>
            </a:pPr>
            <a:r>
              <a:rPr lang="en-US" sz="3600" dirty="0" smtClean="0">
                <a:solidFill>
                  <a:srgbClr val="0070C0"/>
                </a:solidFill>
              </a:rPr>
              <a:t>Sunset the app</a:t>
            </a:r>
            <a:endParaRPr lang="en-US" sz="3600" dirty="0">
              <a:solidFill>
                <a:srgbClr val="0070C0"/>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8737" y="4251325"/>
            <a:ext cx="4787900" cy="2743200"/>
          </a:xfrm>
          <a:prstGeom prst="rect">
            <a:avLst/>
          </a:prstGeom>
        </p:spPr>
      </p:pic>
    </p:spTree>
    <p:extLst>
      <p:ext uri="{BB962C8B-B14F-4D97-AF65-F5344CB8AC3E}">
        <p14:creationId xmlns:p14="http://schemas.microsoft.com/office/powerpoint/2010/main" val="1990928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611" y="1"/>
            <a:ext cx="10491787" cy="6994524"/>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304" y="1"/>
            <a:ext cx="7010400" cy="7010400"/>
          </a:xfrm>
          <a:prstGeom prst="rect">
            <a:avLst/>
          </a:prstGeom>
        </p:spPr>
      </p:pic>
      <p:pic>
        <p:nvPicPr>
          <p:cNvPr id="1026" name="Picture 2" descr="http://upload.wikimedia.org/wikipedia/commons/e/e7/Roberts_Rules_1s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4134" y="96461"/>
            <a:ext cx="4560096" cy="6817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3456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1000" fill="hold"/>
                                        <p:tgtEl>
                                          <p:spTgt spid="1026"/>
                                        </p:tgtEl>
                                        <p:attrNameLst>
                                          <p:attrName>ppt_w</p:attrName>
                                        </p:attrNameLst>
                                      </p:cBhvr>
                                      <p:tavLst>
                                        <p:tav tm="0">
                                          <p:val>
                                            <p:fltVal val="0"/>
                                          </p:val>
                                        </p:tav>
                                        <p:tav tm="100000">
                                          <p:val>
                                            <p:strVal val="#ppt_w"/>
                                          </p:val>
                                        </p:tav>
                                      </p:tavLst>
                                    </p:anim>
                                    <p:anim calcmode="lin" valueType="num">
                                      <p:cBhvr>
                                        <p:cTn id="16" dur="1000" fill="hold"/>
                                        <p:tgtEl>
                                          <p:spTgt spid="1026"/>
                                        </p:tgtEl>
                                        <p:attrNameLst>
                                          <p:attrName>ppt_h</p:attrName>
                                        </p:attrNameLst>
                                      </p:cBhvr>
                                      <p:tavLst>
                                        <p:tav tm="0">
                                          <p:val>
                                            <p:fltVal val="0"/>
                                          </p:val>
                                        </p:tav>
                                        <p:tav tm="100000">
                                          <p:val>
                                            <p:strVal val="#ppt_h"/>
                                          </p:val>
                                        </p:tav>
                                      </p:tavLst>
                                    </p:anim>
                                    <p:anim calcmode="lin" valueType="num">
                                      <p:cBhvr>
                                        <p:cTn id="17" dur="1000" fill="hold"/>
                                        <p:tgtEl>
                                          <p:spTgt spid="1026"/>
                                        </p:tgtEl>
                                        <p:attrNameLst>
                                          <p:attrName>style.rotation</p:attrName>
                                        </p:attrNameLst>
                                      </p:cBhvr>
                                      <p:tavLst>
                                        <p:tav tm="0">
                                          <p:val>
                                            <p:fltVal val="90"/>
                                          </p:val>
                                        </p:tav>
                                        <p:tav tm="100000">
                                          <p:val>
                                            <p:fltVal val="0"/>
                                          </p:val>
                                        </p:tav>
                                      </p:tavLst>
                                    </p:anim>
                                    <p:animEffect transition="in" filter="fade">
                                      <p:cBhvr>
                                        <p:cTn id="18" dur="10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xit" presetSubtype="10" fill="hold" nodeType="clickEffect">
                                  <p:stCondLst>
                                    <p:cond delay="0"/>
                                  </p:stCondLst>
                                  <p:childTnLst>
                                    <p:animEffect transition="out" filter="randombar(horizontal)">
                                      <p:cBhvr>
                                        <p:cTn id="22" dur="500"/>
                                        <p:tgtEl>
                                          <p:spTgt spid="1026"/>
                                        </p:tgtEl>
                                      </p:cBhvr>
                                    </p:animEffect>
                                    <p:set>
                                      <p:cBhvr>
                                        <p:cTn id="23" dur="1" fill="hold">
                                          <p:stCondLst>
                                            <p:cond delay="499"/>
                                          </p:stCondLst>
                                        </p:cTn>
                                        <p:tgtEl>
                                          <p:spTgt spid="102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where are we going with Apps for Office?</a:t>
            </a:r>
            <a:endParaRPr lang="en-US" dirty="0"/>
          </a:p>
        </p:txBody>
      </p:sp>
    </p:spTree>
    <p:extLst>
      <p:ext uri="{BB962C8B-B14F-4D97-AF65-F5344CB8AC3E}">
        <p14:creationId xmlns:p14="http://schemas.microsoft.com/office/powerpoint/2010/main" val="36115059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236538"/>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58737"/>
            <a:ext cx="11889564" cy="917575"/>
          </a:xfrm>
        </p:spPr>
        <p:txBody>
          <a:bodyPr/>
          <a:lstStyle/>
          <a:p>
            <a:r>
              <a:rPr lang="en-US" sz="4080" dirty="0">
                <a:solidFill>
                  <a:schemeClr val="accent5"/>
                </a:solidFill>
              </a:rPr>
              <a:t>Office 365 Platform </a:t>
            </a:r>
          </a:p>
        </p:txBody>
      </p:sp>
      <p:grpSp>
        <p:nvGrpSpPr>
          <p:cNvPr id="122" name="Group 121"/>
          <p:cNvGrpSpPr/>
          <p:nvPr/>
        </p:nvGrpSpPr>
        <p:grpSpPr>
          <a:xfrm>
            <a:off x="153591" y="803150"/>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678167"/>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610465"/>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610465"/>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rgbClr val="FFFFFF"/>
                </a:solidFill>
                <a:latin typeface="Segoe UI Light"/>
              </a:rPr>
              <a:t>Flexible Tools</a:t>
            </a:r>
          </a:p>
        </p:txBody>
      </p:sp>
      <p:sp>
        <p:nvSpPr>
          <p:cNvPr id="240" name="Rectangle 239"/>
          <p:cNvSpPr/>
          <p:nvPr/>
        </p:nvSpPr>
        <p:spPr bwMode="auto">
          <a:xfrm>
            <a:off x="8905604" y="4546163"/>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466336"/>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26" name="Freeform 21"/>
          <p:cNvSpPr>
            <a:spLocks noEditPoints="1"/>
          </p:cNvSpPr>
          <p:nvPr/>
        </p:nvSpPr>
        <p:spPr bwMode="auto">
          <a:xfrm>
            <a:off x="9106165" y="4650020"/>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037194"/>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051115"/>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347115"/>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446819"/>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066034"/>
            <a:ext cx="486255" cy="399039"/>
          </a:xfrm>
          <a:prstGeom prst="rect">
            <a:avLst/>
          </a:prstGeom>
        </p:spPr>
      </p:pic>
      <p:sp>
        <p:nvSpPr>
          <p:cNvPr id="178" name="Freeform 26"/>
          <p:cNvSpPr>
            <a:spLocks/>
          </p:cNvSpPr>
          <p:nvPr/>
        </p:nvSpPr>
        <p:spPr bwMode="auto">
          <a:xfrm>
            <a:off x="5451198" y="5128652"/>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505050">
                  <a:lumMod val="65000"/>
                  <a:lumOff val="35000"/>
                </a:srgbClr>
              </a:solidFill>
            </a:endParaRPr>
          </a:p>
        </p:txBody>
      </p:sp>
      <p:grpSp>
        <p:nvGrpSpPr>
          <p:cNvPr id="3" name="Group 2"/>
          <p:cNvGrpSpPr/>
          <p:nvPr/>
        </p:nvGrpSpPr>
        <p:grpSpPr>
          <a:xfrm>
            <a:off x="1969710" y="4370652"/>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grpSp>
      </p:grpSp>
      <p:sp>
        <p:nvSpPr>
          <p:cNvPr id="94" name="Freeform 91"/>
          <p:cNvSpPr>
            <a:spLocks noChangeAspect="1" noEditPoints="1"/>
          </p:cNvSpPr>
          <p:nvPr/>
        </p:nvSpPr>
        <p:spPr bwMode="auto">
          <a:xfrm>
            <a:off x="2824960" y="5703688"/>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531593"/>
            <a:ext cx="3790192" cy="2102826"/>
          </a:xfrm>
          <a:prstGeom prst="rect">
            <a:avLst/>
          </a:prstGeom>
        </p:spPr>
      </p:pic>
      <p:sp>
        <p:nvSpPr>
          <p:cNvPr id="7" name="Rectangle 6"/>
          <p:cNvSpPr/>
          <p:nvPr/>
        </p:nvSpPr>
        <p:spPr bwMode="auto">
          <a:xfrm>
            <a:off x="1788267" y="2072304"/>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373947"/>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531593"/>
            <a:ext cx="3464869" cy="2081287"/>
          </a:xfrm>
          <a:prstGeom prst="rect">
            <a:avLst/>
          </a:prstGeom>
        </p:spPr>
      </p:pic>
      <p:sp>
        <p:nvSpPr>
          <p:cNvPr id="49" name="Rectangle 48"/>
          <p:cNvSpPr/>
          <p:nvPr/>
        </p:nvSpPr>
        <p:spPr bwMode="auto">
          <a:xfrm>
            <a:off x="7115219" y="1955729"/>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51420350"/>
      </p:ext>
    </p:extLst>
  </p:cSld>
  <p:clrMapOvr>
    <a:masterClrMapping/>
  </p:clrMapOvr>
  <p:transition>
    <p:fade/>
  </p:transition>
  <p:timing>
    <p:tnLst>
      <p:par>
        <p:cTn id="1" dur="indefinite" restart="never" nodeType="tmRoot">
          <p:childTnLst>
            <p:par>
              <p:cTn id="2"/>
            </p:par>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33337" y="228283"/>
            <a:ext cx="11888787" cy="917575"/>
          </a:xfrm>
        </p:spPr>
        <p:txBody>
          <a:bodyPr/>
          <a:lstStyle/>
          <a:p>
            <a:r>
              <a:rPr lang="en-US" dirty="0" smtClean="0"/>
              <a:t>Roadmap for the future</a:t>
            </a:r>
            <a:endParaRPr lang="en-US" dirty="0"/>
          </a:p>
        </p:txBody>
      </p:sp>
      <p:sp>
        <p:nvSpPr>
          <p:cNvPr id="2" name="Text Placeholder 1"/>
          <p:cNvSpPr>
            <a:spLocks noGrp="1"/>
          </p:cNvSpPr>
          <p:nvPr>
            <p:ph type="body" sz="quarter" idx="4294967295"/>
          </p:nvPr>
        </p:nvSpPr>
        <p:spPr>
          <a:xfrm>
            <a:off x="0" y="1187450"/>
            <a:ext cx="6710363" cy="5170488"/>
          </a:xfrm>
        </p:spPr>
        <p:txBody>
          <a:bodyPr/>
          <a:lstStyle/>
          <a:p>
            <a:pPr>
              <a:lnSpc>
                <a:spcPct val="100000"/>
              </a:lnSpc>
            </a:pPr>
            <a:r>
              <a:rPr lang="en-US" sz="3600" dirty="0">
                <a:solidFill>
                  <a:srgbClr val="0070C0"/>
                </a:solidFill>
              </a:rPr>
              <a:t>Expanding Office 365 APIs </a:t>
            </a:r>
            <a:r>
              <a:rPr lang="en-US" sz="3600" dirty="0" smtClean="0">
                <a:solidFill>
                  <a:srgbClr val="0070C0"/>
                </a:solidFill>
              </a:rPr>
              <a:t/>
            </a:r>
            <a:br>
              <a:rPr lang="en-US" sz="3600" dirty="0" smtClean="0">
                <a:solidFill>
                  <a:srgbClr val="0070C0"/>
                </a:solidFill>
              </a:rPr>
            </a:br>
            <a:endParaRPr lang="en-US" sz="3600" dirty="0">
              <a:solidFill>
                <a:srgbClr val="0070C0"/>
              </a:solidFill>
            </a:endParaRPr>
          </a:p>
          <a:p>
            <a:pPr>
              <a:lnSpc>
                <a:spcPct val="100000"/>
              </a:lnSpc>
            </a:pPr>
            <a:r>
              <a:rPr lang="en-US" sz="3600" dirty="0">
                <a:solidFill>
                  <a:srgbClr val="0070C0"/>
                </a:solidFill>
              </a:rPr>
              <a:t>Office 365 UX API capabilities </a:t>
            </a:r>
          </a:p>
          <a:p>
            <a:pPr>
              <a:lnSpc>
                <a:spcPct val="100000"/>
              </a:lnSpc>
            </a:pPr>
            <a:endParaRPr lang="en-US" sz="3600" dirty="0" smtClean="0">
              <a:solidFill>
                <a:srgbClr val="0070C0"/>
              </a:solidFill>
            </a:endParaRPr>
          </a:p>
          <a:p>
            <a:pPr>
              <a:lnSpc>
                <a:spcPct val="100000"/>
              </a:lnSpc>
            </a:pPr>
            <a:r>
              <a:rPr lang="en-US" sz="3600" dirty="0" smtClean="0">
                <a:solidFill>
                  <a:srgbClr val="0070C0"/>
                </a:solidFill>
              </a:rPr>
              <a:t>Better integration </a:t>
            </a:r>
            <a:r>
              <a:rPr lang="en-US" sz="3600" dirty="0">
                <a:solidFill>
                  <a:srgbClr val="0070C0"/>
                </a:solidFill>
              </a:rPr>
              <a:t>with </a:t>
            </a:r>
            <a:r>
              <a:rPr lang="en-US" sz="3600" dirty="0" smtClean="0">
                <a:solidFill>
                  <a:srgbClr val="0070C0"/>
                </a:solidFill>
              </a:rPr>
              <a:t>Azure</a:t>
            </a:r>
            <a:endParaRPr lang="en-US" sz="3600" dirty="0">
              <a:solidFill>
                <a:srgbClr val="0070C0"/>
              </a:solidFill>
            </a:endParaRPr>
          </a:p>
          <a:p>
            <a:pPr>
              <a:lnSpc>
                <a:spcPct val="100000"/>
              </a:lnSpc>
            </a:pPr>
            <a:endParaRPr lang="en-US" sz="3600" dirty="0" smtClean="0">
              <a:solidFill>
                <a:srgbClr val="0070C0"/>
              </a:solidFill>
            </a:endParaRPr>
          </a:p>
          <a:p>
            <a:pPr>
              <a:lnSpc>
                <a:spcPct val="100000"/>
              </a:lnSpc>
            </a:pPr>
            <a:r>
              <a:rPr lang="en-US" sz="3600" dirty="0" smtClean="0">
                <a:solidFill>
                  <a:srgbClr val="0070C0"/>
                </a:solidFill>
              </a:rPr>
              <a:t>Expanded tooling </a:t>
            </a:r>
            <a:r>
              <a:rPr lang="en-US" sz="3600" dirty="0">
                <a:solidFill>
                  <a:srgbClr val="0070C0"/>
                </a:solidFill>
              </a:rPr>
              <a:t>capabilities </a:t>
            </a:r>
            <a:br>
              <a:rPr lang="en-US" sz="3600" dirty="0">
                <a:solidFill>
                  <a:srgbClr val="0070C0"/>
                </a:solidFill>
              </a:rPr>
            </a:br>
            <a:r>
              <a:rPr lang="en-US" sz="3600" dirty="0">
                <a:solidFill>
                  <a:srgbClr val="0070C0"/>
                </a:solidFill>
              </a:rPr>
              <a:t>with Visual Studio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0069" y="1745869"/>
            <a:ext cx="5306568" cy="524865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2637" y="1747456"/>
            <a:ext cx="5279136" cy="5279136"/>
          </a:xfrm>
          <a:prstGeom prst="rect">
            <a:avLst/>
          </a:prstGeom>
        </p:spPr>
      </p:pic>
    </p:spTree>
    <p:extLst>
      <p:ext uri="{BB962C8B-B14F-4D97-AF65-F5344CB8AC3E}">
        <p14:creationId xmlns:p14="http://schemas.microsoft.com/office/powerpoint/2010/main" val="17393934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9275" y="1516063"/>
            <a:ext cx="11887200" cy="4800600"/>
          </a:xfrm>
        </p:spPr>
        <p:txBody>
          <a:bodyPr/>
          <a:lstStyle/>
          <a:p>
            <a:pPr>
              <a:buFont typeface="Wingdings" panose="05000000000000000000" pitchFamily="2" charset="2"/>
              <a:buChar char="q"/>
            </a:pPr>
            <a:r>
              <a:rPr lang="en-US" dirty="0">
                <a:solidFill>
                  <a:schemeClr val="tx1"/>
                </a:solidFill>
              </a:rPr>
              <a:t>Evolution of Applications</a:t>
            </a:r>
          </a:p>
          <a:p>
            <a:pPr>
              <a:buFont typeface="Wingdings" panose="05000000000000000000" pitchFamily="2" charset="2"/>
              <a:buChar char="q"/>
            </a:pPr>
            <a:r>
              <a:rPr lang="en-US" dirty="0">
                <a:solidFill>
                  <a:schemeClr val="tx1"/>
                </a:solidFill>
              </a:rPr>
              <a:t>Intro to Apps for Office</a:t>
            </a:r>
          </a:p>
          <a:p>
            <a:pPr>
              <a:buFont typeface="Wingdings" panose="05000000000000000000" pitchFamily="2" charset="2"/>
              <a:buChar char="q"/>
            </a:pPr>
            <a:r>
              <a:rPr lang="en-US" dirty="0">
                <a:solidFill>
                  <a:schemeClr val="tx1"/>
                </a:solidFill>
              </a:rPr>
              <a:t>Value Proposition of Apps for Office</a:t>
            </a:r>
          </a:p>
          <a:p>
            <a:pPr>
              <a:buFont typeface="Wingdings" panose="05000000000000000000" pitchFamily="2" charset="2"/>
              <a:buChar char="q"/>
            </a:pPr>
            <a:r>
              <a:rPr lang="en-US" dirty="0">
                <a:solidFill>
                  <a:schemeClr val="tx1"/>
                </a:solidFill>
              </a:rPr>
              <a:t>Demo</a:t>
            </a:r>
          </a:p>
          <a:p>
            <a:pPr>
              <a:buFont typeface="Wingdings" panose="05000000000000000000" pitchFamily="2" charset="2"/>
              <a:buChar char="q"/>
            </a:pPr>
            <a:r>
              <a:rPr lang="en-US" dirty="0">
                <a:solidFill>
                  <a:schemeClr val="tx1"/>
                </a:solidFill>
              </a:rPr>
              <a:t>Real World Scenario</a:t>
            </a:r>
          </a:p>
          <a:p>
            <a:pPr>
              <a:buFont typeface="Wingdings" panose="05000000000000000000" pitchFamily="2" charset="2"/>
              <a:buChar char="q"/>
            </a:pPr>
            <a:r>
              <a:rPr lang="en-US" dirty="0">
                <a:solidFill>
                  <a:schemeClr val="tx1"/>
                </a:solidFill>
              </a:rPr>
              <a:t>Discuss the newly announced</a:t>
            </a:r>
          </a:p>
          <a:p>
            <a:pPr>
              <a:buFont typeface="Wingdings" panose="05000000000000000000" pitchFamily="2" charset="2"/>
              <a:buChar char="ü"/>
            </a:pPr>
            <a:endParaRPr lang="en-US" dirty="0">
              <a:solidFill>
                <a:schemeClr val="tx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smtClean="0">
                <a:solidFill>
                  <a:schemeClr val="tx1"/>
                </a:solidFill>
              </a:rPr>
              <a:t>Agenda for the session</a:t>
            </a:r>
            <a:br>
              <a:rPr lang="en-US" dirty="0" smtClean="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8557286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22237" y="295275"/>
            <a:ext cx="11888787" cy="917575"/>
          </a:xfrm>
        </p:spPr>
        <p:txBody>
          <a:bodyPr/>
          <a:lstStyle/>
          <a:p>
            <a:r>
              <a:rPr lang="en-US" dirty="0" smtClean="0"/>
              <a:t>Recommended Sessions</a:t>
            </a:r>
            <a:endParaRPr lang="en-US" dirty="0"/>
          </a:p>
        </p:txBody>
      </p:sp>
      <p:sp>
        <p:nvSpPr>
          <p:cNvPr id="2" name="Text Placeholder 1"/>
          <p:cNvSpPr>
            <a:spLocks noGrp="1"/>
          </p:cNvSpPr>
          <p:nvPr>
            <p:ph type="body" sz="quarter" idx="4294967295"/>
          </p:nvPr>
        </p:nvSpPr>
        <p:spPr>
          <a:xfrm>
            <a:off x="0" y="1212850"/>
            <a:ext cx="11887200" cy="6691062"/>
          </a:xfrm>
        </p:spPr>
        <p:txBody>
          <a:bodyPr/>
          <a:lstStyle/>
          <a:p>
            <a:r>
              <a:rPr lang="en-US" sz="2800" dirty="0" smtClean="0">
                <a:solidFill>
                  <a:srgbClr val="0070C0"/>
                </a:solidFill>
              </a:rPr>
              <a:t>Tuesday 145p - </a:t>
            </a:r>
            <a:r>
              <a:rPr lang="en-US" sz="2800" b="1" dirty="0" smtClean="0">
                <a:solidFill>
                  <a:srgbClr val="0070C0"/>
                </a:solidFill>
              </a:rPr>
              <a:t>#SPC385</a:t>
            </a:r>
            <a:r>
              <a:rPr lang="en-US" sz="2800" dirty="0" smtClean="0">
                <a:solidFill>
                  <a:srgbClr val="0070C0"/>
                </a:solidFill>
              </a:rPr>
              <a:t>: </a:t>
            </a:r>
            <a:r>
              <a:rPr lang="en-US" sz="2800" i="1" dirty="0" smtClean="0">
                <a:solidFill>
                  <a:srgbClr val="0070C0"/>
                </a:solidFill>
              </a:rPr>
              <a:t>Building </a:t>
            </a:r>
            <a:r>
              <a:rPr lang="en-US" sz="2800" i="1" dirty="0">
                <a:solidFill>
                  <a:srgbClr val="0070C0"/>
                </a:solidFill>
              </a:rPr>
              <a:t>SharePoint Apps with Windows Azure Platform as a </a:t>
            </a:r>
            <a:r>
              <a:rPr lang="en-US" sz="2800" i="1" dirty="0" smtClean="0">
                <a:solidFill>
                  <a:srgbClr val="0070C0"/>
                </a:solidFill>
              </a:rPr>
              <a:t>Service</a:t>
            </a:r>
            <a:r>
              <a:rPr lang="en-US" sz="2800" dirty="0" smtClean="0">
                <a:solidFill>
                  <a:srgbClr val="0070C0"/>
                </a:solidFill>
              </a:rPr>
              <a:t> with </a:t>
            </a:r>
            <a:r>
              <a:rPr lang="en-US" sz="2800" b="1" dirty="0" smtClean="0">
                <a:solidFill>
                  <a:srgbClr val="0070C0"/>
                </a:solidFill>
              </a:rPr>
              <a:t>Kirk Evans</a:t>
            </a:r>
            <a:endParaRPr lang="en-US" sz="2800" b="1" dirty="0">
              <a:solidFill>
                <a:srgbClr val="0070C0"/>
              </a:solidFill>
            </a:endParaRPr>
          </a:p>
          <a:p>
            <a:r>
              <a:rPr lang="en-US" sz="2800" dirty="0" smtClean="0">
                <a:solidFill>
                  <a:srgbClr val="0070C0"/>
                </a:solidFill>
              </a:rPr>
              <a:t>Wednesday 9a - </a:t>
            </a:r>
            <a:r>
              <a:rPr lang="en-US" sz="2800" b="1" dirty="0" smtClean="0">
                <a:solidFill>
                  <a:srgbClr val="0070C0"/>
                </a:solidFill>
              </a:rPr>
              <a:t>#SPC300</a:t>
            </a:r>
            <a:r>
              <a:rPr lang="en-US" sz="2800" dirty="0" smtClean="0">
                <a:solidFill>
                  <a:srgbClr val="0070C0"/>
                </a:solidFill>
              </a:rPr>
              <a:t>: </a:t>
            </a:r>
            <a:r>
              <a:rPr lang="en-US" sz="2800" i="1" dirty="0">
                <a:solidFill>
                  <a:srgbClr val="0070C0"/>
                </a:solidFill>
              </a:rPr>
              <a:t>A strategic and pragmatic conversation on </a:t>
            </a:r>
            <a:r>
              <a:rPr lang="en-US" sz="2800" i="1" dirty="0" smtClean="0">
                <a:solidFill>
                  <a:srgbClr val="0070C0"/>
                </a:solidFill>
              </a:rPr>
              <a:t>governance</a:t>
            </a:r>
            <a:r>
              <a:rPr lang="en-US" sz="2800" dirty="0" smtClean="0">
                <a:solidFill>
                  <a:srgbClr val="0070C0"/>
                </a:solidFill>
              </a:rPr>
              <a:t> with </a:t>
            </a:r>
            <a:r>
              <a:rPr lang="en-US" sz="2800" b="1" dirty="0" smtClean="0">
                <a:solidFill>
                  <a:srgbClr val="0070C0"/>
                </a:solidFill>
              </a:rPr>
              <a:t>Eric Riz</a:t>
            </a:r>
          </a:p>
          <a:p>
            <a:r>
              <a:rPr lang="en-US" sz="2800" dirty="0">
                <a:solidFill>
                  <a:srgbClr val="0070C0"/>
                </a:solidFill>
              </a:rPr>
              <a:t>Wednesday 1045a - </a:t>
            </a:r>
            <a:r>
              <a:rPr lang="en-US" sz="2800" b="1" dirty="0">
                <a:solidFill>
                  <a:srgbClr val="0070C0"/>
                </a:solidFill>
              </a:rPr>
              <a:t>#SPC361</a:t>
            </a:r>
            <a:r>
              <a:rPr lang="en-US" sz="2800" dirty="0">
                <a:solidFill>
                  <a:srgbClr val="0070C0"/>
                </a:solidFill>
              </a:rPr>
              <a:t>: </a:t>
            </a:r>
            <a:r>
              <a:rPr lang="en-US" sz="2800" i="1" dirty="0">
                <a:solidFill>
                  <a:srgbClr val="0070C0"/>
                </a:solidFill>
              </a:rPr>
              <a:t>Creating Cloud Hosted Line Of Business Applications with Apps for Office, O365, Azure, and WP8</a:t>
            </a:r>
            <a:r>
              <a:rPr lang="en-US" sz="2800" dirty="0">
                <a:solidFill>
                  <a:srgbClr val="0070C0"/>
                </a:solidFill>
              </a:rPr>
              <a:t> with </a:t>
            </a:r>
            <a:r>
              <a:rPr lang="en-US" sz="2800" b="1" dirty="0">
                <a:solidFill>
                  <a:srgbClr val="0070C0"/>
                </a:solidFill>
              </a:rPr>
              <a:t>Todd Baginski &amp; Michael Sherman</a:t>
            </a:r>
          </a:p>
          <a:p>
            <a:r>
              <a:rPr lang="en-US" sz="2800" dirty="0" smtClean="0">
                <a:solidFill>
                  <a:srgbClr val="0070C0"/>
                </a:solidFill>
              </a:rPr>
              <a:t>Wednesday 5p </a:t>
            </a:r>
            <a:r>
              <a:rPr lang="en-US" sz="2800" dirty="0">
                <a:solidFill>
                  <a:srgbClr val="0070C0"/>
                </a:solidFill>
              </a:rPr>
              <a:t>- </a:t>
            </a:r>
            <a:r>
              <a:rPr lang="en-US" sz="2800" b="1" dirty="0">
                <a:solidFill>
                  <a:srgbClr val="0070C0"/>
                </a:solidFill>
              </a:rPr>
              <a:t>#SPC335</a:t>
            </a:r>
            <a:r>
              <a:rPr lang="en-US" sz="2800" dirty="0">
                <a:solidFill>
                  <a:srgbClr val="0070C0"/>
                </a:solidFill>
              </a:rPr>
              <a:t>: </a:t>
            </a:r>
            <a:r>
              <a:rPr lang="en-US" sz="2800" i="1" dirty="0">
                <a:solidFill>
                  <a:srgbClr val="0070C0"/>
                </a:solidFill>
              </a:rPr>
              <a:t>Rich extensions to SharePoint Apps using Microsoft Access </a:t>
            </a:r>
            <a:r>
              <a:rPr lang="en-US" sz="2800" dirty="0">
                <a:solidFill>
                  <a:srgbClr val="0070C0"/>
                </a:solidFill>
              </a:rPr>
              <a:t>with </a:t>
            </a:r>
            <a:r>
              <a:rPr lang="en-US" sz="2800" b="1" dirty="0">
                <a:solidFill>
                  <a:srgbClr val="0070C0"/>
                </a:solidFill>
              </a:rPr>
              <a:t>Arjun Raja &amp; Gary </a:t>
            </a:r>
            <a:r>
              <a:rPr lang="en-US" sz="2800" b="1" dirty="0" err="1">
                <a:solidFill>
                  <a:srgbClr val="0070C0"/>
                </a:solidFill>
              </a:rPr>
              <a:t>Devendorf</a:t>
            </a:r>
            <a:endParaRPr lang="en-US" sz="2800" b="1" dirty="0">
              <a:solidFill>
                <a:srgbClr val="0070C0"/>
              </a:solidFill>
            </a:endParaRPr>
          </a:p>
          <a:p>
            <a:r>
              <a:rPr lang="en-US" sz="2800" dirty="0" smtClean="0">
                <a:solidFill>
                  <a:srgbClr val="0070C0"/>
                </a:solidFill>
              </a:rPr>
              <a:t>Thursday 1030a - </a:t>
            </a:r>
            <a:r>
              <a:rPr lang="en-US" sz="2800" b="1" dirty="0" smtClean="0">
                <a:solidFill>
                  <a:srgbClr val="0070C0"/>
                </a:solidFill>
              </a:rPr>
              <a:t>#SPC270</a:t>
            </a:r>
            <a:r>
              <a:rPr lang="en-US" sz="2800" dirty="0" smtClean="0">
                <a:solidFill>
                  <a:srgbClr val="0070C0"/>
                </a:solidFill>
              </a:rPr>
              <a:t>: </a:t>
            </a:r>
            <a:r>
              <a:rPr lang="en-US" sz="2800" i="1" dirty="0" smtClean="0">
                <a:solidFill>
                  <a:srgbClr val="0070C0"/>
                </a:solidFill>
              </a:rPr>
              <a:t>When </a:t>
            </a:r>
            <a:r>
              <a:rPr lang="en-US" sz="2800" i="1" dirty="0">
                <a:solidFill>
                  <a:srgbClr val="0070C0"/>
                </a:solidFill>
              </a:rPr>
              <a:t>should we use SharePoint out-of-the-box, add third-party apps or build custom solutions</a:t>
            </a:r>
            <a:r>
              <a:rPr lang="en-US" sz="2800" i="1" dirty="0" smtClean="0">
                <a:solidFill>
                  <a:srgbClr val="0070C0"/>
                </a:solidFill>
              </a:rPr>
              <a:t>? </a:t>
            </a:r>
            <a:r>
              <a:rPr lang="en-US" sz="2800" dirty="0" smtClean="0">
                <a:solidFill>
                  <a:srgbClr val="0070C0"/>
                </a:solidFill>
              </a:rPr>
              <a:t>with </a:t>
            </a:r>
            <a:r>
              <a:rPr lang="en-US" sz="2800" b="1" dirty="0" smtClean="0">
                <a:solidFill>
                  <a:srgbClr val="0070C0"/>
                </a:solidFill>
              </a:rPr>
              <a:t>Richard Harbridge</a:t>
            </a:r>
            <a:endParaRPr lang="en-US" sz="2800" b="1" dirty="0">
              <a:solidFill>
                <a:srgbClr val="0070C0"/>
              </a:solidFill>
            </a:endParaRPr>
          </a:p>
          <a:p>
            <a:endParaRPr lang="en-US" sz="2800" dirty="0"/>
          </a:p>
          <a:p>
            <a:endParaRPr lang="en-US" sz="2800" dirty="0"/>
          </a:p>
          <a:p>
            <a:endParaRPr lang="en-US" sz="2800" dirty="0"/>
          </a:p>
          <a:p>
            <a:endParaRPr lang="en-US" sz="2800" dirty="0"/>
          </a:p>
        </p:txBody>
      </p:sp>
    </p:spTree>
    <p:extLst>
      <p:ext uri="{BB962C8B-B14F-4D97-AF65-F5344CB8AC3E}">
        <p14:creationId xmlns:p14="http://schemas.microsoft.com/office/powerpoint/2010/main" val="35133585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solidFill>
                  <a:srgbClr val="FFFFFF"/>
                </a:solidFill>
                <a:cs typeface="Segoe UI" panose="020B0502040204020203" pitchFamily="34" charset="0"/>
              </a:rPr>
              <a:t>StackOverflow</a:t>
            </a:r>
            <a:endParaRPr lang="en-US" sz="2040" dirty="0">
              <a:solidFill>
                <a:srgbClr val="FFFFFF"/>
              </a:solidFill>
              <a:cs typeface="Segoe UI" panose="020B0502040204020203" pitchFamily="34" charset="0"/>
            </a:endParaRPr>
          </a:p>
          <a:p>
            <a:pPr lvl="1" defTabSz="577881"/>
            <a:r>
              <a:rPr lang="en-US" sz="2040" dirty="0">
                <a:solidFill>
                  <a:srgbClr val="FFFFFF"/>
                </a:solidFill>
                <a:cs typeface="Segoe UI" panose="020B0502040204020203" pitchFamily="34" charset="0"/>
              </a:rPr>
              <a:t>		</a:t>
            </a:r>
            <a:r>
              <a:rPr lang="en-US" sz="2040" dirty="0">
                <a:solidFill>
                  <a:srgbClr val="FFFFFF"/>
                </a:solidFill>
                <a:cs typeface="Segoe UI" panose="020B0502040204020203" pitchFamily="34" charset="0"/>
                <a:hlinkClick r:id="rId10"/>
              </a:rPr>
              <a:t>[Office]</a:t>
            </a:r>
            <a:r>
              <a:rPr lang="en-US" sz="2040" dirty="0">
                <a:solidFill>
                  <a:srgbClr val="FFFFFF"/>
                </a:solidFill>
                <a:cs typeface="Segoe UI" panose="020B0502040204020203" pitchFamily="34" charset="0"/>
              </a:rPr>
              <a:t> and </a:t>
            </a:r>
            <a:r>
              <a:rPr lang="en-US" sz="2040" dirty="0">
                <a:solidFill>
                  <a:srgbClr val="FFFFFF"/>
                </a:solidFill>
                <a:cs typeface="Segoe UI" panose="020B0502040204020203" pitchFamily="34" charset="0"/>
                <a:hlinkClick r:id="rId11"/>
              </a:rPr>
              <a:t>[SharePoint]</a:t>
            </a:r>
            <a:endParaRPr lang="en-US" sz="2040" dirty="0">
              <a:solidFill>
                <a:srgbClr val="FFFFFF"/>
              </a:soli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a:solidFill>
                  <a:srgbClr val="99CA53"/>
                </a:solidFill>
                <a:latin typeface="Segoe UI Light" panose="020B0502040204020203" pitchFamily="34" charset="0"/>
                <a:cs typeface="Segoe UI Light" panose="020B0502040204020203" pitchFamily="34" charset="0"/>
              </a:rPr>
              <a:t>Build </a:t>
            </a:r>
            <a:r>
              <a:rPr lang="en-US" sz="3999">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solidFill>
                  <a:srgbClr val="FFFFFF"/>
                </a:solidFill>
                <a:cs typeface="Segoe UI" panose="020B0502040204020203" pitchFamily="34" charset="0"/>
              </a:rPr>
              <a:t>and </a:t>
            </a:r>
            <a:r>
              <a:rPr lang="en-US" sz="2040" dirty="0">
                <a:solidFill>
                  <a:srgbClr val="FFFFFF"/>
                </a:solidFill>
                <a:cs typeface="Segoe UI" panose="020B0502040204020203" pitchFamily="34" charset="0"/>
                <a:hlinkClick r:id="rId13"/>
              </a:rPr>
              <a:t>Office 365 API Tools for Visual Studio 2013</a:t>
            </a:r>
            <a:endParaRPr lang="en-US" sz="2040" dirty="0">
              <a:solidFill>
                <a:srgbClr val="FFFFFF"/>
              </a:solidFill>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3814033830"/>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33037" y="0"/>
            <a:ext cx="1855304" cy="1280160"/>
          </a:xfrm>
          <a:prstGeom prst="rect">
            <a:avLst/>
          </a:prstGeom>
        </p:spPr>
      </p:pic>
      <p:sp>
        <p:nvSpPr>
          <p:cNvPr id="3" name="TextBox 2"/>
          <p:cNvSpPr txBox="1"/>
          <p:nvPr/>
        </p:nvSpPr>
        <p:spPr>
          <a:xfrm>
            <a:off x="122237" y="252621"/>
            <a:ext cx="8153400" cy="1323439"/>
          </a:xfrm>
          <a:prstGeom prst="rect">
            <a:avLst/>
          </a:prstGeom>
          <a:noFill/>
        </p:spPr>
        <p:txBody>
          <a:bodyPr wrap="square" rtlCol="0">
            <a:spAutoFit/>
          </a:bodyPr>
          <a:lstStyle/>
          <a:p>
            <a:r>
              <a:rPr lang="en-US" sz="4000" dirty="0" smtClean="0">
                <a:solidFill>
                  <a:prstClr val="white"/>
                </a:solidFill>
              </a:rPr>
              <a:t>Come to the Atrion Booth </a:t>
            </a:r>
            <a:r>
              <a:rPr lang="en-US" sz="4000" dirty="0">
                <a:solidFill>
                  <a:prstClr val="white"/>
                </a:solidFill>
              </a:rPr>
              <a:t>#</a:t>
            </a:r>
            <a:r>
              <a:rPr lang="en-US" sz="4000" dirty="0" smtClean="0">
                <a:solidFill>
                  <a:prstClr val="white"/>
                </a:solidFill>
              </a:rPr>
              <a:t>2140 &amp; see me after the session</a:t>
            </a:r>
            <a:endParaRPr lang="en-US" sz="4000" dirty="0">
              <a:solidFill>
                <a:prstClr val="white"/>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637" y="1577340"/>
            <a:ext cx="9067800" cy="5108619"/>
          </a:xfrm>
          <a:prstGeom prst="rect">
            <a:avLst/>
          </a:prstGeom>
        </p:spPr>
      </p:pic>
    </p:spTree>
    <p:extLst>
      <p:ext uri="{BB962C8B-B14F-4D97-AF65-F5344CB8AC3E}">
        <p14:creationId xmlns:p14="http://schemas.microsoft.com/office/powerpoint/2010/main" val="25623067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65237" y="407692"/>
            <a:ext cx="8179038" cy="1165754"/>
          </a:xfrm>
        </p:spPr>
        <p:txBody>
          <a:bodyPr>
            <a:normAutofit/>
          </a:bodyPr>
          <a:lstStyle/>
          <a:p>
            <a:r>
              <a:rPr lang="en-US" sz="440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panose="020B0502040204020203" pitchFamily="34" charset="0"/>
                <a:ea typeface="Segoe UI" panose="020B0502040204020203" pitchFamily="34" charset="0"/>
                <a:cs typeface="Segoe UI" panose="020B0502040204020203" pitchFamily="34" charset="0"/>
              </a:rPr>
              <a:t>Jason’s contact &amp; vitals</a:t>
            </a:r>
          </a:p>
        </p:txBody>
      </p:sp>
      <p:sp>
        <p:nvSpPr>
          <p:cNvPr id="4" name="Content Placeholder 2"/>
          <p:cNvSpPr txBox="1">
            <a:spLocks/>
          </p:cNvSpPr>
          <p:nvPr/>
        </p:nvSpPr>
        <p:spPr bwMode="auto">
          <a:xfrm>
            <a:off x="1265237" y="1632056"/>
            <a:ext cx="8057061" cy="2671520"/>
          </a:xfrm>
          <a:prstGeom prst="rect">
            <a:avLst/>
          </a:prstGeom>
          <a:noFill/>
          <a:ln w="9525">
            <a:noFill/>
            <a:miter lim="800000"/>
            <a:headEnd/>
            <a:tailEnd/>
          </a:ln>
        </p:spPr>
        <p:txBody>
          <a:bodyPr vert="horz" wrap="square" lIns="69945" tIns="34973" rIns="69945" bIns="34973" numCol="1" anchor="t" anchorCtr="0" compatLnSpc="1">
            <a:prstTxWarp prst="textNoShape">
              <a:avLst/>
            </a:prstTxWarp>
            <a:noAutofit/>
          </a:bodyPr>
          <a:lstStyle>
            <a:lvl1pPr marL="257168" indent="-25716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9" indent="-214308"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8" indent="-171446"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20" indent="-171446"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12" indent="-171446"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03"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Senior Technical Director, SharePoint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SharePoint Server MVP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Microsoft </a:t>
            </a:r>
            <a:r>
              <a:rPr lang="en-US" sz="2040"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PTSP</a:t>
            </a:r>
            <a:endPar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smtClean="0">
                <a:solidFill>
                  <a:prstClr val="white"/>
                </a:solidFill>
                <a:latin typeface="Segoe UI" panose="020B0502040204020203" pitchFamily="34" charset="0"/>
                <a:ea typeface="Segoe UI" panose="020B0502040204020203" pitchFamily="34" charset="0"/>
                <a:cs typeface="Segoe UI" panose="020B0502040204020203" pitchFamily="34" charset="0"/>
              </a:rPr>
              <a:t>Blog</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3"/>
              </a:rPr>
              <a:t>www.sharepointlonghorn.com</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Twitter: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a:t>
            </a:r>
            <a:r>
              <a:rPr lang="en-US" sz="2040" dirty="0" err="1">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sharepointlhorn</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4"/>
              </a:rPr>
              <a:t> </a:t>
            </a:r>
            <a:endParaRPr lang="en-US" sz="2040" dirty="0">
              <a:solidFill>
                <a:prstClr val="white"/>
              </a:solidFill>
              <a:latin typeface="Segoe UI" pitchFamily="34" charset="0"/>
              <a:ea typeface="Segoe UI" panose="020B0502040204020203" pitchFamily="34" charset="0"/>
              <a:cs typeface="Segoe UI" pitchFamily="34" charset="0"/>
            </a:endParaRPr>
          </a:p>
          <a:p>
            <a:pPr defTabSz="699413"/>
            <a:r>
              <a:rPr lang="en-US" sz="2040" dirty="0">
                <a:solidFill>
                  <a:prstClr val="white"/>
                </a:solidFill>
                <a:latin typeface="Segoe UI" pitchFamily="34" charset="0"/>
                <a:ea typeface="Segoe UI" panose="020B0502040204020203" pitchFamily="34" charset="0"/>
                <a:cs typeface="Segoe UI" pitchFamily="34" charset="0"/>
              </a:rPr>
              <a:t>LinkedIn: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5"/>
              </a:rPr>
              <a:t>www.linkedin.com/in/jasonhimmelstein</a:t>
            </a:r>
            <a:endPar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err="1">
                <a:solidFill>
                  <a:prstClr val="white"/>
                </a:solidFill>
                <a:latin typeface="Segoe UI" panose="020B0502040204020203" pitchFamily="34" charset="0"/>
                <a:ea typeface="Segoe UI" panose="020B0502040204020203" pitchFamily="34" charset="0"/>
                <a:cs typeface="Segoe UI" panose="020B0502040204020203" pitchFamily="34" charset="0"/>
              </a:rPr>
              <a:t>SlideShare</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6"/>
              </a:rPr>
              <a:t>http://www.slideshare.net/jasonhimmelstein</a:t>
            </a:r>
            <a:endParaRPr lang="en-US" sz="2040" dirty="0">
              <a:solidFill>
                <a:prstClr val="white"/>
              </a:solidFill>
              <a:latin typeface="Segoe UI" pitchFamily="34" charset="0"/>
              <a:ea typeface="Segoe UI" panose="020B0502040204020203" pitchFamily="34" charset="0"/>
              <a:cs typeface="Segoe UI" pitchFamily="34" charset="0"/>
            </a:endParaRPr>
          </a:p>
          <a:p>
            <a:pPr defTabSz="699413"/>
            <a:r>
              <a:rPr lang="en-US" sz="2040" dirty="0">
                <a:solidFill>
                  <a:prstClr val="white"/>
                </a:solidFill>
                <a:latin typeface="Segoe UI" pitchFamily="34" charset="0"/>
                <a:ea typeface="Segoe UI" panose="020B0502040204020203" pitchFamily="34" charset="0"/>
                <a:cs typeface="Segoe UI" pitchFamily="34" charset="0"/>
              </a:rPr>
              <a:t>Email: </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hlinkClick r:id="rId7"/>
              </a:rPr>
              <a:t>jase@sharepointlonghorn.com</a:t>
            </a:r>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 </a:t>
            </a:r>
          </a:p>
          <a:p>
            <a:pPr defTabSz="699413"/>
            <a:endParaRPr lang="en-US" sz="918" dirty="0">
              <a:solidFill>
                <a:prstClr val="white"/>
              </a:solidFill>
              <a:latin typeface="Segoe UI" panose="020B0502040204020203" pitchFamily="34" charset="0"/>
              <a:ea typeface="Segoe UI" panose="020B0502040204020203" pitchFamily="34" charset="0"/>
              <a:cs typeface="Segoe UI" panose="020B0502040204020203" pitchFamily="34" charset="0"/>
            </a:endParaRPr>
          </a:p>
          <a:p>
            <a:pPr defTabSz="699413"/>
            <a:r>
              <a:rPr lang="en-US" sz="2040" dirty="0">
                <a:solidFill>
                  <a:prstClr val="white"/>
                </a:solidFill>
                <a:latin typeface="Segoe UI" panose="020B0502040204020203" pitchFamily="34" charset="0"/>
                <a:ea typeface="Segoe UI" panose="020B0502040204020203" pitchFamily="34" charset="0"/>
                <a:cs typeface="Segoe UI" panose="020B0502040204020203" pitchFamily="34" charset="0"/>
              </a:rPr>
              <a:t>Author of </a:t>
            </a:r>
            <a:r>
              <a:rPr lang="en-US" sz="2040" b="1" dirty="0">
                <a:solidFill>
                  <a:prstClr val="white"/>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Developing Business Intelligence Apps for SharePoint</a:t>
            </a:r>
          </a:p>
          <a:p>
            <a:pPr lvl="1" defTabSz="699413"/>
            <a:r>
              <a:rPr lang="en-US" sz="1122" dirty="0">
                <a:solidFill>
                  <a:prstClr val="white"/>
                </a:solidFill>
                <a:latin typeface="Segoe UI" pitchFamily="34" charset="0"/>
                <a:ea typeface="Segoe UI" pitchFamily="34" charset="0"/>
                <a:cs typeface="Segoe UI" pitchFamily="34" charset="0"/>
                <a:hlinkClick r:id="rId8"/>
              </a:rPr>
              <a:t>http://bit.ly/SharePointBI</a:t>
            </a:r>
            <a:r>
              <a:rPr lang="en-US" sz="1122" dirty="0">
                <a:solidFill>
                  <a:prstClr val="white"/>
                </a:solidFill>
                <a:latin typeface="Segoe UI" pitchFamily="34" charset="0"/>
                <a:ea typeface="Segoe UI" pitchFamily="34" charset="0"/>
                <a:cs typeface="Segoe UI" pitchFamily="34" charset="0"/>
              </a:rPr>
              <a:t>  </a:t>
            </a:r>
          </a:p>
          <a:p>
            <a:pPr defTabSz="699413"/>
            <a:endParaRPr lang="en-US" sz="2040" dirty="0">
              <a:solidFill>
                <a:prstClr val="black"/>
              </a:solidFill>
              <a:latin typeface="Segoe UI" pitchFamily="34" charset="0"/>
              <a:ea typeface="Segoe UI" pitchFamily="34" charset="0"/>
              <a:cs typeface="Segoe UI" pitchFamily="34" charset="0"/>
            </a:endParaRPr>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28037" y="1632054"/>
            <a:ext cx="3720822" cy="3313007"/>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523276" y="6002197"/>
            <a:ext cx="1867161" cy="1000265"/>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99837" y="1632055"/>
            <a:ext cx="749022" cy="1175577"/>
          </a:xfrm>
          <a:prstGeom prst="rect">
            <a:avLst/>
          </a:prstGeom>
        </p:spPr>
      </p:pic>
      <p:sp>
        <p:nvSpPr>
          <p:cNvPr id="13" name="Rectangle 12"/>
          <p:cNvSpPr/>
          <p:nvPr/>
        </p:nvSpPr>
        <p:spPr>
          <a:xfrm>
            <a:off x="10420174" y="5630862"/>
            <a:ext cx="2042546" cy="461665"/>
          </a:xfrm>
          <a:prstGeom prst="rect">
            <a:avLst/>
          </a:prstGeom>
          <a:noFill/>
        </p:spPr>
        <p:txBody>
          <a:bodyPr wrap="none" lIns="91440" tIns="45720" rIns="91440" bIns="45720">
            <a:spAutoFit/>
          </a:bodyPr>
          <a:lstStyle/>
          <a:p>
            <a:pPr algn="ctr"/>
            <a:r>
              <a:rPr lang="en-US" sz="2400" b="1" dirty="0" smtClean="0">
                <a:ln w="0"/>
                <a:solidFill>
                  <a:prstClr val="white"/>
                </a:solidFill>
                <a:effectLst>
                  <a:outerShdw blurRad="38100" dist="19050" dir="2700000" algn="tl" rotWithShape="0">
                    <a:prstClr val="black">
                      <a:alpha val="40000"/>
                    </a:prstClr>
                  </a:outerShdw>
                </a:effectLst>
              </a:rPr>
              <a:t>Booth #2140</a:t>
            </a:r>
            <a:endParaRPr lang="en-US" sz="2400" b="1" dirty="0">
              <a:ln w="0"/>
              <a:solidFill>
                <a:prstClr val="white"/>
              </a:solidFill>
              <a:effectLst>
                <a:outerShdw blurRad="38100" dist="19050" dir="2700000" algn="tl" rotWithShape="0">
                  <a:prstClr val="black">
                    <a:alpha val="40000"/>
                  </a:prstClr>
                </a:outerShdw>
              </a:effectLst>
            </a:endParaRPr>
          </a:p>
        </p:txBody>
      </p:sp>
    </p:spTree>
    <p:extLst>
      <p:ext uri="{BB962C8B-B14F-4D97-AF65-F5344CB8AC3E}">
        <p14:creationId xmlns:p14="http://schemas.microsoft.com/office/powerpoint/2010/main" val="18966638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30131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637" y="1516062"/>
            <a:ext cx="8720370" cy="4846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The Evolution of Applications</a:t>
            </a:r>
          </a:p>
          <a:p>
            <a:endParaRPr sz="4000">
              <a:gradFill>
                <a:gsLst>
                  <a:gs pos="1250">
                    <a:srgbClr val="E6E6E6"/>
                  </a:gs>
                  <a:gs pos="99000">
                    <a:srgbClr val="E6E6E6"/>
                  </a:gs>
                </a:gsLst>
                <a:lin ang="5400000" scaled="0"/>
              </a:gradFill>
            </a:endParaRPr>
          </a:p>
        </p:txBody>
      </p:sp>
    </p:spTree>
    <p:extLst>
      <p:ext uri="{BB962C8B-B14F-4D97-AF65-F5344CB8AC3E}">
        <p14:creationId xmlns:p14="http://schemas.microsoft.com/office/powerpoint/2010/main" val="73875248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33363"/>
            <a:ext cx="11374438" cy="762000"/>
          </a:xfrm>
        </p:spPr>
        <p:txBody>
          <a:bodyPr/>
          <a:lstStyle/>
          <a:p>
            <a:r>
              <a:rPr lang="fi-FI" dirty="0" smtClean="0">
                <a:solidFill>
                  <a:schemeClr val="tx1"/>
                </a:solidFill>
              </a:rPr>
              <a:t>SharePoint Application Evolution</a:t>
            </a:r>
            <a:endParaRPr lang="en-US" dirty="0">
              <a:solidFill>
                <a:schemeClr val="tx1"/>
              </a:solidFill>
            </a:endParaRPr>
          </a:p>
        </p:txBody>
      </p:sp>
      <p:sp>
        <p:nvSpPr>
          <p:cNvPr id="5" name="Content Placeholder 4"/>
          <p:cNvSpPr>
            <a:spLocks noGrp="1"/>
          </p:cNvSpPr>
          <p:nvPr>
            <p:ph type="body" sz="quarter" idx="4294967295"/>
          </p:nvPr>
        </p:nvSpPr>
        <p:spPr>
          <a:xfrm>
            <a:off x="0" y="1476375"/>
            <a:ext cx="11371263" cy="4887913"/>
          </a:xfrm>
        </p:spPr>
        <p:txBody>
          <a:bodyPr/>
          <a:lstStyle/>
          <a:p>
            <a:r>
              <a:rPr lang="en-US" sz="2856" dirty="0"/>
              <a:t>2003 – What is an Application?</a:t>
            </a:r>
          </a:p>
          <a:p>
            <a:pPr lvl="1"/>
            <a:r>
              <a:rPr lang="en-US" sz="1632" dirty="0"/>
              <a:t>SharePoint was not an Application Platform, except web parts</a:t>
            </a:r>
          </a:p>
          <a:p>
            <a:pPr lvl="1"/>
            <a:r>
              <a:rPr lang="en-US" sz="1632" dirty="0"/>
              <a:t>Investments were in portals and content</a:t>
            </a:r>
          </a:p>
          <a:p>
            <a:r>
              <a:rPr lang="en-US" sz="2856" dirty="0"/>
              <a:t>2007 – Everything is an Application!</a:t>
            </a:r>
          </a:p>
          <a:p>
            <a:pPr lvl="1"/>
            <a:r>
              <a:rPr lang="en-US" sz="1632" dirty="0"/>
              <a:t>Push to embrace SharePoint for LOB applications</a:t>
            </a:r>
          </a:p>
          <a:p>
            <a:pPr lvl="1"/>
            <a:r>
              <a:rPr lang="en-US" sz="1632" dirty="0"/>
              <a:t>Experience was to write custom server side code</a:t>
            </a:r>
          </a:p>
          <a:p>
            <a:r>
              <a:rPr lang="en-US" sz="2856" dirty="0"/>
              <a:t>2010 – Choose the right Application</a:t>
            </a:r>
          </a:p>
          <a:p>
            <a:pPr lvl="1"/>
            <a:r>
              <a:rPr lang="en-US" sz="1632" dirty="0"/>
              <a:t>SharePoint and Developer Tools come together</a:t>
            </a:r>
          </a:p>
          <a:p>
            <a:pPr lvl="1"/>
            <a:r>
              <a:rPr lang="en-US" sz="1632" dirty="0"/>
              <a:t>Silverlight, CSOM and other new capabilities</a:t>
            </a:r>
          </a:p>
          <a:p>
            <a:pPr lvl="1"/>
            <a:r>
              <a:rPr lang="en-US" sz="1632" dirty="0"/>
              <a:t>Partially trusted code reduces impact and risk to farm</a:t>
            </a:r>
          </a:p>
          <a:p>
            <a:r>
              <a:rPr lang="en-US" sz="2856" dirty="0"/>
              <a:t>2013 – Redefine Application as App…</a:t>
            </a:r>
          </a:p>
          <a:p>
            <a:pPr lvl="1"/>
            <a:r>
              <a:rPr lang="en-US" sz="1632" dirty="0"/>
              <a:t>Client side experience via html or </a:t>
            </a:r>
            <a:r>
              <a:rPr lang="en-US" sz="1632" dirty="0" err="1"/>
              <a:t>iFrame</a:t>
            </a:r>
            <a:endParaRPr lang="en-US" sz="1632" dirty="0"/>
          </a:p>
          <a:p>
            <a:pPr lvl="1"/>
            <a:r>
              <a:rPr lang="en-US" sz="1632" dirty="0"/>
              <a:t>Leverage CSOM and REST APIs from Azure and other clients</a:t>
            </a:r>
          </a:p>
          <a:p>
            <a:pPr lvl="1"/>
            <a:r>
              <a:rPr lang="en-US" sz="1632" dirty="0"/>
              <a:t>Investments in app discovery and management via SharePoint store</a:t>
            </a:r>
          </a:p>
        </p:txBody>
      </p:sp>
      <p:pic>
        <p:nvPicPr>
          <p:cNvPr id="3" name="Picture 2"/>
          <p:cNvPicPr>
            <a:picLocks noChangeAspect="1"/>
          </p:cNvPicPr>
          <p:nvPr/>
        </p:nvPicPr>
        <p:blipFill>
          <a:blip r:embed="rId3">
            <a:lum bright="70000" contrast="-70000"/>
          </a:blip>
          <a:stretch>
            <a:fillRect/>
          </a:stretch>
        </p:blipFill>
        <p:spPr>
          <a:xfrm>
            <a:off x="7658394" y="1755659"/>
            <a:ext cx="3973235" cy="3830222"/>
          </a:xfrm>
          <a:prstGeom prst="rect">
            <a:avLst/>
          </a:prstGeom>
        </p:spPr>
      </p:pic>
    </p:spTree>
    <p:extLst>
      <p:ext uri="{BB962C8B-B14F-4D97-AF65-F5344CB8AC3E}">
        <p14:creationId xmlns:p14="http://schemas.microsoft.com/office/powerpoint/2010/main" val="368110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1000"/>
                                        <p:tgtEl>
                                          <p:spTgt spid="5">
                                            <p:txEl>
                                              <p:pRg st="4" end="4"/>
                                            </p:txEl>
                                          </p:spTgt>
                                        </p:tgtEl>
                                      </p:cBhvr>
                                    </p:animEffect>
                                    <p:anim calcmode="lin" valueType="num">
                                      <p:cBhvr>
                                        <p:cTn id="3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Effect transition="in" filter="fade">
                                      <p:cBhvr>
                                        <p:cTn id="34" dur="1000"/>
                                        <p:tgtEl>
                                          <p:spTgt spid="5">
                                            <p:txEl>
                                              <p:pRg st="5" end="5"/>
                                            </p:txEl>
                                          </p:spTgt>
                                        </p:tgtEl>
                                      </p:cBhvr>
                                    </p:animEffect>
                                    <p:anim calcmode="lin" valueType="num">
                                      <p:cBhvr>
                                        <p:cTn id="3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Effect transition="in" filter="fade">
                                      <p:cBhvr>
                                        <p:cTn id="41" dur="1000"/>
                                        <p:tgtEl>
                                          <p:spTgt spid="5">
                                            <p:txEl>
                                              <p:pRg st="6" end="6"/>
                                            </p:txEl>
                                          </p:spTgt>
                                        </p:tgtEl>
                                      </p:cBhvr>
                                    </p:animEffect>
                                    <p:anim calcmode="lin" valueType="num">
                                      <p:cBhvr>
                                        <p:cTn id="4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xEl>
                                              <p:pRg st="7" end="7"/>
                                            </p:txEl>
                                          </p:spTgt>
                                        </p:tgtEl>
                                        <p:attrNameLst>
                                          <p:attrName>style.visibility</p:attrName>
                                        </p:attrNameLst>
                                      </p:cBhvr>
                                      <p:to>
                                        <p:strVal val="visible"/>
                                      </p:to>
                                    </p:set>
                                    <p:animEffect transition="in" filter="fade">
                                      <p:cBhvr>
                                        <p:cTn id="46" dur="1000"/>
                                        <p:tgtEl>
                                          <p:spTgt spid="5">
                                            <p:txEl>
                                              <p:pRg st="7" end="7"/>
                                            </p:txEl>
                                          </p:spTgt>
                                        </p:tgtEl>
                                      </p:cBhvr>
                                    </p:animEffect>
                                    <p:anim calcmode="lin" valueType="num">
                                      <p:cBhvr>
                                        <p:cTn id="4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Effect transition="in" filter="fade">
                                      <p:cBhvr>
                                        <p:cTn id="51" dur="1000"/>
                                        <p:tgtEl>
                                          <p:spTgt spid="5">
                                            <p:txEl>
                                              <p:pRg st="8" end="8"/>
                                            </p:txEl>
                                          </p:spTgt>
                                        </p:tgtEl>
                                      </p:cBhvr>
                                    </p:animEffect>
                                    <p:anim calcmode="lin" valueType="num">
                                      <p:cBhvr>
                                        <p:cTn id="52"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5">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
                                            <p:txEl>
                                              <p:pRg st="9" end="9"/>
                                            </p:txEl>
                                          </p:spTgt>
                                        </p:tgtEl>
                                        <p:attrNameLst>
                                          <p:attrName>style.visibility</p:attrName>
                                        </p:attrNameLst>
                                      </p:cBhvr>
                                      <p:to>
                                        <p:strVal val="visible"/>
                                      </p:to>
                                    </p:set>
                                    <p:animEffect transition="in" filter="fade">
                                      <p:cBhvr>
                                        <p:cTn id="56" dur="1000"/>
                                        <p:tgtEl>
                                          <p:spTgt spid="5">
                                            <p:txEl>
                                              <p:pRg st="9" end="9"/>
                                            </p:txEl>
                                          </p:spTgt>
                                        </p:tgtEl>
                                      </p:cBhvr>
                                    </p:animEffect>
                                    <p:anim calcmode="lin" valueType="num">
                                      <p:cBhvr>
                                        <p:cTn id="57"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10" end="10"/>
                                            </p:txEl>
                                          </p:spTgt>
                                        </p:tgtEl>
                                        <p:attrNameLst>
                                          <p:attrName>style.visibility</p:attrName>
                                        </p:attrNameLst>
                                      </p:cBhvr>
                                      <p:to>
                                        <p:strVal val="visible"/>
                                      </p:to>
                                    </p:set>
                                    <p:animEffect transition="in" filter="fade">
                                      <p:cBhvr>
                                        <p:cTn id="63" dur="1000"/>
                                        <p:tgtEl>
                                          <p:spTgt spid="5">
                                            <p:txEl>
                                              <p:pRg st="10" end="10"/>
                                            </p:txEl>
                                          </p:spTgt>
                                        </p:tgtEl>
                                      </p:cBhvr>
                                    </p:animEffect>
                                    <p:anim calcmode="lin" valueType="num">
                                      <p:cBhvr>
                                        <p:cTn id="64"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10" end="10"/>
                                            </p:tx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
                                            <p:txEl>
                                              <p:pRg st="11" end="11"/>
                                            </p:txEl>
                                          </p:spTgt>
                                        </p:tgtEl>
                                        <p:attrNameLst>
                                          <p:attrName>style.visibility</p:attrName>
                                        </p:attrNameLst>
                                      </p:cBhvr>
                                      <p:to>
                                        <p:strVal val="visible"/>
                                      </p:to>
                                    </p:set>
                                    <p:animEffect transition="in" filter="fade">
                                      <p:cBhvr>
                                        <p:cTn id="68" dur="1000"/>
                                        <p:tgtEl>
                                          <p:spTgt spid="5">
                                            <p:txEl>
                                              <p:pRg st="11" end="11"/>
                                            </p:txEl>
                                          </p:spTgt>
                                        </p:tgtEl>
                                      </p:cBhvr>
                                    </p:animEffect>
                                    <p:anim calcmode="lin" valueType="num">
                                      <p:cBhvr>
                                        <p:cTn id="69"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70" dur="1000" fill="hold"/>
                                        <p:tgtEl>
                                          <p:spTgt spid="5">
                                            <p:txEl>
                                              <p:pRg st="11" end="11"/>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
                                            <p:txEl>
                                              <p:pRg st="12" end="12"/>
                                            </p:txEl>
                                          </p:spTgt>
                                        </p:tgtEl>
                                        <p:attrNameLst>
                                          <p:attrName>style.visibility</p:attrName>
                                        </p:attrNameLst>
                                      </p:cBhvr>
                                      <p:to>
                                        <p:strVal val="visible"/>
                                      </p:to>
                                    </p:set>
                                    <p:animEffect transition="in" filter="fade">
                                      <p:cBhvr>
                                        <p:cTn id="73" dur="1000"/>
                                        <p:tgtEl>
                                          <p:spTgt spid="5">
                                            <p:txEl>
                                              <p:pRg st="12" end="12"/>
                                            </p:txEl>
                                          </p:spTgt>
                                        </p:tgtEl>
                                      </p:cBhvr>
                                    </p:animEffect>
                                    <p:anim calcmode="lin" valueType="num">
                                      <p:cBhvr>
                                        <p:cTn id="74" dur="1000" fill="hold"/>
                                        <p:tgtEl>
                                          <p:spTgt spid="5">
                                            <p:txEl>
                                              <p:pRg st="12" end="12"/>
                                            </p:txEl>
                                          </p:spTgt>
                                        </p:tgtEl>
                                        <p:attrNameLst>
                                          <p:attrName>ppt_x</p:attrName>
                                        </p:attrNameLst>
                                      </p:cBhvr>
                                      <p:tavLst>
                                        <p:tav tm="0">
                                          <p:val>
                                            <p:strVal val="#ppt_x"/>
                                          </p:val>
                                        </p:tav>
                                        <p:tav tm="100000">
                                          <p:val>
                                            <p:strVal val="#ppt_x"/>
                                          </p:val>
                                        </p:tav>
                                      </p:tavLst>
                                    </p:anim>
                                    <p:anim calcmode="lin" valueType="num">
                                      <p:cBhvr>
                                        <p:cTn id="75" dur="1000" fill="hold"/>
                                        <p:tgtEl>
                                          <p:spTgt spid="5">
                                            <p:txEl>
                                              <p:pRg st="12" end="12"/>
                                            </p:txEl>
                                          </p:spTgt>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5">
                                            <p:txEl>
                                              <p:pRg st="13" end="13"/>
                                            </p:txEl>
                                          </p:spTgt>
                                        </p:tgtEl>
                                        <p:attrNameLst>
                                          <p:attrName>style.visibility</p:attrName>
                                        </p:attrNameLst>
                                      </p:cBhvr>
                                      <p:to>
                                        <p:strVal val="visible"/>
                                      </p:to>
                                    </p:set>
                                    <p:animEffect transition="in" filter="fade">
                                      <p:cBhvr>
                                        <p:cTn id="78" dur="1000"/>
                                        <p:tgtEl>
                                          <p:spTgt spid="5">
                                            <p:txEl>
                                              <p:pRg st="13" end="13"/>
                                            </p:txEl>
                                          </p:spTgt>
                                        </p:tgtEl>
                                      </p:cBhvr>
                                    </p:animEffect>
                                    <p:anim calcmode="lin" valueType="num">
                                      <p:cBhvr>
                                        <p:cTn id="79" dur="1000" fill="hold"/>
                                        <p:tgtEl>
                                          <p:spTgt spid="5">
                                            <p:txEl>
                                              <p:pRg st="13" end="13"/>
                                            </p:txEl>
                                          </p:spTgt>
                                        </p:tgtEl>
                                        <p:attrNameLst>
                                          <p:attrName>ppt_x</p:attrName>
                                        </p:attrNameLst>
                                      </p:cBhvr>
                                      <p:tavLst>
                                        <p:tav tm="0">
                                          <p:val>
                                            <p:strVal val="#ppt_x"/>
                                          </p:val>
                                        </p:tav>
                                        <p:tav tm="100000">
                                          <p:val>
                                            <p:strVal val="#ppt_x"/>
                                          </p:val>
                                        </p:tav>
                                      </p:tavLst>
                                    </p:anim>
                                    <p:anim calcmode="lin" valueType="num">
                                      <p:cBhvr>
                                        <p:cTn id="80" dur="1000" fill="hold"/>
                                        <p:tgtEl>
                                          <p:spTgt spid="5">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p:cTn id="85" dur="500" fill="hold"/>
                                        <p:tgtEl>
                                          <p:spTgt spid="3"/>
                                        </p:tgtEl>
                                        <p:attrNameLst>
                                          <p:attrName>ppt_w</p:attrName>
                                        </p:attrNameLst>
                                      </p:cBhvr>
                                      <p:tavLst>
                                        <p:tav tm="0">
                                          <p:val>
                                            <p:fltVal val="0"/>
                                          </p:val>
                                        </p:tav>
                                        <p:tav tm="100000">
                                          <p:val>
                                            <p:strVal val="#ppt_w"/>
                                          </p:val>
                                        </p:tav>
                                      </p:tavLst>
                                    </p:anim>
                                    <p:anim calcmode="lin" valueType="num">
                                      <p:cBhvr>
                                        <p:cTn id="86" dur="500" fill="hold"/>
                                        <p:tgtEl>
                                          <p:spTgt spid="3"/>
                                        </p:tgtEl>
                                        <p:attrNameLst>
                                          <p:attrName>ppt_h</p:attrName>
                                        </p:attrNameLst>
                                      </p:cBhvr>
                                      <p:tavLst>
                                        <p:tav tm="0">
                                          <p:val>
                                            <p:fltVal val="0"/>
                                          </p:val>
                                        </p:tav>
                                        <p:tav tm="100000">
                                          <p:val>
                                            <p:strVal val="#ppt_h"/>
                                          </p:val>
                                        </p:tav>
                                      </p:tavLst>
                                    </p:anim>
                                    <p:animEffect transition="in" filter="fade">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3"/>
          <a:stretch>
            <a:fillRect/>
          </a:stretch>
        </p:blipFill>
        <p:spPr>
          <a:xfrm>
            <a:off x="536193" y="1163881"/>
            <a:ext cx="3514286" cy="5266667"/>
          </a:xfrm>
          <a:prstGeom prst="rect">
            <a:avLst/>
          </a:prstGeom>
        </p:spPr>
      </p:pic>
      <p:pic>
        <p:nvPicPr>
          <p:cNvPr id="7" name="Picture 6"/>
          <p:cNvPicPr>
            <a:picLocks noChangeAspect="1"/>
          </p:cNvPicPr>
          <p:nvPr/>
        </p:nvPicPr>
        <p:blipFill>
          <a:blip r:embed="rId4">
            <a:lum bright="70000" contrast="-70000"/>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536193" y="1158114"/>
            <a:ext cx="3514286" cy="5266667"/>
          </a:xfrm>
          <a:prstGeom prst="rect">
            <a:avLst/>
          </a:prstGeom>
          <a:effectLst>
            <a:glow rad="127000">
              <a:schemeClr val="accent1">
                <a:alpha val="96000"/>
              </a:schemeClr>
            </a:glow>
          </a:effectLst>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66787" y="1157817"/>
            <a:ext cx="3536121" cy="5304181"/>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47851" y="1153265"/>
            <a:ext cx="3514343" cy="5271516"/>
          </a:xfrm>
          <a:prstGeom prst="rect">
            <a:avLst/>
          </a:prstGeom>
        </p:spPr>
      </p:pic>
      <p:sp>
        <p:nvSpPr>
          <p:cNvPr id="6" name="Title 5"/>
          <p:cNvSpPr>
            <a:spLocks noGrp="1"/>
          </p:cNvSpPr>
          <p:nvPr>
            <p:ph type="title" idx="4294967295"/>
          </p:nvPr>
        </p:nvSpPr>
        <p:spPr>
          <a:xfrm>
            <a:off x="547688" y="295275"/>
            <a:ext cx="11888787" cy="917575"/>
          </a:xfrm>
        </p:spPr>
        <p:txBody>
          <a:bodyPr/>
          <a:lstStyle/>
          <a:p>
            <a:r>
              <a:rPr lang="fi-FI" dirty="0" smtClean="0">
                <a:solidFill>
                  <a:schemeClr val="tx1"/>
                </a:solidFill>
              </a:rPr>
              <a:t>Architecture of SharePoint customizations</a:t>
            </a:r>
            <a:endParaRPr lang="en-US" dirty="0">
              <a:solidFill>
                <a:schemeClr val="tx1"/>
              </a:solidFill>
            </a:endParaRPr>
          </a:p>
        </p:txBody>
      </p:sp>
      <p:sp>
        <p:nvSpPr>
          <p:cNvPr id="10" name="TextBox 9"/>
          <p:cNvSpPr txBox="1"/>
          <p:nvPr/>
        </p:nvSpPr>
        <p:spPr>
          <a:xfrm>
            <a:off x="531947" y="1153264"/>
            <a:ext cx="3511309" cy="862581"/>
          </a:xfrm>
          <a:prstGeom prst="rect">
            <a:avLst/>
          </a:prstGeom>
          <a:noFill/>
        </p:spPr>
        <p:txBody>
          <a:bodyPr wrap="square" rtlCol="0">
            <a:spAutoFit/>
          </a:bodyPr>
          <a:lstStyle/>
          <a:p>
            <a:pPr algn="ctr"/>
            <a:r>
              <a:rPr lang="en-US" sz="2448" dirty="0">
                <a:solidFill>
                  <a:srgbClr val="00188F"/>
                </a:solidFill>
              </a:rPr>
              <a:t>Full Trust Solutions</a:t>
            </a:r>
          </a:p>
          <a:p>
            <a:pPr algn="ctr"/>
            <a:r>
              <a:rPr lang="fi-FI" sz="2448" dirty="0">
                <a:solidFill>
                  <a:srgbClr val="00188F"/>
                </a:solidFill>
                <a:latin typeface="Segoe UI Light"/>
              </a:rPr>
              <a:t>No real control</a:t>
            </a:r>
            <a:endParaRPr lang="en-US" sz="2448" dirty="0">
              <a:solidFill>
                <a:srgbClr val="00188F"/>
              </a:solidFill>
              <a:latin typeface="Segoe UI Light"/>
            </a:endParaRPr>
          </a:p>
        </p:txBody>
      </p:sp>
      <p:sp>
        <p:nvSpPr>
          <p:cNvPr id="11" name="TextBox 10"/>
          <p:cNvSpPr txBox="1"/>
          <p:nvPr/>
        </p:nvSpPr>
        <p:spPr>
          <a:xfrm>
            <a:off x="544352" y="5061269"/>
            <a:ext cx="3511309" cy="1416490"/>
          </a:xfrm>
          <a:prstGeom prst="rect">
            <a:avLst/>
          </a:prstGeom>
          <a:noFill/>
        </p:spPr>
        <p:txBody>
          <a:bodyPr wrap="square" rtlCol="0">
            <a:spAutoFit/>
          </a:bodyPr>
          <a:lstStyle/>
          <a:p>
            <a:pPr indent="-233149" algn="ctr">
              <a:lnSpc>
                <a:spcPct val="70000"/>
              </a:lnSpc>
              <a:spcBef>
                <a:spcPts val="1224"/>
              </a:spcBef>
            </a:pPr>
            <a:r>
              <a:rPr lang="en-US" sz="1836" dirty="0">
                <a:solidFill>
                  <a:srgbClr val="00188F"/>
                </a:solidFill>
                <a:ea typeface="Segoe UI" panose="020B0502040204020203" pitchFamily="34" charset="0"/>
                <a:cs typeface="Segoe UI" panose="020B0502040204020203" pitchFamily="34" charset="0"/>
              </a:rPr>
              <a:t>Support is </a:t>
            </a:r>
            <a:r>
              <a:rPr lang="en-US" sz="1836" dirty="0" smtClean="0">
                <a:solidFill>
                  <a:srgbClr val="00188F"/>
                </a:solidFill>
                <a:ea typeface="Segoe UI" panose="020B0502040204020203" pitchFamily="34" charset="0"/>
                <a:cs typeface="Segoe UI" panose="020B0502040204020203" pitchFamily="34" charset="0"/>
              </a:rPr>
              <a:t>difficult</a:t>
            </a:r>
            <a:endParaRPr lang="en-US" sz="1836" dirty="0">
              <a:solidFill>
                <a:srgbClr val="00188F"/>
              </a:solidFill>
              <a:ea typeface="Segoe UI" panose="020B0502040204020203" pitchFamily="34" charset="0"/>
              <a:cs typeface="Segoe UI" panose="020B0502040204020203" pitchFamily="34" charset="0"/>
            </a:endParaRPr>
          </a:p>
          <a:p>
            <a:pPr indent="-233149" algn="ctr">
              <a:lnSpc>
                <a:spcPct val="70000"/>
              </a:lnSpc>
              <a:spcBef>
                <a:spcPts val="1224"/>
              </a:spcBef>
            </a:pPr>
            <a:r>
              <a:rPr lang="en-US" sz="1836" dirty="0" smtClean="0">
                <a:solidFill>
                  <a:srgbClr val="00188F"/>
                </a:solidFill>
                <a:ea typeface="Segoe UI" panose="020B0502040204020203" pitchFamily="34" charset="0"/>
                <a:cs typeface="Segoe UI" panose="020B0502040204020203" pitchFamily="34" charset="0"/>
              </a:rPr>
              <a:t>Upgrades are challenging</a:t>
            </a:r>
            <a:endParaRPr lang="en-US" sz="1836" dirty="0">
              <a:solidFill>
                <a:srgbClr val="00188F"/>
              </a:solidFill>
              <a:ea typeface="Segoe UI" panose="020B0502040204020203" pitchFamily="34" charset="0"/>
              <a:cs typeface="Segoe UI" panose="020B0502040204020203" pitchFamily="34" charset="0"/>
            </a:endParaRPr>
          </a:p>
          <a:p>
            <a:pPr indent="-233149" algn="ctr">
              <a:lnSpc>
                <a:spcPct val="70000"/>
              </a:lnSpc>
              <a:spcBef>
                <a:spcPts val="1224"/>
              </a:spcBef>
            </a:pPr>
            <a:r>
              <a:rPr lang="en-US" sz="1836" dirty="0">
                <a:solidFill>
                  <a:srgbClr val="00188F"/>
                </a:solidFill>
                <a:ea typeface="Segoe UI" panose="020B0502040204020203" pitchFamily="34" charset="0"/>
                <a:cs typeface="Segoe UI" panose="020B0502040204020203" pitchFamily="34" charset="0"/>
              </a:rPr>
              <a:t>Securing code to run in hosted environments is effectively impossible</a:t>
            </a:r>
          </a:p>
        </p:txBody>
      </p:sp>
      <p:grpSp>
        <p:nvGrpSpPr>
          <p:cNvPr id="12" name="Group 11"/>
          <p:cNvGrpSpPr/>
          <p:nvPr/>
        </p:nvGrpSpPr>
        <p:grpSpPr>
          <a:xfrm>
            <a:off x="1337876" y="2094333"/>
            <a:ext cx="2020641" cy="2572829"/>
            <a:chOff x="2208212" y="2355425"/>
            <a:chExt cx="1981200" cy="2809965"/>
          </a:xfrm>
        </p:grpSpPr>
        <p:grpSp>
          <p:nvGrpSpPr>
            <p:cNvPr id="13" name="Group 12"/>
            <p:cNvGrpSpPr/>
            <p:nvPr/>
          </p:nvGrpSpPr>
          <p:grpSpPr>
            <a:xfrm>
              <a:off x="2208212" y="2355425"/>
              <a:ext cx="1981200" cy="2809965"/>
              <a:chOff x="2208212" y="2380672"/>
              <a:chExt cx="1981200" cy="2809965"/>
            </a:xfrm>
          </p:grpSpPr>
          <p:sp>
            <p:nvSpPr>
              <p:cNvPr id="16" name="Rounded Rectangle 15"/>
              <p:cNvSpPr/>
              <p:nvPr/>
            </p:nvSpPr>
            <p:spPr>
              <a:xfrm>
                <a:off x="2208212" y="2380672"/>
                <a:ext cx="1981200" cy="2809965"/>
              </a:xfrm>
              <a:prstGeom prst="roundRect">
                <a:avLst/>
              </a:prstGeom>
              <a:solidFill>
                <a:schemeClr val="bg2">
                  <a:lumMod val="20000"/>
                  <a:lumOff val="80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dirty="0">
                  <a:solidFill>
                    <a:srgbClr val="505050"/>
                  </a:solidFill>
                </a:endParaRPr>
              </a:p>
            </p:txBody>
          </p:sp>
          <p:sp>
            <p:nvSpPr>
              <p:cNvPr id="17" name="TextBox 16"/>
              <p:cNvSpPr txBox="1"/>
              <p:nvPr/>
            </p:nvSpPr>
            <p:spPr>
              <a:xfrm rot="19816358">
                <a:off x="2501626" y="3205182"/>
                <a:ext cx="1546770" cy="417545"/>
              </a:xfrm>
              <a:prstGeom prst="rect">
                <a:avLst/>
              </a:prstGeom>
              <a:noFill/>
            </p:spPr>
            <p:txBody>
              <a:bodyPr wrap="none" rtlCol="0">
                <a:spAutoFit/>
              </a:bodyPr>
              <a:lstStyle/>
              <a:p>
                <a:r>
                  <a:rPr lang="en-US" sz="1836" i="1" dirty="0">
                    <a:solidFill>
                      <a:srgbClr val="000000"/>
                    </a:solidFill>
                  </a:rPr>
                  <a:t>Custom Code</a:t>
                </a:r>
              </a:p>
            </p:txBody>
          </p:sp>
          <p:sp>
            <p:nvSpPr>
              <p:cNvPr id="18" name="TextBox 17"/>
              <p:cNvSpPr txBox="1"/>
              <p:nvPr/>
            </p:nvSpPr>
            <p:spPr>
              <a:xfrm>
                <a:off x="2598237" y="2494217"/>
                <a:ext cx="1148071" cy="452543"/>
              </a:xfrm>
              <a:prstGeom prst="rect">
                <a:avLst/>
              </a:prstGeom>
              <a:noFill/>
            </p:spPr>
            <p:txBody>
              <a:bodyPr wrap="none" rtlCol="0">
                <a:spAutoFit/>
              </a:bodyPr>
              <a:lstStyle/>
              <a:p>
                <a:r>
                  <a:rPr lang="en-US" sz="2040" dirty="0">
                    <a:solidFill>
                      <a:srgbClr val="000000"/>
                    </a:solidFill>
                  </a:rPr>
                  <a:t>SP Code</a:t>
                </a:r>
              </a:p>
            </p:txBody>
          </p:sp>
          <p:sp>
            <p:nvSpPr>
              <p:cNvPr id="19" name="TextBox 18"/>
              <p:cNvSpPr txBox="1"/>
              <p:nvPr/>
            </p:nvSpPr>
            <p:spPr>
              <a:xfrm>
                <a:off x="2505462" y="4063997"/>
                <a:ext cx="1531550" cy="1077218"/>
              </a:xfrm>
              <a:prstGeom prst="rect">
                <a:avLst/>
              </a:prstGeom>
              <a:noFill/>
            </p:spPr>
            <p:txBody>
              <a:bodyPr wrap="square" rtlCol="0">
                <a:spAutoFit/>
              </a:bodyPr>
              <a:lstStyle/>
              <a:p>
                <a:pPr algn="ctr"/>
                <a:r>
                  <a:rPr lang="en-US" sz="1428" i="1" dirty="0">
                    <a:solidFill>
                      <a:srgbClr val="000000"/>
                    </a:solidFill>
                  </a:rPr>
                  <a:t>More custom code: aspx, dlls, web services, GAC</a:t>
                </a:r>
              </a:p>
            </p:txBody>
          </p:sp>
        </p:grpSp>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2553914" y="3005680"/>
              <a:ext cx="724957" cy="310365"/>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3140820" y="3611999"/>
              <a:ext cx="724957" cy="310365"/>
            </a:xfrm>
            <a:prstGeom prst="rect">
              <a:avLst/>
            </a:prstGeom>
          </p:spPr>
        </p:pic>
      </p:grpSp>
      <p:pic>
        <p:nvPicPr>
          <p:cNvPr id="51" name="Picture 50"/>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a:off x="4449892" y="1153264"/>
            <a:ext cx="3514343" cy="5271516"/>
          </a:xfrm>
          <a:prstGeom prst="rect">
            <a:avLst/>
          </a:prstGeom>
        </p:spPr>
      </p:pic>
      <p:grpSp>
        <p:nvGrpSpPr>
          <p:cNvPr id="23" name="Group 22"/>
          <p:cNvGrpSpPr/>
          <p:nvPr/>
        </p:nvGrpSpPr>
        <p:grpSpPr>
          <a:xfrm>
            <a:off x="5303464" y="2056424"/>
            <a:ext cx="1865207" cy="2659249"/>
            <a:chOff x="5180013" y="2286000"/>
            <a:chExt cx="1828800" cy="2607344"/>
          </a:xfrm>
        </p:grpSpPr>
        <p:sp>
          <p:nvSpPr>
            <p:cNvPr id="24" name="Rounded Rectangle 23"/>
            <p:cNvSpPr/>
            <p:nvPr/>
          </p:nvSpPr>
          <p:spPr>
            <a:xfrm>
              <a:off x="5180013" y="2286000"/>
              <a:ext cx="1828800" cy="2607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836" dirty="0">
                <a:solidFill>
                  <a:srgbClr val="505050"/>
                </a:solidFill>
              </a:endParaRPr>
            </a:p>
          </p:txBody>
        </p:sp>
        <p:sp>
          <p:nvSpPr>
            <p:cNvPr id="25" name="Rounded Rectangle 24"/>
            <p:cNvSpPr/>
            <p:nvPr/>
          </p:nvSpPr>
          <p:spPr>
            <a:xfrm>
              <a:off x="5327406" y="2402231"/>
              <a:ext cx="1487801" cy="989009"/>
            </a:xfrm>
            <a:prstGeom prst="roundRect">
              <a:avLst/>
            </a:prstGeom>
            <a:solidFill>
              <a:schemeClr val="bg2">
                <a:lumMod val="20000"/>
                <a:lumOff val="8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836" dirty="0">
                  <a:solidFill>
                    <a:srgbClr val="000000"/>
                  </a:solidFill>
                </a:rPr>
                <a:t>SP Code</a:t>
              </a:r>
            </a:p>
          </p:txBody>
        </p:sp>
        <p:sp>
          <p:nvSpPr>
            <p:cNvPr id="26" name="Rounded Rectangle 25"/>
            <p:cNvSpPr/>
            <p:nvPr/>
          </p:nvSpPr>
          <p:spPr>
            <a:xfrm>
              <a:off x="5327406" y="3767182"/>
              <a:ext cx="1487801" cy="970456"/>
            </a:xfrm>
            <a:prstGeom prst="roundRect">
              <a:avLst/>
            </a:prstGeom>
            <a:solidFill>
              <a:schemeClr val="bg2">
                <a:lumMod val="20000"/>
                <a:lumOff val="8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32" dirty="0">
                  <a:solidFill>
                    <a:srgbClr val="000000"/>
                  </a:solidFill>
                </a:rPr>
                <a:t>Sandboxed Custom Code</a:t>
              </a:r>
            </a:p>
          </p:txBody>
        </p:sp>
        <p:pic>
          <p:nvPicPr>
            <p:cNvPr id="27" name="Picture 2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5802175" y="3387119"/>
              <a:ext cx="643769" cy="275607"/>
            </a:xfrm>
            <a:prstGeom prst="rect">
              <a:avLst/>
            </a:prstGeom>
          </p:spPr>
        </p:pic>
      </p:grpSp>
      <p:sp>
        <p:nvSpPr>
          <p:cNvPr id="20" name="TextBox 19"/>
          <p:cNvSpPr txBox="1"/>
          <p:nvPr/>
        </p:nvSpPr>
        <p:spPr>
          <a:xfrm>
            <a:off x="4460256" y="1153265"/>
            <a:ext cx="3514343" cy="862581"/>
          </a:xfrm>
          <a:prstGeom prst="rect">
            <a:avLst/>
          </a:prstGeom>
          <a:noFill/>
        </p:spPr>
        <p:txBody>
          <a:bodyPr wrap="square" rtlCol="0">
            <a:spAutoFit/>
          </a:bodyPr>
          <a:lstStyle/>
          <a:p>
            <a:pPr algn="ctr"/>
            <a:r>
              <a:rPr lang="en-US" sz="2448" dirty="0">
                <a:solidFill>
                  <a:srgbClr val="00188F"/>
                </a:solidFill>
              </a:rPr>
              <a:t>Sandbox</a:t>
            </a:r>
          </a:p>
          <a:p>
            <a:pPr algn="ctr"/>
            <a:r>
              <a:rPr lang="fi-FI" sz="2448" dirty="0">
                <a:solidFill>
                  <a:srgbClr val="00188F"/>
                </a:solidFill>
                <a:latin typeface="Segoe UI Light"/>
              </a:rPr>
              <a:t>Partial control</a:t>
            </a:r>
            <a:endParaRPr lang="en-US" sz="2448" dirty="0">
              <a:solidFill>
                <a:srgbClr val="00188F"/>
              </a:solidFill>
              <a:latin typeface="Segoe UI Light"/>
            </a:endParaRPr>
          </a:p>
        </p:txBody>
      </p:sp>
      <p:sp>
        <p:nvSpPr>
          <p:cNvPr id="22" name="TextBox 21"/>
          <p:cNvSpPr txBox="1"/>
          <p:nvPr/>
        </p:nvSpPr>
        <p:spPr>
          <a:xfrm>
            <a:off x="4460255" y="5066027"/>
            <a:ext cx="3501938" cy="1013124"/>
          </a:xfrm>
          <a:prstGeom prst="rect">
            <a:avLst/>
          </a:prstGeom>
          <a:noFill/>
        </p:spPr>
        <p:txBody>
          <a:bodyPr wrap="square" rtlCol="0">
            <a:spAutoFit/>
          </a:bodyPr>
          <a:lstStyle/>
          <a:p>
            <a:pPr marL="58287" lvl="1" algn="ctr">
              <a:lnSpc>
                <a:spcPct val="70000"/>
              </a:lnSpc>
              <a:spcBef>
                <a:spcPts val="1224"/>
              </a:spcBef>
            </a:pPr>
            <a:r>
              <a:rPr lang="en-US" sz="1836" dirty="0">
                <a:solidFill>
                  <a:srgbClr val="00188F"/>
                </a:solidFill>
                <a:ea typeface="Segoe UI" panose="020B0502040204020203" pitchFamily="34" charset="0"/>
                <a:cs typeface="Segoe UI" panose="020B0502040204020203" pitchFamily="34" charset="0"/>
              </a:rPr>
              <a:t>Way too strict for developers</a:t>
            </a:r>
          </a:p>
          <a:p>
            <a:pPr marL="58287" lvl="1" algn="ctr">
              <a:lnSpc>
                <a:spcPct val="70000"/>
              </a:lnSpc>
              <a:spcBef>
                <a:spcPts val="1224"/>
              </a:spcBef>
            </a:pPr>
            <a:r>
              <a:rPr lang="en-US" sz="1836" dirty="0">
                <a:solidFill>
                  <a:srgbClr val="00188F"/>
                </a:solidFill>
                <a:ea typeface="Segoe UI" panose="020B0502040204020203" pitchFamily="34" charset="0"/>
                <a:cs typeface="Segoe UI" panose="020B0502040204020203" pitchFamily="34" charset="0"/>
              </a:rPr>
              <a:t>Hard to maintain and expand</a:t>
            </a:r>
          </a:p>
          <a:p>
            <a:pPr marL="58287" lvl="1" algn="ctr">
              <a:lnSpc>
                <a:spcPct val="70000"/>
              </a:lnSpc>
              <a:spcBef>
                <a:spcPts val="1224"/>
              </a:spcBef>
            </a:pPr>
            <a:r>
              <a:rPr lang="fi-FI" sz="1836" dirty="0">
                <a:solidFill>
                  <a:srgbClr val="00188F"/>
                </a:solidFill>
                <a:ea typeface="Segoe UI" panose="020B0502040204020203" pitchFamily="34" charset="0"/>
                <a:cs typeface="Segoe UI" panose="020B0502040204020203" pitchFamily="34" charset="0"/>
              </a:rPr>
              <a:t>Managed by your self</a:t>
            </a:r>
            <a:endParaRPr lang="en-US" sz="1836" dirty="0">
              <a:solidFill>
                <a:srgbClr val="00188F"/>
              </a:solidFill>
              <a:ea typeface="Segoe UI" panose="020B0502040204020203" pitchFamily="34" charset="0"/>
              <a:cs typeface="Segoe UI" panose="020B0502040204020203" pitchFamily="34" charset="0"/>
            </a:endParaRPr>
          </a:p>
        </p:txBody>
      </p:sp>
      <p:pic>
        <p:nvPicPr>
          <p:cNvPr id="52" name="Picture 51"/>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8363137" y="1162168"/>
            <a:ext cx="3536121" cy="5304181"/>
          </a:xfrm>
          <a:prstGeom prst="rect">
            <a:avLst/>
          </a:prstGeom>
        </p:spPr>
      </p:pic>
      <p:sp>
        <p:nvSpPr>
          <p:cNvPr id="21" name="TextBox 20"/>
          <p:cNvSpPr txBox="1"/>
          <p:nvPr/>
        </p:nvSpPr>
        <p:spPr>
          <a:xfrm>
            <a:off x="8388566" y="1153264"/>
            <a:ext cx="3514343" cy="862581"/>
          </a:xfrm>
          <a:prstGeom prst="rect">
            <a:avLst/>
          </a:prstGeom>
          <a:noFill/>
        </p:spPr>
        <p:txBody>
          <a:bodyPr wrap="square" rtlCol="0">
            <a:spAutoFit/>
          </a:bodyPr>
          <a:lstStyle/>
          <a:p>
            <a:pPr algn="ctr"/>
            <a:r>
              <a:rPr lang="en-US" sz="2448" dirty="0">
                <a:solidFill>
                  <a:srgbClr val="00188F"/>
                </a:solidFill>
              </a:rPr>
              <a:t>App Model</a:t>
            </a:r>
            <a:endParaRPr lang="en-US" sz="2448" dirty="0">
              <a:solidFill>
                <a:srgbClr val="00188F"/>
              </a:solidFill>
              <a:latin typeface="Segoe UI Light"/>
            </a:endParaRPr>
          </a:p>
          <a:p>
            <a:pPr algn="ctr"/>
            <a:r>
              <a:rPr lang="fi-FI" sz="2448" dirty="0">
                <a:solidFill>
                  <a:srgbClr val="00188F"/>
                </a:solidFill>
                <a:latin typeface="Segoe UI Light"/>
              </a:rPr>
              <a:t>Control, Trust, Manage</a:t>
            </a:r>
            <a:endParaRPr lang="en-US" sz="2448" dirty="0">
              <a:solidFill>
                <a:srgbClr val="00188F"/>
              </a:solidFill>
            </a:endParaRPr>
          </a:p>
        </p:txBody>
      </p:sp>
      <p:grpSp>
        <p:nvGrpSpPr>
          <p:cNvPr id="28" name="Group 27"/>
          <p:cNvGrpSpPr/>
          <p:nvPr/>
        </p:nvGrpSpPr>
        <p:grpSpPr>
          <a:xfrm>
            <a:off x="10245819" y="3669062"/>
            <a:ext cx="1554339" cy="1075119"/>
            <a:chOff x="9436511" y="3951346"/>
            <a:chExt cx="1524000" cy="1054134"/>
          </a:xfrm>
        </p:grpSpPr>
        <p:sp>
          <p:nvSpPr>
            <p:cNvPr id="29" name="Rounded Rectangle 28"/>
            <p:cNvSpPr/>
            <p:nvPr/>
          </p:nvSpPr>
          <p:spPr>
            <a:xfrm>
              <a:off x="9436511" y="3951346"/>
              <a:ext cx="1524000" cy="1054134"/>
            </a:xfrm>
            <a:prstGeom prst="roundRect">
              <a:avLst/>
            </a:prstGeom>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sz="1836" dirty="0">
                <a:solidFill>
                  <a:srgbClr val="505050"/>
                </a:solidFill>
              </a:endParaRPr>
            </a:p>
          </p:txBody>
        </p:sp>
        <p:sp>
          <p:nvSpPr>
            <p:cNvPr id="30" name="Rounded Rectangle 29"/>
            <p:cNvSpPr/>
            <p:nvPr/>
          </p:nvSpPr>
          <p:spPr>
            <a:xfrm>
              <a:off x="9603221" y="4093709"/>
              <a:ext cx="1186447" cy="732846"/>
            </a:xfrm>
            <a:prstGeom prst="roundRect">
              <a:avLst/>
            </a:prstGeom>
            <a:solidFill>
              <a:schemeClr val="accent1">
                <a:lumMod val="75000"/>
                <a:lumOff val="25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428" dirty="0">
                  <a:solidFill>
                    <a:srgbClr val="FFFFFF"/>
                  </a:solidFill>
                </a:rPr>
                <a:t>App code (client or server)</a:t>
              </a:r>
            </a:p>
          </p:txBody>
        </p:sp>
      </p:grpSp>
      <p:grpSp>
        <p:nvGrpSpPr>
          <p:cNvPr id="31" name="Group 30"/>
          <p:cNvGrpSpPr/>
          <p:nvPr/>
        </p:nvGrpSpPr>
        <p:grpSpPr>
          <a:xfrm>
            <a:off x="8541726" y="2056424"/>
            <a:ext cx="1529849" cy="2114340"/>
            <a:chOff x="7784470" y="2268020"/>
            <a:chExt cx="1499988" cy="2073071"/>
          </a:xfrm>
        </p:grpSpPr>
        <p:sp>
          <p:nvSpPr>
            <p:cNvPr id="32" name="Rounded Rectangle 31"/>
            <p:cNvSpPr/>
            <p:nvPr/>
          </p:nvSpPr>
          <p:spPr>
            <a:xfrm>
              <a:off x="7784470" y="2268020"/>
              <a:ext cx="1499988" cy="20730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836" dirty="0">
                <a:solidFill>
                  <a:srgbClr val="505050"/>
                </a:solidFill>
              </a:endParaRPr>
            </a:p>
          </p:txBody>
        </p:sp>
        <p:sp>
          <p:nvSpPr>
            <p:cNvPr id="33" name="Rounded Rectangle 32"/>
            <p:cNvSpPr/>
            <p:nvPr/>
          </p:nvSpPr>
          <p:spPr>
            <a:xfrm>
              <a:off x="7936523" y="2442708"/>
              <a:ext cx="1186447" cy="706194"/>
            </a:xfrm>
            <a:prstGeom prst="roundRect">
              <a:avLst/>
            </a:prstGeom>
            <a:solidFill>
              <a:schemeClr val="bg2">
                <a:lumMod val="20000"/>
                <a:lumOff val="8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32" dirty="0">
                  <a:solidFill>
                    <a:srgbClr val="000000"/>
                  </a:solidFill>
                </a:rPr>
                <a:t>SP Code</a:t>
              </a:r>
            </a:p>
          </p:txBody>
        </p:sp>
        <p:sp>
          <p:nvSpPr>
            <p:cNvPr id="34" name="Rounded Rectangle 33"/>
            <p:cNvSpPr/>
            <p:nvPr/>
          </p:nvSpPr>
          <p:spPr>
            <a:xfrm>
              <a:off x="7936523" y="3364733"/>
              <a:ext cx="1186447" cy="821748"/>
            </a:xfrm>
            <a:prstGeom prst="roundRect">
              <a:avLst/>
            </a:prstGeom>
            <a:solidFill>
              <a:schemeClr val="bg2">
                <a:lumMod val="20000"/>
                <a:lumOff val="80000"/>
              </a:schemeClr>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428" dirty="0">
                  <a:solidFill>
                    <a:srgbClr val="000000"/>
                  </a:solidFill>
                </a:rPr>
                <a:t>Isolated App client side code</a:t>
              </a:r>
            </a:p>
          </p:txBody>
        </p:sp>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8644955" y="3099980"/>
              <a:ext cx="634573" cy="271670"/>
            </a:xfrm>
            <a:prstGeom prst="rect">
              <a:avLst/>
            </a:prstGeom>
          </p:spPr>
        </p:pic>
      </p:grpSp>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7817787">
            <a:off x="9954160" y="3106723"/>
            <a:ext cx="881200" cy="881200"/>
          </a:xfrm>
          <a:prstGeom prst="rect">
            <a:avLst/>
          </a:prstGeom>
        </p:spPr>
      </p:pic>
      <p:sp>
        <p:nvSpPr>
          <p:cNvPr id="37" name="TextBox 36"/>
          <p:cNvSpPr txBox="1"/>
          <p:nvPr/>
        </p:nvSpPr>
        <p:spPr>
          <a:xfrm>
            <a:off x="8366787" y="4876115"/>
            <a:ext cx="3525232" cy="1640931"/>
          </a:xfrm>
          <a:prstGeom prst="rect">
            <a:avLst/>
          </a:prstGeom>
          <a:noFill/>
        </p:spPr>
        <p:txBody>
          <a:bodyPr wrap="square" rtlCol="0">
            <a:spAutoFit/>
          </a:bodyPr>
          <a:lstStyle/>
          <a:p>
            <a:pPr marL="0" lvl="1" algn="ctr">
              <a:lnSpc>
                <a:spcPct val="70000"/>
              </a:lnSpc>
              <a:spcBef>
                <a:spcPts val="1224"/>
              </a:spcBef>
            </a:pPr>
            <a:r>
              <a:rPr lang="en-US" sz="1632" dirty="0">
                <a:solidFill>
                  <a:srgbClr val="00188F"/>
                </a:solidFill>
                <a:ea typeface="Segoe UI" panose="020B0502040204020203" pitchFamily="34" charset="0"/>
                <a:cs typeface="Segoe UI" panose="020B0502040204020203" pitchFamily="34" charset="0"/>
              </a:rPr>
              <a:t>Host/language  independent</a:t>
            </a:r>
          </a:p>
          <a:p>
            <a:pPr marL="0" lvl="1" algn="ctr">
              <a:lnSpc>
                <a:spcPct val="70000"/>
              </a:lnSpc>
              <a:spcBef>
                <a:spcPts val="1224"/>
              </a:spcBef>
            </a:pPr>
            <a:r>
              <a:rPr lang="en-US" sz="1632" dirty="0">
                <a:solidFill>
                  <a:srgbClr val="00188F"/>
                </a:solidFill>
                <a:ea typeface="Segoe UI" panose="020B0502040204020203" pitchFamily="34" charset="0"/>
                <a:cs typeface="Segoe UI" panose="020B0502040204020203" pitchFamily="34" charset="0"/>
              </a:rPr>
              <a:t>Management and update easily doable per app</a:t>
            </a:r>
          </a:p>
          <a:p>
            <a:pPr marL="0" lvl="1" algn="ctr">
              <a:lnSpc>
                <a:spcPct val="70000"/>
              </a:lnSpc>
              <a:spcBef>
                <a:spcPts val="1224"/>
              </a:spcBef>
            </a:pPr>
            <a:r>
              <a:rPr lang="fi-FI" sz="1632" dirty="0" smtClean="0">
                <a:solidFill>
                  <a:srgbClr val="00188F"/>
                </a:solidFill>
                <a:ea typeface="Segoe UI" panose="020B0502040204020203" pitchFamily="34" charset="0"/>
                <a:cs typeface="Segoe UI" panose="020B0502040204020203" pitchFamily="34" charset="0"/>
              </a:rPr>
              <a:t>Emphasizes </a:t>
            </a:r>
            <a:r>
              <a:rPr lang="fi-FI" sz="1632" dirty="0">
                <a:solidFill>
                  <a:srgbClr val="00188F"/>
                </a:solidFill>
                <a:ea typeface="Segoe UI" panose="020B0502040204020203" pitchFamily="34" charset="0"/>
                <a:cs typeface="Segoe UI" panose="020B0502040204020203" pitchFamily="34" charset="0"/>
              </a:rPr>
              <a:t>reusability</a:t>
            </a:r>
            <a:endParaRPr lang="en-US" sz="1632" dirty="0">
              <a:solidFill>
                <a:srgbClr val="00188F"/>
              </a:solidFill>
              <a:ea typeface="Segoe UI" panose="020B0502040204020203" pitchFamily="34" charset="0"/>
              <a:cs typeface="Segoe UI" panose="020B0502040204020203" pitchFamily="34" charset="0"/>
            </a:endParaRPr>
          </a:p>
          <a:p>
            <a:pPr marL="0" lvl="1" algn="ctr">
              <a:lnSpc>
                <a:spcPct val="70000"/>
              </a:lnSpc>
              <a:spcBef>
                <a:spcPts val="1224"/>
              </a:spcBef>
            </a:pPr>
            <a:r>
              <a:rPr lang="en-US" sz="1632" dirty="0">
                <a:solidFill>
                  <a:srgbClr val="00188F"/>
                </a:solidFill>
                <a:ea typeface="Segoe UI" panose="020B0502040204020203" pitchFamily="34" charset="0"/>
                <a:cs typeface="Segoe UI" panose="020B0502040204020203" pitchFamily="34" charset="0"/>
              </a:rPr>
              <a:t>No server side </a:t>
            </a:r>
            <a:r>
              <a:rPr lang="en-US" sz="1632" dirty="0" smtClean="0">
                <a:solidFill>
                  <a:srgbClr val="00188F"/>
                </a:solidFill>
                <a:ea typeface="Segoe UI" panose="020B0502040204020203" pitchFamily="34" charset="0"/>
                <a:cs typeface="Segoe UI" panose="020B0502040204020203" pitchFamily="34" charset="0"/>
              </a:rPr>
              <a:t>or sandbox code, </a:t>
            </a:r>
            <a:br>
              <a:rPr lang="en-US" sz="1632" dirty="0" smtClean="0">
                <a:solidFill>
                  <a:srgbClr val="00188F"/>
                </a:solidFill>
                <a:ea typeface="Segoe UI" panose="020B0502040204020203" pitchFamily="34" charset="0"/>
                <a:cs typeface="Segoe UI" panose="020B0502040204020203" pitchFamily="34" charset="0"/>
              </a:rPr>
            </a:br>
            <a:r>
              <a:rPr lang="en-US" sz="1632" dirty="0" smtClean="0">
                <a:solidFill>
                  <a:srgbClr val="00188F"/>
                </a:solidFill>
                <a:ea typeface="Segoe UI" panose="020B0502040204020203" pitchFamily="34" charset="0"/>
                <a:cs typeface="Segoe UI" panose="020B0502040204020203" pitchFamily="34" charset="0"/>
              </a:rPr>
              <a:t>greatly improved </a:t>
            </a:r>
            <a:r>
              <a:rPr lang="en-US" sz="1632" dirty="0">
                <a:solidFill>
                  <a:srgbClr val="00188F"/>
                </a:solidFill>
                <a:ea typeface="Segoe UI" panose="020B0502040204020203" pitchFamily="34" charset="0"/>
                <a:cs typeface="Segoe UI" panose="020B0502040204020203" pitchFamily="34" charset="0"/>
              </a:rPr>
              <a:t>CSOM</a:t>
            </a:r>
          </a:p>
        </p:txBody>
      </p:sp>
    </p:spTree>
    <p:extLst>
      <p:ext uri="{BB962C8B-B14F-4D97-AF65-F5344CB8AC3E}">
        <p14:creationId xmlns:p14="http://schemas.microsoft.com/office/powerpoint/2010/main" val="144741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10"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0" grpId="0"/>
      <p:bldP spid="22" grpId="0"/>
      <p:bldP spid="21"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6" descr="Mail Merge 4.jpg"/>
          <p:cNvPicPr>
            <a:picLocks noChangeAspect="1"/>
          </p:cNvPicPr>
          <p:nvPr/>
        </p:nvPicPr>
        <p:blipFill>
          <a:blip r:embed="rId2"/>
          <a:stretch>
            <a:fillRect/>
          </a:stretch>
        </p:blipFill>
        <p:spPr>
          <a:xfrm>
            <a:off x="113283" y="1135062"/>
            <a:ext cx="5114353" cy="3971614"/>
          </a:xfrm>
          <a:prstGeom prst="rect">
            <a:avLst/>
          </a:prstGeom>
        </p:spPr>
      </p:pic>
      <p:pic>
        <p:nvPicPr>
          <p:cNvPr id="6" name="Content Placeholder 6" title="Word document with spelling and grammar errors"/>
          <p:cNvPicPr>
            <a:picLocks noChangeAspect="1"/>
          </p:cNvPicPr>
          <p:nvPr/>
        </p:nvPicPr>
        <p:blipFill rotWithShape="1">
          <a:blip r:embed="rId3">
            <a:extLst>
              <a:ext uri="{28A0092B-C50C-407E-A947-70E740481C1C}">
                <a14:useLocalDpi xmlns:a14="http://schemas.microsoft.com/office/drawing/2010/main" val="0"/>
              </a:ext>
            </a:extLst>
          </a:blip>
          <a:srcRect l="3881" t="2936" r="3570" b="3846"/>
          <a:stretch/>
        </p:blipFill>
        <p:spPr>
          <a:xfrm>
            <a:off x="3189867" y="2125662"/>
            <a:ext cx="5466769" cy="4129660"/>
          </a:xfrm>
          <a:prstGeom prst="rect">
            <a:avLst/>
          </a:prstGeom>
        </p:spPr>
      </p:pic>
      <p:pic>
        <p:nvPicPr>
          <p:cNvPr id="4" name="Picture 3"/>
          <p:cNvPicPr>
            <a:picLocks noChangeAspect="1"/>
          </p:cNvPicPr>
          <p:nvPr/>
        </p:nvPicPr>
        <p:blipFill>
          <a:blip r:embed="rId4"/>
          <a:stretch>
            <a:fillRect/>
          </a:stretch>
        </p:blipFill>
        <p:spPr>
          <a:xfrm>
            <a:off x="6501385" y="3344862"/>
            <a:ext cx="5736042" cy="3635440"/>
          </a:xfrm>
          <a:prstGeom prst="rect">
            <a:avLst/>
          </a:prstGeom>
        </p:spPr>
      </p:pic>
      <p:sp>
        <p:nvSpPr>
          <p:cNvPr id="7" name="Title 6"/>
          <p:cNvSpPr>
            <a:spLocks noGrp="1"/>
          </p:cNvSpPr>
          <p:nvPr>
            <p:ph type="title" idx="4294967295"/>
          </p:nvPr>
        </p:nvSpPr>
        <p:spPr>
          <a:xfrm>
            <a:off x="547688" y="220663"/>
            <a:ext cx="11888787" cy="917575"/>
          </a:xfrm>
        </p:spPr>
        <p:txBody>
          <a:bodyPr/>
          <a:lstStyle/>
          <a:p>
            <a:r>
              <a:rPr lang="en-US" dirty="0" smtClean="0"/>
              <a:t>Office over the years…</a:t>
            </a:r>
            <a:endParaRPr lang="en-US" dirty="0"/>
          </a:p>
        </p:txBody>
      </p:sp>
    </p:spTree>
    <p:extLst>
      <p:ext uri="{BB962C8B-B14F-4D97-AF65-F5344CB8AC3E}">
        <p14:creationId xmlns:p14="http://schemas.microsoft.com/office/powerpoint/2010/main" val="17452374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90_WindowsEventTemplate">
  <a:themeElements>
    <a:clrScheme name="Custom 3">
      <a:dk1>
        <a:sysClr val="windowText" lastClr="000000"/>
      </a:dk1>
      <a:lt1>
        <a:sysClr val="window" lastClr="FFFFFF"/>
      </a:lt1>
      <a:dk2>
        <a:srgbClr val="0C4B72"/>
      </a:dk2>
      <a:lt2>
        <a:srgbClr val="45B8FF"/>
      </a:lt2>
      <a:accent1>
        <a:srgbClr val="969696"/>
      </a:accent1>
      <a:accent2>
        <a:srgbClr val="E6E6E6"/>
      </a:accent2>
      <a:accent3>
        <a:srgbClr val="C8C8C8"/>
      </a:accent3>
      <a:accent4>
        <a:srgbClr val="AFAFAF"/>
      </a:accent4>
      <a:accent5>
        <a:srgbClr val="7D7D7D"/>
      </a:accent5>
      <a:accent6>
        <a:srgbClr val="C62324"/>
      </a:accent6>
      <a:hlink>
        <a:srgbClr val="C8C8C8"/>
      </a:hlink>
      <a:folHlink>
        <a:srgbClr val="E6E6E6"/>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2.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3.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31FE70-B871-42E6-AB53-92C2DD36E850}"/>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SharePoint_Conference_2014_Exec_Template</Template>
  <TotalTime>151</TotalTime>
  <Words>3272</Words>
  <Application>Microsoft Office PowerPoint</Application>
  <PresentationFormat>Custom</PresentationFormat>
  <Paragraphs>332</Paragraphs>
  <Slides>54</Slides>
  <Notes>22</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54</vt:i4>
      </vt:variant>
    </vt:vector>
  </HeadingPairs>
  <TitlesOfParts>
    <vt:vector size="67" baseType="lpstr">
      <vt:lpstr>MS PGothic</vt:lpstr>
      <vt:lpstr>MS PGothic</vt:lpstr>
      <vt:lpstr>PMingLiU-ExtB</vt:lpstr>
      <vt:lpstr>Arial</vt:lpstr>
      <vt:lpstr>Calibri</vt:lpstr>
      <vt:lpstr>Century Gothic</vt:lpstr>
      <vt:lpstr>Segoe UI</vt:lpstr>
      <vt:lpstr>Segoe UI Light</vt:lpstr>
      <vt:lpstr>Wingdings</vt:lpstr>
      <vt:lpstr>Wingdings 3</vt:lpstr>
      <vt:lpstr>5-30499_SPC_2014_Exec_Template_16x9</vt:lpstr>
      <vt:lpstr>1_5-30499_SPC_2014_Exec_Template_16x9</vt:lpstr>
      <vt:lpstr>90_WindowsEventTemplate</vt:lpstr>
      <vt:lpstr>PowerPoint Presentation</vt:lpstr>
      <vt:lpstr>Achieving better business productivity through Apps for Office</vt:lpstr>
      <vt:lpstr>Jason’s contact &amp; vitals</vt:lpstr>
      <vt:lpstr>Goals for today</vt:lpstr>
      <vt:lpstr>Agenda for the session </vt:lpstr>
      <vt:lpstr>PowerPoint Presentation</vt:lpstr>
      <vt:lpstr>SharePoint Application Evolution</vt:lpstr>
      <vt:lpstr>Architecture of SharePoint customizations</vt:lpstr>
      <vt:lpstr>Office over the years…</vt:lpstr>
      <vt:lpstr>Office Improvements</vt:lpstr>
      <vt:lpstr>Agenda </vt:lpstr>
      <vt:lpstr>Meet Apps for Office</vt:lpstr>
      <vt:lpstr>What is an app for Office?</vt:lpstr>
      <vt:lpstr>PowerPoint Presentation</vt:lpstr>
      <vt:lpstr>Manifest + webpage = an app for Office</vt:lpstr>
      <vt:lpstr>PowerPoint Presentation</vt:lpstr>
      <vt:lpstr>PowerPoint Presentation</vt:lpstr>
      <vt:lpstr>PowerPoint Presentation</vt:lpstr>
      <vt:lpstr>Supported app types</vt:lpstr>
      <vt:lpstr>Agenda </vt:lpstr>
      <vt:lpstr>Leveraging your  existing investment</vt:lpstr>
      <vt:lpstr>PowerPoint Presentation</vt:lpstr>
      <vt:lpstr>PowerPoint Presentation</vt:lpstr>
      <vt:lpstr>PowerPoint Presentation</vt:lpstr>
      <vt:lpstr>Productivity Demo</vt:lpstr>
      <vt:lpstr>PowerPoint Presentation</vt:lpstr>
      <vt:lpstr>Agenda </vt:lpstr>
      <vt:lpstr>Connect your Line of Business Apps</vt:lpstr>
      <vt:lpstr>Meet Kim...  and her painful process</vt:lpstr>
      <vt:lpstr>PowerPoint Presentation</vt:lpstr>
      <vt:lpstr>PowerPoint Presentation</vt:lpstr>
      <vt:lpstr>PowerPoint Presentation</vt:lpstr>
      <vt:lpstr>PowerPoint Presentation</vt:lpstr>
      <vt:lpstr>PowerPoint Presentation</vt:lpstr>
      <vt:lpstr>How can Apps for Office make Kim’s job easier?</vt:lpstr>
      <vt:lpstr>PowerPoint Presentation</vt:lpstr>
      <vt:lpstr>PowerPoint Presentation</vt:lpstr>
      <vt:lpstr>PowerPoint Presentation</vt:lpstr>
      <vt:lpstr>PowerPoint Presentation</vt:lpstr>
      <vt:lpstr>PowerPoint Presentation</vt:lpstr>
      <vt:lpstr>PowerPoint Presentation</vt:lpstr>
      <vt:lpstr>Agenda </vt:lpstr>
      <vt:lpstr>Using the Office Store </vt:lpstr>
      <vt:lpstr>Leveraging Apps on-Premises</vt:lpstr>
      <vt:lpstr>Lifecycle of an App for Office</vt:lpstr>
      <vt:lpstr>PowerPoint Presentation</vt:lpstr>
      <vt:lpstr>So where are we going with Apps for Office?</vt:lpstr>
      <vt:lpstr>Office 365 Platform </vt:lpstr>
      <vt:lpstr>Roadmap for the future</vt:lpstr>
      <vt:lpstr>Recommended Sessions</vt:lpstr>
      <vt:lpstr>PowerPoint Presentation</vt:lpstr>
      <vt:lpstr>PowerPoint Presentation</vt:lpstr>
      <vt:lpstr>Jason’s contact &amp; vitals</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Achieving better business productivity through Apps for Office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2014-03-03T04:44:26Z</dcterms:created>
  <dcterms:modified xsi:type="dcterms:W3CDTF">2014-03-04T18:59:30Z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