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74"/>
  </p:notesMasterIdLst>
  <p:handoutMasterIdLst>
    <p:handoutMasterId r:id="rId75"/>
  </p:handoutMasterIdLst>
  <p:sldIdLst>
    <p:sldId id="322" r:id="rId6"/>
    <p:sldId id="323"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5" r:id="rId72"/>
    <p:sldId id="324" r:id="rId7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1365" autoAdjust="0"/>
  </p:normalViewPr>
  <p:slideViewPr>
    <p:cSldViewPr snapToObjects="1">
      <p:cViewPr varScale="1">
        <p:scale>
          <a:sx n="97" d="100"/>
          <a:sy n="97" d="100"/>
        </p:scale>
        <p:origin x="78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33" d="100"/>
        <a:sy n="33"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9022EE-39D1-4896-96E0-83B18C02D239}" type="doc">
      <dgm:prSet loTypeId="urn:microsoft.com/office/officeart/2005/8/layout/arrow2" loCatId="process" qsTypeId="urn:microsoft.com/office/officeart/2005/8/quickstyle/simple3" qsCatId="simple" csTypeId="urn:microsoft.com/office/officeart/2005/8/colors/accent1_2" csCatId="accent1" phldr="1"/>
      <dgm:spPr/>
    </dgm:pt>
    <dgm:pt modelId="{6B80831C-F07C-4DE2-907A-466BE0E20842}">
      <dgm:prSet phldrT="[Text]"/>
      <dgm:spPr/>
      <dgm:t>
        <a:bodyPr/>
        <a:lstStyle/>
        <a:p>
          <a:r>
            <a:rPr lang="en-US" dirty="0" smtClean="0"/>
            <a:t>Goals</a:t>
          </a:r>
          <a:endParaRPr lang="en-US" dirty="0"/>
        </a:p>
      </dgm:t>
    </dgm:pt>
    <dgm:pt modelId="{E033F432-B404-47AD-825C-7920B670F0E8}" type="parTrans" cxnId="{A49CA026-80FF-435A-9086-0D9621FE163F}">
      <dgm:prSet/>
      <dgm:spPr/>
      <dgm:t>
        <a:bodyPr/>
        <a:lstStyle/>
        <a:p>
          <a:endParaRPr lang="en-US"/>
        </a:p>
      </dgm:t>
    </dgm:pt>
    <dgm:pt modelId="{BA141BBC-4883-403F-BCDE-1BA7573D75FF}" type="sibTrans" cxnId="{A49CA026-80FF-435A-9086-0D9621FE163F}">
      <dgm:prSet/>
      <dgm:spPr/>
      <dgm:t>
        <a:bodyPr/>
        <a:lstStyle/>
        <a:p>
          <a:endParaRPr lang="en-US"/>
        </a:p>
      </dgm:t>
    </dgm:pt>
    <dgm:pt modelId="{04B471FC-B863-4437-803E-ED788963CFCB}">
      <dgm:prSet phldrT="[Text]"/>
      <dgm:spPr/>
      <dgm:t>
        <a:bodyPr/>
        <a:lstStyle/>
        <a:p>
          <a:r>
            <a:rPr lang="en-US" dirty="0" smtClean="0"/>
            <a:t>Measurement</a:t>
          </a:r>
          <a:endParaRPr lang="en-US" dirty="0"/>
        </a:p>
      </dgm:t>
    </dgm:pt>
    <dgm:pt modelId="{0A31FAF2-0651-4B08-B56B-5DE45E0B4D2F}" type="parTrans" cxnId="{994756E2-3DAB-43F7-9B19-133668D0ADC0}">
      <dgm:prSet/>
      <dgm:spPr/>
      <dgm:t>
        <a:bodyPr/>
        <a:lstStyle/>
        <a:p>
          <a:endParaRPr lang="en-US"/>
        </a:p>
      </dgm:t>
    </dgm:pt>
    <dgm:pt modelId="{E5CCF83B-6E4B-4D74-AADD-39325BC06859}" type="sibTrans" cxnId="{994756E2-3DAB-43F7-9B19-133668D0ADC0}">
      <dgm:prSet/>
      <dgm:spPr/>
      <dgm:t>
        <a:bodyPr/>
        <a:lstStyle/>
        <a:p>
          <a:endParaRPr lang="en-US"/>
        </a:p>
      </dgm:t>
    </dgm:pt>
    <dgm:pt modelId="{772D6C94-B023-4473-8B27-E8D56DE78F83}">
      <dgm:prSet phldrT="[Text]"/>
      <dgm:spPr/>
      <dgm:t>
        <a:bodyPr/>
        <a:lstStyle/>
        <a:p>
          <a:r>
            <a:rPr lang="en-US" dirty="0" smtClean="0"/>
            <a:t>Engagement</a:t>
          </a:r>
          <a:endParaRPr lang="en-US" dirty="0"/>
        </a:p>
      </dgm:t>
    </dgm:pt>
    <dgm:pt modelId="{46A1679A-5557-4C72-B447-D01B528A2C34}" type="parTrans" cxnId="{8B88BF75-C8D4-4D8A-B51B-ECD7E8499798}">
      <dgm:prSet/>
      <dgm:spPr/>
      <dgm:t>
        <a:bodyPr/>
        <a:lstStyle/>
        <a:p>
          <a:endParaRPr lang="en-US"/>
        </a:p>
      </dgm:t>
    </dgm:pt>
    <dgm:pt modelId="{197C4138-E058-4357-8087-244F9CC25B2B}" type="sibTrans" cxnId="{8B88BF75-C8D4-4D8A-B51B-ECD7E8499798}">
      <dgm:prSet/>
      <dgm:spPr/>
      <dgm:t>
        <a:bodyPr/>
        <a:lstStyle/>
        <a:p>
          <a:endParaRPr lang="en-US"/>
        </a:p>
      </dgm:t>
    </dgm:pt>
    <dgm:pt modelId="{B8B46BC7-4F5F-4384-9BF8-702687BCEE8E}">
      <dgm:prSet phldrT="[Text]"/>
      <dgm:spPr/>
      <dgm:t>
        <a:bodyPr/>
        <a:lstStyle/>
        <a:p>
          <a:r>
            <a:rPr lang="en-US" dirty="0" smtClean="0"/>
            <a:t>Cultural Change</a:t>
          </a:r>
          <a:endParaRPr lang="en-US" dirty="0"/>
        </a:p>
      </dgm:t>
    </dgm:pt>
    <dgm:pt modelId="{A1563605-FEA0-4495-A904-0BB0CB481EB0}" type="parTrans" cxnId="{4683D3A8-A8D3-4E44-AAB8-2027ACE4CA5F}">
      <dgm:prSet/>
      <dgm:spPr/>
      <dgm:t>
        <a:bodyPr/>
        <a:lstStyle/>
        <a:p>
          <a:endParaRPr lang="en-US"/>
        </a:p>
      </dgm:t>
    </dgm:pt>
    <dgm:pt modelId="{62682E88-34C1-4A67-B7DE-D6E0BC23D5E0}" type="sibTrans" cxnId="{4683D3A8-A8D3-4E44-AAB8-2027ACE4CA5F}">
      <dgm:prSet/>
      <dgm:spPr/>
      <dgm:t>
        <a:bodyPr/>
        <a:lstStyle/>
        <a:p>
          <a:endParaRPr lang="en-US"/>
        </a:p>
      </dgm:t>
    </dgm:pt>
    <dgm:pt modelId="{8CC9523F-3E42-443C-B523-2A75210EE795}" type="pres">
      <dgm:prSet presAssocID="{9A9022EE-39D1-4896-96E0-83B18C02D239}" presName="arrowDiagram" presStyleCnt="0">
        <dgm:presLayoutVars>
          <dgm:chMax val="5"/>
          <dgm:dir/>
          <dgm:resizeHandles val="exact"/>
        </dgm:presLayoutVars>
      </dgm:prSet>
      <dgm:spPr/>
    </dgm:pt>
    <dgm:pt modelId="{C3F9A0B4-FB5B-4014-8D70-95F63F370679}" type="pres">
      <dgm:prSet presAssocID="{9A9022EE-39D1-4896-96E0-83B18C02D239}" presName="arrow" presStyleLbl="bgShp" presStyleIdx="0" presStyleCnt="1"/>
      <dgm:spPr>
        <a:solidFill>
          <a:schemeClr val="accent1">
            <a:lumMod val="60000"/>
            <a:lumOff val="40000"/>
            <a:alpha val="66000"/>
          </a:schemeClr>
        </a:solidFill>
      </dgm:spPr>
    </dgm:pt>
    <dgm:pt modelId="{B35E3688-7CB1-4625-8587-AB193D642D78}" type="pres">
      <dgm:prSet presAssocID="{9A9022EE-39D1-4896-96E0-83B18C02D239}" presName="arrowDiagram4" presStyleCnt="0"/>
      <dgm:spPr/>
    </dgm:pt>
    <dgm:pt modelId="{A98277CA-33AB-4F8F-BD23-BB52CC177B2E}" type="pres">
      <dgm:prSet presAssocID="{6B80831C-F07C-4DE2-907A-466BE0E20842}" presName="bullet4a" presStyleLbl="node1" presStyleIdx="0" presStyleCnt="4"/>
      <dgm:spPr/>
    </dgm:pt>
    <dgm:pt modelId="{442EE703-D50C-4741-A36D-6B4FB6316579}" type="pres">
      <dgm:prSet presAssocID="{6B80831C-F07C-4DE2-907A-466BE0E20842}" presName="textBox4a" presStyleLbl="revTx" presStyleIdx="0" presStyleCnt="4">
        <dgm:presLayoutVars>
          <dgm:bulletEnabled val="1"/>
        </dgm:presLayoutVars>
      </dgm:prSet>
      <dgm:spPr/>
      <dgm:t>
        <a:bodyPr/>
        <a:lstStyle/>
        <a:p>
          <a:endParaRPr lang="en-US"/>
        </a:p>
      </dgm:t>
    </dgm:pt>
    <dgm:pt modelId="{71168A49-63D8-42A9-A6B1-38AFE38C2CB1}" type="pres">
      <dgm:prSet presAssocID="{04B471FC-B863-4437-803E-ED788963CFCB}" presName="bullet4b" presStyleLbl="node1" presStyleIdx="1" presStyleCnt="4"/>
      <dgm:spPr/>
    </dgm:pt>
    <dgm:pt modelId="{6B6114C8-55D7-4120-8BD0-CC90EA67BDDF}" type="pres">
      <dgm:prSet presAssocID="{04B471FC-B863-4437-803E-ED788963CFCB}" presName="textBox4b" presStyleLbl="revTx" presStyleIdx="1" presStyleCnt="4">
        <dgm:presLayoutVars>
          <dgm:bulletEnabled val="1"/>
        </dgm:presLayoutVars>
      </dgm:prSet>
      <dgm:spPr/>
      <dgm:t>
        <a:bodyPr/>
        <a:lstStyle/>
        <a:p>
          <a:endParaRPr lang="en-US"/>
        </a:p>
      </dgm:t>
    </dgm:pt>
    <dgm:pt modelId="{8A1A6003-68F1-42B1-AD36-0F3C30128F39}" type="pres">
      <dgm:prSet presAssocID="{772D6C94-B023-4473-8B27-E8D56DE78F83}" presName="bullet4c" presStyleLbl="node1" presStyleIdx="2" presStyleCnt="4"/>
      <dgm:spPr/>
    </dgm:pt>
    <dgm:pt modelId="{FA324B0B-0AA1-408F-B763-9950489381AE}" type="pres">
      <dgm:prSet presAssocID="{772D6C94-B023-4473-8B27-E8D56DE78F83}" presName="textBox4c" presStyleLbl="revTx" presStyleIdx="2" presStyleCnt="4">
        <dgm:presLayoutVars>
          <dgm:bulletEnabled val="1"/>
        </dgm:presLayoutVars>
      </dgm:prSet>
      <dgm:spPr/>
      <dgm:t>
        <a:bodyPr/>
        <a:lstStyle/>
        <a:p>
          <a:endParaRPr lang="en-US"/>
        </a:p>
      </dgm:t>
    </dgm:pt>
    <dgm:pt modelId="{2F3C6763-743C-4748-9971-CA8BCA2EE1BC}" type="pres">
      <dgm:prSet presAssocID="{B8B46BC7-4F5F-4384-9BF8-702687BCEE8E}" presName="bullet4d" presStyleLbl="node1" presStyleIdx="3" presStyleCnt="4"/>
      <dgm:spPr/>
    </dgm:pt>
    <dgm:pt modelId="{88483290-552D-4654-B9BE-B94EE8CD0B49}" type="pres">
      <dgm:prSet presAssocID="{B8B46BC7-4F5F-4384-9BF8-702687BCEE8E}" presName="textBox4d" presStyleLbl="revTx" presStyleIdx="3" presStyleCnt="4">
        <dgm:presLayoutVars>
          <dgm:bulletEnabled val="1"/>
        </dgm:presLayoutVars>
      </dgm:prSet>
      <dgm:spPr/>
      <dgm:t>
        <a:bodyPr/>
        <a:lstStyle/>
        <a:p>
          <a:endParaRPr lang="en-US"/>
        </a:p>
      </dgm:t>
    </dgm:pt>
  </dgm:ptLst>
  <dgm:cxnLst>
    <dgm:cxn modelId="{8B88BF75-C8D4-4D8A-B51B-ECD7E8499798}" srcId="{9A9022EE-39D1-4896-96E0-83B18C02D239}" destId="{772D6C94-B023-4473-8B27-E8D56DE78F83}" srcOrd="2" destOrd="0" parTransId="{46A1679A-5557-4C72-B447-D01B528A2C34}" sibTransId="{197C4138-E058-4357-8087-244F9CC25B2B}"/>
    <dgm:cxn modelId="{A49CA026-80FF-435A-9086-0D9621FE163F}" srcId="{9A9022EE-39D1-4896-96E0-83B18C02D239}" destId="{6B80831C-F07C-4DE2-907A-466BE0E20842}" srcOrd="0" destOrd="0" parTransId="{E033F432-B404-47AD-825C-7920B670F0E8}" sibTransId="{BA141BBC-4883-403F-BCDE-1BA7573D75FF}"/>
    <dgm:cxn modelId="{4683D3A8-A8D3-4E44-AAB8-2027ACE4CA5F}" srcId="{9A9022EE-39D1-4896-96E0-83B18C02D239}" destId="{B8B46BC7-4F5F-4384-9BF8-702687BCEE8E}" srcOrd="3" destOrd="0" parTransId="{A1563605-FEA0-4495-A904-0BB0CB481EB0}" sibTransId="{62682E88-34C1-4A67-B7DE-D6E0BC23D5E0}"/>
    <dgm:cxn modelId="{35CA8D41-7084-459A-BB8D-730984702700}" type="presOf" srcId="{B8B46BC7-4F5F-4384-9BF8-702687BCEE8E}" destId="{88483290-552D-4654-B9BE-B94EE8CD0B49}" srcOrd="0" destOrd="0" presId="urn:microsoft.com/office/officeart/2005/8/layout/arrow2"/>
    <dgm:cxn modelId="{9131A01E-484E-47E7-8BC1-D4F57F8AE19C}" type="presOf" srcId="{6B80831C-F07C-4DE2-907A-466BE0E20842}" destId="{442EE703-D50C-4741-A36D-6B4FB6316579}" srcOrd="0" destOrd="0" presId="urn:microsoft.com/office/officeart/2005/8/layout/arrow2"/>
    <dgm:cxn modelId="{994756E2-3DAB-43F7-9B19-133668D0ADC0}" srcId="{9A9022EE-39D1-4896-96E0-83B18C02D239}" destId="{04B471FC-B863-4437-803E-ED788963CFCB}" srcOrd="1" destOrd="0" parTransId="{0A31FAF2-0651-4B08-B56B-5DE45E0B4D2F}" sibTransId="{E5CCF83B-6E4B-4D74-AADD-39325BC06859}"/>
    <dgm:cxn modelId="{D57E807D-B50F-4D8C-A5AD-BE286AB36CE4}" type="presOf" srcId="{9A9022EE-39D1-4896-96E0-83B18C02D239}" destId="{8CC9523F-3E42-443C-B523-2A75210EE795}" srcOrd="0" destOrd="0" presId="urn:microsoft.com/office/officeart/2005/8/layout/arrow2"/>
    <dgm:cxn modelId="{3212E852-388D-4B4B-86E2-5B82CD81E6D3}" type="presOf" srcId="{772D6C94-B023-4473-8B27-E8D56DE78F83}" destId="{FA324B0B-0AA1-408F-B763-9950489381AE}" srcOrd="0" destOrd="0" presId="urn:microsoft.com/office/officeart/2005/8/layout/arrow2"/>
    <dgm:cxn modelId="{D77F64F3-7DD0-4E90-9569-BA58789593FD}" type="presOf" srcId="{04B471FC-B863-4437-803E-ED788963CFCB}" destId="{6B6114C8-55D7-4120-8BD0-CC90EA67BDDF}" srcOrd="0" destOrd="0" presId="urn:microsoft.com/office/officeart/2005/8/layout/arrow2"/>
    <dgm:cxn modelId="{2D20FC87-95FF-45CA-B844-9078DA066F2D}" type="presParOf" srcId="{8CC9523F-3E42-443C-B523-2A75210EE795}" destId="{C3F9A0B4-FB5B-4014-8D70-95F63F370679}" srcOrd="0" destOrd="0" presId="urn:microsoft.com/office/officeart/2005/8/layout/arrow2"/>
    <dgm:cxn modelId="{ED82419D-CB62-49C7-87C5-1346970266C3}" type="presParOf" srcId="{8CC9523F-3E42-443C-B523-2A75210EE795}" destId="{B35E3688-7CB1-4625-8587-AB193D642D78}" srcOrd="1" destOrd="0" presId="urn:microsoft.com/office/officeart/2005/8/layout/arrow2"/>
    <dgm:cxn modelId="{B85DF267-1212-4598-9C8A-478288A39703}" type="presParOf" srcId="{B35E3688-7CB1-4625-8587-AB193D642D78}" destId="{A98277CA-33AB-4F8F-BD23-BB52CC177B2E}" srcOrd="0" destOrd="0" presId="urn:microsoft.com/office/officeart/2005/8/layout/arrow2"/>
    <dgm:cxn modelId="{A20D3109-FE2B-4EE2-B0E2-BFFB993CD18D}" type="presParOf" srcId="{B35E3688-7CB1-4625-8587-AB193D642D78}" destId="{442EE703-D50C-4741-A36D-6B4FB6316579}" srcOrd="1" destOrd="0" presId="urn:microsoft.com/office/officeart/2005/8/layout/arrow2"/>
    <dgm:cxn modelId="{0370E96D-1ADE-4832-89FC-1B593F8C475C}" type="presParOf" srcId="{B35E3688-7CB1-4625-8587-AB193D642D78}" destId="{71168A49-63D8-42A9-A6B1-38AFE38C2CB1}" srcOrd="2" destOrd="0" presId="urn:microsoft.com/office/officeart/2005/8/layout/arrow2"/>
    <dgm:cxn modelId="{D13C913C-7BBB-4282-B99C-7535ACF0731D}" type="presParOf" srcId="{B35E3688-7CB1-4625-8587-AB193D642D78}" destId="{6B6114C8-55D7-4120-8BD0-CC90EA67BDDF}" srcOrd="3" destOrd="0" presId="urn:microsoft.com/office/officeart/2005/8/layout/arrow2"/>
    <dgm:cxn modelId="{19E85787-E78D-41AF-9CEC-93FE43637544}" type="presParOf" srcId="{B35E3688-7CB1-4625-8587-AB193D642D78}" destId="{8A1A6003-68F1-42B1-AD36-0F3C30128F39}" srcOrd="4" destOrd="0" presId="urn:microsoft.com/office/officeart/2005/8/layout/arrow2"/>
    <dgm:cxn modelId="{427495ED-DDCB-41B4-A840-CF9BC84DC3FB}" type="presParOf" srcId="{B35E3688-7CB1-4625-8587-AB193D642D78}" destId="{FA324B0B-0AA1-408F-B763-9950489381AE}" srcOrd="5" destOrd="0" presId="urn:microsoft.com/office/officeart/2005/8/layout/arrow2"/>
    <dgm:cxn modelId="{7EAF30F8-AB0A-4632-B53E-CCFD1AF81D58}" type="presParOf" srcId="{B35E3688-7CB1-4625-8587-AB193D642D78}" destId="{2F3C6763-743C-4748-9971-CA8BCA2EE1BC}" srcOrd="6" destOrd="0" presId="urn:microsoft.com/office/officeart/2005/8/layout/arrow2"/>
    <dgm:cxn modelId="{9D5345C2-DBD4-4E46-848C-2C8B22E0FCF1}" type="presParOf" srcId="{B35E3688-7CB1-4625-8587-AB193D642D78}" destId="{88483290-552D-4654-B9BE-B94EE8CD0B49}"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805388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1FBA328-826A-40AB-9439-5DD0287A0B4E}"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268880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67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36795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165107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10407" y="2456374"/>
            <a:ext cx="4880429" cy="4635298"/>
          </a:xfrm>
          <a:prstGeom prst="rect">
            <a:avLst/>
          </a:prstGeom>
        </p:spPr>
      </p:pic>
      <p:sp>
        <p:nvSpPr>
          <p:cNvPr id="2" name="Title 1"/>
          <p:cNvSpPr>
            <a:spLocks noGrp="1"/>
          </p:cNvSpPr>
          <p:nvPr>
            <p:ph type="ctrTitle"/>
          </p:nvPr>
        </p:nvSpPr>
        <p:spPr>
          <a:xfrm>
            <a:off x="1492967" y="2314098"/>
            <a:ext cx="9327356" cy="1275727"/>
          </a:xfrm>
        </p:spPr>
        <p:txBody>
          <a:bodyPr anchor="t">
            <a:normAutofit/>
          </a:bodyPr>
          <a:lstStyle>
            <a:lvl1pPr algn="l">
              <a:defRPr sz="4488">
                <a:solidFill>
                  <a:srgbClr val="0070C0"/>
                </a:solidFill>
                <a:latin typeface="Segoe UI Light" panose="020B0502040204020203" pitchFamily="34" charset="0"/>
                <a:cs typeface="Segoe UI Light" panose="020B0502040204020203"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492967" y="3589825"/>
            <a:ext cx="9327356" cy="1378211"/>
          </a:xfrm>
        </p:spPr>
        <p:txBody>
          <a:bodyPr/>
          <a:lstStyle>
            <a:lvl1pPr marL="0" indent="0" algn="l">
              <a:buNone/>
              <a:defRPr sz="2448">
                <a:solidFill>
                  <a:srgbClr val="0070C0"/>
                </a:solidFill>
                <a:latin typeface="Segoe UI Light" panose="020B0502040204020203" pitchFamily="34" charset="0"/>
                <a:cs typeface="Segoe UI Light" panose="020B0502040204020203" pitchFamily="34" charset="0"/>
              </a:defRPr>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
        <p:nvSpPr>
          <p:cNvPr id="7" name="Rectangle 6"/>
          <p:cNvSpPr/>
          <p:nvPr userDrawn="1"/>
        </p:nvSpPr>
        <p:spPr>
          <a:xfrm>
            <a:off x="0" y="6097115"/>
            <a:ext cx="12436475" cy="89741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08911" y="-8797"/>
            <a:ext cx="1416589" cy="2058766"/>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83050" y="329103"/>
            <a:ext cx="1171510" cy="351093"/>
          </a:xfrm>
          <a:prstGeom prst="rect">
            <a:avLst/>
          </a:prstGeom>
        </p:spPr>
      </p:pic>
      <p:sp>
        <p:nvSpPr>
          <p:cNvPr id="12" name="TextBox 11"/>
          <p:cNvSpPr txBox="1"/>
          <p:nvPr userDrawn="1"/>
        </p:nvSpPr>
        <p:spPr>
          <a:xfrm>
            <a:off x="404768" y="6220295"/>
            <a:ext cx="4575684" cy="670445"/>
          </a:xfrm>
          <a:prstGeom prst="rect">
            <a:avLst/>
          </a:prstGeom>
          <a:noFill/>
        </p:spPr>
        <p:txBody>
          <a:bodyPr wrap="square" rtlCol="0">
            <a:spAutoFit/>
          </a:bodyPr>
          <a:lstStyle/>
          <a:p>
            <a:pPr defTabSz="932597"/>
            <a:r>
              <a:rPr lang="en-US" sz="1836" dirty="0" smtClean="0">
                <a:solidFill>
                  <a:prstClr val="white"/>
                </a:solidFill>
              </a:rPr>
              <a:t>March 3-6, 2014  •  Las Vegas, NV</a:t>
            </a:r>
          </a:p>
          <a:p>
            <a:pPr defTabSz="932597"/>
            <a:r>
              <a:rPr lang="en-US" sz="1836" dirty="0" smtClean="0">
                <a:solidFill>
                  <a:prstClr val="white"/>
                </a:solidFill>
              </a:rPr>
              <a:t>mssharepointconference.com</a:t>
            </a:r>
            <a:endParaRPr lang="en-US" sz="1836" dirty="0">
              <a:solidFill>
                <a:prstClr val="white"/>
              </a:solidFill>
            </a:endParaRPr>
          </a:p>
        </p:txBody>
      </p:sp>
    </p:spTree>
    <p:extLst>
      <p:ext uri="{BB962C8B-B14F-4D97-AF65-F5344CB8AC3E}">
        <p14:creationId xmlns:p14="http://schemas.microsoft.com/office/powerpoint/2010/main" val="471788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6508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47355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99794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64148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97982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11408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18123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42721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05666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1A17C2-0289-417C-85D1-00B5B2C97428}" type="datetimeFigureOut">
              <a:rPr lang="en-US" smtClean="0">
                <a:solidFill>
                  <a:prstClr val="black">
                    <a:tint val="75000"/>
                  </a:prstClr>
                </a:solidFill>
              </a:rPr>
              <a:pPr/>
              <a:t>3/6/2014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0B3E687-98EE-4168-BE6B-0D1893ED784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170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0069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2"/>
            <a:ext cx="11375536" cy="204037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231337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450298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308298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3"/>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20" y="1476622"/>
            <a:ext cx="11375536"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0169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6843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theme" Target="../theme/theme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E51A17C2-0289-417C-85D1-00B5B2C97428}" type="datetimeFigureOut">
              <a:rPr lang="en-US" smtClean="0">
                <a:solidFill>
                  <a:prstClr val="black">
                    <a:tint val="75000"/>
                  </a:prstClr>
                </a:solidFill>
              </a:rPr>
              <a:pPr defTabSz="932597"/>
              <a:t>3/6/2014</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10B3E687-98EE-4168-BE6B-0D1893ED7841}"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304747932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1" r:id="rId13"/>
    <p:sldLayoutId id="2147484232" r:id="rId14"/>
    <p:sldLayoutId id="2147484233" r:id="rId15"/>
    <p:sldLayoutId id="2147484234" r:id="rId16"/>
    <p:sldLayoutId id="2147484235" r:id="rId17"/>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clearboxconsulting.co.uk/about-us/" TargetMode="External"/><Relationship Id="rId2" Type="http://schemas.openxmlformats.org/officeDocument/2006/relationships/image" Target="../media/image19.png"/><Relationship Id="rId1" Type="http://schemas.openxmlformats.org/officeDocument/2006/relationships/slideLayout" Target="../slideLayouts/slideLayout30.xml"/><Relationship Id="rId4" Type="http://schemas.openxmlformats.org/officeDocument/2006/relationships/hyperlink" Target="http://www.ibforum.com/"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1.png"/><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3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3" Type="http://schemas.openxmlformats.org/officeDocument/2006/relationships/hyperlink" Target="http://travelingepic.com/" TargetMode="External"/><Relationship Id="rId2" Type="http://schemas.openxmlformats.org/officeDocument/2006/relationships/hyperlink" Target="http://www.collabshow.com/" TargetMode="External"/><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8" Type="http://schemas.openxmlformats.org/officeDocument/2006/relationships/hyperlink" Target="https://success.yammer.com/admin-it/" TargetMode="External"/><Relationship Id="rId13" Type="http://schemas.openxmlformats.org/officeDocument/2006/relationships/hyperlink" Target="http://blog.yammer.com/blog" TargetMode="External"/><Relationship Id="rId18" Type="http://schemas.openxmlformats.org/officeDocument/2006/relationships/hyperlink" Target="http://blog.yammer.com/blog/2013/03/yammers-2013-business-value-survey-results-are-in.html" TargetMode="External"/><Relationship Id="rId26" Type="http://schemas.openxmlformats.org/officeDocument/2006/relationships/hyperlink" Target="http://player.vimeo.com/video/69202577?autoplay=1" TargetMode="External"/><Relationship Id="rId3" Type="http://schemas.openxmlformats.org/officeDocument/2006/relationships/hyperlink" Target="http://aka.ms/esspc" TargetMode="External"/><Relationship Id="rId21" Type="http://schemas.openxmlformats.org/officeDocument/2006/relationships/hyperlink" Target="http://www.citeworld.com/social/22949/teach-for-america-yammer-shoestring-budget?page=0" TargetMode="External"/><Relationship Id="rId7" Type="http://schemas.openxmlformats.org/officeDocument/2006/relationships/hyperlink" Target="http://www.theresponsiveorg.com/" TargetMode="External"/><Relationship Id="rId12" Type="http://schemas.openxmlformats.org/officeDocument/2006/relationships/hyperlink" Target="http://ignite.office.com/yammer" TargetMode="External"/><Relationship Id="rId17" Type="http://schemas.openxmlformats.org/officeDocument/2006/relationships/hyperlink" Target="http://www.gartner.com/technology/reprints.do?id=1-1JLTT2P&amp;ct=130910&amp;st=sb" TargetMode="External"/><Relationship Id="rId25" Type="http://schemas.openxmlformats.org/officeDocument/2006/relationships/hyperlink" Target="http://www.microsoft.com/en-us/news/Press/2013/Feb13/02-20YammerQ4PR.aspx" TargetMode="External"/><Relationship Id="rId2" Type="http://schemas.openxmlformats.org/officeDocument/2006/relationships/hyperlink" Target="https://www.yammer.com/sharepointconference/#/threads/inGroup?type=in_group&amp;feedId=2781207" TargetMode="External"/><Relationship Id="rId16" Type="http://schemas.openxmlformats.org/officeDocument/2006/relationships/hyperlink" Target="https://twitter.com/office365" TargetMode="External"/><Relationship Id="rId20" Type="http://schemas.openxmlformats.org/officeDocument/2006/relationships/hyperlink" Target="http://www.fastcompany.com/3025396/work-smart/how-red-robin-burgers-got-yummier-with-yammer" TargetMode="External"/><Relationship Id="rId29" Type="http://schemas.openxmlformats.org/officeDocument/2006/relationships/image" Target="../media/image79.png"/><Relationship Id="rId1" Type="http://schemas.openxmlformats.org/officeDocument/2006/relationships/slideLayout" Target="../slideLayouts/slideLayout34.xml"/><Relationship Id="rId6" Type="http://schemas.openxmlformats.org/officeDocument/2006/relationships/hyperlink" Target="http://www.enterprisesocial.com/" TargetMode="External"/><Relationship Id="rId11" Type="http://schemas.openxmlformats.org/officeDocument/2006/relationships/hyperlink" Target="http://office.microsoft.com/en-us/store/" TargetMode="External"/><Relationship Id="rId24" Type="http://schemas.openxmlformats.org/officeDocument/2006/relationships/hyperlink" Target="http://www.citeworld.com/social/22624/nationwide-yammer-sharepoint" TargetMode="External"/><Relationship Id="rId5" Type="http://schemas.openxmlformats.org/officeDocument/2006/relationships/hyperlink" Target="http://success.yammer.com/" TargetMode="External"/><Relationship Id="rId15" Type="http://schemas.openxmlformats.org/officeDocument/2006/relationships/hyperlink" Target="https://twitter.com/yammer" TargetMode="External"/><Relationship Id="rId23" Type="http://schemas.openxmlformats.org/officeDocument/2006/relationships/hyperlink" Target="http://www.citeworld.com/social/22745/lexisnexis-yammer-adoption" TargetMode="External"/><Relationship Id="rId28" Type="http://schemas.openxmlformats.org/officeDocument/2006/relationships/image" Target="../media/image78.png"/><Relationship Id="rId10" Type="http://schemas.openxmlformats.org/officeDocument/2006/relationships/hyperlink" Target="http://www.yammer.com/apps/" TargetMode="External"/><Relationship Id="rId19" Type="http://schemas.openxmlformats.org/officeDocument/2006/relationships/hyperlink" Target="http://aka.ms/rise-of-enterprise-social-networks" TargetMode="External"/><Relationship Id="rId4" Type="http://schemas.openxmlformats.org/officeDocument/2006/relationships/hyperlink" Target="https://www.yammer.com/customers/" TargetMode="External"/><Relationship Id="rId9" Type="http://schemas.openxmlformats.org/officeDocument/2006/relationships/hyperlink" Target="http://developer.yammer.com/" TargetMode="External"/><Relationship Id="rId14" Type="http://schemas.openxmlformats.org/officeDocument/2006/relationships/hyperlink" Target="http://blogs.office.com/?filter=true&amp;filter-product=office-365" TargetMode="External"/><Relationship Id="rId22" Type="http://schemas.openxmlformats.org/officeDocument/2006/relationships/hyperlink" Target="http://news.idg.no/cw/art.cfm?id=EFFADB7D-D538-E754-354BEEAACB4C2797" TargetMode="External"/><Relationship Id="rId27" Type="http://schemas.openxmlformats.org/officeDocument/2006/relationships/hyperlink" Target="http://vimeo.com/70645080"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6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0.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0172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descr="http://intranet-matters.de/files/2013/02/Sam-Marshall-IBF-Digital-Workplace-Maturity-Model-20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698" y="-199863"/>
            <a:ext cx="9695325" cy="685786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955317" y="6397214"/>
            <a:ext cx="6217356" cy="670445"/>
          </a:xfrm>
          <a:prstGeom prst="rect">
            <a:avLst/>
          </a:prstGeom>
        </p:spPr>
        <p:txBody>
          <a:bodyPr>
            <a:spAutoFit/>
          </a:bodyPr>
          <a:lstStyle/>
          <a:p>
            <a:pPr defTabSz="932597"/>
            <a:r>
              <a:rPr lang="en-US" sz="1836" dirty="0">
                <a:solidFill>
                  <a:srgbClr val="1982D1"/>
                </a:solidFill>
                <a:latin typeface="Helvetica Neue"/>
                <a:hlinkClick r:id="rId3"/>
              </a:rPr>
              <a:t>Sam Marshall, </a:t>
            </a:r>
            <a:r>
              <a:rPr lang="en-US" sz="1836" dirty="0" err="1">
                <a:solidFill>
                  <a:srgbClr val="1982D1"/>
                </a:solidFill>
                <a:latin typeface="Helvetica Neue"/>
                <a:hlinkClick r:id="rId3"/>
              </a:rPr>
              <a:t>ClearBox</a:t>
            </a:r>
            <a:r>
              <a:rPr lang="en-US" sz="1836" dirty="0">
                <a:solidFill>
                  <a:srgbClr val="1982D1"/>
                </a:solidFill>
                <a:latin typeface="Helvetica Neue"/>
                <a:hlinkClick r:id="rId3"/>
              </a:rPr>
              <a:t> Consulting</a:t>
            </a:r>
            <a:r>
              <a:rPr lang="en-US" sz="1836" dirty="0">
                <a:solidFill>
                  <a:srgbClr val="373737"/>
                </a:solidFill>
                <a:latin typeface="Helvetica Neue"/>
              </a:rPr>
              <a:t> for the </a:t>
            </a:r>
            <a:r>
              <a:rPr lang="en-US" sz="1836" dirty="0">
                <a:solidFill>
                  <a:srgbClr val="1982D1"/>
                </a:solidFill>
                <a:latin typeface="Helvetica Neue"/>
                <a:hlinkClick r:id="rId4"/>
              </a:rPr>
              <a:t>Intranet Benchmarking Forum</a:t>
            </a:r>
            <a:endParaRPr lang="en-US" sz="1836" dirty="0">
              <a:solidFill>
                <a:prstClr val="black"/>
              </a:solidFill>
            </a:endParaRPr>
          </a:p>
        </p:txBody>
      </p:sp>
    </p:spTree>
    <p:extLst>
      <p:ext uri="{BB962C8B-B14F-4D97-AF65-F5344CB8AC3E}">
        <p14:creationId xmlns:p14="http://schemas.microsoft.com/office/powerpoint/2010/main" val="432040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ntranet-matters.de/files/2013/02/Digital-Workplace-Maturity-Modell-v0-7.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5267" y="-158868"/>
            <a:ext cx="9092993" cy="717966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245170" y="6335327"/>
            <a:ext cx="1232530" cy="670445"/>
          </a:xfrm>
          <a:prstGeom prst="rect">
            <a:avLst/>
          </a:prstGeom>
          <a:noFill/>
        </p:spPr>
        <p:txBody>
          <a:bodyPr wrap="none" rtlCol="0">
            <a:spAutoFit/>
          </a:bodyPr>
          <a:lstStyle/>
          <a:p>
            <a:pPr defTabSz="932597"/>
            <a:r>
              <a:rPr lang="en-US" sz="1836" dirty="0">
                <a:solidFill>
                  <a:prstClr val="black"/>
                </a:solidFill>
              </a:rPr>
              <a:t>Courtesy:</a:t>
            </a:r>
          </a:p>
          <a:p>
            <a:pPr defTabSz="932597"/>
            <a:r>
              <a:rPr lang="en-US" sz="1836" dirty="0" err="1">
                <a:solidFill>
                  <a:prstClr val="black"/>
                </a:solidFill>
              </a:rPr>
              <a:t>Infocentric</a:t>
            </a:r>
            <a:endParaRPr lang="en-US" sz="1836" dirty="0">
              <a:solidFill>
                <a:prstClr val="black"/>
              </a:solidFill>
            </a:endParaRPr>
          </a:p>
        </p:txBody>
      </p:sp>
    </p:spTree>
    <p:extLst>
      <p:ext uri="{BB962C8B-B14F-4D97-AF65-F5344CB8AC3E}">
        <p14:creationId xmlns:p14="http://schemas.microsoft.com/office/powerpoint/2010/main" val="158502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7582" y="347975"/>
            <a:ext cx="8530442" cy="621530"/>
          </a:xfrm>
        </p:spPr>
        <p:txBody>
          <a:bodyPr>
            <a:normAutofit fontScale="90000"/>
          </a:bodyPr>
          <a:lstStyle/>
          <a:p>
            <a:pPr algn="r"/>
            <a:r>
              <a:rPr lang="en-US" dirty="0" smtClean="0"/>
              <a:t>Enterprise Social Maturity Spectrum</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899" y="-1"/>
            <a:ext cx="5620697" cy="6994525"/>
          </a:xfrm>
          <a:prstGeom prst="rect">
            <a:avLst/>
          </a:prstGeom>
        </p:spPr>
      </p:pic>
      <p:graphicFrame>
        <p:nvGraphicFramePr>
          <p:cNvPr id="4" name="Diagram 3"/>
          <p:cNvGraphicFramePr/>
          <p:nvPr>
            <p:extLst/>
          </p:nvPr>
        </p:nvGraphicFramePr>
        <p:xfrm>
          <a:off x="1091310" y="733993"/>
          <a:ext cx="10689068" cy="61385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a:xfrm>
            <a:off x="10216474" y="6263587"/>
            <a:ext cx="1430158" cy="670445"/>
          </a:xfrm>
          <a:prstGeom prst="rect">
            <a:avLst/>
          </a:prstGeom>
          <a:noFill/>
        </p:spPr>
        <p:txBody>
          <a:bodyPr wrap="none" rtlCol="0">
            <a:spAutoFit/>
          </a:bodyPr>
          <a:lstStyle/>
          <a:p>
            <a:pPr defTabSz="932597"/>
            <a:r>
              <a:rPr lang="en-US" sz="1836" dirty="0">
                <a:solidFill>
                  <a:prstClr val="black"/>
                </a:solidFill>
              </a:rPr>
              <a:t>Courtesy:</a:t>
            </a:r>
          </a:p>
          <a:p>
            <a:pPr defTabSz="932597"/>
            <a:r>
              <a:rPr lang="en-US" sz="1836" dirty="0" err="1">
                <a:solidFill>
                  <a:prstClr val="black"/>
                </a:solidFill>
              </a:rPr>
              <a:t>ViewDo</a:t>
            </a:r>
            <a:r>
              <a:rPr lang="en-US" sz="1836" dirty="0">
                <a:solidFill>
                  <a:prstClr val="black"/>
                </a:solidFill>
              </a:rPr>
              <a:t> Labs</a:t>
            </a:r>
          </a:p>
        </p:txBody>
      </p:sp>
    </p:spTree>
    <p:extLst>
      <p:ext uri="{BB962C8B-B14F-4D97-AF65-F5344CB8AC3E}">
        <p14:creationId xmlns:p14="http://schemas.microsoft.com/office/powerpoint/2010/main" val="413553081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content-b-dfw.xx.fbcdn.net/hphotos-frc1/v/t34/804149_10151940550298783_358553521_n.jpg?oh=9300529e49d14f658235137683be924d&amp;oe=530EBEC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07" y="-2298670"/>
            <a:ext cx="12517900" cy="125179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25420" y="109688"/>
            <a:ext cx="10724938" cy="1351952"/>
          </a:xfrm>
          <a:solidFill>
            <a:schemeClr val="accent1">
              <a:lumMod val="60000"/>
              <a:lumOff val="40000"/>
            </a:schemeClr>
          </a:solidFill>
        </p:spPr>
        <p:txBody>
          <a:bodyPr/>
          <a:lstStyle/>
          <a:p>
            <a:r>
              <a:rPr lang="en-US" dirty="0" smtClean="0"/>
              <a:t>Why the Traditional Intranet Fails</a:t>
            </a:r>
            <a:endParaRPr lang="en-US" dirty="0"/>
          </a:p>
        </p:txBody>
      </p:sp>
    </p:spTree>
    <p:extLst>
      <p:ext uri="{BB962C8B-B14F-4D97-AF65-F5344CB8AC3E}">
        <p14:creationId xmlns:p14="http://schemas.microsoft.com/office/powerpoint/2010/main" val="1670361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5288" y="-1050821"/>
            <a:ext cx="13208581" cy="9906436"/>
          </a:xfrm>
        </p:spPr>
      </p:pic>
      <p:sp>
        <p:nvSpPr>
          <p:cNvPr id="2" name="Title 1"/>
          <p:cNvSpPr>
            <a:spLocks noGrp="1"/>
          </p:cNvSpPr>
          <p:nvPr>
            <p:ph type="title"/>
          </p:nvPr>
        </p:nvSpPr>
        <p:spPr>
          <a:xfrm>
            <a:off x="474845" y="0"/>
            <a:ext cx="10724938" cy="1351952"/>
          </a:xfrm>
          <a:solidFill>
            <a:schemeClr val="bg2">
              <a:lumMod val="75000"/>
            </a:schemeClr>
          </a:solidFill>
        </p:spPr>
        <p:txBody>
          <a:bodyPr/>
          <a:lstStyle/>
          <a:p>
            <a:r>
              <a:rPr lang="en-US" dirty="0" smtClean="0"/>
              <a:t>Stale Out of Date Information</a:t>
            </a:r>
            <a:endParaRPr lang="en-US" dirty="0"/>
          </a:p>
        </p:txBody>
      </p:sp>
    </p:spTree>
    <p:extLst>
      <p:ext uri="{BB962C8B-B14F-4D97-AF65-F5344CB8AC3E}">
        <p14:creationId xmlns:p14="http://schemas.microsoft.com/office/powerpoint/2010/main" val="742513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 y="-1"/>
            <a:ext cx="12535415" cy="9401562"/>
          </a:xfrm>
          <a:prstGeom prst="rect">
            <a:avLst/>
          </a:prstGeom>
        </p:spPr>
      </p:pic>
      <p:sp>
        <p:nvSpPr>
          <p:cNvPr id="2" name="Title 1"/>
          <p:cNvSpPr>
            <a:spLocks noGrp="1"/>
          </p:cNvSpPr>
          <p:nvPr>
            <p:ph type="title"/>
          </p:nvPr>
        </p:nvSpPr>
        <p:spPr>
          <a:xfrm>
            <a:off x="855768" y="372393"/>
            <a:ext cx="11579825" cy="1351952"/>
          </a:xfrm>
          <a:solidFill>
            <a:schemeClr val="accent1">
              <a:lumMod val="60000"/>
              <a:lumOff val="40000"/>
            </a:schemeClr>
          </a:solidFill>
        </p:spPr>
        <p:txBody>
          <a:bodyPr>
            <a:normAutofit/>
          </a:bodyPr>
          <a:lstStyle/>
          <a:p>
            <a:r>
              <a:rPr lang="en-US" sz="4080" dirty="0"/>
              <a:t>Disorganized Information &amp; Poor Search Functionality</a:t>
            </a:r>
          </a:p>
        </p:txBody>
      </p:sp>
    </p:spTree>
    <p:extLst>
      <p:ext uri="{BB962C8B-B14F-4D97-AF65-F5344CB8AC3E}">
        <p14:creationId xmlns:p14="http://schemas.microsoft.com/office/powerpoint/2010/main" val="2433449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
        <p:nvSpPr>
          <p:cNvPr id="2" name="Title 1"/>
          <p:cNvSpPr>
            <a:spLocks noGrp="1"/>
          </p:cNvSpPr>
          <p:nvPr>
            <p:ph type="title"/>
          </p:nvPr>
        </p:nvSpPr>
        <p:spPr>
          <a:xfrm>
            <a:off x="184777" y="0"/>
            <a:ext cx="11330254" cy="1351952"/>
          </a:xfrm>
          <a:solidFill>
            <a:schemeClr val="accent1">
              <a:lumMod val="40000"/>
              <a:lumOff val="60000"/>
            </a:schemeClr>
          </a:solidFill>
        </p:spPr>
        <p:txBody>
          <a:bodyPr/>
          <a:lstStyle/>
          <a:p>
            <a:r>
              <a:rPr lang="en-US" dirty="0" smtClean="0"/>
              <a:t>Too much focus on tools not enough on culture</a:t>
            </a:r>
            <a:endParaRPr lang="en-US" dirty="0"/>
          </a:p>
        </p:txBody>
      </p:sp>
    </p:spTree>
    <p:extLst>
      <p:ext uri="{BB962C8B-B14F-4D97-AF65-F5344CB8AC3E}">
        <p14:creationId xmlns:p14="http://schemas.microsoft.com/office/powerpoint/2010/main" val="4026187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876" y="-1019986"/>
            <a:ext cx="12605469" cy="9840590"/>
          </a:xfrm>
          <a:prstGeom prst="rect">
            <a:avLst/>
          </a:prstGeom>
        </p:spPr>
      </p:pic>
      <p:sp>
        <p:nvSpPr>
          <p:cNvPr id="2" name="Title 1"/>
          <p:cNvSpPr>
            <a:spLocks noGrp="1"/>
          </p:cNvSpPr>
          <p:nvPr>
            <p:ph type="title"/>
          </p:nvPr>
        </p:nvSpPr>
        <p:spPr>
          <a:xfrm>
            <a:off x="868903" y="-100475"/>
            <a:ext cx="10724938" cy="1351952"/>
          </a:xfrm>
          <a:solidFill>
            <a:schemeClr val="accent3">
              <a:lumMod val="40000"/>
              <a:lumOff val="60000"/>
            </a:schemeClr>
          </a:solidFill>
        </p:spPr>
        <p:txBody>
          <a:bodyPr/>
          <a:lstStyle/>
          <a:p>
            <a:r>
              <a:rPr lang="en-US" dirty="0" smtClean="0"/>
              <a:t>Unclear Strategy</a:t>
            </a:r>
            <a:endParaRPr lang="en-US" dirty="0"/>
          </a:p>
        </p:txBody>
      </p:sp>
    </p:spTree>
    <p:extLst>
      <p:ext uri="{BB962C8B-B14F-4D97-AF65-F5344CB8AC3E}">
        <p14:creationId xmlns:p14="http://schemas.microsoft.com/office/powerpoint/2010/main" val="1851005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descr="Wright Brothers' pla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828152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855768" y="5152351"/>
            <a:ext cx="10724938" cy="1842174"/>
          </a:xfrm>
          <a:solidFill>
            <a:schemeClr val="tx2">
              <a:lumMod val="20000"/>
              <a:lumOff val="80000"/>
            </a:schemeClr>
          </a:solidFill>
        </p:spPr>
        <p:txBody>
          <a:bodyPr/>
          <a:lstStyle/>
          <a:p>
            <a:pPr marL="0" indent="0">
              <a:buNone/>
            </a:pPr>
            <a:r>
              <a:rPr lang="en-US" dirty="0" smtClean="0"/>
              <a:t>“To </a:t>
            </a:r>
            <a:r>
              <a:rPr lang="en-US" dirty="0"/>
              <a:t>err is human. Therefore one of the most important skills we can develop </a:t>
            </a:r>
            <a:r>
              <a:rPr lang="en-US" dirty="0" smtClean="0"/>
              <a:t>is </a:t>
            </a:r>
            <a:r>
              <a:rPr lang="en-US" i="1" dirty="0" smtClean="0"/>
              <a:t>course </a:t>
            </a:r>
            <a:r>
              <a:rPr lang="en-US" i="1" dirty="0"/>
              <a:t>correction</a:t>
            </a:r>
            <a:r>
              <a:rPr lang="en-US" dirty="0"/>
              <a:t>. It’s direly important to understand when a mistake is a mistake, to learn from our indiscretions, to change course and move forward a better </a:t>
            </a:r>
            <a:r>
              <a:rPr lang="en-US" dirty="0" smtClean="0"/>
              <a:t>person” – the minimalists</a:t>
            </a:r>
            <a:endParaRPr lang="en-US" dirty="0"/>
          </a:p>
        </p:txBody>
      </p:sp>
    </p:spTree>
    <p:extLst>
      <p:ext uri="{BB962C8B-B14F-4D97-AF65-F5344CB8AC3E}">
        <p14:creationId xmlns:p14="http://schemas.microsoft.com/office/powerpoint/2010/main" val="1878028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799" dirty="0"/>
              <a:t>SharePoint Social or Yammer?</a:t>
            </a:r>
          </a:p>
        </p:txBody>
      </p:sp>
      <p:sp>
        <p:nvSpPr>
          <p:cNvPr id="3" name="Text Placeholder 2"/>
          <p:cNvSpPr>
            <a:spLocks noGrp="1"/>
          </p:cNvSpPr>
          <p:nvPr>
            <p:ph type="body" sz="quarter" idx="11"/>
          </p:nvPr>
        </p:nvSpPr>
        <p:spPr>
          <a:xfrm>
            <a:off x="275482" y="1213173"/>
            <a:ext cx="11887878" cy="5416100"/>
          </a:xfrm>
        </p:spPr>
        <p:txBody>
          <a:bodyPr/>
          <a:lstStyle/>
          <a:p>
            <a:r>
              <a:rPr lang="en-US" dirty="0"/>
              <a:t>Go </a:t>
            </a:r>
            <a:r>
              <a:rPr lang="en-US" dirty="0" smtClean="0"/>
              <a:t>Yammer </a:t>
            </a:r>
          </a:p>
          <a:p>
            <a:pPr marL="0" lvl="1"/>
            <a:r>
              <a:rPr lang="en-US"/>
              <a:t>Immediate </a:t>
            </a:r>
            <a:r>
              <a:rPr lang="en-US" smtClean="0"/>
              <a:t>adoption </a:t>
            </a:r>
            <a:r>
              <a:rPr lang="en-US" dirty="0"/>
              <a:t/>
            </a:r>
            <a:br>
              <a:rPr lang="en-US" dirty="0"/>
            </a:br>
            <a:r>
              <a:rPr lang="en-US" dirty="0"/>
              <a:t>Rapid </a:t>
            </a:r>
            <a:r>
              <a:rPr lang="en-US" dirty="0" smtClean="0"/>
              <a:t>innovation</a:t>
            </a:r>
          </a:p>
          <a:p>
            <a:pPr marL="0" lvl="1"/>
            <a:r>
              <a:rPr lang="en-US" dirty="0" smtClean="0"/>
              <a:t>Connect everyone</a:t>
            </a:r>
            <a:endParaRPr lang="en-US" dirty="0"/>
          </a:p>
          <a:p>
            <a:r>
              <a:rPr lang="en-US" dirty="0" smtClean="0"/>
              <a:t>SharePoint </a:t>
            </a:r>
            <a:r>
              <a:rPr lang="en-US" dirty="0"/>
              <a:t>on-premises and </a:t>
            </a:r>
            <a:r>
              <a:rPr lang="en-US" dirty="0" smtClean="0"/>
              <a:t>Yammer</a:t>
            </a:r>
          </a:p>
          <a:p>
            <a:r>
              <a:rPr lang="en-US" sz="2000" dirty="0">
                <a:gradFill>
                  <a:gsLst>
                    <a:gs pos="1250">
                      <a:schemeClr val="tx1"/>
                    </a:gs>
                    <a:gs pos="100000">
                      <a:schemeClr val="tx1"/>
                    </a:gs>
                  </a:gsLst>
                  <a:lin ang="5400000" scaled="0"/>
                </a:gradFill>
              </a:rPr>
              <a:t>Service Pack 1 &amp; Yammer app for SharePoint </a:t>
            </a:r>
          </a:p>
          <a:p>
            <a:r>
              <a:rPr lang="en-US" dirty="0"/>
              <a:t>SharePoint Social futures</a:t>
            </a:r>
          </a:p>
          <a:p>
            <a:r>
              <a:rPr lang="en-US" sz="2000" dirty="0">
                <a:gradFill>
                  <a:gsLst>
                    <a:gs pos="1250">
                      <a:schemeClr val="tx1"/>
                    </a:gs>
                    <a:gs pos="100000">
                      <a:schemeClr val="tx1"/>
                    </a:gs>
                  </a:gsLst>
                  <a:lin ang="5400000" scaled="0"/>
                </a:gradFill>
              </a:rPr>
              <a:t>Committed to another SharePoint on-premises release</a:t>
            </a:r>
          </a:p>
          <a:p>
            <a:r>
              <a:rPr lang="en-US" sz="2000" dirty="0">
                <a:gradFill>
                  <a:gsLst>
                    <a:gs pos="1250">
                      <a:schemeClr val="tx1"/>
                    </a:gs>
                    <a:gs pos="100000">
                      <a:schemeClr val="tx1"/>
                    </a:gs>
                  </a:gsLst>
                  <a:lin ang="5400000" scaled="0"/>
                </a:gradFill>
              </a:rPr>
              <a:t>Social capabilities will be maintained</a:t>
            </a:r>
          </a:p>
          <a:p>
            <a:r>
              <a:rPr lang="en-US" sz="2000" dirty="0">
                <a:gradFill>
                  <a:gsLst>
                    <a:gs pos="1250">
                      <a:schemeClr val="tx1"/>
                    </a:gs>
                    <a:gs pos="100000">
                      <a:schemeClr val="tx1"/>
                    </a:gs>
                  </a:gsLst>
                  <a:lin ang="5400000" scaled="0"/>
                </a:gradFill>
              </a:rPr>
              <a:t>Don’t plan on adding new features</a:t>
            </a:r>
          </a:p>
          <a:p>
            <a:r>
              <a:rPr lang="en-US" dirty="0" smtClean="0"/>
              <a:t>Social’s future: Yammer </a:t>
            </a:r>
            <a:r>
              <a:rPr lang="en-US" dirty="0"/>
              <a:t>and Office </a:t>
            </a:r>
            <a:r>
              <a:rPr lang="en-US" dirty="0" smtClean="0"/>
              <a:t>365</a:t>
            </a:r>
          </a:p>
          <a:p>
            <a:r>
              <a:rPr lang="en-US" sz="2000" dirty="0">
                <a:gradFill>
                  <a:gsLst>
                    <a:gs pos="1250">
                      <a:schemeClr val="tx1"/>
                    </a:gs>
                    <a:gs pos="100000">
                      <a:schemeClr val="tx1"/>
                    </a:gs>
                  </a:gsLst>
                  <a:lin ang="5400000" scaled="0"/>
                </a:gradFill>
              </a:rPr>
              <a:t>Continued hybrid improvements</a:t>
            </a:r>
          </a:p>
        </p:txBody>
      </p:sp>
    </p:spTree>
    <p:extLst>
      <p:ext uri="{BB962C8B-B14F-4D97-AF65-F5344CB8AC3E}">
        <p14:creationId xmlns:p14="http://schemas.microsoft.com/office/powerpoint/2010/main" val="41177700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3">
                                            <p:txEl>
                                              <p:pRg st="9" end="9"/>
                                            </p:txEl>
                                          </p:spTgt>
                                        </p:tgtEl>
                                        <p:attrNameLst>
                                          <p:attrName>style.visibility</p:attrName>
                                        </p:attrNameLst>
                                      </p:cBhvr>
                                      <p:to>
                                        <p:strVal val="visible"/>
                                      </p:to>
                                    </p:set>
                                    <p:animEffect transition="in" filter="fade">
                                      <p:cBhvr>
                                        <p:cTn id="58" dur="1000"/>
                                        <p:tgtEl>
                                          <p:spTgt spid="3">
                                            <p:txEl>
                                              <p:pRg st="9" end="9"/>
                                            </p:txEl>
                                          </p:spTgt>
                                        </p:tgtEl>
                                      </p:cBhvr>
                                    </p:animEffect>
                                    <p:anim calcmode="lin" valueType="num">
                                      <p:cBhvr>
                                        <p:cTn id="5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0"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3">
                                            <p:txEl>
                                              <p:pRg st="10" end="10"/>
                                            </p:txEl>
                                          </p:spTgt>
                                        </p:tgtEl>
                                        <p:attrNameLst>
                                          <p:attrName>style.visibility</p:attrName>
                                        </p:attrNameLst>
                                      </p:cBhvr>
                                      <p:to>
                                        <p:strVal val="visible"/>
                                      </p:to>
                                    </p:set>
                                    <p:animEffect transition="in" filter="fade">
                                      <p:cBhvr>
                                        <p:cTn id="63" dur="1000"/>
                                        <p:tgtEl>
                                          <p:spTgt spid="3">
                                            <p:txEl>
                                              <p:pRg st="10" end="10"/>
                                            </p:txEl>
                                          </p:spTgt>
                                        </p:tgtEl>
                                      </p:cBhvr>
                                    </p:animEffect>
                                    <p:anim calcmode="lin" valueType="num">
                                      <p:cBhvr>
                                        <p:cTn id="6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Strategy Behind Building </a:t>
            </a:r>
            <a:r>
              <a:rPr lang="en-US" dirty="0" smtClean="0"/>
              <a:t/>
            </a:r>
            <a:br>
              <a:rPr lang="en-US" dirty="0" smtClean="0"/>
            </a:br>
            <a:r>
              <a:rPr lang="en-US" dirty="0" smtClean="0"/>
              <a:t>a </a:t>
            </a:r>
            <a:r>
              <a:rPr lang="en-US" dirty="0"/>
              <a:t>Successful Social Intranet</a:t>
            </a:r>
          </a:p>
        </p:txBody>
      </p:sp>
      <p:sp>
        <p:nvSpPr>
          <p:cNvPr id="3" name="Text Placeholder 2"/>
          <p:cNvSpPr>
            <a:spLocks noGrp="1"/>
          </p:cNvSpPr>
          <p:nvPr>
            <p:ph type="body" sz="quarter" idx="14"/>
          </p:nvPr>
        </p:nvSpPr>
        <p:spPr/>
        <p:txBody>
          <a:bodyPr/>
          <a:lstStyle/>
          <a:p>
            <a:r>
              <a:rPr lang="en-US" dirty="0"/>
              <a:t>Joel </a:t>
            </a:r>
            <a:r>
              <a:rPr lang="en-US" dirty="0" err="1"/>
              <a:t>Oleson</a:t>
            </a:r>
            <a:endParaRPr lang="en-US" dirty="0"/>
          </a:p>
          <a:p>
            <a:r>
              <a:rPr lang="en-US" sz="2000" dirty="0"/>
              <a:t>Global Evangelist</a:t>
            </a:r>
          </a:p>
          <a:p>
            <a:r>
              <a:rPr lang="en-US" sz="2000" dirty="0"/>
              <a:t>@</a:t>
            </a:r>
            <a:r>
              <a:rPr lang="en-US" sz="2000" dirty="0" err="1"/>
              <a:t>joeloleson</a:t>
            </a:r>
            <a:endParaRPr lang="en-US" sz="2000" dirty="0"/>
          </a:p>
          <a:p>
            <a:r>
              <a:rPr lang="en-US" sz="2000" dirty="0"/>
              <a:t>CollabShow.com</a:t>
            </a:r>
          </a:p>
          <a:p>
            <a:r>
              <a:rPr lang="en-US" sz="2000" dirty="0" err="1"/>
              <a:t>ViewDo</a:t>
            </a:r>
            <a:r>
              <a:rPr lang="en-US" sz="2000" dirty="0"/>
              <a:t> </a:t>
            </a:r>
            <a:r>
              <a:rPr lang="en-US" sz="2000" dirty="0" smtClean="0"/>
              <a:t>Labs</a:t>
            </a:r>
            <a:endParaRPr lang="en-US" sz="2000" dirty="0"/>
          </a:p>
        </p:txBody>
      </p:sp>
      <p:sp>
        <p:nvSpPr>
          <p:cNvPr id="4" name="Text Placeholder 3"/>
          <p:cNvSpPr>
            <a:spLocks noGrp="1"/>
          </p:cNvSpPr>
          <p:nvPr>
            <p:ph type="body" sz="quarter" idx="15"/>
          </p:nvPr>
        </p:nvSpPr>
        <p:spPr/>
        <p:txBody>
          <a:bodyPr/>
          <a:lstStyle/>
          <a:p>
            <a:r>
              <a:rPr lang="en-US" dirty="0"/>
              <a:t>SPC291</a:t>
            </a:r>
          </a:p>
        </p:txBody>
      </p:sp>
    </p:spTree>
    <p:extLst>
      <p:ext uri="{BB962C8B-B14F-4D97-AF65-F5344CB8AC3E}">
        <p14:creationId xmlns:p14="http://schemas.microsoft.com/office/powerpoint/2010/main" val="2320791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68645" y="135160"/>
            <a:ext cx="9591399" cy="5819866"/>
          </a:xfrm>
          <a:prstGeom prst="rect">
            <a:avLst/>
          </a:prstGeom>
        </p:spPr>
      </p:pic>
      <p:sp>
        <p:nvSpPr>
          <p:cNvPr id="5" name="Rectangle 4"/>
          <p:cNvSpPr/>
          <p:nvPr/>
        </p:nvSpPr>
        <p:spPr>
          <a:xfrm>
            <a:off x="960516" y="5955026"/>
            <a:ext cx="11299369" cy="542399"/>
          </a:xfrm>
          <a:prstGeom prst="rect">
            <a:avLst/>
          </a:prstGeom>
        </p:spPr>
        <p:txBody>
          <a:bodyPr wrap="square">
            <a:spAutoFit/>
          </a:bodyPr>
          <a:lstStyle/>
          <a:p>
            <a:pPr defTabSz="932597"/>
            <a:r>
              <a:rPr lang="en-US" sz="2856" dirty="0">
                <a:solidFill>
                  <a:prstClr val="black"/>
                </a:solidFill>
              </a:rPr>
              <a:t>Organizations see a 25% boost in productivity with social technologies…</a:t>
            </a:r>
          </a:p>
        </p:txBody>
      </p:sp>
    </p:spTree>
    <p:extLst>
      <p:ext uri="{BB962C8B-B14F-4D97-AF65-F5344CB8AC3E}">
        <p14:creationId xmlns:p14="http://schemas.microsoft.com/office/powerpoint/2010/main" val="1791299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2633" y="1357537"/>
            <a:ext cx="10724938" cy="1351952"/>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“The </a:t>
            </a:r>
            <a:r>
              <a:rPr lang="en-US" dirty="0"/>
              <a:t>key to Social Enterprise </a:t>
            </a:r>
            <a:r>
              <a:rPr lang="en-US" dirty="0" smtClean="0"/>
              <a:t>success… </a:t>
            </a:r>
            <a:r>
              <a:rPr lang="en-US" dirty="0"/>
              <a:t>People don’t need a new siloed channel. They already have many. ESN is </a:t>
            </a:r>
            <a:r>
              <a:rPr lang="en-US" dirty="0" smtClean="0"/>
              <a:t>[designed] to </a:t>
            </a:r>
            <a:r>
              <a:rPr lang="en-US" dirty="0"/>
              <a:t>help them collaborate, share, communicate better to get their work </a:t>
            </a:r>
            <a:r>
              <a:rPr lang="en-US" dirty="0" smtClean="0"/>
              <a:t>done.”</a:t>
            </a:r>
            <a:br>
              <a:rPr lang="en-US" dirty="0" smtClean="0"/>
            </a:br>
            <a:r>
              <a:rPr lang="en-US" dirty="0" smtClean="0"/>
              <a:t> </a:t>
            </a:r>
            <a:br>
              <a:rPr lang="en-US" dirty="0" smtClean="0"/>
            </a:br>
            <a:r>
              <a:rPr lang="en-US" dirty="0" smtClean="0"/>
              <a:t>-</a:t>
            </a:r>
            <a:r>
              <a:rPr lang="en-US" i="1" dirty="0"/>
              <a:t>Sanjay </a:t>
            </a:r>
            <a:r>
              <a:rPr lang="en-US" i="1" dirty="0" smtClean="0"/>
              <a:t>Abraham</a:t>
            </a:r>
            <a:r>
              <a:rPr lang="en-US" dirty="0" smtClean="0"/>
              <a:t>, Cap Gemini</a:t>
            </a:r>
            <a:endParaRPr lang="en-US" dirty="0"/>
          </a:p>
        </p:txBody>
      </p:sp>
    </p:spTree>
    <p:extLst>
      <p:ext uri="{BB962C8B-B14F-4D97-AF65-F5344CB8AC3E}">
        <p14:creationId xmlns:p14="http://schemas.microsoft.com/office/powerpoint/2010/main" val="204695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4" descr="http://rippleffectgroup.files.wordpress.com/2013/03/workloads-yammer-vs-sp-from-gartn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611" y="-1"/>
            <a:ext cx="9024262" cy="664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817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1506" name="Picture 2" descr="http://www.collabshow.com/wp-content/uploads/2013/10/image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894" y="372393"/>
            <a:ext cx="11008851" cy="6641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7882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247" y="0"/>
            <a:ext cx="10724938" cy="1351952"/>
          </a:xfrm>
        </p:spPr>
        <p:txBody>
          <a:bodyPr/>
          <a:lstStyle/>
          <a:p>
            <a:r>
              <a:rPr lang="en-US" dirty="0" err="1" smtClean="0"/>
              <a:t>Wireframing</a:t>
            </a:r>
            <a:r>
              <a:rPr lang="en-US" dirty="0" smtClean="0"/>
              <a:t> &amp; Agile</a:t>
            </a:r>
            <a:endParaRPr lang="en-US" dirty="0"/>
          </a:p>
        </p:txBody>
      </p:sp>
      <p:sp>
        <p:nvSpPr>
          <p:cNvPr id="3" name="Content Placeholder 2"/>
          <p:cNvSpPr>
            <a:spLocks noGrp="1"/>
          </p:cNvSpPr>
          <p:nvPr>
            <p:ph idx="1"/>
          </p:nvPr>
        </p:nvSpPr>
        <p:spPr>
          <a:xfrm>
            <a:off x="267510" y="1015452"/>
            <a:ext cx="10724938" cy="4437962"/>
          </a:xfrm>
        </p:spPr>
        <p:txBody>
          <a:bodyPr/>
          <a:lstStyle/>
          <a:p>
            <a:r>
              <a:rPr lang="en-US" dirty="0" smtClean="0"/>
              <a:t>Focusing </a:t>
            </a:r>
            <a:r>
              <a:rPr lang="en-US" dirty="0"/>
              <a:t>on Agile development and </a:t>
            </a:r>
            <a:r>
              <a:rPr lang="en-US" dirty="0" err="1"/>
              <a:t>wireframing</a:t>
            </a:r>
            <a:r>
              <a:rPr lang="en-US" dirty="0"/>
              <a:t> methods, intranet teams are completing design and deployment within much shorter timeframes</a:t>
            </a:r>
            <a:r>
              <a:rPr lang="en-US" dirty="0" smtClean="0"/>
              <a:t>. – Top Intranets Report Norman Nielsen</a:t>
            </a:r>
            <a:endParaRPr lang="en-US" dirty="0"/>
          </a:p>
        </p:txBody>
      </p:sp>
      <p:pic>
        <p:nvPicPr>
          <p:cNvPr id="4" name="Picture 2" descr="Schema in intranet a tre colonne simmetriche - Modello social net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4469" y="2246450"/>
            <a:ext cx="6106847" cy="47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396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68" y="122823"/>
            <a:ext cx="10724938" cy="1351952"/>
          </a:xfrm>
        </p:spPr>
        <p:txBody>
          <a:bodyPr/>
          <a:lstStyle/>
          <a:p>
            <a:r>
              <a:rPr lang="en-US" dirty="0"/>
              <a:t>Tips for incorporating successful design patterns and best practices into your intranet</a:t>
            </a:r>
          </a:p>
        </p:txBody>
      </p:sp>
      <p:sp>
        <p:nvSpPr>
          <p:cNvPr id="3" name="Content Placeholder 2"/>
          <p:cNvSpPr>
            <a:spLocks noGrp="1"/>
          </p:cNvSpPr>
          <p:nvPr>
            <p:ph sz="half" idx="1"/>
          </p:nvPr>
        </p:nvSpPr>
        <p:spPr>
          <a:xfrm>
            <a:off x="855768" y="1510942"/>
            <a:ext cx="5284752" cy="4437962"/>
          </a:xfrm>
        </p:spPr>
        <p:txBody>
          <a:bodyPr>
            <a:noAutofit/>
          </a:bodyPr>
          <a:lstStyle/>
          <a:p>
            <a:r>
              <a:rPr lang="en-US" sz="2448" dirty="0"/>
              <a:t>Responsive design on intranets + Mobile considerations</a:t>
            </a:r>
          </a:p>
          <a:p>
            <a:r>
              <a:rPr lang="en-US" sz="2448" dirty="0"/>
              <a:t>Agile development</a:t>
            </a:r>
          </a:p>
          <a:p>
            <a:r>
              <a:rPr lang="en-US" sz="2448" dirty="0"/>
              <a:t>Early </a:t>
            </a:r>
            <a:r>
              <a:rPr lang="en-US" sz="2448" dirty="0" err="1"/>
              <a:t>wireframing</a:t>
            </a:r>
            <a:r>
              <a:rPr lang="en-US" sz="2448" dirty="0"/>
              <a:t> to aid development and buy-in</a:t>
            </a:r>
          </a:p>
          <a:p>
            <a:r>
              <a:rPr lang="en-US" sz="2448" dirty="0">
                <a:solidFill>
                  <a:srgbClr val="FF0000"/>
                </a:solidFill>
              </a:rPr>
              <a:t>Search: Global, local, and people</a:t>
            </a:r>
          </a:p>
          <a:p>
            <a:r>
              <a:rPr lang="en-US" sz="2448" dirty="0"/>
              <a:t>Persisted Nav for on and off platform</a:t>
            </a:r>
          </a:p>
          <a:p>
            <a:r>
              <a:rPr lang="en-US" sz="2448" dirty="0"/>
              <a:t>Streamline </a:t>
            </a:r>
            <a:r>
              <a:rPr lang="en-US" sz="2448" dirty="0" err="1"/>
              <a:t>megamenus</a:t>
            </a:r>
            <a:endParaRPr lang="en-US" sz="2448" dirty="0"/>
          </a:p>
          <a:p>
            <a:r>
              <a:rPr lang="en-US" sz="2448" dirty="0"/>
              <a:t>Filmstrips and carousels</a:t>
            </a:r>
          </a:p>
          <a:p>
            <a:r>
              <a:rPr lang="en-US" sz="2448" dirty="0"/>
              <a:t>Flat design</a:t>
            </a:r>
          </a:p>
        </p:txBody>
      </p:sp>
      <p:sp>
        <p:nvSpPr>
          <p:cNvPr id="4" name="Content Placeholder 3"/>
          <p:cNvSpPr>
            <a:spLocks noGrp="1"/>
          </p:cNvSpPr>
          <p:nvPr>
            <p:ph sz="half" idx="2"/>
          </p:nvPr>
        </p:nvSpPr>
        <p:spPr>
          <a:xfrm>
            <a:off x="6295954" y="1510942"/>
            <a:ext cx="5284752" cy="4437962"/>
          </a:xfrm>
        </p:spPr>
        <p:txBody>
          <a:bodyPr>
            <a:noAutofit/>
          </a:bodyPr>
          <a:lstStyle/>
          <a:p>
            <a:r>
              <a:rPr lang="en-US" sz="2448" dirty="0"/>
              <a:t>Visual design to support the brand and desired tone</a:t>
            </a:r>
          </a:p>
          <a:p>
            <a:r>
              <a:rPr lang="en-US" sz="2448" dirty="0"/>
              <a:t>Powerful images and photographs</a:t>
            </a:r>
          </a:p>
          <a:p>
            <a:r>
              <a:rPr lang="en-US" sz="2448" dirty="0">
                <a:solidFill>
                  <a:srgbClr val="FF0000"/>
                </a:solidFill>
              </a:rPr>
              <a:t>Continued integration and evolution of social tools</a:t>
            </a:r>
          </a:p>
          <a:p>
            <a:r>
              <a:rPr lang="en-US" sz="2448" dirty="0">
                <a:solidFill>
                  <a:srgbClr val="FF0000"/>
                </a:solidFill>
              </a:rPr>
              <a:t>Coaxing employees to engage </a:t>
            </a:r>
          </a:p>
          <a:p>
            <a:r>
              <a:rPr lang="en-US" sz="2448" dirty="0">
                <a:solidFill>
                  <a:srgbClr val="FF0000"/>
                </a:solidFill>
              </a:rPr>
              <a:t>Gamification strategies to update profiles</a:t>
            </a:r>
          </a:p>
          <a:p>
            <a:r>
              <a:rPr lang="en-US" sz="2448" dirty="0"/>
              <a:t>Governance</a:t>
            </a:r>
          </a:p>
          <a:p>
            <a:r>
              <a:rPr lang="en-US" sz="2448" dirty="0">
                <a:solidFill>
                  <a:srgbClr val="FF0000"/>
                </a:solidFill>
              </a:rPr>
              <a:t>Organizational vision within a framework</a:t>
            </a:r>
          </a:p>
          <a:p>
            <a:r>
              <a:rPr lang="en-US" sz="2448" dirty="0"/>
              <a:t>Simple UI/UX in templates</a:t>
            </a:r>
            <a:br>
              <a:rPr lang="en-US" sz="2448" dirty="0"/>
            </a:br>
            <a:r>
              <a:rPr lang="en-US" sz="2448" dirty="0"/>
              <a:t>Style Guide</a:t>
            </a:r>
          </a:p>
        </p:txBody>
      </p:sp>
      <p:sp>
        <p:nvSpPr>
          <p:cNvPr id="5" name="TextBox 4"/>
          <p:cNvSpPr txBox="1"/>
          <p:nvPr/>
        </p:nvSpPr>
        <p:spPr>
          <a:xfrm>
            <a:off x="855768" y="6302594"/>
            <a:ext cx="5128008" cy="382308"/>
          </a:xfrm>
          <a:prstGeom prst="rect">
            <a:avLst/>
          </a:prstGeom>
          <a:noFill/>
        </p:spPr>
        <p:txBody>
          <a:bodyPr wrap="none" rtlCol="0">
            <a:spAutoFit/>
          </a:bodyPr>
          <a:lstStyle/>
          <a:p>
            <a:pPr defTabSz="932597"/>
            <a:r>
              <a:rPr lang="en-US" sz="1836" i="1" dirty="0">
                <a:solidFill>
                  <a:prstClr val="black"/>
                </a:solidFill>
              </a:rPr>
              <a:t>Ideas based on Norman Nielsen Top Intranets 2014</a:t>
            </a:r>
          </a:p>
        </p:txBody>
      </p:sp>
    </p:spTree>
    <p:extLst>
      <p:ext uri="{BB962C8B-B14F-4D97-AF65-F5344CB8AC3E}">
        <p14:creationId xmlns:p14="http://schemas.microsoft.com/office/powerpoint/2010/main" val="25471526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496891"/>
            <a:ext cx="11885514" cy="1831975"/>
          </a:xfrm>
        </p:spPr>
        <p:txBody>
          <a:bodyPr>
            <a:normAutofit/>
          </a:bodyPr>
          <a:lstStyle/>
          <a:p>
            <a:r>
              <a:rPr lang="en-US" dirty="0" smtClean="0"/>
              <a:t>Real World </a:t>
            </a:r>
            <a:r>
              <a:rPr lang="en-US" smtClean="0"/>
              <a:t>Intranet Trends</a:t>
            </a:r>
            <a:endParaRPr lang="en-US" dirty="0"/>
          </a:p>
        </p:txBody>
      </p:sp>
      <p:sp>
        <p:nvSpPr>
          <p:cNvPr id="3" name="Content Placeholder 2"/>
          <p:cNvSpPr>
            <a:spLocks noGrp="1"/>
          </p:cNvSpPr>
          <p:nvPr>
            <p:ph idx="4294967295"/>
          </p:nvPr>
        </p:nvSpPr>
        <p:spPr>
          <a:xfrm>
            <a:off x="882039" y="2328865"/>
            <a:ext cx="10724938" cy="4437962"/>
          </a:xfrm>
        </p:spPr>
        <p:txBody>
          <a:bodyPr>
            <a:normAutofit/>
          </a:bodyPr>
          <a:lstStyle/>
          <a:p>
            <a:r>
              <a:rPr lang="en-US" sz="3672" dirty="0"/>
              <a:t>Global Nav</a:t>
            </a:r>
          </a:p>
          <a:p>
            <a:r>
              <a:rPr lang="en-US" sz="3672" dirty="0"/>
              <a:t>News, Social Streams &amp; Activity Streams</a:t>
            </a:r>
          </a:p>
          <a:p>
            <a:r>
              <a:rPr lang="en-US" sz="3672" dirty="0"/>
              <a:t>Clean UI / Search focused</a:t>
            </a:r>
          </a:p>
          <a:p>
            <a:r>
              <a:rPr lang="en-US" sz="3672" dirty="0"/>
              <a:t>Responsive Web Design #RWD</a:t>
            </a:r>
          </a:p>
          <a:p>
            <a:r>
              <a:rPr lang="en-US" sz="3672" dirty="0"/>
              <a:t>Simplify </a:t>
            </a:r>
            <a:r>
              <a:rPr lang="en-US" sz="3672"/>
              <a:t>/ Personalize</a:t>
            </a:r>
            <a:endParaRPr lang="en-US" sz="3672" dirty="0"/>
          </a:p>
        </p:txBody>
      </p:sp>
    </p:spTree>
    <p:extLst>
      <p:ext uri="{BB962C8B-B14F-4D97-AF65-F5344CB8AC3E}">
        <p14:creationId xmlns:p14="http://schemas.microsoft.com/office/powerpoint/2010/main" val="251570664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Nav Bar</a:t>
            </a:r>
            <a:endParaRPr lang="en-US" dirty="0"/>
          </a:p>
        </p:txBody>
      </p:sp>
    </p:spTree>
    <p:extLst>
      <p:ext uri="{BB962C8B-B14F-4D97-AF65-F5344CB8AC3E}">
        <p14:creationId xmlns:p14="http://schemas.microsoft.com/office/powerpoint/2010/main" val="249546927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482" name="Picture 2" descr="https://about.yammer.com/assets/PO365B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16" y="-538547"/>
            <a:ext cx="12434711" cy="7942456"/>
          </a:xfrm>
          <a:prstGeom prst="rect">
            <a:avLst/>
          </a:prstGeom>
          <a:noFill/>
          <a:extLst>
            <a:ext uri="{909E8E84-426E-40DD-AFC4-6F175D3DCCD1}">
              <a14:hiddenFill xmlns:a14="http://schemas.microsoft.com/office/drawing/2010/main">
                <a:solidFill>
                  <a:srgbClr val="FFFFFF"/>
                </a:solidFill>
              </a14:hiddenFill>
            </a:ext>
          </a:extLst>
        </p:spPr>
      </p:pic>
      <p:sp>
        <p:nvSpPr>
          <p:cNvPr id="4" name="Down Arrow 3"/>
          <p:cNvSpPr/>
          <p:nvPr/>
        </p:nvSpPr>
        <p:spPr>
          <a:xfrm rot="9010102">
            <a:off x="8092376" y="910506"/>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ectangle 4"/>
          <p:cNvSpPr/>
          <p:nvPr/>
        </p:nvSpPr>
        <p:spPr>
          <a:xfrm>
            <a:off x="4742708" y="465100"/>
            <a:ext cx="7587801" cy="45324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1104450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8548" y="393442"/>
            <a:ext cx="12473570" cy="6207641"/>
          </a:xfrm>
          <a:prstGeom prst="rect">
            <a:avLst/>
          </a:prstGeom>
        </p:spPr>
      </p:pic>
      <p:sp>
        <p:nvSpPr>
          <p:cNvPr id="6" name="Down Arrow 5"/>
          <p:cNvSpPr/>
          <p:nvPr/>
        </p:nvSpPr>
        <p:spPr>
          <a:xfrm rot="9010102">
            <a:off x="8092376" y="910506"/>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ectangle 6"/>
          <p:cNvSpPr/>
          <p:nvPr/>
        </p:nvSpPr>
        <p:spPr>
          <a:xfrm>
            <a:off x="7196985" y="399423"/>
            <a:ext cx="2812961" cy="45324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3531692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54" dirty="0"/>
              <a:t>Joel Oleson – CollabShow.com</a:t>
            </a:r>
            <a:br>
              <a:rPr lang="en-US" sz="2754" dirty="0"/>
            </a:br>
            <a:r>
              <a:rPr lang="en-US" sz="2754" dirty="0"/>
              <a:t>@joeloleson</a:t>
            </a:r>
          </a:p>
        </p:txBody>
      </p:sp>
      <p:sp>
        <p:nvSpPr>
          <p:cNvPr id="3" name="Content Placeholder 2"/>
          <p:cNvSpPr>
            <a:spLocks noGrp="1"/>
          </p:cNvSpPr>
          <p:nvPr>
            <p:ph idx="1"/>
          </p:nvPr>
        </p:nvSpPr>
        <p:spPr>
          <a:prstGeom prst="rect">
            <a:avLst/>
          </a:prstGeom>
        </p:spPr>
        <p:txBody>
          <a:bodyPr>
            <a:normAutofit/>
          </a:bodyPr>
          <a:lstStyle/>
          <a:p>
            <a:r>
              <a:rPr lang="en-US" sz="3264" b="1" dirty="0"/>
              <a:t>First SharePoint Admin</a:t>
            </a:r>
          </a:p>
          <a:p>
            <a:r>
              <a:rPr lang="en-US" sz="3264" b="1"/>
              <a:t>Top 5 SharePoint Influencer over last 3 years </a:t>
            </a:r>
          </a:p>
          <a:p>
            <a:pPr lvl="1"/>
            <a:r>
              <a:rPr lang="en-US" smtClean="0"/>
              <a:t>Forbes Columnist</a:t>
            </a:r>
          </a:p>
          <a:p>
            <a:pPr lvl="1"/>
            <a:r>
              <a:rPr lang="en-US" smtClean="0"/>
              <a:t>Huffington Post</a:t>
            </a:r>
            <a:endParaRPr lang="en-US" dirty="0"/>
          </a:p>
          <a:p>
            <a:r>
              <a:rPr lang="en-US" sz="3264" b="1" dirty="0"/>
              <a:t>Voted Most Popular SharePoint Blogger 2012 </a:t>
            </a:r>
          </a:p>
          <a:p>
            <a:r>
              <a:rPr lang="en-US" sz="3264" b="1" dirty="0"/>
              <a:t>Epic Traveler - </a:t>
            </a:r>
            <a:r>
              <a:rPr lang="en-US" sz="3264" dirty="0"/>
              <a:t>TravelingEpic.com – Speaking and Traveling to over 140 Countries</a:t>
            </a:r>
          </a:p>
        </p:txBody>
      </p:sp>
      <p:sp>
        <p:nvSpPr>
          <p:cNvPr id="4" name="Slide Number Placeholder 3"/>
          <p:cNvSpPr>
            <a:spLocks noGrp="1"/>
          </p:cNvSpPr>
          <p:nvPr>
            <p:ph type="sldNum" sz="quarter" idx="12"/>
          </p:nvPr>
        </p:nvSpPr>
        <p:spPr>
          <a:prstGeom prst="rect">
            <a:avLst/>
          </a:prstGeom>
        </p:spPr>
        <p:txBody>
          <a:bodyPr/>
          <a:lstStyle/>
          <a:p>
            <a:fld id="{604C4044-6664-4420-A0D9-451140CA5900}" type="slidenum">
              <a:rPr lang="en-US" smtClean="0">
                <a:solidFill>
                  <a:prstClr val="white">
                    <a:lumMod val="85000"/>
                  </a:prstClr>
                </a:solidFill>
              </a:rPr>
              <a:pPr/>
              <a:t>3</a:t>
            </a:fld>
            <a:endParaRPr lang="en-US" dirty="0">
              <a:solidFill>
                <a:prstClr val="white">
                  <a:lumMod val="85000"/>
                </a:prst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5001" y="435460"/>
            <a:ext cx="2987985" cy="3693149"/>
          </a:xfrm>
          <a:prstGeom prst="rect">
            <a:avLst/>
          </a:prstGeom>
        </p:spPr>
      </p:pic>
      <p:pic>
        <p:nvPicPr>
          <p:cNvPr id="14338" name="Picture 2" descr="http://www.oaddesign.com/brand/images/sample_slides/ViewD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5408" y="4867869"/>
            <a:ext cx="3030962" cy="94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7530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088919" y="262294"/>
            <a:ext cx="10258637" cy="6469936"/>
          </a:xfrm>
          <a:prstGeom prst="rect">
            <a:avLst/>
          </a:prstGeom>
        </p:spPr>
      </p:pic>
      <p:sp>
        <p:nvSpPr>
          <p:cNvPr id="4" name="Rectangle 3"/>
          <p:cNvSpPr/>
          <p:nvPr/>
        </p:nvSpPr>
        <p:spPr>
          <a:xfrm>
            <a:off x="8392294" y="262294"/>
            <a:ext cx="2812961" cy="45324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Down Arrow 4"/>
          <p:cNvSpPr/>
          <p:nvPr/>
        </p:nvSpPr>
        <p:spPr>
          <a:xfrm rot="9010102">
            <a:off x="9865546" y="855273"/>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23624793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82" y="354652"/>
            <a:ext cx="12434711" cy="5809342"/>
          </a:xfrm>
          <a:prstGeom prst="rect">
            <a:avLst/>
          </a:prstGeom>
        </p:spPr>
      </p:pic>
      <p:sp>
        <p:nvSpPr>
          <p:cNvPr id="6" name="Rectangle 5"/>
          <p:cNvSpPr/>
          <p:nvPr/>
        </p:nvSpPr>
        <p:spPr>
          <a:xfrm>
            <a:off x="9011669" y="210701"/>
            <a:ext cx="3423925" cy="118163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ounded Rectangle 6"/>
          <p:cNvSpPr/>
          <p:nvPr/>
        </p:nvSpPr>
        <p:spPr>
          <a:xfrm>
            <a:off x="5136768" y="2101641"/>
            <a:ext cx="4045660" cy="39178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2856" dirty="0">
                <a:solidFill>
                  <a:prstClr val="white"/>
                </a:solidFill>
              </a:rPr>
              <a:t>App Menu with Icons</a:t>
            </a:r>
          </a:p>
          <a:p>
            <a:pPr algn="ctr" defTabSz="932597"/>
            <a:r>
              <a:rPr lang="en-US" sz="2856" dirty="0">
                <a:solidFill>
                  <a:prstClr val="white"/>
                </a:solidFill>
              </a:rPr>
              <a:t>Notifications</a:t>
            </a:r>
          </a:p>
          <a:p>
            <a:pPr algn="ctr" defTabSz="932597"/>
            <a:r>
              <a:rPr lang="en-US" sz="2856" dirty="0">
                <a:solidFill>
                  <a:prstClr val="white"/>
                </a:solidFill>
              </a:rPr>
              <a:t>Personalized Login</a:t>
            </a:r>
          </a:p>
          <a:p>
            <a:pPr algn="ctr" defTabSz="932597"/>
            <a:r>
              <a:rPr lang="en-US" sz="2856" dirty="0">
                <a:solidFill>
                  <a:prstClr val="white"/>
                </a:solidFill>
              </a:rPr>
              <a:t>Gear for settings</a:t>
            </a:r>
          </a:p>
          <a:p>
            <a:pPr algn="ctr" defTabSz="932597"/>
            <a:endParaRPr lang="en-US" sz="2856" dirty="0">
              <a:solidFill>
                <a:prstClr val="white"/>
              </a:solidFill>
            </a:endParaRPr>
          </a:p>
        </p:txBody>
      </p:sp>
      <p:sp>
        <p:nvSpPr>
          <p:cNvPr id="8" name="Right Arrow 7"/>
          <p:cNvSpPr/>
          <p:nvPr/>
        </p:nvSpPr>
        <p:spPr>
          <a:xfrm rot="18172015">
            <a:off x="8105336" y="1326392"/>
            <a:ext cx="1024550" cy="1247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31441472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81693" y="0"/>
            <a:ext cx="12599860" cy="6460221"/>
          </a:xfrm>
          <a:prstGeom prst="rect">
            <a:avLst/>
          </a:prstGeom>
        </p:spPr>
      </p:pic>
      <p:sp>
        <p:nvSpPr>
          <p:cNvPr id="4" name="Rectangle 3"/>
          <p:cNvSpPr/>
          <p:nvPr/>
        </p:nvSpPr>
        <p:spPr>
          <a:xfrm>
            <a:off x="132235" y="-1"/>
            <a:ext cx="2535104" cy="534099"/>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ectangle 4"/>
          <p:cNvSpPr/>
          <p:nvPr/>
        </p:nvSpPr>
        <p:spPr>
          <a:xfrm>
            <a:off x="9769135" y="-1"/>
            <a:ext cx="2535104" cy="534099"/>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Down Arrow 5"/>
          <p:cNvSpPr/>
          <p:nvPr/>
        </p:nvSpPr>
        <p:spPr>
          <a:xfrm rot="9010102">
            <a:off x="10849638" y="512126"/>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Down Arrow 6"/>
          <p:cNvSpPr/>
          <p:nvPr/>
        </p:nvSpPr>
        <p:spPr>
          <a:xfrm rot="9010102">
            <a:off x="791383" y="512127"/>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3843249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81" y="-1"/>
            <a:ext cx="12501950" cy="6994525"/>
          </a:xfrm>
          <a:prstGeom prst="rect">
            <a:avLst/>
          </a:prstGeom>
        </p:spPr>
      </p:pic>
      <p:sp>
        <p:nvSpPr>
          <p:cNvPr id="5" name="Rectangle 4"/>
          <p:cNvSpPr/>
          <p:nvPr/>
        </p:nvSpPr>
        <p:spPr>
          <a:xfrm>
            <a:off x="6251857" y="-1"/>
            <a:ext cx="1748398" cy="45324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Rectangle 5"/>
          <p:cNvSpPr/>
          <p:nvPr/>
        </p:nvSpPr>
        <p:spPr>
          <a:xfrm>
            <a:off x="10748336" y="-80853"/>
            <a:ext cx="1748398" cy="534099"/>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Down Arrow 6"/>
          <p:cNvSpPr/>
          <p:nvPr/>
        </p:nvSpPr>
        <p:spPr>
          <a:xfrm rot="9010102">
            <a:off x="11160074" y="592978"/>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 name="Down Arrow 7"/>
          <p:cNvSpPr/>
          <p:nvPr/>
        </p:nvSpPr>
        <p:spPr>
          <a:xfrm rot="9010102">
            <a:off x="6994008" y="673832"/>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24721895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81" y="0"/>
            <a:ext cx="12553500" cy="3503738"/>
          </a:xfrm>
          <a:prstGeom prst="rect">
            <a:avLst/>
          </a:prstGeom>
        </p:spPr>
      </p:pic>
      <p:pic>
        <p:nvPicPr>
          <p:cNvPr id="5" name="Picture 4"/>
          <p:cNvPicPr>
            <a:picLocks noChangeAspect="1"/>
          </p:cNvPicPr>
          <p:nvPr/>
        </p:nvPicPr>
        <p:blipFill>
          <a:blip r:embed="rId3"/>
          <a:stretch>
            <a:fillRect/>
          </a:stretch>
        </p:blipFill>
        <p:spPr>
          <a:xfrm>
            <a:off x="882" y="3348236"/>
            <a:ext cx="12553499" cy="5681613"/>
          </a:xfrm>
          <a:prstGeom prst="rect">
            <a:avLst/>
          </a:prstGeom>
        </p:spPr>
      </p:pic>
      <p:sp>
        <p:nvSpPr>
          <p:cNvPr id="6" name="Rectangle 5"/>
          <p:cNvSpPr/>
          <p:nvPr/>
        </p:nvSpPr>
        <p:spPr>
          <a:xfrm>
            <a:off x="9195562" y="-1"/>
            <a:ext cx="3240031" cy="45324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ight Arrow 6"/>
          <p:cNvSpPr/>
          <p:nvPr/>
        </p:nvSpPr>
        <p:spPr>
          <a:xfrm rot="17474807">
            <a:off x="8892679" y="327168"/>
            <a:ext cx="2049100" cy="19690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9897634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107" y="-1"/>
            <a:ext cx="12925425" cy="8708676"/>
          </a:xfrm>
          <a:prstGeom prst="rect">
            <a:avLst/>
          </a:prstGeom>
        </p:spPr>
      </p:pic>
      <p:sp>
        <p:nvSpPr>
          <p:cNvPr id="6" name="Rounded Rectangle 5"/>
          <p:cNvSpPr/>
          <p:nvPr/>
        </p:nvSpPr>
        <p:spPr>
          <a:xfrm>
            <a:off x="9668431" y="551681"/>
            <a:ext cx="2767161" cy="25876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Global Nav Bar</a:t>
            </a:r>
          </a:p>
          <a:p>
            <a:pPr algn="ctr" defTabSz="932597"/>
            <a:r>
              <a:rPr lang="en-US" sz="1836" dirty="0">
                <a:solidFill>
                  <a:prstClr val="white"/>
                </a:solidFill>
              </a:rPr>
              <a:t>Search, mail, calendar</a:t>
            </a:r>
          </a:p>
          <a:p>
            <a:pPr algn="ctr" defTabSz="932597"/>
            <a:r>
              <a:rPr lang="en-US" sz="1836" dirty="0">
                <a:solidFill>
                  <a:prstClr val="white"/>
                </a:solidFill>
              </a:rPr>
              <a:t>Global profiles</a:t>
            </a:r>
          </a:p>
          <a:p>
            <a:pPr algn="ctr" defTabSz="932597"/>
            <a:r>
              <a:rPr lang="en-US" sz="1836" dirty="0">
                <a:solidFill>
                  <a:prstClr val="white"/>
                </a:solidFill>
              </a:rPr>
              <a:t>Global Configuration</a:t>
            </a:r>
          </a:p>
        </p:txBody>
      </p:sp>
      <p:sp>
        <p:nvSpPr>
          <p:cNvPr id="7" name="Rectangle 6"/>
          <p:cNvSpPr/>
          <p:nvPr/>
        </p:nvSpPr>
        <p:spPr>
          <a:xfrm>
            <a:off x="8385552" y="0"/>
            <a:ext cx="3726037" cy="448479"/>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41395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8982" y="-1"/>
            <a:ext cx="12534574" cy="6894091"/>
          </a:xfrm>
          <a:prstGeom prst="rect">
            <a:avLst/>
          </a:prstGeom>
        </p:spPr>
      </p:pic>
      <p:sp>
        <p:nvSpPr>
          <p:cNvPr id="3" name="Rectangle 2"/>
          <p:cNvSpPr/>
          <p:nvPr/>
        </p:nvSpPr>
        <p:spPr>
          <a:xfrm>
            <a:off x="10029955" y="-1"/>
            <a:ext cx="2405638" cy="545214"/>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4" name="Rectangle 3"/>
          <p:cNvSpPr/>
          <p:nvPr/>
        </p:nvSpPr>
        <p:spPr>
          <a:xfrm>
            <a:off x="10029954" y="1791076"/>
            <a:ext cx="2405638" cy="5103014"/>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ounded Rectangle 4"/>
          <p:cNvSpPr/>
          <p:nvPr/>
        </p:nvSpPr>
        <p:spPr>
          <a:xfrm>
            <a:off x="7114532" y="2153222"/>
            <a:ext cx="2767161" cy="25876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Rich persisted login</a:t>
            </a:r>
          </a:p>
          <a:p>
            <a:pPr algn="ctr" defTabSz="932597"/>
            <a:r>
              <a:rPr lang="en-US" sz="1836" dirty="0">
                <a:solidFill>
                  <a:prstClr val="white"/>
                </a:solidFill>
              </a:rPr>
              <a:t>Network feeds</a:t>
            </a:r>
          </a:p>
          <a:p>
            <a:pPr algn="ctr" defTabSz="932597"/>
            <a:r>
              <a:rPr lang="en-US" sz="1836" dirty="0">
                <a:solidFill>
                  <a:prstClr val="white"/>
                </a:solidFill>
              </a:rPr>
              <a:t>&amp; Profiles</a:t>
            </a:r>
          </a:p>
          <a:p>
            <a:pPr algn="ctr" defTabSz="932597"/>
            <a:endParaRPr lang="en-US" sz="1836" dirty="0">
              <a:solidFill>
                <a:prstClr val="white"/>
              </a:solidFill>
            </a:endParaRPr>
          </a:p>
        </p:txBody>
      </p:sp>
    </p:spTree>
    <p:extLst>
      <p:ext uri="{BB962C8B-B14F-4D97-AF65-F5344CB8AC3E}">
        <p14:creationId xmlns:p14="http://schemas.microsoft.com/office/powerpoint/2010/main" val="40404785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125662"/>
            <a:ext cx="12160112" cy="1831975"/>
          </a:xfrm>
        </p:spPr>
        <p:txBody>
          <a:bodyPr>
            <a:normAutofit fontScale="90000"/>
          </a:bodyPr>
          <a:lstStyle/>
          <a:p>
            <a:r>
              <a:rPr lang="en-US" dirty="0" smtClean="0"/>
              <a:t>News, Social Streams &amp; Activity Streams</a:t>
            </a:r>
            <a:endParaRPr lang="en-US" dirty="0"/>
          </a:p>
        </p:txBody>
      </p:sp>
    </p:spTree>
    <p:extLst>
      <p:ext uri="{BB962C8B-B14F-4D97-AF65-F5344CB8AC3E}">
        <p14:creationId xmlns:p14="http://schemas.microsoft.com/office/powerpoint/2010/main" val="3662234515"/>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646" y="1440154"/>
            <a:ext cx="12432948" cy="1599973"/>
          </a:xfrm>
          <a:prstGeom prst="rect">
            <a:avLst/>
          </a:prstGeom>
          <a:solidFill>
            <a:srgbClr val="0072C6"/>
          </a:solidFill>
          <a:ln w="25400" cap="flat" cmpd="sng" algn="ctr">
            <a:noFill/>
            <a:prstDash val="solid"/>
          </a:ln>
          <a:effectLst/>
        </p:spPr>
        <p:txBody>
          <a:bodyPr lIns="186494" bIns="93247" rtlCol="0" anchor="b"/>
          <a:lstStyle/>
          <a:p>
            <a:pPr defTabSz="932597">
              <a:lnSpc>
                <a:spcPts val="3060"/>
              </a:lnSpc>
              <a:defRPr/>
            </a:pPr>
            <a:endParaRPr lang="en-US" sz="2448" kern="0" dirty="0">
              <a:solidFill>
                <a:srgbClr val="FFFFFF">
                  <a:alpha val="99000"/>
                </a:srgbClr>
              </a:solidFill>
              <a:latin typeface="Segoe UI Light"/>
            </a:endParaRPr>
          </a:p>
        </p:txBody>
      </p:sp>
      <p:sp>
        <p:nvSpPr>
          <p:cNvPr id="21" name="Isosceles Triangle 20"/>
          <p:cNvSpPr/>
          <p:nvPr/>
        </p:nvSpPr>
        <p:spPr bwMode="auto">
          <a:xfrm rot="10800000">
            <a:off x="5303966" y="3040128"/>
            <a:ext cx="1222953" cy="318452"/>
          </a:xfrm>
          <a:prstGeom prst="triangle">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5" tIns="46616" rIns="46616" bIns="93235" numCol="1" spcCol="0" rtlCol="0" fromWordArt="0" anchor="b" anchorCtr="0" forceAA="0" compatLnSpc="1">
            <a:prstTxWarp prst="textNoShape">
              <a:avLst/>
            </a:prstTxWarp>
            <a:noAutofit/>
          </a:bodyPr>
          <a:lstStyle/>
          <a:p>
            <a:pPr algn="ctr" defTabSz="931935"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sz="4799" dirty="0"/>
              <a:t>Groups</a:t>
            </a:r>
          </a:p>
        </p:txBody>
      </p:sp>
      <p:sp>
        <p:nvSpPr>
          <p:cNvPr id="12" name="TextBox 11"/>
          <p:cNvSpPr txBox="1"/>
          <p:nvPr/>
        </p:nvSpPr>
        <p:spPr>
          <a:xfrm>
            <a:off x="427858" y="1668722"/>
            <a:ext cx="9172862" cy="973101"/>
          </a:xfrm>
          <a:prstGeom prst="rect">
            <a:avLst/>
          </a:prstGeom>
          <a:noFill/>
        </p:spPr>
        <p:txBody>
          <a:bodyPr wrap="square" rtlCol="0">
            <a:spAutoFit/>
          </a:bodyPr>
          <a:lstStyle/>
          <a:p>
            <a:pPr defTabSz="932597"/>
            <a:r>
              <a:rPr lang="en-US" sz="2800" dirty="0">
                <a:solidFill>
                  <a:prstClr val="white"/>
                </a:solidFill>
                <a:latin typeface="Segoe UI Light"/>
              </a:rPr>
              <a:t>Unifies People, Profiles, Conversations, Emails, Calendars, and Files across Office 365 and beyond.</a:t>
            </a:r>
          </a:p>
        </p:txBody>
      </p:sp>
      <p:grpSp>
        <p:nvGrpSpPr>
          <p:cNvPr id="5" name="Group 4"/>
          <p:cNvGrpSpPr/>
          <p:nvPr/>
        </p:nvGrpSpPr>
        <p:grpSpPr>
          <a:xfrm>
            <a:off x="9799130" y="1592532"/>
            <a:ext cx="2028064" cy="1142836"/>
            <a:chOff x="9799637" y="1592262"/>
            <a:chExt cx="2028352" cy="1142998"/>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6838" y="1592262"/>
              <a:ext cx="1143000" cy="1142998"/>
            </a:xfrm>
            <a:prstGeom prst="rect">
              <a:avLst/>
            </a:prstGeom>
          </p:spPr>
        </p:pic>
        <p:pic>
          <p:nvPicPr>
            <p:cNvPr id="16" name="Picture 15" descr="Slide15-Convo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9637" y="1614636"/>
              <a:ext cx="381000" cy="350520"/>
            </a:xfrm>
            <a:prstGeom prst="rect">
              <a:avLst/>
            </a:prstGeom>
          </p:spPr>
        </p:pic>
        <p:pic>
          <p:nvPicPr>
            <p:cNvPr id="17" name="Picture 16" descr="Slide15-Calendar.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14702" y="1601743"/>
              <a:ext cx="313287" cy="363413"/>
            </a:xfrm>
            <a:prstGeom prst="rect">
              <a:avLst/>
            </a:prstGeom>
          </p:spPr>
        </p:pic>
        <p:pic>
          <p:nvPicPr>
            <p:cNvPr id="18" name="Picture 17" descr="Slide15-Email.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6749" y="2498556"/>
              <a:ext cx="373888" cy="210312"/>
            </a:xfrm>
            <a:prstGeom prst="rect">
              <a:avLst/>
            </a:prstGeom>
          </p:spPr>
        </p:pic>
        <p:pic>
          <p:nvPicPr>
            <p:cNvPr id="19" name="Picture 18" descr="Slide15-Files.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523484" y="2370540"/>
              <a:ext cx="257353" cy="356616"/>
            </a:xfrm>
            <a:prstGeom prst="rect">
              <a:avLst/>
            </a:prstGeom>
          </p:spPr>
        </p:pic>
      </p:grpSp>
      <p:pic>
        <p:nvPicPr>
          <p:cNvPr id="22" name="Picture 21" descr="slide1.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9765" y="4335344"/>
            <a:ext cx="3146097" cy="2164579"/>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pic>
        <p:nvPicPr>
          <p:cNvPr id="23" name="Picture 22" descr="slide2.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47638" y="4335343"/>
            <a:ext cx="3848140" cy="2164578"/>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pic>
        <p:nvPicPr>
          <p:cNvPr id="24" name="Picture 23" descr="slide3.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04875" y="4338888"/>
            <a:ext cx="3841836" cy="2161034"/>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sp>
        <p:nvSpPr>
          <p:cNvPr id="25" name="Rectangle 24"/>
          <p:cNvSpPr/>
          <p:nvPr/>
        </p:nvSpPr>
        <p:spPr bwMode="auto">
          <a:xfrm>
            <a:off x="1126958" y="5307117"/>
            <a:ext cx="1340929" cy="1153693"/>
          </a:xfrm>
          <a:prstGeom prst="rect">
            <a:avLst/>
          </a:prstGeom>
          <a:noFill/>
          <a:ln w="19050" cmpd="sng">
            <a:solidFill>
              <a:srgbClr val="0072C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5418250" y="4383704"/>
            <a:ext cx="2377528" cy="2067962"/>
          </a:xfrm>
          <a:prstGeom prst="rect">
            <a:avLst/>
          </a:prstGeom>
          <a:noFill/>
          <a:ln w="19050" cmpd="sng">
            <a:solidFill>
              <a:srgbClr val="0072C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TextBox 26"/>
          <p:cNvSpPr txBox="1"/>
          <p:nvPr/>
        </p:nvSpPr>
        <p:spPr>
          <a:xfrm>
            <a:off x="676562" y="3497262"/>
            <a:ext cx="11110073" cy="478308"/>
          </a:xfrm>
          <a:prstGeom prst="rect">
            <a:avLst/>
          </a:prstGeom>
          <a:noFill/>
        </p:spPr>
        <p:txBody>
          <a:bodyPr wrap="square" rtlCol="0">
            <a:spAutoFit/>
          </a:bodyPr>
          <a:lstStyle/>
          <a:p>
            <a:pPr defTabSz="932597"/>
            <a:r>
              <a:rPr lang="en-US" sz="2448" dirty="0">
                <a:solidFill>
                  <a:srgbClr val="505050">
                    <a:lumMod val="75000"/>
                  </a:srgbClr>
                </a:solidFill>
                <a:latin typeface="Segoe UI Light"/>
              </a:rPr>
              <a:t>Provides you with a rich and seamless collaboration experience across applications</a:t>
            </a:r>
          </a:p>
        </p:txBody>
      </p:sp>
    </p:spTree>
    <p:extLst>
      <p:ext uri="{BB962C8B-B14F-4D97-AF65-F5344CB8AC3E}">
        <p14:creationId xmlns:p14="http://schemas.microsoft.com/office/powerpoint/2010/main" val="114277273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1764" y="2102835"/>
            <a:ext cx="12432948" cy="1406035"/>
          </a:xfrm>
          <a:prstGeom prst="rect">
            <a:avLst/>
          </a:prstGeom>
          <a:solidFill>
            <a:srgbClr val="41C0BF"/>
          </a:solidFill>
          <a:ln w="25400" cap="flat" cmpd="sng" algn="ctr">
            <a:noFill/>
            <a:prstDash val="solid"/>
          </a:ln>
          <a:effectLst/>
        </p:spPr>
        <p:txBody>
          <a:bodyPr lIns="186494" bIns="93247" rtlCol="0" anchor="b"/>
          <a:lstStyle/>
          <a:p>
            <a:pPr defTabSz="932597">
              <a:lnSpc>
                <a:spcPts val="3060"/>
              </a:lnSpc>
              <a:defRPr/>
            </a:pPr>
            <a:endParaRPr lang="en-US" sz="2448" kern="0" dirty="0">
              <a:solidFill>
                <a:srgbClr val="FFFFFF">
                  <a:alpha val="99000"/>
                </a:srgbClr>
              </a:solidFill>
              <a:latin typeface="Segoe UI Light"/>
            </a:endParaRPr>
          </a:p>
        </p:txBody>
      </p:sp>
      <p:sp>
        <p:nvSpPr>
          <p:cNvPr id="28" name="Isosceles Triangle 27"/>
          <p:cNvSpPr/>
          <p:nvPr/>
        </p:nvSpPr>
        <p:spPr bwMode="auto">
          <a:xfrm rot="10800000">
            <a:off x="5608697" y="3493804"/>
            <a:ext cx="1222953" cy="318452"/>
          </a:xfrm>
          <a:prstGeom prst="triangle">
            <a:avLst/>
          </a:prstGeom>
          <a:solidFill>
            <a:srgbClr val="41C0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5" tIns="46616" rIns="46616" bIns="93235" numCol="1" spcCol="0" rtlCol="0" fromWordArt="0" anchor="b" anchorCtr="0" forceAA="0" compatLnSpc="1">
            <a:prstTxWarp prst="textNoShape">
              <a:avLst/>
            </a:prstTxWarp>
            <a:noAutofit/>
          </a:bodyPr>
          <a:lstStyle/>
          <a:p>
            <a:pPr algn="ctr" defTabSz="931935"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275482" y="2278235"/>
            <a:ext cx="8872296" cy="973101"/>
          </a:xfrm>
          <a:prstGeom prst="rect">
            <a:avLst/>
          </a:prstGeom>
          <a:noFill/>
        </p:spPr>
        <p:txBody>
          <a:bodyPr wrap="square" rtlCol="0">
            <a:spAutoFit/>
          </a:bodyPr>
          <a:lstStyle/>
          <a:p>
            <a:pPr defTabSz="932597"/>
            <a:r>
              <a:rPr lang="en-US" sz="2800" dirty="0">
                <a:solidFill>
                  <a:prstClr val="white"/>
                </a:solidFill>
                <a:latin typeface="Segoe UI Light"/>
              </a:rPr>
              <a:t>Content and signals across Office 365 auto-populating the </a:t>
            </a:r>
            <a:r>
              <a:rPr lang="en-US" sz="2800" b="1" dirty="0">
                <a:solidFill>
                  <a:prstClr val="white"/>
                </a:solidFill>
                <a:latin typeface="Segoe UI Light"/>
              </a:rPr>
              <a:t>Office Graph </a:t>
            </a:r>
            <a:r>
              <a:rPr lang="en-US" sz="2800" dirty="0">
                <a:solidFill>
                  <a:prstClr val="white"/>
                </a:solidFill>
                <a:latin typeface="Segoe UI Light"/>
              </a:rPr>
              <a:t>for teams.</a:t>
            </a:r>
          </a:p>
        </p:txBody>
      </p:sp>
      <p:sp>
        <p:nvSpPr>
          <p:cNvPr id="32" name="TextBox 31"/>
          <p:cNvSpPr txBox="1"/>
          <p:nvPr/>
        </p:nvSpPr>
        <p:spPr>
          <a:xfrm>
            <a:off x="676562" y="3851874"/>
            <a:ext cx="11110073" cy="478308"/>
          </a:xfrm>
          <a:prstGeom prst="rect">
            <a:avLst/>
          </a:prstGeom>
          <a:noFill/>
        </p:spPr>
        <p:txBody>
          <a:bodyPr wrap="square" rtlCol="0">
            <a:spAutoFit/>
          </a:bodyPr>
          <a:lstStyle/>
          <a:p>
            <a:pPr algn="ctr" defTabSz="932597"/>
            <a:r>
              <a:rPr lang="en-US" sz="2448" dirty="0">
                <a:solidFill>
                  <a:srgbClr val="505050">
                    <a:lumMod val="75000"/>
                  </a:srgbClr>
                </a:solidFill>
                <a:latin typeface="Segoe UI Light"/>
              </a:rPr>
              <a:t>Insights derived with machine learning to help YOU get the job done right NOW</a:t>
            </a:r>
          </a:p>
        </p:txBody>
      </p:sp>
      <p:sp>
        <p:nvSpPr>
          <p:cNvPr id="61" name="Title 3"/>
          <p:cNvSpPr>
            <a:spLocks noGrp="1"/>
          </p:cNvSpPr>
          <p:nvPr>
            <p:ph type="title"/>
          </p:nvPr>
        </p:nvSpPr>
        <p:spPr>
          <a:xfrm>
            <a:off x="275482" y="295730"/>
            <a:ext cx="11887878" cy="917444"/>
          </a:xfrm>
        </p:spPr>
        <p:txBody>
          <a:bodyPr/>
          <a:lstStyle/>
          <a:p>
            <a:r>
              <a:rPr lang="en-US" sz="4799" dirty="0"/>
              <a:t>Office Graph</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978" y="4343169"/>
            <a:ext cx="4057074" cy="2438054"/>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3048" y="4459640"/>
            <a:ext cx="3261018" cy="1833428"/>
          </a:xfrm>
          <a:prstGeom prst="rect">
            <a:avLst/>
          </a:prstGeom>
          <a:effectLst>
            <a:outerShdw blurRad="50800" dist="38100" dir="2700000" algn="tl" rotWithShape="0">
              <a:prstClr val="black">
                <a:alpha val="40000"/>
              </a:prstClr>
            </a:outerShdw>
          </a:effectLst>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3570" y="4908156"/>
            <a:ext cx="2864684" cy="1610599"/>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696130" y="4663425"/>
            <a:ext cx="859597" cy="1622831"/>
          </a:xfrm>
          <a:prstGeom prst="rect">
            <a:avLst/>
          </a:prstGeom>
          <a:effectLst>
            <a:outerShdw blurRad="50800" dist="38100" dir="5400000" algn="t" rotWithShape="0">
              <a:prstClr val="black">
                <a:alpha val="40000"/>
              </a:prstClr>
            </a:outerShdw>
          </a:effectLst>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08644" y="2231316"/>
            <a:ext cx="1124553" cy="1124553"/>
          </a:xfrm>
          <a:prstGeom prst="rect">
            <a:avLst/>
          </a:prstGeom>
        </p:spPr>
      </p:pic>
      <p:grpSp>
        <p:nvGrpSpPr>
          <p:cNvPr id="2" name="Group 1"/>
          <p:cNvGrpSpPr/>
          <p:nvPr/>
        </p:nvGrpSpPr>
        <p:grpSpPr>
          <a:xfrm>
            <a:off x="10027696" y="163563"/>
            <a:ext cx="1904730" cy="1809915"/>
            <a:chOff x="10028237" y="163090"/>
            <a:chExt cx="1905000" cy="1810172"/>
          </a:xfrm>
        </p:grpSpPr>
        <p:grpSp>
          <p:nvGrpSpPr>
            <p:cNvPr id="33" name="Group 32"/>
            <p:cNvGrpSpPr/>
            <p:nvPr/>
          </p:nvGrpSpPr>
          <p:grpSpPr>
            <a:xfrm>
              <a:off x="10028237" y="171028"/>
              <a:ext cx="1905000" cy="1802234"/>
              <a:chOff x="1869493" y="427192"/>
              <a:chExt cx="1885895" cy="1448734"/>
            </a:xfrm>
          </p:grpSpPr>
          <p:sp>
            <p:nvSpPr>
              <p:cNvPr id="34" name="Rectangle 5"/>
              <p:cNvSpPr/>
              <p:nvPr/>
            </p:nvSpPr>
            <p:spPr>
              <a:xfrm>
                <a:off x="1869493" y="427192"/>
                <a:ext cx="1885895" cy="1298448"/>
              </a:xfrm>
              <a:prstGeom prst="rect">
                <a:avLst/>
              </a:prstGeom>
              <a:solidFill>
                <a:srgbClr val="41C0BF"/>
              </a:solidFill>
              <a:ln w="25400" cap="flat" cmpd="sng" algn="ctr">
                <a:noFill/>
                <a:prstDash val="solid"/>
              </a:ln>
              <a:effectLst/>
            </p:spPr>
            <p:txBody>
              <a:bodyPr lIns="186494" bIns="93247" rtlCol="0" anchor="b"/>
              <a:lstStyle/>
              <a:p>
                <a:pPr defTabSz="932597">
                  <a:lnSpc>
                    <a:spcPts val="3060"/>
                  </a:lnSpc>
                  <a:defRPr/>
                </a:pPr>
                <a:endParaRPr lang="en-US" sz="2000" kern="0" dirty="0">
                  <a:solidFill>
                    <a:srgbClr val="FFFFFF">
                      <a:alpha val="99000"/>
                    </a:srgbClr>
                  </a:solidFill>
                  <a:latin typeface="Segoe UI Light"/>
                </a:endParaRPr>
              </a:p>
              <a:p>
                <a:pPr defTabSz="932597">
                  <a:lnSpc>
                    <a:spcPts val="3060"/>
                  </a:lnSpc>
                  <a:defRPr/>
                </a:pPr>
                <a:endParaRPr lang="en-US" sz="2000" kern="0" dirty="0">
                  <a:solidFill>
                    <a:srgbClr val="FFFFFF">
                      <a:alpha val="99000"/>
                    </a:srgbClr>
                  </a:solidFill>
                  <a:latin typeface="Segoe UI Light"/>
                </a:endParaRPr>
              </a:p>
              <a:p>
                <a:pPr defTabSz="932597">
                  <a:lnSpc>
                    <a:spcPts val="3060"/>
                  </a:lnSpc>
                  <a:defRPr/>
                </a:pPr>
                <a:endParaRPr lang="en-US" sz="2000" kern="0" dirty="0">
                  <a:solidFill>
                    <a:srgbClr val="FFFFFF">
                      <a:alpha val="99000"/>
                    </a:srgbClr>
                  </a:solidFill>
                  <a:latin typeface="Segoe UI Light"/>
                </a:endParaRPr>
              </a:p>
              <a:p>
                <a:pPr defTabSz="932597">
                  <a:lnSpc>
                    <a:spcPts val="3060"/>
                  </a:lnSpc>
                  <a:defRPr/>
                </a:pPr>
                <a:endParaRPr lang="en-US" sz="2000" kern="0" dirty="0">
                  <a:solidFill>
                    <a:srgbClr val="FFFFFF">
                      <a:alpha val="99000"/>
                    </a:srgbClr>
                  </a:solidFill>
                  <a:latin typeface="Segoe UI Light"/>
                </a:endParaRPr>
              </a:p>
              <a:p>
                <a:pPr defTabSz="932597">
                  <a:defRPr/>
                </a:pP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r>
                  <a:rPr lang="en-US" sz="1071" kern="0" dirty="0">
                    <a:solidFill>
                      <a:srgbClr val="FFFFFF">
                        <a:alpha val="99000"/>
                      </a:srgbClr>
                    </a:solidFill>
                    <a:latin typeface="Segoe UI Light"/>
                  </a:rPr>
                  <a:t/>
                </a:r>
                <a:br>
                  <a:rPr lang="en-US" sz="1071" kern="0" dirty="0">
                    <a:solidFill>
                      <a:srgbClr val="FFFFFF">
                        <a:alpha val="99000"/>
                      </a:srgbClr>
                    </a:solidFill>
                    <a:latin typeface="Segoe UI Light"/>
                  </a:rPr>
                </a:br>
                <a:endParaRPr lang="en-US" sz="1071" kern="0" dirty="0">
                  <a:solidFill>
                    <a:srgbClr val="FFFFFF">
                      <a:alpha val="99000"/>
                    </a:srgbClr>
                  </a:solidFill>
                  <a:latin typeface="Segoe UI Light"/>
                </a:endParaRPr>
              </a:p>
            </p:txBody>
          </p:sp>
          <p:sp>
            <p:nvSpPr>
              <p:cNvPr id="35" name="Isosceles Triangle 34"/>
              <p:cNvSpPr/>
              <p:nvPr/>
            </p:nvSpPr>
            <p:spPr bwMode="auto">
              <a:xfrm rot="10800000">
                <a:off x="2483991" y="1666871"/>
                <a:ext cx="659593" cy="209055"/>
              </a:xfrm>
              <a:prstGeom prst="triangle">
                <a:avLst/>
              </a:prstGeom>
              <a:solidFill>
                <a:srgbClr val="41C0B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5" tIns="46616" rIns="46616" bIns="93235" numCol="1" spcCol="0" rtlCol="0" fromWordArt="0" anchor="b" anchorCtr="0" forceAA="0" compatLnSpc="1">
                <a:prstTxWarp prst="textNoShape">
                  <a:avLst/>
                </a:prstTxWarp>
                <a:noAutofit/>
              </a:bodyPr>
              <a:lstStyle/>
              <a:p>
                <a:pPr algn="ctr" defTabSz="931935"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36" name="Picture 8" descr="C:\Users\Nicole\Documents\Work\MS Resource\Logos\Outlook.com_rgb_Wht.pn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11386525" y="294841"/>
              <a:ext cx="359899" cy="311883"/>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2" descr="http://socialsilk.com/wp-content/uploads/2011/02/YammerLogoCroppedSmall.png"/>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11420679" y="1077490"/>
              <a:ext cx="270646" cy="220370"/>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38" name="Freeform 17"/>
            <p:cNvSpPr>
              <a:spLocks noEditPoints="1"/>
            </p:cNvSpPr>
            <p:nvPr/>
          </p:nvSpPr>
          <p:spPr bwMode="auto">
            <a:xfrm>
              <a:off x="11460440" y="693725"/>
              <a:ext cx="145031" cy="231978"/>
            </a:xfrm>
            <a:custGeom>
              <a:avLst/>
              <a:gdLst>
                <a:gd name="T0" fmla="*/ 0 w 454"/>
                <a:gd name="T1" fmla="*/ 78 h 764"/>
                <a:gd name="T2" fmla="*/ 0 w 454"/>
                <a:gd name="T3" fmla="*/ 686 h 764"/>
                <a:gd name="T4" fmla="*/ 454 w 454"/>
                <a:gd name="T5" fmla="*/ 764 h 764"/>
                <a:gd name="T6" fmla="*/ 454 w 454"/>
                <a:gd name="T7" fmla="*/ 0 h 764"/>
                <a:gd name="T8" fmla="*/ 0 w 454"/>
                <a:gd name="T9" fmla="*/ 78 h 764"/>
                <a:gd name="T10" fmla="*/ 292 w 454"/>
                <a:gd name="T11" fmla="*/ 487 h 764"/>
                <a:gd name="T12" fmla="*/ 203 w 454"/>
                <a:gd name="T13" fmla="*/ 515 h 764"/>
                <a:gd name="T14" fmla="*/ 128 w 454"/>
                <a:gd name="T15" fmla="*/ 498 h 764"/>
                <a:gd name="T16" fmla="*/ 128 w 454"/>
                <a:gd name="T17" fmla="*/ 434 h 764"/>
                <a:gd name="T18" fmla="*/ 205 w 454"/>
                <a:gd name="T19" fmla="*/ 463 h 764"/>
                <a:gd name="T20" fmla="*/ 238 w 454"/>
                <a:gd name="T21" fmla="*/ 454 h 764"/>
                <a:gd name="T22" fmla="*/ 247 w 454"/>
                <a:gd name="T23" fmla="*/ 434 h 764"/>
                <a:gd name="T24" fmla="*/ 233 w 454"/>
                <a:gd name="T25" fmla="*/ 408 h 764"/>
                <a:gd name="T26" fmla="*/ 193 w 454"/>
                <a:gd name="T27" fmla="*/ 386 h 764"/>
                <a:gd name="T28" fmla="*/ 127 w 454"/>
                <a:gd name="T29" fmla="*/ 301 h 764"/>
                <a:gd name="T30" fmla="*/ 156 w 454"/>
                <a:gd name="T31" fmla="*/ 239 h 764"/>
                <a:gd name="T32" fmla="*/ 233 w 454"/>
                <a:gd name="T33" fmla="*/ 215 h 764"/>
                <a:gd name="T34" fmla="*/ 303 w 454"/>
                <a:gd name="T35" fmla="*/ 226 h 764"/>
                <a:gd name="T36" fmla="*/ 303 w 454"/>
                <a:gd name="T37" fmla="*/ 287 h 764"/>
                <a:gd name="T38" fmla="*/ 237 w 454"/>
                <a:gd name="T39" fmla="*/ 266 h 764"/>
                <a:gd name="T40" fmla="*/ 207 w 454"/>
                <a:gd name="T41" fmla="*/ 274 h 764"/>
                <a:gd name="T42" fmla="*/ 196 w 454"/>
                <a:gd name="T43" fmla="*/ 296 h 764"/>
                <a:gd name="T44" fmla="*/ 206 w 454"/>
                <a:gd name="T45" fmla="*/ 319 h 764"/>
                <a:gd name="T46" fmla="*/ 241 w 454"/>
                <a:gd name="T47" fmla="*/ 340 h 764"/>
                <a:gd name="T48" fmla="*/ 296 w 454"/>
                <a:gd name="T49" fmla="*/ 376 h 764"/>
                <a:gd name="T50" fmla="*/ 316 w 454"/>
                <a:gd name="T51" fmla="*/ 428 h 764"/>
                <a:gd name="T52" fmla="*/ 292 w 454"/>
                <a:gd name="T53" fmla="*/ 487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764">
                  <a:moveTo>
                    <a:pt x="0" y="78"/>
                  </a:moveTo>
                  <a:cubicBezTo>
                    <a:pt x="0" y="686"/>
                    <a:pt x="0" y="686"/>
                    <a:pt x="0" y="686"/>
                  </a:cubicBezTo>
                  <a:cubicBezTo>
                    <a:pt x="454" y="764"/>
                    <a:pt x="454" y="764"/>
                    <a:pt x="454" y="764"/>
                  </a:cubicBezTo>
                  <a:cubicBezTo>
                    <a:pt x="454" y="0"/>
                    <a:pt x="454" y="0"/>
                    <a:pt x="454" y="0"/>
                  </a:cubicBezTo>
                  <a:lnTo>
                    <a:pt x="0" y="78"/>
                  </a:lnTo>
                  <a:close/>
                  <a:moveTo>
                    <a:pt x="292" y="487"/>
                  </a:moveTo>
                  <a:cubicBezTo>
                    <a:pt x="273" y="505"/>
                    <a:pt x="243" y="515"/>
                    <a:pt x="203" y="515"/>
                  </a:cubicBezTo>
                  <a:cubicBezTo>
                    <a:pt x="173" y="515"/>
                    <a:pt x="148" y="509"/>
                    <a:pt x="128" y="498"/>
                  </a:cubicBezTo>
                  <a:cubicBezTo>
                    <a:pt x="128" y="434"/>
                    <a:pt x="128" y="434"/>
                    <a:pt x="128" y="434"/>
                  </a:cubicBezTo>
                  <a:cubicBezTo>
                    <a:pt x="151" y="453"/>
                    <a:pt x="177" y="463"/>
                    <a:pt x="205" y="463"/>
                  </a:cubicBezTo>
                  <a:cubicBezTo>
                    <a:pt x="220" y="463"/>
                    <a:pt x="231" y="460"/>
                    <a:pt x="238" y="454"/>
                  </a:cubicBezTo>
                  <a:cubicBezTo>
                    <a:pt x="244" y="448"/>
                    <a:pt x="247" y="442"/>
                    <a:pt x="247" y="434"/>
                  </a:cubicBezTo>
                  <a:cubicBezTo>
                    <a:pt x="247" y="424"/>
                    <a:pt x="243" y="416"/>
                    <a:pt x="233" y="408"/>
                  </a:cubicBezTo>
                  <a:cubicBezTo>
                    <a:pt x="226" y="402"/>
                    <a:pt x="213" y="395"/>
                    <a:pt x="193" y="386"/>
                  </a:cubicBezTo>
                  <a:cubicBezTo>
                    <a:pt x="149" y="365"/>
                    <a:pt x="127" y="337"/>
                    <a:pt x="127" y="301"/>
                  </a:cubicBezTo>
                  <a:cubicBezTo>
                    <a:pt x="127" y="275"/>
                    <a:pt x="137" y="254"/>
                    <a:pt x="156" y="239"/>
                  </a:cubicBezTo>
                  <a:cubicBezTo>
                    <a:pt x="175" y="223"/>
                    <a:pt x="201" y="215"/>
                    <a:pt x="233" y="215"/>
                  </a:cubicBezTo>
                  <a:cubicBezTo>
                    <a:pt x="261" y="215"/>
                    <a:pt x="284" y="219"/>
                    <a:pt x="303" y="226"/>
                  </a:cubicBezTo>
                  <a:cubicBezTo>
                    <a:pt x="303" y="287"/>
                    <a:pt x="303" y="287"/>
                    <a:pt x="303" y="287"/>
                  </a:cubicBezTo>
                  <a:cubicBezTo>
                    <a:pt x="284" y="273"/>
                    <a:pt x="261" y="266"/>
                    <a:pt x="237" y="266"/>
                  </a:cubicBezTo>
                  <a:cubicBezTo>
                    <a:pt x="224" y="266"/>
                    <a:pt x="214" y="269"/>
                    <a:pt x="207" y="274"/>
                  </a:cubicBezTo>
                  <a:cubicBezTo>
                    <a:pt x="200" y="280"/>
                    <a:pt x="196" y="287"/>
                    <a:pt x="196" y="296"/>
                  </a:cubicBezTo>
                  <a:cubicBezTo>
                    <a:pt x="196" y="305"/>
                    <a:pt x="199" y="313"/>
                    <a:pt x="206" y="319"/>
                  </a:cubicBezTo>
                  <a:cubicBezTo>
                    <a:pt x="212" y="325"/>
                    <a:pt x="223" y="332"/>
                    <a:pt x="241" y="340"/>
                  </a:cubicBezTo>
                  <a:cubicBezTo>
                    <a:pt x="266" y="352"/>
                    <a:pt x="285" y="364"/>
                    <a:pt x="296" y="376"/>
                  </a:cubicBezTo>
                  <a:cubicBezTo>
                    <a:pt x="309" y="390"/>
                    <a:pt x="316" y="408"/>
                    <a:pt x="316" y="428"/>
                  </a:cubicBezTo>
                  <a:cubicBezTo>
                    <a:pt x="316" y="452"/>
                    <a:pt x="308" y="472"/>
                    <a:pt x="292" y="48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198" tIns="46600" rIns="93198" bIns="46600" numCol="1" anchor="t" anchorCtr="0" compatLnSpc="1">
              <a:prstTxWarp prst="textNoShape">
                <a:avLst/>
              </a:prstTxWarp>
            </a:bodyPr>
            <a:lstStyle/>
            <a:p>
              <a:pPr algn="ctr" defTabSz="949962">
                <a:defRPr/>
              </a:pPr>
              <a:endParaRPr lang="en-US" sz="1834" kern="0" dirty="0">
                <a:solidFill>
                  <a:srgbClr val="FFFFFF"/>
                </a:solidFill>
              </a:endParaRPr>
            </a:p>
          </p:txBody>
        </p:sp>
        <p:sp>
          <p:nvSpPr>
            <p:cNvPr id="39" name="Freeform 18"/>
            <p:cNvSpPr>
              <a:spLocks/>
            </p:cNvSpPr>
            <p:nvPr/>
          </p:nvSpPr>
          <p:spPr bwMode="auto">
            <a:xfrm>
              <a:off x="11605471" y="726307"/>
              <a:ext cx="90966" cy="158080"/>
            </a:xfrm>
            <a:custGeom>
              <a:avLst/>
              <a:gdLst>
                <a:gd name="T0" fmla="*/ 207 w 285"/>
                <a:gd name="T1" fmla="*/ 181 h 521"/>
                <a:gd name="T2" fmla="*/ 104 w 285"/>
                <a:gd name="T3" fmla="*/ 78 h 521"/>
                <a:gd name="T4" fmla="*/ 25 w 285"/>
                <a:gd name="T5" fmla="*/ 0 h 521"/>
                <a:gd name="T6" fmla="*/ 0 w 285"/>
                <a:gd name="T7" fmla="*/ 5 h 521"/>
                <a:gd name="T8" fmla="*/ 0 w 285"/>
                <a:gd name="T9" fmla="*/ 156 h 521"/>
                <a:gd name="T10" fmla="*/ 25 w 285"/>
                <a:gd name="T11" fmla="*/ 161 h 521"/>
                <a:gd name="T12" fmla="*/ 96 w 285"/>
                <a:gd name="T13" fmla="*/ 117 h 521"/>
                <a:gd name="T14" fmla="*/ 169 w 285"/>
                <a:gd name="T15" fmla="*/ 190 h 521"/>
                <a:gd name="T16" fmla="*/ 125 w 285"/>
                <a:gd name="T17" fmla="*/ 261 h 521"/>
                <a:gd name="T18" fmla="*/ 169 w 285"/>
                <a:gd name="T19" fmla="*/ 332 h 521"/>
                <a:gd name="T20" fmla="*/ 96 w 285"/>
                <a:gd name="T21" fmla="*/ 405 h 521"/>
                <a:gd name="T22" fmla="*/ 25 w 285"/>
                <a:gd name="T23" fmla="*/ 361 h 521"/>
                <a:gd name="T24" fmla="*/ 0 w 285"/>
                <a:gd name="T25" fmla="*/ 365 h 521"/>
                <a:gd name="T26" fmla="*/ 0 w 285"/>
                <a:gd name="T27" fmla="*/ 517 h 521"/>
                <a:gd name="T28" fmla="*/ 25 w 285"/>
                <a:gd name="T29" fmla="*/ 521 h 521"/>
                <a:gd name="T30" fmla="*/ 104 w 285"/>
                <a:gd name="T31" fmla="*/ 443 h 521"/>
                <a:gd name="T32" fmla="*/ 207 w 285"/>
                <a:gd name="T33" fmla="*/ 341 h 521"/>
                <a:gd name="T34" fmla="*/ 285 w 285"/>
                <a:gd name="T35" fmla="*/ 261 h 521"/>
                <a:gd name="T36" fmla="*/ 207 w 285"/>
                <a:gd name="T37" fmla="*/ 18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5" h="521">
                  <a:moveTo>
                    <a:pt x="207" y="181"/>
                  </a:moveTo>
                  <a:cubicBezTo>
                    <a:pt x="187" y="135"/>
                    <a:pt x="150" y="98"/>
                    <a:pt x="104" y="78"/>
                  </a:cubicBezTo>
                  <a:cubicBezTo>
                    <a:pt x="103" y="35"/>
                    <a:pt x="68" y="0"/>
                    <a:pt x="25" y="0"/>
                  </a:cubicBezTo>
                  <a:cubicBezTo>
                    <a:pt x="16" y="0"/>
                    <a:pt x="8" y="2"/>
                    <a:pt x="0" y="5"/>
                  </a:cubicBezTo>
                  <a:cubicBezTo>
                    <a:pt x="0" y="156"/>
                    <a:pt x="0" y="156"/>
                    <a:pt x="0" y="156"/>
                  </a:cubicBezTo>
                  <a:cubicBezTo>
                    <a:pt x="8" y="159"/>
                    <a:pt x="16" y="161"/>
                    <a:pt x="25" y="161"/>
                  </a:cubicBezTo>
                  <a:cubicBezTo>
                    <a:pt x="56" y="161"/>
                    <a:pt x="82" y="143"/>
                    <a:pt x="96" y="117"/>
                  </a:cubicBezTo>
                  <a:cubicBezTo>
                    <a:pt x="127" y="132"/>
                    <a:pt x="153" y="158"/>
                    <a:pt x="169" y="190"/>
                  </a:cubicBezTo>
                  <a:cubicBezTo>
                    <a:pt x="143" y="203"/>
                    <a:pt x="125" y="230"/>
                    <a:pt x="125" y="261"/>
                  </a:cubicBezTo>
                  <a:cubicBezTo>
                    <a:pt x="125" y="292"/>
                    <a:pt x="143" y="318"/>
                    <a:pt x="169" y="332"/>
                  </a:cubicBezTo>
                  <a:cubicBezTo>
                    <a:pt x="153" y="363"/>
                    <a:pt x="127" y="389"/>
                    <a:pt x="96" y="405"/>
                  </a:cubicBezTo>
                  <a:cubicBezTo>
                    <a:pt x="82" y="379"/>
                    <a:pt x="56" y="361"/>
                    <a:pt x="25" y="361"/>
                  </a:cubicBezTo>
                  <a:cubicBezTo>
                    <a:pt x="16" y="361"/>
                    <a:pt x="8" y="363"/>
                    <a:pt x="0" y="365"/>
                  </a:cubicBezTo>
                  <a:cubicBezTo>
                    <a:pt x="0" y="517"/>
                    <a:pt x="0" y="517"/>
                    <a:pt x="0" y="517"/>
                  </a:cubicBezTo>
                  <a:cubicBezTo>
                    <a:pt x="8" y="519"/>
                    <a:pt x="16" y="521"/>
                    <a:pt x="25" y="521"/>
                  </a:cubicBezTo>
                  <a:cubicBezTo>
                    <a:pt x="68" y="521"/>
                    <a:pt x="103" y="486"/>
                    <a:pt x="104" y="443"/>
                  </a:cubicBezTo>
                  <a:cubicBezTo>
                    <a:pt x="150" y="423"/>
                    <a:pt x="187" y="386"/>
                    <a:pt x="207" y="341"/>
                  </a:cubicBezTo>
                  <a:cubicBezTo>
                    <a:pt x="250" y="339"/>
                    <a:pt x="285" y="304"/>
                    <a:pt x="285" y="261"/>
                  </a:cubicBezTo>
                  <a:cubicBezTo>
                    <a:pt x="285" y="217"/>
                    <a:pt x="250" y="182"/>
                    <a:pt x="207" y="18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198" tIns="46600" rIns="93198" bIns="46600" numCol="1" anchor="t" anchorCtr="0" compatLnSpc="1">
              <a:prstTxWarp prst="textNoShape">
                <a:avLst/>
              </a:prstTxWarp>
            </a:bodyPr>
            <a:lstStyle/>
            <a:p>
              <a:pPr defTabSz="949962">
                <a:defRPr/>
              </a:pPr>
              <a:endParaRPr lang="en-US" sz="1834" kern="0" dirty="0">
                <a:solidFill>
                  <a:srgbClr val="FFFFFF"/>
                </a:solidFill>
              </a:endParaRPr>
            </a:p>
          </p:txBody>
        </p:sp>
        <p:sp>
          <p:nvSpPr>
            <p:cNvPr id="40" name="Rectangle 39"/>
            <p:cNvSpPr/>
            <p:nvPr/>
          </p:nvSpPr>
          <p:spPr>
            <a:xfrm>
              <a:off x="10170403" y="163090"/>
              <a:ext cx="1343470" cy="1563461"/>
            </a:xfrm>
            <a:prstGeom prst="rect">
              <a:avLst/>
            </a:prstGeom>
          </p:spPr>
          <p:txBody>
            <a:bodyPr wrap="square">
              <a:spAutoFit/>
            </a:bodyPr>
            <a:lstStyle/>
            <a:p>
              <a:pPr defTabSz="932597">
                <a:lnSpc>
                  <a:spcPct val="130000"/>
                </a:lnSpc>
                <a:defRPr/>
              </a:pPr>
              <a:r>
                <a:rPr lang="en-US" kern="0" dirty="0">
                  <a:solidFill>
                    <a:srgbClr val="FFFFFF">
                      <a:alpha val="99000"/>
                    </a:srgbClr>
                  </a:solidFill>
                  <a:latin typeface="Segoe UI Light"/>
                </a:rPr>
                <a:t>Exchange</a:t>
              </a:r>
            </a:p>
            <a:p>
              <a:pPr defTabSz="932597">
                <a:lnSpc>
                  <a:spcPct val="130000"/>
                </a:lnSpc>
                <a:defRPr/>
              </a:pPr>
              <a:r>
                <a:rPr lang="en-US" kern="0" dirty="0">
                  <a:solidFill>
                    <a:srgbClr val="FFFFFF">
                      <a:alpha val="99000"/>
                    </a:srgbClr>
                  </a:solidFill>
                  <a:latin typeface="Segoe UI Light"/>
                </a:rPr>
                <a:t>SharePoint</a:t>
              </a:r>
            </a:p>
            <a:p>
              <a:pPr defTabSz="932597">
                <a:lnSpc>
                  <a:spcPct val="130000"/>
                </a:lnSpc>
                <a:defRPr/>
              </a:pPr>
              <a:r>
                <a:rPr lang="en-US" kern="0" dirty="0">
                  <a:solidFill>
                    <a:srgbClr val="FFFFFF">
                      <a:alpha val="99000"/>
                    </a:srgbClr>
                  </a:solidFill>
                  <a:latin typeface="Segoe UI Light"/>
                </a:rPr>
                <a:t>Yammer</a:t>
              </a:r>
            </a:p>
            <a:p>
              <a:pPr defTabSz="932597">
                <a:lnSpc>
                  <a:spcPct val="130000"/>
                </a:lnSpc>
                <a:defRPr/>
              </a:pPr>
              <a:r>
                <a:rPr lang="en-US" kern="0" dirty="0">
                  <a:solidFill>
                    <a:srgbClr val="FFFFFF">
                      <a:alpha val="99000"/>
                    </a:srgbClr>
                  </a:solidFill>
                  <a:latin typeface="Segoe UI Light"/>
                </a:rPr>
                <a:t>Lync</a:t>
              </a:r>
            </a:p>
          </p:txBody>
        </p:sp>
        <p:pic>
          <p:nvPicPr>
            <p:cNvPr id="41" name="Picture 40" descr="Slide17-LyncLogo.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445004" y="1411389"/>
              <a:ext cx="301420" cy="257073"/>
            </a:xfrm>
            <a:prstGeom prst="rect">
              <a:avLst/>
            </a:prstGeom>
          </p:spPr>
        </p:pic>
      </p:grpSp>
    </p:spTree>
    <p:extLst>
      <p:ext uri="{BB962C8B-B14F-4D97-AF65-F5344CB8AC3E}">
        <p14:creationId xmlns:p14="http://schemas.microsoft.com/office/powerpoint/2010/main" val="2207431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119" dirty="0"/>
              <a:t>Agenda</a:t>
            </a:r>
          </a:p>
        </p:txBody>
      </p:sp>
      <p:sp>
        <p:nvSpPr>
          <p:cNvPr id="3" name="Content Placeholder 2"/>
          <p:cNvSpPr>
            <a:spLocks noGrp="1"/>
          </p:cNvSpPr>
          <p:nvPr>
            <p:ph idx="1"/>
          </p:nvPr>
        </p:nvSpPr>
        <p:spPr/>
        <p:txBody>
          <a:bodyPr>
            <a:normAutofit/>
          </a:bodyPr>
          <a:lstStyle/>
          <a:p>
            <a:r>
              <a:rPr lang="en-US" sz="4488" dirty="0"/>
              <a:t>Evolution of the Intranet</a:t>
            </a:r>
          </a:p>
          <a:p>
            <a:r>
              <a:rPr lang="en-US" sz="4488" dirty="0"/>
              <a:t>Ways the Traditional Intranet Fails</a:t>
            </a:r>
          </a:p>
          <a:p>
            <a:r>
              <a:rPr lang="en-US" sz="4488" dirty="0"/>
              <a:t>Strategies for Designing &amp; Building the Social Intranet</a:t>
            </a:r>
          </a:p>
        </p:txBody>
      </p:sp>
    </p:spTree>
    <p:extLst>
      <p:ext uri="{BB962C8B-B14F-4D97-AF65-F5344CB8AC3E}">
        <p14:creationId xmlns:p14="http://schemas.microsoft.com/office/powerpoint/2010/main" val="26527112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3554" name="Picture 2" descr="http://officeblogs.blob.core.windows.net/wp-content/2014/02/YammerAppUpdate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0"/>
            <a:ext cx="13775328" cy="7936843"/>
          </a:xfrm>
          <a:prstGeom prst="rect">
            <a:avLst/>
          </a:prstGeom>
          <a:noFill/>
          <a:extLst>
            <a:ext uri="{909E8E84-426E-40DD-AFC4-6F175D3DCCD1}">
              <a14:hiddenFill xmlns:a14="http://schemas.microsoft.com/office/drawing/2010/main">
                <a:solidFill>
                  <a:srgbClr val="FFFFFF"/>
                </a:solidFill>
              </a14:hiddenFill>
            </a:ext>
          </a:extLst>
        </p:spPr>
      </p:pic>
      <p:sp>
        <p:nvSpPr>
          <p:cNvPr id="4" name="Down Arrow 3"/>
          <p:cNvSpPr/>
          <p:nvPr/>
        </p:nvSpPr>
        <p:spPr>
          <a:xfrm rot="19232320">
            <a:off x="1590426" y="905033"/>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ounded Rectangle 4"/>
          <p:cNvSpPr/>
          <p:nvPr/>
        </p:nvSpPr>
        <p:spPr>
          <a:xfrm>
            <a:off x="2457529" y="0"/>
            <a:ext cx="3441439" cy="115590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Yammer web part</a:t>
            </a:r>
          </a:p>
          <a:p>
            <a:pPr algn="ctr" defTabSz="932597"/>
            <a:r>
              <a:rPr lang="en-US" sz="1836" dirty="0">
                <a:solidFill>
                  <a:prstClr val="white"/>
                </a:solidFill>
              </a:rPr>
              <a:t>Add on search, team site, my site or SharePoint page.</a:t>
            </a:r>
          </a:p>
        </p:txBody>
      </p:sp>
    </p:spTree>
    <p:extLst>
      <p:ext uri="{BB962C8B-B14F-4D97-AF65-F5344CB8AC3E}">
        <p14:creationId xmlns:p14="http://schemas.microsoft.com/office/powerpoint/2010/main" val="30920450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
        <p:nvSpPr>
          <p:cNvPr id="5" name="Down Arrow 4"/>
          <p:cNvSpPr/>
          <p:nvPr/>
        </p:nvSpPr>
        <p:spPr>
          <a:xfrm rot="19232320">
            <a:off x="7673868" y="732859"/>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7487009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82" y="399423"/>
            <a:ext cx="13143878" cy="6479650"/>
          </a:xfrm>
          <a:prstGeom prst="rect">
            <a:avLst/>
          </a:prstGeom>
        </p:spPr>
      </p:pic>
      <p:sp>
        <p:nvSpPr>
          <p:cNvPr id="5" name="Down Arrow 4"/>
          <p:cNvSpPr/>
          <p:nvPr/>
        </p:nvSpPr>
        <p:spPr>
          <a:xfrm rot="19232320">
            <a:off x="2076431" y="3769721"/>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ectangle 6"/>
          <p:cNvSpPr/>
          <p:nvPr/>
        </p:nvSpPr>
        <p:spPr>
          <a:xfrm>
            <a:off x="11034499" y="412258"/>
            <a:ext cx="2402539" cy="2635122"/>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 name="Down Arrow 7"/>
          <p:cNvSpPr/>
          <p:nvPr/>
        </p:nvSpPr>
        <p:spPr>
          <a:xfrm rot="12521324">
            <a:off x="11805053" y="3026823"/>
            <a:ext cx="998279" cy="16386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9" name="Rounded Rectangle 8"/>
          <p:cNvSpPr/>
          <p:nvPr/>
        </p:nvSpPr>
        <p:spPr>
          <a:xfrm>
            <a:off x="8459986" y="3185330"/>
            <a:ext cx="3441439" cy="19571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Social Streams</a:t>
            </a:r>
          </a:p>
          <a:p>
            <a:pPr algn="ctr" defTabSz="932597"/>
            <a:r>
              <a:rPr lang="en-US" sz="1836" dirty="0">
                <a:solidFill>
                  <a:prstClr val="white"/>
                </a:solidFill>
              </a:rPr>
              <a:t>Integrated </a:t>
            </a:r>
          </a:p>
          <a:p>
            <a:pPr algn="ctr" defTabSz="932597"/>
            <a:r>
              <a:rPr lang="en-US" sz="1836" dirty="0">
                <a:solidFill>
                  <a:prstClr val="white"/>
                </a:solidFill>
              </a:rPr>
              <a:t>instant messaging &amp; communications</a:t>
            </a:r>
          </a:p>
          <a:p>
            <a:pPr algn="ctr" defTabSz="932597"/>
            <a:r>
              <a:rPr lang="en-US" sz="1836" dirty="0">
                <a:solidFill>
                  <a:prstClr val="white"/>
                </a:solidFill>
              </a:rPr>
              <a:t>notifications</a:t>
            </a:r>
          </a:p>
          <a:p>
            <a:pPr algn="ctr" defTabSz="932597"/>
            <a:r>
              <a:rPr lang="en-US" sz="1836" dirty="0">
                <a:solidFill>
                  <a:prstClr val="white"/>
                </a:solidFill>
              </a:rPr>
              <a:t>&amp; apps</a:t>
            </a:r>
          </a:p>
        </p:txBody>
      </p:sp>
    </p:spTree>
    <p:extLst>
      <p:ext uri="{BB962C8B-B14F-4D97-AF65-F5344CB8AC3E}">
        <p14:creationId xmlns:p14="http://schemas.microsoft.com/office/powerpoint/2010/main" val="954218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55768" y="0"/>
            <a:ext cx="8757825" cy="9459135"/>
          </a:xfrm>
        </p:spPr>
      </p:pic>
      <p:sp>
        <p:nvSpPr>
          <p:cNvPr id="6" name="Rectangle 5"/>
          <p:cNvSpPr/>
          <p:nvPr/>
        </p:nvSpPr>
        <p:spPr>
          <a:xfrm>
            <a:off x="6870622" y="285052"/>
            <a:ext cx="2600782" cy="5770302"/>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ectangle 6"/>
          <p:cNvSpPr/>
          <p:nvPr/>
        </p:nvSpPr>
        <p:spPr>
          <a:xfrm>
            <a:off x="957567" y="3086785"/>
            <a:ext cx="5770867" cy="2180453"/>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 name="Down Arrow 7"/>
          <p:cNvSpPr/>
          <p:nvPr/>
        </p:nvSpPr>
        <p:spPr>
          <a:xfrm rot="7584830">
            <a:off x="9452142" y="1790552"/>
            <a:ext cx="1795152" cy="2088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9" name="Rounded Rectangle 8"/>
          <p:cNvSpPr/>
          <p:nvPr/>
        </p:nvSpPr>
        <p:spPr>
          <a:xfrm>
            <a:off x="10891990" y="2372663"/>
            <a:ext cx="1655043" cy="30079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Social Stream</a:t>
            </a:r>
          </a:p>
          <a:p>
            <a:pPr algn="ctr" defTabSz="932597"/>
            <a:endParaRPr lang="en-US" sz="1836" dirty="0">
              <a:solidFill>
                <a:prstClr val="white"/>
              </a:solidFill>
            </a:endParaRPr>
          </a:p>
          <a:p>
            <a:pPr algn="ctr" defTabSz="932597"/>
            <a:r>
              <a:rPr lang="en-US" sz="1836" dirty="0">
                <a:solidFill>
                  <a:prstClr val="white"/>
                </a:solidFill>
              </a:rPr>
              <a:t>(Courtesy </a:t>
            </a:r>
          </a:p>
          <a:p>
            <a:pPr algn="ctr" defTabSz="932597"/>
            <a:r>
              <a:rPr lang="en-US" sz="1836" dirty="0" err="1">
                <a:solidFill>
                  <a:prstClr val="white"/>
                </a:solidFill>
              </a:rPr>
              <a:t>Beezy</a:t>
            </a:r>
            <a:r>
              <a:rPr lang="en-US" sz="1836" dirty="0">
                <a:solidFill>
                  <a:prstClr val="white"/>
                </a:solidFill>
              </a:rPr>
              <a:t>)</a:t>
            </a:r>
          </a:p>
        </p:txBody>
      </p:sp>
    </p:spTree>
    <p:extLst>
      <p:ext uri="{BB962C8B-B14F-4D97-AF65-F5344CB8AC3E}">
        <p14:creationId xmlns:p14="http://schemas.microsoft.com/office/powerpoint/2010/main" val="5426207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816362" y="-52542"/>
            <a:ext cx="10007972" cy="7779782"/>
          </a:xfrm>
          <a:prstGeom prst="rect">
            <a:avLst/>
          </a:prstGeom>
        </p:spPr>
      </p:pic>
      <p:sp>
        <p:nvSpPr>
          <p:cNvPr id="4" name="Rectangle 3"/>
          <p:cNvSpPr/>
          <p:nvPr/>
        </p:nvSpPr>
        <p:spPr>
          <a:xfrm>
            <a:off x="1496112" y="2982240"/>
            <a:ext cx="5978732" cy="4012284"/>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Down Arrow 4"/>
          <p:cNvSpPr/>
          <p:nvPr/>
        </p:nvSpPr>
        <p:spPr>
          <a:xfrm rot="5147302">
            <a:off x="8090240" y="2168933"/>
            <a:ext cx="1795152" cy="2088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Rounded Rectangle 5"/>
          <p:cNvSpPr/>
          <p:nvPr/>
        </p:nvSpPr>
        <p:spPr>
          <a:xfrm>
            <a:off x="10199622" y="1724345"/>
            <a:ext cx="1655043" cy="30079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Social Stream</a:t>
            </a:r>
          </a:p>
          <a:p>
            <a:pPr algn="ctr" defTabSz="932597"/>
            <a:endParaRPr lang="en-US" sz="1836" dirty="0">
              <a:solidFill>
                <a:prstClr val="white"/>
              </a:solidFill>
            </a:endParaRPr>
          </a:p>
          <a:p>
            <a:pPr algn="ctr" defTabSz="932597"/>
            <a:r>
              <a:rPr lang="en-US" sz="1836" dirty="0">
                <a:solidFill>
                  <a:prstClr val="white"/>
                </a:solidFill>
              </a:rPr>
              <a:t>(Courtesy </a:t>
            </a:r>
          </a:p>
          <a:p>
            <a:pPr algn="ctr" defTabSz="932597"/>
            <a:r>
              <a:rPr lang="en-US" sz="1836" dirty="0" err="1">
                <a:solidFill>
                  <a:prstClr val="white"/>
                </a:solidFill>
              </a:rPr>
              <a:t>Beezy</a:t>
            </a:r>
            <a:r>
              <a:rPr lang="en-US" sz="1836" dirty="0">
                <a:solidFill>
                  <a:prstClr val="white"/>
                </a:solidFill>
              </a:rPr>
              <a:t>)</a:t>
            </a:r>
          </a:p>
        </p:txBody>
      </p:sp>
    </p:spTree>
    <p:extLst>
      <p:ext uri="{BB962C8B-B14F-4D97-AF65-F5344CB8AC3E}">
        <p14:creationId xmlns:p14="http://schemas.microsoft.com/office/powerpoint/2010/main" val="3970256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Web Application Inspiration - Igloo Intranet App    ----BTW, Please Visit:  http://artcaffeine.imobileappsys.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807" y="0"/>
            <a:ext cx="9208910" cy="14734257"/>
          </a:xfrm>
          <a:prstGeom prst="rect">
            <a:avLst/>
          </a:prstGeom>
          <a:noFill/>
          <a:extLst>
            <a:ext uri="{909E8E84-426E-40DD-AFC4-6F175D3DCCD1}">
              <a14:hiddenFill xmlns:a14="http://schemas.microsoft.com/office/drawing/2010/main">
                <a:solidFill>
                  <a:srgbClr val="FFFFFF"/>
                </a:solidFill>
              </a14:hiddenFill>
            </a:ext>
          </a:extLst>
        </p:spPr>
      </p:pic>
      <p:sp>
        <p:nvSpPr>
          <p:cNvPr id="5" name="Down Arrow 4"/>
          <p:cNvSpPr/>
          <p:nvPr/>
        </p:nvSpPr>
        <p:spPr>
          <a:xfrm rot="7584830">
            <a:off x="7939629" y="4378904"/>
            <a:ext cx="1795152" cy="2088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Rectangle 5"/>
          <p:cNvSpPr/>
          <p:nvPr/>
        </p:nvSpPr>
        <p:spPr>
          <a:xfrm>
            <a:off x="1603383" y="-76085"/>
            <a:ext cx="2600782" cy="448479"/>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Rectangle 6"/>
          <p:cNvSpPr/>
          <p:nvPr/>
        </p:nvSpPr>
        <p:spPr>
          <a:xfrm>
            <a:off x="1509247" y="2246666"/>
            <a:ext cx="6372789" cy="303370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 name="Rounded Rectangle 7"/>
          <p:cNvSpPr/>
          <p:nvPr/>
        </p:nvSpPr>
        <p:spPr>
          <a:xfrm>
            <a:off x="10075625" y="3389604"/>
            <a:ext cx="2359968" cy="3375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b="1" dirty="0">
                <a:solidFill>
                  <a:prstClr val="white"/>
                </a:solidFill>
              </a:rPr>
              <a:t>Streams</a:t>
            </a:r>
          </a:p>
          <a:p>
            <a:pPr algn="ctr" defTabSz="932597"/>
            <a:endParaRPr lang="en-US" sz="1836" dirty="0">
              <a:solidFill>
                <a:prstClr val="white"/>
              </a:solidFill>
            </a:endParaRPr>
          </a:p>
          <a:p>
            <a:pPr algn="ctr" defTabSz="932597"/>
            <a:r>
              <a:rPr lang="en-US" sz="1836" dirty="0">
                <a:solidFill>
                  <a:prstClr val="white"/>
                </a:solidFill>
              </a:rPr>
              <a:t>Notification</a:t>
            </a:r>
          </a:p>
          <a:p>
            <a:pPr algn="ctr" defTabSz="932597"/>
            <a:endParaRPr lang="en-US" sz="1836" dirty="0">
              <a:solidFill>
                <a:prstClr val="white"/>
              </a:solidFill>
            </a:endParaRPr>
          </a:p>
          <a:p>
            <a:pPr algn="ctr" defTabSz="932597"/>
            <a:r>
              <a:rPr lang="en-US" sz="1836" dirty="0">
                <a:solidFill>
                  <a:prstClr val="white"/>
                </a:solidFill>
              </a:rPr>
              <a:t>Activity Stream</a:t>
            </a:r>
          </a:p>
          <a:p>
            <a:pPr algn="ctr" defTabSz="932597"/>
            <a:r>
              <a:rPr lang="en-US" sz="1836" dirty="0">
                <a:solidFill>
                  <a:prstClr val="white"/>
                </a:solidFill>
              </a:rPr>
              <a:t> and News</a:t>
            </a:r>
          </a:p>
        </p:txBody>
      </p:sp>
    </p:spTree>
    <p:extLst>
      <p:ext uri="{BB962C8B-B14F-4D97-AF65-F5344CB8AC3E}">
        <p14:creationId xmlns:p14="http://schemas.microsoft.com/office/powerpoint/2010/main" val="37307559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Clean UI and Focus on Search</a:t>
            </a:r>
            <a:endParaRPr lang="en-US" dirty="0"/>
          </a:p>
        </p:txBody>
      </p:sp>
    </p:spTree>
    <p:extLst>
      <p:ext uri="{BB962C8B-B14F-4D97-AF65-F5344CB8AC3E}">
        <p14:creationId xmlns:p14="http://schemas.microsoft.com/office/powerpoint/2010/main" val="278623640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882" y="623719"/>
            <a:ext cx="12285298" cy="5799627"/>
          </a:xfrm>
          <a:prstGeom prst="rect">
            <a:avLst/>
          </a:prstGeom>
        </p:spPr>
      </p:pic>
    </p:spTree>
    <p:extLst>
      <p:ext uri="{BB962C8B-B14F-4D97-AF65-F5344CB8AC3E}">
        <p14:creationId xmlns:p14="http://schemas.microsoft.com/office/powerpoint/2010/main" val="1112086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8166" y="0"/>
            <a:ext cx="10014724" cy="6981978"/>
          </a:xfrm>
          <a:prstGeom prst="rect">
            <a:avLst/>
          </a:prstGeom>
        </p:spPr>
      </p:pic>
      <p:sp>
        <p:nvSpPr>
          <p:cNvPr id="5" name="Rounded Rectangle 4"/>
          <p:cNvSpPr/>
          <p:nvPr/>
        </p:nvSpPr>
        <p:spPr>
          <a:xfrm>
            <a:off x="10583522" y="4479123"/>
            <a:ext cx="1852071" cy="2259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Clean Design</a:t>
            </a:r>
          </a:p>
          <a:p>
            <a:pPr algn="ctr" defTabSz="932597"/>
            <a:r>
              <a:rPr lang="en-US" sz="1836" dirty="0">
                <a:solidFill>
                  <a:prstClr val="white"/>
                </a:solidFill>
              </a:rPr>
              <a:t>Search focused</a:t>
            </a:r>
          </a:p>
          <a:p>
            <a:pPr algn="ctr" defTabSz="932597"/>
            <a:r>
              <a:rPr lang="en-US" sz="1836" dirty="0">
                <a:solidFill>
                  <a:prstClr val="white"/>
                </a:solidFill>
              </a:rPr>
              <a:t>Favorites:</a:t>
            </a:r>
          </a:p>
          <a:p>
            <a:pPr algn="ctr" defTabSz="932597"/>
            <a:r>
              <a:rPr lang="en-US" sz="1836" dirty="0">
                <a:solidFill>
                  <a:prstClr val="white"/>
                </a:solidFill>
              </a:rPr>
              <a:t>Pin documents</a:t>
            </a:r>
          </a:p>
        </p:txBody>
      </p:sp>
      <p:sp>
        <p:nvSpPr>
          <p:cNvPr id="6" name="Rounded Rectangle 5"/>
          <p:cNvSpPr/>
          <p:nvPr/>
        </p:nvSpPr>
        <p:spPr>
          <a:xfrm>
            <a:off x="10722890" y="326191"/>
            <a:ext cx="1712703" cy="2259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Personal Login</a:t>
            </a:r>
          </a:p>
          <a:p>
            <a:pPr algn="ctr" defTabSz="932597"/>
            <a:r>
              <a:rPr lang="en-US" sz="1836" dirty="0">
                <a:solidFill>
                  <a:prstClr val="white"/>
                </a:solidFill>
              </a:rPr>
              <a:t>Quick links</a:t>
            </a:r>
          </a:p>
          <a:p>
            <a:pPr algn="ctr" defTabSz="932597"/>
            <a:r>
              <a:rPr lang="en-US" sz="1836" dirty="0">
                <a:solidFill>
                  <a:prstClr val="white"/>
                </a:solidFill>
              </a:rPr>
              <a:t>Global navbar</a:t>
            </a:r>
          </a:p>
        </p:txBody>
      </p:sp>
      <p:sp>
        <p:nvSpPr>
          <p:cNvPr id="7" name="Rounded Rectangle 6"/>
          <p:cNvSpPr/>
          <p:nvPr/>
        </p:nvSpPr>
        <p:spPr>
          <a:xfrm>
            <a:off x="882" y="3349491"/>
            <a:ext cx="1287256" cy="2259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Filtered News: Blogs</a:t>
            </a:r>
          </a:p>
          <a:p>
            <a:pPr algn="ctr" defTabSz="932597"/>
            <a:r>
              <a:rPr lang="en-US" sz="1836" dirty="0">
                <a:solidFill>
                  <a:prstClr val="white"/>
                </a:solidFill>
              </a:rPr>
              <a:t>Announcements</a:t>
            </a:r>
          </a:p>
          <a:p>
            <a:pPr algn="ctr" defTabSz="932597"/>
            <a:r>
              <a:rPr lang="en-US" sz="1836" dirty="0">
                <a:solidFill>
                  <a:prstClr val="white"/>
                </a:solidFill>
              </a:rPr>
              <a:t>News</a:t>
            </a:r>
          </a:p>
        </p:txBody>
      </p:sp>
    </p:spTree>
    <p:extLst>
      <p:ext uri="{BB962C8B-B14F-4D97-AF65-F5344CB8AC3E}">
        <p14:creationId xmlns:p14="http://schemas.microsoft.com/office/powerpoint/2010/main" val="25431962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Responsive Web Design</a:t>
            </a:r>
            <a:endParaRPr lang="en-US" dirty="0"/>
          </a:p>
        </p:txBody>
      </p:sp>
    </p:spTree>
    <p:extLst>
      <p:ext uri="{BB962C8B-B14F-4D97-AF65-F5344CB8AC3E}">
        <p14:creationId xmlns:p14="http://schemas.microsoft.com/office/powerpoint/2010/main" val="115099897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
            <a:ext cx="12662389" cy="8408617"/>
          </a:xfrm>
          <a:prstGeom prst="rect">
            <a:avLst/>
          </a:prstGeom>
        </p:spPr>
      </p:pic>
      <p:sp>
        <p:nvSpPr>
          <p:cNvPr id="3" name="Title 2"/>
          <p:cNvSpPr>
            <a:spLocks noGrp="1"/>
          </p:cNvSpPr>
          <p:nvPr>
            <p:ph type="title"/>
          </p:nvPr>
        </p:nvSpPr>
        <p:spPr>
          <a:xfrm>
            <a:off x="389557" y="5584480"/>
            <a:ext cx="10724938" cy="1150178"/>
          </a:xfrm>
          <a:solidFill>
            <a:schemeClr val="bg2"/>
          </a:solidFill>
        </p:spPr>
        <p:txBody>
          <a:bodyPr/>
          <a:lstStyle/>
          <a:p>
            <a:r>
              <a:rPr lang="en-US" dirty="0" smtClean="0"/>
              <a:t>Evolution of the Intranet</a:t>
            </a:r>
            <a:endParaRPr lang="en-US" dirty="0"/>
          </a:p>
        </p:txBody>
      </p:sp>
    </p:spTree>
    <p:extLst>
      <p:ext uri="{BB962C8B-B14F-4D97-AF65-F5344CB8AC3E}">
        <p14:creationId xmlns:p14="http://schemas.microsoft.com/office/powerpoint/2010/main" val="40150286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4844" y="471159"/>
            <a:ext cx="13066161" cy="6052207"/>
          </a:xfrm>
          <a:prstGeom prst="rect">
            <a:avLst/>
          </a:prstGeom>
        </p:spPr>
      </p:pic>
      <p:sp>
        <p:nvSpPr>
          <p:cNvPr id="3" name="Rounded Rectangle 2"/>
          <p:cNvSpPr/>
          <p:nvPr/>
        </p:nvSpPr>
        <p:spPr>
          <a:xfrm>
            <a:off x="9812919" y="906334"/>
            <a:ext cx="2964669" cy="9194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What is the same from</a:t>
            </a:r>
          </a:p>
          <a:p>
            <a:pPr algn="ctr" defTabSz="932597"/>
            <a:r>
              <a:rPr lang="en-US" sz="1836" dirty="0">
                <a:solidFill>
                  <a:prstClr val="white"/>
                </a:solidFill>
              </a:rPr>
              <a:t> day to day?</a:t>
            </a:r>
          </a:p>
        </p:txBody>
      </p:sp>
      <p:sp>
        <p:nvSpPr>
          <p:cNvPr id="4" name="Rounded Rectangle 3"/>
          <p:cNvSpPr/>
          <p:nvPr/>
        </p:nvSpPr>
        <p:spPr>
          <a:xfrm>
            <a:off x="-341114" y="1011415"/>
            <a:ext cx="2955913" cy="7618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Cool global Nav bar…</a:t>
            </a:r>
          </a:p>
        </p:txBody>
      </p:sp>
    </p:spTree>
    <p:extLst>
      <p:ext uri="{BB962C8B-B14F-4D97-AF65-F5344CB8AC3E}">
        <p14:creationId xmlns:p14="http://schemas.microsoft.com/office/powerpoint/2010/main" val="7407471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43805" y="548876"/>
            <a:ext cx="8548864" cy="5896773"/>
          </a:xfrm>
          <a:prstGeom prst="rect">
            <a:avLst/>
          </a:prstGeom>
        </p:spPr>
      </p:pic>
    </p:spTree>
    <p:extLst>
      <p:ext uri="{BB962C8B-B14F-4D97-AF65-F5344CB8AC3E}">
        <p14:creationId xmlns:p14="http://schemas.microsoft.com/office/powerpoint/2010/main" val="2950639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51877" y="490588"/>
            <a:ext cx="4332720" cy="6013349"/>
          </a:xfrm>
          <a:prstGeom prst="rect">
            <a:avLst/>
          </a:prstGeom>
        </p:spPr>
      </p:pic>
    </p:spTree>
    <p:extLst>
      <p:ext uri="{BB962C8B-B14F-4D97-AF65-F5344CB8AC3E}">
        <p14:creationId xmlns:p14="http://schemas.microsoft.com/office/powerpoint/2010/main" val="37742603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Responsive Web Design + SharePoint Demo…</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10163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api.ning.com/files/FqkiRUfegCh1ORqsy5gpDwvZkPGv9Kgy-OPdNJbVQmFOGdMsjn0B*Dck8dpmqVzw4nMVskMA9bJODsxOKJ8Q*2JFVKI693ug/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3962" y="-91948"/>
            <a:ext cx="4219419" cy="746905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1066553" y="5035995"/>
            <a:ext cx="1457443" cy="1246721"/>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a:t>
            </a:r>
          </a:p>
          <a:p>
            <a:pPr defTabSz="932597"/>
            <a:r>
              <a:rPr lang="en-US" sz="1836" i="1" dirty="0">
                <a:solidFill>
                  <a:srgbClr val="333333"/>
                </a:solidFill>
                <a:latin typeface="helvetica" panose="020B0604020202020204" pitchFamily="34" charset="0"/>
              </a:rPr>
              <a:t>Courtesy</a:t>
            </a:r>
          </a:p>
          <a:p>
            <a:pPr defTabSz="932597"/>
            <a:r>
              <a:rPr lang="en-US" sz="1836" i="1" dirty="0">
                <a:solidFill>
                  <a:srgbClr val="333333"/>
                </a:solidFill>
                <a:latin typeface="helvetica" panose="020B0604020202020204" pitchFamily="34" charset="0"/>
              </a:rPr>
              <a:t>harmon.ie</a:t>
            </a:r>
          </a:p>
          <a:p>
            <a:pPr defTabSz="932597"/>
            <a:endParaRPr lang="en-US" sz="1836" dirty="0">
              <a:solidFill>
                <a:prstClr val="black"/>
              </a:solidFill>
            </a:endParaRPr>
          </a:p>
        </p:txBody>
      </p:sp>
      <p:sp>
        <p:nvSpPr>
          <p:cNvPr id="4" name="Rounded Rectangle 3"/>
          <p:cNvSpPr/>
          <p:nvPr/>
        </p:nvSpPr>
        <p:spPr>
          <a:xfrm>
            <a:off x="8617609" y="1182173"/>
            <a:ext cx="2832839" cy="2272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Unified Mobile Stream</a:t>
            </a:r>
          </a:p>
          <a:p>
            <a:pPr algn="ctr" defTabSz="932597"/>
            <a:r>
              <a:rPr lang="en-US" sz="1836" dirty="0">
                <a:solidFill>
                  <a:prstClr val="white"/>
                </a:solidFill>
              </a:rPr>
              <a:t>SharePoint &amp; Yammer</a:t>
            </a:r>
          </a:p>
        </p:txBody>
      </p:sp>
    </p:spTree>
    <p:extLst>
      <p:ext uri="{BB962C8B-B14F-4D97-AF65-F5344CB8AC3E}">
        <p14:creationId xmlns:p14="http://schemas.microsoft.com/office/powerpoint/2010/main" val="36124932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Simplify Personalize and Target</a:t>
            </a:r>
            <a:endParaRPr lang="en-US" dirty="0"/>
          </a:p>
        </p:txBody>
      </p:sp>
    </p:spTree>
    <p:extLst>
      <p:ext uri="{BB962C8B-B14F-4D97-AF65-F5344CB8AC3E}">
        <p14:creationId xmlns:p14="http://schemas.microsoft.com/office/powerpoint/2010/main" val="2120215487"/>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atmost.info/images/ikea_design_bas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543" y="111649"/>
            <a:ext cx="11269497" cy="6882876"/>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a:xfrm>
            <a:off x="9602754" y="1208443"/>
            <a:ext cx="2832839" cy="3375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Filtered News</a:t>
            </a:r>
          </a:p>
          <a:p>
            <a:pPr algn="ctr" defTabSz="932597"/>
            <a:endParaRPr lang="en-US" sz="1836" dirty="0">
              <a:solidFill>
                <a:prstClr val="white"/>
              </a:solidFill>
            </a:endParaRPr>
          </a:p>
          <a:p>
            <a:pPr algn="ctr" defTabSz="932597"/>
            <a:r>
              <a:rPr lang="en-US" sz="1836" dirty="0">
                <a:solidFill>
                  <a:prstClr val="white"/>
                </a:solidFill>
              </a:rPr>
              <a:t>Lots of pictures</a:t>
            </a:r>
          </a:p>
          <a:p>
            <a:pPr algn="ctr" defTabSz="932597"/>
            <a:r>
              <a:rPr lang="en-US" sz="1836" dirty="0">
                <a:solidFill>
                  <a:prstClr val="white"/>
                </a:solidFill>
              </a:rPr>
              <a:t>Lots of icons</a:t>
            </a:r>
          </a:p>
          <a:p>
            <a:pPr algn="ctr" defTabSz="932597"/>
            <a:r>
              <a:rPr lang="en-US" sz="1836" dirty="0">
                <a:solidFill>
                  <a:prstClr val="white"/>
                </a:solidFill>
              </a:rPr>
              <a:t>Pictures of Employees</a:t>
            </a:r>
          </a:p>
        </p:txBody>
      </p:sp>
      <p:sp>
        <p:nvSpPr>
          <p:cNvPr id="4" name="Right Arrow 3"/>
          <p:cNvSpPr/>
          <p:nvPr/>
        </p:nvSpPr>
        <p:spPr>
          <a:xfrm rot="8134741">
            <a:off x="1787278" y="1260984"/>
            <a:ext cx="761844" cy="4071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ectangle 4"/>
          <p:cNvSpPr/>
          <p:nvPr/>
        </p:nvSpPr>
        <p:spPr>
          <a:xfrm>
            <a:off x="11066553" y="5035995"/>
            <a:ext cx="1457443" cy="1504899"/>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a:t>
            </a:r>
          </a:p>
          <a:p>
            <a:pPr defTabSz="932597"/>
            <a:r>
              <a:rPr lang="en-US" sz="1836" i="1" dirty="0">
                <a:solidFill>
                  <a:srgbClr val="333333"/>
                </a:solidFill>
                <a:latin typeface="helvetica" panose="020B0604020202020204" pitchFamily="34" charset="0"/>
              </a:rPr>
              <a:t>Courtesy</a:t>
            </a:r>
          </a:p>
          <a:p>
            <a:pPr defTabSz="932597"/>
            <a:r>
              <a:rPr lang="en-US" sz="1836" i="1" dirty="0">
                <a:solidFill>
                  <a:srgbClr val="333333"/>
                </a:solidFill>
                <a:latin typeface="helvetica" panose="020B0604020202020204" pitchFamily="34" charset="0"/>
              </a:rPr>
              <a:t>Ikea </a:t>
            </a:r>
          </a:p>
          <a:p>
            <a:pPr defTabSz="932597"/>
            <a:r>
              <a:rPr lang="en-US" sz="1836" i="1" dirty="0">
                <a:solidFill>
                  <a:srgbClr val="333333"/>
                </a:solidFill>
                <a:latin typeface="helvetica" panose="020B0604020202020204" pitchFamily="34" charset="0"/>
              </a:rPr>
              <a:t>Netherlands</a:t>
            </a:r>
          </a:p>
          <a:p>
            <a:pPr defTabSz="932597"/>
            <a:endParaRPr lang="en-US" sz="1836" dirty="0">
              <a:solidFill>
                <a:prstClr val="black"/>
              </a:solidFill>
            </a:endParaRPr>
          </a:p>
        </p:txBody>
      </p:sp>
    </p:spTree>
    <p:extLst>
      <p:ext uri="{BB962C8B-B14F-4D97-AF65-F5344CB8AC3E}">
        <p14:creationId xmlns:p14="http://schemas.microsoft.com/office/powerpoint/2010/main" val="13701312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33483" y="-1"/>
            <a:ext cx="9995934" cy="10359424"/>
          </a:xfrm>
          <a:prstGeom prst="rect">
            <a:avLst/>
          </a:prstGeom>
        </p:spPr>
      </p:pic>
      <p:sp>
        <p:nvSpPr>
          <p:cNvPr id="4" name="Down Arrow 3"/>
          <p:cNvSpPr/>
          <p:nvPr/>
        </p:nvSpPr>
        <p:spPr>
          <a:xfrm rot="2644869">
            <a:off x="10166777" y="4745314"/>
            <a:ext cx="1795152" cy="2088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Rounded Rectangle 4"/>
          <p:cNvSpPr/>
          <p:nvPr/>
        </p:nvSpPr>
        <p:spPr>
          <a:xfrm>
            <a:off x="10045139" y="2740254"/>
            <a:ext cx="2390454" cy="16747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Personalized</a:t>
            </a:r>
          </a:p>
          <a:p>
            <a:pPr marL="291436" indent="-291436" defTabSz="932597">
              <a:buFont typeface="Arial" panose="020B0604020202020204" pitchFamily="34" charset="0"/>
              <a:buChar char="•"/>
            </a:pPr>
            <a:r>
              <a:rPr lang="en-US" sz="1836" dirty="0">
                <a:solidFill>
                  <a:prstClr val="white"/>
                </a:solidFill>
              </a:rPr>
              <a:t>My Pages</a:t>
            </a:r>
          </a:p>
          <a:p>
            <a:pPr marL="291436" indent="-291436" defTabSz="932597">
              <a:buFont typeface="Arial" panose="020B0604020202020204" pitchFamily="34" charset="0"/>
              <a:buChar char="•"/>
            </a:pPr>
            <a:r>
              <a:rPr lang="en-US" sz="1836" dirty="0">
                <a:solidFill>
                  <a:prstClr val="white"/>
                </a:solidFill>
              </a:rPr>
              <a:t>My Apps</a:t>
            </a:r>
          </a:p>
          <a:p>
            <a:pPr marL="291436" indent="-291436" defTabSz="932597">
              <a:buFont typeface="Arial" panose="020B0604020202020204" pitchFamily="34" charset="0"/>
              <a:buChar char="•"/>
            </a:pPr>
            <a:r>
              <a:rPr lang="en-US" sz="1836" dirty="0">
                <a:solidFill>
                  <a:prstClr val="white"/>
                </a:solidFill>
              </a:rPr>
              <a:t>My Contacts</a:t>
            </a:r>
          </a:p>
          <a:p>
            <a:pPr marL="291436" indent="-291436" defTabSz="932597">
              <a:buFont typeface="Arial" panose="020B0604020202020204" pitchFamily="34" charset="0"/>
              <a:buChar char="•"/>
            </a:pPr>
            <a:r>
              <a:rPr lang="en-US" sz="1836" dirty="0">
                <a:solidFill>
                  <a:prstClr val="white"/>
                </a:solidFill>
              </a:rPr>
              <a:t>My Links</a:t>
            </a:r>
          </a:p>
        </p:txBody>
      </p:sp>
      <p:sp>
        <p:nvSpPr>
          <p:cNvPr id="6" name="Rectangle 5"/>
          <p:cNvSpPr/>
          <p:nvPr/>
        </p:nvSpPr>
        <p:spPr>
          <a:xfrm>
            <a:off x="1301843" y="5411725"/>
            <a:ext cx="1457443" cy="1534858"/>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a:t>
            </a:r>
          </a:p>
          <a:p>
            <a:pPr defTabSz="932597"/>
            <a:r>
              <a:rPr lang="en-US" sz="1836" i="1" dirty="0">
                <a:solidFill>
                  <a:srgbClr val="333333"/>
                </a:solidFill>
                <a:latin typeface="helvetica" panose="020B0604020202020204" pitchFamily="34" charset="0"/>
              </a:rPr>
              <a:t>Courtesy</a:t>
            </a:r>
          </a:p>
          <a:p>
            <a:pPr defTabSz="932597"/>
            <a:r>
              <a:rPr lang="en-US" sz="1836" i="1" dirty="0">
                <a:solidFill>
                  <a:srgbClr val="333333"/>
                </a:solidFill>
                <a:latin typeface="helvetica" panose="020B0604020202020204" pitchFamily="34" charset="0"/>
              </a:rPr>
              <a:t>City of </a:t>
            </a:r>
            <a:r>
              <a:rPr lang="en-US" sz="1836" i="1" dirty="0" err="1">
                <a:solidFill>
                  <a:srgbClr val="333333"/>
                </a:solidFill>
                <a:latin typeface="helvetica" panose="020B0604020202020204" pitchFamily="34" charset="0"/>
              </a:rPr>
              <a:t>Busselton</a:t>
            </a:r>
            <a:endParaRPr lang="en-US" sz="1836" i="1" dirty="0">
              <a:solidFill>
                <a:srgbClr val="333333"/>
              </a:solidFill>
              <a:latin typeface="helvetica" panose="020B0604020202020204" pitchFamily="34" charset="0"/>
            </a:endParaRPr>
          </a:p>
          <a:p>
            <a:pPr defTabSz="932597"/>
            <a:endParaRPr lang="en-US" sz="1836" dirty="0">
              <a:solidFill>
                <a:prstClr val="black"/>
              </a:solidFill>
            </a:endParaRPr>
          </a:p>
        </p:txBody>
      </p:sp>
    </p:spTree>
    <p:extLst>
      <p:ext uri="{BB962C8B-B14F-4D97-AF65-F5344CB8AC3E}">
        <p14:creationId xmlns:p14="http://schemas.microsoft.com/office/powerpoint/2010/main" val="33733905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33486" y="161"/>
            <a:ext cx="10426266" cy="6994364"/>
          </a:xfrm>
          <a:prstGeom prst="rect">
            <a:avLst/>
          </a:prstGeom>
        </p:spPr>
      </p:pic>
      <p:sp>
        <p:nvSpPr>
          <p:cNvPr id="3" name="Rounded Rectangle 2"/>
          <p:cNvSpPr/>
          <p:nvPr/>
        </p:nvSpPr>
        <p:spPr>
          <a:xfrm>
            <a:off x="6735054" y="98515"/>
            <a:ext cx="2552454" cy="16747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Personalized</a:t>
            </a:r>
          </a:p>
          <a:p>
            <a:pPr marL="291436" indent="-291436" defTabSz="932597">
              <a:buFont typeface="Arial" panose="020B0604020202020204" pitchFamily="34" charset="0"/>
              <a:buChar char="•"/>
            </a:pPr>
            <a:r>
              <a:rPr lang="en-US" sz="1836" dirty="0">
                <a:solidFill>
                  <a:prstClr val="white"/>
                </a:solidFill>
              </a:rPr>
              <a:t>News</a:t>
            </a:r>
          </a:p>
          <a:p>
            <a:pPr marL="291436" indent="-291436" defTabSz="932597">
              <a:buFont typeface="Arial" panose="020B0604020202020204" pitchFamily="34" charset="0"/>
              <a:buChar char="•"/>
            </a:pPr>
            <a:r>
              <a:rPr lang="en-US" sz="1836" dirty="0">
                <a:solidFill>
                  <a:prstClr val="white"/>
                </a:solidFill>
              </a:rPr>
              <a:t>Sites</a:t>
            </a:r>
          </a:p>
          <a:p>
            <a:pPr marL="291436" indent="-291436" defTabSz="932597">
              <a:buFont typeface="Arial" panose="020B0604020202020204" pitchFamily="34" charset="0"/>
              <a:buChar char="•"/>
            </a:pPr>
            <a:r>
              <a:rPr lang="en-US" sz="1836" dirty="0">
                <a:solidFill>
                  <a:prstClr val="white"/>
                </a:solidFill>
              </a:rPr>
              <a:t>Communities</a:t>
            </a:r>
          </a:p>
          <a:p>
            <a:pPr marL="291436" indent="-291436" defTabSz="932597">
              <a:buFont typeface="Arial" panose="020B0604020202020204" pitchFamily="34" charset="0"/>
              <a:buChar char="•"/>
            </a:pPr>
            <a:r>
              <a:rPr lang="en-US" sz="1836" dirty="0">
                <a:solidFill>
                  <a:prstClr val="white"/>
                </a:solidFill>
              </a:rPr>
              <a:t>Links</a:t>
            </a:r>
          </a:p>
        </p:txBody>
      </p:sp>
      <p:sp>
        <p:nvSpPr>
          <p:cNvPr id="5" name="Down Arrow 4"/>
          <p:cNvSpPr/>
          <p:nvPr/>
        </p:nvSpPr>
        <p:spPr>
          <a:xfrm rot="19170068">
            <a:off x="2286747" y="-108365"/>
            <a:ext cx="1795152" cy="2088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Rectangle 5"/>
          <p:cNvSpPr/>
          <p:nvPr/>
        </p:nvSpPr>
        <p:spPr>
          <a:xfrm>
            <a:off x="9693394" y="6460889"/>
            <a:ext cx="1457443" cy="542399"/>
          </a:xfrm>
          <a:prstGeom prst="rect">
            <a:avLst/>
          </a:prstGeom>
        </p:spPr>
        <p:txBody>
          <a:bodyPr wrap="square">
            <a:spAutoFit/>
          </a:bodyPr>
          <a:lstStyle/>
          <a:p>
            <a:pPr defTabSz="932597"/>
            <a:r>
              <a:rPr lang="en-US" sz="1428" i="1" dirty="0">
                <a:solidFill>
                  <a:srgbClr val="333333"/>
                </a:solidFill>
                <a:latin typeface="helvetica" panose="020B0604020202020204" pitchFamily="34" charset="0"/>
              </a:rPr>
              <a:t>Screenshot </a:t>
            </a:r>
            <a:r>
              <a:rPr lang="en-US" sz="1428" i="1" dirty="0" err="1">
                <a:solidFill>
                  <a:srgbClr val="333333"/>
                </a:solidFill>
                <a:latin typeface="helvetica" panose="020B0604020202020204" pitchFamily="34" charset="0"/>
              </a:rPr>
              <a:t>gNet</a:t>
            </a:r>
            <a:endParaRPr lang="en-US" sz="1428" dirty="0">
              <a:solidFill>
                <a:prstClr val="black"/>
              </a:solidFill>
            </a:endParaRPr>
          </a:p>
        </p:txBody>
      </p:sp>
    </p:spTree>
    <p:extLst>
      <p:ext uri="{BB962C8B-B14F-4D97-AF65-F5344CB8AC3E}">
        <p14:creationId xmlns:p14="http://schemas.microsoft.com/office/powerpoint/2010/main" val="22121015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behance.vo.llnwd.net/profiles12/1472267/projects/4811625/fd5e86d16619cb938f5bcafdb2b87e5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613" y="0"/>
            <a:ext cx="8738141" cy="7587621"/>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9602754" y="1208443"/>
            <a:ext cx="2832839" cy="33757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Personalized Widgets</a:t>
            </a:r>
          </a:p>
          <a:p>
            <a:pPr algn="ctr" defTabSz="932597"/>
            <a:endParaRPr lang="en-US" sz="1836" dirty="0">
              <a:solidFill>
                <a:prstClr val="white"/>
              </a:solidFill>
            </a:endParaRPr>
          </a:p>
          <a:p>
            <a:pPr algn="ctr" defTabSz="932597"/>
            <a:r>
              <a:rPr lang="en-US" sz="1836" dirty="0">
                <a:solidFill>
                  <a:prstClr val="white"/>
                </a:solidFill>
              </a:rPr>
              <a:t>My Work</a:t>
            </a:r>
          </a:p>
          <a:p>
            <a:pPr algn="ctr" defTabSz="932597"/>
            <a:r>
              <a:rPr lang="en-US" sz="1836" dirty="0">
                <a:solidFill>
                  <a:prstClr val="white"/>
                </a:solidFill>
              </a:rPr>
              <a:t>My Tools &amp; Reports</a:t>
            </a:r>
          </a:p>
          <a:p>
            <a:pPr algn="ctr" defTabSz="932597"/>
            <a:r>
              <a:rPr lang="en-US" sz="1836" dirty="0">
                <a:solidFill>
                  <a:prstClr val="white"/>
                </a:solidFill>
              </a:rPr>
              <a:t>Career &amp; Benefits</a:t>
            </a:r>
          </a:p>
          <a:p>
            <a:pPr algn="ctr" defTabSz="932597"/>
            <a:r>
              <a:rPr lang="en-US" sz="1836" dirty="0">
                <a:solidFill>
                  <a:prstClr val="white"/>
                </a:solidFill>
              </a:rPr>
              <a:t>Company</a:t>
            </a:r>
          </a:p>
          <a:p>
            <a:pPr algn="ctr" defTabSz="932597"/>
            <a:endParaRPr lang="en-US" sz="1836" dirty="0">
              <a:solidFill>
                <a:prstClr val="white"/>
              </a:solidFill>
            </a:endParaRPr>
          </a:p>
        </p:txBody>
      </p:sp>
      <p:sp>
        <p:nvSpPr>
          <p:cNvPr id="4" name="Down Arrow 3"/>
          <p:cNvSpPr/>
          <p:nvPr/>
        </p:nvSpPr>
        <p:spPr>
          <a:xfrm rot="3877073">
            <a:off x="1963454" y="893199"/>
            <a:ext cx="696168" cy="1050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 name="Down Arrow 4"/>
          <p:cNvSpPr/>
          <p:nvPr/>
        </p:nvSpPr>
        <p:spPr>
          <a:xfrm rot="3877073">
            <a:off x="3749850" y="5451132"/>
            <a:ext cx="696168" cy="1050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Rectangle 5"/>
          <p:cNvSpPr/>
          <p:nvPr/>
        </p:nvSpPr>
        <p:spPr>
          <a:xfrm>
            <a:off x="10115601" y="5792647"/>
            <a:ext cx="1457443" cy="1246721"/>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 courtesy of Target Canada</a:t>
            </a:r>
            <a:endParaRPr lang="en-US" sz="1836" dirty="0">
              <a:solidFill>
                <a:prstClr val="black"/>
              </a:solidFill>
            </a:endParaRPr>
          </a:p>
        </p:txBody>
      </p:sp>
    </p:spTree>
    <p:extLst>
      <p:ext uri="{BB962C8B-B14F-4D97-AF65-F5344CB8AC3E}">
        <p14:creationId xmlns:p14="http://schemas.microsoft.com/office/powerpoint/2010/main" val="3307042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 2000 – Employee Handbook</a:t>
            </a:r>
            <a:endParaRPr lang="en-US" dirty="0"/>
          </a:p>
        </p:txBody>
      </p:sp>
      <p:sp>
        <p:nvSpPr>
          <p:cNvPr id="3" name="Content Placeholder 2"/>
          <p:cNvSpPr>
            <a:spLocks noGrp="1"/>
          </p:cNvSpPr>
          <p:nvPr>
            <p:ph idx="1"/>
          </p:nvPr>
        </p:nvSpPr>
        <p:spPr/>
        <p:txBody>
          <a:bodyPr/>
          <a:lstStyle/>
          <a:p>
            <a:r>
              <a:rPr lang="en-US" dirty="0" smtClean="0"/>
              <a:t>Top Down</a:t>
            </a:r>
          </a:p>
          <a:p>
            <a:r>
              <a:rPr lang="en-US" dirty="0" smtClean="0"/>
              <a:t>Corporate News</a:t>
            </a:r>
          </a:p>
          <a:p>
            <a:r>
              <a:rPr lang="en-US" dirty="0" smtClean="0"/>
              <a:t>One Main Page of Links</a:t>
            </a:r>
          </a:p>
          <a:p>
            <a:r>
              <a:rPr lang="en-US" dirty="0" smtClean="0"/>
              <a:t>Forms, Policies &amp; Procedures</a:t>
            </a:r>
            <a:endParaRPr lang="en-US" dirty="0"/>
          </a:p>
        </p:txBody>
      </p:sp>
      <p:pic>
        <p:nvPicPr>
          <p:cNvPr id="25608" name="Picture 8" descr="http://cdn.studiocalico.com/shop_items/pictures/000/003/737/original/331777_SC_Handbook_Grey_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763" y="1438792"/>
            <a:ext cx="8037228" cy="9360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5646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2" y="-1628773"/>
            <a:ext cx="13281635" cy="7631585"/>
          </a:xfrm>
          <a:prstGeom prst="rect">
            <a:avLst/>
          </a:prstGeom>
        </p:spPr>
      </p:pic>
      <p:sp>
        <p:nvSpPr>
          <p:cNvPr id="3" name="Rounded Rectangle 2"/>
          <p:cNvSpPr/>
          <p:nvPr/>
        </p:nvSpPr>
        <p:spPr>
          <a:xfrm>
            <a:off x="6135047" y="5057074"/>
            <a:ext cx="2705863" cy="15236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Recommended based on your interests or profile</a:t>
            </a:r>
          </a:p>
        </p:txBody>
      </p:sp>
      <p:sp>
        <p:nvSpPr>
          <p:cNvPr id="4" name="Rounded Rectangle 3"/>
          <p:cNvSpPr/>
          <p:nvPr/>
        </p:nvSpPr>
        <p:spPr>
          <a:xfrm>
            <a:off x="882" y="5430334"/>
            <a:ext cx="2692728" cy="17229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Clean Design information filtered by popularity</a:t>
            </a:r>
          </a:p>
          <a:p>
            <a:pPr algn="ctr" defTabSz="932597"/>
            <a:endParaRPr lang="en-US" sz="1836" dirty="0">
              <a:solidFill>
                <a:prstClr val="white"/>
              </a:solidFill>
            </a:endParaRPr>
          </a:p>
          <a:p>
            <a:pPr algn="ctr" defTabSz="932597"/>
            <a:r>
              <a:rPr lang="en-US" sz="1836" dirty="0">
                <a:solidFill>
                  <a:prstClr val="white"/>
                </a:solidFill>
              </a:rPr>
              <a:t>Regional Editions based on location &amp; Language</a:t>
            </a:r>
          </a:p>
        </p:txBody>
      </p:sp>
      <p:sp>
        <p:nvSpPr>
          <p:cNvPr id="5" name="Rectangle 4"/>
          <p:cNvSpPr/>
          <p:nvPr/>
        </p:nvSpPr>
        <p:spPr>
          <a:xfrm>
            <a:off x="9209267" y="6382412"/>
            <a:ext cx="2481994" cy="670445"/>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 Hufingtonpost.com</a:t>
            </a:r>
            <a:endParaRPr lang="en-US" sz="1836" dirty="0">
              <a:solidFill>
                <a:prstClr val="black"/>
              </a:solidFill>
            </a:endParaRPr>
          </a:p>
        </p:txBody>
      </p:sp>
    </p:spTree>
    <p:extLst>
      <p:ext uri="{BB962C8B-B14F-4D97-AF65-F5344CB8AC3E}">
        <p14:creationId xmlns:p14="http://schemas.microsoft.com/office/powerpoint/2010/main" val="19481170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All Together Now…</a:t>
            </a:r>
            <a:endParaRPr lang="en-US" dirty="0"/>
          </a:p>
        </p:txBody>
      </p:sp>
    </p:spTree>
    <p:extLst>
      <p:ext uri="{BB962C8B-B14F-4D97-AF65-F5344CB8AC3E}">
        <p14:creationId xmlns:p14="http://schemas.microsoft.com/office/powerpoint/2010/main" val="1844900558"/>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itsinsider.com/wordpress/wp-content/uploads/2009/03/jive_bridging_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559" y="0"/>
            <a:ext cx="9423180" cy="74025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363508" y="4163876"/>
            <a:ext cx="6817199" cy="31918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Activity Stream</a:t>
            </a:r>
          </a:p>
        </p:txBody>
      </p:sp>
      <p:sp>
        <p:nvSpPr>
          <p:cNvPr id="4" name="Rectangle 3"/>
          <p:cNvSpPr/>
          <p:nvPr/>
        </p:nvSpPr>
        <p:spPr>
          <a:xfrm>
            <a:off x="3363507" y="2613917"/>
            <a:ext cx="6817199" cy="15031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Site Alerts</a:t>
            </a:r>
          </a:p>
        </p:txBody>
      </p:sp>
      <p:sp>
        <p:nvSpPr>
          <p:cNvPr id="5" name="Rectangle 4"/>
          <p:cNvSpPr/>
          <p:nvPr/>
        </p:nvSpPr>
        <p:spPr>
          <a:xfrm>
            <a:off x="981194" y="2613917"/>
            <a:ext cx="2185285" cy="2251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Profile plus </a:t>
            </a:r>
          </a:p>
          <a:p>
            <a:pPr algn="ctr" defTabSz="932597"/>
            <a:endParaRPr lang="en-US" sz="1836" dirty="0">
              <a:solidFill>
                <a:prstClr val="white"/>
              </a:solidFill>
            </a:endParaRPr>
          </a:p>
          <a:p>
            <a:pPr algn="ctr" defTabSz="932597"/>
            <a:r>
              <a:rPr lang="en-US" sz="1836" dirty="0">
                <a:solidFill>
                  <a:prstClr val="white"/>
                </a:solidFill>
              </a:rPr>
              <a:t>Recent Docs</a:t>
            </a:r>
          </a:p>
        </p:txBody>
      </p:sp>
      <p:sp>
        <p:nvSpPr>
          <p:cNvPr id="6" name="Rectangle 5"/>
          <p:cNvSpPr/>
          <p:nvPr/>
        </p:nvSpPr>
        <p:spPr>
          <a:xfrm>
            <a:off x="981193" y="5008228"/>
            <a:ext cx="2185285" cy="2251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Quick Links</a:t>
            </a:r>
          </a:p>
        </p:txBody>
      </p:sp>
      <p:sp>
        <p:nvSpPr>
          <p:cNvPr id="7" name="Rectangle 6"/>
          <p:cNvSpPr/>
          <p:nvPr/>
        </p:nvSpPr>
        <p:spPr>
          <a:xfrm>
            <a:off x="6772106" y="1441183"/>
            <a:ext cx="3408600" cy="358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Icon based shortcuts</a:t>
            </a:r>
          </a:p>
        </p:txBody>
      </p:sp>
      <p:sp>
        <p:nvSpPr>
          <p:cNvPr id="8" name="Rectangle 7"/>
          <p:cNvSpPr/>
          <p:nvPr/>
        </p:nvSpPr>
        <p:spPr>
          <a:xfrm>
            <a:off x="820559" y="173630"/>
            <a:ext cx="9360146" cy="358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Global Nav</a:t>
            </a:r>
          </a:p>
        </p:txBody>
      </p:sp>
      <p:sp>
        <p:nvSpPr>
          <p:cNvPr id="9" name="Rectangle 8"/>
          <p:cNvSpPr/>
          <p:nvPr/>
        </p:nvSpPr>
        <p:spPr>
          <a:xfrm>
            <a:off x="852076" y="1441182"/>
            <a:ext cx="3410086" cy="358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Site Nav</a:t>
            </a:r>
          </a:p>
        </p:txBody>
      </p:sp>
    </p:spTree>
    <p:extLst>
      <p:ext uri="{BB962C8B-B14F-4D97-AF65-F5344CB8AC3E}">
        <p14:creationId xmlns:p14="http://schemas.microsoft.com/office/powerpoint/2010/main" val="15984188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cp right no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07271"/>
            <a:ext cx="9606483" cy="89980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734108" y="5849657"/>
            <a:ext cx="3152461" cy="958583"/>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 appears courtesy of Disney Consumer Products</a:t>
            </a:r>
            <a:endParaRPr lang="en-US" sz="1836" dirty="0">
              <a:solidFill>
                <a:prstClr val="black"/>
              </a:solidFill>
            </a:endParaRPr>
          </a:p>
        </p:txBody>
      </p:sp>
      <p:sp>
        <p:nvSpPr>
          <p:cNvPr id="3" name="Rounded Rectangle 2"/>
          <p:cNvSpPr/>
          <p:nvPr/>
        </p:nvSpPr>
        <p:spPr>
          <a:xfrm>
            <a:off x="8801505" y="630493"/>
            <a:ext cx="3634088" cy="2837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4 Pages instead of 1…</a:t>
            </a:r>
          </a:p>
          <a:p>
            <a:pPr algn="ctr" defTabSz="932597"/>
            <a:endParaRPr lang="en-US" sz="1836" dirty="0">
              <a:solidFill>
                <a:prstClr val="white"/>
              </a:solidFill>
            </a:endParaRPr>
          </a:p>
          <a:p>
            <a:pPr algn="ctr" defTabSz="932597"/>
            <a:endParaRPr lang="en-US" sz="1836" dirty="0">
              <a:solidFill>
                <a:prstClr val="white"/>
              </a:solidFill>
            </a:endParaRPr>
          </a:p>
          <a:p>
            <a:pPr algn="ctr" defTabSz="932597"/>
            <a:r>
              <a:rPr lang="en-US" sz="1836" dirty="0">
                <a:solidFill>
                  <a:prstClr val="white"/>
                </a:solidFill>
              </a:rPr>
              <a:t>Icons for Apps</a:t>
            </a:r>
          </a:p>
          <a:p>
            <a:pPr algn="ctr" defTabSz="932597"/>
            <a:endParaRPr lang="en-US" sz="1836" dirty="0">
              <a:solidFill>
                <a:prstClr val="white"/>
              </a:solidFill>
            </a:endParaRPr>
          </a:p>
          <a:p>
            <a:pPr algn="ctr" defTabSz="932597"/>
            <a:r>
              <a:rPr lang="en-US" sz="1836" dirty="0">
                <a:solidFill>
                  <a:prstClr val="white"/>
                </a:solidFill>
              </a:rPr>
              <a:t>Unified Stream for News, Social, &amp; External News + Site Activities and Calendars</a:t>
            </a:r>
          </a:p>
          <a:p>
            <a:pPr algn="ctr" defTabSz="932597"/>
            <a:endParaRPr lang="en-US" sz="1836" dirty="0">
              <a:solidFill>
                <a:prstClr val="white"/>
              </a:solidFill>
            </a:endParaRPr>
          </a:p>
          <a:p>
            <a:pPr algn="ctr" defTabSz="932597"/>
            <a:endParaRPr lang="en-US" sz="1836" dirty="0">
              <a:solidFill>
                <a:prstClr val="white"/>
              </a:solidFill>
            </a:endParaRPr>
          </a:p>
        </p:txBody>
      </p:sp>
      <p:sp>
        <p:nvSpPr>
          <p:cNvPr id="4" name="Down Arrow 3"/>
          <p:cNvSpPr/>
          <p:nvPr/>
        </p:nvSpPr>
        <p:spPr>
          <a:xfrm rot="3877073">
            <a:off x="5386920" y="2797810"/>
            <a:ext cx="696168" cy="1050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6" name="Down Arrow 5"/>
          <p:cNvSpPr/>
          <p:nvPr/>
        </p:nvSpPr>
        <p:spPr>
          <a:xfrm rot="3877073">
            <a:off x="1687614" y="2482564"/>
            <a:ext cx="696168" cy="1050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Down Arrow 6"/>
          <p:cNvSpPr/>
          <p:nvPr/>
        </p:nvSpPr>
        <p:spPr>
          <a:xfrm rot="3877073">
            <a:off x="5378014" y="-92980"/>
            <a:ext cx="696168" cy="10508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Tree>
    <p:extLst>
      <p:ext uri="{BB962C8B-B14F-4D97-AF65-F5344CB8AC3E}">
        <p14:creationId xmlns:p14="http://schemas.microsoft.com/office/powerpoint/2010/main" val="14536682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virgin connec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666" y="0"/>
            <a:ext cx="11217914" cy="7403825"/>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883" y="1202923"/>
            <a:ext cx="1878722" cy="21490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Do you feel the </a:t>
            </a:r>
          </a:p>
          <a:p>
            <a:pPr algn="ctr" defTabSz="932597"/>
            <a:r>
              <a:rPr lang="en-US" sz="1836" dirty="0">
                <a:solidFill>
                  <a:prstClr val="white"/>
                </a:solidFill>
              </a:rPr>
              <a:t>Brand?</a:t>
            </a:r>
          </a:p>
        </p:txBody>
      </p:sp>
      <p:sp>
        <p:nvSpPr>
          <p:cNvPr id="6" name="Rounded Rectangle 5"/>
          <p:cNvSpPr/>
          <p:nvPr/>
        </p:nvSpPr>
        <p:spPr>
          <a:xfrm>
            <a:off x="10746094" y="439269"/>
            <a:ext cx="1689499" cy="1838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Personalized</a:t>
            </a:r>
          </a:p>
        </p:txBody>
      </p:sp>
      <p:sp>
        <p:nvSpPr>
          <p:cNvPr id="7" name="Rounded Rectangle 6"/>
          <p:cNvSpPr/>
          <p:nvPr/>
        </p:nvSpPr>
        <p:spPr>
          <a:xfrm>
            <a:off x="65083" y="5156349"/>
            <a:ext cx="1750321" cy="1838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836" dirty="0">
                <a:solidFill>
                  <a:prstClr val="white"/>
                </a:solidFill>
              </a:rPr>
              <a:t>Social Stream</a:t>
            </a:r>
          </a:p>
          <a:p>
            <a:pPr algn="ctr" defTabSz="932597"/>
            <a:r>
              <a:rPr lang="en-US" sz="1836" dirty="0">
                <a:solidFill>
                  <a:prstClr val="white"/>
                </a:solidFill>
              </a:rPr>
              <a:t>News</a:t>
            </a:r>
          </a:p>
          <a:p>
            <a:pPr algn="ctr" defTabSz="932597"/>
            <a:r>
              <a:rPr lang="en-US" sz="1836" dirty="0">
                <a:solidFill>
                  <a:prstClr val="white"/>
                </a:solidFill>
              </a:rPr>
              <a:t>Performance</a:t>
            </a:r>
          </a:p>
          <a:p>
            <a:pPr algn="ctr" defTabSz="932597"/>
            <a:r>
              <a:rPr lang="en-US" sz="1836" dirty="0">
                <a:solidFill>
                  <a:prstClr val="white"/>
                </a:solidFill>
              </a:rPr>
              <a:t>Dashboard</a:t>
            </a:r>
          </a:p>
        </p:txBody>
      </p:sp>
      <p:sp>
        <p:nvSpPr>
          <p:cNvPr id="8" name="Rectangle 7"/>
          <p:cNvSpPr/>
          <p:nvPr/>
        </p:nvSpPr>
        <p:spPr>
          <a:xfrm>
            <a:off x="10746094" y="5205274"/>
            <a:ext cx="1457443" cy="1246721"/>
          </a:xfrm>
          <a:prstGeom prst="rect">
            <a:avLst/>
          </a:prstGeom>
        </p:spPr>
        <p:txBody>
          <a:bodyPr wrap="square">
            <a:spAutoFit/>
          </a:bodyPr>
          <a:lstStyle/>
          <a:p>
            <a:pPr defTabSz="932597"/>
            <a:r>
              <a:rPr lang="en-US" sz="1836" i="1" dirty="0">
                <a:solidFill>
                  <a:srgbClr val="333333"/>
                </a:solidFill>
                <a:latin typeface="helvetica" panose="020B0604020202020204" pitchFamily="34" charset="0"/>
              </a:rPr>
              <a:t>Screenshot courtesy of Virgin America</a:t>
            </a:r>
            <a:endParaRPr lang="en-US" sz="1836" dirty="0">
              <a:solidFill>
                <a:prstClr val="black"/>
              </a:solidFill>
            </a:endParaRPr>
          </a:p>
        </p:txBody>
      </p:sp>
    </p:spTree>
    <p:extLst>
      <p:ext uri="{BB962C8B-B14F-4D97-AF65-F5344CB8AC3E}">
        <p14:creationId xmlns:p14="http://schemas.microsoft.com/office/powerpoint/2010/main" val="14164288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 &amp; Action Items</a:t>
            </a:r>
            <a:endParaRPr lang="en-US" dirty="0"/>
          </a:p>
        </p:txBody>
      </p:sp>
      <p:sp>
        <p:nvSpPr>
          <p:cNvPr id="3" name="Content Placeholder 2"/>
          <p:cNvSpPr>
            <a:spLocks noGrp="1"/>
          </p:cNvSpPr>
          <p:nvPr>
            <p:ph idx="1"/>
          </p:nvPr>
        </p:nvSpPr>
        <p:spPr/>
        <p:txBody>
          <a:bodyPr/>
          <a:lstStyle/>
          <a:p>
            <a:r>
              <a:rPr lang="en-US" dirty="0" smtClean="0"/>
              <a:t>Focus on Culture</a:t>
            </a:r>
          </a:p>
          <a:p>
            <a:r>
              <a:rPr lang="en-US" dirty="0" smtClean="0"/>
              <a:t>Strategy based on Iterative #Agile Listen and </a:t>
            </a:r>
            <a:r>
              <a:rPr lang="en-US" dirty="0" err="1" smtClean="0"/>
              <a:t>FailFast</a:t>
            </a:r>
            <a:r>
              <a:rPr lang="en-US" dirty="0" smtClean="0"/>
              <a:t> approach</a:t>
            </a:r>
          </a:p>
          <a:p>
            <a:r>
              <a:rPr lang="en-US" dirty="0" smtClean="0"/>
              <a:t>Continuous Development</a:t>
            </a:r>
          </a:p>
          <a:p>
            <a:r>
              <a:rPr lang="en-US" dirty="0" smtClean="0"/>
              <a:t>Responsive Web for Mobile and Devices you can’t anticipate</a:t>
            </a:r>
          </a:p>
          <a:p>
            <a:r>
              <a:rPr lang="en-US" dirty="0" smtClean="0"/>
              <a:t>Focus on the Big Picture Business Needs (Not Platform and Features) and the Solutions and Biz Justification (ROI/REJ) </a:t>
            </a:r>
            <a:r>
              <a:rPr lang="en-US" smtClean="0"/>
              <a:t>will come</a:t>
            </a:r>
          </a:p>
          <a:p>
            <a:endParaRPr lang="en-US"/>
          </a:p>
          <a:p>
            <a:r>
              <a:rPr lang="en-US" smtClean="0"/>
              <a:t>Let’s connect socially!  - Joel Oleson</a:t>
            </a:r>
          </a:p>
          <a:p>
            <a:pPr lvl="1"/>
            <a:r>
              <a:rPr lang="en-US" smtClean="0">
                <a:hlinkClick r:id="rId2"/>
              </a:rPr>
              <a:t>http://www.collabshow.com</a:t>
            </a:r>
            <a:r>
              <a:rPr lang="en-US" smtClean="0"/>
              <a:t>   &amp;   </a:t>
            </a:r>
            <a:r>
              <a:rPr lang="en-US" smtClean="0">
                <a:hlinkClick r:id="rId3"/>
              </a:rPr>
              <a:t>http://travelingepic.com</a:t>
            </a:r>
            <a:endParaRPr lang="en-US" smtClean="0"/>
          </a:p>
          <a:p>
            <a:pPr lvl="1"/>
            <a:endParaRPr lang="en-US" dirty="0" smtClean="0"/>
          </a:p>
          <a:p>
            <a:endParaRPr lang="en-US" dirty="0"/>
          </a:p>
        </p:txBody>
      </p:sp>
    </p:spTree>
    <p:extLst>
      <p:ext uri="{BB962C8B-B14F-4D97-AF65-F5344CB8AC3E}">
        <p14:creationId xmlns:p14="http://schemas.microsoft.com/office/powerpoint/2010/main" val="35646810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799" dirty="0"/>
              <a:t>Microsoft Enterprise Social Resources</a:t>
            </a:r>
          </a:p>
        </p:txBody>
      </p:sp>
      <p:sp>
        <p:nvSpPr>
          <p:cNvPr id="4" name="Text Placeholder 3"/>
          <p:cNvSpPr txBox="1">
            <a:spLocks/>
          </p:cNvSpPr>
          <p:nvPr/>
        </p:nvSpPr>
        <p:spPr>
          <a:xfrm>
            <a:off x="351670" y="1363965"/>
            <a:ext cx="11885514" cy="540943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Clr>
                <a:prstClr val="black"/>
              </a:buClr>
              <a:buNone/>
            </a:pPr>
            <a:r>
              <a:rPr lang="en-US" sz="1800" dirty="0">
                <a:solidFill>
                  <a:srgbClr val="44546A"/>
                </a:solidFill>
                <a:cs typeface="Segoe UI" panose="020B0502040204020203" pitchFamily="34" charset="0"/>
              </a:rPr>
              <a:t>Engage us in the </a:t>
            </a:r>
            <a:r>
              <a:rPr lang="en-US" sz="1800" dirty="0">
                <a:solidFill>
                  <a:srgbClr val="44546A"/>
                </a:solidFill>
                <a:cs typeface="Segoe UI" panose="020B0502040204020203" pitchFamily="34" charset="0"/>
                <a:hlinkClick r:id="rId2"/>
              </a:rPr>
              <a:t>SPC14 </a:t>
            </a:r>
            <a:r>
              <a:rPr lang="en-US" sz="1800">
                <a:solidFill>
                  <a:srgbClr val="44546A"/>
                </a:solidFill>
                <a:cs typeface="Segoe UI" panose="020B0502040204020203" pitchFamily="34" charset="0"/>
                <a:hlinkClick r:id="rId2"/>
              </a:rPr>
              <a:t>Social Track</a:t>
            </a:r>
            <a:r>
              <a:rPr lang="en-US" sz="1800">
                <a:solidFill>
                  <a:srgbClr val="44546A"/>
                </a:solidFill>
                <a:cs typeface="Segoe UI" panose="020B0502040204020203" pitchFamily="34" charset="0"/>
              </a:rPr>
              <a:t> SPC14 announcement: </a:t>
            </a:r>
            <a:r>
              <a:rPr lang="en-US" sz="1800">
                <a:solidFill>
                  <a:srgbClr val="44546A"/>
                </a:solidFill>
                <a:cs typeface="Segoe UI" panose="020B0502040204020203" pitchFamily="34" charset="0"/>
                <a:hlinkClick r:id="rId3"/>
              </a:rPr>
              <a:t>Work like a network! Enterprise social and the future of work</a:t>
            </a:r>
            <a:endParaRPr lang="en-US" sz="1800" dirty="0">
              <a:solidFill>
                <a:srgbClr val="44546A"/>
              </a:solidFill>
              <a:cs typeface="Segoe UI" panose="020B0502040204020203" pitchFamily="34" charset="0"/>
            </a:endParaRPr>
          </a:p>
          <a:p>
            <a:pPr marL="0" indent="0">
              <a:buClr>
                <a:prstClr val="black"/>
              </a:buClr>
              <a:buNone/>
            </a:pPr>
            <a:r>
              <a:rPr lang="en-US" sz="1800" dirty="0">
                <a:solidFill>
                  <a:srgbClr val="44546A"/>
                </a:solidFill>
                <a:cs typeface="Segoe UI" panose="020B0502040204020203" pitchFamily="34" charset="0"/>
              </a:rPr>
              <a:t>Sites, Blogs &amp; Twitter</a:t>
            </a:r>
          </a:p>
          <a:p>
            <a:pPr lvl="1">
              <a:buClr>
                <a:prstClr val="black"/>
              </a:buClr>
            </a:pPr>
            <a:r>
              <a:rPr lang="en-US" sz="1800" u="sng">
                <a:gradFill>
                  <a:gsLst>
                    <a:gs pos="1250">
                      <a:prstClr val="black"/>
                    </a:gs>
                    <a:gs pos="100000">
                      <a:prstClr val="black"/>
                    </a:gs>
                  </a:gsLst>
                  <a:lin ang="5400000" scaled="0"/>
                </a:gradFill>
                <a:latin typeface="Calibri Light" panose="020F0302020204030204"/>
                <a:hlinkClick r:id=""/>
              </a:rPr>
              <a:t>Collabshow.com</a:t>
            </a:r>
          </a:p>
          <a:p>
            <a:pPr lvl="1">
              <a:buClr>
                <a:prstClr val="black"/>
              </a:buClr>
            </a:pPr>
            <a:r>
              <a:rPr lang="en-US" sz="1800" u="sng">
                <a:gradFill>
                  <a:gsLst>
                    <a:gs pos="1250">
                      <a:prstClr val="black"/>
                    </a:gs>
                    <a:gs pos="100000">
                      <a:prstClr val="black"/>
                    </a:gs>
                  </a:gsLst>
                  <a:lin ang="5400000" scaled="0"/>
                </a:gradFill>
                <a:latin typeface="Calibri Light" panose="020F0302020204030204"/>
                <a:hlinkClick r:id=""/>
              </a:rPr>
              <a:t>Blog.viewdolabs.com</a:t>
            </a:r>
          </a:p>
          <a:p>
            <a:pPr lvl="1">
              <a:buClr>
                <a:prstClr val="black"/>
              </a:buClr>
            </a:pPr>
            <a:r>
              <a:rPr lang="en-US" sz="1800" u="sng">
                <a:gradFill>
                  <a:gsLst>
                    <a:gs pos="1250">
                      <a:prstClr val="black"/>
                    </a:gs>
                    <a:gs pos="100000">
                      <a:prstClr val="black"/>
                    </a:gs>
                  </a:gsLst>
                  <a:lin ang="5400000" scaled="0"/>
                </a:gradFill>
                <a:latin typeface="Calibri Light" panose="020F0302020204030204"/>
                <a:hlinkClick r:id=""/>
              </a:rPr>
              <a:t>Enterprise </a:t>
            </a:r>
            <a:r>
              <a:rPr lang="en-US" sz="1800" u="sng" dirty="0">
                <a:gradFill>
                  <a:gsLst>
                    <a:gs pos="1250">
                      <a:prstClr val="black"/>
                    </a:gs>
                    <a:gs pos="100000">
                      <a:prstClr val="black"/>
                    </a:gs>
                  </a:gsLst>
                  <a:lin ang="5400000" scaled="0"/>
                </a:gradFill>
                <a:latin typeface="Calibri Light" panose="020F0302020204030204"/>
                <a:hlinkClick r:id="rId4"/>
              </a:rPr>
              <a:t>Social Customer Success</a:t>
            </a:r>
            <a:r>
              <a:rPr lang="en-US" sz="1800" dirty="0">
                <a:gradFill>
                  <a:gsLst>
                    <a:gs pos="1250">
                      <a:prstClr val="black"/>
                    </a:gs>
                    <a:gs pos="100000">
                      <a:prstClr val="black"/>
                    </a:gs>
                  </a:gsLst>
                  <a:lin ang="5400000" scaled="0"/>
                </a:gradFill>
                <a:latin typeface="Calibri Light" panose="020F0302020204030204"/>
              </a:rPr>
              <a:t> </a:t>
            </a:r>
            <a:r>
              <a:rPr lang="en-US" sz="1800" spc="-70" dirty="0">
                <a:solidFill>
                  <a:prstClr val="black"/>
                </a:solidFill>
                <a:cs typeface="Segoe UI" panose="020B0502040204020203" pitchFamily="34" charset="0"/>
              </a:rPr>
              <a:t>-</a:t>
            </a:r>
            <a:r>
              <a:rPr lang="en-US" sz="1800" dirty="0">
                <a:gradFill>
                  <a:gsLst>
                    <a:gs pos="1250">
                      <a:prstClr val="black"/>
                    </a:gs>
                    <a:gs pos="100000">
                      <a:prstClr val="black"/>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5"/>
              </a:rPr>
              <a:t>Yammer Success Center</a:t>
            </a:r>
            <a:r>
              <a:rPr lang="en-US" sz="1800" spc="-71" dirty="0">
                <a:gradFill>
                  <a:gsLst>
                    <a:gs pos="100000">
                      <a:srgbClr val="44546A"/>
                    </a:gs>
                    <a:gs pos="0">
                      <a:srgbClr val="44546A"/>
                    </a:gs>
                  </a:gsLst>
                  <a:lin ang="5400000" scaled="0"/>
                </a:gradFill>
                <a:latin typeface="Calibri Light" panose="020F0302020204030204"/>
              </a:rPr>
              <a:t> </a:t>
            </a:r>
            <a:r>
              <a:rPr lang="en-US" sz="1800" spc="-70" dirty="0">
                <a:solidFill>
                  <a:prstClr val="black"/>
                </a:solidFill>
                <a:cs typeface="Segoe UI" panose="020B0502040204020203" pitchFamily="34" charset="0"/>
              </a:rPr>
              <a:t>-</a:t>
            </a:r>
            <a:r>
              <a:rPr lang="en-US" sz="1800" spc="-71" dirty="0">
                <a:gradFill>
                  <a:gsLst>
                    <a:gs pos="100000">
                      <a:srgbClr val="44546A"/>
                    </a:gs>
                    <a:gs pos="0">
                      <a:srgbClr val="44546A"/>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6"/>
              </a:rPr>
              <a:t>EnterpriseSocial.com</a:t>
            </a:r>
            <a:r>
              <a:rPr lang="en-US" sz="1800" spc="-71" dirty="0">
                <a:gradFill>
                  <a:gsLst>
                    <a:gs pos="100000">
                      <a:srgbClr val="44546A"/>
                    </a:gs>
                    <a:gs pos="0">
                      <a:srgbClr val="44546A"/>
                    </a:gs>
                  </a:gsLst>
                  <a:lin ang="5400000" scaled="0"/>
                </a:gradFill>
                <a:latin typeface="Calibri Light" panose="020F0302020204030204"/>
              </a:rPr>
              <a:t> </a:t>
            </a:r>
            <a:r>
              <a:rPr lang="en-US" sz="1800" spc="-70" dirty="0">
                <a:solidFill>
                  <a:prstClr val="black"/>
                </a:solidFill>
                <a:cs typeface="Segoe UI" panose="020B0502040204020203" pitchFamily="34" charset="0"/>
              </a:rPr>
              <a:t>-</a:t>
            </a:r>
            <a:r>
              <a:rPr lang="en-US" sz="1800" spc="-71" dirty="0">
                <a:gradFill>
                  <a:gsLst>
                    <a:gs pos="100000">
                      <a:srgbClr val="44546A"/>
                    </a:gs>
                    <a:gs pos="0">
                      <a:srgbClr val="44546A"/>
                    </a:gs>
                  </a:gsLst>
                  <a:lin ang="5400000" scaled="0"/>
                </a:gradFill>
                <a:latin typeface="Calibri Light" panose="020F0302020204030204"/>
              </a:rPr>
              <a:t> </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hlinkClick r:id="rId7"/>
              </a:rPr>
              <a:t>The Responsive Org</a:t>
            </a:r>
            <a:endParaRPr lang="en-US" sz="1800" spc="-71" dirty="0">
              <a:gradFill>
                <a:gsLst>
                  <a:gs pos="100000">
                    <a:srgbClr val="44546A"/>
                  </a:gs>
                  <a:gs pos="0">
                    <a:srgbClr val="44546A"/>
                  </a:gs>
                </a:gsLst>
                <a:lin ang="5400000" scaled="0"/>
              </a:gradFill>
              <a:latin typeface="Calibri Light" panose="020F0302020204030204"/>
            </a:endParaRPr>
          </a:p>
          <a:p>
            <a:pPr lvl="1">
              <a:buClr>
                <a:prstClr val="black"/>
              </a:buClr>
            </a:pPr>
            <a:r>
              <a:rPr lang="en-US" sz="1800" spc="-70" dirty="0">
                <a:solidFill>
                  <a:prstClr val="black"/>
                </a:solidFill>
                <a:latin typeface="Calibri Light" panose="020F0302020204030204"/>
                <a:cs typeface="Segoe UI" panose="020B0502040204020203" pitchFamily="34" charset="0"/>
                <a:hlinkClick r:id="rId8"/>
              </a:rPr>
              <a:t>Admin &amp; IT</a:t>
            </a:r>
            <a:r>
              <a:rPr lang="en-US" sz="1800" spc="-70" dirty="0">
                <a:solidFill>
                  <a:prstClr val="black"/>
                </a:solidFill>
                <a:latin typeface="Calibri Light" panose="020F0302020204030204"/>
                <a:cs typeface="Segoe UI" panose="020B0502040204020203" pitchFamily="34" charset="0"/>
              </a:rPr>
              <a:t> </a:t>
            </a:r>
            <a:r>
              <a:rPr lang="en-US" sz="1800" spc="-70" dirty="0">
                <a:solidFill>
                  <a:prstClr val="black"/>
                </a:solidFill>
                <a:cs typeface="Segoe UI" panose="020B0502040204020203" pitchFamily="34" charset="0"/>
              </a:rPr>
              <a:t>-</a:t>
            </a:r>
            <a:r>
              <a:rPr lang="en-US" sz="1800" spc="-70" dirty="0">
                <a:solidFill>
                  <a:prstClr val="black"/>
                </a:solidFill>
                <a:latin typeface="Calibri Light" panose="020F0302020204030204"/>
                <a:cs typeface="Segoe UI" panose="020B0502040204020203" pitchFamily="34" charset="0"/>
              </a:rPr>
              <a:t> </a:t>
            </a:r>
            <a:r>
              <a:rPr lang="en-US" sz="1800" spc="-70" dirty="0">
                <a:solidFill>
                  <a:prstClr val="black"/>
                </a:solidFill>
                <a:latin typeface="Calibri Light" panose="020F0302020204030204"/>
                <a:cs typeface="Segoe UI" panose="020B0502040204020203" pitchFamily="34" charset="0"/>
                <a:hlinkClick r:id="rId9"/>
              </a:rPr>
              <a:t>Developers</a:t>
            </a:r>
            <a:r>
              <a:rPr lang="en-US" sz="1800" spc="-70" dirty="0">
                <a:solidFill>
                  <a:prstClr val="black"/>
                </a:solidFill>
                <a:latin typeface="Calibri Light" panose="020F0302020204030204"/>
                <a:cs typeface="Segoe UI" panose="020B0502040204020203" pitchFamily="34" charset="0"/>
              </a:rPr>
              <a:t> </a:t>
            </a:r>
            <a:r>
              <a:rPr lang="en-US" sz="1800" spc="-70" dirty="0">
                <a:solidFill>
                  <a:prstClr val="black"/>
                </a:solidFill>
                <a:cs typeface="Segoe UI" panose="020B0502040204020203" pitchFamily="34" charset="0"/>
              </a:rPr>
              <a:t>-</a:t>
            </a:r>
            <a:r>
              <a:rPr lang="en-US" sz="1800" spc="-70" dirty="0">
                <a:solidFill>
                  <a:prstClr val="black"/>
                </a:solidFill>
                <a:latin typeface="Calibri Light" panose="020F0302020204030204"/>
                <a:cs typeface="Segoe UI" panose="020B0502040204020203" pitchFamily="34" charset="0"/>
              </a:rPr>
              <a:t> </a:t>
            </a: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10"/>
              </a:rPr>
              <a:t>Yammer App Directory</a:t>
            </a: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rPr>
              <a:t> </a:t>
            </a:r>
            <a:r>
              <a:rPr lang="en-US" sz="1800" spc="-70" dirty="0">
                <a:solidFill>
                  <a:prstClr val="black"/>
                </a:solidFill>
                <a:cs typeface="Segoe UI" panose="020B0502040204020203" pitchFamily="34" charset="0"/>
              </a:rPr>
              <a:t>-</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rPr>
              <a:t> </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hlinkClick r:id="rId11"/>
              </a:rPr>
              <a:t>Office Store</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rPr>
              <a:t> </a:t>
            </a:r>
            <a:r>
              <a:rPr lang="en-US" sz="1800" spc="-70" dirty="0">
                <a:solidFill>
                  <a:prstClr val="black"/>
                </a:solidFill>
                <a:cs typeface="Segoe UI" panose="020B0502040204020203" pitchFamily="34" charset="0"/>
              </a:rPr>
              <a:t>-</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rPr>
              <a:t> </a:t>
            </a:r>
            <a:r>
              <a:rPr lang="en-US" sz="1800" spc="-70" dirty="0">
                <a:gradFill>
                  <a:gsLst>
                    <a:gs pos="100000">
                      <a:srgbClr val="44546A"/>
                    </a:gs>
                    <a:gs pos="0">
                      <a:srgbClr val="44546A"/>
                    </a:gs>
                  </a:gsLst>
                  <a:lin ang="5400000" scaled="0"/>
                </a:gradFill>
                <a:latin typeface="Calibri Light" panose="020F0302020204030204"/>
                <a:cs typeface="Segoe UI" panose="020B0502040204020203" pitchFamily="34" charset="0"/>
                <a:hlinkClick r:id="rId12"/>
              </a:rPr>
              <a:t>Yammer Ignite</a:t>
            </a:r>
            <a:endParaRPr lang="en-US" sz="1800" spc="-71" dirty="0">
              <a:gradFill>
                <a:gsLst>
                  <a:gs pos="100000">
                    <a:srgbClr val="44546A"/>
                  </a:gs>
                  <a:gs pos="0">
                    <a:srgbClr val="44546A"/>
                  </a:gs>
                </a:gsLst>
                <a:lin ang="5400000" scaled="0"/>
              </a:gradFill>
              <a:latin typeface="Calibri Light" panose="020F0302020204030204"/>
            </a:endParaRPr>
          </a:p>
          <a:p>
            <a:pPr lvl="1">
              <a:buClr>
                <a:prstClr val="black"/>
              </a:buClr>
            </a:pPr>
            <a:r>
              <a:rPr lang="en-US" sz="1800" spc="-71" dirty="0">
                <a:solidFill>
                  <a:prstClr val="black"/>
                </a:solidFill>
                <a:latin typeface="Calibri Light" panose="020F0302020204030204"/>
              </a:rPr>
              <a:t>Blogs</a:t>
            </a:r>
            <a:r>
              <a:rPr lang="en-US" sz="1800" spc="-71" dirty="0">
                <a:gradFill>
                  <a:gsLst>
                    <a:gs pos="100000">
                      <a:srgbClr val="44546A"/>
                    </a:gs>
                    <a:gs pos="0">
                      <a:srgbClr val="44546A"/>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13"/>
              </a:rPr>
              <a:t>Yammer</a:t>
            </a:r>
            <a:r>
              <a:rPr lang="en-US" sz="1800" spc="-71" dirty="0">
                <a:gradFill>
                  <a:gsLst>
                    <a:gs pos="100000">
                      <a:srgbClr val="44546A"/>
                    </a:gs>
                    <a:gs pos="0">
                      <a:srgbClr val="44546A"/>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14"/>
              </a:rPr>
              <a:t>Office 365</a:t>
            </a:r>
            <a:r>
              <a:rPr lang="en-US" sz="1800" spc="-71" dirty="0">
                <a:gradFill>
                  <a:gsLst>
                    <a:gs pos="100000">
                      <a:srgbClr val="44546A"/>
                    </a:gs>
                    <a:gs pos="0">
                      <a:srgbClr val="44546A"/>
                    </a:gs>
                  </a:gsLst>
                  <a:lin ang="5400000" scaled="0"/>
                </a:gradFill>
                <a:latin typeface="Calibri Light" panose="020F0302020204030204"/>
              </a:rPr>
              <a:t>  </a:t>
            </a:r>
            <a:r>
              <a:rPr lang="en-US" sz="1800" spc="-71" dirty="0">
                <a:solidFill>
                  <a:prstClr val="black"/>
                </a:solidFill>
                <a:latin typeface="Calibri Light" panose="020F0302020204030204"/>
              </a:rPr>
              <a:t>Twitter</a:t>
            </a:r>
            <a:r>
              <a:rPr lang="en-US" sz="1800" spc="-71" dirty="0">
                <a:gradFill>
                  <a:gsLst>
                    <a:gs pos="100000">
                      <a:srgbClr val="44546A"/>
                    </a:gs>
                    <a:gs pos="0">
                      <a:srgbClr val="44546A"/>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15"/>
              </a:rPr>
              <a:t>@Yammer</a:t>
            </a:r>
            <a:r>
              <a:rPr lang="en-US" sz="1800" spc="-71" dirty="0">
                <a:gradFill>
                  <a:gsLst>
                    <a:gs pos="100000">
                      <a:srgbClr val="44546A"/>
                    </a:gs>
                    <a:gs pos="0">
                      <a:srgbClr val="44546A"/>
                    </a:gs>
                  </a:gsLst>
                  <a:lin ang="5400000" scaled="0"/>
                </a:gradFill>
                <a:latin typeface="Calibri Light" panose="020F0302020204030204"/>
              </a:rPr>
              <a:t>  </a:t>
            </a:r>
            <a:r>
              <a:rPr lang="en-US" sz="1800" spc="-71" dirty="0">
                <a:gradFill>
                  <a:gsLst>
                    <a:gs pos="100000">
                      <a:srgbClr val="44546A"/>
                    </a:gs>
                    <a:gs pos="0">
                      <a:srgbClr val="44546A"/>
                    </a:gs>
                  </a:gsLst>
                  <a:lin ang="5400000" scaled="0"/>
                </a:gradFill>
                <a:latin typeface="Calibri Light" panose="020F0302020204030204"/>
                <a:hlinkClick r:id="rId16"/>
              </a:rPr>
              <a:t>@Office365</a:t>
            </a:r>
            <a:endParaRPr lang="en-US" sz="1800" spc="-71" dirty="0">
              <a:gradFill>
                <a:gsLst>
                  <a:gs pos="100000">
                    <a:srgbClr val="44546A"/>
                  </a:gs>
                  <a:gs pos="0">
                    <a:srgbClr val="44546A"/>
                  </a:gs>
                </a:gsLst>
                <a:lin ang="5400000" scaled="0"/>
              </a:gradFill>
              <a:latin typeface="Calibri Light" panose="020F0302020204030204"/>
            </a:endParaRPr>
          </a:p>
          <a:p>
            <a:pPr marL="0" indent="0">
              <a:spcBef>
                <a:spcPts val="1199"/>
              </a:spcBef>
              <a:buClr>
                <a:prstClr val="black"/>
              </a:buClr>
              <a:buNone/>
            </a:pPr>
            <a:r>
              <a:rPr lang="en-US" sz="1800" spc="-71" dirty="0">
                <a:solidFill>
                  <a:srgbClr val="44546A"/>
                </a:solidFill>
              </a:rPr>
              <a:t>Research/Whitepaper</a:t>
            </a:r>
          </a:p>
          <a:p>
            <a:pPr lvl="1">
              <a:buClr>
                <a:prstClr val="black"/>
              </a:buClr>
            </a:pP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17"/>
              </a:rPr>
              <a:t>Gartner: Magic Quadrant for Social Software in the Workplace</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
              </a:rPr>
              <a:t>Evolution of the networked enterprise: McKinsey Global Survey results</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18"/>
              </a:rPr>
              <a:t>Yammer’s 2013 Business Value Survey Results</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19"/>
              </a:rPr>
              <a:t>The Rise Of Enterprise Social Networks</a:t>
            </a:r>
            <a:endPar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endParaRPr>
          </a:p>
          <a:p>
            <a:pPr marL="0" indent="0">
              <a:spcBef>
                <a:spcPts val="1199"/>
              </a:spcBef>
              <a:buClr>
                <a:prstClr val="black"/>
              </a:buClr>
              <a:buNone/>
            </a:pPr>
            <a:r>
              <a:rPr lang="en-US" sz="1800" spc="-71" dirty="0">
                <a:solidFill>
                  <a:srgbClr val="44546A"/>
                </a:solidFill>
              </a:rPr>
              <a:t>Press</a:t>
            </a:r>
          </a:p>
          <a:p>
            <a:pPr lvl="1">
              <a:buClr>
                <a:prstClr val="black"/>
              </a:buClr>
            </a:pP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0"/>
              </a:rPr>
              <a:t>How Red Robin Transformed Its Business With Yammer</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1"/>
              </a:rPr>
              <a:t>How Teach for America gets the most out of Yammer on a shoestring budget</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2"/>
              </a:rPr>
              <a:t>HK firm creates idea melting pot for 4,000 employees</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3"/>
              </a:rPr>
              <a:t>LexisNexis found that employees who use Yammer are way happier</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4"/>
              </a:rPr>
              <a:t>Switching to Yammer let this company slash helpdesk calls and save $1.5 million a year</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spc="-7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5"/>
              </a:rPr>
              <a:t>How Microsoft got its own employees to use Yammer </a:t>
            </a:r>
          </a:p>
          <a:p>
            <a:pPr marL="0" indent="0">
              <a:spcBef>
                <a:spcPts val="1199"/>
              </a:spcBef>
              <a:buClr>
                <a:prstClr val="black"/>
              </a:buClr>
              <a:buNone/>
            </a:pPr>
            <a:r>
              <a:rPr lang="en-US" sz="1800" spc="-71" dirty="0">
                <a:solidFill>
                  <a:srgbClr val="44546A"/>
                </a:solidFill>
              </a:rPr>
              <a:t>Videos</a:t>
            </a:r>
          </a:p>
          <a:p>
            <a:pPr lvl="1">
              <a:buClr>
                <a:prstClr val="black"/>
              </a:buClr>
            </a:pP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6"/>
              </a:rPr>
              <a:t>Move Faster Together</a:t>
            </a: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rPr>
              <a:t> - </a:t>
            </a:r>
            <a:r>
              <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hlinkClick r:id="rId27"/>
              </a:rPr>
              <a:t>Transform the Way You Work with Yammer</a:t>
            </a:r>
            <a:endParaRPr lang="en-US" sz="1800" dirty="0">
              <a:gradFill>
                <a:gsLst>
                  <a:gs pos="1250">
                    <a:prstClr val="black"/>
                  </a:gs>
                  <a:gs pos="100000">
                    <a:prstClr val="black"/>
                  </a:gs>
                </a:gsLst>
                <a:lin ang="5400000" scaled="0"/>
              </a:gradFill>
              <a:latin typeface="Calibri Light" panose="020F0302020204030204"/>
              <a:cs typeface="Segoe UI" panose="020B0502040204020203" pitchFamily="34" charset="0"/>
            </a:endParaRPr>
          </a:p>
        </p:txBody>
      </p:sp>
      <p:pic>
        <p:nvPicPr>
          <p:cNvPr id="8" name="Picture 7"/>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6065859" y="6212832"/>
            <a:ext cx="2285676" cy="791269"/>
          </a:xfrm>
          <a:prstGeom prst="rect">
            <a:avLst/>
          </a:prstGeom>
        </p:spPr>
      </p:pic>
      <p:pic>
        <p:nvPicPr>
          <p:cNvPr id="10" name="Picture 10"/>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115608" y="6430773"/>
            <a:ext cx="1705866" cy="355389"/>
          </a:xfrm>
          <a:prstGeom prst="rect">
            <a:avLst/>
          </a:prstGeom>
        </p:spPr>
      </p:pic>
      <p:sp>
        <p:nvSpPr>
          <p:cNvPr id="6" name="Rectangle 5"/>
          <p:cNvSpPr/>
          <p:nvPr/>
        </p:nvSpPr>
        <p:spPr>
          <a:xfrm>
            <a:off x="10027698" y="6435494"/>
            <a:ext cx="1932207" cy="320051"/>
          </a:xfrm>
          <a:prstGeom prst="rect">
            <a:avLst/>
          </a:prstGeom>
        </p:spPr>
        <p:txBody>
          <a:bodyPr wrap="none">
            <a:spAutoFit/>
          </a:bodyPr>
          <a:lstStyle/>
          <a:p>
            <a:pPr marL="0" lvl="1" defTabSz="932597">
              <a:lnSpc>
                <a:spcPct val="90000"/>
              </a:lnSpc>
              <a:spcAft>
                <a:spcPts val="600"/>
              </a:spcAft>
              <a:defRPr/>
            </a:pPr>
            <a:r>
              <a:rPr lang="en-US" sz="1599" dirty="0">
                <a:solidFill>
                  <a:srgbClr val="44546A"/>
                </a:solidFill>
                <a:hlinkClick r:id="rId6"/>
              </a:rPr>
              <a:t>#</a:t>
            </a:r>
            <a:r>
              <a:rPr lang="en-US" sz="1599" dirty="0" err="1">
                <a:solidFill>
                  <a:srgbClr val="44546A"/>
                </a:solidFill>
                <a:hlinkClick r:id="rId6"/>
              </a:rPr>
              <a:t>WorkLikeANetwork</a:t>
            </a:r>
            <a:endParaRPr lang="en-US" sz="1599" spc="-70" dirty="0">
              <a:solidFill>
                <a:srgbClr val="44546A"/>
              </a:solidFill>
            </a:endParaRPr>
          </a:p>
        </p:txBody>
      </p:sp>
    </p:spTree>
    <p:extLst>
      <p:ext uri="{BB962C8B-B14F-4D97-AF65-F5344CB8AC3E}">
        <p14:creationId xmlns:p14="http://schemas.microsoft.com/office/powerpoint/2010/main" val="3796648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31018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7551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Intranet 2010 – Few to many</a:t>
            </a:r>
            <a:endParaRPr lang="en-US" dirty="0"/>
          </a:p>
        </p:txBody>
      </p:sp>
      <p:sp>
        <p:nvSpPr>
          <p:cNvPr id="3" name="Content Placeholder 2"/>
          <p:cNvSpPr>
            <a:spLocks noGrp="1"/>
          </p:cNvSpPr>
          <p:nvPr>
            <p:ph idx="1"/>
          </p:nvPr>
        </p:nvSpPr>
        <p:spPr>
          <a:xfrm>
            <a:off x="712290" y="1531970"/>
            <a:ext cx="10724938" cy="4437962"/>
          </a:xfrm>
        </p:spPr>
        <p:txBody>
          <a:bodyPr/>
          <a:lstStyle/>
          <a:p>
            <a:r>
              <a:rPr lang="en-US" dirty="0"/>
              <a:t>Portal </a:t>
            </a:r>
            <a:r>
              <a:rPr lang="en-US" dirty="0" smtClean="0"/>
              <a:t>Integration</a:t>
            </a:r>
          </a:p>
          <a:p>
            <a:r>
              <a:rPr lang="en-US" dirty="0" smtClean="0"/>
              <a:t>Top of Intranet is Corporate Communication </a:t>
            </a:r>
          </a:p>
          <a:p>
            <a:pPr lvl="1"/>
            <a:r>
              <a:rPr lang="en-US" dirty="0" smtClean="0"/>
              <a:t>Then deeper split for Team and Group </a:t>
            </a:r>
            <a:r>
              <a:rPr lang="en-US" dirty="0" err="1" smtClean="0"/>
              <a:t>Collab</a:t>
            </a:r>
            <a:endParaRPr lang="en-US" dirty="0" smtClean="0"/>
          </a:p>
          <a:p>
            <a:r>
              <a:rPr lang="en-US" dirty="0" smtClean="0"/>
              <a:t>Self Service </a:t>
            </a:r>
          </a:p>
          <a:p>
            <a:r>
              <a:rPr lang="en-US" dirty="0" smtClean="0"/>
              <a:t>KPIs &amp; Dashboards</a:t>
            </a:r>
          </a:p>
          <a:p>
            <a:r>
              <a:rPr lang="en-US" dirty="0" smtClean="0"/>
              <a:t>Some attempts at:</a:t>
            </a:r>
          </a:p>
          <a:p>
            <a:pPr lvl="1"/>
            <a:r>
              <a:rPr lang="en-US" dirty="0" smtClean="0"/>
              <a:t>Wikis</a:t>
            </a:r>
          </a:p>
          <a:p>
            <a:pPr lvl="1"/>
            <a:r>
              <a:rPr lang="en-US" dirty="0" smtClean="0"/>
              <a:t>Blogs</a:t>
            </a:r>
          </a:p>
          <a:p>
            <a:endParaRPr lang="en-US" dirty="0"/>
          </a:p>
        </p:txBody>
      </p:sp>
      <p:pic>
        <p:nvPicPr>
          <p:cNvPr id="29698" name="Picture 2" descr="https://encrypted-tbn0.gstatic.com/images?q=tbn:ANd9GcREXmDsaDUi3qaTxgxrjgC5z-FBAmJzRzMssnw_FFcIrr04Edv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6059" y="3075991"/>
            <a:ext cx="4984456" cy="3719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538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68" y="309125"/>
            <a:ext cx="10724938" cy="1351952"/>
          </a:xfrm>
        </p:spPr>
        <p:txBody>
          <a:bodyPr/>
          <a:lstStyle/>
          <a:p>
            <a:r>
              <a:rPr lang="en-US" smtClean="0"/>
              <a:t>Intranet 2014+</a:t>
            </a:r>
            <a:endParaRPr lang="en-US" dirty="0"/>
          </a:p>
        </p:txBody>
      </p:sp>
      <p:sp>
        <p:nvSpPr>
          <p:cNvPr id="3" name="Content Placeholder 2"/>
          <p:cNvSpPr>
            <a:spLocks noGrp="1"/>
          </p:cNvSpPr>
          <p:nvPr>
            <p:ph idx="1"/>
          </p:nvPr>
        </p:nvSpPr>
        <p:spPr>
          <a:xfrm>
            <a:off x="855768" y="1724345"/>
            <a:ext cx="10724938" cy="4437962"/>
          </a:xfrm>
        </p:spPr>
        <p:txBody>
          <a:bodyPr/>
          <a:lstStyle/>
          <a:p>
            <a:r>
              <a:rPr lang="en-US" dirty="0" smtClean="0"/>
              <a:t>Any Device: BYOD</a:t>
            </a:r>
          </a:p>
          <a:p>
            <a:r>
              <a:rPr lang="en-US" smtClean="0"/>
              <a:t>Secure: Work </a:t>
            </a:r>
            <a:r>
              <a:rPr lang="en-US" dirty="0"/>
              <a:t>from </a:t>
            </a:r>
            <a:r>
              <a:rPr lang="en-US" dirty="0" smtClean="0"/>
              <a:t>anywhere</a:t>
            </a:r>
          </a:p>
          <a:p>
            <a:r>
              <a:rPr lang="en-US" dirty="0" smtClean="0"/>
              <a:t>Many to Many Collaboration</a:t>
            </a:r>
          </a:p>
          <a:p>
            <a:r>
              <a:rPr lang="en-US" smtClean="0"/>
              <a:t>Universal Global yet local</a:t>
            </a:r>
            <a:endParaRPr lang="en-US" dirty="0" smtClean="0"/>
          </a:p>
          <a:p>
            <a:r>
              <a:rPr lang="en-US" smtClean="0"/>
              <a:t>Unified Streams</a:t>
            </a:r>
          </a:p>
          <a:p>
            <a:r>
              <a:rPr lang="en-US" smtClean="0"/>
              <a:t>Simplified</a:t>
            </a:r>
            <a:endParaRPr lang="en-US" dirty="0"/>
          </a:p>
          <a:p>
            <a:endParaRPr lang="en-US" dirty="0"/>
          </a:p>
        </p:txBody>
      </p:sp>
      <p:pic>
        <p:nvPicPr>
          <p:cNvPr id="6" name="Picture 5"/>
          <p:cNvPicPr>
            <a:picLocks noChangeAspect="1"/>
          </p:cNvPicPr>
          <p:nvPr/>
        </p:nvPicPr>
        <p:blipFill>
          <a:blip r:embed="rId2"/>
          <a:stretch>
            <a:fillRect/>
          </a:stretch>
        </p:blipFill>
        <p:spPr>
          <a:xfrm>
            <a:off x="9540671" y="1048368"/>
            <a:ext cx="2577589" cy="5795004"/>
          </a:xfrm>
          <a:prstGeom prst="rect">
            <a:avLst/>
          </a:prstGeom>
        </p:spPr>
      </p:pic>
      <p:pic>
        <p:nvPicPr>
          <p:cNvPr id="7" name="Picture 6"/>
          <p:cNvPicPr>
            <a:picLocks noChangeAspect="1"/>
          </p:cNvPicPr>
          <p:nvPr/>
        </p:nvPicPr>
        <p:blipFill>
          <a:blip r:embed="rId3"/>
          <a:stretch>
            <a:fillRect/>
          </a:stretch>
        </p:blipFill>
        <p:spPr>
          <a:xfrm>
            <a:off x="6218237" y="1048368"/>
            <a:ext cx="1709773" cy="2020641"/>
          </a:xfrm>
          <a:prstGeom prst="rect">
            <a:avLst/>
          </a:prstGeom>
        </p:spPr>
      </p:pic>
      <p:pic>
        <p:nvPicPr>
          <p:cNvPr id="9" name="Picture 2" descr="http://1.bp.blogspot.com/_fglfIMQPSwk/TCGSdWg0QGI/AAAAAAAAJSs/lZpXjZuTSPo/s400/DSC0656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3033" y="3694462"/>
            <a:ext cx="5820419" cy="4045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009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intranet-matters.de/files/2013/02/AARF-2006-Intranet-Maturity-Model-Framework.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5600" y="407193"/>
            <a:ext cx="8282317" cy="6587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874463"/>
      </p:ext>
    </p:extLst>
  </p:cSld>
  <p:clrMapOvr>
    <a:masterClrMapping/>
  </p:clrMapOvr>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D327A2E9-74DC-42B1-97F7-C63C180DCA14}" vid="{ED97139E-41EE-489F-9480-F989826853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653A5C06-E172-45AF-BAA4-43E5EACB2372}"/>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Exec</Template>
  <TotalTime>4</TotalTime>
  <Words>1463</Words>
  <Application>Microsoft Office PowerPoint</Application>
  <PresentationFormat>Custom</PresentationFormat>
  <Paragraphs>269</Paragraphs>
  <Slides>68</Slides>
  <Notes>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68</vt:i4>
      </vt:variant>
    </vt:vector>
  </HeadingPairs>
  <TitlesOfParts>
    <vt:vector size="78" baseType="lpstr">
      <vt:lpstr>Arial</vt:lpstr>
      <vt:lpstr>Calibri</vt:lpstr>
      <vt:lpstr>Calibri Light</vt:lpstr>
      <vt:lpstr>helvetica</vt:lpstr>
      <vt:lpstr>Helvetica Neue</vt:lpstr>
      <vt:lpstr>Segoe UI</vt:lpstr>
      <vt:lpstr>Segoe UI Light</vt:lpstr>
      <vt:lpstr>Wingdings</vt:lpstr>
      <vt:lpstr>5-30499_SPC_2014_Exec_Template_16x9</vt:lpstr>
      <vt:lpstr>Office Theme</vt:lpstr>
      <vt:lpstr>PowerPoint Presentation</vt:lpstr>
      <vt:lpstr>The Strategy Behind Building  a Successful Social Intranet</vt:lpstr>
      <vt:lpstr>Joel Oleson – CollabShow.com @joeloleson</vt:lpstr>
      <vt:lpstr>Agenda</vt:lpstr>
      <vt:lpstr>Evolution of the Intranet</vt:lpstr>
      <vt:lpstr>Intranet 2000 – Employee Handbook</vt:lpstr>
      <vt:lpstr>Intranet 2010 – Few to many</vt:lpstr>
      <vt:lpstr>Intranet 2014+</vt:lpstr>
      <vt:lpstr>PowerPoint Presentation</vt:lpstr>
      <vt:lpstr>PowerPoint Presentation</vt:lpstr>
      <vt:lpstr>PowerPoint Presentation</vt:lpstr>
      <vt:lpstr>Enterprise Social Maturity Spectrum</vt:lpstr>
      <vt:lpstr>Why the Traditional Intranet Fails</vt:lpstr>
      <vt:lpstr>Stale Out of Date Information</vt:lpstr>
      <vt:lpstr>Disorganized Information &amp; Poor Search Functionality</vt:lpstr>
      <vt:lpstr>Too much focus on tools not enough on culture</vt:lpstr>
      <vt:lpstr>Unclear Strategy</vt:lpstr>
      <vt:lpstr>PowerPoint Presentation</vt:lpstr>
      <vt:lpstr>SharePoint Social or Yammer?</vt:lpstr>
      <vt:lpstr>PowerPoint Presentation</vt:lpstr>
      <vt:lpstr>     “The key to Social Enterprise success… People don’t need a new siloed channel. They already have many. ESN is [designed] to help them collaborate, share, communicate better to get their work done.”   -Sanjay Abraham, Cap Gemini</vt:lpstr>
      <vt:lpstr>PowerPoint Presentation</vt:lpstr>
      <vt:lpstr>PowerPoint Presentation</vt:lpstr>
      <vt:lpstr>Wireframing &amp; Agile</vt:lpstr>
      <vt:lpstr>Tips for incorporating successful design patterns and best practices into your intranet</vt:lpstr>
      <vt:lpstr>Real World Intranet Trends</vt:lpstr>
      <vt:lpstr>Global Nav Bar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News, Social Streams &amp; Activity Streams</vt:lpstr>
      <vt:lpstr>Groups</vt:lpstr>
      <vt:lpstr>Office Graph</vt:lpstr>
      <vt:lpstr>PowerPoint Presentation</vt:lpstr>
      <vt:lpstr>PowerPoint Presentation</vt:lpstr>
      <vt:lpstr>PowerPoint Presentation</vt:lpstr>
      <vt:lpstr>PowerPoint Presentation</vt:lpstr>
      <vt:lpstr>PowerPoint Presentation</vt:lpstr>
      <vt:lpstr>PowerPoint Presentation</vt:lpstr>
      <vt:lpstr>Clean UI and Focus on Search</vt:lpstr>
      <vt:lpstr>PowerPoint Presentation</vt:lpstr>
      <vt:lpstr>PowerPoint Presentation</vt:lpstr>
      <vt:lpstr>Responsive Web Design</vt:lpstr>
      <vt:lpstr>PowerPoint Presentation</vt:lpstr>
      <vt:lpstr>PowerPoint Presentation</vt:lpstr>
      <vt:lpstr>PowerPoint Presentation</vt:lpstr>
      <vt:lpstr>Responsive Web Design + SharePoint Demo…</vt:lpstr>
      <vt:lpstr>PowerPoint Presentation</vt:lpstr>
      <vt:lpstr>Simplify Personalize and Target</vt:lpstr>
      <vt:lpstr>PowerPoint Presentation</vt:lpstr>
      <vt:lpstr>PowerPoint Presentation</vt:lpstr>
      <vt:lpstr>PowerPoint Presentation</vt:lpstr>
      <vt:lpstr>PowerPoint Presentation</vt:lpstr>
      <vt:lpstr>PowerPoint Presentation</vt:lpstr>
      <vt:lpstr>All Together Now…</vt:lpstr>
      <vt:lpstr>PowerPoint Presentation</vt:lpstr>
      <vt:lpstr>PowerPoint Presentation</vt:lpstr>
      <vt:lpstr>PowerPoint Presentation</vt:lpstr>
      <vt:lpstr>Wrap up &amp; Action Items</vt:lpstr>
      <vt:lpstr>Microsoft Enterprise Social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strategy behind building a successful social intranet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2</cp:revision>
  <dcterms:created xsi:type="dcterms:W3CDTF">2014-03-06T15:24:13Z</dcterms:created>
  <dcterms:modified xsi:type="dcterms:W3CDTF">2014-03-06T21:32:12Z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