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53"/>
  </p:notesMasterIdLst>
  <p:handoutMasterIdLst>
    <p:handoutMasterId r:id="rId54"/>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3" r:id="rId51"/>
    <p:sldId id="302" r:id="rId5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E918355-6F69-4D1C-AE14-14936F46BA61}">
          <p14:sldIdLst>
            <p14:sldId id="256"/>
            <p14:sldId id="257"/>
            <p14:sldId id="258"/>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Lst>
        </p14:section>
        <p14:section name="Helper Slides" id="{A965E667-CDAF-4585-9709-9F2A8D875128}">
          <p14:sldIdLst>
            <p14:sldId id="303"/>
            <p14:sldId id="302"/>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278"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428702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233449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320870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4950776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7116731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5894207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3771209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734622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913906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6643762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925725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866671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1411974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941120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solidFill>
                  <a:prstClr val="black"/>
                </a:solidFill>
              </a:rPr>
              <a:pPr>
                <a:defRPr/>
              </a:pPr>
              <a:t>22</a:t>
            </a:fld>
            <a:endParaRPr lang="en-US" dirty="0">
              <a:solidFill>
                <a:prstClr val="black"/>
              </a:solidFill>
            </a:endParaRPr>
          </a:p>
        </p:txBody>
      </p:sp>
    </p:spTree>
    <p:extLst>
      <p:ext uri="{BB962C8B-B14F-4D97-AF65-F5344CB8AC3E}">
        <p14:creationId xmlns:p14="http://schemas.microsoft.com/office/powerpoint/2010/main" val="29438903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solidFill>
                  <a:prstClr val="black"/>
                </a:solidFill>
              </a:rPr>
              <a:pPr>
                <a:defRPr/>
              </a:pPr>
              <a:t>23</a:t>
            </a:fld>
            <a:endParaRPr lang="en-US" dirty="0">
              <a:solidFill>
                <a:prstClr val="black"/>
              </a:solidFill>
            </a:endParaRPr>
          </a:p>
        </p:txBody>
      </p:sp>
    </p:spTree>
    <p:extLst>
      <p:ext uri="{BB962C8B-B14F-4D97-AF65-F5344CB8AC3E}">
        <p14:creationId xmlns:p14="http://schemas.microsoft.com/office/powerpoint/2010/main" val="33524761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solidFill>
                  <a:prstClr val="black"/>
                </a:solidFill>
              </a:rPr>
              <a:pPr>
                <a:defRPr/>
              </a:pPr>
              <a:t>24</a:t>
            </a:fld>
            <a:endParaRPr lang="en-US" dirty="0">
              <a:solidFill>
                <a:prstClr val="black"/>
              </a:solidFill>
            </a:endParaRPr>
          </a:p>
        </p:txBody>
      </p:sp>
    </p:spTree>
    <p:extLst>
      <p:ext uri="{BB962C8B-B14F-4D97-AF65-F5344CB8AC3E}">
        <p14:creationId xmlns:p14="http://schemas.microsoft.com/office/powerpoint/2010/main" val="28780184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solidFill>
                  <a:prstClr val="black"/>
                </a:solidFill>
              </a:rPr>
              <a:pPr>
                <a:defRPr/>
              </a:pPr>
              <a:t>25</a:t>
            </a:fld>
            <a:endParaRPr lang="en-US" dirty="0">
              <a:solidFill>
                <a:prstClr val="black"/>
              </a:solidFill>
            </a:endParaRPr>
          </a:p>
        </p:txBody>
      </p:sp>
    </p:spTree>
    <p:extLst>
      <p:ext uri="{BB962C8B-B14F-4D97-AF65-F5344CB8AC3E}">
        <p14:creationId xmlns:p14="http://schemas.microsoft.com/office/powerpoint/2010/main" val="23641014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977259-48FA-4AC7-8F10-BC9488D4CCCE}"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9169874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820899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145304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solidFill>
                  <a:prstClr val="black"/>
                </a:solidFill>
              </a:rPr>
              <a:pPr>
                <a:defRPr/>
              </a:pPr>
              <a:t>29</a:t>
            </a:fld>
            <a:endParaRPr lang="en-US" dirty="0">
              <a:solidFill>
                <a:prstClr val="black"/>
              </a:solidFill>
            </a:endParaRPr>
          </a:p>
        </p:txBody>
      </p:sp>
    </p:spTree>
    <p:extLst>
      <p:ext uri="{BB962C8B-B14F-4D97-AF65-F5344CB8AC3E}">
        <p14:creationId xmlns:p14="http://schemas.microsoft.com/office/powerpoint/2010/main" val="23076203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8816988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solidFill>
                  <a:prstClr val="black"/>
                </a:solidFill>
              </a:rPr>
              <a:pPr>
                <a:defRPr/>
              </a:pPr>
              <a:t>30</a:t>
            </a:fld>
            <a:endParaRPr lang="en-US" dirty="0">
              <a:solidFill>
                <a:prstClr val="black"/>
              </a:solidFill>
            </a:endParaRPr>
          </a:p>
        </p:txBody>
      </p:sp>
    </p:spTree>
    <p:extLst>
      <p:ext uri="{BB962C8B-B14F-4D97-AF65-F5344CB8AC3E}">
        <p14:creationId xmlns:p14="http://schemas.microsoft.com/office/powerpoint/2010/main" val="29413731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solidFill>
                  <a:prstClr val="black"/>
                </a:solidFill>
              </a:rPr>
              <a:pPr>
                <a:defRPr/>
              </a:pPr>
              <a:t>31</a:t>
            </a:fld>
            <a:endParaRPr lang="en-US" dirty="0">
              <a:solidFill>
                <a:prstClr val="black"/>
              </a:solidFill>
            </a:endParaRPr>
          </a:p>
        </p:txBody>
      </p:sp>
    </p:spTree>
    <p:extLst>
      <p:ext uri="{BB962C8B-B14F-4D97-AF65-F5344CB8AC3E}">
        <p14:creationId xmlns:p14="http://schemas.microsoft.com/office/powerpoint/2010/main" val="26320518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solidFill>
                  <a:prstClr val="black"/>
                </a:solidFill>
              </a:rPr>
              <a:pPr>
                <a:defRPr/>
              </a:pPr>
              <a:t>32</a:t>
            </a:fld>
            <a:endParaRPr lang="en-US" dirty="0">
              <a:solidFill>
                <a:prstClr val="black"/>
              </a:solidFill>
            </a:endParaRPr>
          </a:p>
        </p:txBody>
      </p:sp>
    </p:spTree>
    <p:extLst>
      <p:ext uri="{BB962C8B-B14F-4D97-AF65-F5344CB8AC3E}">
        <p14:creationId xmlns:p14="http://schemas.microsoft.com/office/powerpoint/2010/main" val="17814995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solidFill>
                  <a:prstClr val="black"/>
                </a:solidFill>
              </a:rPr>
              <a:pPr>
                <a:defRPr/>
              </a:pPr>
              <a:t>33</a:t>
            </a:fld>
            <a:endParaRPr lang="en-US" dirty="0">
              <a:solidFill>
                <a:prstClr val="black"/>
              </a:solidFill>
            </a:endParaRPr>
          </a:p>
        </p:txBody>
      </p:sp>
    </p:spTree>
    <p:extLst>
      <p:ext uri="{BB962C8B-B14F-4D97-AF65-F5344CB8AC3E}">
        <p14:creationId xmlns:p14="http://schemas.microsoft.com/office/powerpoint/2010/main" val="26121075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solidFill>
                  <a:prstClr val="black"/>
                </a:solidFill>
              </a:rPr>
              <a:pPr>
                <a:defRPr/>
              </a:pPr>
              <a:t>34</a:t>
            </a:fld>
            <a:endParaRPr lang="en-US" dirty="0">
              <a:solidFill>
                <a:prstClr val="black"/>
              </a:solidFill>
            </a:endParaRPr>
          </a:p>
        </p:txBody>
      </p:sp>
    </p:spTree>
    <p:extLst>
      <p:ext uri="{BB962C8B-B14F-4D97-AF65-F5344CB8AC3E}">
        <p14:creationId xmlns:p14="http://schemas.microsoft.com/office/powerpoint/2010/main" val="37650699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908883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solidFill>
                  <a:prstClr val="black"/>
                </a:solidFill>
              </a:rPr>
              <a:pPr>
                <a:defRPr/>
              </a:pPr>
              <a:t>36</a:t>
            </a:fld>
            <a:endParaRPr lang="en-US" dirty="0">
              <a:solidFill>
                <a:prstClr val="black"/>
              </a:solidFill>
            </a:endParaRPr>
          </a:p>
        </p:txBody>
      </p:sp>
    </p:spTree>
    <p:extLst>
      <p:ext uri="{BB962C8B-B14F-4D97-AF65-F5344CB8AC3E}">
        <p14:creationId xmlns:p14="http://schemas.microsoft.com/office/powerpoint/2010/main" val="29827233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40032597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444471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solidFill>
                  <a:prstClr val="black"/>
                </a:solidFill>
              </a:rPr>
              <a:pPr>
                <a:defRPr/>
              </a:pPr>
              <a:t>39</a:t>
            </a:fld>
            <a:endParaRPr lang="en-US" dirty="0">
              <a:solidFill>
                <a:prstClr val="black"/>
              </a:solidFill>
            </a:endParaRPr>
          </a:p>
        </p:txBody>
      </p:sp>
    </p:spTree>
    <p:extLst>
      <p:ext uri="{BB962C8B-B14F-4D97-AF65-F5344CB8AC3E}">
        <p14:creationId xmlns:p14="http://schemas.microsoft.com/office/powerpoint/2010/main" val="3965424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5938349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37918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solidFill>
                  <a:prstClr val="black"/>
                </a:solidFill>
              </a:rPr>
              <a:pPr>
                <a:defRPr/>
              </a:pPr>
              <a:t>41</a:t>
            </a:fld>
            <a:endParaRPr lang="en-US" dirty="0">
              <a:solidFill>
                <a:prstClr val="black"/>
              </a:solidFill>
            </a:endParaRPr>
          </a:p>
        </p:txBody>
      </p:sp>
    </p:spTree>
    <p:extLst>
      <p:ext uri="{BB962C8B-B14F-4D97-AF65-F5344CB8AC3E}">
        <p14:creationId xmlns:p14="http://schemas.microsoft.com/office/powerpoint/2010/main" val="40295299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12148349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fontAlgn="base">
              <a:lnSpc>
                <a:spcPct val="100000"/>
              </a:lnSpc>
              <a:spcBef>
                <a:spcPct val="30000"/>
              </a:spcBef>
              <a:spcAft>
                <a:spcPct val="0"/>
              </a:spcAft>
              <a:defRPr/>
            </a:pPr>
            <a:endParaRPr lang="en-US" dirty="0"/>
          </a:p>
        </p:txBody>
      </p:sp>
      <p:sp>
        <p:nvSpPr>
          <p:cNvPr id="4" name="Slide Number Placeholder 3"/>
          <p:cNvSpPr>
            <a:spLocks noGrp="1"/>
          </p:cNvSpPr>
          <p:nvPr>
            <p:ph type="sldNum" sz="quarter" idx="10"/>
          </p:nvPr>
        </p:nvSpPr>
        <p:spPr/>
        <p:txBody>
          <a:bodyPr/>
          <a:lstStyle/>
          <a:p>
            <a:pPr>
              <a:defRPr/>
            </a:pPr>
            <a:fld id="{F4191EF8-1503-4CB1-B4AB-859E2C466A74}" type="slidenum">
              <a:rPr lang="en-US" smtClean="0">
                <a:solidFill>
                  <a:prstClr val="black"/>
                </a:solidFill>
              </a:rPr>
              <a:pPr>
                <a:defRPr/>
              </a:pPr>
              <a:t>43</a:t>
            </a:fld>
            <a:endParaRPr lang="en-US" dirty="0">
              <a:solidFill>
                <a:prstClr val="black"/>
              </a:solidFill>
            </a:endParaRPr>
          </a:p>
        </p:txBody>
      </p:sp>
    </p:spTree>
    <p:extLst>
      <p:ext uri="{BB962C8B-B14F-4D97-AF65-F5344CB8AC3E}">
        <p14:creationId xmlns:p14="http://schemas.microsoft.com/office/powerpoint/2010/main" val="35497043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A3E2A5E8-6D6E-4197-B3C7-19400A67CB29}"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500167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34930649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46</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90973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4088998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1855260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688480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37115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BE49C2C-5CAC-4BB9-9880-6419C8AA4DE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791346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7503100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580381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6313402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5934690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3706881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60927786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134700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8457518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69334654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6491111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2240053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8559223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1016803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99625285"/>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5756572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5784515"/>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02189195"/>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9481416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73353962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561042981"/>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0338304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15436953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82425081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50532083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714457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144130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05704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465548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88882565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5061379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710162321"/>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3" Type="http://schemas.openxmlformats.org/officeDocument/2006/relationships/hyperlink" Target="http://yourname-public.sharepoint.com/" TargetMode="External"/><Relationship Id="rId2" Type="http://schemas.openxmlformats.org/officeDocument/2006/relationships/notesSlide" Target="../notesSlides/notesSlide13.xml"/><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5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57.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3" Type="http://schemas.openxmlformats.org/officeDocument/2006/relationships/hyperlink" Target="http://bit.ly/SP2013Branding" TargetMode="External"/><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7.xml"/><Relationship Id="rId6" Type="http://schemas.openxmlformats.org/officeDocument/2006/relationships/hyperlink" Target="http://twitter.com/Drisgill" TargetMode="External"/><Relationship Id="rId5" Type="http://schemas.openxmlformats.org/officeDocument/2006/relationships/hyperlink" Target="http://blog.drisgill.com/" TargetMode="External"/><Relationship Id="rId4" Type="http://schemas.openxmlformats.org/officeDocument/2006/relationships/hyperlink" Target="http://bit.ly/sp2010-brandingbook"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upport.microsoft.com/kb/2616712" TargetMode="External"/><Relationship Id="rId2" Type="http://schemas.openxmlformats.org/officeDocument/2006/relationships/notesSlide" Target="../notesSlides/notesSlide30.xml"/><Relationship Id="rId1" Type="http://schemas.openxmlformats.org/officeDocument/2006/relationships/slideLayout" Target="../slideLayouts/slideLayout5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7.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52.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4.xml"/><Relationship Id="rId1" Type="http://schemas.openxmlformats.org/officeDocument/2006/relationships/slideLayout" Target="../slideLayouts/slideLayout5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3" Type="http://schemas.openxmlformats.org/officeDocument/2006/relationships/hyperlink" Target="http://support.microsoft.com/kb/2616712" TargetMode="External"/><Relationship Id="rId2" Type="http://schemas.openxmlformats.org/officeDocument/2006/relationships/notesSlide" Target="../notesSlides/notesSlide36.xml"/><Relationship Id="rId1" Type="http://schemas.openxmlformats.org/officeDocument/2006/relationships/slideLayout" Target="../slideLayouts/slideLayout5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3" Type="http://schemas.openxmlformats.org/officeDocument/2006/relationships/hyperlink" Target="StarterMasterPages.CodePlex.Com" TargetMode="External"/><Relationship Id="rId2" Type="http://schemas.openxmlformats.org/officeDocument/2006/relationships/notesSlide" Target="../notesSlides/notesSlide39.xml"/><Relationship Id="rId1" Type="http://schemas.openxmlformats.org/officeDocument/2006/relationships/slideLayout" Target="../slideLayouts/slideLayout57.xml"/><Relationship Id="rId4" Type="http://schemas.openxmlformats.org/officeDocument/2006/relationships/hyperlink" Target="http://support.microsoft.com/kb/2616712"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bit.ly/SP2013Branding" TargetMode="External"/><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7.xml"/><Relationship Id="rId6" Type="http://schemas.openxmlformats.org/officeDocument/2006/relationships/hyperlink" Target="http://twitter.com/johnrossjr" TargetMode="External"/><Relationship Id="rId5" Type="http://schemas.openxmlformats.org/officeDocument/2006/relationships/hyperlink" Target="http://johnrossjr.wordpress.com/" TargetMode="External"/><Relationship Id="rId4" Type="http://schemas.openxmlformats.org/officeDocument/2006/relationships/hyperlink" Target="http://bit.ly/sp2010-brandingbook"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7.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2.xml"/><Relationship Id="rId1" Type="http://schemas.openxmlformats.org/officeDocument/2006/relationships/slideLayout" Target="../slideLayouts/slideLayout57.xml"/><Relationship Id="rId5" Type="http://schemas.openxmlformats.org/officeDocument/2006/relationships/image" Target="../media/image25.png"/><Relationship Id="rId4" Type="http://schemas.openxmlformats.org/officeDocument/2006/relationships/image" Target="../media/image24.png"/></Relationships>
</file>

<file path=ppt/slides/_rels/slide43.xml.rels><?xml version="1.0" encoding="UTF-8" standalone="yes"?>
<Relationships xmlns="http://schemas.openxmlformats.org/package/2006/relationships"><Relationship Id="rId3" Type="http://schemas.openxmlformats.org/officeDocument/2006/relationships/hyperlink" Target="http://johnrossjr.wordpress.com/2014/02/25/sharepoint-on-premises-or-in-the-cloud-why-not-both" TargetMode="External"/><Relationship Id="rId2" Type="http://schemas.openxmlformats.org/officeDocument/2006/relationships/notesSlide" Target="../notesSlides/notesSlide43.xml"/><Relationship Id="rId1" Type="http://schemas.openxmlformats.org/officeDocument/2006/relationships/slideLayout" Target="../slideLayouts/slideLayout5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9.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6.xml"/><Relationship Id="rId1" Type="http://schemas.openxmlformats.org/officeDocument/2006/relationships/slideLayout" Target="../slideLayouts/slideLayout3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5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535945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1545203" y="2201862"/>
            <a:ext cx="8172378" cy="5218669"/>
          </a:xfrm>
          <a:prstGeom prst="rect">
            <a:avLst/>
          </a:prstGeom>
        </p:spPr>
        <p:txBody>
          <a:bodyPr wrap="square" lIns="93278" tIns="46639" rIns="93278" bIns="46639">
            <a:spAutoFit/>
          </a:bodyPr>
          <a:lstStyle/>
          <a:p>
            <a:pPr defTabSz="816182">
              <a:lnSpc>
                <a:spcPct val="90000"/>
              </a:lnSpc>
              <a:spcBef>
                <a:spcPct val="0"/>
              </a:spcBef>
              <a:spcAft>
                <a:spcPct val="35000"/>
              </a:spcAft>
            </a:pPr>
            <a:r>
              <a:rPr lang="en-US" sz="2800" b="1" dirty="0">
                <a:solidFill>
                  <a:srgbClr val="FFFFFF"/>
                </a:solidFill>
                <a:latin typeface="Segoe UI Light" pitchFamily="34" charset="0"/>
                <a:ea typeface="Segoe UI" pitchFamily="34" charset="0"/>
                <a:cs typeface="Segoe UI" pitchFamily="34" charset="0"/>
              </a:rPr>
              <a:t>Full Effort</a:t>
            </a:r>
          </a:p>
          <a:p>
            <a:pPr defTabSz="816182">
              <a:lnSpc>
                <a:spcPct val="90000"/>
              </a:lnSpc>
              <a:spcBef>
                <a:spcPct val="0"/>
              </a:spcBef>
              <a:spcAft>
                <a:spcPct val="35000"/>
              </a:spcAft>
            </a:pPr>
            <a:r>
              <a:rPr lang="en-US" sz="2400" dirty="0" smtClean="0">
                <a:solidFill>
                  <a:srgbClr val="FFFFFF"/>
                </a:solidFill>
                <a:latin typeface="Segoe UI Light" pitchFamily="34" charset="0"/>
                <a:ea typeface="Segoe UI" pitchFamily="34" charset="0"/>
                <a:cs typeface="Segoe UI" pitchFamily="34" charset="0"/>
              </a:rPr>
              <a:t>Custom </a:t>
            </a:r>
            <a:r>
              <a:rPr lang="en-US" sz="2400" dirty="0">
                <a:solidFill>
                  <a:srgbClr val="FFFFFF"/>
                </a:solidFill>
                <a:latin typeface="Segoe UI Light" pitchFamily="34" charset="0"/>
                <a:ea typeface="Segoe UI" pitchFamily="34" charset="0"/>
                <a:cs typeface="Segoe UI" pitchFamily="34" charset="0"/>
              </a:rPr>
              <a:t>Master Pages, Page Layouts, </a:t>
            </a:r>
            <a:endParaRPr lang="en-US" sz="2400" dirty="0" smtClean="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r>
              <a:rPr lang="en-US" sz="2400" dirty="0" smtClean="0">
                <a:solidFill>
                  <a:srgbClr val="FFFFFF"/>
                </a:solidFill>
                <a:latin typeface="Segoe UI Light" pitchFamily="34" charset="0"/>
                <a:ea typeface="Segoe UI" pitchFamily="34" charset="0"/>
                <a:cs typeface="Segoe UI" pitchFamily="34" charset="0"/>
              </a:rPr>
              <a:t>XSLT</a:t>
            </a:r>
            <a:endParaRPr lang="en-US" sz="2400" dirty="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sz="1400" dirty="0" smtClean="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sz="1400" dirty="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sz="1400" dirty="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r>
              <a:rPr lang="en-US" sz="2800" b="1" dirty="0">
                <a:solidFill>
                  <a:srgbClr val="FFFFFF"/>
                </a:solidFill>
                <a:latin typeface="Segoe UI Light" pitchFamily="34" charset="0"/>
                <a:ea typeface="Segoe UI" pitchFamily="34" charset="0"/>
                <a:cs typeface="Segoe UI" pitchFamily="34" charset="0"/>
              </a:rPr>
              <a:t>Medium Effort</a:t>
            </a:r>
          </a:p>
          <a:p>
            <a:pPr defTabSz="816182">
              <a:lnSpc>
                <a:spcPct val="90000"/>
              </a:lnSpc>
              <a:spcBef>
                <a:spcPct val="0"/>
              </a:spcBef>
              <a:spcAft>
                <a:spcPct val="35000"/>
              </a:spcAft>
            </a:pPr>
            <a:r>
              <a:rPr lang="en-US" sz="2400" dirty="0" smtClean="0">
                <a:solidFill>
                  <a:srgbClr val="FFFFFF"/>
                </a:solidFill>
                <a:latin typeface="Segoe UI Light" pitchFamily="34" charset="0"/>
                <a:ea typeface="Segoe UI" pitchFamily="34" charset="0"/>
                <a:cs typeface="Segoe UI" pitchFamily="34" charset="0"/>
              </a:rPr>
              <a:t>CSS</a:t>
            </a:r>
          </a:p>
          <a:p>
            <a:pPr defTabSz="816182">
              <a:lnSpc>
                <a:spcPct val="90000"/>
              </a:lnSpc>
              <a:spcBef>
                <a:spcPct val="0"/>
              </a:spcBef>
              <a:spcAft>
                <a:spcPct val="35000"/>
              </a:spcAft>
            </a:pPr>
            <a:endParaRPr lang="en-US" sz="900" dirty="0" smtClean="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r>
              <a:rPr lang="en-US" sz="2800" b="1" dirty="0" smtClean="0">
                <a:solidFill>
                  <a:srgbClr val="FFFFFF"/>
                </a:solidFill>
                <a:latin typeface="Segoe UI Light" pitchFamily="34" charset="0"/>
                <a:ea typeface="Segoe UI" pitchFamily="34" charset="0"/>
                <a:cs typeface="Segoe UI" pitchFamily="34" charset="0"/>
              </a:rPr>
              <a:t>Low </a:t>
            </a:r>
            <a:r>
              <a:rPr lang="en-US" sz="2800" b="1" dirty="0">
                <a:solidFill>
                  <a:srgbClr val="FFFFFF"/>
                </a:solidFill>
                <a:latin typeface="Segoe UI Light" pitchFamily="34" charset="0"/>
                <a:ea typeface="Segoe UI" pitchFamily="34" charset="0"/>
                <a:cs typeface="Segoe UI" pitchFamily="34" charset="0"/>
              </a:rPr>
              <a:t>Effort</a:t>
            </a:r>
          </a:p>
          <a:p>
            <a:pPr defTabSz="816182">
              <a:lnSpc>
                <a:spcPct val="90000"/>
              </a:lnSpc>
              <a:spcBef>
                <a:spcPct val="0"/>
              </a:spcBef>
              <a:spcAft>
                <a:spcPct val="35000"/>
              </a:spcAft>
            </a:pPr>
            <a:r>
              <a:rPr lang="en-US" sz="2400" dirty="0">
                <a:solidFill>
                  <a:srgbClr val="FFFFFF"/>
                </a:solidFill>
                <a:latin typeface="Segoe UI Light" pitchFamily="34" charset="0"/>
                <a:ea typeface="Segoe UI" pitchFamily="34" charset="0"/>
                <a:cs typeface="Segoe UI" pitchFamily="34" charset="0"/>
              </a:rPr>
              <a:t>Page Editing &amp; </a:t>
            </a:r>
            <a:r>
              <a:rPr lang="en-US" sz="2400" dirty="0" smtClean="0">
                <a:solidFill>
                  <a:srgbClr val="FFFFFF"/>
                </a:solidFill>
                <a:latin typeface="Segoe UI Light" pitchFamily="34" charset="0"/>
                <a:ea typeface="Segoe UI" pitchFamily="34" charset="0"/>
                <a:cs typeface="Segoe UI" pitchFamily="34" charset="0"/>
              </a:rPr>
              <a:t>Themes</a:t>
            </a:r>
            <a:endParaRPr lang="en-US" sz="2400" dirty="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dirty="0">
              <a:solidFill>
                <a:srgbClr val="FFFFFF"/>
              </a:solidFill>
              <a:ea typeface="Segoe UI" pitchFamily="34" charset="0"/>
              <a:cs typeface="Segoe UI" pitchFamily="34" charset="0"/>
            </a:endParaRPr>
          </a:p>
          <a:p>
            <a:endParaRPr lang="en-US" dirty="0">
              <a:solidFill>
                <a:srgbClr val="FFFFFF"/>
              </a:solidFill>
            </a:endParaRPr>
          </a:p>
        </p:txBody>
      </p:sp>
      <p:pic>
        <p:nvPicPr>
          <p:cNvPr id="10" name="Picture 6" descr="C:\Users\Randy\AppData\Local\Microsoft\Windows\Temporary Internet Files\Content.IE5\DK6JMGYJ\MP900414045[1].jpg"/>
          <p:cNvPicPr>
            <a:picLocks noChangeAspect="1" noChangeArrowheads="1"/>
          </p:cNvPicPr>
          <p:nvPr/>
        </p:nvPicPr>
        <p:blipFill rotWithShape="1">
          <a:blip r:embed="rId3">
            <a:extLst>
              <a:ext uri="{28A0092B-C50C-407E-A947-70E740481C1C}">
                <a14:useLocalDpi xmlns:a14="http://schemas.microsoft.com/office/drawing/2010/main" val="0"/>
              </a:ext>
            </a:extLst>
          </a:blip>
          <a:srcRect l="-7320" t="-10191" r="-7320" b="-10191"/>
          <a:stretch/>
        </p:blipFill>
        <p:spPr bwMode="auto">
          <a:xfrm flipH="1">
            <a:off x="-1096963" y="-951259"/>
            <a:ext cx="16352838" cy="1089763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74639" y="295274"/>
            <a:ext cx="8686798" cy="917575"/>
          </a:xfrm>
        </p:spPr>
        <p:txBody>
          <a:bodyPr/>
          <a:lstStyle/>
          <a:p>
            <a:r>
              <a:rPr lang="en-US" dirty="0" smtClean="0">
                <a:solidFill>
                  <a:schemeClr val="bg1"/>
                </a:solidFill>
              </a:rPr>
              <a:t>Approaches to Branding SharePoint </a:t>
            </a:r>
            <a:r>
              <a:rPr lang="en-US" dirty="0" smtClean="0">
                <a:solidFill>
                  <a:schemeClr val="bg1"/>
                </a:solidFill>
                <a:latin typeface="+mn-lt"/>
              </a:rPr>
              <a:t>2013</a:t>
            </a:r>
            <a:endParaRPr lang="en-US" dirty="0">
              <a:solidFill>
                <a:schemeClr val="bg1"/>
              </a:solidFill>
              <a:latin typeface="+mn-lt"/>
            </a:endParaRPr>
          </a:p>
        </p:txBody>
      </p:sp>
      <p:sp>
        <p:nvSpPr>
          <p:cNvPr id="8" name="Rectangle 7"/>
          <p:cNvSpPr/>
          <p:nvPr/>
        </p:nvSpPr>
        <p:spPr>
          <a:xfrm>
            <a:off x="1260127" y="3669993"/>
            <a:ext cx="8742530" cy="152594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6" name="Rectangle 15"/>
          <p:cNvSpPr/>
          <p:nvPr/>
        </p:nvSpPr>
        <p:spPr>
          <a:xfrm>
            <a:off x="1545203" y="2201862"/>
            <a:ext cx="5663634" cy="5300999"/>
          </a:xfrm>
          <a:prstGeom prst="rect">
            <a:avLst/>
          </a:prstGeom>
        </p:spPr>
        <p:txBody>
          <a:bodyPr wrap="square" lIns="93278" tIns="46639" rIns="93278" bIns="46639">
            <a:spAutoFit/>
          </a:bodyPr>
          <a:lstStyle/>
          <a:p>
            <a:pPr defTabSz="816182">
              <a:lnSpc>
                <a:spcPct val="90000"/>
              </a:lnSpc>
              <a:spcBef>
                <a:spcPct val="0"/>
              </a:spcBef>
              <a:spcAft>
                <a:spcPct val="35000"/>
              </a:spcAft>
            </a:pPr>
            <a:r>
              <a:rPr lang="en-US" sz="2800" b="1" dirty="0">
                <a:solidFill>
                  <a:srgbClr val="FFFFFF"/>
                </a:solidFill>
                <a:latin typeface="Segoe UI Light" pitchFamily="34" charset="0"/>
                <a:ea typeface="Segoe UI" pitchFamily="34" charset="0"/>
                <a:cs typeface="Segoe UI" pitchFamily="34" charset="0"/>
              </a:rPr>
              <a:t>Full Effort</a:t>
            </a:r>
          </a:p>
          <a:p>
            <a:pPr defTabSz="816182">
              <a:lnSpc>
                <a:spcPct val="90000"/>
              </a:lnSpc>
              <a:spcBef>
                <a:spcPct val="0"/>
              </a:spcBef>
              <a:spcAft>
                <a:spcPct val="35000"/>
              </a:spcAft>
            </a:pPr>
            <a:r>
              <a:rPr lang="en-US" sz="2400" dirty="0">
                <a:solidFill>
                  <a:srgbClr val="FFFFFF"/>
                </a:solidFill>
                <a:latin typeface="Segoe UI Light" pitchFamily="34" charset="0"/>
                <a:ea typeface="Segoe UI" pitchFamily="34" charset="0"/>
                <a:cs typeface="Segoe UI" pitchFamily="34" charset="0"/>
              </a:rPr>
              <a:t>Custom Master Pages, Page Layouts, Display Templates</a:t>
            </a:r>
          </a:p>
          <a:p>
            <a:pPr defTabSz="816182">
              <a:lnSpc>
                <a:spcPct val="90000"/>
              </a:lnSpc>
              <a:spcBef>
                <a:spcPct val="0"/>
              </a:spcBef>
              <a:spcAft>
                <a:spcPct val="35000"/>
              </a:spcAft>
            </a:pPr>
            <a:endParaRPr lang="en-US" sz="1400" dirty="0" smtClean="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r>
              <a:rPr lang="en-US" sz="2800" b="1" dirty="0" smtClean="0">
                <a:solidFill>
                  <a:srgbClr val="FFFFFF"/>
                </a:solidFill>
                <a:latin typeface="Segoe UI Light" pitchFamily="34" charset="0"/>
                <a:ea typeface="Segoe UI" pitchFamily="34" charset="0"/>
                <a:cs typeface="Segoe UI" pitchFamily="34" charset="0"/>
              </a:rPr>
              <a:t>Medium </a:t>
            </a:r>
            <a:r>
              <a:rPr lang="en-US" sz="2800" b="1" dirty="0">
                <a:solidFill>
                  <a:srgbClr val="FFFFFF"/>
                </a:solidFill>
                <a:latin typeface="Segoe UI Light" pitchFamily="34" charset="0"/>
                <a:ea typeface="Segoe UI" pitchFamily="34" charset="0"/>
                <a:cs typeface="Segoe UI" pitchFamily="34" charset="0"/>
              </a:rPr>
              <a:t>Effort</a:t>
            </a:r>
          </a:p>
          <a:p>
            <a:pPr defTabSz="816182">
              <a:lnSpc>
                <a:spcPct val="90000"/>
              </a:lnSpc>
              <a:spcBef>
                <a:spcPct val="0"/>
              </a:spcBef>
              <a:spcAft>
                <a:spcPct val="35000"/>
              </a:spcAft>
            </a:pPr>
            <a:r>
              <a:rPr lang="en-US" sz="2400" dirty="0">
                <a:solidFill>
                  <a:srgbClr val="FFFFFF"/>
                </a:solidFill>
                <a:latin typeface="Segoe UI Light" pitchFamily="34" charset="0"/>
                <a:ea typeface="Segoe UI" pitchFamily="34" charset="0"/>
                <a:cs typeface="Segoe UI" pitchFamily="34" charset="0"/>
              </a:rPr>
              <a:t>Design Manger for Publishing Sites</a:t>
            </a:r>
          </a:p>
          <a:p>
            <a:pPr defTabSz="816182">
              <a:lnSpc>
                <a:spcPct val="90000"/>
              </a:lnSpc>
              <a:spcBef>
                <a:spcPct val="0"/>
              </a:spcBef>
              <a:spcAft>
                <a:spcPct val="35000"/>
              </a:spcAft>
            </a:pPr>
            <a:r>
              <a:rPr lang="en-US" sz="2400" dirty="0">
                <a:solidFill>
                  <a:srgbClr val="FFFFFF"/>
                </a:solidFill>
                <a:latin typeface="Segoe UI Light" pitchFamily="34" charset="0"/>
                <a:ea typeface="Segoe UI" pitchFamily="34" charset="0"/>
                <a:cs typeface="Segoe UI" pitchFamily="34" charset="0"/>
              </a:rPr>
              <a:t>Custom CSS &amp; Background Images</a:t>
            </a:r>
          </a:p>
          <a:p>
            <a:pPr defTabSz="816182">
              <a:lnSpc>
                <a:spcPct val="90000"/>
              </a:lnSpc>
              <a:spcBef>
                <a:spcPct val="0"/>
              </a:spcBef>
              <a:spcAft>
                <a:spcPct val="35000"/>
              </a:spcAft>
            </a:pPr>
            <a:endParaRPr lang="en-US" sz="900" dirty="0" smtClean="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sz="900" dirty="0" smtClean="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r>
              <a:rPr lang="en-US" sz="2800" b="1" dirty="0" smtClean="0">
                <a:solidFill>
                  <a:srgbClr val="FFFFFF"/>
                </a:solidFill>
                <a:latin typeface="Segoe UI Light" pitchFamily="34" charset="0"/>
                <a:ea typeface="Segoe UI" pitchFamily="34" charset="0"/>
                <a:cs typeface="Segoe UI" pitchFamily="34" charset="0"/>
              </a:rPr>
              <a:t>Low </a:t>
            </a:r>
            <a:r>
              <a:rPr lang="en-US" sz="2800" b="1" dirty="0">
                <a:solidFill>
                  <a:srgbClr val="FFFFFF"/>
                </a:solidFill>
                <a:latin typeface="Segoe UI Light" pitchFamily="34" charset="0"/>
                <a:ea typeface="Segoe UI" pitchFamily="34" charset="0"/>
                <a:cs typeface="Segoe UI" pitchFamily="34" charset="0"/>
              </a:rPr>
              <a:t>Effort</a:t>
            </a:r>
          </a:p>
          <a:p>
            <a:pPr defTabSz="816182">
              <a:lnSpc>
                <a:spcPct val="90000"/>
              </a:lnSpc>
              <a:spcBef>
                <a:spcPct val="0"/>
              </a:spcBef>
              <a:spcAft>
                <a:spcPct val="35000"/>
              </a:spcAft>
            </a:pPr>
            <a:r>
              <a:rPr lang="en-US" sz="2400" dirty="0">
                <a:solidFill>
                  <a:srgbClr val="FFFFFF"/>
                </a:solidFill>
                <a:latin typeface="Segoe UI Light" pitchFamily="34" charset="0"/>
                <a:ea typeface="Segoe UI" pitchFamily="34" charset="0"/>
                <a:cs typeface="Segoe UI" pitchFamily="34" charset="0"/>
              </a:rPr>
              <a:t>Page Editing &amp; Composed Looks</a:t>
            </a:r>
          </a:p>
          <a:p>
            <a:pPr defTabSz="816182">
              <a:lnSpc>
                <a:spcPct val="90000"/>
              </a:lnSpc>
              <a:spcBef>
                <a:spcPct val="0"/>
              </a:spcBef>
              <a:spcAft>
                <a:spcPct val="35000"/>
              </a:spcAft>
            </a:pPr>
            <a:endParaRPr lang="en-US" dirty="0">
              <a:solidFill>
                <a:srgbClr val="FFFFFF"/>
              </a:solidFill>
              <a:ea typeface="Segoe UI" pitchFamily="34" charset="0"/>
              <a:cs typeface="Segoe UI" pitchFamily="34" charset="0"/>
            </a:endParaRPr>
          </a:p>
          <a:p>
            <a:endParaRPr lang="en-US" dirty="0">
              <a:solidFill>
                <a:srgbClr val="FFFFFF"/>
              </a:solidFill>
            </a:endParaRPr>
          </a:p>
        </p:txBody>
      </p:sp>
      <p:grpSp>
        <p:nvGrpSpPr>
          <p:cNvPr id="24" name="Group 23"/>
          <p:cNvGrpSpPr/>
          <p:nvPr/>
        </p:nvGrpSpPr>
        <p:grpSpPr>
          <a:xfrm>
            <a:off x="652066" y="2049462"/>
            <a:ext cx="608061" cy="4428652"/>
            <a:chOff x="3740726" y="1532793"/>
            <a:chExt cx="419592" cy="3706888"/>
          </a:xfrm>
        </p:grpSpPr>
        <p:sp>
          <p:nvSpPr>
            <p:cNvPr id="25" name="Down Arrow 24"/>
            <p:cNvSpPr/>
            <p:nvPr/>
          </p:nvSpPr>
          <p:spPr bwMode="auto">
            <a:xfrm rot="10800000">
              <a:off x="3740726" y="1532793"/>
              <a:ext cx="415636" cy="1211843"/>
            </a:xfrm>
            <a:prstGeom prst="down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26" name="Down Arrow 25"/>
            <p:cNvSpPr/>
            <p:nvPr/>
          </p:nvSpPr>
          <p:spPr bwMode="auto">
            <a:xfrm rot="10800000">
              <a:off x="3744682" y="2744636"/>
              <a:ext cx="415636" cy="1601799"/>
            </a:xfrm>
            <a:prstGeom prst="downArrow">
              <a:avLst/>
            </a:prstGeom>
            <a:solidFill>
              <a:schemeClr val="bg2">
                <a:lumMod val="60000"/>
                <a:lumOff val="40000"/>
              </a:schemeClr>
            </a:solidFill>
            <a:ln w="76200">
              <a:solidFill>
                <a:schemeClr val="bg2">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27" name="Down Arrow 26"/>
            <p:cNvSpPr/>
            <p:nvPr/>
          </p:nvSpPr>
          <p:spPr bwMode="auto">
            <a:xfrm rot="10800000">
              <a:off x="3744682" y="4346436"/>
              <a:ext cx="415636" cy="893245"/>
            </a:xfrm>
            <a:prstGeom prst="down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grpSp>
    </p:spTree>
    <p:extLst>
      <p:ext uri="{BB962C8B-B14F-4D97-AF65-F5344CB8AC3E}">
        <p14:creationId xmlns:p14="http://schemas.microsoft.com/office/powerpoint/2010/main" val="11394983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Introduction to SPO &amp; Public Sites</a:t>
            </a:r>
            <a:endParaRPr lang="en-US" dirty="0"/>
          </a:p>
        </p:txBody>
      </p:sp>
    </p:spTree>
    <p:extLst>
      <p:ext uri="{BB962C8B-B14F-4D97-AF65-F5344CB8AC3E}">
        <p14:creationId xmlns:p14="http://schemas.microsoft.com/office/powerpoint/2010/main" val="116492304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7" y="1973262"/>
            <a:ext cx="11887200" cy="4068806"/>
          </a:xfrm>
        </p:spPr>
        <p:txBody>
          <a:bodyPr/>
          <a:lstStyle/>
          <a:p>
            <a:r>
              <a:rPr lang="en-US" sz="3600" dirty="0"/>
              <a:t>Small Business Plan (P Plan)</a:t>
            </a:r>
          </a:p>
          <a:p>
            <a:pPr lvl="1"/>
            <a:r>
              <a:rPr lang="en-US" sz="2000" dirty="0"/>
              <a:t>Designed for up to 25 employees who want:</a:t>
            </a:r>
          </a:p>
          <a:p>
            <a:pPr lvl="1"/>
            <a:r>
              <a:rPr lang="en-US" sz="2000" dirty="0"/>
              <a:t>One site collection for collaboration</a:t>
            </a:r>
          </a:p>
          <a:p>
            <a:pPr lvl="1"/>
            <a:r>
              <a:rPr lang="en-US" sz="2000" dirty="0"/>
              <a:t>One Public web site automatically created at the root</a:t>
            </a:r>
          </a:p>
          <a:p>
            <a:pPr lvl="1"/>
            <a:endParaRPr lang="en-US" sz="2000" dirty="0"/>
          </a:p>
          <a:p>
            <a:r>
              <a:rPr lang="en-US" sz="3600" dirty="0"/>
              <a:t>Enterprise Plans (E Plans)</a:t>
            </a:r>
          </a:p>
          <a:p>
            <a:pPr lvl="1"/>
            <a:r>
              <a:rPr lang="en-US" sz="2000" dirty="0"/>
              <a:t>Full access to create different types of </a:t>
            </a:r>
            <a:r>
              <a:rPr lang="en-US" sz="2000" dirty="0" smtClean="0"/>
              <a:t>site </a:t>
            </a:r>
            <a:r>
              <a:rPr lang="en-US" sz="2000" dirty="0"/>
              <a:t>collections</a:t>
            </a:r>
          </a:p>
          <a:p>
            <a:pPr lvl="1"/>
            <a:r>
              <a:rPr lang="en-US" sz="2000" dirty="0"/>
              <a:t>Can turn on the publishing features</a:t>
            </a:r>
          </a:p>
          <a:p>
            <a:pPr lvl="1"/>
            <a:r>
              <a:rPr lang="en-US" sz="2000" dirty="0"/>
              <a:t>One Public web site automatically created at the root</a:t>
            </a:r>
          </a:p>
          <a:p>
            <a:pPr lvl="1"/>
            <a:endParaRPr lang="en-US" dirty="0"/>
          </a:p>
        </p:txBody>
      </p:sp>
      <p:sp>
        <p:nvSpPr>
          <p:cNvPr id="2" name="Title 1"/>
          <p:cNvSpPr>
            <a:spLocks noGrp="1"/>
          </p:cNvSpPr>
          <p:nvPr>
            <p:ph type="title"/>
          </p:nvPr>
        </p:nvSpPr>
        <p:spPr/>
        <p:txBody>
          <a:bodyPr/>
          <a:lstStyle/>
          <a:p>
            <a:r>
              <a:rPr lang="en-US" dirty="0" smtClean="0"/>
              <a:t>What flavor of SharePoint comes with Office 365?</a:t>
            </a:r>
            <a:endParaRPr lang="en-US" dirty="0"/>
          </a:p>
        </p:txBody>
      </p:sp>
      <p:sp>
        <p:nvSpPr>
          <p:cNvPr id="4" name="Isosceles Triangle 3"/>
          <p:cNvSpPr/>
          <p:nvPr/>
        </p:nvSpPr>
        <p:spPr bwMode="auto">
          <a:xfrm rot="5400000">
            <a:off x="11526834" y="6279500"/>
            <a:ext cx="174487" cy="150481"/>
          </a:xfrm>
          <a:prstGeom prst="triangl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9237826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6463308"/>
          </a:xfrm>
        </p:spPr>
        <p:txBody>
          <a:bodyPr/>
          <a:lstStyle/>
          <a:p>
            <a:r>
              <a:rPr lang="en-US" dirty="0"/>
              <a:t>The one public facing website option you have with SharePoint </a:t>
            </a:r>
            <a:r>
              <a:rPr lang="en-US" dirty="0" smtClean="0"/>
              <a:t>Online</a:t>
            </a:r>
          </a:p>
          <a:p>
            <a:pPr lvl="1"/>
            <a:r>
              <a:rPr lang="en-US" dirty="0" smtClean="0">
                <a:hlinkClick r:id="rId3"/>
              </a:rPr>
              <a:t>http://yourname-public.sharepoint.com</a:t>
            </a:r>
            <a:r>
              <a:rPr lang="en-US" dirty="0" smtClean="0"/>
              <a:t> </a:t>
            </a:r>
          </a:p>
          <a:p>
            <a:pPr lvl="1"/>
            <a:r>
              <a:rPr lang="en-US" dirty="0" smtClean="0"/>
              <a:t>Or a custom domain name can be used</a:t>
            </a:r>
            <a:endParaRPr lang="en-US" dirty="0"/>
          </a:p>
          <a:p>
            <a:r>
              <a:rPr lang="en-US" dirty="0"/>
              <a:t>Similar to a SharePoint Server Publishing site but with several differences</a:t>
            </a:r>
          </a:p>
          <a:p>
            <a:r>
              <a:rPr lang="en-US" dirty="0"/>
              <a:t>A lot of the complexity is removed from SP </a:t>
            </a:r>
            <a:r>
              <a:rPr lang="en-US" dirty="0" smtClean="0"/>
              <a:t>to </a:t>
            </a:r>
            <a:r>
              <a:rPr lang="en-US" dirty="0"/>
              <a:t>focus on just public facing website </a:t>
            </a:r>
            <a:r>
              <a:rPr lang="en-US" dirty="0" smtClean="0"/>
              <a:t>options</a:t>
            </a:r>
            <a:endParaRPr lang="en-US" dirty="0"/>
          </a:p>
          <a:p>
            <a:pPr lvl="1"/>
            <a:endParaRPr lang="en-US" dirty="0"/>
          </a:p>
          <a:p>
            <a:pPr lvl="1"/>
            <a:endParaRPr lang="en-US" dirty="0"/>
          </a:p>
          <a:p>
            <a:pPr lvl="1"/>
            <a:endParaRPr lang="en-US" dirty="0"/>
          </a:p>
          <a:p>
            <a:endParaRPr lang="en-US" dirty="0"/>
          </a:p>
        </p:txBody>
      </p:sp>
      <p:sp>
        <p:nvSpPr>
          <p:cNvPr id="3" name="Title 2"/>
          <p:cNvSpPr>
            <a:spLocks noGrp="1"/>
          </p:cNvSpPr>
          <p:nvPr>
            <p:ph type="title"/>
          </p:nvPr>
        </p:nvSpPr>
        <p:spPr/>
        <p:txBody>
          <a:bodyPr/>
          <a:lstStyle/>
          <a:p>
            <a:r>
              <a:rPr lang="en-US" dirty="0" smtClean="0"/>
              <a:t>What is a SPO Public Site?</a:t>
            </a:r>
            <a:endParaRPr lang="en-US" dirty="0"/>
          </a:p>
        </p:txBody>
      </p:sp>
    </p:spTree>
    <p:extLst>
      <p:ext uri="{BB962C8B-B14F-4D97-AF65-F5344CB8AC3E}">
        <p14:creationId xmlns:p14="http://schemas.microsoft.com/office/powerpoint/2010/main" val="149948383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6758773"/>
          </a:xfrm>
        </p:spPr>
        <p:txBody>
          <a:bodyPr/>
          <a:lstStyle/>
          <a:p>
            <a:r>
              <a:rPr lang="en-US" sz="3200" dirty="0"/>
              <a:t>Site Settings menu options are focused on Public sites</a:t>
            </a:r>
          </a:p>
          <a:p>
            <a:pPr lvl="1"/>
            <a:r>
              <a:rPr lang="en-US" sz="1600" dirty="0"/>
              <a:t>25 </a:t>
            </a:r>
            <a:r>
              <a:rPr lang="en-US" sz="1600" dirty="0" smtClean="0"/>
              <a:t>Site </a:t>
            </a:r>
            <a:r>
              <a:rPr lang="en-US" sz="1600" dirty="0"/>
              <a:t>Settings links for Public Sites vs. 63 Settings links for regular site</a:t>
            </a:r>
          </a:p>
          <a:p>
            <a:r>
              <a:rPr lang="en-US" sz="3200" dirty="0"/>
              <a:t>Includes new “Site” Ribbon menu</a:t>
            </a:r>
          </a:p>
          <a:p>
            <a:pPr lvl="1"/>
            <a:r>
              <a:rPr lang="en-US" sz="1600" dirty="0"/>
              <a:t>Makes page editing and design a little easier</a:t>
            </a:r>
          </a:p>
          <a:p>
            <a:r>
              <a:rPr lang="en-US" sz="3200" dirty="0"/>
              <a:t>Includes a simple way to </a:t>
            </a:r>
            <a:r>
              <a:rPr lang="en-US" sz="3200" dirty="0" smtClean="0"/>
              <a:t>add custom </a:t>
            </a:r>
            <a:r>
              <a:rPr lang="en-US" sz="3200" dirty="0"/>
              <a:t>CSS</a:t>
            </a:r>
          </a:p>
          <a:p>
            <a:r>
              <a:rPr lang="en-US" sz="3200" dirty="0"/>
              <a:t>Only one generic mobile Device Channel</a:t>
            </a:r>
          </a:p>
          <a:p>
            <a:r>
              <a:rPr lang="en-US" sz="3200" dirty="0"/>
              <a:t>Includes </a:t>
            </a:r>
            <a:r>
              <a:rPr lang="en-US" sz="3200" dirty="0" smtClean="0"/>
              <a:t>editable </a:t>
            </a:r>
            <a:r>
              <a:rPr lang="en-US" sz="3200" dirty="0"/>
              <a:t>Header </a:t>
            </a:r>
            <a:r>
              <a:rPr lang="en-US" sz="3200" dirty="0" smtClean="0"/>
              <a:t>&amp; Footer Elements </a:t>
            </a:r>
            <a:r>
              <a:rPr lang="en-US" sz="3200" dirty="0"/>
              <a:t>that persist across pages</a:t>
            </a:r>
          </a:p>
          <a:p>
            <a:r>
              <a:rPr lang="en-US" sz="3200" dirty="0"/>
              <a:t>The ability to make the site Online or </a:t>
            </a:r>
            <a:r>
              <a:rPr lang="en-US" sz="3200" dirty="0" smtClean="0"/>
              <a:t>Offline</a:t>
            </a:r>
          </a:p>
          <a:p>
            <a:r>
              <a:rPr lang="en-US" sz="3200" dirty="0" smtClean="0"/>
              <a:t>No Content Query Web Part or Content Search Web Part</a:t>
            </a:r>
            <a:endParaRPr lang="en-US" sz="3200" dirty="0"/>
          </a:p>
          <a:p>
            <a:pPr lvl="1"/>
            <a:endParaRPr lang="en-US" dirty="0"/>
          </a:p>
          <a:p>
            <a:pPr lvl="1"/>
            <a:endParaRPr lang="en-US" dirty="0"/>
          </a:p>
          <a:p>
            <a:pPr lvl="1"/>
            <a:endParaRPr lang="en-US" dirty="0"/>
          </a:p>
          <a:p>
            <a:endParaRPr lang="en-US" dirty="0"/>
          </a:p>
        </p:txBody>
      </p:sp>
      <p:sp>
        <p:nvSpPr>
          <p:cNvPr id="3" name="Title 2"/>
          <p:cNvSpPr>
            <a:spLocks noGrp="1"/>
          </p:cNvSpPr>
          <p:nvPr>
            <p:ph type="title"/>
          </p:nvPr>
        </p:nvSpPr>
        <p:spPr/>
        <p:txBody>
          <a:bodyPr/>
          <a:lstStyle/>
          <a:p>
            <a:r>
              <a:rPr lang="en-US" dirty="0" smtClean="0"/>
              <a:t>What is different about SPO Public Sites?</a:t>
            </a:r>
            <a:endParaRPr lang="en-US" dirty="0"/>
          </a:p>
        </p:txBody>
      </p:sp>
    </p:spTree>
    <p:extLst>
      <p:ext uri="{BB962C8B-B14F-4D97-AF65-F5344CB8AC3E}">
        <p14:creationId xmlns:p14="http://schemas.microsoft.com/office/powerpoint/2010/main" val="2621998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Tour of a SPO Public Site</a:t>
            </a:r>
            <a:endParaRPr lang="en-US" dirty="0"/>
          </a:p>
        </p:txBody>
      </p:sp>
      <p:sp>
        <p:nvSpPr>
          <p:cNvPr id="5" name="Text Placeholder 4"/>
          <p:cNvSpPr>
            <a:spLocks noGrp="1"/>
          </p:cNvSpPr>
          <p:nvPr>
            <p:ph type="body" sz="quarter" idx="12"/>
          </p:nvPr>
        </p:nvSpPr>
        <p:spPr/>
        <p:txBody>
          <a:bodyPr/>
          <a:lstStyle/>
          <a:p>
            <a:r>
              <a:rPr lang="en-US" dirty="0" smtClean="0"/>
              <a:t>Randy Drisgill</a:t>
            </a:r>
            <a:endParaRPr lang="en-US" dirty="0"/>
          </a:p>
        </p:txBody>
      </p:sp>
    </p:spTree>
    <p:extLst>
      <p:ext uri="{BB962C8B-B14F-4D97-AF65-F5344CB8AC3E}">
        <p14:creationId xmlns:p14="http://schemas.microsoft.com/office/powerpoint/2010/main" val="1852701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093428"/>
          </a:xfrm>
        </p:spPr>
        <p:txBody>
          <a:bodyPr/>
          <a:lstStyle/>
          <a:p>
            <a:r>
              <a:rPr lang="en-US" sz="3600" dirty="0"/>
              <a:t>Includes many powerful features… but…</a:t>
            </a:r>
          </a:p>
          <a:p>
            <a:r>
              <a:rPr lang="en-US" sz="3600" dirty="0"/>
              <a:t>Geared for smaller brochure </a:t>
            </a:r>
            <a:r>
              <a:rPr lang="en-US" sz="3600" dirty="0" smtClean="0"/>
              <a:t>websites</a:t>
            </a:r>
          </a:p>
          <a:p>
            <a:pPr lvl="1"/>
            <a:r>
              <a:rPr lang="en-US" dirty="0" smtClean="0"/>
              <a:t>Examples: Local Retail, Restaurant, Law Office, Medical Office, Realtor, Consulting</a:t>
            </a:r>
            <a:endParaRPr lang="en-US" dirty="0"/>
          </a:p>
          <a:p>
            <a:r>
              <a:rPr lang="en-US" sz="3600" dirty="0" smtClean="0"/>
              <a:t>You </a:t>
            </a:r>
            <a:r>
              <a:rPr lang="en-US" sz="3600" dirty="0"/>
              <a:t>can make almost any design work in SPO Public Sites</a:t>
            </a:r>
          </a:p>
          <a:p>
            <a:pPr lvl="1"/>
            <a:r>
              <a:rPr lang="en-US" sz="2000" dirty="0" smtClean="0"/>
              <a:t>(</a:t>
            </a:r>
            <a:r>
              <a:rPr lang="en-US" sz="2000" dirty="0"/>
              <a:t>if you are willing to spend the time)</a:t>
            </a:r>
          </a:p>
          <a:p>
            <a:r>
              <a:rPr lang="en-US" sz="3600" dirty="0"/>
              <a:t>Less settings &amp; </a:t>
            </a:r>
            <a:r>
              <a:rPr lang="en-US" sz="3600" dirty="0" smtClean="0"/>
              <a:t>control </a:t>
            </a:r>
            <a:r>
              <a:rPr lang="en-US" sz="3600" dirty="0"/>
              <a:t>than a farm based install of SharePoint</a:t>
            </a:r>
            <a:endParaRPr lang="en-US" dirty="0"/>
          </a:p>
          <a:p>
            <a:pPr lvl="1"/>
            <a:r>
              <a:rPr lang="en-US" sz="2000" dirty="0" smtClean="0"/>
              <a:t>Probably not appropriate for large scale, dynamic, ecommerce, or highly scalable sites</a:t>
            </a:r>
          </a:p>
        </p:txBody>
      </p:sp>
      <p:sp>
        <p:nvSpPr>
          <p:cNvPr id="3" name="Title 2"/>
          <p:cNvSpPr>
            <a:spLocks noGrp="1"/>
          </p:cNvSpPr>
          <p:nvPr>
            <p:ph type="title"/>
          </p:nvPr>
        </p:nvSpPr>
        <p:spPr/>
        <p:txBody>
          <a:bodyPr/>
          <a:lstStyle/>
          <a:p>
            <a:r>
              <a:rPr lang="en-US" dirty="0" smtClean="0"/>
              <a:t>What kind of websites can you make?</a:t>
            </a:r>
            <a:endParaRPr lang="en-US" dirty="0"/>
          </a:p>
        </p:txBody>
      </p:sp>
    </p:spTree>
    <p:extLst>
      <p:ext uri="{BB962C8B-B14F-4D97-AF65-F5344CB8AC3E}">
        <p14:creationId xmlns:p14="http://schemas.microsoft.com/office/powerpoint/2010/main" val="22600696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Example SPO Public Sites</a:t>
            </a:r>
            <a:endParaRPr lang="en-US" dirty="0"/>
          </a:p>
        </p:txBody>
      </p:sp>
    </p:spTree>
    <p:extLst>
      <p:ext uri="{BB962C8B-B14F-4D97-AF65-F5344CB8AC3E}">
        <p14:creationId xmlns:p14="http://schemas.microsoft.com/office/powerpoint/2010/main" val="2713720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428563" y="0"/>
            <a:ext cx="11579349" cy="6994524"/>
          </a:xfrm>
          <a:prstGeom prst="rect">
            <a:avLst/>
          </a:prstGeom>
        </p:spPr>
      </p:pic>
      <p:sp>
        <p:nvSpPr>
          <p:cNvPr id="4" name="Rectangle 3"/>
          <p:cNvSpPr/>
          <p:nvPr/>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505050">
                        <a:lumMod val="50000"/>
                      </a:srgbClr>
                    </a:gs>
                    <a:gs pos="100000">
                      <a:srgbClr val="505050">
                        <a:lumMod val="50000"/>
                      </a:srgbClr>
                    </a:gs>
                  </a:gsLst>
                  <a:lin ang="5400000" scaled="0"/>
                </a:gradFill>
              </a:rPr>
              <a:t>www.microsoftofficedemos.com</a:t>
            </a: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3756744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50" fill="hold"/>
                                        <p:tgtEl>
                                          <p:spTgt spid="4"/>
                                        </p:tgtEl>
                                        <p:attrNameLst>
                                          <p:attrName>ppt_x</p:attrName>
                                        </p:attrNameLst>
                                      </p:cBhvr>
                                      <p:tavLst>
                                        <p:tav tm="0">
                                          <p:val>
                                            <p:strVal val="0-#ppt_w/2"/>
                                          </p:val>
                                        </p:tav>
                                        <p:tav tm="100000">
                                          <p:val>
                                            <p:strVal val="#ppt_x"/>
                                          </p:val>
                                        </p:tav>
                                      </p:tavLst>
                                    </p:anim>
                                    <p:anim calcmode="lin" valueType="num">
                                      <p:cBhvr additive="base">
                                        <p:cTn id="8" dur="8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06716" y="68262"/>
            <a:ext cx="10974121" cy="7045385"/>
          </a:xfrm>
          <a:prstGeom prst="rect">
            <a:avLst/>
          </a:prstGeom>
        </p:spPr>
      </p:pic>
      <p:sp>
        <p:nvSpPr>
          <p:cNvPr id="4" name="Rectangle 3"/>
          <p:cNvSpPr/>
          <p:nvPr/>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505050">
                        <a:lumMod val="50000"/>
                      </a:srgbClr>
                    </a:gs>
                    <a:gs pos="100000">
                      <a:srgbClr val="505050">
                        <a:lumMod val="50000"/>
                      </a:srgbClr>
                    </a:gs>
                  </a:gsLst>
                  <a:lin ang="5400000" scaled="0"/>
                </a:gradFill>
              </a:rPr>
              <a:t>www.whymicrosoft.com</a:t>
            </a: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126134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50" fill="hold"/>
                                        <p:tgtEl>
                                          <p:spTgt spid="4"/>
                                        </p:tgtEl>
                                        <p:attrNameLst>
                                          <p:attrName>ppt_x</p:attrName>
                                        </p:attrNameLst>
                                      </p:cBhvr>
                                      <p:tavLst>
                                        <p:tav tm="0">
                                          <p:val>
                                            <p:strVal val="0-#ppt_w/2"/>
                                          </p:val>
                                        </p:tav>
                                        <p:tav tm="100000">
                                          <p:val>
                                            <p:strVal val="#ppt_x"/>
                                          </p:val>
                                        </p:tav>
                                      </p:tavLst>
                                    </p:anim>
                                    <p:anim calcmode="lin" valueType="num">
                                      <p:cBhvr additive="base">
                                        <p:cTn id="8" dur="8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Branding Internet facing web sites with SharePoint in the cloud</a:t>
            </a:r>
            <a:endParaRPr lang="en-US" dirty="0"/>
          </a:p>
        </p:txBody>
      </p:sp>
      <p:sp>
        <p:nvSpPr>
          <p:cNvPr id="5" name="Text Placeholder 4"/>
          <p:cNvSpPr>
            <a:spLocks noGrp="1"/>
          </p:cNvSpPr>
          <p:nvPr>
            <p:ph type="body" sz="quarter" idx="14"/>
          </p:nvPr>
        </p:nvSpPr>
        <p:spPr/>
        <p:txBody>
          <a:bodyPr/>
          <a:lstStyle/>
          <a:p>
            <a:r>
              <a:rPr lang="en-US" dirty="0" smtClean="0"/>
              <a:t>Randy Drisgill &amp; John Ross</a:t>
            </a:r>
          </a:p>
          <a:p>
            <a:r>
              <a:rPr lang="en-US" dirty="0" smtClean="0"/>
              <a:t>SharePoint MVPs</a:t>
            </a:r>
          </a:p>
          <a:p>
            <a:r>
              <a:rPr lang="en-US" dirty="0" smtClean="0"/>
              <a:t>Rackspace</a:t>
            </a:r>
            <a:endParaRPr lang="en-US" dirty="0"/>
          </a:p>
        </p:txBody>
      </p:sp>
      <p:sp>
        <p:nvSpPr>
          <p:cNvPr id="2" name="Text Placeholder 1"/>
          <p:cNvSpPr>
            <a:spLocks noGrp="1"/>
          </p:cNvSpPr>
          <p:nvPr>
            <p:ph type="body" sz="quarter" idx="15"/>
          </p:nvPr>
        </p:nvSpPr>
        <p:spPr/>
        <p:txBody>
          <a:bodyPr/>
          <a:lstStyle/>
          <a:p>
            <a:r>
              <a:rPr lang="en-US" dirty="0" smtClean="0"/>
              <a:t>SPC290</a:t>
            </a:r>
            <a:endParaRPr lang="en-US" dirty="0"/>
          </a:p>
        </p:txBody>
      </p:sp>
    </p:spTree>
    <p:extLst>
      <p:ext uri="{BB962C8B-B14F-4D97-AF65-F5344CB8AC3E}">
        <p14:creationId xmlns:p14="http://schemas.microsoft.com/office/powerpoint/2010/main" val="4215849606"/>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122353" y="0"/>
            <a:ext cx="10191769" cy="7007609"/>
          </a:xfrm>
          <a:prstGeom prst="rect">
            <a:avLst/>
          </a:prstGeom>
        </p:spPr>
      </p:pic>
      <p:sp>
        <p:nvSpPr>
          <p:cNvPr id="4" name="Rectangle 3"/>
          <p:cNvSpPr/>
          <p:nvPr/>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505050">
                        <a:lumMod val="50000"/>
                      </a:srgbClr>
                    </a:gs>
                    <a:gs pos="100000">
                      <a:srgbClr val="505050">
                        <a:lumMod val="50000"/>
                      </a:srgbClr>
                    </a:gs>
                  </a:gsLst>
                  <a:lin ang="5400000" scaled="0"/>
                </a:gradFill>
              </a:rPr>
              <a:t>Randy’s Waffles</a:t>
            </a: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2685707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50" fill="hold"/>
                                        <p:tgtEl>
                                          <p:spTgt spid="4"/>
                                        </p:tgtEl>
                                        <p:attrNameLst>
                                          <p:attrName>ppt_x</p:attrName>
                                        </p:attrNameLst>
                                      </p:cBhvr>
                                      <p:tavLst>
                                        <p:tav tm="0">
                                          <p:val>
                                            <p:strVal val="0-#ppt_w/2"/>
                                          </p:val>
                                        </p:tav>
                                        <p:tav tm="100000">
                                          <p:val>
                                            <p:strVal val="#ppt_x"/>
                                          </p:val>
                                        </p:tav>
                                      </p:tavLst>
                                    </p:anim>
                                    <p:anim calcmode="lin" valueType="num">
                                      <p:cBhvr additive="base">
                                        <p:cTn id="8" dur="8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Simple</a:t>
            </a:r>
            <a:r>
              <a:rPr lang="en-US"/>
              <a:t> Branding</a:t>
            </a:r>
            <a:r>
              <a:rPr lang="en-US" dirty="0"/>
              <a:t/>
            </a:r>
            <a:br>
              <a:rPr lang="en-US" dirty="0"/>
            </a:br>
            <a:r>
              <a:rPr lang="en-US" sz="4800">
                <a:latin typeface="+mn-lt"/>
              </a:rPr>
              <a:t>Using Composed </a:t>
            </a:r>
            <a:r>
              <a:rPr lang="en-US" sz="4800" dirty="0">
                <a:latin typeface="+mn-lt"/>
              </a:rPr>
              <a:t>Looks</a:t>
            </a:r>
            <a:endParaRPr lang="en-US" dirty="0"/>
          </a:p>
        </p:txBody>
      </p:sp>
    </p:spTree>
    <p:extLst>
      <p:ext uri="{BB962C8B-B14F-4D97-AF65-F5344CB8AC3E}">
        <p14:creationId xmlns:p14="http://schemas.microsoft.com/office/powerpoint/2010/main" val="1442090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sz="quarter" idx="10"/>
          </p:nvPr>
        </p:nvSpPr>
        <p:spPr>
          <a:xfrm>
            <a:off x="274638" y="1212850"/>
            <a:ext cx="11887200" cy="3730252"/>
          </a:xfrm>
        </p:spPr>
        <p:txBody>
          <a:bodyPr/>
          <a:lstStyle/>
          <a:p>
            <a:r>
              <a:rPr lang="en-US" dirty="0"/>
              <a:t>Similar to Themes in SP2010</a:t>
            </a:r>
          </a:p>
          <a:p>
            <a:r>
              <a:rPr lang="en-US" dirty="0"/>
              <a:t>Very</a:t>
            </a:r>
            <a:r>
              <a:rPr lang="en-US"/>
              <a:t> easy to change the look of your </a:t>
            </a:r>
            <a:r>
              <a:rPr lang="en-US" smtClean="0"/>
              <a:t>site</a:t>
            </a:r>
            <a:endParaRPr lang="en-US" dirty="0"/>
          </a:p>
          <a:p>
            <a:r>
              <a:rPr lang="en-US" dirty="0"/>
              <a:t>SPO</a:t>
            </a:r>
            <a:r>
              <a:rPr lang="en-US"/>
              <a:t> Public Site includes many </a:t>
            </a:r>
            <a:r>
              <a:rPr lang="en-US" smtClean="0"/>
              <a:t>looks </a:t>
            </a:r>
            <a:r>
              <a:rPr lang="en-US" dirty="0"/>
              <a:t>geared</a:t>
            </a:r>
            <a:r>
              <a:rPr lang="en-US"/>
              <a:t> to small </a:t>
            </a:r>
            <a:r>
              <a:rPr lang="en-US" smtClean="0"/>
              <a:t>business</a:t>
            </a:r>
            <a:endParaRPr lang="en-US" dirty="0"/>
          </a:p>
          <a:p>
            <a:pPr lvl="1"/>
            <a:r>
              <a:rPr lang="en-US" dirty="0"/>
              <a:t>41</a:t>
            </a:r>
            <a:r>
              <a:rPr lang="en-US"/>
              <a:t> Looks vs. 18 Looks </a:t>
            </a:r>
            <a:r>
              <a:rPr lang="en-US" smtClean="0"/>
              <a:t>in </a:t>
            </a:r>
            <a:r>
              <a:rPr lang="en-US" dirty="0"/>
              <a:t>standard</a:t>
            </a:r>
            <a:r>
              <a:rPr lang="en-US"/>
              <a:t> SP </a:t>
            </a:r>
            <a:r>
              <a:rPr lang="en-US" smtClean="0"/>
              <a:t>sites</a:t>
            </a:r>
            <a:endParaRPr lang="en-US" dirty="0"/>
          </a:p>
          <a:p>
            <a:endParaRPr lang="en-US" dirty="0"/>
          </a:p>
        </p:txBody>
      </p:sp>
      <p:sp>
        <p:nvSpPr>
          <p:cNvPr id="3" name="Title 2"/>
          <p:cNvSpPr>
            <a:spLocks noGrp="1"/>
          </p:cNvSpPr>
          <p:nvPr>
            <p:ph type="title"/>
          </p:nvPr>
        </p:nvSpPr>
        <p:spPr/>
        <p:txBody>
          <a:bodyPr/>
          <a:lstStyle/>
          <a:p>
            <a:r>
              <a:rPr lang="en-US" dirty="0" smtClean="0"/>
              <a:t>Composed Looks</a:t>
            </a:r>
          </a:p>
        </p:txBody>
      </p:sp>
    </p:spTree>
    <p:extLst>
      <p:ext uri="{BB962C8B-B14F-4D97-AF65-F5344CB8AC3E}">
        <p14:creationId xmlns:p14="http://schemas.microsoft.com/office/powerpoint/2010/main" val="311326485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Composed Looks</a:t>
            </a:r>
            <a:endParaRPr lang="en-US" dirty="0"/>
          </a:p>
        </p:txBody>
      </p:sp>
      <p:pic>
        <p:nvPicPr>
          <p:cNvPr id="3" name="Picture 1"/>
          <p:cNvPicPr>
            <a:picLocks noChangeAspect="1"/>
          </p:cNvPicPr>
          <p:nvPr/>
        </p:nvPicPr>
        <p:blipFill>
          <a:blip r:embed="rId3"/>
          <a:stretch>
            <a:fillRect/>
          </a:stretch>
        </p:blipFill>
        <p:spPr>
          <a:xfrm>
            <a:off x="274639" y="1106850"/>
            <a:ext cx="11922174" cy="5703155"/>
          </a:xfrm>
          <a:prstGeom prst="rect">
            <a:avLst/>
          </a:prstGeom>
        </p:spPr>
      </p:pic>
    </p:spTree>
    <p:extLst>
      <p:ext uri="{BB962C8B-B14F-4D97-AF65-F5344CB8AC3E}">
        <p14:creationId xmlns:p14="http://schemas.microsoft.com/office/powerpoint/2010/main" val="380525298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sz="quarter" idx="10"/>
          </p:nvPr>
        </p:nvSpPr>
        <p:spPr>
          <a:xfrm>
            <a:off x="274638" y="1212850"/>
            <a:ext cx="4952999" cy="4659737"/>
          </a:xfrm>
        </p:spPr>
        <p:txBody>
          <a:bodyPr/>
          <a:lstStyle/>
          <a:p>
            <a:r>
              <a:rPr lang="en-US" sz="3600" dirty="0" smtClean="0"/>
              <a:t>Pick a predefined Composed Look from:</a:t>
            </a:r>
          </a:p>
          <a:p>
            <a:pPr lvl="1"/>
            <a:r>
              <a:rPr lang="en-US" sz="2000" dirty="0" smtClean="0"/>
              <a:t>Settings &gt; Change the Look</a:t>
            </a:r>
          </a:p>
          <a:p>
            <a:r>
              <a:rPr lang="en-US" sz="3600" dirty="0" smtClean="0"/>
              <a:t>From there you can change:</a:t>
            </a:r>
          </a:p>
          <a:p>
            <a:pPr lvl="1"/>
            <a:r>
              <a:rPr lang="en-US" sz="2000" dirty="0" smtClean="0"/>
              <a:t>Background Image</a:t>
            </a:r>
          </a:p>
          <a:p>
            <a:pPr lvl="1"/>
            <a:r>
              <a:rPr lang="en-US" sz="2000" dirty="0" smtClean="0"/>
              <a:t>Colors</a:t>
            </a:r>
          </a:p>
          <a:p>
            <a:pPr lvl="1"/>
            <a:r>
              <a:rPr lang="en-US" sz="2000" dirty="0" smtClean="0"/>
              <a:t>Site Layout </a:t>
            </a:r>
            <a:r>
              <a:rPr lang="en-US" sz="1800" dirty="0" smtClean="0"/>
              <a:t>(or Master Page)</a:t>
            </a:r>
            <a:endParaRPr lang="en-US" sz="2000" dirty="0" smtClean="0"/>
          </a:p>
          <a:p>
            <a:pPr lvl="1"/>
            <a:r>
              <a:rPr lang="en-US" sz="2000" dirty="0" smtClean="0"/>
              <a:t>Fonts</a:t>
            </a:r>
          </a:p>
          <a:p>
            <a:endParaRPr lang="en-US" dirty="0"/>
          </a:p>
        </p:txBody>
      </p:sp>
      <p:sp>
        <p:nvSpPr>
          <p:cNvPr id="3" name="Title 2"/>
          <p:cNvSpPr>
            <a:spLocks noGrp="1"/>
          </p:cNvSpPr>
          <p:nvPr>
            <p:ph type="title"/>
          </p:nvPr>
        </p:nvSpPr>
        <p:spPr/>
        <p:txBody>
          <a:bodyPr/>
          <a:lstStyle/>
          <a:p>
            <a:r>
              <a:rPr lang="en-US" dirty="0" smtClean="0"/>
              <a:t>Composed Looks</a:t>
            </a:r>
          </a:p>
        </p:txBody>
      </p:sp>
      <p:pic>
        <p:nvPicPr>
          <p:cNvPr id="4" name="Picture 3"/>
          <p:cNvPicPr>
            <a:picLocks noChangeAspect="1"/>
          </p:cNvPicPr>
          <p:nvPr/>
        </p:nvPicPr>
        <p:blipFill>
          <a:blip r:embed="rId3"/>
          <a:stretch>
            <a:fillRect/>
          </a:stretch>
        </p:blipFill>
        <p:spPr>
          <a:xfrm>
            <a:off x="5380037" y="1363662"/>
            <a:ext cx="6494319" cy="5296463"/>
          </a:xfrm>
          <a:prstGeom prst="rect">
            <a:avLst/>
          </a:prstGeom>
        </p:spPr>
      </p:pic>
    </p:spTree>
    <p:extLst>
      <p:ext uri="{BB962C8B-B14F-4D97-AF65-F5344CB8AC3E}">
        <p14:creationId xmlns:p14="http://schemas.microsoft.com/office/powerpoint/2010/main" val="172784478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sz="quarter" idx="10"/>
          </p:nvPr>
        </p:nvSpPr>
        <p:spPr>
          <a:xfrm>
            <a:off x="274638" y="1212850"/>
            <a:ext cx="11887200" cy="4013406"/>
          </a:xfrm>
        </p:spPr>
        <p:txBody>
          <a:bodyPr/>
          <a:lstStyle/>
          <a:p>
            <a:r>
              <a:rPr lang="en-US" dirty="0" smtClean="0"/>
              <a:t>Composed </a:t>
            </a:r>
            <a:r>
              <a:rPr lang="en-US" dirty="0"/>
              <a:t>looks are NOT created with Office </a:t>
            </a:r>
            <a:r>
              <a:rPr lang="en-US" dirty="0" smtClean="0"/>
              <a:t>client</a:t>
            </a:r>
          </a:p>
          <a:p>
            <a:pPr lvl="1"/>
            <a:r>
              <a:rPr lang="en-US" dirty="0"/>
              <a:t>Unlike SP2010 </a:t>
            </a:r>
            <a:r>
              <a:rPr lang="en-US" dirty="0" smtClean="0"/>
              <a:t>Themes</a:t>
            </a:r>
          </a:p>
          <a:p>
            <a:r>
              <a:rPr lang="en-US" dirty="0" smtClean="0"/>
              <a:t>They are preconfigured from the Composed Looks Gallery</a:t>
            </a:r>
            <a:endParaRPr lang="en-US" dirty="0"/>
          </a:p>
          <a:p>
            <a:r>
              <a:rPr lang="en-US" dirty="0" smtClean="0"/>
              <a:t>Custom Colors </a:t>
            </a:r>
            <a:r>
              <a:rPr lang="en-US" dirty="0"/>
              <a:t>and </a:t>
            </a:r>
            <a:r>
              <a:rPr lang="en-US" dirty="0" smtClean="0"/>
              <a:t>Fonts </a:t>
            </a:r>
            <a:r>
              <a:rPr lang="en-US" dirty="0"/>
              <a:t>are defined in </a:t>
            </a:r>
            <a:r>
              <a:rPr lang="en-US" dirty="0" smtClean="0"/>
              <a:t>XML “Theme” </a:t>
            </a:r>
            <a:r>
              <a:rPr lang="en-US" dirty="0"/>
              <a:t>Files</a:t>
            </a:r>
          </a:p>
          <a:p>
            <a:pPr lvl="1"/>
            <a:endParaRPr lang="en-US" dirty="0"/>
          </a:p>
        </p:txBody>
      </p:sp>
      <p:sp>
        <p:nvSpPr>
          <p:cNvPr id="3" name="Title 2"/>
          <p:cNvSpPr>
            <a:spLocks noGrp="1"/>
          </p:cNvSpPr>
          <p:nvPr>
            <p:ph type="title"/>
          </p:nvPr>
        </p:nvSpPr>
        <p:spPr/>
        <p:txBody>
          <a:bodyPr/>
          <a:lstStyle/>
          <a:p>
            <a:r>
              <a:rPr lang="en-US" dirty="0" smtClean="0"/>
              <a:t>Composed Looks</a:t>
            </a:r>
          </a:p>
        </p:txBody>
      </p:sp>
    </p:spTree>
    <p:extLst>
      <p:ext uri="{BB962C8B-B14F-4D97-AF65-F5344CB8AC3E}">
        <p14:creationId xmlns:p14="http://schemas.microsoft.com/office/powerpoint/2010/main" val="142091515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t>Composed Looks Gallery / Change the Look</a:t>
            </a:r>
            <a:endParaRPr lang="en-US" sz="4800" dirty="0"/>
          </a:p>
        </p:txBody>
      </p:sp>
      <p:pic>
        <p:nvPicPr>
          <p:cNvPr id="2" name="Picture 4"/>
          <p:cNvPicPr>
            <a:picLocks noChangeAspect="1"/>
          </p:cNvPicPr>
          <p:nvPr/>
        </p:nvPicPr>
        <p:blipFill>
          <a:blip r:embed="rId3"/>
          <a:stretch>
            <a:fillRect/>
          </a:stretch>
        </p:blipFill>
        <p:spPr>
          <a:xfrm>
            <a:off x="122237" y="1075398"/>
            <a:ext cx="5562600" cy="6097466"/>
          </a:xfrm>
          <a:prstGeom prst="rect">
            <a:avLst/>
          </a:prstGeom>
        </p:spPr>
      </p:pic>
      <p:pic>
        <p:nvPicPr>
          <p:cNvPr id="3" name="Picture 5"/>
          <p:cNvPicPr>
            <a:picLocks noChangeAspect="1"/>
          </p:cNvPicPr>
          <p:nvPr/>
        </p:nvPicPr>
        <p:blipFill>
          <a:blip r:embed="rId4"/>
          <a:stretch>
            <a:fillRect/>
          </a:stretch>
        </p:blipFill>
        <p:spPr>
          <a:xfrm>
            <a:off x="6219421" y="1212849"/>
            <a:ext cx="10310522" cy="6239768"/>
          </a:xfrm>
          <a:prstGeom prst="rect">
            <a:avLst/>
          </a:prstGeom>
        </p:spPr>
      </p:pic>
    </p:spTree>
    <p:extLst>
      <p:ext uri="{BB962C8B-B14F-4D97-AF65-F5344CB8AC3E}">
        <p14:creationId xmlns:p14="http://schemas.microsoft.com/office/powerpoint/2010/main" val="402610746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br>
              <a:rPr lang="en-US" dirty="0" smtClean="0"/>
            </a:br>
            <a:r>
              <a:rPr lang="en-US" dirty="0" smtClean="0"/>
              <a:t>Composed Looks</a:t>
            </a:r>
            <a:endParaRPr lang="en-US" dirty="0"/>
          </a:p>
        </p:txBody>
      </p:sp>
      <p:sp>
        <p:nvSpPr>
          <p:cNvPr id="5" name="Text Placeholder 4"/>
          <p:cNvSpPr>
            <a:spLocks noGrp="1"/>
          </p:cNvSpPr>
          <p:nvPr>
            <p:ph type="body" sz="quarter" idx="12"/>
          </p:nvPr>
        </p:nvSpPr>
        <p:spPr/>
        <p:txBody>
          <a:bodyPr/>
          <a:lstStyle/>
          <a:p>
            <a:r>
              <a:rPr lang="en-US" dirty="0" smtClean="0"/>
              <a:t>Randy Drisgill</a:t>
            </a:r>
            <a:endParaRPr lang="en-US" dirty="0"/>
          </a:p>
        </p:txBody>
      </p:sp>
    </p:spTree>
    <p:extLst>
      <p:ext uri="{BB962C8B-B14F-4D97-AF65-F5344CB8AC3E}">
        <p14:creationId xmlns:p14="http://schemas.microsoft.com/office/powerpoint/2010/main" val="53804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Medium Branding</a:t>
            </a:r>
            <a:br>
              <a:rPr lang="en-US" dirty="0" smtClean="0"/>
            </a:br>
            <a:r>
              <a:rPr lang="en-US" sz="4800" dirty="0" smtClean="0">
                <a:latin typeface="+mn-lt"/>
              </a:rPr>
              <a:t>Using the Design Manager</a:t>
            </a:r>
            <a:endParaRPr lang="en-US" sz="4800" dirty="0">
              <a:latin typeface="+mn-lt"/>
            </a:endParaRPr>
          </a:p>
        </p:txBody>
      </p:sp>
    </p:spTree>
    <p:extLst>
      <p:ext uri="{BB962C8B-B14F-4D97-AF65-F5344CB8AC3E}">
        <p14:creationId xmlns:p14="http://schemas.microsoft.com/office/powerpoint/2010/main" val="875546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8153399" cy="5010602"/>
          </a:xfrm>
        </p:spPr>
        <p:txBody>
          <a:bodyPr/>
          <a:lstStyle/>
          <a:p>
            <a:r>
              <a:rPr lang="en-US" sz="3200" dirty="0"/>
              <a:t>Ease of branding &amp; design was a big feature in 2013</a:t>
            </a:r>
          </a:p>
          <a:p>
            <a:r>
              <a:rPr lang="en-US" sz="3200" dirty="0"/>
              <a:t>You can tell because the Design Manager is featured in the Site Actions drop down!</a:t>
            </a:r>
          </a:p>
          <a:p>
            <a:r>
              <a:rPr lang="en-US" sz="3200" dirty="0"/>
              <a:t>Available in </a:t>
            </a:r>
            <a:r>
              <a:rPr lang="en-US" sz="3200"/>
              <a:t>SharePoint sites </a:t>
            </a:r>
            <a:r>
              <a:rPr lang="en-US" sz="3200" dirty="0"/>
              <a:t>with </a:t>
            </a:r>
            <a:r>
              <a:rPr lang="en-US" sz="3200"/>
              <a:t>Publishing activated and SPO Public Sites</a:t>
            </a:r>
          </a:p>
          <a:p>
            <a:r>
              <a:rPr lang="en-US" sz="3200" dirty="0"/>
              <a:t>Work</a:t>
            </a:r>
            <a:r>
              <a:rPr lang="en-US" sz="3200"/>
              <a:t> with Master Pages for shell of you design</a:t>
            </a:r>
            <a:endParaRPr lang="en-US" sz="3200" dirty="0"/>
          </a:p>
          <a:p>
            <a:r>
              <a:rPr lang="en-US" sz="3200"/>
              <a:t>Work with Page Layouts for the page content formatting</a:t>
            </a:r>
            <a:endParaRPr lang="en-US" sz="3200" dirty="0"/>
          </a:p>
        </p:txBody>
      </p:sp>
      <p:sp>
        <p:nvSpPr>
          <p:cNvPr id="2" name="Title 1"/>
          <p:cNvSpPr>
            <a:spLocks noGrp="1"/>
          </p:cNvSpPr>
          <p:nvPr>
            <p:ph type="title"/>
          </p:nvPr>
        </p:nvSpPr>
        <p:spPr/>
        <p:txBody>
          <a:bodyPr/>
          <a:lstStyle/>
          <a:p>
            <a:r>
              <a:rPr lang="en-US" dirty="0" smtClean="0"/>
              <a:t>Design Manager</a:t>
            </a:r>
            <a:endParaRPr lang="en-US" dirty="0"/>
          </a:p>
        </p:txBody>
      </p:sp>
      <p:pic>
        <p:nvPicPr>
          <p:cNvPr id="4" name="Picture 4"/>
          <p:cNvPicPr>
            <a:picLocks noChangeAspect="1"/>
          </p:cNvPicPr>
          <p:nvPr/>
        </p:nvPicPr>
        <p:blipFill>
          <a:blip r:embed="rId3"/>
          <a:stretch>
            <a:fillRect/>
          </a:stretch>
        </p:blipFill>
        <p:spPr>
          <a:xfrm>
            <a:off x="8718642" y="754060"/>
            <a:ext cx="3067052" cy="4267201"/>
          </a:xfrm>
          <a:prstGeom prst="rect">
            <a:avLst/>
          </a:prstGeom>
        </p:spPr>
      </p:pic>
    </p:spTree>
    <p:extLst>
      <p:ext uri="{BB962C8B-B14F-4D97-AF65-F5344CB8AC3E}">
        <p14:creationId xmlns:p14="http://schemas.microsoft.com/office/powerpoint/2010/main" val="413203067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761577"/>
          </a:xfrm>
        </p:spPr>
        <p:txBody>
          <a:bodyPr/>
          <a:lstStyle/>
          <a:p>
            <a:r>
              <a:rPr lang="en-US" sz="3600" dirty="0"/>
              <a:t>Manager-SP Branding </a:t>
            </a:r>
            <a:r>
              <a:rPr lang="en-US" sz="3600"/>
              <a:t>&amp; UX </a:t>
            </a:r>
            <a:r>
              <a:rPr lang="en-US" sz="3600" smtClean="0"/>
              <a:t>Team </a:t>
            </a:r>
            <a:r>
              <a:rPr lang="en-US" sz="3600" dirty="0"/>
              <a:t>at Rackspace</a:t>
            </a:r>
          </a:p>
          <a:p>
            <a:r>
              <a:rPr lang="en-US" sz="3600" dirty="0"/>
              <a:t>Author</a:t>
            </a:r>
          </a:p>
          <a:p>
            <a:pPr lvl="1"/>
            <a:r>
              <a:rPr lang="en-US" sz="2000" dirty="0"/>
              <a:t>SharePoint 2013 Branding &amp; UI Design</a:t>
            </a:r>
          </a:p>
          <a:p>
            <a:pPr lvl="2"/>
            <a:r>
              <a:rPr lang="en-US" sz="1800" dirty="0">
                <a:hlinkClick r:id="rId3"/>
              </a:rPr>
              <a:t>http://bit.ly/SP2013Branding</a:t>
            </a:r>
            <a:endParaRPr lang="en-US" sz="1800" dirty="0"/>
          </a:p>
          <a:p>
            <a:pPr lvl="1"/>
            <a:r>
              <a:rPr lang="en-US" sz="2000" dirty="0"/>
              <a:t>Professional SharePoint 2010 Branding</a:t>
            </a:r>
          </a:p>
          <a:p>
            <a:pPr lvl="2"/>
            <a:r>
              <a:rPr lang="en-US" sz="1800" dirty="0">
                <a:hlinkClick r:id="rId4"/>
              </a:rPr>
              <a:t>http://bit.ly/sp2010-brandingbook</a:t>
            </a:r>
            <a:r>
              <a:rPr lang="en-US" sz="1800" dirty="0"/>
              <a:t>  </a:t>
            </a:r>
          </a:p>
          <a:p>
            <a:r>
              <a:rPr lang="en-US" sz="3600" dirty="0"/>
              <a:t>Blog:</a:t>
            </a:r>
          </a:p>
          <a:p>
            <a:pPr lvl="1"/>
            <a:r>
              <a:rPr lang="en-US" sz="2000" dirty="0">
                <a:hlinkClick r:id="rId5"/>
              </a:rPr>
              <a:t>http://blog.drisgill.com</a:t>
            </a:r>
            <a:endParaRPr lang="en-US" sz="2000" dirty="0"/>
          </a:p>
          <a:p>
            <a:r>
              <a:rPr lang="en-US" sz="3600" dirty="0"/>
              <a:t>Twitter:</a:t>
            </a:r>
          </a:p>
          <a:p>
            <a:pPr lvl="1"/>
            <a:r>
              <a:rPr lang="en-US" sz="2000" dirty="0">
                <a:hlinkClick r:id="rId6"/>
              </a:rPr>
              <a:t>http://twitter.com/Drisgill</a:t>
            </a:r>
            <a:r>
              <a:rPr lang="en-US" sz="2000" dirty="0"/>
              <a:t> </a:t>
            </a:r>
          </a:p>
          <a:p>
            <a:r>
              <a:rPr lang="en-US" sz="3600" dirty="0"/>
              <a:t>Orlando, FL</a:t>
            </a:r>
          </a:p>
          <a:p>
            <a:endParaRPr lang="en-US" dirty="0"/>
          </a:p>
        </p:txBody>
      </p:sp>
      <p:sp>
        <p:nvSpPr>
          <p:cNvPr id="2" name="Title 1"/>
          <p:cNvSpPr>
            <a:spLocks noGrp="1"/>
          </p:cNvSpPr>
          <p:nvPr>
            <p:ph type="title"/>
          </p:nvPr>
        </p:nvSpPr>
        <p:spPr/>
        <p:txBody>
          <a:bodyPr/>
          <a:lstStyle/>
          <a:p>
            <a:r>
              <a:rPr lang="en-US" dirty="0" smtClean="0"/>
              <a:t>Randy Drisgill</a:t>
            </a:r>
            <a:endParaRPr lang="en-US" dirty="0"/>
          </a:p>
        </p:txBody>
      </p:sp>
      <p:pic>
        <p:nvPicPr>
          <p:cNvPr id="4" name="Picture 2"/>
          <p:cNvPicPr>
            <a:picLocks noChangeAspect="1" noChangeArrowheads="1"/>
          </p:cNvPicPr>
          <p:nvPr/>
        </p:nvPicPr>
        <p:blipFill>
          <a:blip r:embed="rId7" cstate="print"/>
          <a:srcRect/>
          <a:stretch>
            <a:fillRect/>
          </a:stretch>
        </p:blipFill>
        <p:spPr bwMode="auto">
          <a:xfrm>
            <a:off x="9687500" y="2354262"/>
            <a:ext cx="1348654" cy="2075383"/>
          </a:xfrm>
          <a:prstGeom prst="rect">
            <a:avLst/>
          </a:prstGeom>
          <a:ln w="28575" cap="rnd">
            <a:solidFill>
              <a:srgbClr val="FFFFFF"/>
            </a:solidFill>
          </a:ln>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407467737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a:xfrm>
            <a:off x="274638" y="1212850"/>
            <a:ext cx="11887200" cy="5447645"/>
          </a:xfrm>
        </p:spPr>
        <p:txBody>
          <a:bodyPr/>
          <a:lstStyle/>
          <a:p>
            <a:r>
              <a:rPr lang="en-US" sz="3600" dirty="0"/>
              <a:t>SharePoint Designer is no longer the only choice</a:t>
            </a:r>
          </a:p>
          <a:p>
            <a:pPr lvl="1"/>
            <a:r>
              <a:rPr lang="en-US" sz="2000" dirty="0"/>
              <a:t>Still available if you are most comfortable with it</a:t>
            </a:r>
          </a:p>
          <a:p>
            <a:pPr lvl="1"/>
            <a:r>
              <a:rPr lang="en-US" sz="2000" dirty="0"/>
              <a:t>Warning: SharePoint Designer 2013 lacks the Design View</a:t>
            </a:r>
          </a:p>
          <a:p>
            <a:pPr lvl="1"/>
            <a:endParaRPr lang="en-US" sz="2000" dirty="0"/>
          </a:p>
          <a:p>
            <a:r>
              <a:rPr lang="en-US" sz="3600" dirty="0"/>
              <a:t>Map a drive to the Site &gt; Master Page Gallery and edit away</a:t>
            </a:r>
          </a:p>
          <a:p>
            <a:pPr lvl="1"/>
            <a:r>
              <a:rPr lang="en-US" sz="2000" dirty="0"/>
              <a:t>Configure and Troubleshoot Mapped Drives in O365 - </a:t>
            </a:r>
            <a:r>
              <a:rPr lang="en-US" sz="2000" dirty="0">
                <a:hlinkClick r:id="rId3"/>
              </a:rPr>
              <a:t>http://support.microsoft.com/kb/2616712</a:t>
            </a:r>
            <a:endParaRPr lang="en-US" sz="2000" dirty="0"/>
          </a:p>
          <a:p>
            <a:pPr lvl="1"/>
            <a:endParaRPr lang="en-US" sz="2000" dirty="0"/>
          </a:p>
          <a:p>
            <a:r>
              <a:rPr lang="en-US" sz="3600" dirty="0"/>
              <a:t>Use any tool you like to edit code</a:t>
            </a:r>
          </a:p>
          <a:p>
            <a:pPr lvl="1"/>
            <a:r>
              <a:rPr lang="en-US" sz="2000" dirty="0" smtClean="0"/>
              <a:t>Adobe Dreamweaver</a:t>
            </a:r>
            <a:endParaRPr lang="en-US" sz="2000" dirty="0"/>
          </a:p>
          <a:p>
            <a:pPr lvl="1"/>
            <a:r>
              <a:rPr lang="en-US" sz="2000" dirty="0" smtClean="0"/>
              <a:t>Microsoft Expression Web (Free – No longer being updated)</a:t>
            </a:r>
            <a:endParaRPr lang="en-US" sz="2000" dirty="0"/>
          </a:p>
          <a:p>
            <a:pPr lvl="1"/>
            <a:r>
              <a:rPr lang="en-US" sz="2000" dirty="0" smtClean="0"/>
              <a:t>Text editors like: Notepad</a:t>
            </a:r>
            <a:r>
              <a:rPr lang="en-US" sz="2000" dirty="0"/>
              <a:t>++ </a:t>
            </a:r>
          </a:p>
          <a:p>
            <a:pPr lvl="1"/>
            <a:r>
              <a:rPr lang="en-US" sz="2000" strike="sngStrike" dirty="0" err="1" smtClean="0"/>
              <a:t>Frontpage</a:t>
            </a:r>
            <a:r>
              <a:rPr lang="en-US" sz="2000" strike="sngStrike" dirty="0" smtClean="0"/>
              <a:t> and Hotdog </a:t>
            </a:r>
            <a:r>
              <a:rPr lang="en-US" sz="2000" strike="sngStrike" dirty="0"/>
              <a:t>Pro? </a:t>
            </a:r>
            <a:r>
              <a:rPr lang="en-US" sz="2000" dirty="0"/>
              <a:t>(Someone please try and let </a:t>
            </a:r>
            <a:r>
              <a:rPr lang="en-US" sz="2000" dirty="0" smtClean="0"/>
              <a:t>us know</a:t>
            </a:r>
            <a:r>
              <a:rPr lang="en-US" sz="2000" dirty="0"/>
              <a:t>!)</a:t>
            </a:r>
            <a:endParaRPr lang="en-US" sz="2000" strike="sngStrike" dirty="0"/>
          </a:p>
        </p:txBody>
      </p:sp>
      <p:sp>
        <p:nvSpPr>
          <p:cNvPr id="3" name="Title 2"/>
          <p:cNvSpPr>
            <a:spLocks noGrp="1"/>
          </p:cNvSpPr>
          <p:nvPr>
            <p:ph type="title"/>
          </p:nvPr>
        </p:nvSpPr>
        <p:spPr/>
        <p:txBody>
          <a:bodyPr/>
          <a:lstStyle/>
          <a:p>
            <a:r>
              <a:rPr lang="en-US" dirty="0" smtClean="0"/>
              <a:t>Common Design Tools</a:t>
            </a:r>
            <a:endParaRPr lang="en-US" dirty="0"/>
          </a:p>
        </p:txBody>
      </p:sp>
    </p:spTree>
    <p:extLst>
      <p:ext uri="{BB962C8B-B14F-4D97-AF65-F5344CB8AC3E}">
        <p14:creationId xmlns:p14="http://schemas.microsoft.com/office/powerpoint/2010/main" val="3705371922"/>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237809"/>
          </a:xfrm>
        </p:spPr>
        <p:txBody>
          <a:bodyPr/>
          <a:lstStyle/>
          <a:p>
            <a:r>
              <a:rPr lang="en-US" sz="3200" smtClean="0"/>
              <a:t>Master </a:t>
            </a:r>
            <a:r>
              <a:rPr lang="en-US" sz="3200"/>
              <a:t>Pages </a:t>
            </a:r>
            <a:r>
              <a:rPr lang="en-US" sz="3200" smtClean="0"/>
              <a:t>can </a:t>
            </a:r>
            <a:r>
              <a:rPr lang="en-US" sz="3200" dirty="0"/>
              <a:t>now be edited in HTML</a:t>
            </a:r>
          </a:p>
          <a:p>
            <a:r>
              <a:rPr lang="en-US" sz="3200" dirty="0"/>
              <a:t>Design Manager can create a new </a:t>
            </a:r>
            <a:r>
              <a:rPr lang="en-US" sz="3200"/>
              <a:t>minimal </a:t>
            </a:r>
            <a:r>
              <a:rPr lang="en-US" sz="3200" smtClean="0"/>
              <a:t>master</a:t>
            </a:r>
            <a:endParaRPr lang="en-US" sz="3200" dirty="0"/>
          </a:p>
          <a:p>
            <a:r>
              <a:rPr lang="en-US" sz="3200" dirty="0"/>
              <a:t>Design Manager </a:t>
            </a:r>
            <a:r>
              <a:rPr lang="en-US" sz="3200"/>
              <a:t>can </a:t>
            </a:r>
            <a:r>
              <a:rPr lang="en-US" sz="3200" smtClean="0"/>
              <a:t>convert </a:t>
            </a:r>
            <a:r>
              <a:rPr lang="en-US" sz="3200" dirty="0"/>
              <a:t>existing HTML designs to functioning master pages</a:t>
            </a:r>
          </a:p>
          <a:p>
            <a:r>
              <a:rPr lang="en-US" sz="3200" dirty="0"/>
              <a:t>Converted</a:t>
            </a:r>
            <a:r>
              <a:rPr lang="en-US" sz="3200"/>
              <a:t> HTML file </a:t>
            </a:r>
            <a:r>
              <a:rPr lang="en-US" sz="3200" smtClean="0"/>
              <a:t>is associated </a:t>
            </a:r>
            <a:r>
              <a:rPr lang="en-US" sz="3200" dirty="0"/>
              <a:t>to</a:t>
            </a:r>
            <a:r>
              <a:rPr lang="en-US" sz="3200"/>
              <a:t> Master Page</a:t>
            </a:r>
            <a:endParaRPr lang="en-US" sz="3200" dirty="0"/>
          </a:p>
          <a:p>
            <a:r>
              <a:rPr lang="en-US" sz="3200"/>
              <a:t>Every time you save the HTML file </a:t>
            </a:r>
            <a:r>
              <a:rPr lang="en-US" sz="3200" smtClean="0"/>
              <a:t>the </a:t>
            </a:r>
            <a:r>
              <a:rPr lang="en-US" sz="3200" dirty="0"/>
              <a:t>Master</a:t>
            </a:r>
            <a:r>
              <a:rPr lang="en-US" sz="3200"/>
              <a:t> Page </a:t>
            </a:r>
            <a:r>
              <a:rPr lang="en-US" sz="3200" smtClean="0"/>
              <a:t>updates</a:t>
            </a:r>
            <a:endParaRPr lang="en-US" sz="3200" dirty="0"/>
          </a:p>
        </p:txBody>
      </p:sp>
      <p:sp>
        <p:nvSpPr>
          <p:cNvPr id="2" name="Title 1"/>
          <p:cNvSpPr>
            <a:spLocks noGrp="1"/>
          </p:cNvSpPr>
          <p:nvPr>
            <p:ph type="title"/>
          </p:nvPr>
        </p:nvSpPr>
        <p:spPr/>
        <p:txBody>
          <a:bodyPr/>
          <a:lstStyle/>
          <a:p>
            <a:r>
              <a:rPr lang="en-US" sz="4800" dirty="0"/>
              <a:t>HTML based Master Pages &amp; Page Layouts</a:t>
            </a:r>
            <a:endParaRPr lang="en-US" dirty="0"/>
          </a:p>
        </p:txBody>
      </p:sp>
    </p:spTree>
    <p:extLst>
      <p:ext uri="{BB962C8B-B14F-4D97-AF65-F5344CB8AC3E}">
        <p14:creationId xmlns:p14="http://schemas.microsoft.com/office/powerpoint/2010/main" val="345684344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4013406"/>
          </a:xfrm>
        </p:spPr>
        <p:txBody>
          <a:bodyPr/>
          <a:lstStyle/>
          <a:p>
            <a:r>
              <a:rPr lang="en-US" sz="3200" dirty="0"/>
              <a:t>Used to add SP functionality to your Master Page</a:t>
            </a:r>
          </a:p>
          <a:p>
            <a:r>
              <a:rPr lang="en-US" sz="3200" dirty="0"/>
              <a:t>Commented HTML code </a:t>
            </a:r>
            <a:r>
              <a:rPr lang="en-US" sz="3200" dirty="0" smtClean="0"/>
              <a:t>that </a:t>
            </a:r>
            <a:r>
              <a:rPr lang="en-US" sz="3200" dirty="0"/>
              <a:t>you add to </a:t>
            </a:r>
            <a:r>
              <a:rPr lang="en-US" sz="3200" dirty="0" smtClean="0"/>
              <a:t>HTML </a:t>
            </a:r>
            <a:r>
              <a:rPr lang="en-US" sz="3200" dirty="0"/>
              <a:t>Master </a:t>
            </a:r>
            <a:r>
              <a:rPr lang="en-US" sz="3200" dirty="0" smtClean="0"/>
              <a:t>Page</a:t>
            </a:r>
            <a:endParaRPr lang="en-US" sz="3600" dirty="0"/>
          </a:p>
          <a:p>
            <a:pPr lvl="1"/>
            <a:r>
              <a:rPr lang="en-US" dirty="0"/>
              <a:t>Navigation</a:t>
            </a:r>
            <a:endParaRPr lang="en-US" sz="2800" dirty="0"/>
          </a:p>
          <a:p>
            <a:pPr lvl="1"/>
            <a:r>
              <a:rPr lang="en-US" dirty="0"/>
              <a:t>Breadcrumbs</a:t>
            </a:r>
            <a:endParaRPr lang="en-US" sz="2800" dirty="0"/>
          </a:p>
          <a:p>
            <a:pPr lvl="1"/>
            <a:r>
              <a:rPr lang="en-US" dirty="0"/>
              <a:t>Search Box</a:t>
            </a:r>
            <a:endParaRPr lang="en-US" sz="2800" dirty="0"/>
          </a:p>
          <a:p>
            <a:pPr lvl="1"/>
            <a:r>
              <a:rPr lang="en-US" dirty="0"/>
              <a:t>Title / Logo</a:t>
            </a:r>
            <a:endParaRPr lang="en-US" sz="2800" dirty="0"/>
          </a:p>
          <a:p>
            <a:pPr lvl="1"/>
            <a:r>
              <a:rPr lang="en-US" dirty="0"/>
              <a:t>Sign In</a:t>
            </a:r>
            <a:endParaRPr lang="en-US" sz="2800" dirty="0"/>
          </a:p>
          <a:p>
            <a:pPr lvl="1"/>
            <a:r>
              <a:rPr lang="en-US" dirty="0"/>
              <a:t>Web Parts</a:t>
            </a:r>
            <a:endParaRPr lang="en-US" sz="2800" dirty="0"/>
          </a:p>
          <a:p>
            <a:pPr lvl="1"/>
            <a:r>
              <a:rPr lang="en-US" dirty="0" smtClean="0"/>
              <a:t>Header </a:t>
            </a:r>
            <a:r>
              <a:rPr lang="en-US" dirty="0"/>
              <a:t>&amp; </a:t>
            </a:r>
            <a:r>
              <a:rPr lang="en-US" dirty="0" smtClean="0"/>
              <a:t>Footer Elements </a:t>
            </a:r>
            <a:r>
              <a:rPr lang="en-US" dirty="0"/>
              <a:t>– (Only for Public </a:t>
            </a:r>
            <a:r>
              <a:rPr lang="en-US" dirty="0" smtClean="0"/>
              <a:t>Sites)</a:t>
            </a:r>
            <a:endParaRPr lang="en-US" dirty="0"/>
          </a:p>
        </p:txBody>
      </p:sp>
      <p:sp>
        <p:nvSpPr>
          <p:cNvPr id="2" name="Title 1"/>
          <p:cNvSpPr>
            <a:spLocks noGrp="1"/>
          </p:cNvSpPr>
          <p:nvPr>
            <p:ph type="title"/>
          </p:nvPr>
        </p:nvSpPr>
        <p:spPr/>
        <p:txBody>
          <a:bodyPr/>
          <a:lstStyle/>
          <a:p>
            <a:r>
              <a:rPr lang="en-US" dirty="0" smtClean="0"/>
              <a:t>Snippet Gallery</a:t>
            </a:r>
            <a:endParaRPr lang="en-US" dirty="0"/>
          </a:p>
        </p:txBody>
      </p:sp>
    </p:spTree>
    <p:extLst>
      <p:ext uri="{BB962C8B-B14F-4D97-AF65-F5344CB8AC3E}">
        <p14:creationId xmlns:p14="http://schemas.microsoft.com/office/powerpoint/2010/main" val="175480152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04953" y="-13558"/>
            <a:ext cx="11026569" cy="7008083"/>
          </a:xfrm>
          <a:prstGeom prst="rect">
            <a:avLst/>
          </a:prstGeom>
        </p:spPr>
      </p:pic>
    </p:spTree>
    <p:extLst>
      <p:ext uri="{BB962C8B-B14F-4D97-AF65-F5344CB8AC3E}">
        <p14:creationId xmlns:p14="http://schemas.microsoft.com/office/powerpoint/2010/main" val="320293453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6476999" cy="5386090"/>
          </a:xfrm>
        </p:spPr>
        <p:txBody>
          <a:bodyPr/>
          <a:lstStyle/>
          <a:p>
            <a:r>
              <a:rPr lang="en-US" sz="3600" dirty="0" smtClean="0"/>
              <a:t>HTML5 and CSS3</a:t>
            </a:r>
          </a:p>
          <a:p>
            <a:r>
              <a:rPr lang="en-US" sz="3600" dirty="0" smtClean="0"/>
              <a:t>Responsive Design using CSS3 Media Queries</a:t>
            </a:r>
          </a:p>
          <a:p>
            <a:pPr lvl="1"/>
            <a:r>
              <a:rPr lang="en-US" sz="2000" dirty="0" smtClean="0"/>
              <a:t>Display changes dynamically to a more mobile friendly view at small sizes</a:t>
            </a:r>
          </a:p>
          <a:p>
            <a:r>
              <a:rPr lang="en-US" sz="3600" dirty="0" smtClean="0"/>
              <a:t>Web Fonts</a:t>
            </a:r>
          </a:p>
          <a:p>
            <a:pPr lvl="1"/>
            <a:r>
              <a:rPr lang="en-US" sz="2000" dirty="0" smtClean="0"/>
              <a:t>Lobster 2 &amp; Bitter Fonts from “G**gle Fonts” </a:t>
            </a:r>
            <a:r>
              <a:rPr lang="en-US" sz="2000" dirty="0" smtClean="0">
                <a:sym typeface="Wingdings" panose="05000000000000000000" pitchFamily="2" charset="2"/>
              </a:rPr>
              <a:t></a:t>
            </a:r>
            <a:endParaRPr lang="en-US" sz="2000" dirty="0" smtClean="0"/>
          </a:p>
          <a:p>
            <a:r>
              <a:rPr lang="en-US" sz="3600" dirty="0" smtClean="0"/>
              <a:t>jQuery + FlowType Plugin</a:t>
            </a:r>
          </a:p>
          <a:p>
            <a:pPr lvl="1"/>
            <a:r>
              <a:rPr lang="en-US" sz="2000" dirty="0" smtClean="0"/>
              <a:t>Text that resizes with browser</a:t>
            </a:r>
          </a:p>
          <a:p>
            <a:pPr lvl="1"/>
            <a:endParaRPr lang="en-US" dirty="0" smtClean="0"/>
          </a:p>
          <a:p>
            <a:endParaRPr lang="en-US" dirty="0"/>
          </a:p>
        </p:txBody>
      </p:sp>
      <p:sp>
        <p:nvSpPr>
          <p:cNvPr id="2" name="Title 1"/>
          <p:cNvSpPr>
            <a:spLocks noGrp="1"/>
          </p:cNvSpPr>
          <p:nvPr>
            <p:ph type="title"/>
          </p:nvPr>
        </p:nvSpPr>
        <p:spPr/>
        <p:txBody>
          <a:bodyPr/>
          <a:lstStyle/>
          <a:p>
            <a:r>
              <a:rPr lang="en-US" dirty="0" smtClean="0"/>
              <a:t>Demo HTML Design</a:t>
            </a:r>
            <a:endParaRPr lang="en-US" dirty="0"/>
          </a:p>
        </p:txBody>
      </p:sp>
      <p:pic>
        <p:nvPicPr>
          <p:cNvPr id="4" name="Picture 3"/>
          <p:cNvPicPr>
            <a:picLocks noChangeAspect="1"/>
          </p:cNvPicPr>
          <p:nvPr/>
        </p:nvPicPr>
        <p:blipFill>
          <a:blip r:embed="rId3"/>
          <a:stretch>
            <a:fillRect/>
          </a:stretch>
        </p:blipFill>
        <p:spPr>
          <a:xfrm>
            <a:off x="6844640" y="1439862"/>
            <a:ext cx="5319563" cy="3657600"/>
          </a:xfrm>
          <a:prstGeom prst="rect">
            <a:avLst/>
          </a:prstGeom>
        </p:spPr>
      </p:pic>
    </p:spTree>
    <p:extLst>
      <p:ext uri="{BB962C8B-B14F-4D97-AF65-F5344CB8AC3E}">
        <p14:creationId xmlns:p14="http://schemas.microsoft.com/office/powerpoint/2010/main" val="80975046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br>
              <a:rPr lang="en-US" dirty="0" smtClean="0"/>
            </a:br>
            <a:r>
              <a:rPr lang="en-US" dirty="0" smtClean="0"/>
              <a:t>Design Manager</a:t>
            </a:r>
            <a:endParaRPr lang="en-US" dirty="0"/>
          </a:p>
        </p:txBody>
      </p:sp>
      <p:sp>
        <p:nvSpPr>
          <p:cNvPr id="5" name="Text Placeholder 4"/>
          <p:cNvSpPr>
            <a:spLocks noGrp="1"/>
          </p:cNvSpPr>
          <p:nvPr>
            <p:ph type="body" sz="quarter" idx="12"/>
          </p:nvPr>
        </p:nvSpPr>
        <p:spPr/>
        <p:txBody>
          <a:bodyPr/>
          <a:lstStyle/>
          <a:p>
            <a:r>
              <a:rPr lang="en-US" dirty="0" smtClean="0"/>
              <a:t>Randy Drisgill</a:t>
            </a:r>
            <a:endParaRPr lang="en-US" dirty="0"/>
          </a:p>
        </p:txBody>
      </p:sp>
    </p:spTree>
    <p:extLst>
      <p:ext uri="{BB962C8B-B14F-4D97-AF65-F5344CB8AC3E}">
        <p14:creationId xmlns:p14="http://schemas.microsoft.com/office/powerpoint/2010/main" val="3807910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6370975"/>
          </a:xfrm>
        </p:spPr>
        <p:txBody>
          <a:bodyPr/>
          <a:lstStyle/>
          <a:p>
            <a:r>
              <a:rPr lang="en-US" sz="3600" dirty="0"/>
              <a:t>Create HTML Design</a:t>
            </a:r>
          </a:p>
          <a:p>
            <a:r>
              <a:rPr lang="en-US" sz="3600" dirty="0"/>
              <a:t>Map network drive to Master Page Gallery</a:t>
            </a:r>
          </a:p>
          <a:p>
            <a:pPr lvl="1"/>
            <a:r>
              <a:rPr lang="en-US" sz="2000" dirty="0"/>
              <a:t>Instructions and Troubleshooting: </a:t>
            </a:r>
            <a:r>
              <a:rPr lang="en-US" sz="2000" dirty="0">
                <a:hlinkClick r:id="rId3"/>
              </a:rPr>
              <a:t>http://support.microsoft.com/kb/2616712</a:t>
            </a:r>
            <a:r>
              <a:rPr lang="en-US" sz="2000" dirty="0"/>
              <a:t> </a:t>
            </a:r>
          </a:p>
          <a:p>
            <a:r>
              <a:rPr lang="en-US" sz="3600" dirty="0"/>
              <a:t>Add HTML</a:t>
            </a:r>
            <a:r>
              <a:rPr lang="en-US" sz="3600"/>
              <a:t>, </a:t>
            </a:r>
            <a:r>
              <a:rPr lang="en-US" sz="3600" smtClean="0"/>
              <a:t>Images, </a:t>
            </a:r>
            <a:r>
              <a:rPr lang="en-US" sz="3600" dirty="0"/>
              <a:t>&amp; CSS</a:t>
            </a:r>
          </a:p>
          <a:p>
            <a:r>
              <a:rPr lang="en-US" sz="3600" dirty="0"/>
              <a:t>Use Design Manager to convert to HTML Master Page</a:t>
            </a:r>
          </a:p>
          <a:p>
            <a:r>
              <a:rPr lang="en-US" sz="3600" dirty="0"/>
              <a:t>Edit HTML and add Snippets</a:t>
            </a:r>
          </a:p>
          <a:p>
            <a:r>
              <a:rPr lang="en-US" sz="3600" dirty="0"/>
              <a:t>Customize CSS to change the look</a:t>
            </a:r>
          </a:p>
          <a:p>
            <a:r>
              <a:rPr lang="en-US" sz="3600" dirty="0"/>
              <a:t>Publish all the files</a:t>
            </a:r>
          </a:p>
          <a:p>
            <a:r>
              <a:rPr lang="en-US" sz="3600" dirty="0"/>
              <a:t>Apply the Master Page to the site</a:t>
            </a:r>
          </a:p>
          <a:p>
            <a:pPr lvl="1"/>
            <a:endParaRPr lang="en-US" dirty="0"/>
          </a:p>
          <a:p>
            <a:endParaRPr lang="en-US" dirty="0"/>
          </a:p>
        </p:txBody>
      </p:sp>
      <p:sp>
        <p:nvSpPr>
          <p:cNvPr id="2" name="Title 1"/>
          <p:cNvSpPr>
            <a:spLocks noGrp="1"/>
          </p:cNvSpPr>
          <p:nvPr>
            <p:ph type="title"/>
          </p:nvPr>
        </p:nvSpPr>
        <p:spPr/>
        <p:txBody>
          <a:bodyPr/>
          <a:lstStyle/>
          <a:p>
            <a:r>
              <a:rPr lang="en-US" smtClean="0"/>
              <a:t>Overview of Steps</a:t>
            </a:r>
            <a:endParaRPr lang="en-US" dirty="0"/>
          </a:p>
        </p:txBody>
      </p:sp>
    </p:spTree>
    <p:extLst>
      <p:ext uri="{BB962C8B-B14F-4D97-AF65-F5344CB8AC3E}">
        <p14:creationId xmlns:p14="http://schemas.microsoft.com/office/powerpoint/2010/main" val="14862482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875455"/>
          </a:xfrm>
        </p:spPr>
        <p:txBody>
          <a:bodyPr/>
          <a:lstStyle/>
          <a:p>
            <a:r>
              <a:rPr lang="en-US" sz="3200" dirty="0" smtClean="0"/>
              <a:t>Check the DOCTYPE</a:t>
            </a:r>
          </a:p>
          <a:p>
            <a:pPr lvl="1"/>
            <a:r>
              <a:rPr lang="en-US" sz="1800" dirty="0" smtClean="0"/>
              <a:t>Conversion likes uppercase </a:t>
            </a:r>
            <a:r>
              <a:rPr lang="en-US" sz="1800" dirty="0"/>
              <a:t>like &lt;!DOCTYPE HTML</a:t>
            </a:r>
            <a:r>
              <a:rPr lang="en-US" sz="1800" dirty="0" smtClean="0"/>
              <a:t>&gt;</a:t>
            </a:r>
          </a:p>
          <a:p>
            <a:r>
              <a:rPr lang="en-US" sz="3200" dirty="0" smtClean="0"/>
              <a:t>Watch out for IE Hacks like </a:t>
            </a:r>
            <a:r>
              <a:rPr lang="en-US" sz="3200" dirty="0"/>
              <a:t>&lt;!--[if lt IE 8</a:t>
            </a:r>
            <a:r>
              <a:rPr lang="en-US" sz="3200" dirty="0" smtClean="0"/>
              <a:t>]&gt;</a:t>
            </a:r>
          </a:p>
          <a:p>
            <a:pPr lvl="1"/>
            <a:r>
              <a:rPr lang="en-US" sz="1800" dirty="0" smtClean="0"/>
              <a:t>Conversion process gets confused</a:t>
            </a:r>
          </a:p>
          <a:p>
            <a:r>
              <a:rPr lang="en-US" sz="3200" dirty="0" smtClean="0"/>
              <a:t>JavaScript embedded on page can be bad</a:t>
            </a:r>
          </a:p>
          <a:p>
            <a:pPr lvl="1"/>
            <a:r>
              <a:rPr lang="en-US" sz="1800" dirty="0" smtClean="0"/>
              <a:t>Conversion will sometimes comment out the code</a:t>
            </a:r>
          </a:p>
          <a:p>
            <a:pPr lvl="1"/>
            <a:r>
              <a:rPr lang="en-US" sz="1800" dirty="0" smtClean="0"/>
              <a:t>Include a separate JavaScript file instead</a:t>
            </a:r>
          </a:p>
          <a:p>
            <a:r>
              <a:rPr lang="en-US" sz="3200" dirty="0"/>
              <a:t>Watch out for </a:t>
            </a:r>
            <a:r>
              <a:rPr lang="en-US" sz="3200" dirty="0" smtClean="0"/>
              <a:t>HTTP &amp; HTTPS </a:t>
            </a:r>
            <a:r>
              <a:rPr lang="en-US" sz="3200" dirty="0"/>
              <a:t>references</a:t>
            </a:r>
          </a:p>
          <a:p>
            <a:pPr lvl="1"/>
            <a:r>
              <a:rPr lang="en-US" sz="1800" dirty="0"/>
              <a:t>Authenticated SPO uses HTTPS</a:t>
            </a:r>
          </a:p>
          <a:p>
            <a:pPr lvl="1"/>
            <a:r>
              <a:rPr lang="en-US" sz="1800" dirty="0"/>
              <a:t>Browser may ignore HTTP calls thinking they are insecure</a:t>
            </a:r>
          </a:p>
          <a:p>
            <a:pPr lvl="1"/>
            <a:r>
              <a:rPr lang="en-US" sz="1800" dirty="0"/>
              <a:t>You can use protocol relative reference like: </a:t>
            </a:r>
            <a:r>
              <a:rPr lang="en-US" sz="1800" dirty="0">
                <a:solidFill>
                  <a:schemeClr val="tx2"/>
                </a:solidFill>
              </a:rPr>
              <a:t>//domain.com/jquery.js</a:t>
            </a:r>
          </a:p>
          <a:p>
            <a:r>
              <a:rPr lang="en-US" sz="3600" dirty="0" smtClean="0"/>
              <a:t>Don’t forget to Publish all your files</a:t>
            </a:r>
          </a:p>
          <a:p>
            <a:pPr lvl="1"/>
            <a:r>
              <a:rPr lang="en-US" sz="2000" dirty="0" smtClean="0"/>
              <a:t>Anonymous folks won’t be able to see them</a:t>
            </a:r>
          </a:p>
          <a:p>
            <a:pPr lvl="1"/>
            <a:endParaRPr lang="en-US" dirty="0"/>
          </a:p>
        </p:txBody>
      </p:sp>
      <p:sp>
        <p:nvSpPr>
          <p:cNvPr id="3" name="Title 2"/>
          <p:cNvSpPr>
            <a:spLocks noGrp="1"/>
          </p:cNvSpPr>
          <p:nvPr>
            <p:ph type="title"/>
          </p:nvPr>
        </p:nvSpPr>
        <p:spPr/>
        <p:txBody>
          <a:bodyPr/>
          <a:lstStyle/>
          <a:p>
            <a:r>
              <a:rPr lang="en-US" dirty="0" smtClean="0"/>
              <a:t>HTML Master Page / SPO Gotchas</a:t>
            </a:r>
            <a:endParaRPr lang="en-US" dirty="0"/>
          </a:p>
        </p:txBody>
      </p:sp>
    </p:spTree>
    <p:extLst>
      <p:ext uri="{BB962C8B-B14F-4D97-AF65-F5344CB8AC3E}">
        <p14:creationId xmlns:p14="http://schemas.microsoft.com/office/powerpoint/2010/main" val="3480168544"/>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Advanced Branding</a:t>
            </a:r>
            <a:br>
              <a:rPr lang="en-US" dirty="0" smtClean="0"/>
            </a:br>
            <a:r>
              <a:rPr lang="en-US" sz="4400" dirty="0" smtClean="0">
                <a:latin typeface="+mn-lt"/>
              </a:rPr>
              <a:t>Doing Stuff the Old Fashioned Way</a:t>
            </a:r>
            <a:endParaRPr lang="en-US" sz="4400" dirty="0">
              <a:latin typeface="+mn-lt"/>
            </a:endParaRPr>
          </a:p>
        </p:txBody>
      </p:sp>
    </p:spTree>
    <p:extLst>
      <p:ext uri="{BB962C8B-B14F-4D97-AF65-F5344CB8AC3E}">
        <p14:creationId xmlns:p14="http://schemas.microsoft.com/office/powerpoint/2010/main" val="1925323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6777240"/>
          </a:xfrm>
        </p:spPr>
        <p:txBody>
          <a:bodyPr/>
          <a:lstStyle/>
          <a:p>
            <a:r>
              <a:rPr lang="en-US" sz="3600" dirty="0" smtClean="0"/>
              <a:t>Use a Starter Master Page</a:t>
            </a:r>
          </a:p>
          <a:p>
            <a:pPr lvl="1"/>
            <a:r>
              <a:rPr lang="en-US" dirty="0" smtClean="0">
                <a:hlinkClick r:id="rId3" action="ppaction://hlinkfile"/>
              </a:rPr>
              <a:t>StarterMasterPages.CodePlex.Com</a:t>
            </a:r>
            <a:endParaRPr lang="en-US" dirty="0" smtClean="0"/>
          </a:p>
          <a:p>
            <a:pPr marL="342900" lvl="1" indent="0">
              <a:buNone/>
            </a:pPr>
            <a:endParaRPr lang="en-US" sz="1600" dirty="0" smtClean="0"/>
          </a:p>
          <a:p>
            <a:r>
              <a:rPr lang="en-US" sz="3600" dirty="0" smtClean="0"/>
              <a:t>Steps similar to using Design Manager</a:t>
            </a:r>
          </a:p>
          <a:p>
            <a:pPr lvl="1"/>
            <a:r>
              <a:rPr lang="en-US" dirty="0" smtClean="0"/>
              <a:t>Create HTML Design</a:t>
            </a:r>
          </a:p>
          <a:p>
            <a:pPr lvl="1"/>
            <a:r>
              <a:rPr lang="en-US" dirty="0" smtClean="0"/>
              <a:t>Map network drive to Master Page Gallery</a:t>
            </a:r>
          </a:p>
          <a:p>
            <a:pPr lvl="2"/>
            <a:r>
              <a:rPr lang="en-US" dirty="0" smtClean="0"/>
              <a:t>Instructions and Troubleshooting: </a:t>
            </a:r>
            <a:r>
              <a:rPr lang="en-US" dirty="0" smtClean="0">
                <a:hlinkClick r:id="rId4"/>
              </a:rPr>
              <a:t>http://support.microsoft.com/kb/2616712</a:t>
            </a:r>
            <a:r>
              <a:rPr lang="en-US" dirty="0" smtClean="0"/>
              <a:t> </a:t>
            </a:r>
          </a:p>
          <a:p>
            <a:pPr lvl="1"/>
            <a:r>
              <a:rPr lang="en-US" dirty="0" smtClean="0"/>
              <a:t>Add starter master page, as well as images and CSS</a:t>
            </a:r>
          </a:p>
          <a:p>
            <a:pPr lvl="1"/>
            <a:r>
              <a:rPr lang="en-US" dirty="0" smtClean="0"/>
              <a:t>Add HTML to Starter Master Page – Arrange functionality with custom HTML</a:t>
            </a:r>
          </a:p>
          <a:p>
            <a:pPr lvl="1"/>
            <a:r>
              <a:rPr lang="en-US" dirty="0" smtClean="0"/>
              <a:t>Instead of using Snippets - Add controls and move placeholders</a:t>
            </a:r>
          </a:p>
          <a:p>
            <a:pPr lvl="1"/>
            <a:r>
              <a:rPr lang="en-US" dirty="0" smtClean="0"/>
              <a:t>Customize CSS to change the look</a:t>
            </a:r>
          </a:p>
          <a:p>
            <a:pPr lvl="1"/>
            <a:r>
              <a:rPr lang="en-US" dirty="0" smtClean="0"/>
              <a:t>Publish all the files</a:t>
            </a:r>
          </a:p>
          <a:p>
            <a:pPr lvl="1"/>
            <a:r>
              <a:rPr lang="en-US" dirty="0" smtClean="0"/>
              <a:t>Apply the Master Page</a:t>
            </a:r>
          </a:p>
          <a:p>
            <a:pPr lvl="1"/>
            <a:endParaRPr lang="en-US" dirty="0" smtClean="0"/>
          </a:p>
          <a:p>
            <a:endParaRPr lang="en-US" dirty="0"/>
          </a:p>
        </p:txBody>
      </p:sp>
      <p:sp>
        <p:nvSpPr>
          <p:cNvPr id="2" name="Title 1"/>
          <p:cNvSpPr>
            <a:spLocks noGrp="1"/>
          </p:cNvSpPr>
          <p:nvPr>
            <p:ph type="title"/>
          </p:nvPr>
        </p:nvSpPr>
        <p:spPr/>
        <p:txBody>
          <a:bodyPr/>
          <a:lstStyle/>
          <a:p>
            <a:r>
              <a:rPr lang="en-US" smtClean="0"/>
              <a:t>Creating SP Branding Manually</a:t>
            </a:r>
            <a:endParaRPr lang="en-US" dirty="0"/>
          </a:p>
        </p:txBody>
      </p:sp>
    </p:spTree>
    <p:extLst>
      <p:ext uri="{BB962C8B-B14F-4D97-AF65-F5344CB8AC3E}">
        <p14:creationId xmlns:p14="http://schemas.microsoft.com/office/powerpoint/2010/main" val="157092862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829288"/>
          </a:xfrm>
        </p:spPr>
        <p:txBody>
          <a:bodyPr/>
          <a:lstStyle/>
          <a:p>
            <a:r>
              <a:rPr lang="en-US" sz="3600" dirty="0" smtClean="0"/>
              <a:t>Technical Product Manager at Rackspace</a:t>
            </a:r>
          </a:p>
          <a:p>
            <a:r>
              <a:rPr lang="en-US" sz="3600" dirty="0" smtClean="0"/>
              <a:t>Author</a:t>
            </a:r>
          </a:p>
          <a:p>
            <a:pPr lvl="1"/>
            <a:r>
              <a:rPr lang="en-US" sz="2000" dirty="0" smtClean="0"/>
              <a:t>SharePoint 2013 Branding &amp; UI Design</a:t>
            </a:r>
          </a:p>
          <a:p>
            <a:pPr lvl="2"/>
            <a:r>
              <a:rPr lang="en-US" sz="1800" dirty="0" smtClean="0">
                <a:hlinkClick r:id="rId3"/>
              </a:rPr>
              <a:t>http://bit.ly/SP2013Branding</a:t>
            </a:r>
            <a:endParaRPr lang="en-US" sz="1800" dirty="0" smtClean="0"/>
          </a:p>
          <a:p>
            <a:pPr lvl="1"/>
            <a:r>
              <a:rPr lang="en-US" sz="2000" dirty="0" smtClean="0"/>
              <a:t>Professional SharePoint 2010 Branding</a:t>
            </a:r>
          </a:p>
          <a:p>
            <a:pPr lvl="2"/>
            <a:r>
              <a:rPr lang="en-US" sz="1800" dirty="0" smtClean="0">
                <a:hlinkClick r:id="rId4"/>
              </a:rPr>
              <a:t>http://bit.ly/sp2010-brandingbook</a:t>
            </a:r>
            <a:r>
              <a:rPr lang="en-US" sz="1800" dirty="0" smtClean="0"/>
              <a:t>  </a:t>
            </a:r>
          </a:p>
          <a:p>
            <a:r>
              <a:rPr lang="en-US" sz="3600" dirty="0" smtClean="0"/>
              <a:t>Blog:</a:t>
            </a:r>
          </a:p>
          <a:p>
            <a:pPr lvl="1"/>
            <a:r>
              <a:rPr lang="en-US" sz="2000" dirty="0" smtClean="0">
                <a:hlinkClick r:id="rId5"/>
              </a:rPr>
              <a:t>http://johnrossjr.wordpress.com/</a:t>
            </a:r>
            <a:endParaRPr lang="en-US" sz="2000" dirty="0" smtClean="0"/>
          </a:p>
          <a:p>
            <a:r>
              <a:rPr lang="en-US" sz="3600" dirty="0" smtClean="0"/>
              <a:t>Twitter:</a:t>
            </a:r>
          </a:p>
          <a:p>
            <a:pPr lvl="1"/>
            <a:r>
              <a:rPr lang="en-US" sz="2000" dirty="0" smtClean="0">
                <a:hlinkClick r:id="rId6"/>
              </a:rPr>
              <a:t>http://twitter.com/johnrossjr</a:t>
            </a:r>
            <a:r>
              <a:rPr lang="en-US" sz="2000" dirty="0" smtClean="0"/>
              <a:t> </a:t>
            </a:r>
          </a:p>
          <a:p>
            <a:r>
              <a:rPr lang="en-US" sz="3600" dirty="0" smtClean="0"/>
              <a:t>Orlando, FL</a:t>
            </a:r>
          </a:p>
          <a:p>
            <a:endParaRPr lang="en-US" dirty="0"/>
          </a:p>
        </p:txBody>
      </p:sp>
      <p:sp>
        <p:nvSpPr>
          <p:cNvPr id="2" name="Title 1"/>
          <p:cNvSpPr>
            <a:spLocks noGrp="1"/>
          </p:cNvSpPr>
          <p:nvPr>
            <p:ph type="title"/>
          </p:nvPr>
        </p:nvSpPr>
        <p:spPr/>
        <p:txBody>
          <a:bodyPr/>
          <a:lstStyle/>
          <a:p>
            <a:r>
              <a:rPr lang="en-US" dirty="0" smtClean="0"/>
              <a:t>John Ross</a:t>
            </a:r>
            <a:endParaRPr lang="en-US" dirty="0"/>
          </a:p>
        </p:txBody>
      </p:sp>
      <p:pic>
        <p:nvPicPr>
          <p:cNvPr id="7" name="Picture 2"/>
          <p:cNvPicPr>
            <a:picLocks noChangeAspect="1" noChangeArrowheads="1"/>
          </p:cNvPicPr>
          <p:nvPr/>
        </p:nvPicPr>
        <p:blipFill>
          <a:blip r:embed="rId7" cstate="print"/>
          <a:srcRect/>
          <a:stretch>
            <a:fillRect/>
          </a:stretch>
        </p:blipFill>
        <p:spPr bwMode="auto">
          <a:xfrm>
            <a:off x="9687500" y="2354262"/>
            <a:ext cx="1348654" cy="2075383"/>
          </a:xfrm>
          <a:prstGeom prst="rect">
            <a:avLst/>
          </a:prstGeom>
          <a:ln w="28575" cap="rnd">
            <a:solidFill>
              <a:srgbClr val="FFFFFF"/>
            </a:solidFill>
          </a:ln>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142680574"/>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Custom Code in SPO</a:t>
            </a:r>
            <a:br>
              <a:rPr lang="en-US" dirty="0" smtClean="0"/>
            </a:br>
            <a:r>
              <a:rPr lang="en-US" sz="4800" dirty="0" smtClean="0">
                <a:latin typeface="+mn-lt"/>
              </a:rPr>
              <a:t>Apps! Apps! Apps!</a:t>
            </a:r>
            <a:endParaRPr lang="en-US" sz="4800" dirty="0">
              <a:latin typeface="+mn-lt"/>
            </a:endParaRPr>
          </a:p>
        </p:txBody>
      </p:sp>
    </p:spTree>
    <p:extLst>
      <p:ext uri="{BB962C8B-B14F-4D97-AF65-F5344CB8AC3E}">
        <p14:creationId xmlns:p14="http://schemas.microsoft.com/office/powerpoint/2010/main" val="2291204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4635115"/>
          </a:xfrm>
        </p:spPr>
        <p:txBody>
          <a:bodyPr/>
          <a:lstStyle/>
          <a:p>
            <a:r>
              <a:rPr lang="en-US" sz="3600" dirty="0"/>
              <a:t>Self</a:t>
            </a:r>
            <a:r>
              <a:rPr lang="en-US" sz="3600"/>
              <a:t> contained functionality web application</a:t>
            </a:r>
            <a:endParaRPr lang="en-US" sz="3600" dirty="0"/>
          </a:p>
          <a:p>
            <a:r>
              <a:rPr lang="en-US" sz="3600"/>
              <a:t>Written in common languages like HTML, JavaScript, &amp; .NET connect to SP through REST </a:t>
            </a:r>
            <a:r>
              <a:rPr lang="en-US" sz="3600" smtClean="0"/>
              <a:t>and </a:t>
            </a:r>
            <a:r>
              <a:rPr lang="en-US" sz="3600" dirty="0"/>
              <a:t>Client</a:t>
            </a:r>
            <a:r>
              <a:rPr lang="en-US" sz="3600"/>
              <a:t> API’s</a:t>
            </a:r>
            <a:endParaRPr lang="en-US" sz="3600" dirty="0"/>
          </a:p>
          <a:p>
            <a:r>
              <a:rPr lang="en-US" sz="3600"/>
              <a:t>Enhance default SharePoint functionality or </a:t>
            </a:r>
            <a:r>
              <a:rPr lang="en-US" sz="3600" smtClean="0"/>
              <a:t>UI</a:t>
            </a:r>
            <a:endParaRPr lang="en-US" sz="3600" dirty="0"/>
          </a:p>
          <a:p>
            <a:pPr lvl="1"/>
            <a:r>
              <a:rPr lang="en-US" sz="2000" dirty="0"/>
              <a:t>You </a:t>
            </a:r>
            <a:r>
              <a:rPr lang="en-US" sz="2000"/>
              <a:t>can </a:t>
            </a:r>
            <a:r>
              <a:rPr lang="en-US" sz="2000" dirty="0"/>
              <a:t>Apps</a:t>
            </a:r>
            <a:r>
              <a:rPr lang="en-US" sz="2000"/>
              <a:t> full page or you can embed functionality on pages using App Parts</a:t>
            </a:r>
            <a:endParaRPr lang="en-US" sz="2000" dirty="0"/>
          </a:p>
          <a:p>
            <a:pPr lvl="1"/>
            <a:endParaRPr lang="en-US" sz="2000" dirty="0"/>
          </a:p>
          <a:p>
            <a:r>
              <a:rPr lang="en-US" sz="3600"/>
              <a:t>Developers can write their </a:t>
            </a:r>
            <a:r>
              <a:rPr lang="en-US" sz="3600" smtClean="0"/>
              <a:t>own</a:t>
            </a:r>
            <a:endParaRPr lang="en-US" sz="3600" dirty="0"/>
          </a:p>
          <a:p>
            <a:r>
              <a:rPr lang="en-US" sz="3600" dirty="0"/>
              <a:t>Or</a:t>
            </a:r>
            <a:r>
              <a:rPr lang="en-US" sz="3600"/>
              <a:t> find 3</a:t>
            </a:r>
            <a:r>
              <a:rPr lang="en-US" sz="3600" baseline="30000"/>
              <a:t>rd</a:t>
            </a:r>
            <a:r>
              <a:rPr lang="en-US" sz="3600"/>
              <a:t> party Apps for SharePoint in the Office Store</a:t>
            </a:r>
            <a:endParaRPr lang="en-US" sz="3600" dirty="0"/>
          </a:p>
          <a:p>
            <a:pPr lvl="1"/>
            <a:r>
              <a:rPr lang="en-US" sz="2000"/>
              <a:t>Beware – Not all Apps work with SPO Public Sites / Anonymous users</a:t>
            </a:r>
            <a:endParaRPr lang="en-US" sz="2000" dirty="0"/>
          </a:p>
        </p:txBody>
      </p:sp>
      <p:sp>
        <p:nvSpPr>
          <p:cNvPr id="2" name="Title 1"/>
          <p:cNvSpPr>
            <a:spLocks noGrp="1"/>
          </p:cNvSpPr>
          <p:nvPr>
            <p:ph type="title"/>
          </p:nvPr>
        </p:nvSpPr>
        <p:spPr/>
        <p:txBody>
          <a:bodyPr/>
          <a:lstStyle/>
          <a:p>
            <a:r>
              <a:rPr lang="en-US" dirty="0"/>
              <a:t>What </a:t>
            </a:r>
            <a:r>
              <a:rPr lang="en-US"/>
              <a:t>are </a:t>
            </a:r>
            <a:r>
              <a:rPr lang="en-US" smtClean="0"/>
              <a:t>Apps?</a:t>
            </a:r>
            <a:endParaRPr lang="en-US" dirty="0"/>
          </a:p>
        </p:txBody>
      </p:sp>
    </p:spTree>
    <p:extLst>
      <p:ext uri="{BB962C8B-B14F-4D97-AF65-F5344CB8AC3E}">
        <p14:creationId xmlns:p14="http://schemas.microsoft.com/office/powerpoint/2010/main" val="82028156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84237" y="1212850"/>
            <a:ext cx="10515601" cy="6586418"/>
          </a:xfrm>
        </p:spPr>
        <p:txBody>
          <a:bodyPr/>
          <a:lstStyle/>
          <a:p>
            <a:r>
              <a:rPr lang="en-US" dirty="0" smtClean="0"/>
              <a:t>Bright Banner (Free) –Rotating banner with effects</a:t>
            </a:r>
          </a:p>
          <a:p>
            <a:endParaRPr lang="en-US" dirty="0" smtClean="0"/>
          </a:p>
          <a:p>
            <a:r>
              <a:rPr lang="en-US" dirty="0" smtClean="0"/>
              <a:t>Location Finder (Free and $9.99) – Mapping</a:t>
            </a:r>
          </a:p>
          <a:p>
            <a:endParaRPr lang="en-US" dirty="0" smtClean="0"/>
          </a:p>
          <a:p>
            <a:r>
              <a:rPr lang="en-US" dirty="0" smtClean="0"/>
              <a:t>Our Stock Price (Free) – Show current stock prices</a:t>
            </a:r>
          </a:p>
          <a:p>
            <a:endParaRPr lang="en-US" dirty="0" smtClean="0"/>
          </a:p>
          <a:p>
            <a:endParaRPr lang="en-US" dirty="0" smtClean="0"/>
          </a:p>
          <a:p>
            <a:endParaRPr lang="en-US" dirty="0"/>
          </a:p>
        </p:txBody>
      </p:sp>
      <p:sp>
        <p:nvSpPr>
          <p:cNvPr id="3" name="Title 2"/>
          <p:cNvSpPr>
            <a:spLocks noGrp="1"/>
          </p:cNvSpPr>
          <p:nvPr>
            <p:ph type="title"/>
          </p:nvPr>
        </p:nvSpPr>
        <p:spPr/>
        <p:txBody>
          <a:bodyPr/>
          <a:lstStyle/>
          <a:p>
            <a:r>
              <a:rPr lang="en-US" dirty="0" smtClean="0"/>
              <a:t>Example Apps</a:t>
            </a:r>
            <a:endParaRPr lang="en-US" dirty="0"/>
          </a:p>
        </p:txBody>
      </p:sp>
      <p:pic>
        <p:nvPicPr>
          <p:cNvPr id="5" name="Picture 4"/>
          <p:cNvPicPr>
            <a:picLocks noChangeAspect="1"/>
          </p:cNvPicPr>
          <p:nvPr/>
        </p:nvPicPr>
        <p:blipFill>
          <a:blip r:embed="rId3"/>
          <a:stretch>
            <a:fillRect/>
          </a:stretch>
        </p:blipFill>
        <p:spPr>
          <a:xfrm>
            <a:off x="432252" y="1343692"/>
            <a:ext cx="899238" cy="845893"/>
          </a:xfrm>
          <a:prstGeom prst="rect">
            <a:avLst/>
          </a:prstGeom>
        </p:spPr>
      </p:pic>
      <p:pic>
        <p:nvPicPr>
          <p:cNvPr id="6" name="Picture 5"/>
          <p:cNvPicPr>
            <a:picLocks noChangeAspect="1"/>
          </p:cNvPicPr>
          <p:nvPr/>
        </p:nvPicPr>
        <p:blipFill>
          <a:blip r:embed="rId4"/>
          <a:stretch>
            <a:fillRect/>
          </a:stretch>
        </p:blipFill>
        <p:spPr>
          <a:xfrm>
            <a:off x="432252" y="2978865"/>
            <a:ext cx="838273" cy="823031"/>
          </a:xfrm>
          <a:prstGeom prst="rect">
            <a:avLst/>
          </a:prstGeom>
        </p:spPr>
      </p:pic>
      <p:pic>
        <p:nvPicPr>
          <p:cNvPr id="8" name="Picture 7"/>
          <p:cNvPicPr>
            <a:picLocks noChangeAspect="1"/>
          </p:cNvPicPr>
          <p:nvPr/>
        </p:nvPicPr>
        <p:blipFill>
          <a:blip r:embed="rId5"/>
          <a:stretch>
            <a:fillRect/>
          </a:stretch>
        </p:blipFill>
        <p:spPr>
          <a:xfrm>
            <a:off x="432252" y="4463156"/>
            <a:ext cx="853514" cy="891617"/>
          </a:xfrm>
          <a:prstGeom prst="rect">
            <a:avLst/>
          </a:prstGeom>
        </p:spPr>
      </p:pic>
    </p:spTree>
    <p:extLst>
      <p:ext uri="{BB962C8B-B14F-4D97-AF65-F5344CB8AC3E}">
        <p14:creationId xmlns:p14="http://schemas.microsoft.com/office/powerpoint/2010/main" val="254628109"/>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4838248"/>
          </a:xfrm>
        </p:spPr>
        <p:txBody>
          <a:bodyPr/>
          <a:lstStyle/>
          <a:p>
            <a:r>
              <a:rPr lang="en-US" sz="3600" dirty="0"/>
              <a:t>Cloud = Running on other people's servers</a:t>
            </a:r>
          </a:p>
          <a:p>
            <a:r>
              <a:rPr lang="en-US" sz="3600" dirty="0">
                <a:cs typeface="Segoe UI Light"/>
              </a:rPr>
              <a:t>On-Prem has multiple meanings</a:t>
            </a:r>
          </a:p>
          <a:p>
            <a:pPr lvl="1"/>
            <a:r>
              <a:rPr lang="en-US" sz="2000" dirty="0">
                <a:cs typeface="Segoe UI Light"/>
              </a:rPr>
              <a:t>Location</a:t>
            </a:r>
          </a:p>
          <a:p>
            <a:pPr lvl="1"/>
            <a:r>
              <a:rPr lang="en-US" sz="2000" dirty="0">
                <a:cs typeface="Segoe UI Light"/>
              </a:rPr>
              <a:t>Build of </a:t>
            </a:r>
            <a:r>
              <a:rPr lang="en-US" sz="2000" dirty="0"/>
              <a:t>SP that </a:t>
            </a:r>
            <a:r>
              <a:rPr lang="en-US" sz="2000"/>
              <a:t>isn't </a:t>
            </a:r>
            <a:r>
              <a:rPr lang="en-US" sz="2000" smtClean="0"/>
              <a:t>SPO</a:t>
            </a:r>
          </a:p>
          <a:p>
            <a:pPr marL="342900" lvl="1" indent="0">
              <a:buNone/>
            </a:pPr>
            <a:endParaRPr lang="en-US" dirty="0">
              <a:solidFill>
                <a:srgbClr val="0072C6"/>
              </a:solidFill>
              <a:latin typeface="Segoe UI Light"/>
              <a:cs typeface="Segoe UI Light"/>
            </a:endParaRPr>
          </a:p>
          <a:p>
            <a:pPr marL="101600" indent="0">
              <a:buNone/>
            </a:pPr>
            <a:r>
              <a:rPr lang="en-US" dirty="0">
                <a:solidFill>
                  <a:srgbClr val="0072C6"/>
                </a:solidFill>
                <a:latin typeface="Segoe UI Light"/>
                <a:cs typeface="Segoe UI Light"/>
              </a:rPr>
              <a:t>For more information:</a:t>
            </a:r>
          </a:p>
          <a:p>
            <a:pPr marL="101600" indent="0">
              <a:buNone/>
            </a:pPr>
            <a:r>
              <a:rPr lang="en-US" sz="3600" dirty="0">
                <a:cs typeface="Segoe UI Light"/>
                <a:hlinkClick r:id="rId3"/>
              </a:rPr>
              <a:t>http://</a:t>
            </a:r>
            <a:r>
              <a:rPr lang="en-US" sz="3600" dirty="0" smtClean="0">
                <a:cs typeface="Segoe UI Light"/>
                <a:hlinkClick r:id="rId3"/>
              </a:rPr>
              <a:t>johnrossjr.wordpress.com/2014/02/25/sharepoint-on-premises-or-in-the-cloud-why-not-both</a:t>
            </a:r>
            <a:endParaRPr lang="en-US" sz="3600" dirty="0" smtClean="0">
              <a:cs typeface="Segoe UI Light"/>
            </a:endParaRPr>
          </a:p>
          <a:p>
            <a:pPr marL="101600" indent="0">
              <a:buNone/>
            </a:pPr>
            <a:endParaRPr lang="en-US" dirty="0">
              <a:solidFill>
                <a:srgbClr val="0072C6"/>
              </a:solidFill>
              <a:latin typeface="Segoe UI Light"/>
              <a:cs typeface="Segoe UI Light"/>
            </a:endParaRPr>
          </a:p>
        </p:txBody>
      </p:sp>
      <p:sp>
        <p:nvSpPr>
          <p:cNvPr id="2" name="Title 1"/>
          <p:cNvSpPr>
            <a:spLocks noGrp="1"/>
          </p:cNvSpPr>
          <p:nvPr>
            <p:ph type="title"/>
          </p:nvPr>
        </p:nvSpPr>
        <p:spPr/>
        <p:txBody>
          <a:bodyPr/>
          <a:lstStyle/>
          <a:p>
            <a:r>
              <a:rPr lang="en-US" dirty="0"/>
              <a:t>Cloud vs On-Prem</a:t>
            </a:r>
          </a:p>
        </p:txBody>
      </p:sp>
    </p:spTree>
    <p:extLst>
      <p:ext uri="{BB962C8B-B14F-4D97-AF65-F5344CB8AC3E}">
        <p14:creationId xmlns:p14="http://schemas.microsoft.com/office/powerpoint/2010/main" val="3365787979"/>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Should you use an SPO Public </a:t>
            </a:r>
            <a:r>
              <a:rPr lang="en-US" dirty="0" smtClean="0"/>
              <a:t>Site?</a:t>
            </a:r>
            <a:endParaRPr lang="en-US" dirty="0"/>
          </a:p>
        </p:txBody>
      </p:sp>
      <p:graphicFrame>
        <p:nvGraphicFramePr>
          <p:cNvPr id="43" name="Table 2"/>
          <p:cNvGraphicFramePr>
            <a:graphicFrameLocks noGrp="1"/>
          </p:cNvGraphicFramePr>
          <p:nvPr>
            <p:extLst/>
          </p:nvPr>
        </p:nvGraphicFramePr>
        <p:xfrm>
          <a:off x="1112837" y="1439862"/>
          <a:ext cx="9753600" cy="5105400"/>
        </p:xfrm>
        <a:graphic>
          <a:graphicData uri="http://schemas.openxmlformats.org/drawingml/2006/table">
            <a:tbl>
              <a:tblPr firstRow="1" bandRow="1">
                <a:tableStyleId>{6E25E649-3F16-4E02-A733-19D2CDBF48F0}</a:tableStyleId>
              </a:tblPr>
              <a:tblGrid>
                <a:gridCol w="4876800">
                  <a:extLst>
                    <a:ext uri="{9D8B030D-6E8A-4147-A177-3AD203B41FA5}">
                      <a16:colId xmlns:a16="http://schemas.microsoft.com/office/drawing/2014/main" xmlns="" val="3158265843"/>
                    </a:ext>
                  </a:extLst>
                </a:gridCol>
                <a:gridCol w="2368732">
                  <a:extLst>
                    <a:ext uri="{9D8B030D-6E8A-4147-A177-3AD203B41FA5}">
                      <a16:colId xmlns:a16="http://schemas.microsoft.com/office/drawing/2014/main" xmlns="" val="60002684"/>
                    </a:ext>
                  </a:extLst>
                </a:gridCol>
                <a:gridCol w="2508068">
                  <a:extLst>
                    <a:ext uri="{9D8B030D-6E8A-4147-A177-3AD203B41FA5}">
                      <a16:colId xmlns:a16="http://schemas.microsoft.com/office/drawing/2014/main" xmlns="" val="3999496303"/>
                    </a:ext>
                  </a:extLst>
                </a:gridCol>
              </a:tblGrid>
              <a:tr h="560001">
                <a:tc>
                  <a:txBody>
                    <a:bodyPr/>
                    <a:lstStyle/>
                    <a:p>
                      <a:endParaRPr lang="en-US" dirty="0"/>
                    </a:p>
                  </a:txBody>
                  <a:tcPr anchor="ctr"/>
                </a:tc>
                <a:tc>
                  <a:txBody>
                    <a:bodyPr/>
                    <a:lstStyle/>
                    <a:p>
                      <a:pPr algn="ctr"/>
                      <a:r>
                        <a:rPr lang="en-US" sz="1600" dirty="0" smtClean="0"/>
                        <a:t>Public Site</a:t>
                      </a:r>
                      <a:endParaRPr lang="en-US" sz="1600" dirty="0"/>
                    </a:p>
                  </a:txBody>
                  <a:tcPr anchor="ctr"/>
                </a:tc>
                <a:tc>
                  <a:txBody>
                    <a:bodyPr/>
                    <a:lstStyle/>
                    <a:p>
                      <a:pPr algn="ctr"/>
                      <a:r>
                        <a:rPr lang="en-US" sz="1600" dirty="0" smtClean="0"/>
                        <a:t>Farm</a:t>
                      </a:r>
                      <a:r>
                        <a:rPr lang="en-US" sz="1600" baseline="0" dirty="0" smtClean="0"/>
                        <a:t> Install / On </a:t>
                      </a:r>
                      <a:r>
                        <a:rPr lang="en-US" sz="1600" baseline="0" dirty="0" err="1" smtClean="0"/>
                        <a:t>Prem</a:t>
                      </a:r>
                      <a:endParaRPr lang="en-US" sz="1600" dirty="0"/>
                    </a:p>
                  </a:txBody>
                  <a:tcPr anchor="ctr"/>
                </a:tc>
                <a:extLst>
                  <a:ext uri="{0D108BD9-81ED-4DB2-BD59-A6C34878D82A}">
                    <a16:rowId xmlns:a16="http://schemas.microsoft.com/office/drawing/2014/main" xmlns="" val="3241781989"/>
                  </a:ext>
                </a:extLst>
              </a:tr>
              <a:tr h="593558">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b="1" dirty="0" smtClean="0"/>
                        <a:t>Need</a:t>
                      </a:r>
                      <a:r>
                        <a:rPr lang="en-US" b="1" baseline="0" dirty="0" smtClean="0"/>
                        <a:t> quick nice looking branding</a:t>
                      </a:r>
                      <a:endParaRPr lang="en-US" b="1" dirty="0" smtClean="0"/>
                    </a:p>
                  </a:txBody>
                  <a:tcPr anchor="ctr"/>
                </a:tc>
                <a:tc>
                  <a:txBody>
                    <a:bodyPr/>
                    <a:lstStyle/>
                    <a:p>
                      <a:pPr algn="ctr"/>
                      <a:endParaRPr lang="en-US" dirty="0"/>
                    </a:p>
                  </a:txBody>
                  <a:tcPr anchor="ctr"/>
                </a:tc>
                <a:tc>
                  <a:txBody>
                    <a:bodyPr/>
                    <a:lstStyle/>
                    <a:p>
                      <a:pPr algn="ctr"/>
                      <a:endParaRPr lang="en-US" dirty="0"/>
                    </a:p>
                  </a:txBody>
                  <a:tcPr anchor="ctr"/>
                </a:tc>
                <a:extLst>
                  <a:ext uri="{0D108BD9-81ED-4DB2-BD59-A6C34878D82A}">
                    <a16:rowId xmlns:a16="http://schemas.microsoft.com/office/drawing/2014/main" xmlns="" val="4023954714"/>
                  </a:ext>
                </a:extLst>
              </a:tr>
              <a:tr h="560001">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b="1" dirty="0" smtClean="0"/>
                        <a:t>Need highly stylized / complex</a:t>
                      </a:r>
                      <a:r>
                        <a:rPr lang="en-US" b="1" baseline="0" dirty="0" smtClean="0"/>
                        <a:t> branding</a:t>
                      </a:r>
                      <a:endParaRPr lang="en-US" b="1" dirty="0" smtClean="0"/>
                    </a:p>
                  </a:txBody>
                  <a:tcPr anchor="ctr"/>
                </a:tc>
                <a:tc>
                  <a:txBody>
                    <a:bodyPr/>
                    <a:lstStyle/>
                    <a:p>
                      <a:pPr algn="ctr"/>
                      <a:endParaRPr lang="en-US" dirty="0"/>
                    </a:p>
                  </a:txBody>
                  <a:tcPr anchor="ctr"/>
                </a:tc>
                <a:tc>
                  <a:txBody>
                    <a:bodyPr/>
                    <a:lstStyle/>
                    <a:p>
                      <a:pPr algn="ctr"/>
                      <a:endParaRPr lang="en-US" dirty="0"/>
                    </a:p>
                  </a:txBody>
                  <a:tcPr anchor="ctr"/>
                </a:tc>
                <a:extLst>
                  <a:ext uri="{0D108BD9-81ED-4DB2-BD59-A6C34878D82A}">
                    <a16:rowId xmlns:a16="http://schemas.microsoft.com/office/drawing/2014/main" xmlns="" val="1964981116"/>
                  </a:ext>
                </a:extLst>
              </a:tr>
              <a:tr h="560001">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b="1" dirty="0" smtClean="0"/>
                        <a:t>Migrating Existing SharePoint Branding</a:t>
                      </a:r>
                    </a:p>
                  </a:txBody>
                  <a:tcPr anchor="ctr"/>
                </a:tc>
                <a:tc>
                  <a:txBody>
                    <a:bodyPr/>
                    <a:lstStyle/>
                    <a:p>
                      <a:pPr algn="ctr"/>
                      <a:endParaRPr lang="en-US" dirty="0"/>
                    </a:p>
                  </a:txBody>
                  <a:tcPr anchor="ctr"/>
                </a:tc>
                <a:tc>
                  <a:txBody>
                    <a:bodyPr/>
                    <a:lstStyle/>
                    <a:p>
                      <a:pPr algn="ctr"/>
                      <a:endParaRPr lang="en-US" dirty="0"/>
                    </a:p>
                  </a:txBody>
                  <a:tcPr anchor="ctr"/>
                </a:tc>
                <a:extLst>
                  <a:ext uri="{0D108BD9-81ED-4DB2-BD59-A6C34878D82A}">
                    <a16:rowId xmlns:a16="http://schemas.microsoft.com/office/drawing/2014/main" xmlns="" val="1364396854"/>
                  </a:ext>
                </a:extLst>
              </a:tr>
              <a:tr h="560001">
                <a:tc>
                  <a:txBody>
                    <a:bodyPr/>
                    <a:lstStyle/>
                    <a:p>
                      <a:r>
                        <a:rPr lang="en-US" b="1" dirty="0" smtClean="0"/>
                        <a:t>Cross-site Publishing</a:t>
                      </a:r>
                      <a:r>
                        <a:rPr lang="en-US" b="1" baseline="0" dirty="0" smtClean="0"/>
                        <a:t> &amp;</a:t>
                      </a:r>
                      <a:r>
                        <a:rPr lang="en-US" b="1" dirty="0" smtClean="0"/>
                        <a:t> Catalogs</a:t>
                      </a:r>
                      <a:endParaRPr lang="en-US" b="1" dirty="0"/>
                    </a:p>
                  </a:txBody>
                  <a:tcPr anchor="ctr"/>
                </a:tc>
                <a:tc>
                  <a:txBody>
                    <a:bodyPr/>
                    <a:lstStyle/>
                    <a:p>
                      <a:pPr algn="ctr"/>
                      <a:endParaRPr lang="en-US" dirty="0"/>
                    </a:p>
                  </a:txBody>
                  <a:tcPr anchor="ctr"/>
                </a:tc>
                <a:tc>
                  <a:txBody>
                    <a:bodyPr/>
                    <a:lstStyle/>
                    <a:p>
                      <a:pPr algn="ctr"/>
                      <a:endParaRPr lang="en-US" dirty="0"/>
                    </a:p>
                  </a:txBody>
                  <a:tcPr anchor="ctr"/>
                </a:tc>
                <a:extLst>
                  <a:ext uri="{0D108BD9-81ED-4DB2-BD59-A6C34878D82A}">
                    <a16:rowId xmlns:a16="http://schemas.microsoft.com/office/drawing/2014/main" xmlns="" val="671666132"/>
                  </a:ext>
                </a:extLst>
              </a:tr>
              <a:tr h="560001">
                <a:tc>
                  <a:txBody>
                    <a:bodyPr/>
                    <a:lstStyle/>
                    <a:p>
                      <a:r>
                        <a:rPr lang="en-US" b="1" dirty="0" smtClean="0"/>
                        <a:t>Custom Infrastructure Needs</a:t>
                      </a:r>
                      <a:endParaRPr lang="en-US" b="1" dirty="0"/>
                    </a:p>
                  </a:txBody>
                  <a:tcPr anchor="ctr"/>
                </a:tc>
                <a:tc>
                  <a:txBody>
                    <a:bodyPr/>
                    <a:lstStyle/>
                    <a:p>
                      <a:pPr algn="ctr"/>
                      <a:endParaRPr lang="en-US" dirty="0"/>
                    </a:p>
                  </a:txBody>
                  <a:tcPr anchor="ctr"/>
                </a:tc>
                <a:tc>
                  <a:txBody>
                    <a:bodyPr/>
                    <a:lstStyle/>
                    <a:p>
                      <a:pPr algn="ctr"/>
                      <a:endParaRPr lang="en-US" dirty="0"/>
                    </a:p>
                  </a:txBody>
                  <a:tcPr anchor="ctr"/>
                </a:tc>
                <a:extLst>
                  <a:ext uri="{0D108BD9-81ED-4DB2-BD59-A6C34878D82A}">
                    <a16:rowId xmlns:a16="http://schemas.microsoft.com/office/drawing/2014/main" xmlns="" val="651922246"/>
                  </a:ext>
                </a:extLst>
              </a:tr>
              <a:tr h="575918">
                <a:tc>
                  <a:txBody>
                    <a:bodyPr/>
                    <a:lstStyle/>
                    <a:p>
                      <a:r>
                        <a:rPr lang="en-US" b="1" dirty="0" smtClean="0"/>
                        <a:t>Small-scale brochure site</a:t>
                      </a:r>
                      <a:endParaRPr lang="en-US" b="1" dirty="0"/>
                    </a:p>
                  </a:txBody>
                  <a:tcPr anchor="ctr"/>
                </a:tc>
                <a:tc>
                  <a:txBody>
                    <a:bodyPr/>
                    <a:lstStyle/>
                    <a:p>
                      <a:pPr algn="ctr"/>
                      <a:endParaRPr lang="en-US" dirty="0"/>
                    </a:p>
                  </a:txBody>
                  <a:tcPr anchor="ctr"/>
                </a:tc>
                <a:tc>
                  <a:txBody>
                    <a:bodyPr/>
                    <a:lstStyle/>
                    <a:p>
                      <a:pPr algn="ctr"/>
                      <a:endParaRPr lang="en-US" dirty="0"/>
                    </a:p>
                  </a:txBody>
                  <a:tcPr anchor="ctr"/>
                </a:tc>
                <a:extLst>
                  <a:ext uri="{0D108BD9-81ED-4DB2-BD59-A6C34878D82A}">
                    <a16:rowId xmlns:a16="http://schemas.microsoft.com/office/drawing/2014/main" xmlns="" val="1604299071"/>
                  </a:ext>
                </a:extLst>
              </a:tr>
              <a:tr h="560001">
                <a:tc>
                  <a:txBody>
                    <a:bodyPr/>
                    <a:lstStyle/>
                    <a:p>
                      <a:r>
                        <a:rPr lang="en-US" b="1" dirty="0" smtClean="0"/>
                        <a:t>Content</a:t>
                      </a:r>
                      <a:r>
                        <a:rPr lang="en-US" b="1" baseline="0" dirty="0" smtClean="0"/>
                        <a:t> Query or Search WP’s</a:t>
                      </a:r>
                      <a:endParaRPr lang="en-US" b="1" dirty="0"/>
                    </a:p>
                  </a:txBody>
                  <a:tcPr anchor="ctr"/>
                </a:tc>
                <a:tc>
                  <a:txBody>
                    <a:bodyPr/>
                    <a:lstStyle/>
                    <a:p>
                      <a:pPr algn="ctr"/>
                      <a:endParaRPr lang="en-US" dirty="0"/>
                    </a:p>
                  </a:txBody>
                  <a:tcPr anchor="ctr"/>
                </a:tc>
                <a:tc>
                  <a:txBody>
                    <a:bodyPr/>
                    <a:lstStyle/>
                    <a:p>
                      <a:pPr algn="ctr"/>
                      <a:endParaRPr lang="en-US" dirty="0"/>
                    </a:p>
                  </a:txBody>
                  <a:tcPr anchor="ctr"/>
                </a:tc>
                <a:extLst>
                  <a:ext uri="{0D108BD9-81ED-4DB2-BD59-A6C34878D82A}">
                    <a16:rowId xmlns:a16="http://schemas.microsoft.com/office/drawing/2014/main" xmlns="" val="2488305980"/>
                  </a:ext>
                </a:extLst>
              </a:tr>
              <a:tr h="575918">
                <a:tc gridSpan="2">
                  <a:txBody>
                    <a:bodyPr/>
                    <a:lstStyle/>
                    <a:p>
                      <a:r>
                        <a:rPr lang="en-US" b="1" dirty="0" smtClean="0"/>
                        <a:t>Legend:           </a:t>
                      </a:r>
                      <a:r>
                        <a:rPr lang="en-US" b="1" baseline="0" dirty="0" smtClean="0">
                          <a:latin typeface="+mj-lt"/>
                        </a:rPr>
                        <a:t>Good Choice               Better Choice</a:t>
                      </a:r>
                      <a:r>
                        <a:rPr lang="en-US" b="1" dirty="0" smtClean="0">
                          <a:latin typeface="+mj-lt"/>
                        </a:rPr>
                        <a:t>        </a:t>
                      </a:r>
                      <a:r>
                        <a:rPr lang="en-US" b="1" baseline="0" dirty="0" smtClean="0">
                          <a:latin typeface="+mj-lt"/>
                        </a:rPr>
                        <a:t> </a:t>
                      </a:r>
                      <a:endParaRPr lang="en-US" b="1" dirty="0">
                        <a:latin typeface="+mj-lt"/>
                      </a:endParaRPr>
                    </a:p>
                  </a:txBody>
                  <a:tcPr anchor="ctr"/>
                </a:tc>
                <a:tc hMerge="1">
                  <a:txBody>
                    <a:bodyPr/>
                    <a:lstStyle/>
                    <a:p>
                      <a:pPr algn="ctr"/>
                      <a:endParaRPr lang="en-US" dirty="0"/>
                    </a:p>
                  </a:txBody>
                  <a:tcPr anchor="ctr"/>
                </a:tc>
                <a:tc>
                  <a:txBody>
                    <a:bodyPr/>
                    <a:lstStyle/>
                    <a:p>
                      <a:pPr algn="ctr"/>
                      <a:endParaRPr lang="en-US" dirty="0"/>
                    </a:p>
                  </a:txBody>
                  <a:tcPr anchor="ctr"/>
                </a:tc>
                <a:extLst>
                  <a:ext uri="{0D108BD9-81ED-4DB2-BD59-A6C34878D82A}">
                    <a16:rowId xmlns:a16="http://schemas.microsoft.com/office/drawing/2014/main" xmlns="" val="2821856368"/>
                  </a:ext>
                </a:extLst>
              </a:tr>
            </a:tbl>
          </a:graphicData>
        </a:graphic>
      </p:graphicFrame>
      <p:sp>
        <p:nvSpPr>
          <p:cNvPr id="45" name="Oval 44"/>
          <p:cNvSpPr/>
          <p:nvPr/>
        </p:nvSpPr>
        <p:spPr bwMode="auto">
          <a:xfrm>
            <a:off x="9494837" y="2125662"/>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7" name="Oval 46"/>
          <p:cNvSpPr/>
          <p:nvPr/>
        </p:nvSpPr>
        <p:spPr bwMode="auto">
          <a:xfrm>
            <a:off x="9494837" y="2659062"/>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8" name="Oval 47"/>
          <p:cNvSpPr/>
          <p:nvPr/>
        </p:nvSpPr>
        <p:spPr bwMode="auto">
          <a:xfrm>
            <a:off x="9494837" y="3192462"/>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9" name="Oval 48"/>
          <p:cNvSpPr/>
          <p:nvPr/>
        </p:nvSpPr>
        <p:spPr bwMode="auto">
          <a:xfrm>
            <a:off x="9494837" y="3802062"/>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0" name="Oval 49"/>
          <p:cNvSpPr/>
          <p:nvPr/>
        </p:nvSpPr>
        <p:spPr bwMode="auto">
          <a:xfrm>
            <a:off x="9494837" y="4335462"/>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1" name="Oval 50"/>
          <p:cNvSpPr/>
          <p:nvPr/>
        </p:nvSpPr>
        <p:spPr bwMode="auto">
          <a:xfrm>
            <a:off x="6980237" y="3192462"/>
            <a:ext cx="381000" cy="381000"/>
          </a:xfrm>
          <a:prstGeom prst="ellipse">
            <a:avLst/>
          </a:prstGeom>
          <a:solidFill>
            <a:schemeClr val="accent2">
              <a:alpha val="25098"/>
            </a:schemeClr>
          </a:solidFill>
          <a:ln w="381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2" name="Oval 51"/>
          <p:cNvSpPr/>
          <p:nvPr/>
        </p:nvSpPr>
        <p:spPr bwMode="auto">
          <a:xfrm>
            <a:off x="6978649" y="4945062"/>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Oval 54"/>
          <p:cNvSpPr/>
          <p:nvPr/>
        </p:nvSpPr>
        <p:spPr bwMode="auto">
          <a:xfrm>
            <a:off x="2255837" y="6088062"/>
            <a:ext cx="381000" cy="381000"/>
          </a:xfrm>
          <a:prstGeom prst="ellipse">
            <a:avLst/>
          </a:prstGeom>
          <a:solidFill>
            <a:schemeClr val="accent2">
              <a:alpha val="25098"/>
            </a:schemeClr>
          </a:solidFill>
          <a:ln w="381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 name="Oval 55"/>
          <p:cNvSpPr/>
          <p:nvPr/>
        </p:nvSpPr>
        <p:spPr bwMode="auto">
          <a:xfrm>
            <a:off x="6980237" y="2125662"/>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Oval 56"/>
          <p:cNvSpPr/>
          <p:nvPr/>
        </p:nvSpPr>
        <p:spPr bwMode="auto">
          <a:xfrm>
            <a:off x="4465637" y="6088062"/>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3" name="Oval 52"/>
          <p:cNvSpPr/>
          <p:nvPr/>
        </p:nvSpPr>
        <p:spPr bwMode="auto">
          <a:xfrm>
            <a:off x="6980237" y="2125662"/>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Oval 14"/>
          <p:cNvSpPr/>
          <p:nvPr/>
        </p:nvSpPr>
        <p:spPr bwMode="auto">
          <a:xfrm>
            <a:off x="9494837" y="5478462"/>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81930088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124206"/>
          </a:xfrm>
        </p:spPr>
        <p:txBody>
          <a:bodyPr/>
          <a:lstStyle/>
          <a:p>
            <a:r>
              <a:rPr lang="en-US">
                <a:cs typeface="Segoe UI Light"/>
              </a:rPr>
              <a:t>Lots of options for branding Internet-facing sites</a:t>
            </a:r>
          </a:p>
          <a:p>
            <a:r>
              <a:rPr lang="en-US">
                <a:cs typeface="Segoe UI Light"/>
              </a:rPr>
              <a:t>No matter your skill level...</a:t>
            </a:r>
          </a:p>
          <a:p>
            <a:r>
              <a:rPr lang="en-US">
                <a:cs typeface="Segoe UI Light"/>
              </a:rPr>
              <a:t>Or requirements...</a:t>
            </a:r>
          </a:p>
          <a:p>
            <a:r>
              <a:rPr lang="en-US">
                <a:cs typeface="Segoe UI Light"/>
              </a:rPr>
              <a:t>There's great options!</a:t>
            </a:r>
          </a:p>
          <a:p>
            <a:r>
              <a:rPr lang="en-US">
                <a:cs typeface="Segoe UI Light"/>
              </a:rPr>
              <a:t>SharePoint Online Public Sites</a:t>
            </a:r>
          </a:p>
          <a:p>
            <a:r>
              <a:rPr lang="en-US">
                <a:cs typeface="Segoe UI Light"/>
              </a:rPr>
              <a:t>On-Prem w/ Azure or other options</a:t>
            </a:r>
          </a:p>
        </p:txBody>
      </p:sp>
      <p:sp>
        <p:nvSpPr>
          <p:cNvPr id="3" name="Title 2"/>
          <p:cNvSpPr>
            <a:spLocks noGrp="1"/>
          </p:cNvSpPr>
          <p:nvPr>
            <p:ph type="title"/>
          </p:nvPr>
        </p:nvSpPr>
        <p:spPr/>
        <p:txBody>
          <a:bodyPr/>
          <a:lstStyle/>
          <a:p>
            <a:r>
              <a:rPr lang="en-US">
                <a:cs typeface="Segoe UI Light"/>
              </a:rPr>
              <a:t>What'd we talk about?</a:t>
            </a:r>
          </a:p>
        </p:txBody>
      </p:sp>
    </p:spTree>
    <p:extLst>
      <p:ext uri="{BB962C8B-B14F-4D97-AF65-F5344CB8AC3E}">
        <p14:creationId xmlns:p14="http://schemas.microsoft.com/office/powerpoint/2010/main" val="396304219"/>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535129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180483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949047"/>
          </a:xfrm>
        </p:spPr>
        <p:txBody>
          <a:bodyPr/>
          <a:lstStyle/>
          <a:p>
            <a:r>
              <a:rPr lang="en-US" sz="3600" dirty="0"/>
              <a:t>Intro </a:t>
            </a:r>
            <a:r>
              <a:rPr lang="en-US" sz="3600"/>
              <a:t>to </a:t>
            </a:r>
            <a:r>
              <a:rPr lang="en-US" sz="3600" smtClean="0"/>
              <a:t>Branding</a:t>
            </a:r>
            <a:endParaRPr lang="en-US" sz="3600" dirty="0"/>
          </a:p>
          <a:p>
            <a:r>
              <a:rPr lang="en-US" sz="3600" dirty="0"/>
              <a:t>Intro</a:t>
            </a:r>
            <a:r>
              <a:rPr lang="en-US" sz="3600"/>
              <a:t> to SPO Public Sites</a:t>
            </a:r>
            <a:endParaRPr lang="en-US" sz="3600" dirty="0"/>
          </a:p>
          <a:p>
            <a:r>
              <a:rPr lang="en-US" sz="3600"/>
              <a:t>Low </a:t>
            </a:r>
            <a:r>
              <a:rPr lang="en-US" sz="3600" dirty="0"/>
              <a:t>Effort Branding</a:t>
            </a:r>
          </a:p>
          <a:p>
            <a:r>
              <a:rPr lang="en-US" sz="3600" dirty="0"/>
              <a:t>Medium Effort Branding</a:t>
            </a:r>
          </a:p>
          <a:p>
            <a:r>
              <a:rPr lang="en-US" sz="3600" dirty="0"/>
              <a:t>High Effort Branding</a:t>
            </a:r>
          </a:p>
          <a:p>
            <a:r>
              <a:rPr lang="en-US" sz="3600" dirty="0"/>
              <a:t>Custom</a:t>
            </a:r>
            <a:r>
              <a:rPr lang="en-US" sz="3600"/>
              <a:t> Code with Apps</a:t>
            </a:r>
            <a:endParaRPr lang="en-US" sz="3600" dirty="0"/>
          </a:p>
          <a:p>
            <a:endParaRPr lang="en-US" sz="3600" dirty="0"/>
          </a:p>
          <a:p>
            <a:endParaRPr lang="en-US" sz="3600" dirty="0"/>
          </a:p>
        </p:txBody>
      </p:sp>
      <p:sp>
        <p:nvSpPr>
          <p:cNvPr id="2" name="Title 1"/>
          <p:cNvSpPr>
            <a:spLocks noGrp="1"/>
          </p:cNvSpPr>
          <p:nvPr>
            <p:ph type="title"/>
          </p:nvPr>
        </p:nvSpPr>
        <p:spPr/>
        <p:txBody>
          <a:bodyPr/>
          <a:lstStyle/>
          <a:p>
            <a:r>
              <a:rPr lang="en-US" dirty="0" smtClean="0"/>
              <a:t>What are we going to talk about?</a:t>
            </a:r>
            <a:endParaRPr lang="en-US" dirty="0"/>
          </a:p>
        </p:txBody>
      </p:sp>
      <p:sp>
        <p:nvSpPr>
          <p:cNvPr id="4" name="Isosceles Triangle 3"/>
          <p:cNvSpPr/>
          <p:nvPr/>
        </p:nvSpPr>
        <p:spPr bwMode="auto">
          <a:xfrm rot="5400000">
            <a:off x="11526834" y="6279500"/>
            <a:ext cx="174487" cy="150481"/>
          </a:xfrm>
          <a:prstGeom prst="triangl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218091970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Introduction to Branding</a:t>
            </a:r>
            <a:endParaRPr lang="en-US" dirty="0"/>
          </a:p>
        </p:txBody>
      </p:sp>
    </p:spTree>
    <p:extLst>
      <p:ext uri="{BB962C8B-B14F-4D97-AF65-F5344CB8AC3E}">
        <p14:creationId xmlns:p14="http://schemas.microsoft.com/office/powerpoint/2010/main" val="235225411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503237" y="4487862"/>
            <a:ext cx="11734800" cy="222526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ext Placeholder 2"/>
          <p:cNvSpPr>
            <a:spLocks noGrp="1"/>
          </p:cNvSpPr>
          <p:nvPr>
            <p:ph type="body" sz="quarter" idx="10"/>
          </p:nvPr>
        </p:nvSpPr>
        <p:spPr>
          <a:xfrm>
            <a:off x="274638" y="1212850"/>
            <a:ext cx="11887200" cy="3681008"/>
          </a:xfrm>
        </p:spPr>
        <p:txBody>
          <a:bodyPr/>
          <a:lstStyle/>
          <a:p>
            <a:r>
              <a:rPr lang="en-US" sz="3200" dirty="0" smtClean="0"/>
              <a:t>Started with ranchers branding their cattle</a:t>
            </a:r>
          </a:p>
          <a:p>
            <a:r>
              <a:rPr lang="en-US" sz="3200" dirty="0" smtClean="0"/>
              <a:t>Moved to being a symbol of quality</a:t>
            </a:r>
          </a:p>
          <a:p>
            <a:r>
              <a:rPr lang="en-US" sz="3200" dirty="0" smtClean="0"/>
              <a:t>Now a marketing term which describes the feeling and emotions elicited by something</a:t>
            </a:r>
          </a:p>
          <a:p>
            <a:r>
              <a:rPr lang="en-US" sz="3200" dirty="0" smtClean="0"/>
              <a:t>Branding is why you use Kleenex® instead of tissue and how someone can charge $2.00 for a cup of coffee</a:t>
            </a:r>
          </a:p>
          <a:p>
            <a:endParaRPr lang="en-US" sz="3200" dirty="0" smtClean="0"/>
          </a:p>
        </p:txBody>
      </p:sp>
      <p:sp>
        <p:nvSpPr>
          <p:cNvPr id="2" name="Title 1"/>
          <p:cNvSpPr>
            <a:spLocks noGrp="1"/>
          </p:cNvSpPr>
          <p:nvPr>
            <p:ph type="title"/>
          </p:nvPr>
        </p:nvSpPr>
        <p:spPr/>
        <p:txBody>
          <a:bodyPr/>
          <a:lstStyle/>
          <a:p>
            <a:r>
              <a:rPr lang="en-US" dirty="0" smtClean="0"/>
              <a:t>Branding through the ages</a:t>
            </a:r>
            <a:endParaRPr lang="en-US" dirty="0"/>
          </a:p>
        </p:txBody>
      </p:sp>
      <p:pic>
        <p:nvPicPr>
          <p:cNvPr id="7176" name="Picture 8" descr="http://www.flixya.com/files-photo/a/p/k/apkasns20039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8037" y="4564062"/>
            <a:ext cx="1944379" cy="127500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thegreatgeekmanual.com/images/geekhistory/june/microsoft-blibbet-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3594" y="5956753"/>
            <a:ext cx="2848938" cy="622954"/>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http://images1.wikia.nocookie.net/__cb20101007022827/htmlcss/images/e/e6/Microsoft_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1637" y="4597854"/>
            <a:ext cx="3886200" cy="141400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433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2103" y="4944255"/>
            <a:ext cx="4962525"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315455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3644075"/>
          </a:xfrm>
        </p:spPr>
        <p:txBody>
          <a:bodyPr/>
          <a:lstStyle/>
          <a:p>
            <a:r>
              <a:rPr lang="en-US" dirty="0" smtClean="0"/>
              <a:t>Website Branding: </a:t>
            </a:r>
          </a:p>
          <a:p>
            <a:pPr lvl="1"/>
            <a:r>
              <a:rPr lang="en-US" dirty="0" smtClean="0"/>
              <a:t>The colors, fonts, logos, and supporting graphics that make up the general look and feel of a corporate website.</a:t>
            </a:r>
          </a:p>
          <a:p>
            <a:pPr lvl="1"/>
            <a:endParaRPr lang="en-US" dirty="0" smtClean="0"/>
          </a:p>
          <a:p>
            <a:r>
              <a:rPr lang="en-US" dirty="0" smtClean="0"/>
              <a:t>Branding for SharePoint: </a:t>
            </a:r>
          </a:p>
          <a:p>
            <a:pPr lvl="1"/>
            <a:r>
              <a:rPr lang="en-US" dirty="0" smtClean="0"/>
              <a:t>Master pages, page layouts, CSS, web parts, images, etc.</a:t>
            </a:r>
          </a:p>
          <a:p>
            <a:endParaRPr lang="en-US" dirty="0"/>
          </a:p>
        </p:txBody>
      </p:sp>
      <p:sp>
        <p:nvSpPr>
          <p:cNvPr id="2" name="Title 1"/>
          <p:cNvSpPr>
            <a:spLocks noGrp="1"/>
          </p:cNvSpPr>
          <p:nvPr>
            <p:ph type="title"/>
          </p:nvPr>
        </p:nvSpPr>
        <p:spPr/>
        <p:txBody>
          <a:bodyPr/>
          <a:lstStyle/>
          <a:p>
            <a:r>
              <a:rPr lang="en-US" dirty="0" smtClean="0"/>
              <a:t>Branding on the web</a:t>
            </a:r>
            <a:endParaRPr lang="en-US" dirty="0"/>
          </a:p>
        </p:txBody>
      </p:sp>
    </p:spTree>
    <p:extLst>
      <p:ext uri="{BB962C8B-B14F-4D97-AF65-F5344CB8AC3E}">
        <p14:creationId xmlns:p14="http://schemas.microsoft.com/office/powerpoint/2010/main" val="54946243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C:\Users\Randy\AppData\Local\Microsoft\Windows\Temporary Internet Files\Content.IE5\VJNCLJQ5\MP90040695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85477" y="-463768"/>
            <a:ext cx="13403890" cy="828656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74639" y="295274"/>
            <a:ext cx="8686798" cy="917575"/>
          </a:xfrm>
        </p:spPr>
        <p:txBody>
          <a:bodyPr/>
          <a:lstStyle/>
          <a:p>
            <a:r>
              <a:rPr lang="en-US" dirty="0" smtClean="0">
                <a:solidFill>
                  <a:schemeClr val="bg1"/>
                </a:solidFill>
              </a:rPr>
              <a:t>Approaches to Branding</a:t>
            </a:r>
            <a:br>
              <a:rPr lang="en-US" dirty="0" smtClean="0">
                <a:solidFill>
                  <a:schemeClr val="bg1"/>
                </a:solidFill>
              </a:rPr>
            </a:br>
            <a:r>
              <a:rPr lang="en-US" dirty="0" smtClean="0">
                <a:solidFill>
                  <a:schemeClr val="bg1"/>
                </a:solidFill>
              </a:rPr>
              <a:t>SharePoint </a:t>
            </a:r>
            <a:r>
              <a:rPr lang="en-US" dirty="0" smtClean="0">
                <a:solidFill>
                  <a:schemeClr val="bg1"/>
                </a:solidFill>
                <a:latin typeface="+mn-lt"/>
              </a:rPr>
              <a:t>2010</a:t>
            </a:r>
            <a:endParaRPr lang="en-US" dirty="0">
              <a:solidFill>
                <a:schemeClr val="bg1"/>
              </a:solidFill>
              <a:latin typeface="+mn-lt"/>
            </a:endParaRPr>
          </a:p>
        </p:txBody>
      </p:sp>
      <p:sp>
        <p:nvSpPr>
          <p:cNvPr id="8" name="Rectangle 7"/>
          <p:cNvSpPr/>
          <p:nvPr/>
        </p:nvSpPr>
        <p:spPr>
          <a:xfrm>
            <a:off x="1260127" y="3669993"/>
            <a:ext cx="8742530" cy="152594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 name="Rectangle 5"/>
          <p:cNvSpPr/>
          <p:nvPr/>
        </p:nvSpPr>
        <p:spPr>
          <a:xfrm>
            <a:off x="1545203" y="2201862"/>
            <a:ext cx="8172378" cy="5218669"/>
          </a:xfrm>
          <a:prstGeom prst="rect">
            <a:avLst/>
          </a:prstGeom>
        </p:spPr>
        <p:txBody>
          <a:bodyPr wrap="square" lIns="93278" tIns="46639" rIns="93278" bIns="46639">
            <a:spAutoFit/>
          </a:bodyPr>
          <a:lstStyle/>
          <a:p>
            <a:pPr defTabSz="816182">
              <a:lnSpc>
                <a:spcPct val="90000"/>
              </a:lnSpc>
              <a:spcBef>
                <a:spcPct val="0"/>
              </a:spcBef>
              <a:spcAft>
                <a:spcPct val="35000"/>
              </a:spcAft>
            </a:pPr>
            <a:r>
              <a:rPr lang="en-US" sz="2800" b="1" dirty="0">
                <a:solidFill>
                  <a:srgbClr val="FFFFFF"/>
                </a:solidFill>
                <a:latin typeface="Segoe UI Light" pitchFamily="34" charset="0"/>
                <a:ea typeface="Segoe UI" pitchFamily="34" charset="0"/>
                <a:cs typeface="Segoe UI" pitchFamily="34" charset="0"/>
              </a:rPr>
              <a:t>Full Effort</a:t>
            </a:r>
          </a:p>
          <a:p>
            <a:pPr defTabSz="816182">
              <a:lnSpc>
                <a:spcPct val="90000"/>
              </a:lnSpc>
              <a:spcBef>
                <a:spcPct val="0"/>
              </a:spcBef>
              <a:spcAft>
                <a:spcPct val="35000"/>
              </a:spcAft>
            </a:pPr>
            <a:r>
              <a:rPr lang="en-US" sz="2400" dirty="0" smtClean="0">
                <a:solidFill>
                  <a:srgbClr val="FFFFFF"/>
                </a:solidFill>
                <a:latin typeface="Segoe UI Light" pitchFamily="34" charset="0"/>
                <a:ea typeface="Segoe UI" pitchFamily="34" charset="0"/>
                <a:cs typeface="Segoe UI" pitchFamily="34" charset="0"/>
              </a:rPr>
              <a:t>Custom </a:t>
            </a:r>
            <a:r>
              <a:rPr lang="en-US" sz="2400" dirty="0">
                <a:solidFill>
                  <a:srgbClr val="FFFFFF"/>
                </a:solidFill>
                <a:latin typeface="Segoe UI Light" pitchFamily="34" charset="0"/>
                <a:ea typeface="Segoe UI" pitchFamily="34" charset="0"/>
                <a:cs typeface="Segoe UI" pitchFamily="34" charset="0"/>
              </a:rPr>
              <a:t>Master Pages, Page Layouts, </a:t>
            </a:r>
            <a:endParaRPr lang="en-US" sz="2400" dirty="0" smtClean="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r>
              <a:rPr lang="en-US" sz="2400" dirty="0" smtClean="0">
                <a:solidFill>
                  <a:srgbClr val="FFFFFF"/>
                </a:solidFill>
                <a:latin typeface="Segoe UI Light" pitchFamily="34" charset="0"/>
                <a:ea typeface="Segoe UI" pitchFamily="34" charset="0"/>
                <a:cs typeface="Segoe UI" pitchFamily="34" charset="0"/>
              </a:rPr>
              <a:t>XSLT</a:t>
            </a:r>
            <a:endParaRPr lang="en-US" sz="2400" dirty="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sz="1400" dirty="0" smtClean="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sz="1400" dirty="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sz="1400" dirty="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r>
              <a:rPr lang="en-US" sz="2800" b="1" dirty="0">
                <a:solidFill>
                  <a:srgbClr val="FFFFFF"/>
                </a:solidFill>
                <a:latin typeface="Segoe UI Light" pitchFamily="34" charset="0"/>
                <a:ea typeface="Segoe UI" pitchFamily="34" charset="0"/>
                <a:cs typeface="Segoe UI" pitchFamily="34" charset="0"/>
              </a:rPr>
              <a:t>Medium Effort</a:t>
            </a:r>
          </a:p>
          <a:p>
            <a:pPr defTabSz="816182">
              <a:lnSpc>
                <a:spcPct val="90000"/>
              </a:lnSpc>
              <a:spcBef>
                <a:spcPct val="0"/>
              </a:spcBef>
              <a:spcAft>
                <a:spcPct val="35000"/>
              </a:spcAft>
            </a:pPr>
            <a:r>
              <a:rPr lang="en-US" sz="2400" dirty="0" smtClean="0">
                <a:solidFill>
                  <a:srgbClr val="FFFFFF"/>
                </a:solidFill>
                <a:latin typeface="Segoe UI Light" pitchFamily="34" charset="0"/>
                <a:ea typeface="Segoe UI" pitchFamily="34" charset="0"/>
                <a:cs typeface="Segoe UI" pitchFamily="34" charset="0"/>
              </a:rPr>
              <a:t>Custom CSS</a:t>
            </a:r>
          </a:p>
          <a:p>
            <a:pPr defTabSz="816182">
              <a:lnSpc>
                <a:spcPct val="90000"/>
              </a:lnSpc>
              <a:spcBef>
                <a:spcPct val="0"/>
              </a:spcBef>
              <a:spcAft>
                <a:spcPct val="35000"/>
              </a:spcAft>
            </a:pPr>
            <a:endParaRPr lang="en-US" sz="900" dirty="0" smtClean="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r>
              <a:rPr lang="en-US" sz="2800" b="1" dirty="0" smtClean="0">
                <a:solidFill>
                  <a:srgbClr val="FFFFFF"/>
                </a:solidFill>
                <a:latin typeface="Segoe UI Light" pitchFamily="34" charset="0"/>
                <a:ea typeface="Segoe UI" pitchFamily="34" charset="0"/>
                <a:cs typeface="Segoe UI" pitchFamily="34" charset="0"/>
              </a:rPr>
              <a:t>Low </a:t>
            </a:r>
            <a:r>
              <a:rPr lang="en-US" sz="2800" b="1" dirty="0">
                <a:solidFill>
                  <a:srgbClr val="FFFFFF"/>
                </a:solidFill>
                <a:latin typeface="Segoe UI Light" pitchFamily="34" charset="0"/>
                <a:ea typeface="Segoe UI" pitchFamily="34" charset="0"/>
                <a:cs typeface="Segoe UI" pitchFamily="34" charset="0"/>
              </a:rPr>
              <a:t>Effort</a:t>
            </a:r>
          </a:p>
          <a:p>
            <a:pPr defTabSz="816182">
              <a:lnSpc>
                <a:spcPct val="90000"/>
              </a:lnSpc>
              <a:spcBef>
                <a:spcPct val="0"/>
              </a:spcBef>
              <a:spcAft>
                <a:spcPct val="35000"/>
              </a:spcAft>
            </a:pPr>
            <a:r>
              <a:rPr lang="en-US" sz="2400" dirty="0">
                <a:solidFill>
                  <a:srgbClr val="FFFFFF"/>
                </a:solidFill>
                <a:latin typeface="Segoe UI Light" pitchFamily="34" charset="0"/>
                <a:ea typeface="Segoe UI" pitchFamily="34" charset="0"/>
                <a:cs typeface="Segoe UI" pitchFamily="34" charset="0"/>
              </a:rPr>
              <a:t>Page Editing &amp; </a:t>
            </a:r>
            <a:r>
              <a:rPr lang="en-US" sz="2400" dirty="0" smtClean="0">
                <a:solidFill>
                  <a:srgbClr val="FFFFFF"/>
                </a:solidFill>
                <a:latin typeface="Segoe UI Light" pitchFamily="34" charset="0"/>
                <a:ea typeface="Segoe UI" pitchFamily="34" charset="0"/>
                <a:cs typeface="Segoe UI" pitchFamily="34" charset="0"/>
              </a:rPr>
              <a:t>Themes</a:t>
            </a:r>
            <a:endParaRPr lang="en-US" sz="2400" dirty="0">
              <a:solidFill>
                <a:srgbClr val="FFFFFF"/>
              </a:solidFill>
              <a:latin typeface="Segoe UI Light" pitchFamily="34" charset="0"/>
              <a:ea typeface="Segoe UI" pitchFamily="34" charset="0"/>
              <a:cs typeface="Segoe UI" pitchFamily="34" charset="0"/>
            </a:endParaRPr>
          </a:p>
          <a:p>
            <a:pPr defTabSz="816182">
              <a:lnSpc>
                <a:spcPct val="90000"/>
              </a:lnSpc>
              <a:spcBef>
                <a:spcPct val="0"/>
              </a:spcBef>
              <a:spcAft>
                <a:spcPct val="35000"/>
              </a:spcAft>
            </a:pPr>
            <a:endParaRPr lang="en-US" dirty="0">
              <a:solidFill>
                <a:srgbClr val="FFFFFF"/>
              </a:solidFill>
              <a:ea typeface="Segoe UI" pitchFamily="34" charset="0"/>
              <a:cs typeface="Segoe UI" pitchFamily="34" charset="0"/>
            </a:endParaRPr>
          </a:p>
          <a:p>
            <a:endParaRPr lang="en-US" dirty="0">
              <a:solidFill>
                <a:srgbClr val="FFFFFF"/>
              </a:solidFill>
            </a:endParaRPr>
          </a:p>
        </p:txBody>
      </p:sp>
      <p:grpSp>
        <p:nvGrpSpPr>
          <p:cNvPr id="21" name="Group 20"/>
          <p:cNvGrpSpPr/>
          <p:nvPr/>
        </p:nvGrpSpPr>
        <p:grpSpPr>
          <a:xfrm>
            <a:off x="652066" y="2049462"/>
            <a:ext cx="608061" cy="4428652"/>
            <a:chOff x="3740726" y="1532793"/>
            <a:chExt cx="419592" cy="3706888"/>
          </a:xfrm>
        </p:grpSpPr>
        <p:sp>
          <p:nvSpPr>
            <p:cNvPr id="14" name="Down Arrow 13"/>
            <p:cNvSpPr/>
            <p:nvPr/>
          </p:nvSpPr>
          <p:spPr bwMode="auto">
            <a:xfrm rot="10800000">
              <a:off x="3740726" y="1532793"/>
              <a:ext cx="415636" cy="1853444"/>
            </a:xfrm>
            <a:prstGeom prst="down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17" name="Down Arrow 16"/>
            <p:cNvSpPr/>
            <p:nvPr/>
          </p:nvSpPr>
          <p:spPr bwMode="auto">
            <a:xfrm rot="10800000">
              <a:off x="3744682" y="3386237"/>
              <a:ext cx="415636" cy="960199"/>
            </a:xfrm>
            <a:prstGeom prst="down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18" name="Down Arrow 17"/>
            <p:cNvSpPr/>
            <p:nvPr/>
          </p:nvSpPr>
          <p:spPr bwMode="auto">
            <a:xfrm rot="10800000">
              <a:off x="3744682" y="4346436"/>
              <a:ext cx="415636" cy="893245"/>
            </a:xfrm>
            <a:prstGeom prst="down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grpSp>
    </p:spTree>
    <p:extLst>
      <p:ext uri="{BB962C8B-B14F-4D97-AF65-F5344CB8AC3E}">
        <p14:creationId xmlns:p14="http://schemas.microsoft.com/office/powerpoint/2010/main" val="72362176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3162E047-FED3-4F25-97B2-1CD33649CA09}" vid="{504DDFC5-4D5F-465E-AEE8-B23836853E23}"/>
    </a:ext>
  </a:extLst>
</a:theme>
</file>

<file path=ppt/theme/theme2.xml><?xml version="1.0" encoding="utf-8"?>
<a:theme xmlns:a="http://schemas.openxmlformats.org/drawingml/2006/main" name="1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C76FC90-212E-4565-9E65-3B40AD3099A5}"/>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PowerUser</Template>
  <TotalTime>18</TotalTime>
  <Words>4998</Words>
  <Application>Microsoft Office PowerPoint</Application>
  <PresentationFormat>Custom</PresentationFormat>
  <Paragraphs>392</Paragraphs>
  <Slides>47</Slides>
  <Notes>47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47</vt:i4>
      </vt:variant>
    </vt:vector>
  </HeadingPairs>
  <TitlesOfParts>
    <vt:vector size="55" baseType="lpstr">
      <vt:lpstr>Arial</vt:lpstr>
      <vt:lpstr>Calibri</vt:lpstr>
      <vt:lpstr>Segoe Condensed</vt:lpstr>
      <vt:lpstr>Segoe UI</vt:lpstr>
      <vt:lpstr>Segoe UI Light</vt:lpstr>
      <vt:lpstr>Wingdings</vt:lpstr>
      <vt:lpstr>5-30499_SPC_2014_PowerUser_Template_16x9</vt:lpstr>
      <vt:lpstr>1_5-30499_SPC_2014_PowerUser_Template_16x9</vt:lpstr>
      <vt:lpstr>PowerPoint Presentation</vt:lpstr>
      <vt:lpstr>Branding Internet facing web sites with SharePoint in the cloud</vt:lpstr>
      <vt:lpstr>Randy Drisgill</vt:lpstr>
      <vt:lpstr>John Ross</vt:lpstr>
      <vt:lpstr>What are we going to talk about?</vt:lpstr>
      <vt:lpstr>Introduction to Branding</vt:lpstr>
      <vt:lpstr>Branding through the ages</vt:lpstr>
      <vt:lpstr>Branding on the web</vt:lpstr>
      <vt:lpstr>Approaches to Branding SharePoint 2010</vt:lpstr>
      <vt:lpstr>Approaches to Branding SharePoint 2013</vt:lpstr>
      <vt:lpstr>Introduction to SPO &amp; Public Sites</vt:lpstr>
      <vt:lpstr>What flavor of SharePoint comes with Office 365?</vt:lpstr>
      <vt:lpstr>What is a SPO Public Site?</vt:lpstr>
      <vt:lpstr>What is different about SPO Public Sites?</vt:lpstr>
      <vt:lpstr>Tour of a SPO Public Site</vt:lpstr>
      <vt:lpstr>What kind of websites can you make?</vt:lpstr>
      <vt:lpstr>Example SPO Public Sites</vt:lpstr>
      <vt:lpstr>PowerPoint Presentation</vt:lpstr>
      <vt:lpstr>PowerPoint Presentation</vt:lpstr>
      <vt:lpstr>PowerPoint Presentation</vt:lpstr>
      <vt:lpstr>Simple Branding Using Composed Looks</vt:lpstr>
      <vt:lpstr>Composed Looks</vt:lpstr>
      <vt:lpstr>Composed Looks</vt:lpstr>
      <vt:lpstr>Composed Looks</vt:lpstr>
      <vt:lpstr>Composed Looks</vt:lpstr>
      <vt:lpstr>Composed Looks Gallery / Change the Look</vt:lpstr>
      <vt:lpstr>Demo: Composed Looks</vt:lpstr>
      <vt:lpstr>Medium Branding Using the Design Manager</vt:lpstr>
      <vt:lpstr>Design Manager</vt:lpstr>
      <vt:lpstr>Common Design Tools</vt:lpstr>
      <vt:lpstr>HTML based Master Pages &amp; Page Layouts</vt:lpstr>
      <vt:lpstr>Snippet Gallery</vt:lpstr>
      <vt:lpstr>PowerPoint Presentation</vt:lpstr>
      <vt:lpstr>Demo HTML Design</vt:lpstr>
      <vt:lpstr>Demo: Design Manager</vt:lpstr>
      <vt:lpstr>Overview of Steps</vt:lpstr>
      <vt:lpstr>HTML Master Page / SPO Gotchas</vt:lpstr>
      <vt:lpstr>Advanced Branding Doing Stuff the Old Fashioned Way</vt:lpstr>
      <vt:lpstr>Creating SP Branding Manually</vt:lpstr>
      <vt:lpstr>Custom Code in SPO Apps! Apps! Apps!</vt:lpstr>
      <vt:lpstr>What are Apps?</vt:lpstr>
      <vt:lpstr>Example Apps</vt:lpstr>
      <vt:lpstr>Cloud vs On-Prem</vt:lpstr>
      <vt:lpstr>Should you use an SPO Public Site?</vt:lpstr>
      <vt:lpstr>What'd we talk about?</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Branding Internet facing web sites with SharePoint in the cloud</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2014-03-03T22:45:53Z</dcterms:created>
  <dcterms:modified xsi:type="dcterms:W3CDTF">2014-03-05T01:32:30Z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