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video/unknown"/>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8" r:id="rId6"/>
  </p:sldMasterIdLst>
  <p:notesMasterIdLst>
    <p:notesMasterId r:id="rId43"/>
  </p:notesMasterIdLst>
  <p:handoutMasterIdLst>
    <p:handoutMasterId r:id="rId44"/>
  </p:handoutMasterIdLst>
  <p:sldIdLst>
    <p:sldId id="1236" r:id="rId7"/>
    <p:sldId id="1124" r:id="rId8"/>
    <p:sldId id="1275" r:id="rId9"/>
    <p:sldId id="1276" r:id="rId10"/>
    <p:sldId id="1277" r:id="rId11"/>
    <p:sldId id="1279" r:id="rId12"/>
    <p:sldId id="1280" r:id="rId13"/>
    <p:sldId id="1281" r:id="rId14"/>
    <p:sldId id="1283" r:id="rId15"/>
    <p:sldId id="1284" r:id="rId16"/>
    <p:sldId id="1285" r:id="rId17"/>
    <p:sldId id="1286" r:id="rId18"/>
    <p:sldId id="1287" r:id="rId19"/>
    <p:sldId id="1288" r:id="rId20"/>
    <p:sldId id="1289" r:id="rId21"/>
    <p:sldId id="1291" r:id="rId22"/>
    <p:sldId id="1293" r:id="rId23"/>
    <p:sldId id="1294" r:id="rId24"/>
    <p:sldId id="1295" r:id="rId25"/>
    <p:sldId id="1296" r:id="rId26"/>
    <p:sldId id="1297" r:id="rId27"/>
    <p:sldId id="1298" r:id="rId28"/>
    <p:sldId id="1299" r:id="rId29"/>
    <p:sldId id="1300" r:id="rId30"/>
    <p:sldId id="1301" r:id="rId31"/>
    <p:sldId id="1302" r:id="rId32"/>
    <p:sldId id="1303" r:id="rId33"/>
    <p:sldId id="1304" r:id="rId34"/>
    <p:sldId id="1305" r:id="rId35"/>
    <p:sldId id="1306" r:id="rId36"/>
    <p:sldId id="1307" r:id="rId37"/>
    <p:sldId id="1308" r:id="rId38"/>
    <p:sldId id="1309" r:id="rId39"/>
    <p:sldId id="1310" r:id="rId40"/>
    <p:sldId id="1311" r:id="rId41"/>
    <p:sldId id="1312"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52DC94-EF6A-42F3-832F-316E4962B808}" type="doc">
      <dgm:prSet loTypeId="urn:microsoft.com/office/officeart/2005/8/layout/gear1" loCatId="cycle" qsTypeId="urn:microsoft.com/office/officeart/2005/8/quickstyle/simple1" qsCatId="simple" csTypeId="urn:microsoft.com/office/officeart/2005/8/colors/accent1_2" csCatId="accent1" phldr="1"/>
      <dgm:spPr/>
    </dgm:pt>
    <dgm:pt modelId="{90466BD3-0135-489F-B535-CD5C9071E716}">
      <dgm:prSet phldrT="[Text]"/>
      <dgm:spPr>
        <a:solidFill>
          <a:schemeClr val="accent5"/>
        </a:solidFill>
      </dgm:spPr>
      <dgm:t>
        <a:bodyPr/>
        <a:lstStyle/>
        <a:p>
          <a:r>
            <a:rPr lang="en-US" dirty="0" smtClean="0"/>
            <a:t>Here!</a:t>
          </a:r>
          <a:endParaRPr lang="en-US" dirty="0"/>
        </a:p>
      </dgm:t>
    </dgm:pt>
    <dgm:pt modelId="{6D550F06-FBB4-4253-A674-DF6712B43F2A}" type="parTrans" cxnId="{E4A3905A-A93D-4F27-B13B-408A9C43300F}">
      <dgm:prSet/>
      <dgm:spPr/>
      <dgm:t>
        <a:bodyPr/>
        <a:lstStyle/>
        <a:p>
          <a:endParaRPr lang="en-US"/>
        </a:p>
      </dgm:t>
    </dgm:pt>
    <dgm:pt modelId="{3393122E-047E-405C-BFE7-EB572A0FEBB1}" type="sibTrans" cxnId="{E4A3905A-A93D-4F27-B13B-408A9C43300F}">
      <dgm:prSet/>
      <dgm:spPr/>
      <dgm:t>
        <a:bodyPr/>
        <a:lstStyle/>
        <a:p>
          <a:endParaRPr lang="en-US"/>
        </a:p>
      </dgm:t>
    </dgm:pt>
    <dgm:pt modelId="{707B95FC-2BF1-4F39-A201-22710F355F42}">
      <dgm:prSet phldrT="[Text]"/>
      <dgm:spPr>
        <a:solidFill>
          <a:schemeClr val="accent4"/>
        </a:solidFill>
      </dgm:spPr>
      <dgm:t>
        <a:bodyPr/>
        <a:lstStyle/>
        <a:p>
          <a:r>
            <a:rPr lang="en-US" dirty="0" smtClean="0"/>
            <a:t>SmartArt</a:t>
          </a:r>
          <a:endParaRPr lang="en-US" dirty="0"/>
        </a:p>
      </dgm:t>
    </dgm:pt>
    <dgm:pt modelId="{8C2AB666-C930-42FD-AEFF-F9DE9F6B592A}" type="parTrans" cxnId="{31966F15-B4DD-416F-8499-EA58AA573618}">
      <dgm:prSet/>
      <dgm:spPr/>
      <dgm:t>
        <a:bodyPr/>
        <a:lstStyle/>
        <a:p>
          <a:endParaRPr lang="en-US"/>
        </a:p>
      </dgm:t>
    </dgm:pt>
    <dgm:pt modelId="{1544C1A8-37D0-400B-8357-78FBFF84DE80}" type="sibTrans" cxnId="{31966F15-B4DD-416F-8499-EA58AA573618}">
      <dgm:prSet/>
      <dgm:spPr/>
      <dgm:t>
        <a:bodyPr/>
        <a:lstStyle/>
        <a:p>
          <a:endParaRPr lang="en-US"/>
        </a:p>
      </dgm:t>
    </dgm:pt>
    <dgm:pt modelId="{5B2174CA-3460-4817-ACBE-3DD818DE15D6}">
      <dgm:prSet phldrT="[Text]"/>
      <dgm:spPr/>
      <dgm:t>
        <a:bodyPr/>
        <a:lstStyle/>
        <a:p>
          <a:r>
            <a:rPr lang="en-US" dirty="0" smtClean="0"/>
            <a:t>Random</a:t>
          </a:r>
          <a:endParaRPr lang="en-US" dirty="0"/>
        </a:p>
      </dgm:t>
    </dgm:pt>
    <dgm:pt modelId="{87865289-AABC-4BF9-BE11-C083BD7346FC}" type="parTrans" cxnId="{7868A319-2900-4F21-A56C-1B0147DA03BD}">
      <dgm:prSet/>
      <dgm:spPr/>
      <dgm:t>
        <a:bodyPr/>
        <a:lstStyle/>
        <a:p>
          <a:endParaRPr lang="en-US"/>
        </a:p>
      </dgm:t>
    </dgm:pt>
    <dgm:pt modelId="{23261741-4854-45C0-B64A-A79DB46599DB}" type="sibTrans" cxnId="{7868A319-2900-4F21-A56C-1B0147DA03BD}">
      <dgm:prSet/>
      <dgm:spPr/>
      <dgm:t>
        <a:bodyPr/>
        <a:lstStyle/>
        <a:p>
          <a:endParaRPr lang="en-US"/>
        </a:p>
      </dgm:t>
    </dgm:pt>
    <dgm:pt modelId="{6373E1CF-93EF-4756-91A0-CA84385E60FB}" type="pres">
      <dgm:prSet presAssocID="{3F52DC94-EF6A-42F3-832F-316E4962B808}" presName="composite" presStyleCnt="0">
        <dgm:presLayoutVars>
          <dgm:chMax val="3"/>
          <dgm:animLvl val="lvl"/>
          <dgm:resizeHandles val="exact"/>
        </dgm:presLayoutVars>
      </dgm:prSet>
      <dgm:spPr/>
    </dgm:pt>
    <dgm:pt modelId="{915B77F1-9EFB-4B39-8AE1-5E23B12C404C}" type="pres">
      <dgm:prSet presAssocID="{90466BD3-0135-489F-B535-CD5C9071E716}" presName="gear1" presStyleLbl="node1" presStyleIdx="0" presStyleCnt="3">
        <dgm:presLayoutVars>
          <dgm:chMax val="1"/>
          <dgm:bulletEnabled val="1"/>
        </dgm:presLayoutVars>
      </dgm:prSet>
      <dgm:spPr/>
      <dgm:t>
        <a:bodyPr/>
        <a:lstStyle/>
        <a:p>
          <a:endParaRPr lang="en-US"/>
        </a:p>
      </dgm:t>
    </dgm:pt>
    <dgm:pt modelId="{C9A753FD-5792-427F-BD95-DF7E70FF8C88}" type="pres">
      <dgm:prSet presAssocID="{90466BD3-0135-489F-B535-CD5C9071E716}" presName="gear1srcNode" presStyleLbl="node1" presStyleIdx="0" presStyleCnt="3"/>
      <dgm:spPr/>
      <dgm:t>
        <a:bodyPr/>
        <a:lstStyle/>
        <a:p>
          <a:endParaRPr lang="en-US"/>
        </a:p>
      </dgm:t>
    </dgm:pt>
    <dgm:pt modelId="{957F5536-EF9B-41AB-88E9-D78A3E1191FE}" type="pres">
      <dgm:prSet presAssocID="{90466BD3-0135-489F-B535-CD5C9071E716}" presName="gear1dstNode" presStyleLbl="node1" presStyleIdx="0" presStyleCnt="3"/>
      <dgm:spPr/>
      <dgm:t>
        <a:bodyPr/>
        <a:lstStyle/>
        <a:p>
          <a:endParaRPr lang="en-US"/>
        </a:p>
      </dgm:t>
    </dgm:pt>
    <dgm:pt modelId="{1331EE5A-B1BD-42CA-A8E6-A543C4E643F0}" type="pres">
      <dgm:prSet presAssocID="{707B95FC-2BF1-4F39-A201-22710F355F42}" presName="gear2" presStyleLbl="node1" presStyleIdx="1" presStyleCnt="3">
        <dgm:presLayoutVars>
          <dgm:chMax val="1"/>
          <dgm:bulletEnabled val="1"/>
        </dgm:presLayoutVars>
      </dgm:prSet>
      <dgm:spPr/>
      <dgm:t>
        <a:bodyPr/>
        <a:lstStyle/>
        <a:p>
          <a:endParaRPr lang="en-US"/>
        </a:p>
      </dgm:t>
    </dgm:pt>
    <dgm:pt modelId="{542FE545-F5D6-4C1C-A558-32DFCD0AF1E8}" type="pres">
      <dgm:prSet presAssocID="{707B95FC-2BF1-4F39-A201-22710F355F42}" presName="gear2srcNode" presStyleLbl="node1" presStyleIdx="1" presStyleCnt="3"/>
      <dgm:spPr/>
      <dgm:t>
        <a:bodyPr/>
        <a:lstStyle/>
        <a:p>
          <a:endParaRPr lang="en-US"/>
        </a:p>
      </dgm:t>
    </dgm:pt>
    <dgm:pt modelId="{0692E125-8EB8-4ED6-A635-3E8EAE1468E7}" type="pres">
      <dgm:prSet presAssocID="{707B95FC-2BF1-4F39-A201-22710F355F42}" presName="gear2dstNode" presStyleLbl="node1" presStyleIdx="1" presStyleCnt="3"/>
      <dgm:spPr/>
      <dgm:t>
        <a:bodyPr/>
        <a:lstStyle/>
        <a:p>
          <a:endParaRPr lang="en-US"/>
        </a:p>
      </dgm:t>
    </dgm:pt>
    <dgm:pt modelId="{08E43706-47D8-48E0-89AE-A1A937E72B7E}" type="pres">
      <dgm:prSet presAssocID="{5B2174CA-3460-4817-ACBE-3DD818DE15D6}" presName="gear3" presStyleLbl="node1" presStyleIdx="2" presStyleCnt="3"/>
      <dgm:spPr/>
      <dgm:t>
        <a:bodyPr/>
        <a:lstStyle/>
        <a:p>
          <a:endParaRPr lang="en-US"/>
        </a:p>
      </dgm:t>
    </dgm:pt>
    <dgm:pt modelId="{879C1717-6A8A-4DEC-AD1D-2F68C7CA580E}" type="pres">
      <dgm:prSet presAssocID="{5B2174CA-3460-4817-ACBE-3DD818DE15D6}" presName="gear3tx" presStyleLbl="node1" presStyleIdx="2" presStyleCnt="3">
        <dgm:presLayoutVars>
          <dgm:chMax val="1"/>
          <dgm:bulletEnabled val="1"/>
        </dgm:presLayoutVars>
      </dgm:prSet>
      <dgm:spPr/>
      <dgm:t>
        <a:bodyPr/>
        <a:lstStyle/>
        <a:p>
          <a:endParaRPr lang="en-US"/>
        </a:p>
      </dgm:t>
    </dgm:pt>
    <dgm:pt modelId="{FCE0E8F7-4F00-478F-9260-989AEA948EB0}" type="pres">
      <dgm:prSet presAssocID="{5B2174CA-3460-4817-ACBE-3DD818DE15D6}" presName="gear3srcNode" presStyleLbl="node1" presStyleIdx="2" presStyleCnt="3"/>
      <dgm:spPr/>
      <dgm:t>
        <a:bodyPr/>
        <a:lstStyle/>
        <a:p>
          <a:endParaRPr lang="en-US"/>
        </a:p>
      </dgm:t>
    </dgm:pt>
    <dgm:pt modelId="{65CA9121-CB3B-48C2-872A-3FC94BF04008}" type="pres">
      <dgm:prSet presAssocID="{5B2174CA-3460-4817-ACBE-3DD818DE15D6}" presName="gear3dstNode" presStyleLbl="node1" presStyleIdx="2" presStyleCnt="3"/>
      <dgm:spPr/>
      <dgm:t>
        <a:bodyPr/>
        <a:lstStyle/>
        <a:p>
          <a:endParaRPr lang="en-US"/>
        </a:p>
      </dgm:t>
    </dgm:pt>
    <dgm:pt modelId="{CBF30B97-8FBD-433D-AC55-9942A9275877}" type="pres">
      <dgm:prSet presAssocID="{3393122E-047E-405C-BFE7-EB572A0FEBB1}" presName="connector1" presStyleLbl="sibTrans2D1" presStyleIdx="0" presStyleCnt="3"/>
      <dgm:spPr/>
      <dgm:t>
        <a:bodyPr/>
        <a:lstStyle/>
        <a:p>
          <a:endParaRPr lang="en-US"/>
        </a:p>
      </dgm:t>
    </dgm:pt>
    <dgm:pt modelId="{FE0E1C09-B169-4953-B83A-8405AA8A774F}" type="pres">
      <dgm:prSet presAssocID="{1544C1A8-37D0-400B-8357-78FBFF84DE80}" presName="connector2" presStyleLbl="sibTrans2D1" presStyleIdx="1" presStyleCnt="3"/>
      <dgm:spPr/>
      <dgm:t>
        <a:bodyPr/>
        <a:lstStyle/>
        <a:p>
          <a:endParaRPr lang="en-US"/>
        </a:p>
      </dgm:t>
    </dgm:pt>
    <dgm:pt modelId="{5525F72B-6A04-42D2-9401-3B7A2A49DCD6}" type="pres">
      <dgm:prSet presAssocID="{23261741-4854-45C0-B64A-A79DB46599DB}" presName="connector3" presStyleLbl="sibTrans2D1" presStyleIdx="2" presStyleCnt="3"/>
      <dgm:spPr/>
      <dgm:t>
        <a:bodyPr/>
        <a:lstStyle/>
        <a:p>
          <a:endParaRPr lang="en-US"/>
        </a:p>
      </dgm:t>
    </dgm:pt>
  </dgm:ptLst>
  <dgm:cxnLst>
    <dgm:cxn modelId="{C0A629E3-FA21-4ABD-BC26-74E06B952154}" type="presOf" srcId="{707B95FC-2BF1-4F39-A201-22710F355F42}" destId="{0692E125-8EB8-4ED6-A635-3E8EAE1468E7}" srcOrd="2" destOrd="0" presId="urn:microsoft.com/office/officeart/2005/8/layout/gear1"/>
    <dgm:cxn modelId="{E4A3905A-A93D-4F27-B13B-408A9C43300F}" srcId="{3F52DC94-EF6A-42F3-832F-316E4962B808}" destId="{90466BD3-0135-489F-B535-CD5C9071E716}" srcOrd="0" destOrd="0" parTransId="{6D550F06-FBB4-4253-A674-DF6712B43F2A}" sibTransId="{3393122E-047E-405C-BFE7-EB572A0FEBB1}"/>
    <dgm:cxn modelId="{31966F15-B4DD-416F-8499-EA58AA573618}" srcId="{3F52DC94-EF6A-42F3-832F-316E4962B808}" destId="{707B95FC-2BF1-4F39-A201-22710F355F42}" srcOrd="1" destOrd="0" parTransId="{8C2AB666-C930-42FD-AEFF-F9DE9F6B592A}" sibTransId="{1544C1A8-37D0-400B-8357-78FBFF84DE80}"/>
    <dgm:cxn modelId="{025B4DC9-6B1D-49AD-A107-A8BA5FACC48F}" type="presOf" srcId="{23261741-4854-45C0-B64A-A79DB46599DB}" destId="{5525F72B-6A04-42D2-9401-3B7A2A49DCD6}" srcOrd="0" destOrd="0" presId="urn:microsoft.com/office/officeart/2005/8/layout/gear1"/>
    <dgm:cxn modelId="{2526C3F2-4DB6-44F0-8447-93C456868BD2}" type="presOf" srcId="{3393122E-047E-405C-BFE7-EB572A0FEBB1}" destId="{CBF30B97-8FBD-433D-AC55-9942A9275877}" srcOrd="0" destOrd="0" presId="urn:microsoft.com/office/officeart/2005/8/layout/gear1"/>
    <dgm:cxn modelId="{CE037677-0E7B-4095-A4D8-D12C91EA153F}" type="presOf" srcId="{3F52DC94-EF6A-42F3-832F-316E4962B808}" destId="{6373E1CF-93EF-4756-91A0-CA84385E60FB}" srcOrd="0" destOrd="0" presId="urn:microsoft.com/office/officeart/2005/8/layout/gear1"/>
    <dgm:cxn modelId="{BDEC6E6E-B07C-4A33-8CE1-CB3C150A6EB2}" type="presOf" srcId="{90466BD3-0135-489F-B535-CD5C9071E716}" destId="{957F5536-EF9B-41AB-88E9-D78A3E1191FE}" srcOrd="2" destOrd="0" presId="urn:microsoft.com/office/officeart/2005/8/layout/gear1"/>
    <dgm:cxn modelId="{7868A319-2900-4F21-A56C-1B0147DA03BD}" srcId="{3F52DC94-EF6A-42F3-832F-316E4962B808}" destId="{5B2174CA-3460-4817-ACBE-3DD818DE15D6}" srcOrd="2" destOrd="0" parTransId="{87865289-AABC-4BF9-BE11-C083BD7346FC}" sibTransId="{23261741-4854-45C0-B64A-A79DB46599DB}"/>
    <dgm:cxn modelId="{D28B4D87-62D1-408C-85D6-15652515D8B8}" type="presOf" srcId="{5B2174CA-3460-4817-ACBE-3DD818DE15D6}" destId="{879C1717-6A8A-4DEC-AD1D-2F68C7CA580E}" srcOrd="1" destOrd="0" presId="urn:microsoft.com/office/officeart/2005/8/layout/gear1"/>
    <dgm:cxn modelId="{D0CA7E5E-CE23-41E8-97A4-E82A427232EB}" type="presOf" srcId="{5B2174CA-3460-4817-ACBE-3DD818DE15D6}" destId="{65CA9121-CB3B-48C2-872A-3FC94BF04008}" srcOrd="3" destOrd="0" presId="urn:microsoft.com/office/officeart/2005/8/layout/gear1"/>
    <dgm:cxn modelId="{BE8495C5-47DC-45AF-A3CD-CD0886233065}" type="presOf" srcId="{1544C1A8-37D0-400B-8357-78FBFF84DE80}" destId="{FE0E1C09-B169-4953-B83A-8405AA8A774F}" srcOrd="0" destOrd="0" presId="urn:microsoft.com/office/officeart/2005/8/layout/gear1"/>
    <dgm:cxn modelId="{B2762744-009B-416B-A388-1F183439B363}" type="presOf" srcId="{90466BD3-0135-489F-B535-CD5C9071E716}" destId="{915B77F1-9EFB-4B39-8AE1-5E23B12C404C}" srcOrd="0" destOrd="0" presId="urn:microsoft.com/office/officeart/2005/8/layout/gear1"/>
    <dgm:cxn modelId="{06FC8C52-5D9D-4431-B7AD-1EB45A096F90}" type="presOf" srcId="{707B95FC-2BF1-4F39-A201-22710F355F42}" destId="{1331EE5A-B1BD-42CA-A8E6-A543C4E643F0}" srcOrd="0" destOrd="0" presId="urn:microsoft.com/office/officeart/2005/8/layout/gear1"/>
    <dgm:cxn modelId="{A010F134-75C5-4B3E-A739-EAA7496287AF}" type="presOf" srcId="{5B2174CA-3460-4817-ACBE-3DD818DE15D6}" destId="{08E43706-47D8-48E0-89AE-A1A937E72B7E}" srcOrd="0" destOrd="0" presId="urn:microsoft.com/office/officeart/2005/8/layout/gear1"/>
    <dgm:cxn modelId="{A17D4AC6-E063-4F9D-9C99-6FD8F5A40225}" type="presOf" srcId="{5B2174CA-3460-4817-ACBE-3DD818DE15D6}" destId="{FCE0E8F7-4F00-478F-9260-989AEA948EB0}" srcOrd="2" destOrd="0" presId="urn:microsoft.com/office/officeart/2005/8/layout/gear1"/>
    <dgm:cxn modelId="{C16D559B-F6AD-496E-8A91-E33E2771537B}" type="presOf" srcId="{707B95FC-2BF1-4F39-A201-22710F355F42}" destId="{542FE545-F5D6-4C1C-A558-32DFCD0AF1E8}" srcOrd="1" destOrd="0" presId="urn:microsoft.com/office/officeart/2005/8/layout/gear1"/>
    <dgm:cxn modelId="{45CA87E3-36AD-40CA-A1E4-075BB57CA62A}" type="presOf" srcId="{90466BD3-0135-489F-B535-CD5C9071E716}" destId="{C9A753FD-5792-427F-BD95-DF7E70FF8C88}" srcOrd="1" destOrd="0" presId="urn:microsoft.com/office/officeart/2005/8/layout/gear1"/>
    <dgm:cxn modelId="{45C50350-B143-482F-B636-2AA83351D27C}" type="presParOf" srcId="{6373E1CF-93EF-4756-91A0-CA84385E60FB}" destId="{915B77F1-9EFB-4B39-8AE1-5E23B12C404C}" srcOrd="0" destOrd="0" presId="urn:microsoft.com/office/officeart/2005/8/layout/gear1"/>
    <dgm:cxn modelId="{35A4457D-8ED4-42D6-B7C0-7BF2727BC9E4}" type="presParOf" srcId="{6373E1CF-93EF-4756-91A0-CA84385E60FB}" destId="{C9A753FD-5792-427F-BD95-DF7E70FF8C88}" srcOrd="1" destOrd="0" presId="urn:microsoft.com/office/officeart/2005/8/layout/gear1"/>
    <dgm:cxn modelId="{D3E73FC7-C0F1-41AA-84DF-C37A88D349CA}" type="presParOf" srcId="{6373E1CF-93EF-4756-91A0-CA84385E60FB}" destId="{957F5536-EF9B-41AB-88E9-D78A3E1191FE}" srcOrd="2" destOrd="0" presId="urn:microsoft.com/office/officeart/2005/8/layout/gear1"/>
    <dgm:cxn modelId="{8CD30D29-9D41-4055-B595-0FE00940C6D5}" type="presParOf" srcId="{6373E1CF-93EF-4756-91A0-CA84385E60FB}" destId="{1331EE5A-B1BD-42CA-A8E6-A543C4E643F0}" srcOrd="3" destOrd="0" presId="urn:microsoft.com/office/officeart/2005/8/layout/gear1"/>
    <dgm:cxn modelId="{9C059217-8587-4AE5-B8D6-8510D6FBA2CB}" type="presParOf" srcId="{6373E1CF-93EF-4756-91A0-CA84385E60FB}" destId="{542FE545-F5D6-4C1C-A558-32DFCD0AF1E8}" srcOrd="4" destOrd="0" presId="urn:microsoft.com/office/officeart/2005/8/layout/gear1"/>
    <dgm:cxn modelId="{9F8C1571-0028-4F20-8312-E0457DB5BE3E}" type="presParOf" srcId="{6373E1CF-93EF-4756-91A0-CA84385E60FB}" destId="{0692E125-8EB8-4ED6-A635-3E8EAE1468E7}" srcOrd="5" destOrd="0" presId="urn:microsoft.com/office/officeart/2005/8/layout/gear1"/>
    <dgm:cxn modelId="{6677904E-4A05-44DB-BE2F-447DAFE4CE9B}" type="presParOf" srcId="{6373E1CF-93EF-4756-91A0-CA84385E60FB}" destId="{08E43706-47D8-48E0-89AE-A1A937E72B7E}" srcOrd="6" destOrd="0" presId="urn:microsoft.com/office/officeart/2005/8/layout/gear1"/>
    <dgm:cxn modelId="{8547D4CE-DAFE-4292-B35F-590508BE7C12}" type="presParOf" srcId="{6373E1CF-93EF-4756-91A0-CA84385E60FB}" destId="{879C1717-6A8A-4DEC-AD1D-2F68C7CA580E}" srcOrd="7" destOrd="0" presId="urn:microsoft.com/office/officeart/2005/8/layout/gear1"/>
    <dgm:cxn modelId="{BF2922FD-5597-43F0-8D8B-5AE707AD5FB7}" type="presParOf" srcId="{6373E1CF-93EF-4756-91A0-CA84385E60FB}" destId="{FCE0E8F7-4F00-478F-9260-989AEA948EB0}" srcOrd="8" destOrd="0" presId="urn:microsoft.com/office/officeart/2005/8/layout/gear1"/>
    <dgm:cxn modelId="{4158A5E1-24CE-4308-AED4-BF8D4C5C0B43}" type="presParOf" srcId="{6373E1CF-93EF-4756-91A0-CA84385E60FB}" destId="{65CA9121-CB3B-48C2-872A-3FC94BF04008}" srcOrd="9" destOrd="0" presId="urn:microsoft.com/office/officeart/2005/8/layout/gear1"/>
    <dgm:cxn modelId="{A6A63A7C-C3AF-4F01-97C8-E96BF8CF7F7E}" type="presParOf" srcId="{6373E1CF-93EF-4756-91A0-CA84385E60FB}" destId="{CBF30B97-8FBD-433D-AC55-9942A9275877}" srcOrd="10" destOrd="0" presId="urn:microsoft.com/office/officeart/2005/8/layout/gear1"/>
    <dgm:cxn modelId="{894291BC-9130-47D2-BD2E-FFB838AF47B4}" type="presParOf" srcId="{6373E1CF-93EF-4756-91A0-CA84385E60FB}" destId="{FE0E1C09-B169-4953-B83A-8405AA8A774F}" srcOrd="11" destOrd="0" presId="urn:microsoft.com/office/officeart/2005/8/layout/gear1"/>
    <dgm:cxn modelId="{47BDAF21-311F-4E78-BF30-B3869287101B}" type="presParOf" srcId="{6373E1CF-93EF-4756-91A0-CA84385E60FB}" destId="{5525F72B-6A04-42D2-9401-3B7A2A49DCD6}"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89764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093509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40977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576245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37981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358707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845760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562300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699186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53636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864675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690375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8DCB9518-E088-4E9F-B3D4-F476B5E368B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05817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262363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86517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0293211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51349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395516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914830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354855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27875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1325002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58268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EF83449-0FBA-47BD-8F09-0F6D207D2E88}"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487916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276046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54495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344059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8338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63502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3760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428954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5D4650B-9372-4994-BC32-008003AD7044}"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055947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905782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34E46D77-3A0C-447E-A669-BFB6B95B7176}"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4621502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0151" y="2938013"/>
            <a:ext cx="4695936" cy="959618"/>
          </a:xfrm>
          <a:prstGeom prst="rect">
            <a:avLst/>
          </a:prstGeom>
        </p:spPr>
      </p:pic>
    </p:spTree>
    <p:extLst>
      <p:ext uri="{BB962C8B-B14F-4D97-AF65-F5344CB8AC3E}">
        <p14:creationId xmlns:p14="http://schemas.microsoft.com/office/powerpoint/2010/main" val="2989736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19000820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832044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655359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466502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9084954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4822000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8674995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367950312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315778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63691226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29729768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77985717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356054009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238604303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34555431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96999747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80384398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70451213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9717837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191223388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41663362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258227060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00691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8561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370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2566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91317" y="5926163"/>
            <a:ext cx="770522" cy="1068362"/>
          </a:xfrm>
          <a:prstGeom prst="rect">
            <a:avLst/>
          </a:prstGeom>
        </p:spPr>
      </p:pic>
    </p:spTree>
    <p:extLst>
      <p:ext uri="{BB962C8B-B14F-4D97-AF65-F5344CB8AC3E}">
        <p14:creationId xmlns:p14="http://schemas.microsoft.com/office/powerpoint/2010/main" val="320191489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919687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029789279"/>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600"/>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9" y="3497264"/>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0151" y="2938013"/>
            <a:ext cx="4695936" cy="959618"/>
          </a:xfrm>
          <a:prstGeom prst="rect">
            <a:avLst/>
          </a:prstGeom>
        </p:spPr>
      </p:pic>
    </p:spTree>
    <p:extLst>
      <p:ext uri="{BB962C8B-B14F-4D97-AF65-F5344CB8AC3E}">
        <p14:creationId xmlns:p14="http://schemas.microsoft.com/office/powerpoint/2010/main" val="1183601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6"/>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7" y="665741"/>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7"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1"/>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7"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23773749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910154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936862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70" y="479426"/>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8" y="5741677"/>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4"/>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2" y="6282994"/>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4886763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90322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442934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6710264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64800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706786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091736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082644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8007687"/>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251753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380046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111308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217653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223370"/>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453474203"/>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3843088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59443891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8193174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23501166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7427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9218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0700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9540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5704850"/>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247434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slideLayout" Target="../slideLayouts/slideLayout8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image" Target="../media/image1.png"/><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17141896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4239257012"/>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 id="2147484272" r:id="rId24"/>
    <p:sldLayoutId id="2147484273" r:id="rId25"/>
    <p:sldLayoutId id="2147484274" r:id="rId26"/>
    <p:sldLayoutId id="2147484275" r:id="rId27"/>
    <p:sldLayoutId id="2147484276" r:id="rId28"/>
    <p:sldLayoutId id="2147484277" r:id="rId29"/>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3" Type="http://schemas.openxmlformats.org/officeDocument/2006/relationships/hyperlink" Target="http://starwars.com/explore/encyclopedia/technology/deathstar/" TargetMode="External"/><Relationship Id="rId2" Type="http://schemas.openxmlformats.org/officeDocument/2006/relationships/notesSlide" Target="../notesSlides/notesSlide16.xml"/><Relationship Id="rId1" Type="http://schemas.openxmlformats.org/officeDocument/2006/relationships/slideLayout" Target="../slideLayouts/slideLayout50.xml"/></Relationships>
</file>

<file path=ppt/slides/_rels/slide17.xml.rels><?xml version="1.0" encoding="UTF-8" standalone="yes"?>
<Relationships xmlns="http://schemas.openxmlformats.org/package/2006/relationships"><Relationship Id="rId3" Type="http://schemas.openxmlformats.org/officeDocument/2006/relationships/hyperlink" Target="http://shop.lego.com/en-US/Death-Star-10188" TargetMode="External"/><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5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5.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35.emf"/><Relationship Id="rId7" Type="http://schemas.openxmlformats.org/officeDocument/2006/relationships/image" Target="../media/image39.png"/><Relationship Id="rId12" Type="http://schemas.openxmlformats.org/officeDocument/2006/relationships/hyperlink" Target="http://aka.ms/officedevtoolsforvs2013" TargetMode="External"/><Relationship Id="rId2" Type="http://schemas.openxmlformats.org/officeDocument/2006/relationships/notesSlide" Target="../notesSlides/notesSlide33.xml"/><Relationship Id="rId1" Type="http://schemas.openxmlformats.org/officeDocument/2006/relationships/slideLayout" Target="../slideLayouts/slideLayout53.xml"/><Relationship Id="rId6" Type="http://schemas.openxmlformats.org/officeDocument/2006/relationships/image" Target="../media/image38.png"/><Relationship Id="rId11" Type="http://schemas.openxmlformats.org/officeDocument/2006/relationships/hyperlink" Target="http://aka.ms/asksharepoint" TargetMode="External"/><Relationship Id="rId5" Type="http://schemas.openxmlformats.org/officeDocument/2006/relationships/image" Target="../media/image37.png"/><Relationship Id="rId10" Type="http://schemas.openxmlformats.org/officeDocument/2006/relationships/hyperlink" Target="http://aka.ms/askoffice" TargetMode="External"/><Relationship Id="rId4" Type="http://schemas.openxmlformats.org/officeDocument/2006/relationships/image" Target="../media/image36.png"/><Relationship Id="rId9" Type="http://schemas.openxmlformats.org/officeDocument/2006/relationships/hyperlink" Target="http://aka.ms/officesuggestions"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5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6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1.gif"/><Relationship Id="rId1" Type="http://schemas.microsoft.com/office/2007/relationships/media" Target="../media/media1.gif"/><Relationship Id="rId5" Type="http://schemas.openxmlformats.org/officeDocument/2006/relationships/image" Target="../media/image1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5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hyperlink" Target="http://dilbert.com/strips/comic/2000-02-24/" TargetMode="External"/><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Demo…</a:t>
            </a:r>
            <a:br>
              <a:rPr lang="en-US" sz="7200" dirty="0"/>
            </a:br>
            <a:r>
              <a:rPr lang="en-US" sz="3672" dirty="0"/>
              <a:t>Introduction to </a:t>
            </a:r>
            <a:r>
              <a:rPr lang="en-US" sz="3672" dirty="0" err="1"/>
              <a:t>TypeScript</a:t>
            </a:r>
            <a:endParaRPr lang="en-US" sz="3672" dirty="0"/>
          </a:p>
        </p:txBody>
      </p:sp>
    </p:spTree>
    <p:extLst>
      <p:ext uri="{BB962C8B-B14F-4D97-AF65-F5344CB8AC3E}">
        <p14:creationId xmlns:p14="http://schemas.microsoft.com/office/powerpoint/2010/main" val="2227490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2"/>
          <p:cNvSpPr txBox="1">
            <a:spLocks/>
          </p:cNvSpPr>
          <p:nvPr/>
        </p:nvSpPr>
        <p:spPr>
          <a:xfrm>
            <a:off x="528037" y="1904479"/>
            <a:ext cx="11373923" cy="1243058"/>
          </a:xfrm>
          <a:prstGeom prst="rect">
            <a:avLst/>
          </a:prstGeom>
          <a:solidFill>
            <a:srgbClr val="000000">
              <a:alpha val="70000"/>
            </a:srgbClr>
          </a:solidFill>
        </p:spPr>
        <p:txBody>
          <a:bodyPr vert="horz" wrap="square" lIns="93260" tIns="0" rIns="0" bIns="0" rtlCol="0" anchor="b" anchorCtr="0">
            <a:noAutofit/>
          </a:bodyPr>
          <a:lstStyle>
            <a:lvl1pPr algn="l" defTabSz="913022" rtl="0" eaLnBrk="1" latinLnBrk="0" hangingPunct="1">
              <a:lnSpc>
                <a:spcPct val="90000"/>
              </a:lnSpc>
              <a:spcBef>
                <a:spcPct val="0"/>
              </a:spcBef>
              <a:buNone/>
              <a:defRPr lang="en-US" sz="7200" b="0" i="0" kern="1200" cap="none" spc="-300" baseline="0">
                <a:ln w="3175">
                  <a:noFill/>
                </a:ln>
                <a:gradFill>
                  <a:gsLst>
                    <a:gs pos="100000">
                      <a:schemeClr val="bg1"/>
                    </a:gs>
                    <a:gs pos="0">
                      <a:schemeClr val="bg1"/>
                    </a:gs>
                  </a:gsLst>
                  <a:lin ang="5400000" scaled="0"/>
                </a:gradFill>
                <a:effectLst/>
                <a:latin typeface="+mj-lt"/>
                <a:ea typeface="+mn-ea"/>
                <a:cs typeface="Segoe Pro Display Light"/>
              </a:defRPr>
            </a:lvl1pPr>
          </a:lstStyle>
          <a:p>
            <a:pPr>
              <a:defRPr/>
            </a:pPr>
            <a:r>
              <a:rPr sz="7343">
                <a:gradFill>
                  <a:gsLst>
                    <a:gs pos="100000">
                      <a:srgbClr val="FFFFFF"/>
                    </a:gs>
                    <a:gs pos="0">
                      <a:srgbClr val="FFFFFF"/>
                    </a:gs>
                  </a:gsLst>
                  <a:lin ang="5400000" scaled="0"/>
                </a:gradFill>
              </a:rPr>
              <a:t>What is Type Script?</a:t>
            </a:r>
            <a:endParaRPr sz="7343"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045768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30468" y="2875737"/>
            <a:ext cx="11373923" cy="1243058"/>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882" b="0" kern="1200" cap="none" spc="-10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080">
                <a:gradFill>
                  <a:gsLst>
                    <a:gs pos="1250">
                      <a:srgbClr val="FFFFFF"/>
                    </a:gs>
                    <a:gs pos="100000">
                      <a:srgbClr val="FFFFFF"/>
                    </a:gs>
                  </a:gsLst>
                  <a:lin ang="5400000" scaled="0"/>
                </a:gradFill>
              </a:rPr>
              <a:t>Application scale JavaScript</a:t>
            </a:r>
            <a:br>
              <a:rPr sz="4080">
                <a:gradFill>
                  <a:gsLst>
                    <a:gs pos="1250">
                      <a:srgbClr val="FFFFFF"/>
                    </a:gs>
                    <a:gs pos="100000">
                      <a:srgbClr val="FFFFFF"/>
                    </a:gs>
                  </a:gsLst>
                  <a:lin ang="5400000" scaled="0"/>
                </a:gradFill>
              </a:rPr>
            </a:br>
            <a:r>
              <a:rPr sz="4080">
                <a:gradFill>
                  <a:gsLst>
                    <a:gs pos="1250">
                      <a:srgbClr val="FFFFFF"/>
                    </a:gs>
                    <a:gs pos="100000">
                      <a:srgbClr val="FFFFFF"/>
                    </a:gs>
                  </a:gsLst>
                  <a:lin ang="5400000" scaled="0"/>
                </a:gradFill>
              </a:rPr>
              <a:t>development is hard.</a:t>
            </a:r>
            <a:endParaRPr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11583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530468" y="2875737"/>
            <a:ext cx="11373923" cy="1243058"/>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882" b="0" kern="1200" cap="none" spc="-10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080">
                <a:gradFill>
                  <a:gsLst>
                    <a:gs pos="1250">
                      <a:srgbClr val="FFFFFF"/>
                    </a:gs>
                    <a:gs pos="100000">
                      <a:srgbClr val="FFFFFF"/>
                    </a:gs>
                  </a:gsLst>
                  <a:lin ang="5400000" scaled="0"/>
                </a:gradFill>
              </a:rPr>
              <a:t>TypeScript is a language for application </a:t>
            </a:r>
            <a:br>
              <a:rPr sz="4080">
                <a:gradFill>
                  <a:gsLst>
                    <a:gs pos="1250">
                      <a:srgbClr val="FFFFFF"/>
                    </a:gs>
                    <a:gs pos="100000">
                      <a:srgbClr val="FFFFFF"/>
                    </a:gs>
                  </a:gsLst>
                  <a:lin ang="5400000" scaled="0"/>
                </a:gradFill>
              </a:rPr>
            </a:br>
            <a:r>
              <a:rPr sz="4080">
                <a:gradFill>
                  <a:gsLst>
                    <a:gs pos="1250">
                      <a:srgbClr val="FFFFFF"/>
                    </a:gs>
                    <a:gs pos="100000">
                      <a:srgbClr val="FFFFFF"/>
                    </a:gs>
                  </a:gsLst>
                  <a:lin ang="5400000" scaled="0"/>
                </a:gradFill>
              </a:rPr>
              <a:t>scale JavaScript development.</a:t>
            </a:r>
            <a:endParaRPr sz="408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824937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a:xfrm>
            <a:off x="530468" y="2875737"/>
            <a:ext cx="11373923" cy="1243058"/>
          </a:xfrm>
        </p:spPr>
        <p:txBody>
          <a:bodyPr/>
          <a:lstStyle/>
          <a:p>
            <a:pPr algn="ctr"/>
            <a:r>
              <a:rPr lang="en-US" sz="4080" dirty="0" err="1"/>
              <a:t>TypeScript</a:t>
            </a:r>
            <a:r>
              <a:rPr lang="en-US" sz="4080" dirty="0"/>
              <a:t> is a typed superset of JavaScript</a:t>
            </a:r>
            <a:br>
              <a:rPr lang="en-US" sz="4080" dirty="0"/>
            </a:br>
            <a:r>
              <a:rPr lang="en-US" sz="4080" dirty="0"/>
              <a:t>that compiles to plain JavaScript.</a:t>
            </a:r>
          </a:p>
        </p:txBody>
      </p:sp>
    </p:spTree>
    <p:extLst>
      <p:ext uri="{BB962C8B-B14F-4D97-AF65-F5344CB8AC3E}">
        <p14:creationId xmlns:p14="http://schemas.microsoft.com/office/powerpoint/2010/main" val="163732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a:spLocks noGrp="1"/>
          </p:cNvSpPr>
          <p:nvPr>
            <p:ph type="title"/>
          </p:nvPr>
        </p:nvSpPr>
        <p:spPr>
          <a:xfrm>
            <a:off x="530468" y="2875737"/>
            <a:ext cx="11373923" cy="1243058"/>
          </a:xfrm>
        </p:spPr>
        <p:txBody>
          <a:bodyPr/>
          <a:lstStyle/>
          <a:p>
            <a:pPr algn="ctr"/>
            <a:r>
              <a:rPr lang="en-US" sz="4080" dirty="0" err="1"/>
              <a:t>TypeScript</a:t>
            </a:r>
            <a:r>
              <a:rPr lang="en-US" sz="4080" dirty="0"/>
              <a:t> is JavaScript for professional developers.</a:t>
            </a:r>
            <a:br>
              <a:rPr lang="en-US" sz="4080" dirty="0"/>
            </a:br>
            <a:endParaRPr lang="en-US" sz="4080" dirty="0"/>
          </a:p>
        </p:txBody>
      </p:sp>
      <p:sp>
        <p:nvSpPr>
          <p:cNvPr id="7" name="Title 4"/>
          <p:cNvSpPr txBox="1">
            <a:spLocks/>
          </p:cNvSpPr>
          <p:nvPr/>
        </p:nvSpPr>
        <p:spPr>
          <a:xfrm>
            <a:off x="469109" y="2777568"/>
            <a:ext cx="11373923" cy="1243058"/>
          </a:xfrm>
          <a:prstGeom prst="rect">
            <a:avLst/>
          </a:prstGeom>
        </p:spPr>
        <p:txBody>
          <a:bodyPr lIns="93124" tIns="46563" rIns="93124" bIns="46563" anchor="b" anchorCtr="0"/>
          <a:lstStyle>
            <a:lvl1pPr algn="l" defTabSz="913022"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pPr algn="ctr"/>
            <a:r>
              <a:rPr sz="4080" b="1" i="1" spc="-153" dirty="0">
                <a:gradFill>
                  <a:gsLst>
                    <a:gs pos="100000">
                      <a:srgbClr val="FFFFFF"/>
                    </a:gs>
                    <a:gs pos="0">
                      <a:srgbClr val="FFFFFF"/>
                    </a:gs>
                  </a:gsLst>
                  <a:lin ang="5400000" scaled="0"/>
                </a:gradFill>
              </a:rPr>
              <a:t>“</a:t>
            </a:r>
            <a:r>
              <a:rPr sz="4080" b="1" i="1" spc="-153" dirty="0" err="1">
                <a:gradFill>
                  <a:gsLst>
                    <a:gs pos="100000">
                      <a:srgbClr val="FFFFFF"/>
                    </a:gs>
                    <a:gs pos="0">
                      <a:srgbClr val="FFFFFF"/>
                    </a:gs>
                  </a:gsLst>
                  <a:lin ang="5400000" scaled="0"/>
                </a:gradFill>
              </a:rPr>
              <a:t>TypeScript</a:t>
            </a:r>
            <a:r>
              <a:rPr sz="4080" b="1" i="1" spc="-153" dirty="0">
                <a:gradFill>
                  <a:gsLst>
                    <a:gs pos="100000">
                      <a:srgbClr val="FFFFFF"/>
                    </a:gs>
                    <a:gs pos="0">
                      <a:srgbClr val="FFFFFF"/>
                    </a:gs>
                  </a:gsLst>
                  <a:lin ang="5400000" scaled="0"/>
                </a:gradFill>
              </a:rPr>
              <a:t> is JavaScript for professional developers.”</a:t>
            </a:r>
            <a:br>
              <a:rPr sz="4080" b="1" i="1" spc="-153" dirty="0">
                <a:gradFill>
                  <a:gsLst>
                    <a:gs pos="100000">
                      <a:srgbClr val="FFFFFF"/>
                    </a:gs>
                    <a:gs pos="0">
                      <a:srgbClr val="FFFFFF"/>
                    </a:gs>
                  </a:gsLst>
                  <a:lin ang="5400000" scaled="0"/>
                </a:gradFill>
              </a:rPr>
            </a:br>
            <a:r>
              <a:rPr sz="3264" b="1" spc="-153" dirty="0">
                <a:gradFill>
                  <a:gsLst>
                    <a:gs pos="100000">
                      <a:srgbClr val="FFFFFF"/>
                    </a:gs>
                    <a:gs pos="0">
                      <a:srgbClr val="FFFFFF"/>
                    </a:gs>
                  </a:gsLst>
                  <a:lin ang="5400000" scaled="0"/>
                </a:gradFill>
              </a:rPr>
              <a:t>- </a:t>
            </a:r>
            <a:r>
              <a:rPr sz="3264" spc="-153" dirty="0">
                <a:gradFill>
                  <a:gsLst>
                    <a:gs pos="100000">
                      <a:srgbClr val="FFFFFF"/>
                    </a:gs>
                    <a:gs pos="0">
                      <a:srgbClr val="FFFFFF"/>
                    </a:gs>
                  </a:gsLst>
                  <a:lin ang="5400000" scaled="0"/>
                </a:gradFill>
              </a:rPr>
              <a:t>Me, just now</a:t>
            </a:r>
          </a:p>
        </p:txBody>
      </p:sp>
    </p:spTree>
    <p:extLst>
      <p:ext uri="{BB962C8B-B14F-4D97-AF65-F5344CB8AC3E}">
        <p14:creationId xmlns:p14="http://schemas.microsoft.com/office/powerpoint/2010/main" val="420527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smtClean="0"/>
              <a:t>Imagine an image of the </a:t>
            </a:r>
            <a:br>
              <a:rPr lang="en-US" dirty="0" smtClean="0"/>
            </a:br>
            <a:r>
              <a:rPr lang="en-US" dirty="0" smtClean="0"/>
              <a:t>Death Star here… </a:t>
            </a:r>
            <a:endParaRPr lang="en-US" dirty="0"/>
          </a:p>
        </p:txBody>
      </p:sp>
      <p:sp>
        <p:nvSpPr>
          <p:cNvPr id="7" name="Text Placeholder 5"/>
          <p:cNvSpPr txBox="1">
            <a:spLocks/>
          </p:cNvSpPr>
          <p:nvPr/>
        </p:nvSpPr>
        <p:spPr>
          <a:xfrm>
            <a:off x="4456653" y="4810939"/>
            <a:ext cx="6893693" cy="1544013"/>
          </a:xfrm>
          <a:prstGeom prst="rect">
            <a:avLst/>
          </a:prstGeom>
        </p:spPr>
        <p:txBody>
          <a:bodyPr vert="horz" wrap="square" lIns="149217" tIns="93260" rIns="149217" bIns="93260" rtlCol="0">
            <a:spAutoFit/>
          </a:bodyPr>
          <a:lstStyle>
            <a:lvl1pPr marL="0" marR="0" indent="0" algn="l" defTabSz="914367"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7"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buClr>
                <a:srgbClr val="FFFFFF"/>
              </a:buClr>
            </a:pPr>
            <a:r>
              <a:rPr lang="en-US" sz="3199" dirty="0">
                <a:gradFill>
                  <a:gsLst>
                    <a:gs pos="1250">
                      <a:srgbClr val="FFFFFF"/>
                    </a:gs>
                    <a:gs pos="100000">
                      <a:srgbClr val="FFFFFF"/>
                    </a:gs>
                  </a:gsLst>
                  <a:lin ang="5400000" scaled="0"/>
                </a:gradFill>
              </a:rPr>
              <a:t>I love my job and respect copyright law so </a:t>
            </a:r>
            <a:r>
              <a:rPr lang="en-US" sz="3199" dirty="0">
                <a:gradFill>
                  <a:gsLst>
                    <a:gs pos="1250">
                      <a:srgbClr val="FFFFFF"/>
                    </a:gs>
                    <a:gs pos="100000">
                      <a:srgbClr val="FFFFFF"/>
                    </a:gs>
                  </a:gsLst>
                  <a:lin ang="5400000" scaled="0"/>
                </a:gradFill>
                <a:hlinkClick r:id="rId3"/>
              </a:rPr>
              <a:t>click here</a:t>
            </a:r>
            <a:r>
              <a:rPr lang="en-US" sz="3199" dirty="0">
                <a:gradFill>
                  <a:gsLst>
                    <a:gs pos="1250">
                      <a:srgbClr val="FFFFFF"/>
                    </a:gs>
                    <a:gs pos="100000">
                      <a:srgbClr val="FFFFFF"/>
                    </a:gs>
                  </a:gsLst>
                  <a:lin ang="5400000" scaled="0"/>
                </a:gradFill>
              </a:rPr>
              <a:t> to view the image you should have seen in this slide</a:t>
            </a:r>
          </a:p>
        </p:txBody>
      </p:sp>
    </p:spTree>
    <p:extLst>
      <p:ext uri="{BB962C8B-B14F-4D97-AF65-F5344CB8AC3E}">
        <p14:creationId xmlns:p14="http://schemas.microsoft.com/office/powerpoint/2010/main" val="180052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75481" y="295274"/>
            <a:ext cx="11887878"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399">
                <a:solidFill>
                  <a:srgbClr val="FFFFFF"/>
                </a:solidFill>
              </a:rPr>
              <a:t>Microsoft Good</a:t>
            </a:r>
          </a:p>
        </p:txBody>
      </p:sp>
      <p:sp>
        <p:nvSpPr>
          <p:cNvPr id="2" name="Title 1"/>
          <p:cNvSpPr>
            <a:spLocks noGrp="1"/>
          </p:cNvSpPr>
          <p:nvPr>
            <p:ph type="title"/>
          </p:nvPr>
        </p:nvSpPr>
        <p:spPr/>
        <p:txBody>
          <a:bodyPr/>
          <a:lstStyle/>
          <a:p>
            <a:pPr marL="0"/>
            <a:r>
              <a:rPr lang="en-US" dirty="0" smtClean="0"/>
              <a:t>Imagine an image of a toy  made by a company that sounds like “</a:t>
            </a:r>
            <a:r>
              <a:rPr lang="en-US" smtClean="0"/>
              <a:t>Leg-Oh”…</a:t>
            </a:r>
            <a:endParaRPr lang="en-US" dirty="0"/>
          </a:p>
        </p:txBody>
      </p:sp>
      <p:sp>
        <p:nvSpPr>
          <p:cNvPr id="7" name="Text Placeholder 5"/>
          <p:cNvSpPr txBox="1">
            <a:spLocks/>
          </p:cNvSpPr>
          <p:nvPr/>
        </p:nvSpPr>
        <p:spPr>
          <a:xfrm>
            <a:off x="4456653" y="4810939"/>
            <a:ext cx="6893693" cy="1544013"/>
          </a:xfrm>
          <a:prstGeom prst="rect">
            <a:avLst/>
          </a:prstGeom>
        </p:spPr>
        <p:txBody>
          <a:bodyPr vert="horz" wrap="square" lIns="149217" tIns="93260" rIns="149217" bIns="93260" rtlCol="0">
            <a:spAutoFit/>
          </a:bodyPr>
          <a:lstStyle>
            <a:lvl1pPr marL="0" marR="0" indent="0" algn="l" defTabSz="914367"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7"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buClr>
                <a:srgbClr val="505050"/>
              </a:buClr>
            </a:pPr>
            <a:r>
              <a:rPr lang="en-US" sz="3199" dirty="0">
                <a:gradFill>
                  <a:gsLst>
                    <a:gs pos="1250">
                      <a:srgbClr val="505050"/>
                    </a:gs>
                    <a:gs pos="100000">
                      <a:srgbClr val="505050"/>
                    </a:gs>
                  </a:gsLst>
                  <a:lin ang="5400000" scaled="0"/>
                </a:gradFill>
              </a:rPr>
              <a:t>I love my job and respect copyright law so </a:t>
            </a:r>
            <a:r>
              <a:rPr lang="en-US" sz="3199" dirty="0">
                <a:gradFill>
                  <a:gsLst>
                    <a:gs pos="1250">
                      <a:srgbClr val="505050"/>
                    </a:gs>
                    <a:gs pos="100000">
                      <a:srgbClr val="505050"/>
                    </a:gs>
                  </a:gsLst>
                  <a:lin ang="5400000" scaled="0"/>
                </a:gradFill>
                <a:hlinkClick r:id="rId3"/>
              </a:rPr>
              <a:t>click here</a:t>
            </a:r>
            <a:r>
              <a:rPr lang="en-US" sz="3199" dirty="0">
                <a:gradFill>
                  <a:gsLst>
                    <a:gs pos="1250">
                      <a:srgbClr val="505050"/>
                    </a:gs>
                    <a:gs pos="100000">
                      <a:srgbClr val="505050"/>
                    </a:gs>
                  </a:gsLst>
                  <a:lin ang="5400000" scaled="0"/>
                </a:gradFill>
              </a:rPr>
              <a:t> to view the image you should have seen in this slide</a:t>
            </a:r>
          </a:p>
        </p:txBody>
      </p:sp>
    </p:spTree>
    <p:extLst>
      <p:ext uri="{BB962C8B-B14F-4D97-AF65-F5344CB8AC3E}">
        <p14:creationId xmlns:p14="http://schemas.microsoft.com/office/powerpoint/2010/main" val="299412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530468" y="3599730"/>
            <a:ext cx="11373923" cy="1243058"/>
          </a:xfrm>
          <a:prstGeom prst="rect">
            <a:avLst/>
          </a:prstGeom>
        </p:spPr>
        <p:txBody>
          <a:bodyPr lIns="93124" tIns="46563" rIns="93124" bIns="46563" anchor="b" anchorCtr="0"/>
          <a:lstStyle>
            <a:lvl1pPr algn="l" defTabSz="913022"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pPr algn="ctr">
              <a:defRPr/>
            </a:pPr>
            <a:r>
              <a:rPr sz="4080">
                <a:gradFill>
                  <a:gsLst>
                    <a:gs pos="100000">
                      <a:srgbClr val="FFFFFF"/>
                    </a:gs>
                    <a:gs pos="0">
                      <a:srgbClr val="FFFFFF"/>
                    </a:gs>
                  </a:gsLst>
                  <a:lin ang="5400000" scaled="0"/>
                </a:gradFill>
              </a:rPr>
              <a:t>TypeScript is a typed superset of JavaScript</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that compiles to plain JavaScript.</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Any browser. Any host. Any OS.</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Open Source.</a:t>
            </a:r>
            <a:endParaRPr sz="408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22808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TypeScript</a:t>
            </a:r>
            <a:endParaRPr lang="en-US" dirty="0"/>
          </a:p>
        </p:txBody>
      </p:sp>
      <p:sp>
        <p:nvSpPr>
          <p:cNvPr id="4" name="Text Placeholder 3"/>
          <p:cNvSpPr>
            <a:spLocks noGrp="1"/>
          </p:cNvSpPr>
          <p:nvPr>
            <p:ph type="body" sz="quarter" idx="11"/>
          </p:nvPr>
        </p:nvSpPr>
        <p:spPr>
          <a:xfrm>
            <a:off x="274639" y="1212850"/>
            <a:ext cx="11889564" cy="4123821"/>
          </a:xfrm>
        </p:spPr>
        <p:txBody>
          <a:bodyPr/>
          <a:lstStyle/>
          <a:p>
            <a:r>
              <a:rPr lang="en-US" dirty="0"/>
              <a:t>Starts with JavaScript</a:t>
            </a:r>
          </a:p>
          <a:p>
            <a:pPr lvl="1"/>
            <a:r>
              <a:rPr lang="en-US" dirty="0"/>
              <a:t>All JavaScript code is </a:t>
            </a:r>
            <a:r>
              <a:rPr lang="en-US" dirty="0" err="1"/>
              <a:t>TypeScript</a:t>
            </a:r>
            <a:r>
              <a:rPr lang="en-US" dirty="0"/>
              <a:t> code, simply copy and paste</a:t>
            </a:r>
          </a:p>
          <a:p>
            <a:pPr lvl="1"/>
            <a:r>
              <a:rPr lang="en-US" dirty="0"/>
              <a:t>All JavaScript libraries work with </a:t>
            </a:r>
            <a:r>
              <a:rPr lang="en-US" dirty="0" err="1"/>
              <a:t>TypeScript</a:t>
            </a:r>
            <a:endParaRPr lang="en-US" dirty="0"/>
          </a:p>
          <a:p>
            <a:r>
              <a:rPr lang="en-US" dirty="0" smtClean="0"/>
              <a:t>Optional </a:t>
            </a:r>
            <a:r>
              <a:rPr lang="en-US" dirty="0"/>
              <a:t>static types, classes, modules</a:t>
            </a:r>
          </a:p>
          <a:p>
            <a:pPr lvl="1"/>
            <a:r>
              <a:rPr lang="en-US" dirty="0"/>
              <a:t>Enable scalable application development and excellent tooling</a:t>
            </a:r>
          </a:p>
          <a:p>
            <a:pPr lvl="1"/>
            <a:r>
              <a:rPr lang="en-US" dirty="0"/>
              <a:t>Zero cost: Static types completely disappear at run-time</a:t>
            </a:r>
          </a:p>
          <a:p>
            <a:r>
              <a:rPr lang="en-US" dirty="0" smtClean="0"/>
              <a:t>Ends </a:t>
            </a:r>
            <a:r>
              <a:rPr lang="en-US" dirty="0"/>
              <a:t>with JavaScript</a:t>
            </a:r>
          </a:p>
          <a:p>
            <a:pPr lvl="1"/>
            <a:r>
              <a:rPr lang="en-US" dirty="0"/>
              <a:t>Compiles to idiomatic JavaScript</a:t>
            </a:r>
          </a:p>
          <a:p>
            <a:pPr lvl="1"/>
            <a:r>
              <a:rPr lang="en-US" dirty="0"/>
              <a:t>Runs in any browser or host, on any OS</a:t>
            </a:r>
          </a:p>
        </p:txBody>
      </p:sp>
    </p:spTree>
    <p:extLst>
      <p:ext uri="{BB962C8B-B14F-4D97-AF65-F5344CB8AC3E}">
        <p14:creationId xmlns:p14="http://schemas.microsoft.com/office/powerpoint/2010/main" val="384897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TypeScript</a:t>
            </a:r>
            <a:r>
              <a:rPr lang="en-US" dirty="0"/>
              <a:t> for SharePoint 2013 Developers</a:t>
            </a:r>
          </a:p>
        </p:txBody>
      </p:sp>
      <p:sp>
        <p:nvSpPr>
          <p:cNvPr id="5" name="Text Placeholder 4"/>
          <p:cNvSpPr>
            <a:spLocks noGrp="1"/>
          </p:cNvSpPr>
          <p:nvPr>
            <p:ph type="body" sz="quarter" idx="14"/>
          </p:nvPr>
        </p:nvSpPr>
        <p:spPr/>
        <p:txBody>
          <a:bodyPr/>
          <a:lstStyle/>
          <a:p>
            <a:r>
              <a:rPr lang="en-US" dirty="0"/>
              <a:t>Matt Bremer | @</a:t>
            </a:r>
            <a:r>
              <a:rPr lang="en-US" dirty="0" err="1"/>
              <a:t>mattbremer</a:t>
            </a:r>
            <a:endParaRPr lang="en-US" dirty="0"/>
          </a:p>
          <a:p>
            <a:r>
              <a:rPr lang="en-US" dirty="0"/>
              <a:t>Productivity Technology Solution </a:t>
            </a:r>
            <a:r>
              <a:rPr lang="en-US" dirty="0" smtClean="0"/>
              <a:t>Professional</a:t>
            </a:r>
          </a:p>
          <a:p>
            <a:r>
              <a:rPr lang="en-US" dirty="0" smtClean="0"/>
              <a:t>Microsoft</a:t>
            </a:r>
            <a:endParaRPr lang="en-US" dirty="0"/>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SPC288</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Type System</a:t>
            </a:r>
            <a:endParaRPr lang="en-US" dirty="0"/>
          </a:p>
        </p:txBody>
      </p:sp>
      <p:sp>
        <p:nvSpPr>
          <p:cNvPr id="4" name="Text Placeholder 3"/>
          <p:cNvSpPr>
            <a:spLocks noGrp="1"/>
          </p:cNvSpPr>
          <p:nvPr>
            <p:ph type="body" sz="quarter" idx="11"/>
          </p:nvPr>
        </p:nvSpPr>
        <p:spPr>
          <a:xfrm>
            <a:off x="274639" y="1212850"/>
            <a:ext cx="11889564" cy="4123693"/>
          </a:xfrm>
        </p:spPr>
        <p:txBody>
          <a:bodyPr/>
          <a:lstStyle/>
          <a:p>
            <a:r>
              <a:rPr lang="en-US" dirty="0"/>
              <a:t>Formalization of JavaScript’s types</a:t>
            </a:r>
          </a:p>
          <a:p>
            <a:pPr lvl="1"/>
            <a:r>
              <a:rPr lang="en-US" dirty="0"/>
              <a:t>Static representation of JavaScript’s dynamic type </a:t>
            </a:r>
            <a:r>
              <a:rPr lang="en-US" dirty="0" smtClean="0"/>
              <a:t>system</a:t>
            </a:r>
            <a:endParaRPr lang="en-US" dirty="0"/>
          </a:p>
          <a:p>
            <a:r>
              <a:rPr lang="en-US" dirty="0"/>
              <a:t>Type inference and structural typing</a:t>
            </a:r>
          </a:p>
          <a:p>
            <a:pPr lvl="1"/>
            <a:r>
              <a:rPr lang="en-US" dirty="0"/>
              <a:t>In practice very few type annotations are </a:t>
            </a:r>
            <a:r>
              <a:rPr lang="en-US" dirty="0" smtClean="0"/>
              <a:t>necessary</a:t>
            </a:r>
            <a:endParaRPr lang="en-US" dirty="0"/>
          </a:p>
          <a:p>
            <a:r>
              <a:rPr lang="en-US" dirty="0"/>
              <a:t>Works with existing JavaScript libraries</a:t>
            </a:r>
          </a:p>
          <a:p>
            <a:pPr lvl="1"/>
            <a:r>
              <a:rPr lang="en-US" dirty="0"/>
              <a:t>Declaration files can be written and maintained </a:t>
            </a:r>
            <a:r>
              <a:rPr lang="en-US" dirty="0" smtClean="0"/>
              <a:t>separately (e.g. *.</a:t>
            </a:r>
            <a:r>
              <a:rPr lang="en-US" dirty="0" err="1" smtClean="0"/>
              <a:t>d.ts</a:t>
            </a:r>
            <a:r>
              <a:rPr lang="en-US" dirty="0" smtClean="0"/>
              <a:t>)</a:t>
            </a:r>
            <a:endParaRPr lang="en-US" dirty="0"/>
          </a:p>
          <a:p>
            <a:r>
              <a:rPr lang="en-US" dirty="0"/>
              <a:t>Not “provably type safe”</a:t>
            </a:r>
          </a:p>
          <a:p>
            <a:pPr lvl="1"/>
            <a:r>
              <a:rPr lang="en-US" dirty="0"/>
              <a:t>Types reflect intent but do not provide guarantees</a:t>
            </a:r>
          </a:p>
        </p:txBody>
      </p:sp>
    </p:spTree>
    <p:extLst>
      <p:ext uri="{BB962C8B-B14F-4D97-AF65-F5344CB8AC3E}">
        <p14:creationId xmlns:p14="http://schemas.microsoft.com/office/powerpoint/2010/main" val="154369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Classes and Modules</a:t>
            </a:r>
            <a:endParaRPr lang="en-US" dirty="0"/>
          </a:p>
        </p:txBody>
      </p:sp>
      <p:sp>
        <p:nvSpPr>
          <p:cNvPr id="4" name="Text Placeholder 3"/>
          <p:cNvSpPr>
            <a:spLocks noGrp="1"/>
          </p:cNvSpPr>
          <p:nvPr>
            <p:ph type="body" sz="quarter" idx="11"/>
          </p:nvPr>
        </p:nvSpPr>
        <p:spPr>
          <a:xfrm>
            <a:off x="275481" y="1212849"/>
            <a:ext cx="11887878" cy="3111505"/>
          </a:xfrm>
        </p:spPr>
        <p:txBody>
          <a:bodyPr/>
          <a:lstStyle/>
          <a:p>
            <a:r>
              <a:rPr lang="en-US" dirty="0"/>
              <a:t>Scalable application structuring</a:t>
            </a:r>
          </a:p>
          <a:p>
            <a:pPr lvl="1"/>
            <a:r>
              <a:rPr lang="en-US" dirty="0"/>
              <a:t>Classes, Modules, and Interfaces enable clear contracts between </a:t>
            </a:r>
            <a:r>
              <a:rPr lang="en-US" dirty="0" smtClean="0"/>
              <a:t>components</a:t>
            </a:r>
            <a:endParaRPr lang="en-US" dirty="0"/>
          </a:p>
          <a:p>
            <a:r>
              <a:rPr lang="en-US" dirty="0"/>
              <a:t>Aligned with emerging standards</a:t>
            </a:r>
          </a:p>
          <a:p>
            <a:pPr lvl="1"/>
            <a:r>
              <a:rPr lang="en-US" dirty="0" smtClean="0"/>
              <a:t>Class </a:t>
            </a:r>
            <a:r>
              <a:rPr lang="en-US" dirty="0"/>
              <a:t>and Arrow Function syntax aligns with </a:t>
            </a:r>
            <a:r>
              <a:rPr lang="en-US" dirty="0" err="1"/>
              <a:t>ECMAScript</a:t>
            </a:r>
            <a:r>
              <a:rPr lang="en-US" dirty="0"/>
              <a:t> 6 </a:t>
            </a:r>
            <a:r>
              <a:rPr lang="en-US" dirty="0" smtClean="0"/>
              <a:t>proposals</a:t>
            </a:r>
            <a:endParaRPr lang="en-US" dirty="0"/>
          </a:p>
          <a:p>
            <a:r>
              <a:rPr lang="en-US" dirty="0"/>
              <a:t>Supports popular module systems</a:t>
            </a:r>
          </a:p>
          <a:p>
            <a:pPr lvl="1"/>
            <a:r>
              <a:rPr lang="en-US" dirty="0" err="1"/>
              <a:t>CommonJS</a:t>
            </a:r>
            <a:r>
              <a:rPr lang="en-US" dirty="0"/>
              <a:t> and AMD modules in any </a:t>
            </a:r>
            <a:r>
              <a:rPr lang="en-US" dirty="0" err="1"/>
              <a:t>ECMAScript</a:t>
            </a:r>
            <a:r>
              <a:rPr lang="en-US" dirty="0"/>
              <a:t> 3 compatible environment</a:t>
            </a:r>
          </a:p>
        </p:txBody>
      </p:sp>
    </p:spTree>
    <p:extLst>
      <p:ext uri="{BB962C8B-B14F-4D97-AF65-F5344CB8AC3E}">
        <p14:creationId xmlns:p14="http://schemas.microsoft.com/office/powerpoint/2010/main" val="289223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1816" y="4604982"/>
            <a:ext cx="12460108" cy="2438989"/>
          </a:xfrm>
          <a:custGeom>
            <a:avLst/>
            <a:gdLst>
              <a:gd name="connsiteX0" fmla="*/ 0 w 12436475"/>
              <a:gd name="connsiteY0" fmla="*/ 0 h 1385235"/>
              <a:gd name="connsiteX1" fmla="*/ 12436475 w 12436475"/>
              <a:gd name="connsiteY1" fmla="*/ 0 h 1385235"/>
              <a:gd name="connsiteX2" fmla="*/ 12436475 w 12436475"/>
              <a:gd name="connsiteY2" fmla="*/ 1385235 h 1385235"/>
              <a:gd name="connsiteX3" fmla="*/ 0 w 12436475"/>
              <a:gd name="connsiteY3" fmla="*/ 1385235 h 1385235"/>
              <a:gd name="connsiteX4" fmla="*/ 0 w 12436475"/>
              <a:gd name="connsiteY4" fmla="*/ 0 h 1385235"/>
              <a:gd name="connsiteX0" fmla="*/ 0 w 12449175"/>
              <a:gd name="connsiteY0" fmla="*/ 787400 h 2172635"/>
              <a:gd name="connsiteX1" fmla="*/ 12449175 w 12449175"/>
              <a:gd name="connsiteY1" fmla="*/ 0 h 2172635"/>
              <a:gd name="connsiteX2" fmla="*/ 12436475 w 12449175"/>
              <a:gd name="connsiteY2" fmla="*/ 2172635 h 2172635"/>
              <a:gd name="connsiteX3" fmla="*/ 0 w 12449175"/>
              <a:gd name="connsiteY3" fmla="*/ 2172635 h 2172635"/>
              <a:gd name="connsiteX4" fmla="*/ 0 w 12449175"/>
              <a:gd name="connsiteY4" fmla="*/ 787400 h 2172635"/>
              <a:gd name="connsiteX0" fmla="*/ 0 w 12449175"/>
              <a:gd name="connsiteY0" fmla="*/ 1828800 h 2172635"/>
              <a:gd name="connsiteX1" fmla="*/ 12449175 w 12449175"/>
              <a:gd name="connsiteY1" fmla="*/ 0 h 2172635"/>
              <a:gd name="connsiteX2" fmla="*/ 12436475 w 12449175"/>
              <a:gd name="connsiteY2" fmla="*/ 2172635 h 2172635"/>
              <a:gd name="connsiteX3" fmla="*/ 0 w 12449175"/>
              <a:gd name="connsiteY3" fmla="*/ 2172635 h 2172635"/>
              <a:gd name="connsiteX4" fmla="*/ 0 w 12449175"/>
              <a:gd name="connsiteY4" fmla="*/ 1828800 h 2172635"/>
              <a:gd name="connsiteX0" fmla="*/ 0 w 12449175"/>
              <a:gd name="connsiteY0" fmla="*/ 1828800 h 2452035"/>
              <a:gd name="connsiteX1" fmla="*/ 12449175 w 12449175"/>
              <a:gd name="connsiteY1" fmla="*/ 0 h 2452035"/>
              <a:gd name="connsiteX2" fmla="*/ 12423775 w 12449175"/>
              <a:gd name="connsiteY2" fmla="*/ 2452035 h 2452035"/>
              <a:gd name="connsiteX3" fmla="*/ 0 w 12449175"/>
              <a:gd name="connsiteY3" fmla="*/ 2172635 h 2452035"/>
              <a:gd name="connsiteX4" fmla="*/ 0 w 12449175"/>
              <a:gd name="connsiteY4" fmla="*/ 1828800 h 2452035"/>
              <a:gd name="connsiteX0" fmla="*/ 0 w 12449175"/>
              <a:gd name="connsiteY0" fmla="*/ 1828800 h 2452035"/>
              <a:gd name="connsiteX1" fmla="*/ 12449175 w 12449175"/>
              <a:gd name="connsiteY1" fmla="*/ 0 h 2452035"/>
              <a:gd name="connsiteX2" fmla="*/ 12423775 w 12449175"/>
              <a:gd name="connsiteY2" fmla="*/ 2452035 h 2452035"/>
              <a:gd name="connsiteX3" fmla="*/ 63500 w 12449175"/>
              <a:gd name="connsiteY3" fmla="*/ 2413935 h 2452035"/>
              <a:gd name="connsiteX4" fmla="*/ 0 w 12449175"/>
              <a:gd name="connsiteY4" fmla="*/ 1828800 h 2452035"/>
              <a:gd name="connsiteX0" fmla="*/ 12700 w 12461875"/>
              <a:gd name="connsiteY0" fmla="*/ 1828800 h 2452035"/>
              <a:gd name="connsiteX1" fmla="*/ 12461875 w 12461875"/>
              <a:gd name="connsiteY1" fmla="*/ 0 h 2452035"/>
              <a:gd name="connsiteX2" fmla="*/ 12436475 w 12461875"/>
              <a:gd name="connsiteY2" fmla="*/ 2452035 h 2452035"/>
              <a:gd name="connsiteX3" fmla="*/ 0 w 12461875"/>
              <a:gd name="connsiteY3" fmla="*/ 2413935 h 2452035"/>
              <a:gd name="connsiteX4" fmla="*/ 12700 w 12461875"/>
              <a:gd name="connsiteY4" fmla="*/ 1828800 h 2452035"/>
              <a:gd name="connsiteX0" fmla="*/ 12700 w 12461875"/>
              <a:gd name="connsiteY0" fmla="*/ 1879600 h 2452035"/>
              <a:gd name="connsiteX1" fmla="*/ 12461875 w 12461875"/>
              <a:gd name="connsiteY1" fmla="*/ 0 h 2452035"/>
              <a:gd name="connsiteX2" fmla="*/ 12436475 w 12461875"/>
              <a:gd name="connsiteY2" fmla="*/ 2452035 h 2452035"/>
              <a:gd name="connsiteX3" fmla="*/ 0 w 12461875"/>
              <a:gd name="connsiteY3" fmla="*/ 2413935 h 2452035"/>
              <a:gd name="connsiteX4" fmla="*/ 12700 w 12461875"/>
              <a:gd name="connsiteY4" fmla="*/ 1879600 h 2452035"/>
              <a:gd name="connsiteX0" fmla="*/ 12700 w 12461875"/>
              <a:gd name="connsiteY0" fmla="*/ 1866900 h 2439335"/>
              <a:gd name="connsiteX1" fmla="*/ 12461875 w 12461875"/>
              <a:gd name="connsiteY1" fmla="*/ 0 h 2439335"/>
              <a:gd name="connsiteX2" fmla="*/ 12436475 w 12461875"/>
              <a:gd name="connsiteY2" fmla="*/ 2439335 h 2439335"/>
              <a:gd name="connsiteX3" fmla="*/ 0 w 12461875"/>
              <a:gd name="connsiteY3" fmla="*/ 2401235 h 2439335"/>
              <a:gd name="connsiteX4" fmla="*/ 12700 w 12461875"/>
              <a:gd name="connsiteY4" fmla="*/ 1866900 h 2439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1875" h="2439335">
                <a:moveTo>
                  <a:pt x="12700" y="1866900"/>
                </a:moveTo>
                <a:lnTo>
                  <a:pt x="12461875" y="0"/>
                </a:lnTo>
                <a:cubicBezTo>
                  <a:pt x="12457642" y="724212"/>
                  <a:pt x="12440708" y="1715123"/>
                  <a:pt x="12436475" y="2439335"/>
                </a:cubicBezTo>
                <a:lnTo>
                  <a:pt x="0" y="2401235"/>
                </a:lnTo>
                <a:lnTo>
                  <a:pt x="12700" y="1866900"/>
                </a:lnTo>
                <a:close/>
              </a:path>
            </a:pathLst>
          </a:cu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2" name="Group 181"/>
          <p:cNvGrpSpPr/>
          <p:nvPr/>
        </p:nvGrpSpPr>
        <p:grpSpPr>
          <a:xfrm>
            <a:off x="275480" y="2590274"/>
            <a:ext cx="15544692" cy="8419359"/>
            <a:chOff x="1920444" y="-2164377"/>
            <a:chExt cx="7998340" cy="3985777"/>
          </a:xfrm>
          <a:scene3d>
            <a:camera prst="isometricOffAxis1Top"/>
            <a:lightRig rig="threePt" dir="t"/>
          </a:scene3d>
        </p:grpSpPr>
        <p:sp>
          <p:nvSpPr>
            <p:cNvPr id="183" name="Rectangle 182"/>
            <p:cNvSpPr/>
            <p:nvPr/>
          </p:nvSpPr>
          <p:spPr bwMode="auto">
            <a:xfrm>
              <a:off x="1920444" y="-2158491"/>
              <a:ext cx="1915194" cy="914400"/>
            </a:xfrm>
            <a:prstGeom prst="rect">
              <a:avLst/>
            </a:prstGeom>
            <a:solidFill>
              <a:srgbClr val="00879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4" name="Rectangle 183"/>
            <p:cNvSpPr/>
            <p:nvPr/>
          </p:nvSpPr>
          <p:spPr bwMode="auto">
            <a:xfrm>
              <a:off x="1920444" y="-1147765"/>
              <a:ext cx="914400" cy="914400"/>
            </a:xfrm>
            <a:prstGeom prst="rect">
              <a:avLst/>
            </a:prstGeom>
            <a:solidFill>
              <a:srgbClr val="2674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2932435" y="-1147765"/>
              <a:ext cx="914400" cy="914400"/>
            </a:xfrm>
            <a:prstGeom prst="rect">
              <a:avLst/>
            </a:prstGeom>
            <a:solidFill>
              <a:srgbClr val="5F3BB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3944426" y="-1147765"/>
              <a:ext cx="914400" cy="914400"/>
            </a:xfrm>
            <a:prstGeom prst="rect">
              <a:avLst/>
            </a:prstGeom>
            <a:solidFill>
              <a:srgbClr val="8E009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4956418" y="-1147765"/>
              <a:ext cx="914400" cy="914400"/>
            </a:xfrm>
            <a:prstGeom prst="rect">
              <a:avLst/>
            </a:prstGeom>
            <a:solidFill>
              <a:srgbClr val="094CB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8" name="Rectangle 187"/>
            <p:cNvSpPr/>
            <p:nvPr/>
          </p:nvSpPr>
          <p:spPr bwMode="auto">
            <a:xfrm>
              <a:off x="3944426" y="-2164377"/>
              <a:ext cx="914400" cy="914400"/>
            </a:xfrm>
            <a:prstGeom prst="rect">
              <a:avLst/>
            </a:prstGeom>
            <a:solidFill>
              <a:srgbClr val="2674E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9" name="Rectangle 188"/>
            <p:cNvSpPr/>
            <p:nvPr/>
          </p:nvSpPr>
          <p:spPr bwMode="auto">
            <a:xfrm>
              <a:off x="4956418" y="-2164377"/>
              <a:ext cx="914400" cy="914400"/>
            </a:xfrm>
            <a:prstGeom prst="rect">
              <a:avLst/>
            </a:prstGeom>
            <a:solidFill>
              <a:srgbClr val="008E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5968410" y="-2164377"/>
              <a:ext cx="914400" cy="1931012"/>
            </a:xfrm>
            <a:prstGeom prst="rect">
              <a:avLst/>
            </a:prstGeom>
            <a:solidFill>
              <a:srgbClr val="3D17B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1" name="Rectangle 190"/>
            <p:cNvSpPr/>
            <p:nvPr/>
          </p:nvSpPr>
          <p:spPr bwMode="auto">
            <a:xfrm>
              <a:off x="6980401" y="-1147765"/>
              <a:ext cx="914400" cy="914400"/>
            </a:xfrm>
            <a:prstGeom prst="rect">
              <a:avLst/>
            </a:prstGeom>
            <a:solidFill>
              <a:srgbClr val="92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2" name="Rectangle 191"/>
            <p:cNvSpPr/>
            <p:nvPr/>
          </p:nvSpPr>
          <p:spPr bwMode="auto">
            <a:xfrm>
              <a:off x="6980401" y="-2164377"/>
              <a:ext cx="914400" cy="914400"/>
            </a:xfrm>
            <a:prstGeom prst="rect">
              <a:avLst/>
            </a:prstGeom>
            <a:solidFill>
              <a:srgbClr val="008E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3" name="Rectangle 192"/>
            <p:cNvSpPr/>
            <p:nvPr/>
          </p:nvSpPr>
          <p:spPr bwMode="auto">
            <a:xfrm>
              <a:off x="7992392" y="-1147765"/>
              <a:ext cx="1915194" cy="914400"/>
            </a:xfrm>
            <a:prstGeom prst="rect">
              <a:avLst/>
            </a:prstGeom>
            <a:solidFill>
              <a:srgbClr val="008E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4" name="Rectangle 193"/>
            <p:cNvSpPr/>
            <p:nvPr/>
          </p:nvSpPr>
          <p:spPr bwMode="auto">
            <a:xfrm>
              <a:off x="7992392" y="-2164377"/>
              <a:ext cx="914400" cy="914400"/>
            </a:xfrm>
            <a:prstGeom prst="rect">
              <a:avLst/>
            </a:prstGeom>
            <a:solidFill>
              <a:srgbClr val="AD19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5" name="Rectangle 194"/>
            <p:cNvSpPr/>
            <p:nvPr/>
          </p:nvSpPr>
          <p:spPr bwMode="auto">
            <a:xfrm>
              <a:off x="9004384" y="-2164377"/>
              <a:ext cx="914400" cy="914400"/>
            </a:xfrm>
            <a:prstGeom prst="rect">
              <a:avLst/>
            </a:prstGeom>
            <a:solidFill>
              <a:srgbClr val="00879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6" name="Rectangle 195"/>
            <p:cNvSpPr/>
            <p:nvPr/>
          </p:nvSpPr>
          <p:spPr bwMode="auto">
            <a:xfrm>
              <a:off x="1920444" y="-103726"/>
              <a:ext cx="1915194" cy="914400"/>
            </a:xfrm>
            <a:prstGeom prst="rect">
              <a:avLst/>
            </a:prstGeom>
            <a:solidFill>
              <a:srgbClr val="DB552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7" name="Rectangle 196"/>
            <p:cNvSpPr/>
            <p:nvPr/>
          </p:nvSpPr>
          <p:spPr bwMode="auto">
            <a:xfrm>
              <a:off x="1920444" y="907000"/>
              <a:ext cx="914400" cy="914400"/>
            </a:xfrm>
            <a:prstGeom prst="rect">
              <a:avLst/>
            </a:prstGeom>
            <a:solidFill>
              <a:srgbClr val="92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8" name="Rectangle 197"/>
            <p:cNvSpPr/>
            <p:nvPr/>
          </p:nvSpPr>
          <p:spPr bwMode="auto">
            <a:xfrm>
              <a:off x="2932435" y="907000"/>
              <a:ext cx="914400" cy="914400"/>
            </a:xfrm>
            <a:prstGeom prst="rect">
              <a:avLst/>
            </a:prstGeom>
            <a:solidFill>
              <a:srgbClr val="0098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9" name="Rectangle 198"/>
            <p:cNvSpPr/>
            <p:nvPr/>
          </p:nvSpPr>
          <p:spPr bwMode="auto">
            <a:xfrm>
              <a:off x="3944426" y="907000"/>
              <a:ext cx="914400" cy="914400"/>
            </a:xfrm>
            <a:prstGeom prst="rect">
              <a:avLst/>
            </a:prstGeom>
            <a:solidFill>
              <a:srgbClr val="5F3BB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0" name="Rectangle 199"/>
            <p:cNvSpPr/>
            <p:nvPr/>
          </p:nvSpPr>
          <p:spPr bwMode="auto">
            <a:xfrm>
              <a:off x="4956418" y="907000"/>
              <a:ext cx="914400" cy="914400"/>
            </a:xfrm>
            <a:prstGeom prst="rect">
              <a:avLst/>
            </a:prstGeom>
            <a:solidFill>
              <a:srgbClr val="DB552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3944426" y="-109612"/>
              <a:ext cx="914400" cy="914400"/>
            </a:xfrm>
            <a:prstGeom prst="rect">
              <a:avLst/>
            </a:prstGeom>
            <a:solidFill>
              <a:srgbClr val="AD19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2" name="Rectangle 201"/>
            <p:cNvSpPr/>
            <p:nvPr/>
          </p:nvSpPr>
          <p:spPr bwMode="auto">
            <a:xfrm>
              <a:off x="4956418" y="-109612"/>
              <a:ext cx="914400" cy="914400"/>
            </a:xfrm>
            <a:prstGeom prst="rect">
              <a:avLst/>
            </a:prstGeom>
            <a:solidFill>
              <a:srgbClr val="00879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3" name="Rectangle 202"/>
            <p:cNvSpPr/>
            <p:nvPr/>
          </p:nvSpPr>
          <p:spPr bwMode="auto">
            <a:xfrm>
              <a:off x="5968410" y="-109612"/>
              <a:ext cx="914400" cy="1931012"/>
            </a:xfrm>
            <a:prstGeom prst="rect">
              <a:avLst/>
            </a:prstGeom>
            <a:solidFill>
              <a:srgbClr val="DB552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4" name="Rectangle 203"/>
            <p:cNvSpPr/>
            <p:nvPr/>
          </p:nvSpPr>
          <p:spPr bwMode="auto">
            <a:xfrm>
              <a:off x="6980401" y="907000"/>
              <a:ext cx="914400" cy="914400"/>
            </a:xfrm>
            <a:prstGeom prst="rect">
              <a:avLst/>
            </a:prstGeom>
            <a:solidFill>
              <a:srgbClr val="AD19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5" name="Rectangle 204"/>
            <p:cNvSpPr/>
            <p:nvPr/>
          </p:nvSpPr>
          <p:spPr bwMode="auto">
            <a:xfrm>
              <a:off x="6980401" y="-109612"/>
              <a:ext cx="914400" cy="914400"/>
            </a:xfrm>
            <a:prstGeom prst="rect">
              <a:avLst/>
            </a:prstGeom>
            <a:solidFill>
              <a:srgbClr val="00879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6" name="Rectangle 205"/>
            <p:cNvSpPr/>
            <p:nvPr/>
          </p:nvSpPr>
          <p:spPr bwMode="auto">
            <a:xfrm>
              <a:off x="7992392" y="907000"/>
              <a:ext cx="1915194" cy="914400"/>
            </a:xfrm>
            <a:prstGeom prst="rect">
              <a:avLst/>
            </a:prstGeom>
            <a:solidFill>
              <a:srgbClr val="3D17B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06"/>
            <p:cNvSpPr/>
            <p:nvPr/>
          </p:nvSpPr>
          <p:spPr bwMode="auto">
            <a:xfrm>
              <a:off x="7992392" y="-109612"/>
              <a:ext cx="914400" cy="914400"/>
            </a:xfrm>
            <a:prstGeom prst="rect">
              <a:avLst/>
            </a:prstGeom>
            <a:solidFill>
              <a:srgbClr val="DB552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8" name="Rectangle 207"/>
            <p:cNvSpPr/>
            <p:nvPr/>
          </p:nvSpPr>
          <p:spPr bwMode="auto">
            <a:xfrm>
              <a:off x="9004384" y="-109612"/>
              <a:ext cx="914400" cy="914400"/>
            </a:xfrm>
            <a:prstGeom prst="rect">
              <a:avLst/>
            </a:prstGeom>
            <a:solidFill>
              <a:srgbClr val="92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53" name="TextBox 252"/>
          <p:cNvSpPr txBox="1"/>
          <p:nvPr/>
        </p:nvSpPr>
        <p:spPr>
          <a:xfrm>
            <a:off x="479886" y="479008"/>
            <a:ext cx="10823861" cy="2034104"/>
          </a:xfrm>
          <a:prstGeom prst="rect">
            <a:avLst/>
          </a:prstGeom>
          <a:noFill/>
        </p:spPr>
        <p:txBody>
          <a:bodyPr wrap="square" lIns="182854" tIns="146283" rIns="182854" bIns="146283" rtlCol="0">
            <a:spAutoFit/>
          </a:bodyPr>
          <a:lstStyle/>
          <a:p>
            <a:pPr defTabSz="932563">
              <a:lnSpc>
                <a:spcPct val="90000"/>
              </a:lnSpc>
              <a:spcAft>
                <a:spcPts val="600"/>
              </a:spcAft>
            </a:pPr>
            <a:r>
              <a:rPr lang="en-US" sz="5999" dirty="0" err="1">
                <a:gradFill>
                  <a:gsLst>
                    <a:gs pos="2917">
                      <a:srgbClr val="FFFFFF"/>
                    </a:gs>
                    <a:gs pos="100000">
                      <a:srgbClr val="FFFFFF"/>
                    </a:gs>
                  </a:gsLst>
                  <a:lin ang="5400000" scaled="0"/>
                </a:gradFill>
                <a:latin typeface="Segoe UI Light"/>
              </a:rPr>
              <a:t>TypeScript</a:t>
            </a:r>
            <a:r>
              <a:rPr lang="en-US" sz="5999" dirty="0">
                <a:gradFill>
                  <a:gsLst>
                    <a:gs pos="2917">
                      <a:srgbClr val="FFFFFF"/>
                    </a:gs>
                    <a:gs pos="100000">
                      <a:srgbClr val="FFFFFF"/>
                    </a:gs>
                  </a:gsLst>
                  <a:lin ang="5400000" scaled="0"/>
                </a:gradFill>
                <a:latin typeface="Segoe UI Light"/>
              </a:rPr>
              <a:t> and SharePoint Apps.</a:t>
            </a:r>
          </a:p>
          <a:p>
            <a:pPr defTabSz="932563">
              <a:lnSpc>
                <a:spcPct val="90000"/>
              </a:lnSpc>
              <a:spcAft>
                <a:spcPts val="600"/>
              </a:spcAft>
            </a:pPr>
            <a:r>
              <a:rPr lang="en-US" sz="5999" dirty="0">
                <a:gradFill>
                  <a:gsLst>
                    <a:gs pos="2917">
                      <a:srgbClr val="FFFFFF"/>
                    </a:gs>
                    <a:gs pos="100000">
                      <a:srgbClr val="FFFFFF"/>
                    </a:gs>
                  </a:gsLst>
                  <a:lin ang="5400000" scaled="0"/>
                </a:gradFill>
                <a:latin typeface="Segoe UI Light"/>
              </a:rPr>
              <a:t>Better together.</a:t>
            </a:r>
          </a:p>
        </p:txBody>
      </p:sp>
      <p:grpSp>
        <p:nvGrpSpPr>
          <p:cNvPr id="238" name="Group 237"/>
          <p:cNvGrpSpPr/>
          <p:nvPr/>
        </p:nvGrpSpPr>
        <p:grpSpPr>
          <a:xfrm>
            <a:off x="9463924" y="3768904"/>
            <a:ext cx="1892141" cy="1944460"/>
            <a:chOff x="8402892" y="3509746"/>
            <a:chExt cx="2495054" cy="2564041"/>
          </a:xfrm>
        </p:grpSpPr>
        <p:sp>
          <p:nvSpPr>
            <p:cNvPr id="239" name="Freeform 94"/>
            <p:cNvSpPr>
              <a:spLocks/>
            </p:cNvSpPr>
            <p:nvPr/>
          </p:nvSpPr>
          <p:spPr bwMode="auto">
            <a:xfrm>
              <a:off x="8402892" y="3797195"/>
              <a:ext cx="873844" cy="454169"/>
            </a:xfrm>
            <a:custGeom>
              <a:avLst/>
              <a:gdLst>
                <a:gd name="T0" fmla="*/ 304 w 304"/>
                <a:gd name="T1" fmla="*/ 106 h 158"/>
                <a:gd name="T2" fmla="*/ 152 w 304"/>
                <a:gd name="T3" fmla="*/ 50 h 158"/>
                <a:gd name="T4" fmla="*/ 126 w 304"/>
                <a:gd name="T5" fmla="*/ 0 h 158"/>
                <a:gd name="T6" fmla="*/ 102 w 304"/>
                <a:gd name="T7" fmla="*/ 4 h 158"/>
                <a:gd name="T8" fmla="*/ 114 w 304"/>
                <a:gd name="T9" fmla="*/ 48 h 158"/>
                <a:gd name="T10" fmla="*/ 22 w 304"/>
                <a:gd name="T11" fmla="*/ 40 h 158"/>
                <a:gd name="T12" fmla="*/ 18 w 304"/>
                <a:gd name="T13" fmla="*/ 46 h 158"/>
                <a:gd name="T14" fmla="*/ 64 w 304"/>
                <a:gd name="T15" fmla="*/ 64 h 158"/>
                <a:gd name="T16" fmla="*/ 0 w 304"/>
                <a:gd name="T17" fmla="*/ 72 h 158"/>
                <a:gd name="T18" fmla="*/ 0 w 304"/>
                <a:gd name="T19" fmla="*/ 82 h 158"/>
                <a:gd name="T20" fmla="*/ 64 w 304"/>
                <a:gd name="T21" fmla="*/ 92 h 158"/>
                <a:gd name="T22" fmla="*/ 12 w 304"/>
                <a:gd name="T23" fmla="*/ 116 h 158"/>
                <a:gd name="T24" fmla="*/ 12 w 304"/>
                <a:gd name="T25" fmla="*/ 122 h 158"/>
                <a:gd name="T26" fmla="*/ 82 w 304"/>
                <a:gd name="T27" fmla="*/ 106 h 158"/>
                <a:gd name="T28" fmla="*/ 50 w 304"/>
                <a:gd name="T29" fmla="*/ 150 h 158"/>
                <a:gd name="T30" fmla="*/ 56 w 304"/>
                <a:gd name="T31" fmla="*/ 158 h 158"/>
                <a:gd name="T32" fmla="*/ 150 w 304"/>
                <a:gd name="T33" fmla="*/ 96 h 158"/>
                <a:gd name="T34" fmla="*/ 292 w 304"/>
                <a:gd name="T35" fmla="*/ 130 h 158"/>
                <a:gd name="T36" fmla="*/ 304 w 304"/>
                <a:gd name="T37"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58">
                  <a:moveTo>
                    <a:pt x="304" y="106"/>
                  </a:moveTo>
                  <a:lnTo>
                    <a:pt x="152" y="50"/>
                  </a:lnTo>
                  <a:lnTo>
                    <a:pt x="126" y="0"/>
                  </a:lnTo>
                  <a:lnTo>
                    <a:pt x="102" y="4"/>
                  </a:lnTo>
                  <a:lnTo>
                    <a:pt x="114" y="48"/>
                  </a:lnTo>
                  <a:lnTo>
                    <a:pt x="22" y="40"/>
                  </a:lnTo>
                  <a:lnTo>
                    <a:pt x="18" y="46"/>
                  </a:lnTo>
                  <a:lnTo>
                    <a:pt x="64" y="64"/>
                  </a:lnTo>
                  <a:lnTo>
                    <a:pt x="0" y="72"/>
                  </a:lnTo>
                  <a:lnTo>
                    <a:pt x="0" y="82"/>
                  </a:lnTo>
                  <a:lnTo>
                    <a:pt x="64" y="92"/>
                  </a:lnTo>
                  <a:lnTo>
                    <a:pt x="12" y="116"/>
                  </a:lnTo>
                  <a:lnTo>
                    <a:pt x="12" y="122"/>
                  </a:lnTo>
                  <a:lnTo>
                    <a:pt x="82" y="106"/>
                  </a:lnTo>
                  <a:lnTo>
                    <a:pt x="50" y="150"/>
                  </a:lnTo>
                  <a:lnTo>
                    <a:pt x="56" y="158"/>
                  </a:lnTo>
                  <a:lnTo>
                    <a:pt x="150" y="96"/>
                  </a:lnTo>
                  <a:lnTo>
                    <a:pt x="292" y="130"/>
                  </a:lnTo>
                  <a:lnTo>
                    <a:pt x="304" y="106"/>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0" name="Freeform 95"/>
            <p:cNvSpPr>
              <a:spLocks/>
            </p:cNvSpPr>
            <p:nvPr/>
          </p:nvSpPr>
          <p:spPr bwMode="auto">
            <a:xfrm>
              <a:off x="9753901" y="5033223"/>
              <a:ext cx="1075058" cy="816354"/>
            </a:xfrm>
            <a:custGeom>
              <a:avLst/>
              <a:gdLst>
                <a:gd name="T0" fmla="*/ 0 w 374"/>
                <a:gd name="T1" fmla="*/ 38 h 284"/>
                <a:gd name="T2" fmla="*/ 126 w 374"/>
                <a:gd name="T3" fmla="*/ 284 h 284"/>
                <a:gd name="T4" fmla="*/ 294 w 374"/>
                <a:gd name="T5" fmla="*/ 116 h 284"/>
                <a:gd name="T6" fmla="*/ 374 w 374"/>
                <a:gd name="T7" fmla="*/ 228 h 284"/>
                <a:gd name="T8" fmla="*/ 332 w 374"/>
                <a:gd name="T9" fmla="*/ 16 h 284"/>
                <a:gd name="T10" fmla="*/ 150 w 374"/>
                <a:gd name="T11" fmla="*/ 190 h 284"/>
                <a:gd name="T12" fmla="*/ 78 w 374"/>
                <a:gd name="T13" fmla="*/ 0 h 284"/>
                <a:gd name="T14" fmla="*/ 0 w 374"/>
                <a:gd name="T15" fmla="*/ 38 h 2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284">
                  <a:moveTo>
                    <a:pt x="0" y="38"/>
                  </a:moveTo>
                  <a:lnTo>
                    <a:pt x="126" y="284"/>
                  </a:lnTo>
                  <a:lnTo>
                    <a:pt x="294" y="116"/>
                  </a:lnTo>
                  <a:lnTo>
                    <a:pt x="374" y="228"/>
                  </a:lnTo>
                  <a:lnTo>
                    <a:pt x="332" y="16"/>
                  </a:lnTo>
                  <a:lnTo>
                    <a:pt x="150" y="190"/>
                  </a:lnTo>
                  <a:lnTo>
                    <a:pt x="78" y="0"/>
                  </a:lnTo>
                  <a:lnTo>
                    <a:pt x="0" y="3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1" name="Freeform 96"/>
            <p:cNvSpPr>
              <a:spLocks/>
            </p:cNvSpPr>
            <p:nvPr/>
          </p:nvSpPr>
          <p:spPr bwMode="auto">
            <a:xfrm>
              <a:off x="8586860" y="5142454"/>
              <a:ext cx="1305017" cy="931333"/>
            </a:xfrm>
            <a:custGeom>
              <a:avLst/>
              <a:gdLst>
                <a:gd name="T0" fmla="*/ 372 w 454"/>
                <a:gd name="T1" fmla="*/ 0 h 324"/>
                <a:gd name="T2" fmla="*/ 128 w 454"/>
                <a:gd name="T3" fmla="*/ 246 h 324"/>
                <a:gd name="T4" fmla="*/ 0 w 454"/>
                <a:gd name="T5" fmla="*/ 164 h 324"/>
                <a:gd name="T6" fmla="*/ 114 w 454"/>
                <a:gd name="T7" fmla="*/ 324 h 324"/>
                <a:gd name="T8" fmla="*/ 454 w 454"/>
                <a:gd name="T9" fmla="*/ 0 h 324"/>
                <a:gd name="T10" fmla="*/ 372 w 454"/>
                <a:gd name="T11" fmla="*/ 0 h 324"/>
              </a:gdLst>
              <a:ahLst/>
              <a:cxnLst>
                <a:cxn ang="0">
                  <a:pos x="T0" y="T1"/>
                </a:cxn>
                <a:cxn ang="0">
                  <a:pos x="T2" y="T3"/>
                </a:cxn>
                <a:cxn ang="0">
                  <a:pos x="T4" y="T5"/>
                </a:cxn>
                <a:cxn ang="0">
                  <a:pos x="T6" y="T7"/>
                </a:cxn>
                <a:cxn ang="0">
                  <a:pos x="T8" y="T9"/>
                </a:cxn>
                <a:cxn ang="0">
                  <a:pos x="T10" y="T11"/>
                </a:cxn>
              </a:cxnLst>
              <a:rect l="0" t="0" r="r" b="b"/>
              <a:pathLst>
                <a:path w="454" h="324">
                  <a:moveTo>
                    <a:pt x="372" y="0"/>
                  </a:moveTo>
                  <a:lnTo>
                    <a:pt x="128" y="246"/>
                  </a:lnTo>
                  <a:lnTo>
                    <a:pt x="0" y="164"/>
                  </a:lnTo>
                  <a:lnTo>
                    <a:pt x="114" y="324"/>
                  </a:lnTo>
                  <a:lnTo>
                    <a:pt x="454" y="0"/>
                  </a:lnTo>
                  <a:lnTo>
                    <a:pt x="372"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2" name="Freeform 97"/>
            <p:cNvSpPr>
              <a:spLocks/>
            </p:cNvSpPr>
            <p:nvPr/>
          </p:nvSpPr>
          <p:spPr bwMode="auto">
            <a:xfrm>
              <a:off x="8983539" y="3509746"/>
              <a:ext cx="1914407" cy="1799428"/>
            </a:xfrm>
            <a:custGeom>
              <a:avLst/>
              <a:gdLst>
                <a:gd name="T0" fmla="*/ 352 w 666"/>
                <a:gd name="T1" fmla="*/ 0 h 626"/>
                <a:gd name="T2" fmla="*/ 328 w 666"/>
                <a:gd name="T3" fmla="*/ 0 h 626"/>
                <a:gd name="T4" fmla="*/ 286 w 666"/>
                <a:gd name="T5" fmla="*/ 4 h 626"/>
                <a:gd name="T6" fmla="*/ 248 w 666"/>
                <a:gd name="T7" fmla="*/ 12 h 626"/>
                <a:gd name="T8" fmla="*/ 212 w 666"/>
                <a:gd name="T9" fmla="*/ 24 h 626"/>
                <a:gd name="T10" fmla="*/ 164 w 666"/>
                <a:gd name="T11" fmla="*/ 50 h 626"/>
                <a:gd name="T12" fmla="*/ 112 w 666"/>
                <a:gd name="T13" fmla="*/ 94 h 626"/>
                <a:gd name="T14" fmla="*/ 70 w 666"/>
                <a:gd name="T15" fmla="*/ 148 h 626"/>
                <a:gd name="T16" fmla="*/ 40 w 666"/>
                <a:gd name="T17" fmla="*/ 206 h 626"/>
                <a:gd name="T18" fmla="*/ 18 w 666"/>
                <a:gd name="T19" fmla="*/ 264 h 626"/>
                <a:gd name="T20" fmla="*/ 6 w 666"/>
                <a:gd name="T21" fmla="*/ 318 h 626"/>
                <a:gd name="T22" fmla="*/ 2 w 666"/>
                <a:gd name="T23" fmla="*/ 342 h 626"/>
                <a:gd name="T24" fmla="*/ 0 w 666"/>
                <a:gd name="T25" fmla="*/ 408 h 626"/>
                <a:gd name="T26" fmla="*/ 10 w 666"/>
                <a:gd name="T27" fmla="*/ 464 h 626"/>
                <a:gd name="T28" fmla="*/ 28 w 666"/>
                <a:gd name="T29" fmla="*/ 510 h 626"/>
                <a:gd name="T30" fmla="*/ 54 w 666"/>
                <a:gd name="T31" fmla="*/ 548 h 626"/>
                <a:gd name="T32" fmla="*/ 86 w 666"/>
                <a:gd name="T33" fmla="*/ 576 h 626"/>
                <a:gd name="T34" fmla="*/ 120 w 666"/>
                <a:gd name="T35" fmla="*/ 596 h 626"/>
                <a:gd name="T36" fmla="*/ 156 w 666"/>
                <a:gd name="T37" fmla="*/ 608 h 626"/>
                <a:gd name="T38" fmla="*/ 192 w 666"/>
                <a:gd name="T39" fmla="*/ 614 h 626"/>
                <a:gd name="T40" fmla="*/ 216 w 666"/>
                <a:gd name="T41" fmla="*/ 620 h 626"/>
                <a:gd name="T42" fmla="*/ 254 w 666"/>
                <a:gd name="T43" fmla="*/ 624 h 626"/>
                <a:gd name="T44" fmla="*/ 332 w 666"/>
                <a:gd name="T45" fmla="*/ 624 h 626"/>
                <a:gd name="T46" fmla="*/ 408 w 666"/>
                <a:gd name="T47" fmla="*/ 610 h 626"/>
                <a:gd name="T48" fmla="*/ 478 w 666"/>
                <a:gd name="T49" fmla="*/ 580 h 626"/>
                <a:gd name="T50" fmla="*/ 542 w 666"/>
                <a:gd name="T51" fmla="*/ 536 h 626"/>
                <a:gd name="T52" fmla="*/ 594 w 666"/>
                <a:gd name="T53" fmla="*/ 478 h 626"/>
                <a:gd name="T54" fmla="*/ 616 w 666"/>
                <a:gd name="T55" fmla="*/ 444 h 626"/>
                <a:gd name="T56" fmla="*/ 634 w 666"/>
                <a:gd name="T57" fmla="*/ 404 h 626"/>
                <a:gd name="T58" fmla="*/ 650 w 666"/>
                <a:gd name="T59" fmla="*/ 362 h 626"/>
                <a:gd name="T60" fmla="*/ 660 w 666"/>
                <a:gd name="T61" fmla="*/ 316 h 626"/>
                <a:gd name="T62" fmla="*/ 666 w 666"/>
                <a:gd name="T63" fmla="*/ 266 h 626"/>
                <a:gd name="T64" fmla="*/ 666 w 666"/>
                <a:gd name="T65" fmla="*/ 240 h 626"/>
                <a:gd name="T66" fmla="*/ 662 w 666"/>
                <a:gd name="T67" fmla="*/ 196 h 626"/>
                <a:gd name="T68" fmla="*/ 652 w 666"/>
                <a:gd name="T69" fmla="*/ 156 h 626"/>
                <a:gd name="T70" fmla="*/ 634 w 666"/>
                <a:gd name="T71" fmla="*/ 122 h 626"/>
                <a:gd name="T72" fmla="*/ 614 w 666"/>
                <a:gd name="T73" fmla="*/ 94 h 626"/>
                <a:gd name="T74" fmla="*/ 588 w 666"/>
                <a:gd name="T75" fmla="*/ 70 h 626"/>
                <a:gd name="T76" fmla="*/ 546 w 666"/>
                <a:gd name="T77" fmla="*/ 44 h 626"/>
                <a:gd name="T78" fmla="*/ 486 w 666"/>
                <a:gd name="T79" fmla="*/ 20 h 626"/>
                <a:gd name="T80" fmla="*/ 428 w 666"/>
                <a:gd name="T81" fmla="*/ 6 h 626"/>
                <a:gd name="T82" fmla="*/ 366 w 666"/>
                <a:gd name="T83" fmla="*/ 0 h 626"/>
                <a:gd name="T84" fmla="*/ 352 w 666"/>
                <a:gd name="T85"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6" h="626">
                  <a:moveTo>
                    <a:pt x="352" y="0"/>
                  </a:moveTo>
                  <a:lnTo>
                    <a:pt x="352" y="0"/>
                  </a:lnTo>
                  <a:lnTo>
                    <a:pt x="352" y="0"/>
                  </a:lnTo>
                  <a:lnTo>
                    <a:pt x="328" y="0"/>
                  </a:lnTo>
                  <a:lnTo>
                    <a:pt x="306" y="0"/>
                  </a:lnTo>
                  <a:lnTo>
                    <a:pt x="286" y="4"/>
                  </a:lnTo>
                  <a:lnTo>
                    <a:pt x="266" y="6"/>
                  </a:lnTo>
                  <a:lnTo>
                    <a:pt x="248" y="12"/>
                  </a:lnTo>
                  <a:lnTo>
                    <a:pt x="228" y="16"/>
                  </a:lnTo>
                  <a:lnTo>
                    <a:pt x="212" y="24"/>
                  </a:lnTo>
                  <a:lnTo>
                    <a:pt x="194" y="32"/>
                  </a:lnTo>
                  <a:lnTo>
                    <a:pt x="164" y="50"/>
                  </a:lnTo>
                  <a:lnTo>
                    <a:pt x="136" y="70"/>
                  </a:lnTo>
                  <a:lnTo>
                    <a:pt x="112" y="94"/>
                  </a:lnTo>
                  <a:lnTo>
                    <a:pt x="90" y="122"/>
                  </a:lnTo>
                  <a:lnTo>
                    <a:pt x="70" y="148"/>
                  </a:lnTo>
                  <a:lnTo>
                    <a:pt x="54" y="178"/>
                  </a:lnTo>
                  <a:lnTo>
                    <a:pt x="40" y="206"/>
                  </a:lnTo>
                  <a:lnTo>
                    <a:pt x="28" y="236"/>
                  </a:lnTo>
                  <a:lnTo>
                    <a:pt x="18" y="264"/>
                  </a:lnTo>
                  <a:lnTo>
                    <a:pt x="10" y="292"/>
                  </a:lnTo>
                  <a:lnTo>
                    <a:pt x="6" y="318"/>
                  </a:lnTo>
                  <a:lnTo>
                    <a:pt x="2" y="342"/>
                  </a:lnTo>
                  <a:lnTo>
                    <a:pt x="2" y="342"/>
                  </a:lnTo>
                  <a:lnTo>
                    <a:pt x="0" y="376"/>
                  </a:lnTo>
                  <a:lnTo>
                    <a:pt x="0" y="408"/>
                  </a:lnTo>
                  <a:lnTo>
                    <a:pt x="4" y="438"/>
                  </a:lnTo>
                  <a:lnTo>
                    <a:pt x="10" y="464"/>
                  </a:lnTo>
                  <a:lnTo>
                    <a:pt x="18" y="488"/>
                  </a:lnTo>
                  <a:lnTo>
                    <a:pt x="28" y="510"/>
                  </a:lnTo>
                  <a:lnTo>
                    <a:pt x="40" y="530"/>
                  </a:lnTo>
                  <a:lnTo>
                    <a:pt x="54" y="548"/>
                  </a:lnTo>
                  <a:lnTo>
                    <a:pt x="70" y="562"/>
                  </a:lnTo>
                  <a:lnTo>
                    <a:pt x="86" y="576"/>
                  </a:lnTo>
                  <a:lnTo>
                    <a:pt x="102" y="586"/>
                  </a:lnTo>
                  <a:lnTo>
                    <a:pt x="120" y="596"/>
                  </a:lnTo>
                  <a:lnTo>
                    <a:pt x="138" y="604"/>
                  </a:lnTo>
                  <a:lnTo>
                    <a:pt x="156" y="608"/>
                  </a:lnTo>
                  <a:lnTo>
                    <a:pt x="174" y="612"/>
                  </a:lnTo>
                  <a:lnTo>
                    <a:pt x="192" y="614"/>
                  </a:lnTo>
                  <a:lnTo>
                    <a:pt x="192" y="614"/>
                  </a:lnTo>
                  <a:lnTo>
                    <a:pt x="216" y="620"/>
                  </a:lnTo>
                  <a:lnTo>
                    <a:pt x="216" y="620"/>
                  </a:lnTo>
                  <a:lnTo>
                    <a:pt x="254" y="624"/>
                  </a:lnTo>
                  <a:lnTo>
                    <a:pt x="294" y="626"/>
                  </a:lnTo>
                  <a:lnTo>
                    <a:pt x="332" y="624"/>
                  </a:lnTo>
                  <a:lnTo>
                    <a:pt x="370" y="618"/>
                  </a:lnTo>
                  <a:lnTo>
                    <a:pt x="408" y="610"/>
                  </a:lnTo>
                  <a:lnTo>
                    <a:pt x="444" y="596"/>
                  </a:lnTo>
                  <a:lnTo>
                    <a:pt x="478" y="580"/>
                  </a:lnTo>
                  <a:lnTo>
                    <a:pt x="510" y="560"/>
                  </a:lnTo>
                  <a:lnTo>
                    <a:pt x="542" y="536"/>
                  </a:lnTo>
                  <a:lnTo>
                    <a:pt x="570" y="510"/>
                  </a:lnTo>
                  <a:lnTo>
                    <a:pt x="594" y="478"/>
                  </a:lnTo>
                  <a:lnTo>
                    <a:pt x="606" y="462"/>
                  </a:lnTo>
                  <a:lnTo>
                    <a:pt x="616" y="444"/>
                  </a:lnTo>
                  <a:lnTo>
                    <a:pt x="626" y="424"/>
                  </a:lnTo>
                  <a:lnTo>
                    <a:pt x="634" y="404"/>
                  </a:lnTo>
                  <a:lnTo>
                    <a:pt x="642" y="384"/>
                  </a:lnTo>
                  <a:lnTo>
                    <a:pt x="650" y="362"/>
                  </a:lnTo>
                  <a:lnTo>
                    <a:pt x="654" y="340"/>
                  </a:lnTo>
                  <a:lnTo>
                    <a:pt x="660" y="316"/>
                  </a:lnTo>
                  <a:lnTo>
                    <a:pt x="664" y="292"/>
                  </a:lnTo>
                  <a:lnTo>
                    <a:pt x="666" y="266"/>
                  </a:lnTo>
                  <a:lnTo>
                    <a:pt x="666" y="266"/>
                  </a:lnTo>
                  <a:lnTo>
                    <a:pt x="666" y="240"/>
                  </a:lnTo>
                  <a:lnTo>
                    <a:pt x="666" y="218"/>
                  </a:lnTo>
                  <a:lnTo>
                    <a:pt x="662" y="196"/>
                  </a:lnTo>
                  <a:lnTo>
                    <a:pt x="658" y="176"/>
                  </a:lnTo>
                  <a:lnTo>
                    <a:pt x="652" y="156"/>
                  </a:lnTo>
                  <a:lnTo>
                    <a:pt x="644" y="138"/>
                  </a:lnTo>
                  <a:lnTo>
                    <a:pt x="634" y="122"/>
                  </a:lnTo>
                  <a:lnTo>
                    <a:pt x="624" y="108"/>
                  </a:lnTo>
                  <a:lnTo>
                    <a:pt x="614" y="94"/>
                  </a:lnTo>
                  <a:lnTo>
                    <a:pt x="602" y="82"/>
                  </a:lnTo>
                  <a:lnTo>
                    <a:pt x="588" y="70"/>
                  </a:lnTo>
                  <a:lnTo>
                    <a:pt x="574" y="60"/>
                  </a:lnTo>
                  <a:lnTo>
                    <a:pt x="546" y="44"/>
                  </a:lnTo>
                  <a:lnTo>
                    <a:pt x="516" y="30"/>
                  </a:lnTo>
                  <a:lnTo>
                    <a:pt x="486" y="20"/>
                  </a:lnTo>
                  <a:lnTo>
                    <a:pt x="456" y="12"/>
                  </a:lnTo>
                  <a:lnTo>
                    <a:pt x="428" y="6"/>
                  </a:lnTo>
                  <a:lnTo>
                    <a:pt x="404" y="4"/>
                  </a:lnTo>
                  <a:lnTo>
                    <a:pt x="366" y="0"/>
                  </a:lnTo>
                  <a:lnTo>
                    <a:pt x="352" y="0"/>
                  </a:lnTo>
                  <a:lnTo>
                    <a:pt x="352" y="0"/>
                  </a:lnTo>
                  <a:close/>
                </a:path>
              </a:pathLst>
            </a:custGeom>
            <a:solidFill>
              <a:srgbClr val="E2B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3" name="Freeform 98"/>
            <p:cNvSpPr>
              <a:spLocks/>
            </p:cNvSpPr>
            <p:nvPr/>
          </p:nvSpPr>
          <p:spPr bwMode="auto">
            <a:xfrm>
              <a:off x="9529691" y="4067396"/>
              <a:ext cx="327691" cy="511658"/>
            </a:xfrm>
            <a:custGeom>
              <a:avLst/>
              <a:gdLst>
                <a:gd name="T0" fmla="*/ 100 w 114"/>
                <a:gd name="T1" fmla="*/ 108 h 178"/>
                <a:gd name="T2" fmla="*/ 100 w 114"/>
                <a:gd name="T3" fmla="*/ 108 h 178"/>
                <a:gd name="T4" fmla="*/ 92 w 114"/>
                <a:gd name="T5" fmla="*/ 124 h 178"/>
                <a:gd name="T6" fmla="*/ 84 w 114"/>
                <a:gd name="T7" fmla="*/ 140 h 178"/>
                <a:gd name="T8" fmla="*/ 74 w 114"/>
                <a:gd name="T9" fmla="*/ 152 h 178"/>
                <a:gd name="T10" fmla="*/ 62 w 114"/>
                <a:gd name="T11" fmla="*/ 164 h 178"/>
                <a:gd name="T12" fmla="*/ 52 w 114"/>
                <a:gd name="T13" fmla="*/ 172 h 178"/>
                <a:gd name="T14" fmla="*/ 40 w 114"/>
                <a:gd name="T15" fmla="*/ 176 h 178"/>
                <a:gd name="T16" fmla="*/ 30 w 114"/>
                <a:gd name="T17" fmla="*/ 178 h 178"/>
                <a:gd name="T18" fmla="*/ 20 w 114"/>
                <a:gd name="T19" fmla="*/ 176 h 178"/>
                <a:gd name="T20" fmla="*/ 20 w 114"/>
                <a:gd name="T21" fmla="*/ 176 h 178"/>
                <a:gd name="T22" fmla="*/ 12 w 114"/>
                <a:gd name="T23" fmla="*/ 170 h 178"/>
                <a:gd name="T24" fmla="*/ 6 w 114"/>
                <a:gd name="T25" fmla="*/ 162 h 178"/>
                <a:gd name="T26" fmla="*/ 2 w 114"/>
                <a:gd name="T27" fmla="*/ 152 h 178"/>
                <a:gd name="T28" fmla="*/ 0 w 114"/>
                <a:gd name="T29" fmla="*/ 138 h 178"/>
                <a:gd name="T30" fmla="*/ 0 w 114"/>
                <a:gd name="T31" fmla="*/ 122 h 178"/>
                <a:gd name="T32" fmla="*/ 2 w 114"/>
                <a:gd name="T33" fmla="*/ 106 h 178"/>
                <a:gd name="T34" fmla="*/ 6 w 114"/>
                <a:gd name="T35" fmla="*/ 88 h 178"/>
                <a:gd name="T36" fmla="*/ 12 w 114"/>
                <a:gd name="T37" fmla="*/ 70 h 178"/>
                <a:gd name="T38" fmla="*/ 12 w 114"/>
                <a:gd name="T39" fmla="*/ 70 h 178"/>
                <a:gd name="T40" fmla="*/ 20 w 114"/>
                <a:gd name="T41" fmla="*/ 54 h 178"/>
                <a:gd name="T42" fmla="*/ 30 w 114"/>
                <a:gd name="T43" fmla="*/ 38 h 178"/>
                <a:gd name="T44" fmla="*/ 40 w 114"/>
                <a:gd name="T45" fmla="*/ 24 h 178"/>
                <a:gd name="T46" fmla="*/ 52 w 114"/>
                <a:gd name="T47" fmla="*/ 14 h 178"/>
                <a:gd name="T48" fmla="*/ 62 w 114"/>
                <a:gd name="T49" fmla="*/ 6 h 178"/>
                <a:gd name="T50" fmla="*/ 72 w 114"/>
                <a:gd name="T51" fmla="*/ 2 h 178"/>
                <a:gd name="T52" fmla="*/ 84 w 114"/>
                <a:gd name="T53" fmla="*/ 0 h 178"/>
                <a:gd name="T54" fmla="*/ 92 w 114"/>
                <a:gd name="T55" fmla="*/ 2 h 178"/>
                <a:gd name="T56" fmla="*/ 92 w 114"/>
                <a:gd name="T57" fmla="*/ 2 h 178"/>
                <a:gd name="T58" fmla="*/ 100 w 114"/>
                <a:gd name="T59" fmla="*/ 6 h 178"/>
                <a:gd name="T60" fmla="*/ 108 w 114"/>
                <a:gd name="T61" fmla="*/ 16 h 178"/>
                <a:gd name="T62" fmla="*/ 112 w 114"/>
                <a:gd name="T63" fmla="*/ 26 h 178"/>
                <a:gd name="T64" fmla="*/ 114 w 114"/>
                <a:gd name="T65" fmla="*/ 40 h 178"/>
                <a:gd name="T66" fmla="*/ 114 w 114"/>
                <a:gd name="T67" fmla="*/ 56 h 178"/>
                <a:gd name="T68" fmla="*/ 112 w 114"/>
                <a:gd name="T69" fmla="*/ 72 h 178"/>
                <a:gd name="T70" fmla="*/ 108 w 114"/>
                <a:gd name="T71" fmla="*/ 90 h 178"/>
                <a:gd name="T72" fmla="*/ 100 w 114"/>
                <a:gd name="T73" fmla="*/ 108 h 178"/>
                <a:gd name="T74" fmla="*/ 100 w 114"/>
                <a:gd name="T75" fmla="*/ 10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178">
                  <a:moveTo>
                    <a:pt x="100" y="108"/>
                  </a:moveTo>
                  <a:lnTo>
                    <a:pt x="100" y="108"/>
                  </a:lnTo>
                  <a:lnTo>
                    <a:pt x="92" y="124"/>
                  </a:lnTo>
                  <a:lnTo>
                    <a:pt x="84" y="140"/>
                  </a:lnTo>
                  <a:lnTo>
                    <a:pt x="74" y="152"/>
                  </a:lnTo>
                  <a:lnTo>
                    <a:pt x="62" y="164"/>
                  </a:lnTo>
                  <a:lnTo>
                    <a:pt x="52" y="172"/>
                  </a:lnTo>
                  <a:lnTo>
                    <a:pt x="40" y="176"/>
                  </a:lnTo>
                  <a:lnTo>
                    <a:pt x="30" y="178"/>
                  </a:lnTo>
                  <a:lnTo>
                    <a:pt x="20" y="176"/>
                  </a:lnTo>
                  <a:lnTo>
                    <a:pt x="20" y="176"/>
                  </a:lnTo>
                  <a:lnTo>
                    <a:pt x="12" y="170"/>
                  </a:lnTo>
                  <a:lnTo>
                    <a:pt x="6" y="162"/>
                  </a:lnTo>
                  <a:lnTo>
                    <a:pt x="2" y="152"/>
                  </a:lnTo>
                  <a:lnTo>
                    <a:pt x="0" y="138"/>
                  </a:lnTo>
                  <a:lnTo>
                    <a:pt x="0" y="122"/>
                  </a:lnTo>
                  <a:lnTo>
                    <a:pt x="2" y="106"/>
                  </a:lnTo>
                  <a:lnTo>
                    <a:pt x="6" y="88"/>
                  </a:lnTo>
                  <a:lnTo>
                    <a:pt x="12" y="70"/>
                  </a:lnTo>
                  <a:lnTo>
                    <a:pt x="12" y="70"/>
                  </a:lnTo>
                  <a:lnTo>
                    <a:pt x="20" y="54"/>
                  </a:lnTo>
                  <a:lnTo>
                    <a:pt x="30" y="38"/>
                  </a:lnTo>
                  <a:lnTo>
                    <a:pt x="40" y="24"/>
                  </a:lnTo>
                  <a:lnTo>
                    <a:pt x="52" y="14"/>
                  </a:lnTo>
                  <a:lnTo>
                    <a:pt x="62" y="6"/>
                  </a:lnTo>
                  <a:lnTo>
                    <a:pt x="72" y="2"/>
                  </a:lnTo>
                  <a:lnTo>
                    <a:pt x="84" y="0"/>
                  </a:lnTo>
                  <a:lnTo>
                    <a:pt x="92" y="2"/>
                  </a:lnTo>
                  <a:lnTo>
                    <a:pt x="92" y="2"/>
                  </a:lnTo>
                  <a:lnTo>
                    <a:pt x="100" y="6"/>
                  </a:lnTo>
                  <a:lnTo>
                    <a:pt x="108" y="16"/>
                  </a:lnTo>
                  <a:lnTo>
                    <a:pt x="112" y="26"/>
                  </a:lnTo>
                  <a:lnTo>
                    <a:pt x="114" y="40"/>
                  </a:lnTo>
                  <a:lnTo>
                    <a:pt x="114" y="56"/>
                  </a:lnTo>
                  <a:lnTo>
                    <a:pt x="112" y="72"/>
                  </a:lnTo>
                  <a:lnTo>
                    <a:pt x="108" y="90"/>
                  </a:lnTo>
                  <a:lnTo>
                    <a:pt x="100" y="108"/>
                  </a:lnTo>
                  <a:lnTo>
                    <a:pt x="100" y="108"/>
                  </a:lnTo>
                  <a:close/>
                </a:path>
              </a:pathLst>
            </a:custGeom>
            <a:solidFill>
              <a:srgbClr val="BF8B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4" name="Freeform 105"/>
            <p:cNvSpPr>
              <a:spLocks noEditPoints="1"/>
            </p:cNvSpPr>
            <p:nvPr/>
          </p:nvSpPr>
          <p:spPr bwMode="auto">
            <a:xfrm>
              <a:off x="9018032" y="3544240"/>
              <a:ext cx="1661453" cy="1730440"/>
            </a:xfrm>
            <a:custGeom>
              <a:avLst/>
              <a:gdLst>
                <a:gd name="T0" fmla="*/ 564 w 578"/>
                <a:gd name="T1" fmla="*/ 236 h 602"/>
                <a:gd name="T2" fmla="*/ 568 w 578"/>
                <a:gd name="T3" fmla="*/ 200 h 602"/>
                <a:gd name="T4" fmla="*/ 536 w 578"/>
                <a:gd name="T5" fmla="*/ 166 h 602"/>
                <a:gd name="T6" fmla="*/ 546 w 578"/>
                <a:gd name="T7" fmla="*/ 146 h 602"/>
                <a:gd name="T8" fmla="*/ 520 w 578"/>
                <a:gd name="T9" fmla="*/ 108 h 602"/>
                <a:gd name="T10" fmla="*/ 492 w 578"/>
                <a:gd name="T11" fmla="*/ 76 h 602"/>
                <a:gd name="T12" fmla="*/ 476 w 578"/>
                <a:gd name="T13" fmla="*/ 54 h 602"/>
                <a:gd name="T14" fmla="*/ 442 w 578"/>
                <a:gd name="T15" fmla="*/ 42 h 602"/>
                <a:gd name="T16" fmla="*/ 418 w 578"/>
                <a:gd name="T17" fmla="*/ 18 h 602"/>
                <a:gd name="T18" fmla="*/ 368 w 578"/>
                <a:gd name="T19" fmla="*/ 14 h 602"/>
                <a:gd name="T20" fmla="*/ 350 w 578"/>
                <a:gd name="T21" fmla="*/ 0 h 602"/>
                <a:gd name="T22" fmla="*/ 318 w 578"/>
                <a:gd name="T23" fmla="*/ 6 h 602"/>
                <a:gd name="T24" fmla="*/ 274 w 578"/>
                <a:gd name="T25" fmla="*/ 0 h 602"/>
                <a:gd name="T26" fmla="*/ 254 w 578"/>
                <a:gd name="T27" fmla="*/ 12 h 602"/>
                <a:gd name="T28" fmla="*/ 204 w 578"/>
                <a:gd name="T29" fmla="*/ 22 h 602"/>
                <a:gd name="T30" fmla="*/ 156 w 578"/>
                <a:gd name="T31" fmla="*/ 44 h 602"/>
                <a:gd name="T32" fmla="*/ 112 w 578"/>
                <a:gd name="T33" fmla="*/ 84 h 602"/>
                <a:gd name="T34" fmla="*/ 82 w 578"/>
                <a:gd name="T35" fmla="*/ 126 h 602"/>
                <a:gd name="T36" fmla="*/ 56 w 578"/>
                <a:gd name="T37" fmla="*/ 168 h 602"/>
                <a:gd name="T38" fmla="*/ 46 w 578"/>
                <a:gd name="T39" fmla="*/ 196 h 602"/>
                <a:gd name="T40" fmla="*/ 30 w 578"/>
                <a:gd name="T41" fmla="*/ 234 h 602"/>
                <a:gd name="T42" fmla="*/ 10 w 578"/>
                <a:gd name="T43" fmla="*/ 264 h 602"/>
                <a:gd name="T44" fmla="*/ 2 w 578"/>
                <a:gd name="T45" fmla="*/ 308 h 602"/>
                <a:gd name="T46" fmla="*/ 10 w 578"/>
                <a:gd name="T47" fmla="*/ 366 h 602"/>
                <a:gd name="T48" fmla="*/ 0 w 578"/>
                <a:gd name="T49" fmla="*/ 400 h 602"/>
                <a:gd name="T50" fmla="*/ 10 w 578"/>
                <a:gd name="T51" fmla="*/ 462 h 602"/>
                <a:gd name="T52" fmla="*/ 34 w 578"/>
                <a:gd name="T53" fmla="*/ 498 h 602"/>
                <a:gd name="T54" fmla="*/ 68 w 578"/>
                <a:gd name="T55" fmla="*/ 538 h 602"/>
                <a:gd name="T56" fmla="*/ 94 w 578"/>
                <a:gd name="T57" fmla="*/ 562 h 602"/>
                <a:gd name="T58" fmla="*/ 132 w 578"/>
                <a:gd name="T59" fmla="*/ 582 h 602"/>
                <a:gd name="T60" fmla="*/ 198 w 578"/>
                <a:gd name="T61" fmla="*/ 600 h 602"/>
                <a:gd name="T62" fmla="*/ 234 w 578"/>
                <a:gd name="T63" fmla="*/ 596 h 602"/>
                <a:gd name="T64" fmla="*/ 288 w 578"/>
                <a:gd name="T65" fmla="*/ 598 h 602"/>
                <a:gd name="T66" fmla="*/ 316 w 578"/>
                <a:gd name="T67" fmla="*/ 590 h 602"/>
                <a:gd name="T68" fmla="*/ 376 w 578"/>
                <a:gd name="T69" fmla="*/ 574 h 602"/>
                <a:gd name="T70" fmla="*/ 412 w 578"/>
                <a:gd name="T71" fmla="*/ 558 h 602"/>
                <a:gd name="T72" fmla="*/ 418 w 578"/>
                <a:gd name="T73" fmla="*/ 520 h 602"/>
                <a:gd name="T74" fmla="*/ 452 w 578"/>
                <a:gd name="T75" fmla="*/ 514 h 602"/>
                <a:gd name="T76" fmla="*/ 470 w 578"/>
                <a:gd name="T77" fmla="*/ 480 h 602"/>
                <a:gd name="T78" fmla="*/ 498 w 578"/>
                <a:gd name="T79" fmla="*/ 462 h 602"/>
                <a:gd name="T80" fmla="*/ 500 w 578"/>
                <a:gd name="T81" fmla="*/ 418 h 602"/>
                <a:gd name="T82" fmla="*/ 526 w 578"/>
                <a:gd name="T83" fmla="*/ 396 h 602"/>
                <a:gd name="T84" fmla="*/ 528 w 578"/>
                <a:gd name="T85" fmla="*/ 360 h 602"/>
                <a:gd name="T86" fmla="*/ 546 w 578"/>
                <a:gd name="T87" fmla="*/ 318 h 602"/>
                <a:gd name="T88" fmla="*/ 552 w 578"/>
                <a:gd name="T89" fmla="*/ 284 h 602"/>
                <a:gd name="T90" fmla="*/ 576 w 578"/>
                <a:gd name="T91" fmla="*/ 254 h 602"/>
                <a:gd name="T92" fmla="*/ 294 w 578"/>
                <a:gd name="T93" fmla="*/ 292 h 602"/>
                <a:gd name="T94" fmla="*/ 264 w 578"/>
                <a:gd name="T95" fmla="*/ 330 h 602"/>
                <a:gd name="T96" fmla="*/ 248 w 578"/>
                <a:gd name="T97" fmla="*/ 358 h 602"/>
                <a:gd name="T98" fmla="*/ 190 w 578"/>
                <a:gd name="T99" fmla="*/ 362 h 602"/>
                <a:gd name="T100" fmla="*/ 166 w 578"/>
                <a:gd name="T101" fmla="*/ 286 h 602"/>
                <a:gd name="T102" fmla="*/ 174 w 578"/>
                <a:gd name="T103" fmla="*/ 248 h 602"/>
                <a:gd name="T104" fmla="*/ 186 w 578"/>
                <a:gd name="T105" fmla="*/ 232 h 602"/>
                <a:gd name="T106" fmla="*/ 198 w 578"/>
                <a:gd name="T107" fmla="*/ 212 h 602"/>
                <a:gd name="T108" fmla="*/ 216 w 578"/>
                <a:gd name="T109" fmla="*/ 188 h 602"/>
                <a:gd name="T110" fmla="*/ 244 w 578"/>
                <a:gd name="T111" fmla="*/ 172 h 602"/>
                <a:gd name="T112" fmla="*/ 268 w 578"/>
                <a:gd name="T113" fmla="*/ 174 h 602"/>
                <a:gd name="T114" fmla="*/ 296 w 578"/>
                <a:gd name="T115" fmla="*/ 178 h 602"/>
                <a:gd name="T116" fmla="*/ 312 w 578"/>
                <a:gd name="T117" fmla="*/ 208 h 602"/>
                <a:gd name="T118" fmla="*/ 304 w 578"/>
                <a:gd name="T119" fmla="*/ 238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8" h="602">
                  <a:moveTo>
                    <a:pt x="576" y="254"/>
                  </a:moveTo>
                  <a:lnTo>
                    <a:pt x="576" y="254"/>
                  </a:lnTo>
                  <a:lnTo>
                    <a:pt x="572" y="250"/>
                  </a:lnTo>
                  <a:lnTo>
                    <a:pt x="568" y="246"/>
                  </a:lnTo>
                  <a:lnTo>
                    <a:pt x="566" y="242"/>
                  </a:lnTo>
                  <a:lnTo>
                    <a:pt x="564" y="236"/>
                  </a:lnTo>
                  <a:lnTo>
                    <a:pt x="564" y="236"/>
                  </a:lnTo>
                  <a:lnTo>
                    <a:pt x="564" y="234"/>
                  </a:lnTo>
                  <a:lnTo>
                    <a:pt x="566" y="230"/>
                  </a:lnTo>
                  <a:lnTo>
                    <a:pt x="570" y="224"/>
                  </a:lnTo>
                  <a:lnTo>
                    <a:pt x="570" y="224"/>
                  </a:lnTo>
                  <a:lnTo>
                    <a:pt x="572" y="216"/>
                  </a:lnTo>
                  <a:lnTo>
                    <a:pt x="572" y="208"/>
                  </a:lnTo>
                  <a:lnTo>
                    <a:pt x="568" y="200"/>
                  </a:lnTo>
                  <a:lnTo>
                    <a:pt x="560" y="192"/>
                  </a:lnTo>
                  <a:lnTo>
                    <a:pt x="560" y="192"/>
                  </a:lnTo>
                  <a:lnTo>
                    <a:pt x="552" y="188"/>
                  </a:lnTo>
                  <a:lnTo>
                    <a:pt x="544" y="182"/>
                  </a:lnTo>
                  <a:lnTo>
                    <a:pt x="538" y="176"/>
                  </a:lnTo>
                  <a:lnTo>
                    <a:pt x="536" y="170"/>
                  </a:lnTo>
                  <a:lnTo>
                    <a:pt x="536" y="166"/>
                  </a:lnTo>
                  <a:lnTo>
                    <a:pt x="536" y="166"/>
                  </a:lnTo>
                  <a:lnTo>
                    <a:pt x="538" y="162"/>
                  </a:lnTo>
                  <a:lnTo>
                    <a:pt x="542" y="158"/>
                  </a:lnTo>
                  <a:lnTo>
                    <a:pt x="544" y="154"/>
                  </a:lnTo>
                  <a:lnTo>
                    <a:pt x="546" y="150"/>
                  </a:lnTo>
                  <a:lnTo>
                    <a:pt x="546" y="150"/>
                  </a:lnTo>
                  <a:lnTo>
                    <a:pt x="546" y="146"/>
                  </a:lnTo>
                  <a:lnTo>
                    <a:pt x="542" y="142"/>
                  </a:lnTo>
                  <a:lnTo>
                    <a:pt x="536" y="136"/>
                  </a:lnTo>
                  <a:lnTo>
                    <a:pt x="536" y="136"/>
                  </a:lnTo>
                  <a:lnTo>
                    <a:pt x="524" y="124"/>
                  </a:lnTo>
                  <a:lnTo>
                    <a:pt x="520" y="118"/>
                  </a:lnTo>
                  <a:lnTo>
                    <a:pt x="520" y="108"/>
                  </a:lnTo>
                  <a:lnTo>
                    <a:pt x="520" y="108"/>
                  </a:lnTo>
                  <a:lnTo>
                    <a:pt x="522" y="100"/>
                  </a:lnTo>
                  <a:lnTo>
                    <a:pt x="522" y="92"/>
                  </a:lnTo>
                  <a:lnTo>
                    <a:pt x="520" y="84"/>
                  </a:lnTo>
                  <a:lnTo>
                    <a:pt x="512" y="78"/>
                  </a:lnTo>
                  <a:lnTo>
                    <a:pt x="512" y="78"/>
                  </a:lnTo>
                  <a:lnTo>
                    <a:pt x="502" y="76"/>
                  </a:lnTo>
                  <a:lnTo>
                    <a:pt x="492" y="76"/>
                  </a:lnTo>
                  <a:lnTo>
                    <a:pt x="482" y="72"/>
                  </a:lnTo>
                  <a:lnTo>
                    <a:pt x="478" y="70"/>
                  </a:lnTo>
                  <a:lnTo>
                    <a:pt x="476" y="66"/>
                  </a:lnTo>
                  <a:lnTo>
                    <a:pt x="476" y="66"/>
                  </a:lnTo>
                  <a:lnTo>
                    <a:pt x="476" y="62"/>
                  </a:lnTo>
                  <a:lnTo>
                    <a:pt x="476" y="58"/>
                  </a:lnTo>
                  <a:lnTo>
                    <a:pt x="476" y="54"/>
                  </a:lnTo>
                  <a:lnTo>
                    <a:pt x="474" y="50"/>
                  </a:lnTo>
                  <a:lnTo>
                    <a:pt x="474" y="50"/>
                  </a:lnTo>
                  <a:lnTo>
                    <a:pt x="470" y="46"/>
                  </a:lnTo>
                  <a:lnTo>
                    <a:pt x="468" y="44"/>
                  </a:lnTo>
                  <a:lnTo>
                    <a:pt x="458" y="42"/>
                  </a:lnTo>
                  <a:lnTo>
                    <a:pt x="458" y="42"/>
                  </a:lnTo>
                  <a:lnTo>
                    <a:pt x="442" y="42"/>
                  </a:lnTo>
                  <a:lnTo>
                    <a:pt x="434" y="40"/>
                  </a:lnTo>
                  <a:lnTo>
                    <a:pt x="428" y="34"/>
                  </a:lnTo>
                  <a:lnTo>
                    <a:pt x="428" y="34"/>
                  </a:lnTo>
                  <a:lnTo>
                    <a:pt x="426" y="30"/>
                  </a:lnTo>
                  <a:lnTo>
                    <a:pt x="424" y="26"/>
                  </a:lnTo>
                  <a:lnTo>
                    <a:pt x="422" y="22"/>
                  </a:lnTo>
                  <a:lnTo>
                    <a:pt x="418" y="18"/>
                  </a:lnTo>
                  <a:lnTo>
                    <a:pt x="418" y="18"/>
                  </a:lnTo>
                  <a:lnTo>
                    <a:pt x="412" y="16"/>
                  </a:lnTo>
                  <a:lnTo>
                    <a:pt x="404" y="16"/>
                  </a:lnTo>
                  <a:lnTo>
                    <a:pt x="404" y="16"/>
                  </a:lnTo>
                  <a:lnTo>
                    <a:pt x="386" y="18"/>
                  </a:lnTo>
                  <a:lnTo>
                    <a:pt x="376" y="18"/>
                  </a:lnTo>
                  <a:lnTo>
                    <a:pt x="368" y="14"/>
                  </a:lnTo>
                  <a:lnTo>
                    <a:pt x="368" y="14"/>
                  </a:lnTo>
                  <a:lnTo>
                    <a:pt x="366" y="12"/>
                  </a:lnTo>
                  <a:lnTo>
                    <a:pt x="364" y="8"/>
                  </a:lnTo>
                  <a:lnTo>
                    <a:pt x="362" y="4"/>
                  </a:lnTo>
                  <a:lnTo>
                    <a:pt x="358" y="0"/>
                  </a:lnTo>
                  <a:lnTo>
                    <a:pt x="358" y="0"/>
                  </a:lnTo>
                  <a:lnTo>
                    <a:pt x="350" y="0"/>
                  </a:lnTo>
                  <a:lnTo>
                    <a:pt x="342" y="2"/>
                  </a:lnTo>
                  <a:lnTo>
                    <a:pt x="342" y="2"/>
                  </a:lnTo>
                  <a:lnTo>
                    <a:pt x="332" y="6"/>
                  </a:lnTo>
                  <a:lnTo>
                    <a:pt x="328" y="6"/>
                  </a:lnTo>
                  <a:lnTo>
                    <a:pt x="322" y="8"/>
                  </a:lnTo>
                  <a:lnTo>
                    <a:pt x="322" y="8"/>
                  </a:lnTo>
                  <a:lnTo>
                    <a:pt x="318" y="6"/>
                  </a:lnTo>
                  <a:lnTo>
                    <a:pt x="316" y="4"/>
                  </a:lnTo>
                  <a:lnTo>
                    <a:pt x="310" y="0"/>
                  </a:lnTo>
                  <a:lnTo>
                    <a:pt x="310" y="0"/>
                  </a:lnTo>
                  <a:lnTo>
                    <a:pt x="302" y="0"/>
                  </a:lnTo>
                  <a:lnTo>
                    <a:pt x="292" y="0"/>
                  </a:lnTo>
                  <a:lnTo>
                    <a:pt x="284" y="0"/>
                  </a:lnTo>
                  <a:lnTo>
                    <a:pt x="274" y="0"/>
                  </a:lnTo>
                  <a:lnTo>
                    <a:pt x="274" y="2"/>
                  </a:lnTo>
                  <a:lnTo>
                    <a:pt x="274" y="2"/>
                  </a:lnTo>
                  <a:lnTo>
                    <a:pt x="266" y="8"/>
                  </a:lnTo>
                  <a:lnTo>
                    <a:pt x="258" y="12"/>
                  </a:lnTo>
                  <a:lnTo>
                    <a:pt x="258" y="12"/>
                  </a:lnTo>
                  <a:lnTo>
                    <a:pt x="254" y="12"/>
                  </a:lnTo>
                  <a:lnTo>
                    <a:pt x="254" y="12"/>
                  </a:lnTo>
                  <a:lnTo>
                    <a:pt x="240" y="10"/>
                  </a:lnTo>
                  <a:lnTo>
                    <a:pt x="232" y="12"/>
                  </a:lnTo>
                  <a:lnTo>
                    <a:pt x="226" y="14"/>
                  </a:lnTo>
                  <a:lnTo>
                    <a:pt x="226" y="14"/>
                  </a:lnTo>
                  <a:lnTo>
                    <a:pt x="214" y="18"/>
                  </a:lnTo>
                  <a:lnTo>
                    <a:pt x="204" y="22"/>
                  </a:lnTo>
                  <a:lnTo>
                    <a:pt x="204" y="22"/>
                  </a:lnTo>
                  <a:lnTo>
                    <a:pt x="194" y="24"/>
                  </a:lnTo>
                  <a:lnTo>
                    <a:pt x="184" y="30"/>
                  </a:lnTo>
                  <a:lnTo>
                    <a:pt x="184" y="30"/>
                  </a:lnTo>
                  <a:lnTo>
                    <a:pt x="174" y="38"/>
                  </a:lnTo>
                  <a:lnTo>
                    <a:pt x="162" y="42"/>
                  </a:lnTo>
                  <a:lnTo>
                    <a:pt x="162" y="42"/>
                  </a:lnTo>
                  <a:lnTo>
                    <a:pt x="156" y="44"/>
                  </a:lnTo>
                  <a:lnTo>
                    <a:pt x="152" y="48"/>
                  </a:lnTo>
                  <a:lnTo>
                    <a:pt x="144" y="58"/>
                  </a:lnTo>
                  <a:lnTo>
                    <a:pt x="144" y="58"/>
                  </a:lnTo>
                  <a:lnTo>
                    <a:pt x="136" y="66"/>
                  </a:lnTo>
                  <a:lnTo>
                    <a:pt x="126" y="72"/>
                  </a:lnTo>
                  <a:lnTo>
                    <a:pt x="116" y="80"/>
                  </a:lnTo>
                  <a:lnTo>
                    <a:pt x="112" y="84"/>
                  </a:lnTo>
                  <a:lnTo>
                    <a:pt x="108" y="88"/>
                  </a:lnTo>
                  <a:lnTo>
                    <a:pt x="108" y="88"/>
                  </a:lnTo>
                  <a:lnTo>
                    <a:pt x="100" y="108"/>
                  </a:lnTo>
                  <a:lnTo>
                    <a:pt x="100" y="108"/>
                  </a:lnTo>
                  <a:lnTo>
                    <a:pt x="92" y="120"/>
                  </a:lnTo>
                  <a:lnTo>
                    <a:pt x="82" y="126"/>
                  </a:lnTo>
                  <a:lnTo>
                    <a:pt x="82" y="126"/>
                  </a:lnTo>
                  <a:lnTo>
                    <a:pt x="78" y="130"/>
                  </a:lnTo>
                  <a:lnTo>
                    <a:pt x="74" y="134"/>
                  </a:lnTo>
                  <a:lnTo>
                    <a:pt x="72" y="144"/>
                  </a:lnTo>
                  <a:lnTo>
                    <a:pt x="72" y="144"/>
                  </a:lnTo>
                  <a:lnTo>
                    <a:pt x="68" y="152"/>
                  </a:lnTo>
                  <a:lnTo>
                    <a:pt x="62" y="160"/>
                  </a:lnTo>
                  <a:lnTo>
                    <a:pt x="56" y="168"/>
                  </a:lnTo>
                  <a:lnTo>
                    <a:pt x="54" y="178"/>
                  </a:lnTo>
                  <a:lnTo>
                    <a:pt x="54" y="178"/>
                  </a:lnTo>
                  <a:lnTo>
                    <a:pt x="54" y="184"/>
                  </a:lnTo>
                  <a:lnTo>
                    <a:pt x="52" y="190"/>
                  </a:lnTo>
                  <a:lnTo>
                    <a:pt x="52" y="190"/>
                  </a:lnTo>
                  <a:lnTo>
                    <a:pt x="48" y="192"/>
                  </a:lnTo>
                  <a:lnTo>
                    <a:pt x="46" y="196"/>
                  </a:lnTo>
                  <a:lnTo>
                    <a:pt x="46" y="196"/>
                  </a:lnTo>
                  <a:lnTo>
                    <a:pt x="42" y="198"/>
                  </a:lnTo>
                  <a:lnTo>
                    <a:pt x="38" y="202"/>
                  </a:lnTo>
                  <a:lnTo>
                    <a:pt x="34" y="210"/>
                  </a:lnTo>
                  <a:lnTo>
                    <a:pt x="32" y="230"/>
                  </a:lnTo>
                  <a:lnTo>
                    <a:pt x="32" y="230"/>
                  </a:lnTo>
                  <a:lnTo>
                    <a:pt x="30" y="234"/>
                  </a:lnTo>
                  <a:lnTo>
                    <a:pt x="26" y="236"/>
                  </a:lnTo>
                  <a:lnTo>
                    <a:pt x="18" y="242"/>
                  </a:lnTo>
                  <a:lnTo>
                    <a:pt x="12" y="248"/>
                  </a:lnTo>
                  <a:lnTo>
                    <a:pt x="10" y="252"/>
                  </a:lnTo>
                  <a:lnTo>
                    <a:pt x="10" y="258"/>
                  </a:lnTo>
                  <a:lnTo>
                    <a:pt x="10" y="258"/>
                  </a:lnTo>
                  <a:lnTo>
                    <a:pt x="10" y="264"/>
                  </a:lnTo>
                  <a:lnTo>
                    <a:pt x="12" y="270"/>
                  </a:lnTo>
                  <a:lnTo>
                    <a:pt x="14" y="278"/>
                  </a:lnTo>
                  <a:lnTo>
                    <a:pt x="14" y="286"/>
                  </a:lnTo>
                  <a:lnTo>
                    <a:pt x="14" y="286"/>
                  </a:lnTo>
                  <a:lnTo>
                    <a:pt x="12" y="292"/>
                  </a:lnTo>
                  <a:lnTo>
                    <a:pt x="10" y="296"/>
                  </a:lnTo>
                  <a:lnTo>
                    <a:pt x="2" y="308"/>
                  </a:lnTo>
                  <a:lnTo>
                    <a:pt x="2" y="308"/>
                  </a:lnTo>
                  <a:lnTo>
                    <a:pt x="0" y="314"/>
                  </a:lnTo>
                  <a:lnTo>
                    <a:pt x="0" y="322"/>
                  </a:lnTo>
                  <a:lnTo>
                    <a:pt x="4" y="336"/>
                  </a:lnTo>
                  <a:lnTo>
                    <a:pt x="8" y="352"/>
                  </a:lnTo>
                  <a:lnTo>
                    <a:pt x="10" y="366"/>
                  </a:lnTo>
                  <a:lnTo>
                    <a:pt x="10" y="366"/>
                  </a:lnTo>
                  <a:lnTo>
                    <a:pt x="10" y="374"/>
                  </a:lnTo>
                  <a:lnTo>
                    <a:pt x="6" y="378"/>
                  </a:lnTo>
                  <a:lnTo>
                    <a:pt x="4" y="382"/>
                  </a:lnTo>
                  <a:lnTo>
                    <a:pt x="0" y="388"/>
                  </a:lnTo>
                  <a:lnTo>
                    <a:pt x="0" y="388"/>
                  </a:lnTo>
                  <a:lnTo>
                    <a:pt x="0" y="394"/>
                  </a:lnTo>
                  <a:lnTo>
                    <a:pt x="0" y="400"/>
                  </a:lnTo>
                  <a:lnTo>
                    <a:pt x="4" y="412"/>
                  </a:lnTo>
                  <a:lnTo>
                    <a:pt x="4" y="412"/>
                  </a:lnTo>
                  <a:lnTo>
                    <a:pt x="8" y="430"/>
                  </a:lnTo>
                  <a:lnTo>
                    <a:pt x="8" y="448"/>
                  </a:lnTo>
                  <a:lnTo>
                    <a:pt x="8" y="448"/>
                  </a:lnTo>
                  <a:lnTo>
                    <a:pt x="8" y="456"/>
                  </a:lnTo>
                  <a:lnTo>
                    <a:pt x="10" y="462"/>
                  </a:lnTo>
                  <a:lnTo>
                    <a:pt x="12" y="468"/>
                  </a:lnTo>
                  <a:lnTo>
                    <a:pt x="18" y="474"/>
                  </a:lnTo>
                  <a:lnTo>
                    <a:pt x="18" y="474"/>
                  </a:lnTo>
                  <a:lnTo>
                    <a:pt x="28" y="484"/>
                  </a:lnTo>
                  <a:lnTo>
                    <a:pt x="32" y="490"/>
                  </a:lnTo>
                  <a:lnTo>
                    <a:pt x="34" y="498"/>
                  </a:lnTo>
                  <a:lnTo>
                    <a:pt x="34" y="498"/>
                  </a:lnTo>
                  <a:lnTo>
                    <a:pt x="38" y="510"/>
                  </a:lnTo>
                  <a:lnTo>
                    <a:pt x="38" y="516"/>
                  </a:lnTo>
                  <a:lnTo>
                    <a:pt x="44" y="520"/>
                  </a:lnTo>
                  <a:lnTo>
                    <a:pt x="44" y="520"/>
                  </a:lnTo>
                  <a:lnTo>
                    <a:pt x="56" y="528"/>
                  </a:lnTo>
                  <a:lnTo>
                    <a:pt x="62" y="532"/>
                  </a:lnTo>
                  <a:lnTo>
                    <a:pt x="68" y="538"/>
                  </a:lnTo>
                  <a:lnTo>
                    <a:pt x="68" y="538"/>
                  </a:lnTo>
                  <a:lnTo>
                    <a:pt x="74" y="548"/>
                  </a:lnTo>
                  <a:lnTo>
                    <a:pt x="76" y="554"/>
                  </a:lnTo>
                  <a:lnTo>
                    <a:pt x="80" y="558"/>
                  </a:lnTo>
                  <a:lnTo>
                    <a:pt x="80" y="558"/>
                  </a:lnTo>
                  <a:lnTo>
                    <a:pt x="88" y="560"/>
                  </a:lnTo>
                  <a:lnTo>
                    <a:pt x="94" y="562"/>
                  </a:lnTo>
                  <a:lnTo>
                    <a:pt x="108" y="564"/>
                  </a:lnTo>
                  <a:lnTo>
                    <a:pt x="108" y="564"/>
                  </a:lnTo>
                  <a:lnTo>
                    <a:pt x="114" y="566"/>
                  </a:lnTo>
                  <a:lnTo>
                    <a:pt x="118" y="570"/>
                  </a:lnTo>
                  <a:lnTo>
                    <a:pt x="126" y="578"/>
                  </a:lnTo>
                  <a:lnTo>
                    <a:pt x="126" y="578"/>
                  </a:lnTo>
                  <a:lnTo>
                    <a:pt x="132" y="582"/>
                  </a:lnTo>
                  <a:lnTo>
                    <a:pt x="138" y="586"/>
                  </a:lnTo>
                  <a:lnTo>
                    <a:pt x="150" y="590"/>
                  </a:lnTo>
                  <a:lnTo>
                    <a:pt x="164" y="592"/>
                  </a:lnTo>
                  <a:lnTo>
                    <a:pt x="178" y="594"/>
                  </a:lnTo>
                  <a:lnTo>
                    <a:pt x="178" y="594"/>
                  </a:lnTo>
                  <a:lnTo>
                    <a:pt x="192" y="598"/>
                  </a:lnTo>
                  <a:lnTo>
                    <a:pt x="198" y="600"/>
                  </a:lnTo>
                  <a:lnTo>
                    <a:pt x="204" y="598"/>
                  </a:lnTo>
                  <a:lnTo>
                    <a:pt x="204" y="598"/>
                  </a:lnTo>
                  <a:lnTo>
                    <a:pt x="216" y="594"/>
                  </a:lnTo>
                  <a:lnTo>
                    <a:pt x="222" y="594"/>
                  </a:lnTo>
                  <a:lnTo>
                    <a:pt x="228" y="594"/>
                  </a:lnTo>
                  <a:lnTo>
                    <a:pt x="228" y="594"/>
                  </a:lnTo>
                  <a:lnTo>
                    <a:pt x="234" y="596"/>
                  </a:lnTo>
                  <a:lnTo>
                    <a:pt x="240" y="600"/>
                  </a:lnTo>
                  <a:lnTo>
                    <a:pt x="248" y="602"/>
                  </a:lnTo>
                  <a:lnTo>
                    <a:pt x="256" y="600"/>
                  </a:lnTo>
                  <a:lnTo>
                    <a:pt x="256" y="600"/>
                  </a:lnTo>
                  <a:lnTo>
                    <a:pt x="272" y="594"/>
                  </a:lnTo>
                  <a:lnTo>
                    <a:pt x="280" y="594"/>
                  </a:lnTo>
                  <a:lnTo>
                    <a:pt x="288" y="598"/>
                  </a:lnTo>
                  <a:lnTo>
                    <a:pt x="288" y="598"/>
                  </a:lnTo>
                  <a:lnTo>
                    <a:pt x="296" y="602"/>
                  </a:lnTo>
                  <a:lnTo>
                    <a:pt x="300" y="602"/>
                  </a:lnTo>
                  <a:lnTo>
                    <a:pt x="306" y="600"/>
                  </a:lnTo>
                  <a:lnTo>
                    <a:pt x="306" y="600"/>
                  </a:lnTo>
                  <a:lnTo>
                    <a:pt x="316" y="590"/>
                  </a:lnTo>
                  <a:lnTo>
                    <a:pt x="316" y="590"/>
                  </a:lnTo>
                  <a:lnTo>
                    <a:pt x="324" y="586"/>
                  </a:lnTo>
                  <a:lnTo>
                    <a:pt x="332" y="586"/>
                  </a:lnTo>
                  <a:lnTo>
                    <a:pt x="350" y="586"/>
                  </a:lnTo>
                  <a:lnTo>
                    <a:pt x="350" y="586"/>
                  </a:lnTo>
                  <a:lnTo>
                    <a:pt x="360" y="584"/>
                  </a:lnTo>
                  <a:lnTo>
                    <a:pt x="366" y="582"/>
                  </a:lnTo>
                  <a:lnTo>
                    <a:pt x="376" y="574"/>
                  </a:lnTo>
                  <a:lnTo>
                    <a:pt x="376" y="574"/>
                  </a:lnTo>
                  <a:lnTo>
                    <a:pt x="378" y="572"/>
                  </a:lnTo>
                  <a:lnTo>
                    <a:pt x="382" y="568"/>
                  </a:lnTo>
                  <a:lnTo>
                    <a:pt x="392" y="564"/>
                  </a:lnTo>
                  <a:lnTo>
                    <a:pt x="402" y="562"/>
                  </a:lnTo>
                  <a:lnTo>
                    <a:pt x="412" y="558"/>
                  </a:lnTo>
                  <a:lnTo>
                    <a:pt x="412" y="558"/>
                  </a:lnTo>
                  <a:lnTo>
                    <a:pt x="420" y="550"/>
                  </a:lnTo>
                  <a:lnTo>
                    <a:pt x="422" y="546"/>
                  </a:lnTo>
                  <a:lnTo>
                    <a:pt x="422" y="540"/>
                  </a:lnTo>
                  <a:lnTo>
                    <a:pt x="422" y="540"/>
                  </a:lnTo>
                  <a:lnTo>
                    <a:pt x="420" y="530"/>
                  </a:lnTo>
                  <a:lnTo>
                    <a:pt x="418" y="520"/>
                  </a:lnTo>
                  <a:lnTo>
                    <a:pt x="418" y="520"/>
                  </a:lnTo>
                  <a:lnTo>
                    <a:pt x="422" y="516"/>
                  </a:lnTo>
                  <a:lnTo>
                    <a:pt x="428" y="512"/>
                  </a:lnTo>
                  <a:lnTo>
                    <a:pt x="428" y="512"/>
                  </a:lnTo>
                  <a:lnTo>
                    <a:pt x="434" y="512"/>
                  </a:lnTo>
                  <a:lnTo>
                    <a:pt x="438" y="512"/>
                  </a:lnTo>
                  <a:lnTo>
                    <a:pt x="448" y="512"/>
                  </a:lnTo>
                  <a:lnTo>
                    <a:pt x="452" y="514"/>
                  </a:lnTo>
                  <a:lnTo>
                    <a:pt x="456" y="512"/>
                  </a:lnTo>
                  <a:lnTo>
                    <a:pt x="460" y="510"/>
                  </a:lnTo>
                  <a:lnTo>
                    <a:pt x="464" y="506"/>
                  </a:lnTo>
                  <a:lnTo>
                    <a:pt x="464" y="506"/>
                  </a:lnTo>
                  <a:lnTo>
                    <a:pt x="466" y="496"/>
                  </a:lnTo>
                  <a:lnTo>
                    <a:pt x="468" y="488"/>
                  </a:lnTo>
                  <a:lnTo>
                    <a:pt x="470" y="480"/>
                  </a:lnTo>
                  <a:lnTo>
                    <a:pt x="474" y="472"/>
                  </a:lnTo>
                  <a:lnTo>
                    <a:pt x="474" y="472"/>
                  </a:lnTo>
                  <a:lnTo>
                    <a:pt x="480" y="468"/>
                  </a:lnTo>
                  <a:lnTo>
                    <a:pt x="484" y="466"/>
                  </a:lnTo>
                  <a:lnTo>
                    <a:pt x="492" y="466"/>
                  </a:lnTo>
                  <a:lnTo>
                    <a:pt x="494" y="464"/>
                  </a:lnTo>
                  <a:lnTo>
                    <a:pt x="498" y="462"/>
                  </a:lnTo>
                  <a:lnTo>
                    <a:pt x="500" y="458"/>
                  </a:lnTo>
                  <a:lnTo>
                    <a:pt x="502" y="452"/>
                  </a:lnTo>
                  <a:lnTo>
                    <a:pt x="502" y="452"/>
                  </a:lnTo>
                  <a:lnTo>
                    <a:pt x="502" y="444"/>
                  </a:lnTo>
                  <a:lnTo>
                    <a:pt x="500" y="434"/>
                  </a:lnTo>
                  <a:lnTo>
                    <a:pt x="498" y="426"/>
                  </a:lnTo>
                  <a:lnTo>
                    <a:pt x="500" y="418"/>
                  </a:lnTo>
                  <a:lnTo>
                    <a:pt x="500" y="418"/>
                  </a:lnTo>
                  <a:lnTo>
                    <a:pt x="502" y="414"/>
                  </a:lnTo>
                  <a:lnTo>
                    <a:pt x="506" y="412"/>
                  </a:lnTo>
                  <a:lnTo>
                    <a:pt x="516" y="408"/>
                  </a:lnTo>
                  <a:lnTo>
                    <a:pt x="522" y="404"/>
                  </a:lnTo>
                  <a:lnTo>
                    <a:pt x="526" y="402"/>
                  </a:lnTo>
                  <a:lnTo>
                    <a:pt x="526" y="396"/>
                  </a:lnTo>
                  <a:lnTo>
                    <a:pt x="526" y="396"/>
                  </a:lnTo>
                  <a:lnTo>
                    <a:pt x="524" y="388"/>
                  </a:lnTo>
                  <a:lnTo>
                    <a:pt x="522" y="378"/>
                  </a:lnTo>
                  <a:lnTo>
                    <a:pt x="522" y="378"/>
                  </a:lnTo>
                  <a:lnTo>
                    <a:pt x="524" y="368"/>
                  </a:lnTo>
                  <a:lnTo>
                    <a:pt x="528" y="360"/>
                  </a:lnTo>
                  <a:lnTo>
                    <a:pt x="528" y="360"/>
                  </a:lnTo>
                  <a:lnTo>
                    <a:pt x="542" y="348"/>
                  </a:lnTo>
                  <a:lnTo>
                    <a:pt x="548" y="342"/>
                  </a:lnTo>
                  <a:lnTo>
                    <a:pt x="552" y="332"/>
                  </a:lnTo>
                  <a:lnTo>
                    <a:pt x="552" y="332"/>
                  </a:lnTo>
                  <a:lnTo>
                    <a:pt x="550" y="328"/>
                  </a:lnTo>
                  <a:lnTo>
                    <a:pt x="550" y="324"/>
                  </a:lnTo>
                  <a:lnTo>
                    <a:pt x="546" y="318"/>
                  </a:lnTo>
                  <a:lnTo>
                    <a:pt x="540" y="310"/>
                  </a:lnTo>
                  <a:lnTo>
                    <a:pt x="538" y="302"/>
                  </a:lnTo>
                  <a:lnTo>
                    <a:pt x="538" y="302"/>
                  </a:lnTo>
                  <a:lnTo>
                    <a:pt x="538" y="298"/>
                  </a:lnTo>
                  <a:lnTo>
                    <a:pt x="540" y="294"/>
                  </a:lnTo>
                  <a:lnTo>
                    <a:pt x="546" y="288"/>
                  </a:lnTo>
                  <a:lnTo>
                    <a:pt x="552" y="284"/>
                  </a:lnTo>
                  <a:lnTo>
                    <a:pt x="562" y="280"/>
                  </a:lnTo>
                  <a:lnTo>
                    <a:pt x="570" y="276"/>
                  </a:lnTo>
                  <a:lnTo>
                    <a:pt x="576" y="270"/>
                  </a:lnTo>
                  <a:lnTo>
                    <a:pt x="576" y="268"/>
                  </a:lnTo>
                  <a:lnTo>
                    <a:pt x="578" y="264"/>
                  </a:lnTo>
                  <a:lnTo>
                    <a:pt x="578" y="258"/>
                  </a:lnTo>
                  <a:lnTo>
                    <a:pt x="576" y="254"/>
                  </a:lnTo>
                  <a:lnTo>
                    <a:pt x="576" y="254"/>
                  </a:lnTo>
                  <a:close/>
                  <a:moveTo>
                    <a:pt x="308" y="266"/>
                  </a:moveTo>
                  <a:lnTo>
                    <a:pt x="308" y="266"/>
                  </a:lnTo>
                  <a:lnTo>
                    <a:pt x="304" y="272"/>
                  </a:lnTo>
                  <a:lnTo>
                    <a:pt x="300" y="278"/>
                  </a:lnTo>
                  <a:lnTo>
                    <a:pt x="296" y="284"/>
                  </a:lnTo>
                  <a:lnTo>
                    <a:pt x="294" y="292"/>
                  </a:lnTo>
                  <a:lnTo>
                    <a:pt x="294" y="292"/>
                  </a:lnTo>
                  <a:lnTo>
                    <a:pt x="292" y="308"/>
                  </a:lnTo>
                  <a:lnTo>
                    <a:pt x="288" y="314"/>
                  </a:lnTo>
                  <a:lnTo>
                    <a:pt x="280" y="320"/>
                  </a:lnTo>
                  <a:lnTo>
                    <a:pt x="280" y="320"/>
                  </a:lnTo>
                  <a:lnTo>
                    <a:pt x="270" y="326"/>
                  </a:lnTo>
                  <a:lnTo>
                    <a:pt x="264" y="330"/>
                  </a:lnTo>
                  <a:lnTo>
                    <a:pt x="262" y="336"/>
                  </a:lnTo>
                  <a:lnTo>
                    <a:pt x="262" y="336"/>
                  </a:lnTo>
                  <a:lnTo>
                    <a:pt x="260" y="346"/>
                  </a:lnTo>
                  <a:lnTo>
                    <a:pt x="260" y="350"/>
                  </a:lnTo>
                  <a:lnTo>
                    <a:pt x="256" y="354"/>
                  </a:lnTo>
                  <a:lnTo>
                    <a:pt x="248" y="358"/>
                  </a:lnTo>
                  <a:lnTo>
                    <a:pt x="248" y="358"/>
                  </a:lnTo>
                  <a:lnTo>
                    <a:pt x="230" y="364"/>
                  </a:lnTo>
                  <a:lnTo>
                    <a:pt x="210" y="370"/>
                  </a:lnTo>
                  <a:lnTo>
                    <a:pt x="210" y="370"/>
                  </a:lnTo>
                  <a:lnTo>
                    <a:pt x="204" y="370"/>
                  </a:lnTo>
                  <a:lnTo>
                    <a:pt x="198" y="370"/>
                  </a:lnTo>
                  <a:lnTo>
                    <a:pt x="190" y="362"/>
                  </a:lnTo>
                  <a:lnTo>
                    <a:pt x="190" y="362"/>
                  </a:lnTo>
                  <a:lnTo>
                    <a:pt x="178" y="356"/>
                  </a:lnTo>
                  <a:lnTo>
                    <a:pt x="166" y="350"/>
                  </a:lnTo>
                  <a:lnTo>
                    <a:pt x="166" y="350"/>
                  </a:lnTo>
                  <a:lnTo>
                    <a:pt x="166" y="308"/>
                  </a:lnTo>
                  <a:lnTo>
                    <a:pt x="166" y="308"/>
                  </a:lnTo>
                  <a:lnTo>
                    <a:pt x="166" y="292"/>
                  </a:lnTo>
                  <a:lnTo>
                    <a:pt x="166" y="286"/>
                  </a:lnTo>
                  <a:lnTo>
                    <a:pt x="172" y="278"/>
                  </a:lnTo>
                  <a:lnTo>
                    <a:pt x="172" y="278"/>
                  </a:lnTo>
                  <a:lnTo>
                    <a:pt x="176" y="272"/>
                  </a:lnTo>
                  <a:lnTo>
                    <a:pt x="178" y="264"/>
                  </a:lnTo>
                  <a:lnTo>
                    <a:pt x="178" y="264"/>
                  </a:lnTo>
                  <a:lnTo>
                    <a:pt x="176" y="254"/>
                  </a:lnTo>
                  <a:lnTo>
                    <a:pt x="174" y="248"/>
                  </a:lnTo>
                  <a:lnTo>
                    <a:pt x="174" y="244"/>
                  </a:lnTo>
                  <a:lnTo>
                    <a:pt x="174" y="244"/>
                  </a:lnTo>
                  <a:lnTo>
                    <a:pt x="176" y="240"/>
                  </a:lnTo>
                  <a:lnTo>
                    <a:pt x="180" y="238"/>
                  </a:lnTo>
                  <a:lnTo>
                    <a:pt x="184" y="236"/>
                  </a:lnTo>
                  <a:lnTo>
                    <a:pt x="186" y="232"/>
                  </a:lnTo>
                  <a:lnTo>
                    <a:pt x="186" y="232"/>
                  </a:lnTo>
                  <a:lnTo>
                    <a:pt x="188" y="228"/>
                  </a:lnTo>
                  <a:lnTo>
                    <a:pt x="188" y="222"/>
                  </a:lnTo>
                  <a:lnTo>
                    <a:pt x="190" y="218"/>
                  </a:lnTo>
                  <a:lnTo>
                    <a:pt x="196" y="218"/>
                  </a:lnTo>
                  <a:lnTo>
                    <a:pt x="196" y="216"/>
                  </a:lnTo>
                  <a:lnTo>
                    <a:pt x="196" y="216"/>
                  </a:lnTo>
                  <a:lnTo>
                    <a:pt x="198" y="212"/>
                  </a:lnTo>
                  <a:lnTo>
                    <a:pt x="200" y="210"/>
                  </a:lnTo>
                  <a:lnTo>
                    <a:pt x="200" y="202"/>
                  </a:lnTo>
                  <a:lnTo>
                    <a:pt x="200" y="194"/>
                  </a:lnTo>
                  <a:lnTo>
                    <a:pt x="202" y="192"/>
                  </a:lnTo>
                  <a:lnTo>
                    <a:pt x="208" y="190"/>
                  </a:lnTo>
                  <a:lnTo>
                    <a:pt x="208" y="190"/>
                  </a:lnTo>
                  <a:lnTo>
                    <a:pt x="216" y="188"/>
                  </a:lnTo>
                  <a:lnTo>
                    <a:pt x="222" y="188"/>
                  </a:lnTo>
                  <a:lnTo>
                    <a:pt x="226" y="186"/>
                  </a:lnTo>
                  <a:lnTo>
                    <a:pt x="234" y="182"/>
                  </a:lnTo>
                  <a:lnTo>
                    <a:pt x="234" y="182"/>
                  </a:lnTo>
                  <a:lnTo>
                    <a:pt x="238" y="176"/>
                  </a:lnTo>
                  <a:lnTo>
                    <a:pt x="240" y="174"/>
                  </a:lnTo>
                  <a:lnTo>
                    <a:pt x="244" y="172"/>
                  </a:lnTo>
                  <a:lnTo>
                    <a:pt x="244" y="172"/>
                  </a:lnTo>
                  <a:lnTo>
                    <a:pt x="248" y="172"/>
                  </a:lnTo>
                  <a:lnTo>
                    <a:pt x="252" y="174"/>
                  </a:lnTo>
                  <a:lnTo>
                    <a:pt x="256" y="176"/>
                  </a:lnTo>
                  <a:lnTo>
                    <a:pt x="260" y="176"/>
                  </a:lnTo>
                  <a:lnTo>
                    <a:pt x="260" y="176"/>
                  </a:lnTo>
                  <a:lnTo>
                    <a:pt x="268" y="174"/>
                  </a:lnTo>
                  <a:lnTo>
                    <a:pt x="274" y="170"/>
                  </a:lnTo>
                  <a:lnTo>
                    <a:pt x="274" y="170"/>
                  </a:lnTo>
                  <a:lnTo>
                    <a:pt x="284" y="170"/>
                  </a:lnTo>
                  <a:lnTo>
                    <a:pt x="292" y="172"/>
                  </a:lnTo>
                  <a:lnTo>
                    <a:pt x="292" y="172"/>
                  </a:lnTo>
                  <a:lnTo>
                    <a:pt x="294" y="174"/>
                  </a:lnTo>
                  <a:lnTo>
                    <a:pt x="296" y="178"/>
                  </a:lnTo>
                  <a:lnTo>
                    <a:pt x="296" y="186"/>
                  </a:lnTo>
                  <a:lnTo>
                    <a:pt x="296" y="194"/>
                  </a:lnTo>
                  <a:lnTo>
                    <a:pt x="298" y="198"/>
                  </a:lnTo>
                  <a:lnTo>
                    <a:pt x="300" y="200"/>
                  </a:lnTo>
                  <a:lnTo>
                    <a:pt x="300" y="200"/>
                  </a:lnTo>
                  <a:lnTo>
                    <a:pt x="308" y="204"/>
                  </a:lnTo>
                  <a:lnTo>
                    <a:pt x="312" y="208"/>
                  </a:lnTo>
                  <a:lnTo>
                    <a:pt x="312" y="212"/>
                  </a:lnTo>
                  <a:lnTo>
                    <a:pt x="312" y="212"/>
                  </a:lnTo>
                  <a:lnTo>
                    <a:pt x="312" y="218"/>
                  </a:lnTo>
                  <a:lnTo>
                    <a:pt x="310" y="220"/>
                  </a:lnTo>
                  <a:lnTo>
                    <a:pt x="306" y="228"/>
                  </a:lnTo>
                  <a:lnTo>
                    <a:pt x="306" y="228"/>
                  </a:lnTo>
                  <a:lnTo>
                    <a:pt x="304" y="238"/>
                  </a:lnTo>
                  <a:lnTo>
                    <a:pt x="306" y="248"/>
                  </a:lnTo>
                  <a:lnTo>
                    <a:pt x="308" y="256"/>
                  </a:lnTo>
                  <a:lnTo>
                    <a:pt x="308" y="266"/>
                  </a:lnTo>
                  <a:lnTo>
                    <a:pt x="308" y="2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5" name="Freeform 106"/>
            <p:cNvSpPr>
              <a:spLocks/>
            </p:cNvSpPr>
            <p:nvPr/>
          </p:nvSpPr>
          <p:spPr bwMode="auto">
            <a:xfrm>
              <a:off x="9328477" y="4418083"/>
              <a:ext cx="1345259" cy="741617"/>
            </a:xfrm>
            <a:custGeom>
              <a:avLst/>
              <a:gdLst>
                <a:gd name="T0" fmla="*/ 468 w 468"/>
                <a:gd name="T1" fmla="*/ 0 h 258"/>
                <a:gd name="T2" fmla="*/ 134 w 468"/>
                <a:gd name="T3" fmla="*/ 112 h 258"/>
                <a:gd name="T4" fmla="*/ 68 w 468"/>
                <a:gd name="T5" fmla="*/ 90 h 258"/>
                <a:gd name="T6" fmla="*/ 52 w 468"/>
                <a:gd name="T7" fmla="*/ 106 h 258"/>
                <a:gd name="T8" fmla="*/ 86 w 468"/>
                <a:gd name="T9" fmla="*/ 136 h 258"/>
                <a:gd name="T10" fmla="*/ 0 w 468"/>
                <a:gd name="T11" fmla="*/ 184 h 258"/>
                <a:gd name="T12" fmla="*/ 0 w 468"/>
                <a:gd name="T13" fmla="*/ 190 h 258"/>
                <a:gd name="T14" fmla="*/ 46 w 468"/>
                <a:gd name="T15" fmla="*/ 182 h 258"/>
                <a:gd name="T16" fmla="*/ 16 w 468"/>
                <a:gd name="T17" fmla="*/ 214 h 258"/>
                <a:gd name="T18" fmla="*/ 22 w 468"/>
                <a:gd name="T19" fmla="*/ 222 h 258"/>
                <a:gd name="T20" fmla="*/ 64 w 468"/>
                <a:gd name="T21" fmla="*/ 192 h 258"/>
                <a:gd name="T22" fmla="*/ 44 w 468"/>
                <a:gd name="T23" fmla="*/ 232 h 258"/>
                <a:gd name="T24" fmla="*/ 50 w 468"/>
                <a:gd name="T25" fmla="*/ 240 h 258"/>
                <a:gd name="T26" fmla="*/ 88 w 468"/>
                <a:gd name="T27" fmla="*/ 210 h 258"/>
                <a:gd name="T28" fmla="*/ 78 w 468"/>
                <a:gd name="T29" fmla="*/ 250 h 258"/>
                <a:gd name="T30" fmla="*/ 84 w 468"/>
                <a:gd name="T31" fmla="*/ 258 h 258"/>
                <a:gd name="T32" fmla="*/ 154 w 468"/>
                <a:gd name="T33" fmla="*/ 152 h 258"/>
                <a:gd name="T34" fmla="*/ 466 w 468"/>
                <a:gd name="T35" fmla="*/ 20 h 258"/>
                <a:gd name="T36" fmla="*/ 468 w 468"/>
                <a:gd name="T3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8" h="258">
                  <a:moveTo>
                    <a:pt x="468" y="0"/>
                  </a:moveTo>
                  <a:lnTo>
                    <a:pt x="134" y="112"/>
                  </a:lnTo>
                  <a:lnTo>
                    <a:pt x="68" y="90"/>
                  </a:lnTo>
                  <a:lnTo>
                    <a:pt x="52" y="106"/>
                  </a:lnTo>
                  <a:lnTo>
                    <a:pt x="86" y="136"/>
                  </a:lnTo>
                  <a:lnTo>
                    <a:pt x="0" y="184"/>
                  </a:lnTo>
                  <a:lnTo>
                    <a:pt x="0" y="190"/>
                  </a:lnTo>
                  <a:lnTo>
                    <a:pt x="46" y="182"/>
                  </a:lnTo>
                  <a:lnTo>
                    <a:pt x="16" y="214"/>
                  </a:lnTo>
                  <a:lnTo>
                    <a:pt x="22" y="222"/>
                  </a:lnTo>
                  <a:lnTo>
                    <a:pt x="64" y="192"/>
                  </a:lnTo>
                  <a:lnTo>
                    <a:pt x="44" y="232"/>
                  </a:lnTo>
                  <a:lnTo>
                    <a:pt x="50" y="240"/>
                  </a:lnTo>
                  <a:lnTo>
                    <a:pt x="88" y="210"/>
                  </a:lnTo>
                  <a:lnTo>
                    <a:pt x="78" y="250"/>
                  </a:lnTo>
                  <a:lnTo>
                    <a:pt x="84" y="258"/>
                  </a:lnTo>
                  <a:lnTo>
                    <a:pt x="154" y="152"/>
                  </a:lnTo>
                  <a:lnTo>
                    <a:pt x="466" y="20"/>
                  </a:lnTo>
                  <a:lnTo>
                    <a:pt x="468"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6" name="Freeform 107"/>
            <p:cNvSpPr>
              <a:spLocks/>
            </p:cNvSpPr>
            <p:nvPr/>
          </p:nvSpPr>
          <p:spPr bwMode="auto">
            <a:xfrm>
              <a:off x="9690662" y="4159380"/>
              <a:ext cx="166720" cy="390930"/>
            </a:xfrm>
            <a:custGeom>
              <a:avLst/>
              <a:gdLst>
                <a:gd name="T0" fmla="*/ 56 w 58"/>
                <a:gd name="T1" fmla="*/ 0 h 136"/>
                <a:gd name="T2" fmla="*/ 56 w 58"/>
                <a:gd name="T3" fmla="*/ 0 h 136"/>
                <a:gd name="T4" fmla="*/ 48 w 58"/>
                <a:gd name="T5" fmla="*/ 8 h 136"/>
                <a:gd name="T6" fmla="*/ 40 w 58"/>
                <a:gd name="T7" fmla="*/ 20 h 136"/>
                <a:gd name="T8" fmla="*/ 32 w 58"/>
                <a:gd name="T9" fmla="*/ 34 h 136"/>
                <a:gd name="T10" fmla="*/ 22 w 58"/>
                <a:gd name="T11" fmla="*/ 54 h 136"/>
                <a:gd name="T12" fmla="*/ 12 w 58"/>
                <a:gd name="T13" fmla="*/ 78 h 136"/>
                <a:gd name="T14" fmla="*/ 6 w 58"/>
                <a:gd name="T15" fmla="*/ 104 h 136"/>
                <a:gd name="T16" fmla="*/ 0 w 58"/>
                <a:gd name="T17" fmla="*/ 136 h 136"/>
                <a:gd name="T18" fmla="*/ 0 w 58"/>
                <a:gd name="T19" fmla="*/ 136 h 136"/>
                <a:gd name="T20" fmla="*/ 4 w 58"/>
                <a:gd name="T21" fmla="*/ 134 h 136"/>
                <a:gd name="T22" fmla="*/ 14 w 58"/>
                <a:gd name="T23" fmla="*/ 126 h 136"/>
                <a:gd name="T24" fmla="*/ 28 w 58"/>
                <a:gd name="T25" fmla="*/ 106 h 136"/>
                <a:gd name="T26" fmla="*/ 36 w 58"/>
                <a:gd name="T27" fmla="*/ 92 h 136"/>
                <a:gd name="T28" fmla="*/ 44 w 58"/>
                <a:gd name="T29" fmla="*/ 76 h 136"/>
                <a:gd name="T30" fmla="*/ 44 w 58"/>
                <a:gd name="T31" fmla="*/ 76 h 136"/>
                <a:gd name="T32" fmla="*/ 48 w 58"/>
                <a:gd name="T33" fmla="*/ 68 h 136"/>
                <a:gd name="T34" fmla="*/ 52 w 58"/>
                <a:gd name="T35" fmla="*/ 52 h 136"/>
                <a:gd name="T36" fmla="*/ 56 w 58"/>
                <a:gd name="T37" fmla="*/ 28 h 136"/>
                <a:gd name="T38" fmla="*/ 58 w 58"/>
                <a:gd name="T39" fmla="*/ 14 h 136"/>
                <a:gd name="T40" fmla="*/ 56 w 58"/>
                <a:gd name="T41" fmla="*/ 0 h 136"/>
                <a:gd name="T42" fmla="*/ 56 w 58"/>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 h="136">
                  <a:moveTo>
                    <a:pt x="56" y="0"/>
                  </a:moveTo>
                  <a:lnTo>
                    <a:pt x="56" y="0"/>
                  </a:lnTo>
                  <a:lnTo>
                    <a:pt x="48" y="8"/>
                  </a:lnTo>
                  <a:lnTo>
                    <a:pt x="40" y="20"/>
                  </a:lnTo>
                  <a:lnTo>
                    <a:pt x="32" y="34"/>
                  </a:lnTo>
                  <a:lnTo>
                    <a:pt x="22" y="54"/>
                  </a:lnTo>
                  <a:lnTo>
                    <a:pt x="12" y="78"/>
                  </a:lnTo>
                  <a:lnTo>
                    <a:pt x="6" y="104"/>
                  </a:lnTo>
                  <a:lnTo>
                    <a:pt x="0" y="136"/>
                  </a:lnTo>
                  <a:lnTo>
                    <a:pt x="0" y="136"/>
                  </a:lnTo>
                  <a:lnTo>
                    <a:pt x="4" y="134"/>
                  </a:lnTo>
                  <a:lnTo>
                    <a:pt x="14" y="126"/>
                  </a:lnTo>
                  <a:lnTo>
                    <a:pt x="28" y="106"/>
                  </a:lnTo>
                  <a:lnTo>
                    <a:pt x="36" y="92"/>
                  </a:lnTo>
                  <a:lnTo>
                    <a:pt x="44" y="76"/>
                  </a:lnTo>
                  <a:lnTo>
                    <a:pt x="44" y="76"/>
                  </a:lnTo>
                  <a:lnTo>
                    <a:pt x="48" y="68"/>
                  </a:lnTo>
                  <a:lnTo>
                    <a:pt x="52" y="52"/>
                  </a:lnTo>
                  <a:lnTo>
                    <a:pt x="56" y="28"/>
                  </a:lnTo>
                  <a:lnTo>
                    <a:pt x="58" y="14"/>
                  </a:lnTo>
                  <a:lnTo>
                    <a:pt x="56" y="0"/>
                  </a:lnTo>
                  <a:lnTo>
                    <a:pt x="56"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7" name="Freeform 108"/>
            <p:cNvSpPr>
              <a:spLocks/>
            </p:cNvSpPr>
            <p:nvPr/>
          </p:nvSpPr>
          <p:spPr bwMode="auto">
            <a:xfrm>
              <a:off x="9891876" y="3693713"/>
              <a:ext cx="109230" cy="63239"/>
            </a:xfrm>
            <a:custGeom>
              <a:avLst/>
              <a:gdLst>
                <a:gd name="T0" fmla="*/ 38 w 38"/>
                <a:gd name="T1" fmla="*/ 6 h 22"/>
                <a:gd name="T2" fmla="*/ 4 w 38"/>
                <a:gd name="T3" fmla="*/ 22 h 22"/>
                <a:gd name="T4" fmla="*/ 0 w 38"/>
                <a:gd name="T5" fmla="*/ 18 h 22"/>
                <a:gd name="T6" fmla="*/ 34 w 38"/>
                <a:gd name="T7" fmla="*/ 0 h 22"/>
                <a:gd name="T8" fmla="*/ 38 w 38"/>
                <a:gd name="T9" fmla="*/ 6 h 22"/>
              </a:gdLst>
              <a:ahLst/>
              <a:cxnLst>
                <a:cxn ang="0">
                  <a:pos x="T0" y="T1"/>
                </a:cxn>
                <a:cxn ang="0">
                  <a:pos x="T2" y="T3"/>
                </a:cxn>
                <a:cxn ang="0">
                  <a:pos x="T4" y="T5"/>
                </a:cxn>
                <a:cxn ang="0">
                  <a:pos x="T6" y="T7"/>
                </a:cxn>
                <a:cxn ang="0">
                  <a:pos x="T8" y="T9"/>
                </a:cxn>
              </a:cxnLst>
              <a:rect l="0" t="0" r="r" b="b"/>
              <a:pathLst>
                <a:path w="38" h="22">
                  <a:moveTo>
                    <a:pt x="38" y="6"/>
                  </a:moveTo>
                  <a:lnTo>
                    <a:pt x="4" y="22"/>
                  </a:lnTo>
                  <a:lnTo>
                    <a:pt x="0" y="18"/>
                  </a:lnTo>
                  <a:lnTo>
                    <a:pt x="34" y="0"/>
                  </a:lnTo>
                  <a:lnTo>
                    <a:pt x="38" y="6"/>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8" name="Freeform 109"/>
            <p:cNvSpPr>
              <a:spLocks/>
            </p:cNvSpPr>
            <p:nvPr/>
          </p:nvSpPr>
          <p:spPr bwMode="auto">
            <a:xfrm>
              <a:off x="9322728" y="4009906"/>
              <a:ext cx="109230" cy="51741"/>
            </a:xfrm>
            <a:custGeom>
              <a:avLst/>
              <a:gdLst>
                <a:gd name="T0" fmla="*/ 0 w 38"/>
                <a:gd name="T1" fmla="*/ 12 h 18"/>
                <a:gd name="T2" fmla="*/ 36 w 38"/>
                <a:gd name="T3" fmla="*/ 0 h 18"/>
                <a:gd name="T4" fmla="*/ 38 w 38"/>
                <a:gd name="T5" fmla="*/ 8 h 18"/>
                <a:gd name="T6" fmla="*/ 2 w 38"/>
                <a:gd name="T7" fmla="*/ 18 h 18"/>
                <a:gd name="T8" fmla="*/ 0 w 38"/>
                <a:gd name="T9" fmla="*/ 12 h 18"/>
              </a:gdLst>
              <a:ahLst/>
              <a:cxnLst>
                <a:cxn ang="0">
                  <a:pos x="T0" y="T1"/>
                </a:cxn>
                <a:cxn ang="0">
                  <a:pos x="T2" y="T3"/>
                </a:cxn>
                <a:cxn ang="0">
                  <a:pos x="T4" y="T5"/>
                </a:cxn>
                <a:cxn ang="0">
                  <a:pos x="T6" y="T7"/>
                </a:cxn>
                <a:cxn ang="0">
                  <a:pos x="T8" y="T9"/>
                </a:cxn>
              </a:cxnLst>
              <a:rect l="0" t="0" r="r" b="b"/>
              <a:pathLst>
                <a:path w="38" h="18">
                  <a:moveTo>
                    <a:pt x="0" y="12"/>
                  </a:moveTo>
                  <a:lnTo>
                    <a:pt x="36" y="0"/>
                  </a:lnTo>
                  <a:lnTo>
                    <a:pt x="38" y="8"/>
                  </a:lnTo>
                  <a:lnTo>
                    <a:pt x="2" y="18"/>
                  </a:lnTo>
                  <a:lnTo>
                    <a:pt x="0" y="12"/>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49" name="Freeform 110"/>
            <p:cNvSpPr>
              <a:spLocks/>
            </p:cNvSpPr>
            <p:nvPr/>
          </p:nvSpPr>
          <p:spPr bwMode="auto">
            <a:xfrm>
              <a:off x="9581432" y="3762701"/>
              <a:ext cx="109230" cy="86235"/>
            </a:xfrm>
            <a:custGeom>
              <a:avLst/>
              <a:gdLst>
                <a:gd name="T0" fmla="*/ 34 w 38"/>
                <a:gd name="T1" fmla="*/ 30 h 30"/>
                <a:gd name="T2" fmla="*/ 0 w 38"/>
                <a:gd name="T3" fmla="*/ 8 h 30"/>
                <a:gd name="T4" fmla="*/ 4 w 38"/>
                <a:gd name="T5" fmla="*/ 0 h 30"/>
                <a:gd name="T6" fmla="*/ 38 w 38"/>
                <a:gd name="T7" fmla="*/ 22 h 30"/>
                <a:gd name="T8" fmla="*/ 34 w 38"/>
                <a:gd name="T9" fmla="*/ 30 h 30"/>
              </a:gdLst>
              <a:ahLst/>
              <a:cxnLst>
                <a:cxn ang="0">
                  <a:pos x="T0" y="T1"/>
                </a:cxn>
                <a:cxn ang="0">
                  <a:pos x="T2" y="T3"/>
                </a:cxn>
                <a:cxn ang="0">
                  <a:pos x="T4" y="T5"/>
                </a:cxn>
                <a:cxn ang="0">
                  <a:pos x="T6" y="T7"/>
                </a:cxn>
                <a:cxn ang="0">
                  <a:pos x="T8" y="T9"/>
                </a:cxn>
              </a:cxnLst>
              <a:rect l="0" t="0" r="r" b="b"/>
              <a:pathLst>
                <a:path w="38" h="30">
                  <a:moveTo>
                    <a:pt x="34" y="30"/>
                  </a:moveTo>
                  <a:lnTo>
                    <a:pt x="0" y="8"/>
                  </a:lnTo>
                  <a:lnTo>
                    <a:pt x="4" y="0"/>
                  </a:lnTo>
                  <a:lnTo>
                    <a:pt x="38" y="22"/>
                  </a:lnTo>
                  <a:lnTo>
                    <a:pt x="34" y="30"/>
                  </a:lnTo>
                  <a:close/>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0" name="Freeform 111"/>
            <p:cNvSpPr>
              <a:spLocks/>
            </p:cNvSpPr>
            <p:nvPr/>
          </p:nvSpPr>
          <p:spPr bwMode="auto">
            <a:xfrm>
              <a:off x="10139082" y="3877680"/>
              <a:ext cx="86235" cy="189716"/>
            </a:xfrm>
            <a:custGeom>
              <a:avLst/>
              <a:gdLst>
                <a:gd name="T0" fmla="*/ 10 w 30"/>
                <a:gd name="T1" fmla="*/ 66 h 66"/>
                <a:gd name="T2" fmla="*/ 0 w 30"/>
                <a:gd name="T3" fmla="*/ 62 h 66"/>
                <a:gd name="T4" fmla="*/ 20 w 30"/>
                <a:gd name="T5" fmla="*/ 0 h 66"/>
                <a:gd name="T6" fmla="*/ 30 w 30"/>
                <a:gd name="T7" fmla="*/ 4 h 66"/>
                <a:gd name="T8" fmla="*/ 10 w 30"/>
                <a:gd name="T9" fmla="*/ 66 h 66"/>
              </a:gdLst>
              <a:ahLst/>
              <a:cxnLst>
                <a:cxn ang="0">
                  <a:pos x="T0" y="T1"/>
                </a:cxn>
                <a:cxn ang="0">
                  <a:pos x="T2" y="T3"/>
                </a:cxn>
                <a:cxn ang="0">
                  <a:pos x="T4" y="T5"/>
                </a:cxn>
                <a:cxn ang="0">
                  <a:pos x="T6" y="T7"/>
                </a:cxn>
                <a:cxn ang="0">
                  <a:pos x="T8" y="T9"/>
                </a:cxn>
              </a:cxnLst>
              <a:rect l="0" t="0" r="r" b="b"/>
              <a:pathLst>
                <a:path w="30" h="66">
                  <a:moveTo>
                    <a:pt x="10" y="66"/>
                  </a:moveTo>
                  <a:lnTo>
                    <a:pt x="0" y="62"/>
                  </a:lnTo>
                  <a:lnTo>
                    <a:pt x="20" y="0"/>
                  </a:lnTo>
                  <a:lnTo>
                    <a:pt x="30" y="4"/>
                  </a:lnTo>
                  <a:lnTo>
                    <a:pt x="10" y="66"/>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1" name="Rectangle 112"/>
            <p:cNvSpPr>
              <a:spLocks noChangeArrowheads="1"/>
            </p:cNvSpPr>
            <p:nvPr/>
          </p:nvSpPr>
          <p:spPr bwMode="auto">
            <a:xfrm>
              <a:off x="10438028" y="4216869"/>
              <a:ext cx="22996" cy="160971"/>
            </a:xfrm>
            <a:prstGeom prst="rect">
              <a:avLst/>
            </a:prstGeom>
            <a:solidFill>
              <a:srgbClr val="EA0B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4" name="Freeform 113"/>
            <p:cNvSpPr>
              <a:spLocks/>
            </p:cNvSpPr>
            <p:nvPr/>
          </p:nvSpPr>
          <p:spPr bwMode="auto">
            <a:xfrm>
              <a:off x="9196251" y="4544561"/>
              <a:ext cx="183967" cy="97733"/>
            </a:xfrm>
            <a:custGeom>
              <a:avLst/>
              <a:gdLst>
                <a:gd name="T0" fmla="*/ 64 w 64"/>
                <a:gd name="T1" fmla="*/ 10 h 34"/>
                <a:gd name="T2" fmla="*/ 4 w 64"/>
                <a:gd name="T3" fmla="*/ 34 h 34"/>
                <a:gd name="T4" fmla="*/ 0 w 64"/>
                <a:gd name="T5" fmla="*/ 24 h 34"/>
                <a:gd name="T6" fmla="*/ 60 w 64"/>
                <a:gd name="T7" fmla="*/ 0 h 34"/>
                <a:gd name="T8" fmla="*/ 64 w 64"/>
                <a:gd name="T9" fmla="*/ 10 h 34"/>
              </a:gdLst>
              <a:ahLst/>
              <a:cxnLst>
                <a:cxn ang="0">
                  <a:pos x="T0" y="T1"/>
                </a:cxn>
                <a:cxn ang="0">
                  <a:pos x="T2" y="T3"/>
                </a:cxn>
                <a:cxn ang="0">
                  <a:pos x="T4" y="T5"/>
                </a:cxn>
                <a:cxn ang="0">
                  <a:pos x="T6" y="T7"/>
                </a:cxn>
                <a:cxn ang="0">
                  <a:pos x="T8" y="T9"/>
                </a:cxn>
              </a:cxnLst>
              <a:rect l="0" t="0" r="r" b="b"/>
              <a:pathLst>
                <a:path w="64" h="34">
                  <a:moveTo>
                    <a:pt x="64" y="10"/>
                  </a:moveTo>
                  <a:lnTo>
                    <a:pt x="4" y="34"/>
                  </a:lnTo>
                  <a:lnTo>
                    <a:pt x="0" y="24"/>
                  </a:lnTo>
                  <a:lnTo>
                    <a:pt x="60" y="0"/>
                  </a:lnTo>
                  <a:lnTo>
                    <a:pt x="64" y="10"/>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5" name="Freeform 114"/>
            <p:cNvSpPr>
              <a:spLocks/>
            </p:cNvSpPr>
            <p:nvPr/>
          </p:nvSpPr>
          <p:spPr bwMode="auto">
            <a:xfrm>
              <a:off x="9190502" y="4320351"/>
              <a:ext cx="97733" cy="68988"/>
            </a:xfrm>
            <a:custGeom>
              <a:avLst/>
              <a:gdLst>
                <a:gd name="T0" fmla="*/ 30 w 34"/>
                <a:gd name="T1" fmla="*/ 24 h 24"/>
                <a:gd name="T2" fmla="*/ 0 w 34"/>
                <a:gd name="T3" fmla="*/ 8 h 24"/>
                <a:gd name="T4" fmla="*/ 4 w 34"/>
                <a:gd name="T5" fmla="*/ 0 h 24"/>
                <a:gd name="T6" fmla="*/ 34 w 34"/>
                <a:gd name="T7" fmla="*/ 16 h 24"/>
                <a:gd name="T8" fmla="*/ 30 w 34"/>
                <a:gd name="T9" fmla="*/ 24 h 24"/>
              </a:gdLst>
              <a:ahLst/>
              <a:cxnLst>
                <a:cxn ang="0">
                  <a:pos x="T0" y="T1"/>
                </a:cxn>
                <a:cxn ang="0">
                  <a:pos x="T2" y="T3"/>
                </a:cxn>
                <a:cxn ang="0">
                  <a:pos x="T4" y="T5"/>
                </a:cxn>
                <a:cxn ang="0">
                  <a:pos x="T6" y="T7"/>
                </a:cxn>
                <a:cxn ang="0">
                  <a:pos x="T8" y="T9"/>
                </a:cxn>
              </a:cxnLst>
              <a:rect l="0" t="0" r="r" b="b"/>
              <a:pathLst>
                <a:path w="34" h="24">
                  <a:moveTo>
                    <a:pt x="30" y="24"/>
                  </a:moveTo>
                  <a:lnTo>
                    <a:pt x="0" y="8"/>
                  </a:lnTo>
                  <a:lnTo>
                    <a:pt x="4" y="0"/>
                  </a:lnTo>
                  <a:lnTo>
                    <a:pt x="34" y="16"/>
                  </a:lnTo>
                  <a:lnTo>
                    <a:pt x="30" y="24"/>
                  </a:lnTo>
                  <a:close/>
                </a:path>
              </a:pathLst>
            </a:custGeom>
            <a:solidFill>
              <a:srgbClr val="EA0B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6" name="Freeform 115"/>
            <p:cNvSpPr>
              <a:spLocks/>
            </p:cNvSpPr>
            <p:nvPr/>
          </p:nvSpPr>
          <p:spPr bwMode="auto">
            <a:xfrm>
              <a:off x="9690662" y="5090713"/>
              <a:ext cx="97733" cy="68988"/>
            </a:xfrm>
            <a:custGeom>
              <a:avLst/>
              <a:gdLst>
                <a:gd name="T0" fmla="*/ 30 w 34"/>
                <a:gd name="T1" fmla="*/ 24 h 24"/>
                <a:gd name="T2" fmla="*/ 0 w 34"/>
                <a:gd name="T3" fmla="*/ 8 h 24"/>
                <a:gd name="T4" fmla="*/ 4 w 34"/>
                <a:gd name="T5" fmla="*/ 0 h 24"/>
                <a:gd name="T6" fmla="*/ 34 w 34"/>
                <a:gd name="T7" fmla="*/ 16 h 24"/>
                <a:gd name="T8" fmla="*/ 30 w 34"/>
                <a:gd name="T9" fmla="*/ 24 h 24"/>
              </a:gdLst>
              <a:ahLst/>
              <a:cxnLst>
                <a:cxn ang="0">
                  <a:pos x="T0" y="T1"/>
                </a:cxn>
                <a:cxn ang="0">
                  <a:pos x="T2" y="T3"/>
                </a:cxn>
                <a:cxn ang="0">
                  <a:pos x="T4" y="T5"/>
                </a:cxn>
                <a:cxn ang="0">
                  <a:pos x="T6" y="T7"/>
                </a:cxn>
                <a:cxn ang="0">
                  <a:pos x="T8" y="T9"/>
                </a:cxn>
              </a:cxnLst>
              <a:rect l="0" t="0" r="r" b="b"/>
              <a:pathLst>
                <a:path w="34" h="24">
                  <a:moveTo>
                    <a:pt x="30" y="24"/>
                  </a:moveTo>
                  <a:lnTo>
                    <a:pt x="0" y="8"/>
                  </a:lnTo>
                  <a:lnTo>
                    <a:pt x="4" y="0"/>
                  </a:lnTo>
                  <a:lnTo>
                    <a:pt x="34" y="16"/>
                  </a:lnTo>
                  <a:lnTo>
                    <a:pt x="30" y="24"/>
                  </a:lnTo>
                  <a:close/>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7" name="Freeform 116"/>
            <p:cNvSpPr>
              <a:spLocks/>
            </p:cNvSpPr>
            <p:nvPr/>
          </p:nvSpPr>
          <p:spPr bwMode="auto">
            <a:xfrm>
              <a:off x="9949366" y="4900997"/>
              <a:ext cx="86235" cy="126477"/>
            </a:xfrm>
            <a:custGeom>
              <a:avLst/>
              <a:gdLst>
                <a:gd name="T0" fmla="*/ 30 w 30"/>
                <a:gd name="T1" fmla="*/ 40 h 44"/>
                <a:gd name="T2" fmla="*/ 24 w 30"/>
                <a:gd name="T3" fmla="*/ 44 h 44"/>
                <a:gd name="T4" fmla="*/ 0 w 30"/>
                <a:gd name="T5" fmla="*/ 2 h 44"/>
                <a:gd name="T6" fmla="*/ 6 w 30"/>
                <a:gd name="T7" fmla="*/ 0 h 44"/>
                <a:gd name="T8" fmla="*/ 30 w 30"/>
                <a:gd name="T9" fmla="*/ 40 h 44"/>
              </a:gdLst>
              <a:ahLst/>
              <a:cxnLst>
                <a:cxn ang="0">
                  <a:pos x="T0" y="T1"/>
                </a:cxn>
                <a:cxn ang="0">
                  <a:pos x="T2" y="T3"/>
                </a:cxn>
                <a:cxn ang="0">
                  <a:pos x="T4" y="T5"/>
                </a:cxn>
                <a:cxn ang="0">
                  <a:pos x="T6" y="T7"/>
                </a:cxn>
                <a:cxn ang="0">
                  <a:pos x="T8" y="T9"/>
                </a:cxn>
              </a:cxnLst>
              <a:rect l="0" t="0" r="r" b="b"/>
              <a:pathLst>
                <a:path w="30" h="44">
                  <a:moveTo>
                    <a:pt x="30" y="40"/>
                  </a:moveTo>
                  <a:lnTo>
                    <a:pt x="24" y="44"/>
                  </a:lnTo>
                  <a:lnTo>
                    <a:pt x="0" y="2"/>
                  </a:lnTo>
                  <a:lnTo>
                    <a:pt x="6" y="0"/>
                  </a:lnTo>
                  <a:lnTo>
                    <a:pt x="30" y="40"/>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8" name="Freeform 117"/>
            <p:cNvSpPr>
              <a:spLocks/>
            </p:cNvSpPr>
            <p:nvPr/>
          </p:nvSpPr>
          <p:spPr bwMode="auto">
            <a:xfrm>
              <a:off x="9920621" y="4492820"/>
              <a:ext cx="172469" cy="91984"/>
            </a:xfrm>
            <a:custGeom>
              <a:avLst/>
              <a:gdLst>
                <a:gd name="T0" fmla="*/ 60 w 60"/>
                <a:gd name="T1" fmla="*/ 8 h 32"/>
                <a:gd name="T2" fmla="*/ 4 w 60"/>
                <a:gd name="T3" fmla="*/ 32 h 32"/>
                <a:gd name="T4" fmla="*/ 0 w 60"/>
                <a:gd name="T5" fmla="*/ 24 h 32"/>
                <a:gd name="T6" fmla="*/ 56 w 60"/>
                <a:gd name="T7" fmla="*/ 0 h 32"/>
                <a:gd name="T8" fmla="*/ 60 w 60"/>
                <a:gd name="T9" fmla="*/ 8 h 32"/>
              </a:gdLst>
              <a:ahLst/>
              <a:cxnLst>
                <a:cxn ang="0">
                  <a:pos x="T0" y="T1"/>
                </a:cxn>
                <a:cxn ang="0">
                  <a:pos x="T2" y="T3"/>
                </a:cxn>
                <a:cxn ang="0">
                  <a:pos x="T4" y="T5"/>
                </a:cxn>
                <a:cxn ang="0">
                  <a:pos x="T6" y="T7"/>
                </a:cxn>
                <a:cxn ang="0">
                  <a:pos x="T8" y="T9"/>
                </a:cxn>
              </a:cxnLst>
              <a:rect l="0" t="0" r="r" b="b"/>
              <a:pathLst>
                <a:path w="60" h="32">
                  <a:moveTo>
                    <a:pt x="60" y="8"/>
                  </a:moveTo>
                  <a:lnTo>
                    <a:pt x="4" y="32"/>
                  </a:lnTo>
                  <a:lnTo>
                    <a:pt x="0" y="24"/>
                  </a:lnTo>
                  <a:lnTo>
                    <a:pt x="56" y="0"/>
                  </a:lnTo>
                  <a:lnTo>
                    <a:pt x="60" y="8"/>
                  </a:lnTo>
                  <a:close/>
                </a:path>
              </a:pathLst>
            </a:custGeom>
            <a:solidFill>
              <a:srgbClr val="FBD1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9" name="Rectangle 118"/>
            <p:cNvSpPr>
              <a:spLocks noChangeArrowheads="1"/>
            </p:cNvSpPr>
            <p:nvPr/>
          </p:nvSpPr>
          <p:spPr bwMode="auto">
            <a:xfrm>
              <a:off x="9196251" y="4855005"/>
              <a:ext cx="22996" cy="132226"/>
            </a:xfrm>
            <a:prstGeom prst="rect">
              <a:avLst/>
            </a:prstGeom>
            <a:solidFill>
              <a:srgbClr val="FBD11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0" name="Rectangle 119"/>
            <p:cNvSpPr>
              <a:spLocks noChangeArrowheads="1"/>
            </p:cNvSpPr>
            <p:nvPr/>
          </p:nvSpPr>
          <p:spPr bwMode="auto">
            <a:xfrm>
              <a:off x="10282806" y="4751524"/>
              <a:ext cx="17247" cy="132226"/>
            </a:xfrm>
            <a:prstGeom prst="rect">
              <a:avLst/>
            </a:prstGeom>
            <a:solidFill>
              <a:srgbClr val="E71E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261" name="Group 260"/>
          <p:cNvGrpSpPr/>
          <p:nvPr/>
        </p:nvGrpSpPr>
        <p:grpSpPr>
          <a:xfrm>
            <a:off x="5975277" y="3422380"/>
            <a:ext cx="2528637" cy="2660905"/>
            <a:chOff x="7057645" y="4207216"/>
            <a:chExt cx="1962565" cy="2065222"/>
          </a:xfrm>
        </p:grpSpPr>
        <p:sp>
          <p:nvSpPr>
            <p:cNvPr id="262" name="Freeform 5"/>
            <p:cNvSpPr>
              <a:spLocks/>
            </p:cNvSpPr>
            <p:nvPr/>
          </p:nvSpPr>
          <p:spPr bwMode="auto">
            <a:xfrm>
              <a:off x="8110385" y="4269615"/>
              <a:ext cx="901773" cy="497183"/>
            </a:xfrm>
            <a:custGeom>
              <a:avLst/>
              <a:gdLst>
                <a:gd name="T0" fmla="*/ 0 w 448"/>
                <a:gd name="T1" fmla="*/ 221 h 247"/>
                <a:gd name="T2" fmla="*/ 268 w 448"/>
                <a:gd name="T3" fmla="*/ 95 h 247"/>
                <a:gd name="T4" fmla="*/ 289 w 448"/>
                <a:gd name="T5" fmla="*/ 0 h 247"/>
                <a:gd name="T6" fmla="*/ 315 w 448"/>
                <a:gd name="T7" fmla="*/ 0 h 247"/>
                <a:gd name="T8" fmla="*/ 306 w 448"/>
                <a:gd name="T9" fmla="*/ 50 h 247"/>
                <a:gd name="T10" fmla="*/ 417 w 448"/>
                <a:gd name="T11" fmla="*/ 9 h 247"/>
                <a:gd name="T12" fmla="*/ 426 w 448"/>
                <a:gd name="T13" fmla="*/ 19 h 247"/>
                <a:gd name="T14" fmla="*/ 381 w 448"/>
                <a:gd name="T15" fmla="*/ 45 h 247"/>
                <a:gd name="T16" fmla="*/ 445 w 448"/>
                <a:gd name="T17" fmla="*/ 45 h 247"/>
                <a:gd name="T18" fmla="*/ 448 w 448"/>
                <a:gd name="T19" fmla="*/ 57 h 247"/>
                <a:gd name="T20" fmla="*/ 393 w 448"/>
                <a:gd name="T21" fmla="*/ 76 h 247"/>
                <a:gd name="T22" fmla="*/ 445 w 448"/>
                <a:gd name="T23" fmla="*/ 97 h 247"/>
                <a:gd name="T24" fmla="*/ 445 w 448"/>
                <a:gd name="T25" fmla="*/ 107 h 247"/>
                <a:gd name="T26" fmla="*/ 381 w 448"/>
                <a:gd name="T27" fmla="*/ 112 h 247"/>
                <a:gd name="T28" fmla="*/ 426 w 448"/>
                <a:gd name="T29" fmla="*/ 138 h 247"/>
                <a:gd name="T30" fmla="*/ 424 w 448"/>
                <a:gd name="T31" fmla="*/ 147 h 247"/>
                <a:gd name="T32" fmla="*/ 287 w 448"/>
                <a:gd name="T33" fmla="*/ 135 h 247"/>
                <a:gd name="T34" fmla="*/ 7 w 448"/>
                <a:gd name="T35" fmla="*/ 247 h 247"/>
                <a:gd name="T36" fmla="*/ 0 w 448"/>
                <a:gd name="T37" fmla="*/ 221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8" h="247">
                  <a:moveTo>
                    <a:pt x="0" y="221"/>
                  </a:moveTo>
                  <a:lnTo>
                    <a:pt x="268" y="95"/>
                  </a:lnTo>
                  <a:lnTo>
                    <a:pt x="289" y="0"/>
                  </a:lnTo>
                  <a:lnTo>
                    <a:pt x="315" y="0"/>
                  </a:lnTo>
                  <a:lnTo>
                    <a:pt x="306" y="50"/>
                  </a:lnTo>
                  <a:lnTo>
                    <a:pt x="417" y="9"/>
                  </a:lnTo>
                  <a:lnTo>
                    <a:pt x="426" y="19"/>
                  </a:lnTo>
                  <a:lnTo>
                    <a:pt x="381" y="45"/>
                  </a:lnTo>
                  <a:lnTo>
                    <a:pt x="445" y="45"/>
                  </a:lnTo>
                  <a:lnTo>
                    <a:pt x="448" y="57"/>
                  </a:lnTo>
                  <a:lnTo>
                    <a:pt x="393" y="76"/>
                  </a:lnTo>
                  <a:lnTo>
                    <a:pt x="445" y="97"/>
                  </a:lnTo>
                  <a:lnTo>
                    <a:pt x="445" y="107"/>
                  </a:lnTo>
                  <a:lnTo>
                    <a:pt x="381" y="112"/>
                  </a:lnTo>
                  <a:lnTo>
                    <a:pt x="426" y="138"/>
                  </a:lnTo>
                  <a:lnTo>
                    <a:pt x="424" y="147"/>
                  </a:lnTo>
                  <a:lnTo>
                    <a:pt x="287" y="135"/>
                  </a:lnTo>
                  <a:lnTo>
                    <a:pt x="7" y="247"/>
                  </a:lnTo>
                  <a:lnTo>
                    <a:pt x="0" y="221"/>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3" name="Freeform 6"/>
            <p:cNvSpPr>
              <a:spLocks/>
            </p:cNvSpPr>
            <p:nvPr/>
          </p:nvSpPr>
          <p:spPr bwMode="auto">
            <a:xfrm>
              <a:off x="8062076" y="5545786"/>
              <a:ext cx="905799" cy="726652"/>
            </a:xfrm>
            <a:custGeom>
              <a:avLst/>
              <a:gdLst>
                <a:gd name="T0" fmla="*/ 71 w 450"/>
                <a:gd name="T1" fmla="*/ 0 h 361"/>
                <a:gd name="T2" fmla="*/ 320 w 450"/>
                <a:gd name="T3" fmla="*/ 269 h 361"/>
                <a:gd name="T4" fmla="*/ 450 w 450"/>
                <a:gd name="T5" fmla="*/ 148 h 361"/>
                <a:gd name="T6" fmla="*/ 344 w 450"/>
                <a:gd name="T7" fmla="*/ 361 h 361"/>
                <a:gd name="T8" fmla="*/ 0 w 450"/>
                <a:gd name="T9" fmla="*/ 76 h 361"/>
                <a:gd name="T10" fmla="*/ 71 w 450"/>
                <a:gd name="T11" fmla="*/ 0 h 361"/>
              </a:gdLst>
              <a:ahLst/>
              <a:cxnLst>
                <a:cxn ang="0">
                  <a:pos x="T0" y="T1"/>
                </a:cxn>
                <a:cxn ang="0">
                  <a:pos x="T2" y="T3"/>
                </a:cxn>
                <a:cxn ang="0">
                  <a:pos x="T4" y="T5"/>
                </a:cxn>
                <a:cxn ang="0">
                  <a:pos x="T6" y="T7"/>
                </a:cxn>
                <a:cxn ang="0">
                  <a:pos x="T8" y="T9"/>
                </a:cxn>
                <a:cxn ang="0">
                  <a:pos x="T10" y="T11"/>
                </a:cxn>
              </a:cxnLst>
              <a:rect l="0" t="0" r="r" b="b"/>
              <a:pathLst>
                <a:path w="450" h="361">
                  <a:moveTo>
                    <a:pt x="71" y="0"/>
                  </a:moveTo>
                  <a:lnTo>
                    <a:pt x="320" y="269"/>
                  </a:lnTo>
                  <a:lnTo>
                    <a:pt x="450" y="148"/>
                  </a:lnTo>
                  <a:lnTo>
                    <a:pt x="344" y="361"/>
                  </a:lnTo>
                  <a:lnTo>
                    <a:pt x="0" y="76"/>
                  </a:lnTo>
                  <a:lnTo>
                    <a:pt x="71"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4" name="Freeform 7"/>
            <p:cNvSpPr>
              <a:spLocks/>
            </p:cNvSpPr>
            <p:nvPr/>
          </p:nvSpPr>
          <p:spPr bwMode="auto">
            <a:xfrm>
              <a:off x="7057645" y="5545786"/>
              <a:ext cx="1153384" cy="670292"/>
            </a:xfrm>
            <a:custGeom>
              <a:avLst/>
              <a:gdLst>
                <a:gd name="T0" fmla="*/ 435 w 573"/>
                <a:gd name="T1" fmla="*/ 43 h 333"/>
                <a:gd name="T2" fmla="*/ 364 w 573"/>
                <a:gd name="T3" fmla="*/ 205 h 333"/>
                <a:gd name="T4" fmla="*/ 92 w 573"/>
                <a:gd name="T5" fmla="*/ 138 h 333"/>
                <a:gd name="T6" fmla="*/ 0 w 573"/>
                <a:gd name="T7" fmla="*/ 333 h 333"/>
                <a:gd name="T8" fmla="*/ 172 w 573"/>
                <a:gd name="T9" fmla="*/ 209 h 333"/>
                <a:gd name="T10" fmla="*/ 364 w 573"/>
                <a:gd name="T11" fmla="*/ 321 h 333"/>
                <a:gd name="T12" fmla="*/ 573 w 573"/>
                <a:gd name="T13" fmla="*/ 0 h 333"/>
                <a:gd name="T14" fmla="*/ 435 w 573"/>
                <a:gd name="T15" fmla="*/ 4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3" h="333">
                  <a:moveTo>
                    <a:pt x="435" y="43"/>
                  </a:moveTo>
                  <a:lnTo>
                    <a:pt x="364" y="205"/>
                  </a:lnTo>
                  <a:lnTo>
                    <a:pt x="92" y="138"/>
                  </a:lnTo>
                  <a:lnTo>
                    <a:pt x="0" y="333"/>
                  </a:lnTo>
                  <a:lnTo>
                    <a:pt x="172" y="209"/>
                  </a:lnTo>
                  <a:lnTo>
                    <a:pt x="364" y="321"/>
                  </a:lnTo>
                  <a:lnTo>
                    <a:pt x="573" y="0"/>
                  </a:lnTo>
                  <a:lnTo>
                    <a:pt x="435" y="43"/>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5" name="Freeform 8"/>
            <p:cNvSpPr>
              <a:spLocks/>
            </p:cNvSpPr>
            <p:nvPr/>
          </p:nvSpPr>
          <p:spPr bwMode="auto">
            <a:xfrm>
              <a:off x="7057645" y="5545786"/>
              <a:ext cx="1153384" cy="670292"/>
            </a:xfrm>
            <a:custGeom>
              <a:avLst/>
              <a:gdLst>
                <a:gd name="T0" fmla="*/ 435 w 573"/>
                <a:gd name="T1" fmla="*/ 43 h 333"/>
                <a:gd name="T2" fmla="*/ 364 w 573"/>
                <a:gd name="T3" fmla="*/ 205 h 333"/>
                <a:gd name="T4" fmla="*/ 92 w 573"/>
                <a:gd name="T5" fmla="*/ 138 h 333"/>
                <a:gd name="T6" fmla="*/ 0 w 573"/>
                <a:gd name="T7" fmla="*/ 333 h 333"/>
                <a:gd name="T8" fmla="*/ 172 w 573"/>
                <a:gd name="T9" fmla="*/ 209 h 333"/>
                <a:gd name="T10" fmla="*/ 364 w 573"/>
                <a:gd name="T11" fmla="*/ 321 h 333"/>
                <a:gd name="T12" fmla="*/ 573 w 573"/>
                <a:gd name="T13" fmla="*/ 0 h 333"/>
                <a:gd name="T14" fmla="*/ 435 w 573"/>
                <a:gd name="T15" fmla="*/ 4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3" h="333">
                  <a:moveTo>
                    <a:pt x="435" y="43"/>
                  </a:moveTo>
                  <a:lnTo>
                    <a:pt x="364" y="205"/>
                  </a:lnTo>
                  <a:lnTo>
                    <a:pt x="92" y="138"/>
                  </a:lnTo>
                  <a:lnTo>
                    <a:pt x="0" y="333"/>
                  </a:lnTo>
                  <a:lnTo>
                    <a:pt x="172" y="209"/>
                  </a:lnTo>
                  <a:lnTo>
                    <a:pt x="364" y="321"/>
                  </a:lnTo>
                  <a:lnTo>
                    <a:pt x="573" y="0"/>
                  </a:lnTo>
                  <a:lnTo>
                    <a:pt x="43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6" name="Freeform 9"/>
            <p:cNvSpPr>
              <a:spLocks/>
            </p:cNvSpPr>
            <p:nvPr/>
          </p:nvSpPr>
          <p:spPr bwMode="auto">
            <a:xfrm>
              <a:off x="7260947" y="4307860"/>
              <a:ext cx="1054753" cy="1411034"/>
            </a:xfrm>
            <a:custGeom>
              <a:avLst/>
              <a:gdLst>
                <a:gd name="T0" fmla="*/ 0 w 524"/>
                <a:gd name="T1" fmla="*/ 145 h 701"/>
                <a:gd name="T2" fmla="*/ 268 w 524"/>
                <a:gd name="T3" fmla="*/ 701 h 701"/>
                <a:gd name="T4" fmla="*/ 524 w 524"/>
                <a:gd name="T5" fmla="*/ 613 h 701"/>
                <a:gd name="T6" fmla="*/ 420 w 524"/>
                <a:gd name="T7" fmla="*/ 0 h 701"/>
                <a:gd name="T8" fmla="*/ 0 w 524"/>
                <a:gd name="T9" fmla="*/ 145 h 701"/>
              </a:gdLst>
              <a:ahLst/>
              <a:cxnLst>
                <a:cxn ang="0">
                  <a:pos x="T0" y="T1"/>
                </a:cxn>
                <a:cxn ang="0">
                  <a:pos x="T2" y="T3"/>
                </a:cxn>
                <a:cxn ang="0">
                  <a:pos x="T4" y="T5"/>
                </a:cxn>
                <a:cxn ang="0">
                  <a:pos x="T6" y="T7"/>
                </a:cxn>
                <a:cxn ang="0">
                  <a:pos x="T8" y="T9"/>
                </a:cxn>
              </a:cxnLst>
              <a:rect l="0" t="0" r="r" b="b"/>
              <a:pathLst>
                <a:path w="524" h="701">
                  <a:moveTo>
                    <a:pt x="0" y="145"/>
                  </a:moveTo>
                  <a:lnTo>
                    <a:pt x="268" y="701"/>
                  </a:lnTo>
                  <a:lnTo>
                    <a:pt x="524" y="613"/>
                  </a:lnTo>
                  <a:lnTo>
                    <a:pt x="420" y="0"/>
                  </a:lnTo>
                  <a:lnTo>
                    <a:pt x="0" y="14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7" name="Freeform 10"/>
            <p:cNvSpPr>
              <a:spLocks/>
            </p:cNvSpPr>
            <p:nvPr/>
          </p:nvSpPr>
          <p:spPr bwMode="auto">
            <a:xfrm>
              <a:off x="7260947" y="4307860"/>
              <a:ext cx="1054753" cy="1411034"/>
            </a:xfrm>
            <a:custGeom>
              <a:avLst/>
              <a:gdLst>
                <a:gd name="T0" fmla="*/ 0 w 524"/>
                <a:gd name="T1" fmla="*/ 145 h 701"/>
                <a:gd name="T2" fmla="*/ 268 w 524"/>
                <a:gd name="T3" fmla="*/ 701 h 701"/>
                <a:gd name="T4" fmla="*/ 524 w 524"/>
                <a:gd name="T5" fmla="*/ 613 h 701"/>
                <a:gd name="T6" fmla="*/ 420 w 524"/>
                <a:gd name="T7" fmla="*/ 0 h 701"/>
                <a:gd name="T8" fmla="*/ 0 w 524"/>
                <a:gd name="T9" fmla="*/ 145 h 701"/>
              </a:gdLst>
              <a:ahLst/>
              <a:cxnLst>
                <a:cxn ang="0">
                  <a:pos x="T0" y="T1"/>
                </a:cxn>
                <a:cxn ang="0">
                  <a:pos x="T2" y="T3"/>
                </a:cxn>
                <a:cxn ang="0">
                  <a:pos x="T4" y="T5"/>
                </a:cxn>
                <a:cxn ang="0">
                  <a:pos x="T6" y="T7"/>
                </a:cxn>
                <a:cxn ang="0">
                  <a:pos x="T8" y="T9"/>
                </a:cxn>
              </a:cxnLst>
              <a:rect l="0" t="0" r="r" b="b"/>
              <a:pathLst>
                <a:path w="524" h="701">
                  <a:moveTo>
                    <a:pt x="0" y="145"/>
                  </a:moveTo>
                  <a:lnTo>
                    <a:pt x="268" y="701"/>
                  </a:lnTo>
                  <a:lnTo>
                    <a:pt x="524" y="613"/>
                  </a:lnTo>
                  <a:lnTo>
                    <a:pt x="420" y="0"/>
                  </a:lnTo>
                  <a:lnTo>
                    <a:pt x="0" y="1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8" name="Freeform 11"/>
            <p:cNvSpPr>
              <a:spLocks/>
            </p:cNvSpPr>
            <p:nvPr/>
          </p:nvSpPr>
          <p:spPr bwMode="auto">
            <a:xfrm>
              <a:off x="7152251" y="4217280"/>
              <a:ext cx="1058778" cy="448874"/>
            </a:xfrm>
            <a:custGeom>
              <a:avLst/>
              <a:gdLst>
                <a:gd name="T0" fmla="*/ 0 w 526"/>
                <a:gd name="T1" fmla="*/ 173 h 223"/>
                <a:gd name="T2" fmla="*/ 17 w 526"/>
                <a:gd name="T3" fmla="*/ 223 h 223"/>
                <a:gd name="T4" fmla="*/ 526 w 526"/>
                <a:gd name="T5" fmla="*/ 57 h 223"/>
                <a:gd name="T6" fmla="*/ 507 w 526"/>
                <a:gd name="T7" fmla="*/ 0 h 223"/>
                <a:gd name="T8" fmla="*/ 0 w 526"/>
                <a:gd name="T9" fmla="*/ 173 h 223"/>
              </a:gdLst>
              <a:ahLst/>
              <a:cxnLst>
                <a:cxn ang="0">
                  <a:pos x="T0" y="T1"/>
                </a:cxn>
                <a:cxn ang="0">
                  <a:pos x="T2" y="T3"/>
                </a:cxn>
                <a:cxn ang="0">
                  <a:pos x="T4" y="T5"/>
                </a:cxn>
                <a:cxn ang="0">
                  <a:pos x="T6" y="T7"/>
                </a:cxn>
                <a:cxn ang="0">
                  <a:pos x="T8" y="T9"/>
                </a:cxn>
              </a:cxnLst>
              <a:rect l="0" t="0" r="r" b="b"/>
              <a:pathLst>
                <a:path w="526" h="223">
                  <a:moveTo>
                    <a:pt x="0" y="173"/>
                  </a:moveTo>
                  <a:lnTo>
                    <a:pt x="17" y="223"/>
                  </a:lnTo>
                  <a:lnTo>
                    <a:pt x="526" y="57"/>
                  </a:lnTo>
                  <a:lnTo>
                    <a:pt x="507" y="0"/>
                  </a:lnTo>
                  <a:lnTo>
                    <a:pt x="0" y="173"/>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69" name="Freeform 12"/>
            <p:cNvSpPr>
              <a:spLocks/>
            </p:cNvSpPr>
            <p:nvPr/>
          </p:nvSpPr>
          <p:spPr bwMode="auto">
            <a:xfrm>
              <a:off x="7152251" y="4217280"/>
              <a:ext cx="1058778" cy="448874"/>
            </a:xfrm>
            <a:custGeom>
              <a:avLst/>
              <a:gdLst>
                <a:gd name="T0" fmla="*/ 0 w 526"/>
                <a:gd name="T1" fmla="*/ 173 h 223"/>
                <a:gd name="T2" fmla="*/ 17 w 526"/>
                <a:gd name="T3" fmla="*/ 223 h 223"/>
                <a:gd name="T4" fmla="*/ 526 w 526"/>
                <a:gd name="T5" fmla="*/ 57 h 223"/>
                <a:gd name="T6" fmla="*/ 507 w 526"/>
                <a:gd name="T7" fmla="*/ 0 h 223"/>
                <a:gd name="T8" fmla="*/ 0 w 526"/>
                <a:gd name="T9" fmla="*/ 173 h 223"/>
              </a:gdLst>
              <a:ahLst/>
              <a:cxnLst>
                <a:cxn ang="0">
                  <a:pos x="T0" y="T1"/>
                </a:cxn>
                <a:cxn ang="0">
                  <a:pos x="T2" y="T3"/>
                </a:cxn>
                <a:cxn ang="0">
                  <a:pos x="T4" y="T5"/>
                </a:cxn>
                <a:cxn ang="0">
                  <a:pos x="T6" y="T7"/>
                </a:cxn>
                <a:cxn ang="0">
                  <a:pos x="T8" y="T9"/>
                </a:cxn>
              </a:cxnLst>
              <a:rect l="0" t="0" r="r" b="b"/>
              <a:pathLst>
                <a:path w="526" h="223">
                  <a:moveTo>
                    <a:pt x="0" y="173"/>
                  </a:moveTo>
                  <a:lnTo>
                    <a:pt x="17" y="223"/>
                  </a:lnTo>
                  <a:lnTo>
                    <a:pt x="526" y="57"/>
                  </a:lnTo>
                  <a:lnTo>
                    <a:pt x="507" y="0"/>
                  </a:lnTo>
                  <a:lnTo>
                    <a:pt x="0" y="1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0" name="Freeform 13"/>
            <p:cNvSpPr>
              <a:spLocks/>
            </p:cNvSpPr>
            <p:nvPr/>
          </p:nvSpPr>
          <p:spPr bwMode="auto">
            <a:xfrm>
              <a:off x="7281075" y="4537329"/>
              <a:ext cx="400564" cy="362320"/>
            </a:xfrm>
            <a:custGeom>
              <a:avLst/>
              <a:gdLst>
                <a:gd name="T0" fmla="*/ 151 w 199"/>
                <a:gd name="T1" fmla="*/ 0 h 180"/>
                <a:gd name="T2" fmla="*/ 114 w 199"/>
                <a:gd name="T3" fmla="*/ 12 h 180"/>
                <a:gd name="T4" fmla="*/ 0 w 199"/>
                <a:gd name="T5" fmla="*/ 50 h 180"/>
                <a:gd name="T6" fmla="*/ 64 w 199"/>
                <a:gd name="T7" fmla="*/ 180 h 180"/>
                <a:gd name="T8" fmla="*/ 199 w 199"/>
                <a:gd name="T9" fmla="*/ 133 h 180"/>
                <a:gd name="T10" fmla="*/ 151 w 199"/>
                <a:gd name="T11" fmla="*/ 0 h 180"/>
              </a:gdLst>
              <a:ahLst/>
              <a:cxnLst>
                <a:cxn ang="0">
                  <a:pos x="T0" y="T1"/>
                </a:cxn>
                <a:cxn ang="0">
                  <a:pos x="T2" y="T3"/>
                </a:cxn>
                <a:cxn ang="0">
                  <a:pos x="T4" y="T5"/>
                </a:cxn>
                <a:cxn ang="0">
                  <a:pos x="T6" y="T7"/>
                </a:cxn>
                <a:cxn ang="0">
                  <a:pos x="T8" y="T9"/>
                </a:cxn>
                <a:cxn ang="0">
                  <a:pos x="T10" y="T11"/>
                </a:cxn>
              </a:cxnLst>
              <a:rect l="0" t="0" r="r" b="b"/>
              <a:pathLst>
                <a:path w="199" h="180">
                  <a:moveTo>
                    <a:pt x="151" y="0"/>
                  </a:moveTo>
                  <a:lnTo>
                    <a:pt x="114" y="12"/>
                  </a:lnTo>
                  <a:lnTo>
                    <a:pt x="0" y="50"/>
                  </a:lnTo>
                  <a:lnTo>
                    <a:pt x="64" y="180"/>
                  </a:lnTo>
                  <a:lnTo>
                    <a:pt x="199" y="133"/>
                  </a:lnTo>
                  <a:lnTo>
                    <a:pt x="151" y="0"/>
                  </a:lnTo>
                  <a:close/>
                </a:path>
              </a:pathLst>
            </a:custGeom>
            <a:solidFill>
              <a:srgbClr val="C3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1" name="Freeform 14"/>
            <p:cNvSpPr>
              <a:spLocks/>
            </p:cNvSpPr>
            <p:nvPr/>
          </p:nvSpPr>
          <p:spPr bwMode="auto">
            <a:xfrm>
              <a:off x="7281075" y="4537329"/>
              <a:ext cx="400564" cy="362320"/>
            </a:xfrm>
            <a:custGeom>
              <a:avLst/>
              <a:gdLst>
                <a:gd name="T0" fmla="*/ 151 w 199"/>
                <a:gd name="T1" fmla="*/ 0 h 180"/>
                <a:gd name="T2" fmla="*/ 114 w 199"/>
                <a:gd name="T3" fmla="*/ 12 h 180"/>
                <a:gd name="T4" fmla="*/ 0 w 199"/>
                <a:gd name="T5" fmla="*/ 50 h 180"/>
                <a:gd name="T6" fmla="*/ 64 w 199"/>
                <a:gd name="T7" fmla="*/ 180 h 180"/>
                <a:gd name="T8" fmla="*/ 199 w 199"/>
                <a:gd name="T9" fmla="*/ 133 h 180"/>
                <a:gd name="T10" fmla="*/ 151 w 199"/>
                <a:gd name="T11" fmla="*/ 0 h 180"/>
              </a:gdLst>
              <a:ahLst/>
              <a:cxnLst>
                <a:cxn ang="0">
                  <a:pos x="T0" y="T1"/>
                </a:cxn>
                <a:cxn ang="0">
                  <a:pos x="T2" y="T3"/>
                </a:cxn>
                <a:cxn ang="0">
                  <a:pos x="T4" y="T5"/>
                </a:cxn>
                <a:cxn ang="0">
                  <a:pos x="T6" y="T7"/>
                </a:cxn>
                <a:cxn ang="0">
                  <a:pos x="T8" y="T9"/>
                </a:cxn>
                <a:cxn ang="0">
                  <a:pos x="T10" y="T11"/>
                </a:cxn>
              </a:cxnLst>
              <a:rect l="0" t="0" r="r" b="b"/>
              <a:pathLst>
                <a:path w="199" h="180">
                  <a:moveTo>
                    <a:pt x="151" y="0"/>
                  </a:moveTo>
                  <a:lnTo>
                    <a:pt x="114" y="12"/>
                  </a:lnTo>
                  <a:lnTo>
                    <a:pt x="0" y="50"/>
                  </a:lnTo>
                  <a:lnTo>
                    <a:pt x="64" y="180"/>
                  </a:lnTo>
                  <a:lnTo>
                    <a:pt x="199" y="133"/>
                  </a:lnTo>
                  <a:lnTo>
                    <a:pt x="1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2" name="Freeform 15"/>
            <p:cNvSpPr>
              <a:spLocks/>
            </p:cNvSpPr>
            <p:nvPr/>
          </p:nvSpPr>
          <p:spPr bwMode="auto">
            <a:xfrm>
              <a:off x="7510545" y="4537329"/>
              <a:ext cx="74477" cy="24155"/>
            </a:xfrm>
            <a:custGeom>
              <a:avLst/>
              <a:gdLst>
                <a:gd name="T0" fmla="*/ 37 w 37"/>
                <a:gd name="T1" fmla="*/ 0 h 12"/>
                <a:gd name="T2" fmla="*/ 0 w 37"/>
                <a:gd name="T3" fmla="*/ 12 h 12"/>
                <a:gd name="T4" fmla="*/ 37 w 37"/>
                <a:gd name="T5" fmla="*/ 0 h 12"/>
                <a:gd name="T6" fmla="*/ 37 w 37"/>
                <a:gd name="T7" fmla="*/ 0 h 12"/>
              </a:gdLst>
              <a:ahLst/>
              <a:cxnLst>
                <a:cxn ang="0">
                  <a:pos x="T0" y="T1"/>
                </a:cxn>
                <a:cxn ang="0">
                  <a:pos x="T2" y="T3"/>
                </a:cxn>
                <a:cxn ang="0">
                  <a:pos x="T4" y="T5"/>
                </a:cxn>
                <a:cxn ang="0">
                  <a:pos x="T6" y="T7"/>
                </a:cxn>
              </a:cxnLst>
              <a:rect l="0" t="0" r="r" b="b"/>
              <a:pathLst>
                <a:path w="37" h="12">
                  <a:moveTo>
                    <a:pt x="37" y="0"/>
                  </a:moveTo>
                  <a:lnTo>
                    <a:pt x="0" y="12"/>
                  </a:lnTo>
                  <a:lnTo>
                    <a:pt x="37" y="0"/>
                  </a:lnTo>
                  <a:lnTo>
                    <a:pt x="37" y="0"/>
                  </a:lnTo>
                  <a:close/>
                </a:path>
              </a:pathLst>
            </a:custGeom>
            <a:solidFill>
              <a:srgbClr val="909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3" name="Freeform 16"/>
            <p:cNvSpPr>
              <a:spLocks/>
            </p:cNvSpPr>
            <p:nvPr/>
          </p:nvSpPr>
          <p:spPr bwMode="auto">
            <a:xfrm>
              <a:off x="7510545" y="4537329"/>
              <a:ext cx="74477" cy="24155"/>
            </a:xfrm>
            <a:custGeom>
              <a:avLst/>
              <a:gdLst>
                <a:gd name="T0" fmla="*/ 37 w 37"/>
                <a:gd name="T1" fmla="*/ 0 h 12"/>
                <a:gd name="T2" fmla="*/ 0 w 37"/>
                <a:gd name="T3" fmla="*/ 12 h 12"/>
                <a:gd name="T4" fmla="*/ 37 w 37"/>
                <a:gd name="T5" fmla="*/ 0 h 12"/>
                <a:gd name="T6" fmla="*/ 37 w 37"/>
                <a:gd name="T7" fmla="*/ 0 h 12"/>
              </a:gdLst>
              <a:ahLst/>
              <a:cxnLst>
                <a:cxn ang="0">
                  <a:pos x="T0" y="T1"/>
                </a:cxn>
                <a:cxn ang="0">
                  <a:pos x="T2" y="T3"/>
                </a:cxn>
                <a:cxn ang="0">
                  <a:pos x="T4" y="T5"/>
                </a:cxn>
                <a:cxn ang="0">
                  <a:pos x="T6" y="T7"/>
                </a:cxn>
              </a:cxnLst>
              <a:rect l="0" t="0" r="r" b="b"/>
              <a:pathLst>
                <a:path w="37" h="12">
                  <a:moveTo>
                    <a:pt x="37" y="0"/>
                  </a:moveTo>
                  <a:lnTo>
                    <a:pt x="0" y="12"/>
                  </a:lnTo>
                  <a:lnTo>
                    <a:pt x="37" y="0"/>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4" name="Freeform 17"/>
            <p:cNvSpPr>
              <a:spLocks/>
            </p:cNvSpPr>
            <p:nvPr/>
          </p:nvSpPr>
          <p:spPr bwMode="auto">
            <a:xfrm>
              <a:off x="7800400" y="5680649"/>
              <a:ext cx="114735" cy="38245"/>
            </a:xfrm>
            <a:custGeom>
              <a:avLst/>
              <a:gdLst>
                <a:gd name="T0" fmla="*/ 57 w 57"/>
                <a:gd name="T1" fmla="*/ 0 h 19"/>
                <a:gd name="T2" fmla="*/ 0 w 57"/>
                <a:gd name="T3" fmla="*/ 19 h 19"/>
                <a:gd name="T4" fmla="*/ 0 w 57"/>
                <a:gd name="T5" fmla="*/ 19 h 19"/>
                <a:gd name="T6" fmla="*/ 57 w 57"/>
                <a:gd name="T7" fmla="*/ 0 h 19"/>
                <a:gd name="T8" fmla="*/ 57 w 57"/>
                <a:gd name="T9" fmla="*/ 0 h 19"/>
              </a:gdLst>
              <a:ahLst/>
              <a:cxnLst>
                <a:cxn ang="0">
                  <a:pos x="T0" y="T1"/>
                </a:cxn>
                <a:cxn ang="0">
                  <a:pos x="T2" y="T3"/>
                </a:cxn>
                <a:cxn ang="0">
                  <a:pos x="T4" y="T5"/>
                </a:cxn>
                <a:cxn ang="0">
                  <a:pos x="T6" y="T7"/>
                </a:cxn>
                <a:cxn ang="0">
                  <a:pos x="T8" y="T9"/>
                </a:cxn>
              </a:cxnLst>
              <a:rect l="0" t="0" r="r" b="b"/>
              <a:pathLst>
                <a:path w="57" h="19">
                  <a:moveTo>
                    <a:pt x="57" y="0"/>
                  </a:moveTo>
                  <a:lnTo>
                    <a:pt x="0" y="19"/>
                  </a:lnTo>
                  <a:lnTo>
                    <a:pt x="0" y="19"/>
                  </a:lnTo>
                  <a:lnTo>
                    <a:pt x="57" y="0"/>
                  </a:lnTo>
                  <a:lnTo>
                    <a:pt x="57" y="0"/>
                  </a:lnTo>
                  <a:close/>
                </a:path>
              </a:pathLst>
            </a:custGeom>
            <a:solidFill>
              <a:srgbClr val="D4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5" name="Freeform 18"/>
            <p:cNvSpPr>
              <a:spLocks/>
            </p:cNvSpPr>
            <p:nvPr/>
          </p:nvSpPr>
          <p:spPr bwMode="auto">
            <a:xfrm>
              <a:off x="7800400" y="5680649"/>
              <a:ext cx="114735" cy="38245"/>
            </a:xfrm>
            <a:custGeom>
              <a:avLst/>
              <a:gdLst>
                <a:gd name="T0" fmla="*/ 57 w 57"/>
                <a:gd name="T1" fmla="*/ 0 h 19"/>
                <a:gd name="T2" fmla="*/ 0 w 57"/>
                <a:gd name="T3" fmla="*/ 19 h 19"/>
                <a:gd name="T4" fmla="*/ 0 w 57"/>
                <a:gd name="T5" fmla="*/ 19 h 19"/>
                <a:gd name="T6" fmla="*/ 57 w 57"/>
                <a:gd name="T7" fmla="*/ 0 h 19"/>
                <a:gd name="T8" fmla="*/ 57 w 57"/>
                <a:gd name="T9" fmla="*/ 0 h 19"/>
              </a:gdLst>
              <a:ahLst/>
              <a:cxnLst>
                <a:cxn ang="0">
                  <a:pos x="T0" y="T1"/>
                </a:cxn>
                <a:cxn ang="0">
                  <a:pos x="T2" y="T3"/>
                </a:cxn>
                <a:cxn ang="0">
                  <a:pos x="T4" y="T5"/>
                </a:cxn>
                <a:cxn ang="0">
                  <a:pos x="T6" y="T7"/>
                </a:cxn>
                <a:cxn ang="0">
                  <a:pos x="T8" y="T9"/>
                </a:cxn>
              </a:cxnLst>
              <a:rect l="0" t="0" r="r" b="b"/>
              <a:pathLst>
                <a:path w="57" h="19">
                  <a:moveTo>
                    <a:pt x="57" y="0"/>
                  </a:moveTo>
                  <a:lnTo>
                    <a:pt x="0" y="19"/>
                  </a:lnTo>
                  <a:lnTo>
                    <a:pt x="0" y="19"/>
                  </a:lnTo>
                  <a:lnTo>
                    <a:pt x="57" y="0"/>
                  </a:lnTo>
                  <a:lnTo>
                    <a:pt x="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6" name="Freeform 19"/>
            <p:cNvSpPr>
              <a:spLocks/>
            </p:cNvSpPr>
            <p:nvPr/>
          </p:nvSpPr>
          <p:spPr bwMode="auto">
            <a:xfrm>
              <a:off x="7915135" y="5670585"/>
              <a:ext cx="32206" cy="10064"/>
            </a:xfrm>
            <a:custGeom>
              <a:avLst/>
              <a:gdLst>
                <a:gd name="T0" fmla="*/ 16 w 16"/>
                <a:gd name="T1" fmla="*/ 0 h 5"/>
                <a:gd name="T2" fmla="*/ 0 w 16"/>
                <a:gd name="T3" fmla="*/ 5 h 5"/>
                <a:gd name="T4" fmla="*/ 0 w 16"/>
                <a:gd name="T5" fmla="*/ 5 h 5"/>
                <a:gd name="T6" fmla="*/ 16 w 16"/>
                <a:gd name="T7" fmla="*/ 0 h 5"/>
              </a:gdLst>
              <a:ahLst/>
              <a:cxnLst>
                <a:cxn ang="0">
                  <a:pos x="T0" y="T1"/>
                </a:cxn>
                <a:cxn ang="0">
                  <a:pos x="T2" y="T3"/>
                </a:cxn>
                <a:cxn ang="0">
                  <a:pos x="T4" y="T5"/>
                </a:cxn>
                <a:cxn ang="0">
                  <a:pos x="T6" y="T7"/>
                </a:cxn>
              </a:cxnLst>
              <a:rect l="0" t="0" r="r" b="b"/>
              <a:pathLst>
                <a:path w="16" h="5">
                  <a:moveTo>
                    <a:pt x="16" y="0"/>
                  </a:moveTo>
                  <a:lnTo>
                    <a:pt x="0" y="5"/>
                  </a:lnTo>
                  <a:lnTo>
                    <a:pt x="0" y="5"/>
                  </a:lnTo>
                  <a:lnTo>
                    <a:pt x="16" y="0"/>
                  </a:lnTo>
                  <a:close/>
                </a:path>
              </a:pathLst>
            </a:custGeom>
            <a:solidFill>
              <a:srgbClr val="5F2B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7" name="Freeform 20"/>
            <p:cNvSpPr>
              <a:spLocks/>
            </p:cNvSpPr>
            <p:nvPr/>
          </p:nvSpPr>
          <p:spPr bwMode="auto">
            <a:xfrm>
              <a:off x="7915135" y="5670585"/>
              <a:ext cx="32206" cy="10064"/>
            </a:xfrm>
            <a:custGeom>
              <a:avLst/>
              <a:gdLst>
                <a:gd name="T0" fmla="*/ 16 w 16"/>
                <a:gd name="T1" fmla="*/ 0 h 5"/>
                <a:gd name="T2" fmla="*/ 0 w 16"/>
                <a:gd name="T3" fmla="*/ 5 h 5"/>
                <a:gd name="T4" fmla="*/ 0 w 16"/>
                <a:gd name="T5" fmla="*/ 5 h 5"/>
                <a:gd name="T6" fmla="*/ 16 w 16"/>
                <a:gd name="T7" fmla="*/ 0 h 5"/>
              </a:gdLst>
              <a:ahLst/>
              <a:cxnLst>
                <a:cxn ang="0">
                  <a:pos x="T0" y="T1"/>
                </a:cxn>
                <a:cxn ang="0">
                  <a:pos x="T2" y="T3"/>
                </a:cxn>
                <a:cxn ang="0">
                  <a:pos x="T4" y="T5"/>
                </a:cxn>
                <a:cxn ang="0">
                  <a:pos x="T6" y="T7"/>
                </a:cxn>
              </a:cxnLst>
              <a:rect l="0" t="0" r="r" b="b"/>
              <a:pathLst>
                <a:path w="16" h="5">
                  <a:moveTo>
                    <a:pt x="16" y="0"/>
                  </a:moveTo>
                  <a:lnTo>
                    <a:pt x="0" y="5"/>
                  </a:lnTo>
                  <a:lnTo>
                    <a:pt x="0" y="5"/>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8" name="Freeform 21"/>
            <p:cNvSpPr>
              <a:spLocks/>
            </p:cNvSpPr>
            <p:nvPr/>
          </p:nvSpPr>
          <p:spPr bwMode="auto">
            <a:xfrm>
              <a:off x="7653460" y="5344497"/>
              <a:ext cx="328101" cy="374397"/>
            </a:xfrm>
            <a:custGeom>
              <a:avLst/>
              <a:gdLst>
                <a:gd name="T0" fmla="*/ 109 w 163"/>
                <a:gd name="T1" fmla="*/ 0 h 186"/>
                <a:gd name="T2" fmla="*/ 0 w 163"/>
                <a:gd name="T3" fmla="*/ 34 h 186"/>
                <a:gd name="T4" fmla="*/ 73 w 163"/>
                <a:gd name="T5" fmla="*/ 186 h 186"/>
                <a:gd name="T6" fmla="*/ 130 w 163"/>
                <a:gd name="T7" fmla="*/ 167 h 186"/>
                <a:gd name="T8" fmla="*/ 146 w 163"/>
                <a:gd name="T9" fmla="*/ 162 h 186"/>
                <a:gd name="T10" fmla="*/ 163 w 163"/>
                <a:gd name="T11" fmla="*/ 157 h 186"/>
                <a:gd name="T12" fmla="*/ 109 w 163"/>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163" h="186">
                  <a:moveTo>
                    <a:pt x="109" y="0"/>
                  </a:moveTo>
                  <a:lnTo>
                    <a:pt x="0" y="34"/>
                  </a:lnTo>
                  <a:lnTo>
                    <a:pt x="73" y="186"/>
                  </a:lnTo>
                  <a:lnTo>
                    <a:pt x="130" y="167"/>
                  </a:lnTo>
                  <a:lnTo>
                    <a:pt x="146" y="162"/>
                  </a:lnTo>
                  <a:lnTo>
                    <a:pt x="163" y="157"/>
                  </a:lnTo>
                  <a:lnTo>
                    <a:pt x="109" y="0"/>
                  </a:lnTo>
                  <a:close/>
                </a:path>
              </a:pathLst>
            </a:custGeom>
            <a:solidFill>
              <a:srgbClr val="C3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9" name="Freeform 22"/>
            <p:cNvSpPr>
              <a:spLocks/>
            </p:cNvSpPr>
            <p:nvPr/>
          </p:nvSpPr>
          <p:spPr bwMode="auto">
            <a:xfrm>
              <a:off x="7653460" y="5344497"/>
              <a:ext cx="328101" cy="374397"/>
            </a:xfrm>
            <a:custGeom>
              <a:avLst/>
              <a:gdLst>
                <a:gd name="T0" fmla="*/ 109 w 163"/>
                <a:gd name="T1" fmla="*/ 0 h 186"/>
                <a:gd name="T2" fmla="*/ 0 w 163"/>
                <a:gd name="T3" fmla="*/ 34 h 186"/>
                <a:gd name="T4" fmla="*/ 73 w 163"/>
                <a:gd name="T5" fmla="*/ 186 h 186"/>
                <a:gd name="T6" fmla="*/ 130 w 163"/>
                <a:gd name="T7" fmla="*/ 167 h 186"/>
                <a:gd name="T8" fmla="*/ 146 w 163"/>
                <a:gd name="T9" fmla="*/ 162 h 186"/>
                <a:gd name="T10" fmla="*/ 163 w 163"/>
                <a:gd name="T11" fmla="*/ 157 h 186"/>
                <a:gd name="T12" fmla="*/ 109 w 163"/>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163" h="186">
                  <a:moveTo>
                    <a:pt x="109" y="0"/>
                  </a:moveTo>
                  <a:lnTo>
                    <a:pt x="0" y="34"/>
                  </a:lnTo>
                  <a:lnTo>
                    <a:pt x="73" y="186"/>
                  </a:lnTo>
                  <a:lnTo>
                    <a:pt x="130" y="167"/>
                  </a:lnTo>
                  <a:lnTo>
                    <a:pt x="146" y="162"/>
                  </a:lnTo>
                  <a:lnTo>
                    <a:pt x="163" y="157"/>
                  </a:lnTo>
                  <a:lnTo>
                    <a:pt x="1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0" name="Freeform 23"/>
            <p:cNvSpPr>
              <a:spLocks/>
            </p:cNvSpPr>
            <p:nvPr/>
          </p:nvSpPr>
          <p:spPr bwMode="auto">
            <a:xfrm>
              <a:off x="7367630" y="4627909"/>
              <a:ext cx="913851" cy="789052"/>
            </a:xfrm>
            <a:custGeom>
              <a:avLst/>
              <a:gdLst>
                <a:gd name="T0" fmla="*/ 0 w 454"/>
                <a:gd name="T1" fmla="*/ 143 h 392"/>
                <a:gd name="T2" fmla="*/ 409 w 454"/>
                <a:gd name="T3" fmla="*/ 0 h 392"/>
                <a:gd name="T4" fmla="*/ 454 w 454"/>
                <a:gd name="T5" fmla="*/ 297 h 392"/>
                <a:gd name="T6" fmla="*/ 130 w 454"/>
                <a:gd name="T7" fmla="*/ 392 h 392"/>
                <a:gd name="T8" fmla="*/ 0 w 454"/>
                <a:gd name="T9" fmla="*/ 143 h 392"/>
              </a:gdLst>
              <a:ahLst/>
              <a:cxnLst>
                <a:cxn ang="0">
                  <a:pos x="T0" y="T1"/>
                </a:cxn>
                <a:cxn ang="0">
                  <a:pos x="T2" y="T3"/>
                </a:cxn>
                <a:cxn ang="0">
                  <a:pos x="T4" y="T5"/>
                </a:cxn>
                <a:cxn ang="0">
                  <a:pos x="T6" y="T7"/>
                </a:cxn>
                <a:cxn ang="0">
                  <a:pos x="T8" y="T9"/>
                </a:cxn>
              </a:cxnLst>
              <a:rect l="0" t="0" r="r" b="b"/>
              <a:pathLst>
                <a:path w="454" h="392">
                  <a:moveTo>
                    <a:pt x="0" y="143"/>
                  </a:moveTo>
                  <a:lnTo>
                    <a:pt x="409" y="0"/>
                  </a:lnTo>
                  <a:lnTo>
                    <a:pt x="454" y="297"/>
                  </a:lnTo>
                  <a:lnTo>
                    <a:pt x="130" y="392"/>
                  </a:lnTo>
                  <a:lnTo>
                    <a:pt x="0" y="143"/>
                  </a:lnTo>
                  <a:close/>
                </a:path>
              </a:pathLst>
            </a:custGeom>
            <a:solidFill>
              <a:srgbClr val="1EB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1" name="Freeform 24"/>
            <p:cNvSpPr>
              <a:spLocks/>
            </p:cNvSpPr>
            <p:nvPr/>
          </p:nvSpPr>
          <p:spPr bwMode="auto">
            <a:xfrm>
              <a:off x="7367630" y="4627909"/>
              <a:ext cx="913851" cy="789052"/>
            </a:xfrm>
            <a:custGeom>
              <a:avLst/>
              <a:gdLst>
                <a:gd name="T0" fmla="*/ 0 w 454"/>
                <a:gd name="T1" fmla="*/ 143 h 392"/>
                <a:gd name="T2" fmla="*/ 409 w 454"/>
                <a:gd name="T3" fmla="*/ 0 h 392"/>
                <a:gd name="T4" fmla="*/ 454 w 454"/>
                <a:gd name="T5" fmla="*/ 297 h 392"/>
                <a:gd name="T6" fmla="*/ 130 w 454"/>
                <a:gd name="T7" fmla="*/ 392 h 392"/>
                <a:gd name="T8" fmla="*/ 0 w 454"/>
                <a:gd name="T9" fmla="*/ 143 h 392"/>
              </a:gdLst>
              <a:ahLst/>
              <a:cxnLst>
                <a:cxn ang="0">
                  <a:pos x="T0" y="T1"/>
                </a:cxn>
                <a:cxn ang="0">
                  <a:pos x="T2" y="T3"/>
                </a:cxn>
                <a:cxn ang="0">
                  <a:pos x="T4" y="T5"/>
                </a:cxn>
                <a:cxn ang="0">
                  <a:pos x="T6" y="T7"/>
                </a:cxn>
                <a:cxn ang="0">
                  <a:pos x="T8" y="T9"/>
                </a:cxn>
              </a:cxnLst>
              <a:rect l="0" t="0" r="r" b="b"/>
              <a:pathLst>
                <a:path w="454" h="392">
                  <a:moveTo>
                    <a:pt x="0" y="143"/>
                  </a:moveTo>
                  <a:lnTo>
                    <a:pt x="409" y="0"/>
                  </a:lnTo>
                  <a:lnTo>
                    <a:pt x="454" y="297"/>
                  </a:lnTo>
                  <a:lnTo>
                    <a:pt x="130" y="392"/>
                  </a:lnTo>
                  <a:lnTo>
                    <a:pt x="0" y="1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2" name="Freeform 25"/>
            <p:cNvSpPr>
              <a:spLocks/>
            </p:cNvSpPr>
            <p:nvPr/>
          </p:nvSpPr>
          <p:spPr bwMode="auto">
            <a:xfrm>
              <a:off x="7862800" y="4996268"/>
              <a:ext cx="1157410" cy="354268"/>
            </a:xfrm>
            <a:custGeom>
              <a:avLst/>
              <a:gdLst>
                <a:gd name="T0" fmla="*/ 0 w 575"/>
                <a:gd name="T1" fmla="*/ 0 h 176"/>
                <a:gd name="T2" fmla="*/ 410 w 575"/>
                <a:gd name="T3" fmla="*/ 52 h 176"/>
                <a:gd name="T4" fmla="*/ 511 w 575"/>
                <a:gd name="T5" fmla="*/ 0 h 176"/>
                <a:gd name="T6" fmla="*/ 530 w 575"/>
                <a:gd name="T7" fmla="*/ 14 h 176"/>
                <a:gd name="T8" fmla="*/ 492 w 575"/>
                <a:gd name="T9" fmla="*/ 43 h 176"/>
                <a:gd name="T10" fmla="*/ 575 w 575"/>
                <a:gd name="T11" fmla="*/ 74 h 176"/>
                <a:gd name="T12" fmla="*/ 575 w 575"/>
                <a:gd name="T13" fmla="*/ 83 h 176"/>
                <a:gd name="T14" fmla="*/ 516 w 575"/>
                <a:gd name="T15" fmla="*/ 81 h 176"/>
                <a:gd name="T16" fmla="*/ 559 w 575"/>
                <a:gd name="T17" fmla="*/ 112 h 176"/>
                <a:gd name="T18" fmla="*/ 554 w 575"/>
                <a:gd name="T19" fmla="*/ 124 h 176"/>
                <a:gd name="T20" fmla="*/ 504 w 575"/>
                <a:gd name="T21" fmla="*/ 112 h 176"/>
                <a:gd name="T22" fmla="*/ 530 w 575"/>
                <a:gd name="T23" fmla="*/ 145 h 176"/>
                <a:gd name="T24" fmla="*/ 528 w 575"/>
                <a:gd name="T25" fmla="*/ 154 h 176"/>
                <a:gd name="T26" fmla="*/ 488 w 575"/>
                <a:gd name="T27" fmla="*/ 128 h 176"/>
                <a:gd name="T28" fmla="*/ 507 w 575"/>
                <a:gd name="T29" fmla="*/ 166 h 176"/>
                <a:gd name="T30" fmla="*/ 502 w 575"/>
                <a:gd name="T31" fmla="*/ 176 h 176"/>
                <a:gd name="T32" fmla="*/ 402 w 575"/>
                <a:gd name="T33" fmla="*/ 105 h 176"/>
                <a:gd name="T34" fmla="*/ 0 w 575"/>
                <a:gd name="T35" fmla="*/ 21 h 176"/>
                <a:gd name="T36" fmla="*/ 0 w 575"/>
                <a:gd name="T3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5" h="176">
                  <a:moveTo>
                    <a:pt x="0" y="0"/>
                  </a:moveTo>
                  <a:lnTo>
                    <a:pt x="410" y="52"/>
                  </a:lnTo>
                  <a:lnTo>
                    <a:pt x="511" y="0"/>
                  </a:lnTo>
                  <a:lnTo>
                    <a:pt x="530" y="14"/>
                  </a:lnTo>
                  <a:lnTo>
                    <a:pt x="492" y="43"/>
                  </a:lnTo>
                  <a:lnTo>
                    <a:pt x="575" y="74"/>
                  </a:lnTo>
                  <a:lnTo>
                    <a:pt x="575" y="83"/>
                  </a:lnTo>
                  <a:lnTo>
                    <a:pt x="516" y="81"/>
                  </a:lnTo>
                  <a:lnTo>
                    <a:pt x="559" y="112"/>
                  </a:lnTo>
                  <a:lnTo>
                    <a:pt x="554" y="124"/>
                  </a:lnTo>
                  <a:lnTo>
                    <a:pt x="504" y="112"/>
                  </a:lnTo>
                  <a:lnTo>
                    <a:pt x="530" y="145"/>
                  </a:lnTo>
                  <a:lnTo>
                    <a:pt x="528" y="154"/>
                  </a:lnTo>
                  <a:lnTo>
                    <a:pt x="488" y="128"/>
                  </a:lnTo>
                  <a:lnTo>
                    <a:pt x="507" y="166"/>
                  </a:lnTo>
                  <a:lnTo>
                    <a:pt x="502" y="176"/>
                  </a:lnTo>
                  <a:lnTo>
                    <a:pt x="402" y="105"/>
                  </a:lnTo>
                  <a:lnTo>
                    <a:pt x="0" y="2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3" name="Freeform 26"/>
            <p:cNvSpPr>
              <a:spLocks/>
            </p:cNvSpPr>
            <p:nvPr/>
          </p:nvSpPr>
          <p:spPr bwMode="auto">
            <a:xfrm>
              <a:off x="7152251" y="4432659"/>
              <a:ext cx="432771" cy="233495"/>
            </a:xfrm>
            <a:custGeom>
              <a:avLst/>
              <a:gdLst>
                <a:gd name="T0" fmla="*/ 197 w 215"/>
                <a:gd name="T1" fmla="*/ 0 h 116"/>
                <a:gd name="T2" fmla="*/ 0 w 215"/>
                <a:gd name="T3" fmla="*/ 66 h 116"/>
                <a:gd name="T4" fmla="*/ 17 w 215"/>
                <a:gd name="T5" fmla="*/ 116 h 116"/>
                <a:gd name="T6" fmla="*/ 215 w 215"/>
                <a:gd name="T7" fmla="*/ 52 h 116"/>
                <a:gd name="T8" fmla="*/ 197 w 215"/>
                <a:gd name="T9" fmla="*/ 0 h 116"/>
              </a:gdLst>
              <a:ahLst/>
              <a:cxnLst>
                <a:cxn ang="0">
                  <a:pos x="T0" y="T1"/>
                </a:cxn>
                <a:cxn ang="0">
                  <a:pos x="T2" y="T3"/>
                </a:cxn>
                <a:cxn ang="0">
                  <a:pos x="T4" y="T5"/>
                </a:cxn>
                <a:cxn ang="0">
                  <a:pos x="T6" y="T7"/>
                </a:cxn>
                <a:cxn ang="0">
                  <a:pos x="T8" y="T9"/>
                </a:cxn>
              </a:cxnLst>
              <a:rect l="0" t="0" r="r" b="b"/>
              <a:pathLst>
                <a:path w="215" h="116">
                  <a:moveTo>
                    <a:pt x="197" y="0"/>
                  </a:moveTo>
                  <a:lnTo>
                    <a:pt x="0" y="66"/>
                  </a:lnTo>
                  <a:lnTo>
                    <a:pt x="17" y="116"/>
                  </a:lnTo>
                  <a:lnTo>
                    <a:pt x="215" y="52"/>
                  </a:lnTo>
                  <a:lnTo>
                    <a:pt x="197" y="0"/>
                  </a:lnTo>
                  <a:close/>
                </a:path>
              </a:pathLst>
            </a:custGeom>
            <a:solidFill>
              <a:srgbClr val="909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4" name="Freeform 27"/>
            <p:cNvSpPr>
              <a:spLocks/>
            </p:cNvSpPr>
            <p:nvPr/>
          </p:nvSpPr>
          <p:spPr bwMode="auto">
            <a:xfrm>
              <a:off x="7152251" y="4432659"/>
              <a:ext cx="432771" cy="233495"/>
            </a:xfrm>
            <a:custGeom>
              <a:avLst/>
              <a:gdLst>
                <a:gd name="T0" fmla="*/ 197 w 215"/>
                <a:gd name="T1" fmla="*/ 0 h 116"/>
                <a:gd name="T2" fmla="*/ 0 w 215"/>
                <a:gd name="T3" fmla="*/ 66 h 116"/>
                <a:gd name="T4" fmla="*/ 17 w 215"/>
                <a:gd name="T5" fmla="*/ 116 h 116"/>
                <a:gd name="T6" fmla="*/ 215 w 215"/>
                <a:gd name="T7" fmla="*/ 52 h 116"/>
                <a:gd name="T8" fmla="*/ 197 w 215"/>
                <a:gd name="T9" fmla="*/ 0 h 116"/>
              </a:gdLst>
              <a:ahLst/>
              <a:cxnLst>
                <a:cxn ang="0">
                  <a:pos x="T0" y="T1"/>
                </a:cxn>
                <a:cxn ang="0">
                  <a:pos x="T2" y="T3"/>
                </a:cxn>
                <a:cxn ang="0">
                  <a:pos x="T4" y="T5"/>
                </a:cxn>
                <a:cxn ang="0">
                  <a:pos x="T6" y="T7"/>
                </a:cxn>
                <a:cxn ang="0">
                  <a:pos x="T8" y="T9"/>
                </a:cxn>
              </a:cxnLst>
              <a:rect l="0" t="0" r="r" b="b"/>
              <a:pathLst>
                <a:path w="215" h="116">
                  <a:moveTo>
                    <a:pt x="197" y="0"/>
                  </a:moveTo>
                  <a:lnTo>
                    <a:pt x="0" y="66"/>
                  </a:lnTo>
                  <a:lnTo>
                    <a:pt x="17" y="116"/>
                  </a:lnTo>
                  <a:lnTo>
                    <a:pt x="215" y="52"/>
                  </a:lnTo>
                  <a:lnTo>
                    <a:pt x="1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5" name="Freeform 28"/>
            <p:cNvSpPr>
              <a:spLocks/>
            </p:cNvSpPr>
            <p:nvPr/>
          </p:nvSpPr>
          <p:spPr bwMode="auto">
            <a:xfrm>
              <a:off x="7367630" y="4809069"/>
              <a:ext cx="495170" cy="607892"/>
            </a:xfrm>
            <a:custGeom>
              <a:avLst/>
              <a:gdLst>
                <a:gd name="T0" fmla="*/ 156 w 246"/>
                <a:gd name="T1" fmla="*/ 0 h 302"/>
                <a:gd name="T2" fmla="*/ 0 w 246"/>
                <a:gd name="T3" fmla="*/ 53 h 302"/>
                <a:gd name="T4" fmla="*/ 130 w 246"/>
                <a:gd name="T5" fmla="*/ 302 h 302"/>
                <a:gd name="T6" fmla="*/ 246 w 246"/>
                <a:gd name="T7" fmla="*/ 269 h 302"/>
                <a:gd name="T8" fmla="*/ 156 w 246"/>
                <a:gd name="T9" fmla="*/ 0 h 302"/>
              </a:gdLst>
              <a:ahLst/>
              <a:cxnLst>
                <a:cxn ang="0">
                  <a:pos x="T0" y="T1"/>
                </a:cxn>
                <a:cxn ang="0">
                  <a:pos x="T2" y="T3"/>
                </a:cxn>
                <a:cxn ang="0">
                  <a:pos x="T4" y="T5"/>
                </a:cxn>
                <a:cxn ang="0">
                  <a:pos x="T6" y="T7"/>
                </a:cxn>
                <a:cxn ang="0">
                  <a:pos x="T8" y="T9"/>
                </a:cxn>
              </a:cxnLst>
              <a:rect l="0" t="0" r="r" b="b"/>
              <a:pathLst>
                <a:path w="246" h="302">
                  <a:moveTo>
                    <a:pt x="156" y="0"/>
                  </a:moveTo>
                  <a:lnTo>
                    <a:pt x="0" y="53"/>
                  </a:lnTo>
                  <a:lnTo>
                    <a:pt x="130" y="302"/>
                  </a:lnTo>
                  <a:lnTo>
                    <a:pt x="246" y="269"/>
                  </a:lnTo>
                  <a:lnTo>
                    <a:pt x="156" y="0"/>
                  </a:lnTo>
                  <a:close/>
                </a:path>
              </a:pathLst>
            </a:custGeom>
            <a:solidFill>
              <a:srgbClr val="33A3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6" name="Freeform 29"/>
            <p:cNvSpPr>
              <a:spLocks/>
            </p:cNvSpPr>
            <p:nvPr/>
          </p:nvSpPr>
          <p:spPr bwMode="auto">
            <a:xfrm>
              <a:off x="7367630" y="4809069"/>
              <a:ext cx="495170" cy="607892"/>
            </a:xfrm>
            <a:custGeom>
              <a:avLst/>
              <a:gdLst>
                <a:gd name="T0" fmla="*/ 156 w 246"/>
                <a:gd name="T1" fmla="*/ 0 h 302"/>
                <a:gd name="T2" fmla="*/ 0 w 246"/>
                <a:gd name="T3" fmla="*/ 53 h 302"/>
                <a:gd name="T4" fmla="*/ 130 w 246"/>
                <a:gd name="T5" fmla="*/ 302 h 302"/>
                <a:gd name="T6" fmla="*/ 246 w 246"/>
                <a:gd name="T7" fmla="*/ 269 h 302"/>
                <a:gd name="T8" fmla="*/ 156 w 246"/>
                <a:gd name="T9" fmla="*/ 0 h 302"/>
              </a:gdLst>
              <a:ahLst/>
              <a:cxnLst>
                <a:cxn ang="0">
                  <a:pos x="T0" y="T1"/>
                </a:cxn>
                <a:cxn ang="0">
                  <a:pos x="T2" y="T3"/>
                </a:cxn>
                <a:cxn ang="0">
                  <a:pos x="T4" y="T5"/>
                </a:cxn>
                <a:cxn ang="0">
                  <a:pos x="T6" y="T7"/>
                </a:cxn>
                <a:cxn ang="0">
                  <a:pos x="T8" y="T9"/>
                </a:cxn>
              </a:cxnLst>
              <a:rect l="0" t="0" r="r" b="b"/>
              <a:pathLst>
                <a:path w="246" h="302">
                  <a:moveTo>
                    <a:pt x="156" y="0"/>
                  </a:moveTo>
                  <a:lnTo>
                    <a:pt x="0" y="53"/>
                  </a:lnTo>
                  <a:lnTo>
                    <a:pt x="130" y="302"/>
                  </a:lnTo>
                  <a:lnTo>
                    <a:pt x="246" y="269"/>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7" name="Freeform 30"/>
            <p:cNvSpPr>
              <a:spLocks/>
            </p:cNvSpPr>
            <p:nvPr/>
          </p:nvSpPr>
          <p:spPr bwMode="auto">
            <a:xfrm>
              <a:off x="7295166" y="4207216"/>
              <a:ext cx="724639" cy="309985"/>
            </a:xfrm>
            <a:custGeom>
              <a:avLst/>
              <a:gdLst>
                <a:gd name="T0" fmla="*/ 0 w 360"/>
                <a:gd name="T1" fmla="*/ 154 h 154"/>
                <a:gd name="T2" fmla="*/ 0 w 360"/>
                <a:gd name="T3" fmla="*/ 116 h 154"/>
                <a:gd name="T4" fmla="*/ 339 w 360"/>
                <a:gd name="T5" fmla="*/ 0 h 154"/>
                <a:gd name="T6" fmla="*/ 360 w 360"/>
                <a:gd name="T7" fmla="*/ 31 h 154"/>
                <a:gd name="T8" fmla="*/ 0 w 360"/>
                <a:gd name="T9" fmla="*/ 154 h 154"/>
              </a:gdLst>
              <a:ahLst/>
              <a:cxnLst>
                <a:cxn ang="0">
                  <a:pos x="T0" y="T1"/>
                </a:cxn>
                <a:cxn ang="0">
                  <a:pos x="T2" y="T3"/>
                </a:cxn>
                <a:cxn ang="0">
                  <a:pos x="T4" y="T5"/>
                </a:cxn>
                <a:cxn ang="0">
                  <a:pos x="T6" y="T7"/>
                </a:cxn>
                <a:cxn ang="0">
                  <a:pos x="T8" y="T9"/>
                </a:cxn>
              </a:cxnLst>
              <a:rect l="0" t="0" r="r" b="b"/>
              <a:pathLst>
                <a:path w="360" h="154">
                  <a:moveTo>
                    <a:pt x="0" y="154"/>
                  </a:moveTo>
                  <a:lnTo>
                    <a:pt x="0" y="116"/>
                  </a:lnTo>
                  <a:lnTo>
                    <a:pt x="339" y="0"/>
                  </a:lnTo>
                  <a:lnTo>
                    <a:pt x="360" y="31"/>
                  </a:lnTo>
                  <a:lnTo>
                    <a:pt x="0" y="154"/>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8" name="Freeform 31"/>
            <p:cNvSpPr>
              <a:spLocks/>
            </p:cNvSpPr>
            <p:nvPr/>
          </p:nvSpPr>
          <p:spPr bwMode="auto">
            <a:xfrm>
              <a:off x="7295166" y="4207216"/>
              <a:ext cx="724639" cy="309985"/>
            </a:xfrm>
            <a:custGeom>
              <a:avLst/>
              <a:gdLst>
                <a:gd name="T0" fmla="*/ 0 w 360"/>
                <a:gd name="T1" fmla="*/ 154 h 154"/>
                <a:gd name="T2" fmla="*/ 0 w 360"/>
                <a:gd name="T3" fmla="*/ 116 h 154"/>
                <a:gd name="T4" fmla="*/ 339 w 360"/>
                <a:gd name="T5" fmla="*/ 0 h 154"/>
                <a:gd name="T6" fmla="*/ 360 w 360"/>
                <a:gd name="T7" fmla="*/ 31 h 154"/>
                <a:gd name="T8" fmla="*/ 0 w 360"/>
                <a:gd name="T9" fmla="*/ 154 h 154"/>
              </a:gdLst>
              <a:ahLst/>
              <a:cxnLst>
                <a:cxn ang="0">
                  <a:pos x="T0" y="T1"/>
                </a:cxn>
                <a:cxn ang="0">
                  <a:pos x="T2" y="T3"/>
                </a:cxn>
                <a:cxn ang="0">
                  <a:pos x="T4" y="T5"/>
                </a:cxn>
                <a:cxn ang="0">
                  <a:pos x="T6" y="T7"/>
                </a:cxn>
                <a:cxn ang="0">
                  <a:pos x="T8" y="T9"/>
                </a:cxn>
              </a:cxnLst>
              <a:rect l="0" t="0" r="r" b="b"/>
              <a:pathLst>
                <a:path w="360" h="154">
                  <a:moveTo>
                    <a:pt x="0" y="154"/>
                  </a:moveTo>
                  <a:lnTo>
                    <a:pt x="0" y="116"/>
                  </a:lnTo>
                  <a:lnTo>
                    <a:pt x="339" y="0"/>
                  </a:lnTo>
                  <a:lnTo>
                    <a:pt x="360" y="31"/>
                  </a:lnTo>
                  <a:lnTo>
                    <a:pt x="0" y="1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89" name="Freeform 32"/>
            <p:cNvSpPr>
              <a:spLocks/>
            </p:cNvSpPr>
            <p:nvPr/>
          </p:nvSpPr>
          <p:spPr bwMode="auto">
            <a:xfrm>
              <a:off x="7295166" y="4364221"/>
              <a:ext cx="247585" cy="152979"/>
            </a:xfrm>
            <a:custGeom>
              <a:avLst/>
              <a:gdLst>
                <a:gd name="T0" fmla="*/ 111 w 123"/>
                <a:gd name="T1" fmla="*/ 0 h 76"/>
                <a:gd name="T2" fmla="*/ 0 w 123"/>
                <a:gd name="T3" fmla="*/ 38 h 76"/>
                <a:gd name="T4" fmla="*/ 0 w 123"/>
                <a:gd name="T5" fmla="*/ 76 h 76"/>
                <a:gd name="T6" fmla="*/ 95 w 123"/>
                <a:gd name="T7" fmla="*/ 43 h 76"/>
                <a:gd name="T8" fmla="*/ 123 w 123"/>
                <a:gd name="T9" fmla="*/ 34 h 76"/>
                <a:gd name="T10" fmla="*/ 111 w 123"/>
                <a:gd name="T11" fmla="*/ 0 h 76"/>
              </a:gdLst>
              <a:ahLst/>
              <a:cxnLst>
                <a:cxn ang="0">
                  <a:pos x="T0" y="T1"/>
                </a:cxn>
                <a:cxn ang="0">
                  <a:pos x="T2" y="T3"/>
                </a:cxn>
                <a:cxn ang="0">
                  <a:pos x="T4" y="T5"/>
                </a:cxn>
                <a:cxn ang="0">
                  <a:pos x="T6" y="T7"/>
                </a:cxn>
                <a:cxn ang="0">
                  <a:pos x="T8" y="T9"/>
                </a:cxn>
                <a:cxn ang="0">
                  <a:pos x="T10" y="T11"/>
                </a:cxn>
              </a:cxnLst>
              <a:rect l="0" t="0" r="r" b="b"/>
              <a:pathLst>
                <a:path w="123" h="76">
                  <a:moveTo>
                    <a:pt x="111" y="0"/>
                  </a:moveTo>
                  <a:lnTo>
                    <a:pt x="0" y="38"/>
                  </a:lnTo>
                  <a:lnTo>
                    <a:pt x="0" y="76"/>
                  </a:lnTo>
                  <a:lnTo>
                    <a:pt x="95" y="43"/>
                  </a:lnTo>
                  <a:lnTo>
                    <a:pt x="123" y="34"/>
                  </a:lnTo>
                  <a:lnTo>
                    <a:pt x="111" y="0"/>
                  </a:lnTo>
                  <a:close/>
                </a:path>
              </a:pathLst>
            </a:custGeom>
            <a:solidFill>
              <a:srgbClr val="C3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90" name="Freeform 33"/>
            <p:cNvSpPr>
              <a:spLocks/>
            </p:cNvSpPr>
            <p:nvPr/>
          </p:nvSpPr>
          <p:spPr bwMode="auto">
            <a:xfrm>
              <a:off x="7295166" y="4364221"/>
              <a:ext cx="247585" cy="152979"/>
            </a:xfrm>
            <a:custGeom>
              <a:avLst/>
              <a:gdLst>
                <a:gd name="T0" fmla="*/ 111 w 123"/>
                <a:gd name="T1" fmla="*/ 0 h 76"/>
                <a:gd name="T2" fmla="*/ 0 w 123"/>
                <a:gd name="T3" fmla="*/ 38 h 76"/>
                <a:gd name="T4" fmla="*/ 0 w 123"/>
                <a:gd name="T5" fmla="*/ 76 h 76"/>
                <a:gd name="T6" fmla="*/ 95 w 123"/>
                <a:gd name="T7" fmla="*/ 43 h 76"/>
                <a:gd name="T8" fmla="*/ 123 w 123"/>
                <a:gd name="T9" fmla="*/ 34 h 76"/>
                <a:gd name="T10" fmla="*/ 111 w 123"/>
                <a:gd name="T11" fmla="*/ 0 h 76"/>
              </a:gdLst>
              <a:ahLst/>
              <a:cxnLst>
                <a:cxn ang="0">
                  <a:pos x="T0" y="T1"/>
                </a:cxn>
                <a:cxn ang="0">
                  <a:pos x="T2" y="T3"/>
                </a:cxn>
                <a:cxn ang="0">
                  <a:pos x="T4" y="T5"/>
                </a:cxn>
                <a:cxn ang="0">
                  <a:pos x="T6" y="T7"/>
                </a:cxn>
                <a:cxn ang="0">
                  <a:pos x="T8" y="T9"/>
                </a:cxn>
                <a:cxn ang="0">
                  <a:pos x="T10" y="T11"/>
                </a:cxn>
              </a:cxnLst>
              <a:rect l="0" t="0" r="r" b="b"/>
              <a:pathLst>
                <a:path w="123" h="76">
                  <a:moveTo>
                    <a:pt x="111" y="0"/>
                  </a:moveTo>
                  <a:lnTo>
                    <a:pt x="0" y="38"/>
                  </a:lnTo>
                  <a:lnTo>
                    <a:pt x="0" y="76"/>
                  </a:lnTo>
                  <a:lnTo>
                    <a:pt x="95" y="43"/>
                  </a:lnTo>
                  <a:lnTo>
                    <a:pt x="123" y="34"/>
                  </a:lnTo>
                  <a:lnTo>
                    <a:pt x="1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spTree>
    <p:extLst>
      <p:ext uri="{BB962C8B-B14F-4D97-AF65-F5344CB8AC3E}">
        <p14:creationId xmlns:p14="http://schemas.microsoft.com/office/powerpoint/2010/main" val="1157177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52" name="Rectangle 251"/>
          <p:cNvSpPr/>
          <p:nvPr/>
        </p:nvSpPr>
        <p:spPr bwMode="auto">
          <a:xfrm>
            <a:off x="882" y="116576"/>
            <a:ext cx="12434711" cy="547808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22" name="Group 121"/>
          <p:cNvGrpSpPr/>
          <p:nvPr/>
        </p:nvGrpSpPr>
        <p:grpSpPr>
          <a:xfrm>
            <a:off x="149251" y="1156263"/>
            <a:ext cx="12130908" cy="2898280"/>
            <a:chOff x="145473" y="1019393"/>
            <a:chExt cx="11894127" cy="2916363"/>
          </a:xfrm>
        </p:grpSpPr>
        <p:sp>
          <p:nvSpPr>
            <p:cNvPr id="123" name="Rectangle 122"/>
            <p:cNvSpPr/>
            <p:nvPr/>
          </p:nvSpPr>
          <p:spPr bwMode="auto">
            <a:xfrm>
              <a:off x="145473" y="1019393"/>
              <a:ext cx="11894127"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49251" y="4031281"/>
            <a:ext cx="12130908"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963579"/>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963579"/>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rgbClr val="FFFFFF"/>
                </a:solidFill>
                <a:latin typeface="Segoe UI Light"/>
              </a:rPr>
              <a:t>Flexible Tools</a:t>
            </a:r>
          </a:p>
        </p:txBody>
      </p:sp>
      <p:sp>
        <p:nvSpPr>
          <p:cNvPr id="240" name="Rectangle 239"/>
          <p:cNvSpPr/>
          <p:nvPr/>
        </p:nvSpPr>
        <p:spPr bwMode="auto">
          <a:xfrm>
            <a:off x="8905604" y="4899277"/>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819450"/>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sp>
        <p:nvSpPr>
          <p:cNvPr id="226" name="Freeform 21"/>
          <p:cNvSpPr>
            <a:spLocks noEditPoints="1"/>
          </p:cNvSpPr>
          <p:nvPr/>
        </p:nvSpPr>
        <p:spPr bwMode="auto">
          <a:xfrm>
            <a:off x="9106165" y="5003133"/>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sp>
        <p:nvSpPr>
          <p:cNvPr id="227" name="Freeform 10"/>
          <p:cNvSpPr>
            <a:spLocks noEditPoints="1"/>
          </p:cNvSpPr>
          <p:nvPr/>
        </p:nvSpPr>
        <p:spPr bwMode="auto">
          <a:xfrm>
            <a:off x="10250004" y="5390308"/>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grpSp>
        <p:nvGrpSpPr>
          <p:cNvPr id="228" name="Group 227"/>
          <p:cNvGrpSpPr/>
          <p:nvPr/>
        </p:nvGrpSpPr>
        <p:grpSpPr>
          <a:xfrm>
            <a:off x="9252195" y="5404228"/>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700229"/>
          <a:ext cx="5695181"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799932"/>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lumMod val="65000"/>
                    <a:lumOff val="35000"/>
                  </a:srgb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419148"/>
            <a:ext cx="486255" cy="399039"/>
          </a:xfrm>
          <a:prstGeom prst="rect">
            <a:avLst/>
          </a:prstGeom>
        </p:spPr>
      </p:pic>
      <p:sp>
        <p:nvSpPr>
          <p:cNvPr id="178" name="Freeform 26"/>
          <p:cNvSpPr>
            <a:spLocks/>
          </p:cNvSpPr>
          <p:nvPr/>
        </p:nvSpPr>
        <p:spPr bwMode="auto">
          <a:xfrm>
            <a:off x="5451198" y="5481765"/>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505050">
                  <a:lumMod val="65000"/>
                  <a:lumOff val="35000"/>
                </a:srgbClr>
              </a:solidFill>
            </a:endParaRPr>
          </a:p>
        </p:txBody>
      </p:sp>
      <p:grpSp>
        <p:nvGrpSpPr>
          <p:cNvPr id="3" name="Group 2"/>
          <p:cNvGrpSpPr/>
          <p:nvPr/>
        </p:nvGrpSpPr>
        <p:grpSpPr>
          <a:xfrm>
            <a:off x="1969710" y="4723765"/>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grpSp>
      <p:sp>
        <p:nvSpPr>
          <p:cNvPr id="94" name="Freeform 91"/>
          <p:cNvSpPr>
            <a:spLocks noChangeAspect="1" noEditPoints="1"/>
          </p:cNvSpPr>
          <p:nvPr/>
        </p:nvSpPr>
        <p:spPr bwMode="auto">
          <a:xfrm>
            <a:off x="2824960" y="6056802"/>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884706"/>
            <a:ext cx="3790192" cy="2102826"/>
          </a:xfrm>
          <a:prstGeom prst="rect">
            <a:avLst/>
          </a:prstGeom>
        </p:spPr>
      </p:pic>
      <p:sp>
        <p:nvSpPr>
          <p:cNvPr id="7" name="Rectangle 6"/>
          <p:cNvSpPr/>
          <p:nvPr/>
        </p:nvSpPr>
        <p:spPr bwMode="auto">
          <a:xfrm>
            <a:off x="1788267" y="2425417"/>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727060"/>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884706"/>
            <a:ext cx="3464869" cy="2081287"/>
          </a:xfrm>
          <a:prstGeom prst="rect">
            <a:avLst/>
          </a:prstGeom>
        </p:spPr>
      </p:pic>
      <p:sp>
        <p:nvSpPr>
          <p:cNvPr id="49" name="Rectangle 48"/>
          <p:cNvSpPr/>
          <p:nvPr/>
        </p:nvSpPr>
        <p:spPr bwMode="auto">
          <a:xfrm>
            <a:off x="7115219" y="2308842"/>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9" name="Title 2"/>
          <p:cNvSpPr txBox="1">
            <a:spLocks/>
          </p:cNvSpPr>
          <p:nvPr/>
        </p:nvSpPr>
        <p:spPr>
          <a:xfrm>
            <a:off x="275481" y="295274"/>
            <a:ext cx="11887878" cy="917575"/>
          </a:xfrm>
          <a:prstGeom prst="rect">
            <a:avLst/>
          </a:prstGeom>
        </p:spPr>
        <p:txBody>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399">
                <a:solidFill>
                  <a:srgbClr val="FFFFFF"/>
                </a:solidFill>
              </a:rPr>
              <a:t>Office 365 Platform</a:t>
            </a:r>
          </a:p>
        </p:txBody>
      </p:sp>
    </p:spTree>
    <p:extLst>
      <p:ext uri="{BB962C8B-B14F-4D97-AF65-F5344CB8AC3E}">
        <p14:creationId xmlns:p14="http://schemas.microsoft.com/office/powerpoint/2010/main" val="2248576921"/>
      </p:ext>
    </p:extLst>
  </p:cSld>
  <p:clrMapOvr>
    <a:masterClrMapping/>
  </p:clrMapOvr>
  <p:transition>
    <p:fade/>
  </p:transition>
  <p:timing>
    <p:tnLst>
      <p:par>
        <p:cTn id="1" dur="indefinite" restart="never" nodeType="tmRoot">
          <p:childTnLst>
            <p:par>
              <p:cTn id="2"/>
            </p:par>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Cloud App Model</a:t>
            </a:r>
            <a:endParaRPr lang="en-US" dirty="0"/>
          </a:p>
        </p:txBody>
      </p:sp>
      <p:sp>
        <p:nvSpPr>
          <p:cNvPr id="17" name="Rectangle 16"/>
          <p:cNvSpPr/>
          <p:nvPr/>
        </p:nvSpPr>
        <p:spPr bwMode="auto">
          <a:xfrm>
            <a:off x="275246"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SharePoint-Hosted</a:t>
            </a:r>
          </a:p>
          <a:p>
            <a:pPr defTabSz="951028" fontAlgn="base">
              <a:lnSpc>
                <a:spcPct val="90000"/>
              </a:lnSpc>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3072808"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Provider-Hosted</a:t>
            </a:r>
          </a:p>
          <a:p>
            <a:pPr defTabSz="951028"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a:xfrm>
            <a:off x="3082000" y="3712882"/>
            <a:ext cx="2707414" cy="1254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On-premise or cloud, choice of platform, provisioned separately, app web optional</a:t>
            </a:r>
          </a:p>
        </p:txBody>
      </p:sp>
      <p:sp>
        <p:nvSpPr>
          <p:cNvPr id="24" name="Rectangle 23"/>
          <p:cNvSpPr/>
          <p:nvPr/>
        </p:nvSpPr>
        <p:spPr>
          <a:xfrm>
            <a:off x="307517" y="3712882"/>
            <a:ext cx="2694526" cy="1254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Only SharePoint components and client side code only, app web required</a:t>
            </a:r>
          </a:p>
        </p:txBody>
      </p:sp>
      <p:sp>
        <p:nvSpPr>
          <p:cNvPr id="25" name="Rectangle 24"/>
          <p:cNvSpPr/>
          <p:nvPr/>
        </p:nvSpPr>
        <p:spPr>
          <a:xfrm>
            <a:off x="5887229" y="3711157"/>
            <a:ext cx="2691823" cy="12504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On-premise or cloud, choice of platform, provisioned separately, app web optional</a:t>
            </a:r>
          </a:p>
        </p:txBody>
      </p:sp>
    </p:spTree>
    <p:extLst>
      <p:ext uri="{BB962C8B-B14F-4D97-AF65-F5344CB8AC3E}">
        <p14:creationId xmlns:p14="http://schemas.microsoft.com/office/powerpoint/2010/main" val="91871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SharePoint App UX Options</a:t>
            </a:r>
          </a:p>
        </p:txBody>
      </p:sp>
      <p:sp>
        <p:nvSpPr>
          <p:cNvPr id="17" name="Rectangle 16"/>
          <p:cNvSpPr/>
          <p:nvPr/>
        </p:nvSpPr>
        <p:spPr bwMode="auto">
          <a:xfrm>
            <a:off x="275246"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Immersive Full Page</a:t>
            </a:r>
          </a:p>
          <a:p>
            <a:pPr defTabSz="951028" fontAlgn="base">
              <a:lnSpc>
                <a:spcPct val="90000"/>
              </a:lnSpc>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3072808"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Part</a:t>
            </a:r>
          </a:p>
          <a:p>
            <a:pPr defTabSz="951028"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870370"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UI Custom Actions</a:t>
            </a:r>
          </a:p>
        </p:txBody>
      </p:sp>
      <p:pic>
        <p:nvPicPr>
          <p:cNvPr id="2" name="Picture 1"/>
          <p:cNvPicPr>
            <a:picLocks noChangeAspect="1"/>
          </p:cNvPicPr>
          <p:nvPr/>
        </p:nvPicPr>
        <p:blipFill>
          <a:blip r:embed="rId3"/>
          <a:stretch>
            <a:fillRect/>
          </a:stretch>
        </p:blipFill>
        <p:spPr>
          <a:xfrm>
            <a:off x="730116" y="3210929"/>
            <a:ext cx="1841440" cy="1555699"/>
          </a:xfrm>
          <a:prstGeom prst="rect">
            <a:avLst/>
          </a:prstGeom>
        </p:spPr>
      </p:pic>
      <p:pic>
        <p:nvPicPr>
          <p:cNvPr id="4" name="Picture 3"/>
          <p:cNvPicPr>
            <a:picLocks noChangeAspect="1"/>
          </p:cNvPicPr>
          <p:nvPr/>
        </p:nvPicPr>
        <p:blipFill>
          <a:blip r:embed="rId4"/>
          <a:stretch>
            <a:fillRect/>
          </a:stretch>
        </p:blipFill>
        <p:spPr>
          <a:xfrm>
            <a:off x="3527678" y="3210930"/>
            <a:ext cx="1841440" cy="1571574"/>
          </a:xfrm>
          <a:prstGeom prst="rect">
            <a:avLst/>
          </a:prstGeom>
        </p:spPr>
      </p:pic>
      <p:pic>
        <p:nvPicPr>
          <p:cNvPr id="5" name="Picture 4"/>
          <p:cNvPicPr>
            <a:picLocks noChangeAspect="1"/>
          </p:cNvPicPr>
          <p:nvPr/>
        </p:nvPicPr>
        <p:blipFill>
          <a:blip r:embed="rId5"/>
          <a:stretch>
            <a:fillRect/>
          </a:stretch>
        </p:blipFill>
        <p:spPr>
          <a:xfrm>
            <a:off x="6325240" y="3210929"/>
            <a:ext cx="1841440" cy="1550687"/>
          </a:xfrm>
          <a:prstGeom prst="rect">
            <a:avLst/>
          </a:prstGeom>
        </p:spPr>
      </p:pic>
    </p:spTree>
    <p:extLst>
      <p:ext uri="{BB962C8B-B14F-4D97-AF65-F5344CB8AC3E}">
        <p14:creationId xmlns:p14="http://schemas.microsoft.com/office/powerpoint/2010/main" val="339014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a:t>Demo…</a:t>
            </a:r>
            <a:br>
              <a:rPr lang="en-US" sz="7200" dirty="0"/>
            </a:br>
            <a:r>
              <a:rPr lang="en-US" sz="3600" dirty="0"/>
              <a:t>Build a SharePoint App with </a:t>
            </a:r>
            <a:r>
              <a:rPr lang="en-US" sz="3600" dirty="0" err="1"/>
              <a:t>TypeScript</a:t>
            </a:r>
            <a:endParaRPr lang="en-US" sz="7200" dirty="0"/>
          </a:p>
        </p:txBody>
      </p:sp>
    </p:spTree>
    <p:extLst>
      <p:ext uri="{BB962C8B-B14F-4D97-AF65-F5344CB8AC3E}">
        <p14:creationId xmlns:p14="http://schemas.microsoft.com/office/powerpoint/2010/main" val="129071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 </a:t>
            </a:r>
            <a:r>
              <a:rPr lang="en-US" dirty="0" err="1" smtClean="0"/>
              <a:t>TypeScript</a:t>
            </a:r>
            <a:r>
              <a:rPr lang="en-US" dirty="0" smtClean="0"/>
              <a:t> in SharePoint Apps</a:t>
            </a:r>
            <a:endParaRPr lang="en-US" dirty="0"/>
          </a:p>
        </p:txBody>
      </p:sp>
      <p:sp>
        <p:nvSpPr>
          <p:cNvPr id="5" name="Text Placeholder 4"/>
          <p:cNvSpPr>
            <a:spLocks noGrp="1"/>
          </p:cNvSpPr>
          <p:nvPr>
            <p:ph type="body" sz="quarter" idx="10"/>
          </p:nvPr>
        </p:nvSpPr>
        <p:spPr>
          <a:xfrm>
            <a:off x="275481" y="1216153"/>
            <a:ext cx="11885513" cy="3069977"/>
          </a:xfrm>
        </p:spPr>
        <p:txBody>
          <a:bodyPr/>
          <a:lstStyle/>
          <a:p>
            <a:pPr defTabSz="932597" eaLnBrk="0" fontAlgn="base" hangingPunct="0">
              <a:lnSpc>
                <a:spcPct val="100000"/>
              </a:lnSpc>
              <a:spcBef>
                <a:spcPct val="0"/>
              </a:spcBef>
              <a:spcAft>
                <a:spcPct val="0"/>
              </a:spcAft>
              <a:buClrTx/>
              <a:buSzTx/>
            </a:pPr>
            <a:r>
              <a:rPr lang="en-US" sz="2040" dirty="0">
                <a:solidFill>
                  <a:srgbClr val="0000FF"/>
                </a:solidFill>
              </a:rPr>
              <a:t>&lt;</a:t>
            </a:r>
            <a:r>
              <a:rPr lang="en-US" sz="2040" dirty="0" err="1">
                <a:solidFill>
                  <a:srgbClr val="A31515"/>
                </a:solidFill>
              </a:rPr>
              <a:t>PropertyGroup</a:t>
            </a:r>
            <a:r>
              <a:rPr lang="en-US" sz="2040" dirty="0">
                <a:solidFill>
                  <a:srgbClr val="0000FF"/>
                </a:solidFill>
              </a:rPr>
              <a:t>&gt;</a:t>
            </a:r>
            <a:r>
              <a:rPr lang="en-US" sz="2040" dirty="0">
                <a:solidFill>
                  <a:srgbClr val="253340"/>
                </a:solidFill>
              </a:rPr>
              <a:t> </a:t>
            </a:r>
          </a:p>
          <a:p>
            <a:pPr defTabSz="932597" eaLnBrk="0" fontAlgn="base" hangingPunct="0">
              <a:lnSpc>
                <a:spcPct val="100000"/>
              </a:lnSpc>
              <a:spcBef>
                <a:spcPct val="0"/>
              </a:spcBef>
              <a:spcAft>
                <a:spcPct val="0"/>
              </a:spcAft>
              <a:buClrTx/>
              <a:buSzTx/>
            </a:pPr>
            <a:r>
              <a:rPr lang="en-US" sz="2040" dirty="0">
                <a:solidFill>
                  <a:srgbClr val="253340"/>
                </a:solidFill>
              </a:rPr>
              <a:t>	</a:t>
            </a:r>
            <a:r>
              <a:rPr lang="en-US" sz="2040" dirty="0">
                <a:solidFill>
                  <a:srgbClr val="0000FF"/>
                </a:solidFill>
              </a:rPr>
              <a:t>&lt;</a:t>
            </a:r>
            <a:r>
              <a:rPr lang="en-US" sz="2040" dirty="0" err="1">
                <a:solidFill>
                  <a:srgbClr val="A31515"/>
                </a:solidFill>
              </a:rPr>
              <a:t>TypeScriptTarget</a:t>
            </a:r>
            <a:r>
              <a:rPr lang="en-US" sz="2040" dirty="0">
                <a:solidFill>
                  <a:srgbClr val="0000FF"/>
                </a:solidFill>
              </a:rPr>
              <a:t>&gt;</a:t>
            </a:r>
            <a:r>
              <a:rPr lang="en-US" sz="2040" dirty="0">
                <a:solidFill>
                  <a:srgbClr val="253340"/>
                </a:solidFill>
              </a:rPr>
              <a:t>ES5</a:t>
            </a:r>
            <a:r>
              <a:rPr lang="en-US" sz="2040" dirty="0">
                <a:solidFill>
                  <a:srgbClr val="0000FF"/>
                </a:solidFill>
              </a:rPr>
              <a:t>&lt;/</a:t>
            </a:r>
            <a:r>
              <a:rPr lang="en-US" sz="2040" dirty="0" err="1">
                <a:solidFill>
                  <a:srgbClr val="A31515"/>
                </a:solidFill>
              </a:rPr>
              <a:t>TypeScriptTarget</a:t>
            </a:r>
            <a:r>
              <a:rPr lang="en-US" sz="2040" dirty="0">
                <a:solidFill>
                  <a:srgbClr val="0000FF"/>
                </a:solidFill>
              </a:rPr>
              <a:t>&gt;</a:t>
            </a:r>
            <a:r>
              <a:rPr lang="en-US" sz="2040" dirty="0">
                <a:solidFill>
                  <a:srgbClr val="253340"/>
                </a:solidFill>
              </a:rPr>
              <a:t> 	</a:t>
            </a:r>
            <a:r>
              <a:rPr lang="en-US" sz="2040" dirty="0">
                <a:solidFill>
                  <a:srgbClr val="0000FF"/>
                </a:solidFill>
              </a:rPr>
              <a:t>&lt;</a:t>
            </a:r>
            <a:r>
              <a:rPr lang="en-US" sz="2040" dirty="0" err="1">
                <a:solidFill>
                  <a:srgbClr val="A31515"/>
                </a:solidFill>
              </a:rPr>
              <a:t>TypeScriptIncludeComments</a:t>
            </a:r>
            <a:r>
              <a:rPr lang="en-US" sz="2040" dirty="0">
                <a:solidFill>
                  <a:srgbClr val="0000FF"/>
                </a:solidFill>
              </a:rPr>
              <a:t>&gt;</a:t>
            </a:r>
            <a:r>
              <a:rPr lang="en-US" sz="2040" dirty="0">
                <a:solidFill>
                  <a:srgbClr val="253340"/>
                </a:solidFill>
              </a:rPr>
              <a:t>true</a:t>
            </a:r>
            <a:r>
              <a:rPr lang="en-US" sz="2040" dirty="0">
                <a:solidFill>
                  <a:srgbClr val="0000FF"/>
                </a:solidFill>
              </a:rPr>
              <a:t>&lt;/</a:t>
            </a:r>
            <a:r>
              <a:rPr lang="en-US" sz="2040" dirty="0" err="1">
                <a:solidFill>
                  <a:srgbClr val="A31515"/>
                </a:solidFill>
              </a:rPr>
              <a:t>TypeScriptIncludeComments</a:t>
            </a:r>
            <a:r>
              <a:rPr lang="en-US" sz="2040" dirty="0">
                <a:solidFill>
                  <a:srgbClr val="0000FF"/>
                </a:solidFill>
              </a:rPr>
              <a:t>&gt;</a:t>
            </a:r>
            <a:r>
              <a:rPr lang="en-US" sz="2040" dirty="0">
                <a:solidFill>
                  <a:srgbClr val="253340"/>
                </a:solidFill>
              </a:rPr>
              <a:t> 	</a:t>
            </a:r>
            <a:r>
              <a:rPr lang="en-US" sz="2040" dirty="0">
                <a:solidFill>
                  <a:srgbClr val="0000FF"/>
                </a:solidFill>
              </a:rPr>
              <a:t>&lt;</a:t>
            </a:r>
            <a:r>
              <a:rPr lang="en-US" sz="2040" dirty="0" err="1">
                <a:solidFill>
                  <a:srgbClr val="A31515"/>
                </a:solidFill>
              </a:rPr>
              <a:t>TypeScriptSourceMap</a:t>
            </a:r>
            <a:r>
              <a:rPr lang="en-US" sz="2040" dirty="0">
                <a:solidFill>
                  <a:srgbClr val="0000FF"/>
                </a:solidFill>
              </a:rPr>
              <a:t>&gt;</a:t>
            </a:r>
            <a:r>
              <a:rPr lang="en-US" sz="2040" dirty="0">
                <a:solidFill>
                  <a:srgbClr val="253340"/>
                </a:solidFill>
              </a:rPr>
              <a:t>true</a:t>
            </a:r>
            <a:r>
              <a:rPr lang="en-US" sz="2040" dirty="0">
                <a:solidFill>
                  <a:srgbClr val="0000FF"/>
                </a:solidFill>
              </a:rPr>
              <a:t>&lt;/</a:t>
            </a:r>
            <a:r>
              <a:rPr lang="en-US" sz="2040" dirty="0" err="1">
                <a:solidFill>
                  <a:srgbClr val="A31515"/>
                </a:solidFill>
              </a:rPr>
              <a:t>TypeScriptSourceMap</a:t>
            </a:r>
            <a:r>
              <a:rPr lang="en-US" sz="2040" dirty="0">
                <a:solidFill>
                  <a:srgbClr val="0000FF"/>
                </a:solidFill>
              </a:rPr>
              <a:t>&gt;</a:t>
            </a:r>
            <a:br>
              <a:rPr lang="en-US" sz="2040" dirty="0">
                <a:solidFill>
                  <a:srgbClr val="0000FF"/>
                </a:solidFill>
              </a:rPr>
            </a:br>
            <a:r>
              <a:rPr lang="en-US" sz="2040" dirty="0">
                <a:solidFill>
                  <a:srgbClr val="0000FF"/>
                </a:solidFill>
              </a:rPr>
              <a:t>	&lt;</a:t>
            </a:r>
            <a:r>
              <a:rPr lang="en-US" sz="2040" dirty="0" err="1">
                <a:solidFill>
                  <a:srgbClr val="A31515"/>
                </a:solidFill>
              </a:rPr>
              <a:t>TypeScriptModuleKind</a:t>
            </a:r>
            <a:r>
              <a:rPr lang="en-US" sz="2040" dirty="0">
                <a:solidFill>
                  <a:srgbClr val="0000FF"/>
                </a:solidFill>
              </a:rPr>
              <a:t>&gt;</a:t>
            </a:r>
            <a:r>
              <a:rPr lang="en-US" sz="2040" dirty="0" err="1">
                <a:solidFill>
                  <a:srgbClr val="253340"/>
                </a:solidFill>
              </a:rPr>
              <a:t>CommonJS</a:t>
            </a:r>
            <a:r>
              <a:rPr lang="en-US" sz="2040" dirty="0">
                <a:solidFill>
                  <a:srgbClr val="0000FF"/>
                </a:solidFill>
              </a:rPr>
              <a:t>&lt;/</a:t>
            </a:r>
            <a:r>
              <a:rPr lang="en-US" sz="2040" dirty="0" err="1">
                <a:solidFill>
                  <a:srgbClr val="A31515"/>
                </a:solidFill>
              </a:rPr>
              <a:t>TypeScriptModuleKind</a:t>
            </a:r>
            <a:r>
              <a:rPr lang="en-US" sz="2040" dirty="0">
                <a:solidFill>
                  <a:srgbClr val="0000FF"/>
                </a:solidFill>
              </a:rPr>
              <a:t>&gt;</a:t>
            </a:r>
            <a:r>
              <a:rPr lang="en-US" sz="2040" dirty="0">
                <a:solidFill>
                  <a:srgbClr val="253340"/>
                </a:solidFill>
              </a:rPr>
              <a:t> </a:t>
            </a:r>
          </a:p>
          <a:p>
            <a:pPr defTabSz="932597" eaLnBrk="0" fontAlgn="base" hangingPunct="0">
              <a:lnSpc>
                <a:spcPct val="100000"/>
              </a:lnSpc>
              <a:spcBef>
                <a:spcPct val="0"/>
              </a:spcBef>
              <a:spcAft>
                <a:spcPct val="0"/>
              </a:spcAft>
              <a:buClrTx/>
              <a:buSzTx/>
            </a:pPr>
            <a:r>
              <a:rPr lang="en-US" sz="2040" dirty="0">
                <a:solidFill>
                  <a:srgbClr val="0000FF"/>
                </a:solidFill>
              </a:rPr>
              <a:t>&lt;/</a:t>
            </a:r>
            <a:r>
              <a:rPr lang="en-US" sz="2040" dirty="0" err="1">
                <a:solidFill>
                  <a:srgbClr val="A31515"/>
                </a:solidFill>
              </a:rPr>
              <a:t>PropertyGroup</a:t>
            </a:r>
            <a:r>
              <a:rPr lang="en-US" sz="2040" dirty="0">
                <a:solidFill>
                  <a:srgbClr val="0000FF"/>
                </a:solidFill>
              </a:rPr>
              <a:t>&gt;</a:t>
            </a:r>
            <a:r>
              <a:rPr lang="en-US" sz="2040" dirty="0">
                <a:solidFill>
                  <a:srgbClr val="253340"/>
                </a:solidFill>
              </a:rPr>
              <a:t> </a:t>
            </a:r>
          </a:p>
          <a:p>
            <a:pPr defTabSz="932597" eaLnBrk="0" fontAlgn="base" hangingPunct="0">
              <a:lnSpc>
                <a:spcPct val="100000"/>
              </a:lnSpc>
              <a:spcBef>
                <a:spcPct val="0"/>
              </a:spcBef>
              <a:spcAft>
                <a:spcPct val="0"/>
              </a:spcAft>
              <a:buClrTx/>
              <a:buSzTx/>
            </a:pPr>
            <a:r>
              <a:rPr lang="en-US" sz="2040" dirty="0">
                <a:solidFill>
                  <a:srgbClr val="0000FF"/>
                </a:solidFill>
              </a:rPr>
              <a:t>&lt;</a:t>
            </a:r>
            <a:r>
              <a:rPr lang="en-US" sz="2040" dirty="0">
                <a:solidFill>
                  <a:srgbClr val="A31515"/>
                </a:solidFill>
              </a:rPr>
              <a:t>Import</a:t>
            </a:r>
            <a:r>
              <a:rPr lang="en-US" sz="2040" dirty="0">
                <a:solidFill>
                  <a:srgbClr val="253340"/>
                </a:solidFill>
              </a:rPr>
              <a:t> </a:t>
            </a:r>
            <a:r>
              <a:rPr lang="en-US" sz="2040" dirty="0">
                <a:solidFill>
                  <a:srgbClr val="FF0000"/>
                </a:solidFill>
              </a:rPr>
              <a:t>Project</a:t>
            </a:r>
            <a:r>
              <a:rPr lang="en-US" sz="2040" dirty="0">
                <a:solidFill>
                  <a:srgbClr val="0000FF"/>
                </a:solidFill>
              </a:rPr>
              <a:t>=</a:t>
            </a:r>
            <a:r>
              <a:rPr lang="en-US" sz="2040" dirty="0">
                <a:solidFill>
                  <a:srgbClr val="000000"/>
                </a:solidFill>
              </a:rPr>
              <a:t>"</a:t>
            </a:r>
            <a:r>
              <a:rPr lang="en-US" sz="2040" dirty="0">
                <a:solidFill>
                  <a:srgbClr val="0000FF"/>
                </a:solidFill>
              </a:rPr>
              <a:t>$(MSBuildExtensionsPath32)\Microsoft\</a:t>
            </a:r>
            <a:r>
              <a:rPr lang="en-US" sz="2040" dirty="0" err="1">
                <a:solidFill>
                  <a:srgbClr val="0000FF"/>
                </a:solidFill>
              </a:rPr>
              <a:t>VisualStudio</a:t>
            </a:r>
            <a:r>
              <a:rPr lang="en-US" sz="2040" dirty="0">
                <a:solidFill>
                  <a:srgbClr val="0000FF"/>
                </a:solidFill>
              </a:rPr>
              <a:t>\v$(</a:t>
            </a:r>
            <a:r>
              <a:rPr lang="en-US" sz="2040" dirty="0" err="1">
                <a:solidFill>
                  <a:srgbClr val="0000FF"/>
                </a:solidFill>
              </a:rPr>
              <a:t>VisualStudioVersion</a:t>
            </a:r>
            <a:r>
              <a:rPr lang="en-US" sz="2040" dirty="0">
                <a:solidFill>
                  <a:srgbClr val="0000FF"/>
                </a:solidFill>
              </a:rPr>
              <a:t>)\</a:t>
            </a:r>
            <a:r>
              <a:rPr lang="en-US" sz="2040" dirty="0" err="1">
                <a:solidFill>
                  <a:srgbClr val="0000FF"/>
                </a:solidFill>
              </a:rPr>
              <a:t>TypeScript</a:t>
            </a:r>
            <a:r>
              <a:rPr lang="en-US" sz="2040" dirty="0">
                <a:solidFill>
                  <a:srgbClr val="0000FF"/>
                </a:solidFill>
              </a:rPr>
              <a:t>\</a:t>
            </a:r>
            <a:r>
              <a:rPr lang="en-US" sz="2040" dirty="0" err="1">
                <a:solidFill>
                  <a:srgbClr val="0000FF"/>
                </a:solidFill>
              </a:rPr>
              <a:t>Microsoft.TypeScript.targets</a:t>
            </a:r>
            <a:r>
              <a:rPr lang="en-US" sz="2040" dirty="0">
                <a:solidFill>
                  <a:srgbClr val="000000"/>
                </a:solidFill>
              </a:rPr>
              <a:t>"</a:t>
            </a:r>
            <a:r>
              <a:rPr lang="en-US" sz="2040" dirty="0">
                <a:solidFill>
                  <a:srgbClr val="253340"/>
                </a:solidFill>
              </a:rPr>
              <a:t> </a:t>
            </a:r>
            <a:r>
              <a:rPr lang="en-US" sz="2040" dirty="0">
                <a:solidFill>
                  <a:srgbClr val="0000FF"/>
                </a:solidFill>
              </a:rPr>
              <a:t>/&gt;</a:t>
            </a:r>
            <a:r>
              <a:rPr lang="en-US" sz="2040" dirty="0">
                <a:solidFill>
                  <a:schemeClr val="tx1"/>
                </a:solidFill>
              </a:rPr>
              <a:t> </a:t>
            </a:r>
            <a:endParaRPr lang="en-US" sz="2040" dirty="0">
              <a:solidFill>
                <a:schemeClr val="tx1"/>
              </a:solidFill>
              <a:latin typeface="Arial" panose="020B0604020202020204" pitchFamily="34" charset="0"/>
            </a:endParaRPr>
          </a:p>
        </p:txBody>
      </p:sp>
    </p:spTree>
    <p:extLst>
      <p:ext uri="{BB962C8B-B14F-4D97-AF65-F5344CB8AC3E}">
        <p14:creationId xmlns:p14="http://schemas.microsoft.com/office/powerpoint/2010/main" val="223653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TypeScript</a:t>
            </a:r>
            <a:r>
              <a:rPr lang="en-US" dirty="0" smtClean="0"/>
              <a:t> Preview</a:t>
            </a:r>
            <a:endParaRPr lang="en-US" dirty="0"/>
          </a:p>
        </p:txBody>
      </p:sp>
      <p:sp>
        <p:nvSpPr>
          <p:cNvPr id="4" name="Text Placeholder 3"/>
          <p:cNvSpPr>
            <a:spLocks noGrp="1"/>
          </p:cNvSpPr>
          <p:nvPr>
            <p:ph type="body" sz="quarter" idx="11"/>
          </p:nvPr>
        </p:nvSpPr>
        <p:spPr>
          <a:xfrm>
            <a:off x="275481" y="1212849"/>
            <a:ext cx="11887878" cy="4126917"/>
          </a:xfrm>
        </p:spPr>
        <p:txBody>
          <a:bodyPr/>
          <a:lstStyle/>
          <a:p>
            <a:r>
              <a:rPr lang="en-US" dirty="0"/>
              <a:t>Compiler</a:t>
            </a:r>
          </a:p>
          <a:p>
            <a:pPr lvl="1"/>
            <a:r>
              <a:rPr lang="en-US" dirty="0"/>
              <a:t>Open Source, written in </a:t>
            </a:r>
            <a:r>
              <a:rPr lang="en-US" dirty="0" err="1" smtClean="0"/>
              <a:t>TypeScript</a:t>
            </a:r>
            <a:endParaRPr lang="en-US" dirty="0"/>
          </a:p>
          <a:p>
            <a:r>
              <a:rPr lang="en-US" dirty="0"/>
              <a:t>Tooling</a:t>
            </a:r>
          </a:p>
          <a:p>
            <a:pPr lvl="1"/>
            <a:r>
              <a:rPr lang="en-US" dirty="0"/>
              <a:t>Visual Studio </a:t>
            </a:r>
            <a:r>
              <a:rPr lang="en-US" dirty="0" smtClean="0"/>
              <a:t>plugin, Node.js package</a:t>
            </a:r>
            <a:endParaRPr lang="en-US" dirty="0"/>
          </a:p>
          <a:p>
            <a:r>
              <a:rPr lang="en-US" dirty="0"/>
              <a:t>Libraries</a:t>
            </a:r>
          </a:p>
          <a:p>
            <a:pPr lvl="1"/>
            <a:r>
              <a:rPr lang="en-US" dirty="0" smtClean="0"/>
              <a:t>As of 1.0RC static </a:t>
            </a:r>
            <a:r>
              <a:rPr lang="en-US" dirty="0"/>
              <a:t>typing of DOM, jQuery, node.js, </a:t>
            </a:r>
            <a:r>
              <a:rPr lang="en-US" dirty="0" err="1"/>
              <a:t>WinRT</a:t>
            </a:r>
            <a:r>
              <a:rPr lang="en-US" dirty="0"/>
              <a:t>, </a:t>
            </a:r>
            <a:r>
              <a:rPr lang="en-US" dirty="0" err="1"/>
              <a:t>WinJS</a:t>
            </a:r>
            <a:r>
              <a:rPr lang="en-US" dirty="0"/>
              <a:t>, </a:t>
            </a:r>
            <a:r>
              <a:rPr lang="en-US" dirty="0" smtClean="0"/>
              <a:t>Touch, </a:t>
            </a:r>
            <a:r>
              <a:rPr lang="en-US" dirty="0" err="1" smtClean="0"/>
              <a:t>WebGL</a:t>
            </a:r>
            <a:r>
              <a:rPr lang="en-US" dirty="0" smtClean="0"/>
              <a:t> …</a:t>
            </a:r>
            <a:endParaRPr lang="en-US" dirty="0"/>
          </a:p>
          <a:p>
            <a:r>
              <a:rPr lang="en-US" dirty="0"/>
              <a:t>And more</a:t>
            </a:r>
          </a:p>
          <a:p>
            <a:pPr lvl="1"/>
            <a:r>
              <a:rPr lang="en-US" dirty="0"/>
              <a:t>Lots of samples and formal Language </a:t>
            </a:r>
            <a:r>
              <a:rPr lang="en-US" dirty="0" smtClean="0"/>
              <a:t>Specification</a:t>
            </a:r>
          </a:p>
        </p:txBody>
      </p:sp>
    </p:spTree>
    <p:extLst>
      <p:ext uri="{BB962C8B-B14F-4D97-AF65-F5344CB8AC3E}">
        <p14:creationId xmlns:p14="http://schemas.microsoft.com/office/powerpoint/2010/main" val="1328365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TypeScript</a:t>
            </a:r>
            <a:r>
              <a:rPr lang="en-US" dirty="0" smtClean="0"/>
              <a:t> So Far…</a:t>
            </a:r>
            <a:endParaRPr lang="en-US" dirty="0"/>
          </a:p>
        </p:txBody>
      </p:sp>
      <p:sp>
        <p:nvSpPr>
          <p:cNvPr id="4" name="Text Placeholder 3"/>
          <p:cNvSpPr>
            <a:spLocks noGrp="1"/>
          </p:cNvSpPr>
          <p:nvPr>
            <p:ph type="body" sz="quarter" idx="11"/>
          </p:nvPr>
        </p:nvSpPr>
        <p:spPr>
          <a:xfrm>
            <a:off x="275481" y="1212849"/>
            <a:ext cx="11887878" cy="3111505"/>
          </a:xfrm>
        </p:spPr>
        <p:txBody>
          <a:bodyPr/>
          <a:lstStyle/>
          <a:p>
            <a:r>
              <a:rPr lang="en-US" dirty="0"/>
              <a:t>Community response</a:t>
            </a:r>
          </a:p>
          <a:p>
            <a:pPr lvl="1"/>
            <a:r>
              <a:rPr lang="en-US" dirty="0"/>
              <a:t>Over 3500 </a:t>
            </a:r>
            <a:r>
              <a:rPr lang="en-US" dirty="0" err="1"/>
              <a:t>CodePlex</a:t>
            </a:r>
            <a:r>
              <a:rPr lang="en-US" dirty="0"/>
              <a:t> posts, 100 forks, 1100 </a:t>
            </a:r>
            <a:r>
              <a:rPr lang="en-US" dirty="0" err="1"/>
              <a:t>StackOverflow</a:t>
            </a:r>
            <a:r>
              <a:rPr lang="en-US" dirty="0"/>
              <a:t> questions, and 200 feature requests</a:t>
            </a:r>
          </a:p>
          <a:p>
            <a:r>
              <a:rPr lang="en-US" dirty="0" err="1" smtClean="0"/>
              <a:t>TypeScript</a:t>
            </a:r>
            <a:r>
              <a:rPr lang="en-US" dirty="0" smtClean="0"/>
              <a:t> </a:t>
            </a:r>
            <a:r>
              <a:rPr lang="en-US" dirty="0"/>
              <a:t>ecosystem</a:t>
            </a:r>
          </a:p>
          <a:p>
            <a:pPr lvl="1"/>
            <a:r>
              <a:rPr lang="en-US" dirty="0" smtClean="0"/>
              <a:t>200 </a:t>
            </a:r>
            <a:r>
              <a:rPr lang="en-US" dirty="0"/>
              <a:t>*.</a:t>
            </a:r>
            <a:r>
              <a:rPr lang="en-US" dirty="0" err="1"/>
              <a:t>d.ts</a:t>
            </a:r>
            <a:r>
              <a:rPr lang="en-US" dirty="0"/>
              <a:t> library </a:t>
            </a:r>
            <a:r>
              <a:rPr lang="en-US" dirty="0" err="1"/>
              <a:t>typings</a:t>
            </a:r>
            <a:r>
              <a:rPr lang="en-US" dirty="0"/>
              <a:t> developed by library creators and </a:t>
            </a:r>
            <a:r>
              <a:rPr lang="en-US" dirty="0" smtClean="0"/>
              <a:t>users</a:t>
            </a:r>
          </a:p>
          <a:p>
            <a:r>
              <a:rPr lang="en-US" dirty="0" err="1" smtClean="0"/>
              <a:t>TypeScript</a:t>
            </a:r>
            <a:r>
              <a:rPr lang="en-US" dirty="0" smtClean="0"/>
              <a:t> </a:t>
            </a:r>
            <a:r>
              <a:rPr lang="en-US" dirty="0"/>
              <a:t>support in tools</a:t>
            </a:r>
          </a:p>
          <a:p>
            <a:pPr lvl="1"/>
            <a:r>
              <a:rPr lang="en-US" dirty="0"/>
              <a:t>ASP.NET, node.js, compile-in-client, Ruby, grunt, and </a:t>
            </a:r>
            <a:r>
              <a:rPr lang="en-US" dirty="0" smtClean="0"/>
              <a:t>more</a:t>
            </a:r>
          </a:p>
        </p:txBody>
      </p:sp>
    </p:spTree>
    <p:extLst>
      <p:ext uri="{BB962C8B-B14F-4D97-AF65-F5344CB8AC3E}">
        <p14:creationId xmlns:p14="http://schemas.microsoft.com/office/powerpoint/2010/main" val="2327106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Diagram 5"/>
          <p:cNvGraphicFramePr/>
          <p:nvPr>
            <p:extLst/>
          </p:nvPr>
        </p:nvGraphicFramePr>
        <p:xfrm>
          <a:off x="1484321" y="730756"/>
          <a:ext cx="8289807" cy="5526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stretch>
            <a:fillRect/>
          </a:stretch>
        </p:blipFill>
        <p:spPr>
          <a:xfrm>
            <a:off x="1555767" y="81807"/>
            <a:ext cx="9030436" cy="6994525"/>
          </a:xfrm>
          <a:prstGeom prst="rect">
            <a:avLst/>
          </a:prstGeom>
        </p:spPr>
      </p:pic>
    </p:spTree>
    <p:extLst>
      <p:ext uri="{BB962C8B-B14F-4D97-AF65-F5344CB8AC3E}">
        <p14:creationId xmlns:p14="http://schemas.microsoft.com/office/powerpoint/2010/main" val="5987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xit" presetSubtype="32" fill="hold" grpId="1" nodeType="clickEffect">
                                  <p:stCondLst>
                                    <p:cond delay="0"/>
                                  </p:stCondLst>
                                  <p:childTnLst>
                                    <p:anim calcmode="lin" valueType="num">
                                      <p:cBhvr>
                                        <p:cTn id="14" dur="500"/>
                                        <p:tgtEl>
                                          <p:spTgt spid="6"/>
                                        </p:tgtEl>
                                        <p:attrNameLst>
                                          <p:attrName>ppt_w</p:attrName>
                                        </p:attrNameLst>
                                      </p:cBhvr>
                                      <p:tavLst>
                                        <p:tav tm="0">
                                          <p:val>
                                            <p:strVal val="ppt_w"/>
                                          </p:val>
                                        </p:tav>
                                        <p:tav tm="100000">
                                          <p:val>
                                            <p:fltVal val="0"/>
                                          </p:val>
                                        </p:tav>
                                      </p:tavLst>
                                    </p:anim>
                                    <p:anim calcmode="lin" valueType="num">
                                      <p:cBhvr>
                                        <p:cTn id="15" dur="500"/>
                                        <p:tgtEl>
                                          <p:spTgt spid="6"/>
                                        </p:tgtEl>
                                        <p:attrNameLst>
                                          <p:attrName>ppt_h</p:attrName>
                                        </p:attrNameLst>
                                      </p:cBhvr>
                                      <p:tavLst>
                                        <p:tav tm="0">
                                          <p:val>
                                            <p:strVal val="ppt_h"/>
                                          </p:val>
                                        </p:tav>
                                        <p:tav tm="100000">
                                          <p:val>
                                            <p:fltVal val="0"/>
                                          </p:val>
                                        </p:tav>
                                      </p:tavLst>
                                    </p:anim>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6" grpId="1">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ECMAScript</a:t>
            </a:r>
            <a:r>
              <a:rPr lang="en-US" dirty="0" smtClean="0"/>
              <a:t> 6 (ES6)</a:t>
            </a:r>
            <a:endParaRPr lang="en-US" dirty="0"/>
          </a:p>
        </p:txBody>
      </p:sp>
      <p:sp>
        <p:nvSpPr>
          <p:cNvPr id="4" name="Text Placeholder 3"/>
          <p:cNvSpPr>
            <a:spLocks noGrp="1"/>
          </p:cNvSpPr>
          <p:nvPr>
            <p:ph type="body" sz="quarter" idx="11"/>
          </p:nvPr>
        </p:nvSpPr>
        <p:spPr>
          <a:xfrm>
            <a:off x="275481" y="1212849"/>
            <a:ext cx="11887878" cy="3860622"/>
          </a:xfrm>
        </p:spPr>
        <p:txBody>
          <a:bodyPr/>
          <a:lstStyle/>
          <a:p>
            <a:r>
              <a:rPr lang="en-US" dirty="0" smtClean="0"/>
              <a:t>Areas of Overlap</a:t>
            </a:r>
          </a:p>
          <a:p>
            <a:pPr marL="0" lvl="1"/>
            <a:r>
              <a:rPr lang="en-US" dirty="0" smtClean="0"/>
              <a:t>Classes, Modules, Arrow Functions, Rest Parameters and Default Parameters</a:t>
            </a:r>
          </a:p>
          <a:p>
            <a:pPr lvl="0">
              <a:buClr>
                <a:srgbClr val="505050"/>
              </a:buClr>
            </a:pPr>
            <a:r>
              <a:rPr lang="en-US" dirty="0" smtClean="0">
                <a:gradFill>
                  <a:gsLst>
                    <a:gs pos="2920">
                      <a:srgbClr val="0072C6"/>
                    </a:gs>
                    <a:gs pos="39000">
                      <a:srgbClr val="0072C6"/>
                    </a:gs>
                  </a:gsLst>
                  <a:lin ang="5400000" scaled="0"/>
                </a:gradFill>
              </a:rPr>
              <a:t>Modules</a:t>
            </a:r>
          </a:p>
          <a:p>
            <a:pPr marL="0" lvl="1"/>
            <a:r>
              <a:rPr lang="en-US" dirty="0" smtClean="0"/>
              <a:t>ES6 module proposals are a moving target</a:t>
            </a:r>
          </a:p>
          <a:p>
            <a:pPr marL="0" lvl="1"/>
            <a:r>
              <a:rPr lang="en-US" dirty="0" err="1" smtClean="0"/>
              <a:t>TypeScript</a:t>
            </a:r>
            <a:r>
              <a:rPr lang="en-US" dirty="0" smtClean="0"/>
              <a:t> 1.0 will continue to have internal modules</a:t>
            </a:r>
          </a:p>
          <a:p>
            <a:pPr marL="0" lvl="1"/>
            <a:r>
              <a:rPr lang="en-US" dirty="0" smtClean="0"/>
              <a:t>Post </a:t>
            </a:r>
            <a:r>
              <a:rPr lang="en-US" dirty="0" err="1" smtClean="0"/>
              <a:t>TypeScript</a:t>
            </a:r>
            <a:r>
              <a:rPr lang="en-US" dirty="0" smtClean="0"/>
              <a:t> 1.0 alignment with ES6 will still support existing </a:t>
            </a:r>
            <a:r>
              <a:rPr lang="en-US" dirty="0" err="1" smtClean="0"/>
              <a:t>TypeScript</a:t>
            </a:r>
            <a:r>
              <a:rPr lang="en-US" dirty="0" smtClean="0"/>
              <a:t> modules</a:t>
            </a:r>
          </a:p>
          <a:p>
            <a:r>
              <a:rPr lang="en-US" dirty="0" smtClean="0"/>
              <a:t>Classes</a:t>
            </a:r>
          </a:p>
          <a:p>
            <a:pPr marL="0" lvl="1"/>
            <a:r>
              <a:rPr lang="en-US" dirty="0" smtClean="0"/>
              <a:t>Class expression support will likely come post </a:t>
            </a:r>
            <a:r>
              <a:rPr lang="en-US" dirty="0" err="1" smtClean="0"/>
              <a:t>TypeScript</a:t>
            </a:r>
            <a:r>
              <a:rPr lang="en-US" dirty="0" smtClean="0"/>
              <a:t> 1.0</a:t>
            </a:r>
            <a:endParaRPr lang="en-US" dirty="0"/>
          </a:p>
        </p:txBody>
      </p:sp>
    </p:spTree>
    <p:extLst>
      <p:ext uri="{BB962C8B-B14F-4D97-AF65-F5344CB8AC3E}">
        <p14:creationId xmlns:p14="http://schemas.microsoft.com/office/powerpoint/2010/main" val="102440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530468" y="3808338"/>
            <a:ext cx="11373923" cy="1243058"/>
          </a:xfrm>
          <a:prstGeom prst="rect">
            <a:avLst/>
          </a:prstGeom>
        </p:spPr>
        <p:txBody>
          <a:bodyPr lIns="93124" tIns="46563" rIns="93124" bIns="46563" anchor="b" anchorCtr="0"/>
          <a:lstStyle>
            <a:lvl1pPr algn="l" defTabSz="913022" rtl="0" eaLnBrk="1" latinLnBrk="0" hangingPunct="1">
              <a:lnSpc>
                <a:spcPct val="90000"/>
              </a:lnSpc>
              <a:spcBef>
                <a:spcPct val="0"/>
              </a:spcBef>
              <a:buNone/>
              <a:defRPr lang="en-US" sz="8800" b="0" kern="1200" cap="none" spc="-300" baseline="0">
                <a:ln w="3175">
                  <a:noFill/>
                </a:ln>
                <a:gradFill>
                  <a:gsLst>
                    <a:gs pos="100000">
                      <a:schemeClr val="tx1"/>
                    </a:gs>
                    <a:gs pos="0">
                      <a:schemeClr val="tx1"/>
                    </a:gs>
                  </a:gsLst>
                  <a:lin ang="5400000" scaled="0"/>
                </a:gradFill>
                <a:effectLst/>
                <a:latin typeface="+mj-lt"/>
                <a:ea typeface="+mn-ea"/>
                <a:cs typeface="Arial" charset="0"/>
              </a:defRPr>
            </a:lvl1pPr>
          </a:lstStyle>
          <a:p>
            <a:pPr algn="ctr">
              <a:defRPr/>
            </a:pPr>
            <a:r>
              <a:rPr sz="4080">
                <a:gradFill>
                  <a:gsLst>
                    <a:gs pos="100000">
                      <a:srgbClr val="FFFFFF"/>
                    </a:gs>
                    <a:gs pos="0">
                      <a:srgbClr val="FFFFFF"/>
                    </a:gs>
                  </a:gsLst>
                  <a:lin ang="5400000" scaled="0"/>
                </a:gradFill>
              </a:rPr>
              <a:t>Application scale JavaScript</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development is hard.</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TypeScript makes it easier.</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
            </a:r>
            <a:br>
              <a:rPr sz="4080">
                <a:gradFill>
                  <a:gsLst>
                    <a:gs pos="100000">
                      <a:srgbClr val="FFFFFF"/>
                    </a:gs>
                    <a:gs pos="0">
                      <a:srgbClr val="FFFFFF"/>
                    </a:gs>
                  </a:gsLst>
                  <a:lin ang="5400000" scaled="0"/>
                </a:gradFill>
              </a:rPr>
            </a:br>
            <a:r>
              <a:rPr sz="4080">
                <a:gradFill>
                  <a:gsLst>
                    <a:gs pos="100000">
                      <a:srgbClr val="FFFFFF"/>
                    </a:gs>
                    <a:gs pos="0">
                      <a:srgbClr val="FFFFFF"/>
                    </a:gs>
                  </a:gsLst>
                  <a:lin ang="5400000" scaled="0"/>
                </a:gradFill>
              </a:rPr>
              <a:t>http://typescriptlang.org</a:t>
            </a:r>
            <a:endParaRPr sz="4080" dirty="0">
              <a:gradFill>
                <a:gsLst>
                  <a:gs pos="100000">
                    <a:srgbClr val="FFFFFF"/>
                  </a:gs>
                  <a:gs pos="0">
                    <a:srgbClr val="FFFFFF"/>
                  </a:gs>
                </a:gsLst>
                <a:lin ang="5400000" scaled="0"/>
              </a:gradFill>
            </a:endParaRPr>
          </a:p>
        </p:txBody>
      </p:sp>
    </p:spTree>
    <p:extLst>
      <p:ext uri="{BB962C8B-B14F-4D97-AF65-F5344CB8AC3E}">
        <p14:creationId xmlns:p14="http://schemas.microsoft.com/office/powerpoint/2010/main" val="348958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Placeholder 25"/>
          <p:cNvSpPr txBox="1">
            <a:spLocks/>
          </p:cNvSpPr>
          <p:nvPr/>
        </p:nvSpPr>
        <p:spPr bwMode="invGray">
          <a:xfrm>
            <a:off x="6083563" y="614546"/>
            <a:ext cx="6058674" cy="3076702"/>
          </a:xfrm>
          <a:prstGeom prst="rect">
            <a:avLst/>
          </a:prstGeom>
        </p:spPr>
        <p:txBody>
          <a:bodyPr vert="horz" wrap="square" lIns="182854" tIns="146283" rIns="182854" bIns="146283"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err="1">
                <a:gradFill>
                  <a:gsLst>
                    <a:gs pos="0">
                      <a:srgbClr val="FFFFFF"/>
                    </a:gs>
                    <a:gs pos="100000">
                      <a:srgbClr val="FFFFFF"/>
                    </a:gs>
                  </a:gsLst>
                  <a:lin ang="5400000" scaled="0"/>
                </a:gradFill>
              </a:rPr>
              <a:t>TypeScript</a:t>
            </a:r>
            <a:endParaRPr lang="en-US" sz="4080" dirty="0">
              <a:gradFill>
                <a:gsLst>
                  <a:gs pos="0">
                    <a:srgbClr val="FFFFFF"/>
                  </a:gs>
                  <a:gs pos="100000">
                    <a:srgbClr val="FFFFFF"/>
                  </a:gs>
                </a:gsLst>
                <a:lin ang="5400000" scaled="0"/>
              </a:gradFill>
            </a:endParaRPr>
          </a:p>
          <a:p>
            <a:pPr lvl="1"/>
            <a:r>
              <a:rPr lang="en-US" sz="2856" dirty="0">
                <a:gradFill>
                  <a:gsLst>
                    <a:gs pos="0">
                      <a:srgbClr val="FFFFFF"/>
                    </a:gs>
                    <a:gs pos="100000">
                      <a:srgbClr val="FFFFFF"/>
                    </a:gs>
                  </a:gsLst>
                  <a:lin ang="5400000" scaled="0"/>
                </a:gradFill>
                <a:latin typeface="Segoe UI Light"/>
              </a:rPr>
              <a:t>http://typescriptlang.org</a:t>
            </a:r>
          </a:p>
          <a:p>
            <a:r>
              <a:rPr lang="en-US" sz="4080" dirty="0">
                <a:gradFill>
                  <a:gsLst>
                    <a:gs pos="0">
                      <a:srgbClr val="FFFFFF"/>
                    </a:gs>
                    <a:gs pos="100000">
                      <a:srgbClr val="FFFFFF"/>
                    </a:gs>
                  </a:gsLst>
                  <a:lin ang="5400000" scaled="0"/>
                </a:gradFill>
              </a:rPr>
              <a:t>SharePoint Apps</a:t>
            </a:r>
          </a:p>
          <a:p>
            <a:pPr lvl="1"/>
            <a:r>
              <a:rPr lang="en-US" sz="2856" dirty="0">
                <a:gradFill>
                  <a:gsLst>
                    <a:gs pos="0">
                      <a:srgbClr val="FFFFFF"/>
                    </a:gs>
                    <a:gs pos="100000">
                      <a:srgbClr val="FFFFFF"/>
                    </a:gs>
                  </a:gsLst>
                  <a:lin ang="5400000" scaled="0"/>
                </a:gradFill>
                <a:latin typeface="Segoe UI Light"/>
              </a:rPr>
              <a:t>http://dev.office.com</a:t>
            </a:r>
          </a:p>
          <a:p>
            <a:r>
              <a:rPr lang="en-US" sz="4080" dirty="0">
                <a:gradFill>
                  <a:gsLst>
                    <a:gs pos="0">
                      <a:srgbClr val="FFFFFF"/>
                    </a:gs>
                    <a:gs pos="100000">
                      <a:srgbClr val="FFFFFF"/>
                    </a:gs>
                  </a:gsLst>
                  <a:lin ang="5400000" scaled="0"/>
                </a:gradFill>
              </a:rPr>
              <a:t>SharePoint 2013 </a:t>
            </a:r>
            <a:r>
              <a:rPr lang="en-US" sz="4080" dirty="0" err="1">
                <a:gradFill>
                  <a:gsLst>
                    <a:gs pos="0">
                      <a:srgbClr val="FFFFFF"/>
                    </a:gs>
                    <a:gs pos="100000">
                      <a:srgbClr val="FFFFFF"/>
                    </a:gs>
                  </a:gsLst>
                  <a:lin ang="5400000" scaled="0"/>
                </a:gradFill>
              </a:rPr>
              <a:t>TypeScript</a:t>
            </a:r>
            <a:r>
              <a:rPr lang="en-US" sz="4080" dirty="0">
                <a:gradFill>
                  <a:gsLst>
                    <a:gs pos="0">
                      <a:srgbClr val="FFFFFF"/>
                    </a:gs>
                    <a:gs pos="100000">
                      <a:srgbClr val="FFFFFF"/>
                    </a:gs>
                  </a:gsLst>
                  <a:lin ang="5400000" scaled="0"/>
                </a:gradFill>
              </a:rPr>
              <a:t> Definitions</a:t>
            </a:r>
          </a:p>
          <a:p>
            <a:pPr lvl="1"/>
            <a:r>
              <a:rPr lang="en-US" sz="2856" dirty="0">
                <a:gradFill>
                  <a:gsLst>
                    <a:gs pos="0">
                      <a:srgbClr val="FFFFFF"/>
                    </a:gs>
                    <a:gs pos="100000">
                      <a:srgbClr val="FFFFFF"/>
                    </a:gs>
                  </a:gsLst>
                  <a:lin ang="5400000" scaled="0"/>
                </a:gradFill>
                <a:latin typeface="Segoe UI Light"/>
              </a:rPr>
              <a:t>http://sptypescript.codeplex.com </a:t>
            </a:r>
          </a:p>
          <a:p>
            <a:r>
              <a:rPr lang="en-US" sz="4080" dirty="0" err="1">
                <a:gradFill>
                  <a:gsLst>
                    <a:gs pos="0">
                      <a:srgbClr val="FFFFFF"/>
                    </a:gs>
                    <a:gs pos="100000">
                      <a:srgbClr val="FFFFFF"/>
                    </a:gs>
                  </a:gsLst>
                  <a:lin ang="5400000" scaled="0"/>
                </a:gradFill>
              </a:rPr>
              <a:t>TypeScript</a:t>
            </a:r>
            <a:r>
              <a:rPr lang="en-US" sz="4080" dirty="0">
                <a:gradFill>
                  <a:gsLst>
                    <a:gs pos="0">
                      <a:srgbClr val="FFFFFF"/>
                    </a:gs>
                    <a:gs pos="100000">
                      <a:srgbClr val="FFFFFF"/>
                    </a:gs>
                  </a:gsLst>
                  <a:lin ang="5400000" scaled="0"/>
                </a:gradFill>
              </a:rPr>
              <a:t> Library Definitions</a:t>
            </a:r>
          </a:p>
          <a:p>
            <a:pPr lvl="1"/>
            <a:r>
              <a:rPr lang="en-US" sz="2856" dirty="0">
                <a:gradFill>
                  <a:gsLst>
                    <a:gs pos="0">
                      <a:srgbClr val="FFFFFF"/>
                    </a:gs>
                    <a:gs pos="100000">
                      <a:srgbClr val="FFFFFF"/>
                    </a:gs>
                  </a:gsLst>
                  <a:lin ang="5400000" scaled="0"/>
                </a:gradFill>
                <a:latin typeface="Segoe UI Light"/>
              </a:rPr>
              <a:t>http://aka.ms/DefinitelyTyped </a:t>
            </a:r>
          </a:p>
          <a:p>
            <a:pPr defTabSz="932563">
              <a:lnSpc>
                <a:spcPct val="90000"/>
              </a:lnSpc>
              <a:buClr>
                <a:srgbClr val="FFFFFF"/>
              </a:buClr>
              <a:buSzPct val="90000"/>
            </a:pPr>
            <a:endParaRPr lang="en-US" sz="3599" spc="0" dirty="0">
              <a:gradFill>
                <a:gsLst>
                  <a:gs pos="0">
                    <a:srgbClr val="FFFFFF"/>
                  </a:gs>
                  <a:gs pos="100000">
                    <a:srgbClr val="FFFFFF"/>
                  </a:gs>
                </a:gsLst>
                <a:lin ang="5400000" scaled="0"/>
              </a:gradFill>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b="14927"/>
          <a:stretch/>
        </p:blipFill>
        <p:spPr bwMode="invGray">
          <a:xfrm>
            <a:off x="935784" y="1150183"/>
            <a:ext cx="4772045" cy="5833442"/>
          </a:xfrm>
          <a:prstGeom prst="rect">
            <a:avLst/>
          </a:prstGeom>
        </p:spPr>
      </p:pic>
      <p:pic>
        <p:nvPicPr>
          <p:cNvPr id="4" name="Picture 3"/>
          <p:cNvPicPr>
            <a:picLocks noChangeAspect="1"/>
          </p:cNvPicPr>
          <p:nvPr/>
        </p:nvPicPr>
        <p:blipFill>
          <a:blip r:embed="rId4"/>
          <a:stretch>
            <a:fillRect/>
          </a:stretch>
        </p:blipFill>
        <p:spPr>
          <a:xfrm>
            <a:off x="1173631" y="1517816"/>
            <a:ext cx="4312872" cy="2653741"/>
          </a:xfrm>
          <a:prstGeom prst="rect">
            <a:avLst/>
          </a:prstGeom>
        </p:spPr>
      </p:pic>
      <p:pic>
        <p:nvPicPr>
          <p:cNvPr id="8" name="Picture 7"/>
          <p:cNvPicPr>
            <a:picLocks noChangeAspect="1"/>
          </p:cNvPicPr>
          <p:nvPr/>
        </p:nvPicPr>
        <p:blipFill>
          <a:blip r:embed="rId5"/>
          <a:stretch>
            <a:fillRect/>
          </a:stretch>
        </p:blipFill>
        <p:spPr>
          <a:xfrm>
            <a:off x="1189438" y="1517816"/>
            <a:ext cx="4279419" cy="2653741"/>
          </a:xfrm>
          <a:prstGeom prst="rect">
            <a:avLst/>
          </a:prstGeom>
        </p:spPr>
      </p:pic>
      <p:sp>
        <p:nvSpPr>
          <p:cNvPr id="6" name="Title 2"/>
          <p:cNvSpPr txBox="1">
            <a:spLocks/>
          </p:cNvSpPr>
          <p:nvPr/>
        </p:nvSpPr>
        <p:spPr>
          <a:xfrm>
            <a:off x="530468" y="233154"/>
            <a:ext cx="11373923" cy="762786"/>
          </a:xfrm>
          <a:prstGeom prst="rect">
            <a:avLst/>
          </a:prstGeom>
        </p:spPr>
        <p:txBody>
          <a:bodyPr/>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395">
                <a:solidFill>
                  <a:srgbClr val="FFFFFF"/>
                </a:solidFill>
              </a:rPr>
              <a:t>Get Started</a:t>
            </a:r>
          </a:p>
        </p:txBody>
      </p:sp>
      <p:pic>
        <p:nvPicPr>
          <p:cNvPr id="9" name="Picture 8"/>
          <p:cNvPicPr>
            <a:picLocks noChangeAspect="1"/>
          </p:cNvPicPr>
          <p:nvPr/>
        </p:nvPicPr>
        <p:blipFill>
          <a:blip r:embed="rId6"/>
          <a:stretch>
            <a:fillRect/>
          </a:stretch>
        </p:blipFill>
        <p:spPr>
          <a:xfrm>
            <a:off x="1189438" y="1517816"/>
            <a:ext cx="4297066" cy="2661084"/>
          </a:xfrm>
          <a:prstGeom prst="rect">
            <a:avLst/>
          </a:prstGeom>
        </p:spPr>
      </p:pic>
      <p:pic>
        <p:nvPicPr>
          <p:cNvPr id="10" name="Picture 9"/>
          <p:cNvPicPr>
            <a:picLocks noChangeAspect="1"/>
          </p:cNvPicPr>
          <p:nvPr/>
        </p:nvPicPr>
        <p:blipFill>
          <a:blip r:embed="rId7"/>
          <a:stretch>
            <a:fillRect/>
          </a:stretch>
        </p:blipFill>
        <p:spPr>
          <a:xfrm>
            <a:off x="1173631" y="1517816"/>
            <a:ext cx="4296136" cy="2653741"/>
          </a:xfrm>
          <a:prstGeom prst="rect">
            <a:avLst/>
          </a:prstGeom>
        </p:spPr>
      </p:pic>
    </p:spTree>
    <p:extLst>
      <p:ext uri="{BB962C8B-B14F-4D97-AF65-F5344CB8AC3E}">
        <p14:creationId xmlns:p14="http://schemas.microsoft.com/office/powerpoint/2010/main" val="418550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50">
                                            <p:txEl>
                                              <p:pRg st="0" end="0"/>
                                            </p:txEl>
                                          </p:spTgt>
                                        </p:tgtEl>
                                      </p:cBhvr>
                                    </p:animEffect>
                                    <p:animScale>
                                      <p:cBhvr>
                                        <p:cTn id="7" dur="500" autoRev="1" fill="hold"/>
                                        <p:tgtEl>
                                          <p:spTgt spid="50">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50">
                                            <p:txEl>
                                              <p:pRg st="1" end="1"/>
                                            </p:txEl>
                                          </p:spTgt>
                                        </p:tgtEl>
                                      </p:cBhvr>
                                    </p:animEffect>
                                    <p:animScale>
                                      <p:cBhvr>
                                        <p:cTn id="10" dur="500" autoRev="1" fill="hold"/>
                                        <p:tgtEl>
                                          <p:spTgt spid="50">
                                            <p:txEl>
                                              <p:pRg st="1" end="1"/>
                                            </p:txEl>
                                          </p:spTgt>
                                        </p:tgtEl>
                                      </p:cBhvr>
                                      <p:by x="105000" y="105000"/>
                                    </p:animScale>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mph" presetSubtype="0" fill="hold" nodeType="clickEffect">
                                  <p:stCondLst>
                                    <p:cond delay="0"/>
                                  </p:stCondLst>
                                  <p:childTnLst>
                                    <p:animEffect transition="out" filter="fade">
                                      <p:cBhvr>
                                        <p:cTn id="17" dur="1000" tmFilter="0, 0; .2, .5; .8, .5; 1, 0"/>
                                        <p:tgtEl>
                                          <p:spTgt spid="50">
                                            <p:txEl>
                                              <p:pRg st="2" end="2"/>
                                            </p:txEl>
                                          </p:spTgt>
                                        </p:tgtEl>
                                      </p:cBhvr>
                                    </p:animEffect>
                                    <p:animScale>
                                      <p:cBhvr>
                                        <p:cTn id="18" dur="500" autoRev="1" fill="hold"/>
                                        <p:tgtEl>
                                          <p:spTgt spid="50">
                                            <p:txEl>
                                              <p:pRg st="2" end="2"/>
                                            </p:txEl>
                                          </p:spTgt>
                                        </p:tgtEl>
                                      </p:cBhvr>
                                      <p:by x="105000" y="105000"/>
                                    </p:animScale>
                                  </p:childTnLst>
                                </p:cTn>
                              </p:par>
                              <p:par>
                                <p:cTn id="19" presetID="26" presetClass="emph" presetSubtype="0" fill="hold" nodeType="withEffect">
                                  <p:stCondLst>
                                    <p:cond delay="0"/>
                                  </p:stCondLst>
                                  <p:childTnLst>
                                    <p:animEffect transition="out" filter="fade">
                                      <p:cBhvr>
                                        <p:cTn id="20" dur="1000" tmFilter="0, 0; .2, .5; .8, .5; 1, 0"/>
                                        <p:tgtEl>
                                          <p:spTgt spid="50">
                                            <p:txEl>
                                              <p:pRg st="3" end="3"/>
                                            </p:txEl>
                                          </p:spTgt>
                                        </p:tgtEl>
                                      </p:cBhvr>
                                    </p:animEffect>
                                    <p:animScale>
                                      <p:cBhvr>
                                        <p:cTn id="21" dur="500" autoRev="1" fill="hold"/>
                                        <p:tgtEl>
                                          <p:spTgt spid="50">
                                            <p:txEl>
                                              <p:pRg st="3" end="3"/>
                                            </p:txEl>
                                          </p:spTgt>
                                        </p:tgtEl>
                                      </p:cBhvr>
                                      <p:by x="105000" y="105000"/>
                                    </p:animScale>
                                  </p:childTnLst>
                                </p:cTn>
                              </p:par>
                              <p:par>
                                <p:cTn id="22" presetID="1" presetClass="exit" presetSubtype="0" fill="hold" nodeType="withEffect">
                                  <p:stCondLst>
                                    <p:cond delay="0"/>
                                  </p:stCondLst>
                                  <p:childTnLst>
                                    <p:set>
                                      <p:cBhvr>
                                        <p:cTn id="23" dur="1" fill="hold">
                                          <p:stCondLst>
                                            <p:cond delay="0"/>
                                          </p:stCondLst>
                                        </p:cTn>
                                        <p:tgtEl>
                                          <p:spTgt spid="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1000" tmFilter="0, 0; .2, .5; .8, .5; 1, 0"/>
                                        <p:tgtEl>
                                          <p:spTgt spid="50">
                                            <p:txEl>
                                              <p:pRg st="4" end="4"/>
                                            </p:txEl>
                                          </p:spTgt>
                                        </p:tgtEl>
                                      </p:cBhvr>
                                    </p:animEffect>
                                    <p:animScale>
                                      <p:cBhvr>
                                        <p:cTn id="31" dur="500" autoRev="1" fill="hold"/>
                                        <p:tgtEl>
                                          <p:spTgt spid="50">
                                            <p:txEl>
                                              <p:pRg st="4" end="4"/>
                                            </p:txEl>
                                          </p:spTgt>
                                        </p:tgtEl>
                                      </p:cBhvr>
                                      <p:by x="105000" y="105000"/>
                                    </p:animScale>
                                  </p:childTnLst>
                                </p:cTn>
                              </p:par>
                              <p:par>
                                <p:cTn id="32" presetID="26" presetClass="emph" presetSubtype="0" fill="hold" nodeType="withEffect">
                                  <p:stCondLst>
                                    <p:cond delay="0"/>
                                  </p:stCondLst>
                                  <p:childTnLst>
                                    <p:animEffect transition="out" filter="fade">
                                      <p:cBhvr>
                                        <p:cTn id="33" dur="1000" tmFilter="0, 0; .2, .5; .8, .5; 1, 0"/>
                                        <p:tgtEl>
                                          <p:spTgt spid="50">
                                            <p:txEl>
                                              <p:pRg st="5" end="5"/>
                                            </p:txEl>
                                          </p:spTgt>
                                        </p:tgtEl>
                                      </p:cBhvr>
                                    </p:animEffect>
                                    <p:animScale>
                                      <p:cBhvr>
                                        <p:cTn id="34" dur="500" autoRev="1" fill="hold"/>
                                        <p:tgtEl>
                                          <p:spTgt spid="50">
                                            <p:txEl>
                                              <p:pRg st="5" end="5"/>
                                            </p:txEl>
                                          </p:spTgt>
                                        </p:tgtEl>
                                      </p:cBhvr>
                                      <p:by x="105000" y="105000"/>
                                    </p:animScale>
                                  </p:childTnLst>
                                </p:cTn>
                              </p:par>
                              <p:par>
                                <p:cTn id="35" presetID="1" presetClass="exit" presetSubtype="0" fill="hold" nodeType="withEffect">
                                  <p:stCondLst>
                                    <p:cond delay="0"/>
                                  </p:stCondLst>
                                  <p:childTnLst>
                                    <p:set>
                                      <p:cBhvr>
                                        <p:cTn id="36" dur="1" fill="hold">
                                          <p:stCondLst>
                                            <p:cond delay="0"/>
                                          </p:stCondLst>
                                        </p:cTn>
                                        <p:tgtEl>
                                          <p:spTgt spid="8"/>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6" presetClass="emph" presetSubtype="0" fill="hold" nodeType="clickEffect">
                                  <p:stCondLst>
                                    <p:cond delay="0"/>
                                  </p:stCondLst>
                                  <p:childTnLst>
                                    <p:animEffect transition="out" filter="fade">
                                      <p:cBhvr>
                                        <p:cTn id="43" dur="1000" tmFilter="0, 0; .2, .5; .8, .5; 1, 0"/>
                                        <p:tgtEl>
                                          <p:spTgt spid="50">
                                            <p:txEl>
                                              <p:pRg st="6" end="6"/>
                                            </p:txEl>
                                          </p:spTgt>
                                        </p:tgtEl>
                                      </p:cBhvr>
                                    </p:animEffect>
                                    <p:animScale>
                                      <p:cBhvr>
                                        <p:cTn id="44" dur="500" autoRev="1" fill="hold"/>
                                        <p:tgtEl>
                                          <p:spTgt spid="50">
                                            <p:txEl>
                                              <p:pRg st="6" end="6"/>
                                            </p:txEl>
                                          </p:spTgt>
                                        </p:tgtEl>
                                      </p:cBhvr>
                                      <p:by x="105000" y="105000"/>
                                    </p:animScale>
                                  </p:childTnLst>
                                </p:cTn>
                              </p:par>
                              <p:par>
                                <p:cTn id="45" presetID="26" presetClass="emph" presetSubtype="0" fill="hold" nodeType="withEffect">
                                  <p:stCondLst>
                                    <p:cond delay="0"/>
                                  </p:stCondLst>
                                  <p:childTnLst>
                                    <p:animEffect transition="out" filter="fade">
                                      <p:cBhvr>
                                        <p:cTn id="46" dur="1000" tmFilter="0, 0; .2, .5; .8, .5; 1, 0"/>
                                        <p:tgtEl>
                                          <p:spTgt spid="50">
                                            <p:txEl>
                                              <p:pRg st="7" end="7"/>
                                            </p:txEl>
                                          </p:spTgt>
                                        </p:tgtEl>
                                      </p:cBhvr>
                                    </p:animEffect>
                                    <p:animScale>
                                      <p:cBhvr>
                                        <p:cTn id="47" dur="500" autoRev="1" fill="hold"/>
                                        <p:tgtEl>
                                          <p:spTgt spid="50">
                                            <p:txEl>
                                              <p:pRg st="7" end="7"/>
                                            </p:txEl>
                                          </p:spTgt>
                                        </p:tgtEl>
                                      </p:cBhvr>
                                      <p:by x="105000" y="105000"/>
                                    </p:animScale>
                                  </p:childTnLst>
                                </p:cTn>
                              </p:par>
                              <p:par>
                                <p:cTn id="48" presetID="1" presetClass="exit" presetSubtype="0" fill="hold" nodeType="withEffect">
                                  <p:stCondLst>
                                    <p:cond delay="0"/>
                                  </p:stCondLst>
                                  <p:childTnLst>
                                    <p:set>
                                      <p:cBhvr>
                                        <p:cTn id="49" dur="1" fill="hold">
                                          <p:stCondLst>
                                            <p:cond delay="0"/>
                                          </p:stCondLst>
                                        </p:cTn>
                                        <p:tgtEl>
                                          <p:spTgt spid="9"/>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321" y="1059221"/>
            <a:ext cx="4252677" cy="5336779"/>
            <a:chOff x="1411" y="542607"/>
            <a:chExt cx="4169670" cy="5232611"/>
          </a:xfrm>
        </p:grpSpPr>
        <p:grpSp>
          <p:nvGrpSpPr>
            <p:cNvPr id="12" name="Group 11"/>
            <p:cNvGrpSpPr/>
            <p:nvPr/>
          </p:nvGrpSpPr>
          <p:grpSpPr bwMode="gray">
            <a:xfrm>
              <a:off x="1124957" y="542607"/>
              <a:ext cx="2074334" cy="2074334"/>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11" y="2616941"/>
              <a:ext cx="4149218" cy="3158277"/>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2607" y="3049234"/>
              <a:ext cx="4078022" cy="148391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2549" y="2692405"/>
              <a:ext cx="3565245" cy="989121"/>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2549" y="1872711"/>
              <a:ext cx="4038532" cy="1745113"/>
            </a:xfrm>
            <a:prstGeom prst="rect">
              <a:avLst/>
            </a:prstGeom>
          </p:spPr>
        </p:pic>
      </p:grpSp>
      <p:sp>
        <p:nvSpPr>
          <p:cNvPr id="13" name="Title 2"/>
          <p:cNvSpPr txBox="1">
            <a:spLocks/>
          </p:cNvSpPr>
          <p:nvPr/>
        </p:nvSpPr>
        <p:spPr>
          <a:xfrm>
            <a:off x="530468" y="233154"/>
            <a:ext cx="11373923" cy="715609"/>
          </a:xfrm>
          <a:prstGeom prst="rect">
            <a:avLst/>
          </a:prstGeom>
        </p:spPr>
        <p:txBody>
          <a:bodyPr/>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395">
                <a:solidFill>
                  <a:srgbClr val="FFFFFF"/>
                </a:solidFill>
              </a:rPr>
              <a:t>Calls to Action</a:t>
            </a:r>
          </a:p>
        </p:txBody>
      </p:sp>
      <p:sp>
        <p:nvSpPr>
          <p:cNvPr id="19" name="TextBox 18"/>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p>
          <a:p>
            <a:pPr marL="466281" lvl="1" defTabSz="577881"/>
            <a:r>
              <a:rPr lang="en-US" sz="2000" dirty="0">
                <a:gradFill>
                  <a:gsLst>
                    <a:gs pos="0">
                      <a:srgbClr val="FFFFFF"/>
                    </a:gs>
                    <a:gs pos="100000">
                      <a:srgbClr val="FFFFFF"/>
                    </a:gs>
                  </a:gsLst>
                  <a:lin ang="5400000" scaled="0"/>
                </a:gradFill>
                <a:latin typeface="Segoe UI Light" panose="020B0502040204020203" pitchFamily="34" charset="0"/>
                <a:cs typeface="Segoe UI" panose="020B0502040204020203" pitchFamily="34" charset="0"/>
              </a:rPr>
              <a:t> </a:t>
            </a:r>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marL="466298" lvl="1" defTabSz="577881"/>
            <a:r>
              <a:rPr lang="en-US" sz="2000" dirty="0">
                <a:solidFill>
                  <a:srgbClr val="FFFFFF"/>
                </a:solidFill>
                <a:cs typeface="Segoe UI" panose="020B0502040204020203" pitchFamily="34" charset="0"/>
              </a:rPr>
              <a:t>Solve your roadblocks on </a:t>
            </a:r>
            <a:r>
              <a:rPr lang="en-US" sz="2040" dirty="0" err="1">
                <a:solidFill>
                  <a:srgbClr val="FFFFFF"/>
                </a:solidFill>
                <a:cs typeface="Segoe UI" panose="020B0502040204020203" pitchFamily="34" charset="0"/>
              </a:rPr>
              <a:t>StackOverflow</a:t>
            </a:r>
            <a:endParaRPr lang="en-US" sz="2040" dirty="0">
              <a:solidFill>
                <a:srgbClr val="FFFFFF"/>
              </a:solidFill>
              <a:cs typeface="Segoe UI" panose="020B0502040204020203" pitchFamily="34" charset="0"/>
            </a:endParaRPr>
          </a:p>
          <a:p>
            <a:pPr marL="466298" lvl="1" defTabSz="577881"/>
            <a:r>
              <a:rPr lang="en-US" sz="2040" dirty="0">
                <a:solidFill>
                  <a:srgbClr val="FFFFFF"/>
                </a:solidFill>
                <a:cs typeface="Segoe UI" panose="020B0502040204020203" pitchFamily="34" charset="0"/>
              </a:rPr>
              <a:t>		</a:t>
            </a:r>
            <a:r>
              <a:rPr lang="en-US" sz="2040" dirty="0">
                <a:solidFill>
                  <a:srgbClr val="FFFFFF"/>
                </a:solidFill>
                <a:cs typeface="Segoe UI" panose="020B0502040204020203" pitchFamily="34" charset="0"/>
                <a:hlinkClick r:id="rId10"/>
              </a:rPr>
              <a:t>[Office]</a:t>
            </a:r>
            <a:r>
              <a:rPr lang="en-US" sz="2040" dirty="0">
                <a:solidFill>
                  <a:srgbClr val="FFFFFF"/>
                </a:solidFill>
                <a:cs typeface="Segoe UI" panose="020B0502040204020203" pitchFamily="34" charset="0"/>
              </a:rPr>
              <a:t> and </a:t>
            </a:r>
            <a:r>
              <a:rPr lang="en-US" sz="2040" dirty="0">
                <a:solidFill>
                  <a:srgbClr val="FFFFFF"/>
                </a:solidFill>
                <a:cs typeface="Segoe UI" panose="020B0502040204020203" pitchFamily="34" charset="0"/>
                <a:hlinkClick r:id="rId11"/>
              </a:rPr>
              <a:t>[SharePoint]</a:t>
            </a:r>
            <a:endParaRPr lang="en-US" sz="2040" dirty="0">
              <a:solidFill>
                <a:srgbClr val="FFFFFF"/>
              </a:solidFill>
              <a:cs typeface="Segoe UI" panose="020B0502040204020203" pitchFamily="34" charset="0"/>
            </a:endParaRPr>
          </a:p>
          <a:p>
            <a:pPr marL="466298" lvl="1" defTabSz="577881"/>
            <a:r>
              <a:rPr lang="en-US" sz="2040" dirty="0">
                <a:solidFill>
                  <a:srgbClr val="99CA53"/>
                </a:solidFill>
                <a:cs typeface="Segoe UI" panose="020B0502040204020203" pitchFamily="34" charset="0"/>
              </a:rPr>
              <a:t> </a:t>
            </a:r>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Build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solidFill>
                  <a:srgbClr val="FFFFFF"/>
                </a:solidFill>
                <a:cs typeface="Segoe UI" panose="020B0502040204020203" pitchFamily="34" charset="0"/>
              </a:rPr>
              <a:t>and </a:t>
            </a:r>
            <a:r>
              <a:rPr lang="en-US" sz="2040" dirty="0">
                <a:solidFill>
                  <a:srgbClr val="FFFFFF"/>
                </a:solidFill>
                <a:cs typeface="Segoe UI" panose="020B0502040204020203" pitchFamily="34" charset="0"/>
                <a:hlinkClick r:id="rId13"/>
              </a:rPr>
              <a:t>Office 365 API Tools for Visual Studio 2013</a:t>
            </a:r>
            <a:endParaRPr lang="en-US" sz="2040" dirty="0">
              <a:solidFill>
                <a:srgbClr val="FFFFFF"/>
              </a:solidFill>
              <a:cs typeface="Segoe UI" panose="020B0502040204020203" pitchFamily="34" charset="0"/>
            </a:endParaRPr>
          </a:p>
        </p:txBody>
      </p:sp>
    </p:spTree>
    <p:extLst>
      <p:ext uri="{BB962C8B-B14F-4D97-AF65-F5344CB8AC3E}">
        <p14:creationId xmlns:p14="http://schemas.microsoft.com/office/powerpoint/2010/main" val="2007344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321" y="1059221"/>
            <a:ext cx="4252677" cy="5336779"/>
            <a:chOff x="1411" y="542607"/>
            <a:chExt cx="4169670" cy="5232611"/>
          </a:xfrm>
        </p:grpSpPr>
        <p:grpSp>
          <p:nvGrpSpPr>
            <p:cNvPr id="12" name="Group 11"/>
            <p:cNvGrpSpPr/>
            <p:nvPr/>
          </p:nvGrpSpPr>
          <p:grpSpPr bwMode="gray">
            <a:xfrm>
              <a:off x="1124957" y="542607"/>
              <a:ext cx="2074334" cy="2074334"/>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11" y="2616941"/>
              <a:ext cx="4149218" cy="3158277"/>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2607" y="3049234"/>
              <a:ext cx="4078022" cy="148391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2549" y="2692405"/>
              <a:ext cx="3565245" cy="989121"/>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2549" y="1872711"/>
              <a:ext cx="4038532" cy="1745113"/>
            </a:xfrm>
            <a:prstGeom prst="rect">
              <a:avLst/>
            </a:prstGeom>
          </p:spPr>
        </p:pic>
      </p:grpSp>
      <p:sp>
        <p:nvSpPr>
          <p:cNvPr id="13" name="Title 2"/>
          <p:cNvSpPr txBox="1">
            <a:spLocks/>
          </p:cNvSpPr>
          <p:nvPr/>
        </p:nvSpPr>
        <p:spPr>
          <a:xfrm>
            <a:off x="530468" y="233154"/>
            <a:ext cx="11373923" cy="715609"/>
          </a:xfrm>
          <a:prstGeom prst="rect">
            <a:avLst/>
          </a:prstGeom>
        </p:spPr>
        <p:txBody>
          <a:bodyPr/>
          <a:lstStyle>
            <a:lvl1pPr algn="l" defTabSz="913022" rtl="0" eaLnBrk="1" latinLnBrk="0" hangingPunct="1">
              <a:lnSpc>
                <a:spcPct val="90000"/>
              </a:lnSpc>
              <a:spcBef>
                <a:spcPct val="0"/>
              </a:spcBef>
              <a:buNone/>
              <a:defRPr lang="en-US" sz="5500" b="0" i="0" kern="1200" cap="none" spc="-100" baseline="0" dirty="0" smtClean="0">
                <a:ln w="3175">
                  <a:noFill/>
                </a:ln>
                <a:gradFill>
                  <a:gsLst>
                    <a:gs pos="1250">
                      <a:schemeClr val="tx2"/>
                    </a:gs>
                    <a:gs pos="100000">
                      <a:schemeClr val="tx2"/>
                    </a:gs>
                  </a:gsLst>
                  <a:lin ang="5400000" scaled="0"/>
                </a:gradFill>
                <a:effectLst/>
                <a:latin typeface="+mj-lt"/>
                <a:ea typeface="+mn-ea"/>
                <a:cs typeface="Segoe Pro Display Light"/>
              </a:defRPr>
            </a:lvl1pPr>
          </a:lstStyle>
          <a:p>
            <a:r>
              <a:rPr sz="5395">
                <a:solidFill>
                  <a:srgbClr val="FFFFFF"/>
                </a:solidFill>
              </a:rPr>
              <a:t>Related Sessions</a:t>
            </a:r>
          </a:p>
        </p:txBody>
      </p:sp>
      <p:sp>
        <p:nvSpPr>
          <p:cNvPr id="14" name="Text Placeholder 25"/>
          <p:cNvSpPr txBox="1">
            <a:spLocks/>
          </p:cNvSpPr>
          <p:nvPr/>
        </p:nvSpPr>
        <p:spPr bwMode="invGray">
          <a:xfrm>
            <a:off x="4254998" y="1200245"/>
            <a:ext cx="8201454" cy="5717637"/>
          </a:xfrm>
          <a:prstGeom prst="rect">
            <a:avLst/>
          </a:prstGeom>
          <a:noFill/>
        </p:spPr>
        <p:txBody>
          <a:bodyPr vert="horz" wrap="square" lIns="182854" tIns="146283" rIns="182854" bIns="146283"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6519" lvl="1" indent="-186519">
              <a:buFont typeface="Arial" pitchFamily="34" charset="0"/>
              <a:buChar char="•"/>
            </a:pPr>
            <a:r>
              <a:rPr lang="en-US" sz="1836" dirty="0">
                <a:gradFill>
                  <a:gsLst>
                    <a:gs pos="0">
                      <a:srgbClr val="FFFFFF"/>
                    </a:gs>
                    <a:gs pos="100000">
                      <a:srgbClr val="FFFFFF"/>
                    </a:gs>
                  </a:gsLst>
                  <a:lin ang="5400000" scaled="0"/>
                </a:gradFill>
              </a:rPr>
              <a:t>#SPC283 Get started developing Apps for Office &amp; SharePoint 2013 </a:t>
            </a:r>
          </a:p>
          <a:p>
            <a:pPr marL="186519" lvl="1" indent="-186519">
              <a:buFont typeface="Arial" pitchFamily="34" charset="0"/>
              <a:buChar char="•"/>
            </a:pPr>
            <a:r>
              <a:rPr lang="en-US" sz="1836" dirty="0">
                <a:gradFill>
                  <a:gsLst>
                    <a:gs pos="0">
                      <a:srgbClr val="FFFFFF"/>
                    </a:gs>
                    <a:gs pos="100000">
                      <a:srgbClr val="FFFFFF"/>
                    </a:gs>
                  </a:gsLst>
                  <a:lin ang="5400000" scaled="0"/>
                </a:gradFill>
              </a:rPr>
              <a:t>#SPC269 What's new for the Office &amp; SharePoint developer </a:t>
            </a:r>
          </a:p>
          <a:p>
            <a:pPr marL="186519" lvl="1" indent="-186519">
              <a:buFont typeface="Arial" pitchFamily="34" charset="0"/>
              <a:buChar char="•"/>
            </a:pPr>
            <a:r>
              <a:rPr lang="en-US" sz="1836" dirty="0">
                <a:gradFill>
                  <a:gsLst>
                    <a:gs pos="0">
                      <a:srgbClr val="FFFFFF"/>
                    </a:gs>
                    <a:gs pos="100000">
                      <a:srgbClr val="FFFFFF"/>
                    </a:gs>
                  </a:gsLst>
                  <a:lin ang="5400000" scaled="0"/>
                </a:gradFill>
              </a:rPr>
              <a:t>#SPC415 SharePoint Power Hour - New developer APIs and features for Apps for SharePoint</a:t>
            </a:r>
          </a:p>
          <a:p>
            <a:pPr marL="186519" lvl="1" indent="-186519">
              <a:buFont typeface="Arial" pitchFamily="34" charset="0"/>
              <a:buChar char="•"/>
            </a:pPr>
            <a:r>
              <a:rPr lang="en-US" sz="1836" dirty="0">
                <a:gradFill>
                  <a:gsLst>
                    <a:gs pos="0">
                      <a:srgbClr val="FFFFFF"/>
                    </a:gs>
                    <a:gs pos="100000">
                      <a:srgbClr val="FFFFFF"/>
                    </a:gs>
                  </a:gsLst>
                  <a:lin ang="5400000" scaled="0"/>
                </a:gradFill>
              </a:rPr>
              <a:t>#SPC394 Developing Office 365 Cloud Business Apps</a:t>
            </a:r>
          </a:p>
          <a:p>
            <a:pPr marL="186519" lvl="1" indent="-186519">
              <a:buFont typeface="Arial" pitchFamily="34" charset="0"/>
              <a:buChar char="•"/>
            </a:pPr>
            <a:r>
              <a:rPr lang="en-US" sz="1836" dirty="0">
                <a:gradFill>
                  <a:gsLst>
                    <a:gs pos="0">
                      <a:srgbClr val="FFFFFF"/>
                    </a:gs>
                    <a:gs pos="100000">
                      <a:srgbClr val="FFFFFF"/>
                    </a:gs>
                  </a:gsLst>
                  <a:lin ang="5400000" scaled="0"/>
                </a:gradFill>
              </a:rPr>
              <a:t>#SPC413 Complex problem solving with the new HTML5 APIs </a:t>
            </a:r>
          </a:p>
          <a:p>
            <a:pPr marL="186519" lvl="1" indent="-186519">
              <a:buFont typeface="Arial" pitchFamily="34" charset="0"/>
              <a:buChar char="•"/>
            </a:pPr>
            <a:r>
              <a:rPr lang="en-US" sz="1836" dirty="0">
                <a:gradFill>
                  <a:gsLst>
                    <a:gs pos="0">
                      <a:srgbClr val="FFFFFF"/>
                    </a:gs>
                    <a:gs pos="100000">
                      <a:srgbClr val="FFFFFF"/>
                    </a:gs>
                  </a:gsLst>
                  <a:lin ang="5400000" scaled="0"/>
                </a:gradFill>
              </a:rPr>
              <a:t>#SPC400 3rd party JavaScript libraries you need to know</a:t>
            </a:r>
          </a:p>
          <a:p>
            <a:pPr marL="186519" lvl="1" indent="-186519">
              <a:buFont typeface="Arial" pitchFamily="34" charset="0"/>
              <a:buChar char="•"/>
            </a:pPr>
            <a:r>
              <a:rPr lang="en-US" sz="1836" dirty="0">
                <a:gradFill>
                  <a:gsLst>
                    <a:gs pos="0">
                      <a:srgbClr val="FFFFFF"/>
                    </a:gs>
                    <a:gs pos="100000">
                      <a:srgbClr val="FFFFFF"/>
                    </a:gs>
                  </a:gsLst>
                  <a:lin ang="5400000" scaled="0"/>
                </a:gradFill>
              </a:rPr>
              <a:t>#SPC407 Deep dive into the SharePoint 2013 CSOM API's</a:t>
            </a:r>
          </a:p>
          <a:p>
            <a:pPr marL="186519" lvl="1" indent="-186519">
              <a:buFont typeface="Arial" pitchFamily="34" charset="0"/>
              <a:buChar char="•"/>
            </a:pPr>
            <a:r>
              <a:rPr lang="en-US" sz="1836" dirty="0">
                <a:gradFill>
                  <a:gsLst>
                    <a:gs pos="0">
                      <a:srgbClr val="FFFFFF"/>
                    </a:gs>
                    <a:gs pos="100000">
                      <a:srgbClr val="FFFFFF"/>
                    </a:gs>
                  </a:gsLst>
                  <a:lin ang="5400000" scaled="0"/>
                </a:gradFill>
              </a:rPr>
              <a:t>#SPC423 Deep dive: REST and CSOM comparison</a:t>
            </a:r>
          </a:p>
          <a:p>
            <a:pPr marL="186519" lvl="1" indent="-186519">
              <a:buFont typeface="Arial" pitchFamily="34" charset="0"/>
              <a:buChar char="•"/>
            </a:pPr>
            <a:r>
              <a:rPr lang="en-US" sz="1836" dirty="0">
                <a:gradFill>
                  <a:gsLst>
                    <a:gs pos="0">
                      <a:srgbClr val="FFFFFF"/>
                    </a:gs>
                    <a:gs pos="100000">
                      <a:srgbClr val="FFFFFF"/>
                    </a:gs>
                  </a:gsLst>
                  <a:lin ang="5400000" scaled="0"/>
                </a:gradFill>
              </a:rPr>
              <a:t>#SPC408 Deep dive: Apps for SharePoint with Angular, REST and MVVM</a:t>
            </a:r>
          </a:p>
          <a:p>
            <a:pPr marL="186519" lvl="1" indent="-186519">
              <a:buFont typeface="Arial" pitchFamily="34" charset="0"/>
              <a:buChar char="•"/>
            </a:pPr>
            <a:r>
              <a:rPr lang="en-US" sz="1836" dirty="0">
                <a:gradFill>
                  <a:gsLst>
                    <a:gs pos="0">
                      <a:srgbClr val="FFFFFF"/>
                    </a:gs>
                    <a:gs pos="100000">
                      <a:srgbClr val="FFFFFF"/>
                    </a:gs>
                  </a:gsLst>
                  <a:lin ang="5400000" scaled="0"/>
                </a:gradFill>
              </a:rPr>
              <a:t>#SPC323 SharePoint App best practices using OData and the SharePoint REST API </a:t>
            </a:r>
          </a:p>
          <a:p>
            <a:pPr marL="186519" lvl="1" indent="-186519">
              <a:buFont typeface="Arial" pitchFamily="34" charset="0"/>
              <a:buChar char="•"/>
            </a:pPr>
            <a:r>
              <a:rPr lang="en-US" sz="1836" dirty="0">
                <a:gradFill>
                  <a:gsLst>
                    <a:gs pos="0">
                      <a:srgbClr val="FFFFFF"/>
                    </a:gs>
                    <a:gs pos="100000">
                      <a:srgbClr val="FFFFFF"/>
                    </a:gs>
                  </a:gsLst>
                  <a:lin ang="5400000" scaled="0"/>
                </a:gradFill>
              </a:rPr>
              <a:t>#SPC425 Best practices for maintaining and updating a SharePoint App </a:t>
            </a:r>
          </a:p>
          <a:p>
            <a:pPr marL="186519" lvl="1" indent="-186519">
              <a:buFont typeface="Arial" pitchFamily="34" charset="0"/>
              <a:buChar char="•"/>
            </a:pPr>
            <a:r>
              <a:rPr lang="en-US" sz="1836" dirty="0">
                <a:gradFill>
                  <a:gsLst>
                    <a:gs pos="0">
                      <a:srgbClr val="FFFFFF"/>
                    </a:gs>
                    <a:gs pos="100000">
                      <a:srgbClr val="FFFFFF"/>
                    </a:gs>
                  </a:gsLst>
                  <a:lin ang="5400000" scaled="0"/>
                </a:gradFill>
              </a:rPr>
              <a:t>#SPC373 Building mobile SharePoint solutions to address BYOD</a:t>
            </a:r>
          </a:p>
          <a:p>
            <a:pPr marL="186519" lvl="1" indent="-186519">
              <a:buFont typeface="Arial" pitchFamily="34" charset="0"/>
              <a:buChar char="•"/>
            </a:pPr>
            <a:r>
              <a:rPr lang="en-US" sz="1836" dirty="0">
                <a:gradFill>
                  <a:gsLst>
                    <a:gs pos="0">
                      <a:srgbClr val="FFFFFF"/>
                    </a:gs>
                    <a:gs pos="100000">
                      <a:srgbClr val="FFFFFF"/>
                    </a:gs>
                  </a:gsLst>
                  <a:lin ang="5400000" scaled="0"/>
                </a:gradFill>
              </a:rPr>
              <a:t>#SPC325 Real-world examples of FTC to CAM transformations </a:t>
            </a:r>
          </a:p>
        </p:txBody>
      </p:sp>
    </p:spTree>
    <p:extLst>
      <p:ext uri="{BB962C8B-B14F-4D97-AF65-F5344CB8AC3E}">
        <p14:creationId xmlns:p14="http://schemas.microsoft.com/office/powerpoint/2010/main" val="64723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3" y="-1276"/>
            <a:ext cx="12440137" cy="1304313"/>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163" y="72832"/>
            <a:ext cx="3251693" cy="1097913"/>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599">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grpSp>
      </p:grpSp>
      <p:grpSp>
        <p:nvGrpSpPr>
          <p:cNvPr id="20" name="Group 19"/>
          <p:cNvGrpSpPr/>
          <p:nvPr/>
        </p:nvGrpSpPr>
        <p:grpSpPr>
          <a:xfrm>
            <a:off x="7502540" y="1530497"/>
            <a:ext cx="4373632" cy="3675346"/>
            <a:chOff x="7531335" y="2371100"/>
            <a:chExt cx="3676259" cy="3089314"/>
          </a:xfrm>
        </p:grpSpPr>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3897" y="4301685"/>
            <a:ext cx="2138553" cy="148108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cstate="print">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7" cstate="print">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883" y="6421646"/>
            <a:ext cx="12434711" cy="572383"/>
          </a:xfrm>
          <a:prstGeom prst="rect">
            <a:avLst/>
          </a:prstGeom>
          <a:solidFill>
            <a:srgbClr val="3E3E3E"/>
          </a:solidFill>
        </p:spPr>
        <p:txBody>
          <a:bodyPr wrap="square" lIns="182854" tIns="146283" rIns="182854" bIns="146283" rtlCol="0">
            <a:spAutoFit/>
          </a:bodyPr>
          <a:lstStyle/>
          <a:p>
            <a:pPr algn="ctr" defTabSz="932563">
              <a:lnSpc>
                <a:spcPct val="90000"/>
              </a:lnSpc>
              <a:spcAft>
                <a:spcPts val="600"/>
              </a:spcAft>
              <a:defRPr/>
            </a:pPr>
            <a:r>
              <a:rPr lang="en-US" sz="2000" kern="0" dirty="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a:gradFill>
                  <a:gsLst>
                    <a:gs pos="2917">
                      <a:srgbClr val="00BCF2"/>
                    </a:gs>
                    <a:gs pos="30000">
                      <a:srgbClr val="00BCF2"/>
                    </a:gs>
                  </a:gsLst>
                  <a:lin ang="5400000" scaled="0"/>
                </a:gradFill>
                <a:latin typeface="Segoe UI Light"/>
              </a:rPr>
              <a:t>reimagine. </a:t>
            </a:r>
            <a:r>
              <a:rPr lang="en-US" sz="2000" kern="0" dirty="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5482" y="2125871"/>
            <a:ext cx="11887878" cy="2523410"/>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44300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60050" y="3146833"/>
            <a:ext cx="3288041" cy="700861"/>
          </a:xfrm>
          <a:prstGeom prst="rect">
            <a:avLst/>
          </a:prstGeom>
        </p:spPr>
      </p:pic>
      <p:sp>
        <p:nvSpPr>
          <p:cNvPr id="5" name="Text Box 3"/>
          <p:cNvSpPr txBox="1">
            <a:spLocks noChangeArrowheads="1"/>
          </p:cNvSpPr>
          <p:nvPr/>
        </p:nvSpPr>
        <p:spPr bwMode="blackWhite">
          <a:xfrm>
            <a:off x="273895" y="6078666"/>
            <a:ext cx="10972832" cy="625023"/>
          </a:xfrm>
          <a:prstGeom prst="rect">
            <a:avLst/>
          </a:prstGeom>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87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extBox 1"/>
          <p:cNvSpPr txBox="1"/>
          <p:nvPr/>
        </p:nvSpPr>
        <p:spPr>
          <a:xfrm>
            <a:off x="8195270" y="391011"/>
            <a:ext cx="3816311" cy="3842049"/>
          </a:xfrm>
          <a:prstGeom prst="rect">
            <a:avLst/>
          </a:prstGeom>
          <a:solidFill>
            <a:srgbClr val="505050">
              <a:alpha val="61961"/>
            </a:srgbClr>
          </a:solidFill>
        </p:spPr>
        <p:txBody>
          <a:bodyPr wrap="square" lIns="0" tIns="0" rIns="0" bIns="0" rtlCol="0">
            <a:spAutoFit/>
          </a:bodyPr>
          <a:lstStyle/>
          <a:p>
            <a:pPr algn="ctr" defTabSz="932597"/>
            <a:endParaRPr lang="en-US" sz="2448" spc="-71" dirty="0">
              <a:solidFill>
                <a:srgbClr val="FFFFFF"/>
              </a:solidFill>
              <a:effectLst>
                <a:outerShdw blurRad="38100" dist="38100" dir="2700000" algn="tl">
                  <a:srgbClr val="000000">
                    <a:alpha val="43137"/>
                  </a:srgbClr>
                </a:outerShdw>
              </a:effectLst>
            </a:endParaRPr>
          </a:p>
          <a:p>
            <a:pPr algn="ctr" defTabSz="932597"/>
            <a:endParaRPr lang="en-US" sz="2448" spc="-71" dirty="0">
              <a:solidFill>
                <a:srgbClr val="FFFFFF"/>
              </a:solidFill>
              <a:effectLst>
                <a:outerShdw blurRad="38100" dist="38100" dir="2700000" algn="tl">
                  <a:srgbClr val="000000">
                    <a:alpha val="43137"/>
                  </a:srgbClr>
                </a:outerShdw>
              </a:effectLst>
            </a:endParaRPr>
          </a:p>
          <a:p>
            <a:pPr algn="ctr" defTabSz="932597"/>
            <a:endParaRPr lang="en-US" sz="2448" spc="-71" dirty="0">
              <a:solidFill>
                <a:srgbClr val="FFFFFF"/>
              </a:solidFill>
              <a:effectLst>
                <a:outerShdw blurRad="38100" dist="38100" dir="2700000" algn="tl">
                  <a:srgbClr val="000000">
                    <a:alpha val="43137"/>
                  </a:srgbClr>
                </a:outerShdw>
              </a:effectLst>
            </a:endParaRPr>
          </a:p>
          <a:p>
            <a:pPr algn="ctr" defTabSz="932597"/>
            <a:r>
              <a:rPr lang="en-US" sz="2448" spc="-71" dirty="0">
                <a:solidFill>
                  <a:srgbClr val="FFFFFF"/>
                </a:solidFill>
                <a:effectLst>
                  <a:outerShdw blurRad="38100" dist="38100" dir="2700000" algn="tl">
                    <a:srgbClr val="000000">
                      <a:alpha val="43137"/>
                    </a:srgbClr>
                  </a:outerShdw>
                </a:effectLst>
              </a:rPr>
              <a:t>Full Bleed, </a:t>
            </a:r>
          </a:p>
          <a:p>
            <a:pPr algn="ctr" defTabSz="932597"/>
            <a:r>
              <a:rPr lang="en-US" sz="2448" spc="-71" dirty="0">
                <a:solidFill>
                  <a:srgbClr val="FFFFFF"/>
                </a:solidFill>
                <a:effectLst>
                  <a:outerShdw blurRad="38100" dist="38100" dir="2700000" algn="tl">
                    <a:srgbClr val="000000">
                      <a:alpha val="43137"/>
                    </a:srgbClr>
                  </a:outerShdw>
                </a:effectLst>
              </a:rPr>
              <a:t>Evocative,</a:t>
            </a:r>
          </a:p>
          <a:p>
            <a:pPr algn="ctr" defTabSz="932597"/>
            <a:r>
              <a:rPr lang="en-US" sz="2448" spc="-71" dirty="0">
                <a:solidFill>
                  <a:srgbClr val="FFFFFF"/>
                </a:solidFill>
                <a:effectLst>
                  <a:outerShdw blurRad="38100" dist="38100" dir="2700000" algn="tl">
                    <a:srgbClr val="000000">
                      <a:alpha val="43137"/>
                    </a:srgbClr>
                  </a:outerShdw>
                </a:effectLst>
              </a:rPr>
              <a:t>Stock Photography </a:t>
            </a:r>
          </a:p>
          <a:p>
            <a:pPr algn="ctr" defTabSz="932597"/>
            <a:r>
              <a:rPr lang="en-US" sz="2448" spc="-71" dirty="0">
                <a:solidFill>
                  <a:srgbClr val="FFFFFF"/>
                </a:solidFill>
                <a:effectLst>
                  <a:outerShdw blurRad="38100" dist="38100" dir="2700000" algn="tl">
                    <a:srgbClr val="000000">
                      <a:alpha val="43137"/>
                    </a:srgbClr>
                  </a:outerShdw>
                </a:effectLst>
              </a:rPr>
              <a:t>with IMPACT!</a:t>
            </a:r>
          </a:p>
          <a:p>
            <a:pPr algn="ctr" defTabSz="932597"/>
            <a:endParaRPr lang="en-US" sz="2448" spc="-71" dirty="0">
              <a:solidFill>
                <a:srgbClr val="FFFFFF"/>
              </a:solidFill>
              <a:effectLst>
                <a:outerShdw blurRad="38100" dist="38100" dir="2700000" algn="tl">
                  <a:srgbClr val="000000">
                    <a:alpha val="43137"/>
                  </a:srgbClr>
                </a:outerShdw>
              </a:effectLst>
            </a:endParaRPr>
          </a:p>
          <a:p>
            <a:pPr algn="ctr" defTabSz="932597"/>
            <a:endParaRPr lang="en-US" sz="2448" spc="-71" dirty="0">
              <a:solidFill>
                <a:srgbClr val="FFFFFF"/>
              </a:solidFill>
              <a:effectLst>
                <a:outerShdw blurRad="38100" dist="38100" dir="2700000" algn="tl">
                  <a:srgbClr val="000000">
                    <a:alpha val="43137"/>
                  </a:srgbClr>
                </a:outerShdw>
              </a:effectLst>
            </a:endParaRPr>
          </a:p>
          <a:p>
            <a:pPr defTabSz="932597"/>
            <a:endParaRPr lang="en-US" sz="2448" spc="-71" dirty="0">
              <a:solidFill>
                <a:srgbClr val="FFFFFF"/>
              </a:solidFill>
              <a:effectLst>
                <a:outerShdw blurRad="38100" dist="38100" dir="2700000" algn="tl">
                  <a:srgbClr val="000000">
                    <a:alpha val="43137"/>
                  </a:srgbClr>
                </a:outerShdw>
              </a:effectLst>
            </a:endParaRPr>
          </a:p>
        </p:txBody>
      </p:sp>
      <p:sp>
        <p:nvSpPr>
          <p:cNvPr id="3" name="Oval Callout 2"/>
          <p:cNvSpPr/>
          <p:nvPr/>
        </p:nvSpPr>
        <p:spPr bwMode="auto">
          <a:xfrm>
            <a:off x="89928" y="917216"/>
            <a:ext cx="2576516" cy="1481917"/>
          </a:xfrm>
          <a:prstGeom prst="wedgeEllipseCallout">
            <a:avLst>
              <a:gd name="adj1" fmla="val 32078"/>
              <a:gd name="adj2" fmla="val 85401"/>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We’re </a:t>
            </a:r>
            <a:r>
              <a:rPr lang="en-US" sz="1836" dirty="0" err="1">
                <a:solidFill>
                  <a:srgbClr val="505050"/>
                </a:solidFill>
                <a:latin typeface="Segoe UI Light"/>
                <a:ea typeface="Segoe UI" pitchFamily="34" charset="0"/>
                <a:cs typeface="Segoe UI" pitchFamily="34" charset="0"/>
              </a:rPr>
              <a:t>soooo</a:t>
            </a: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collaborating.</a:t>
            </a:r>
          </a:p>
        </p:txBody>
      </p:sp>
      <p:sp>
        <p:nvSpPr>
          <p:cNvPr id="5" name="Oval Callout 4"/>
          <p:cNvSpPr/>
          <p:nvPr/>
        </p:nvSpPr>
        <p:spPr bwMode="auto">
          <a:xfrm>
            <a:off x="5284973" y="917216"/>
            <a:ext cx="3416912" cy="1481917"/>
          </a:xfrm>
          <a:prstGeom prst="wedgeEllipseCallout">
            <a:avLst>
              <a:gd name="adj1" fmla="val -28094"/>
              <a:gd name="adj2" fmla="val 80068"/>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Those stock images from prior versions of SharePoint couldn’t spell collaboration.</a:t>
            </a:r>
          </a:p>
        </p:txBody>
      </p:sp>
      <p:sp>
        <p:nvSpPr>
          <p:cNvPr id="6" name="Cloud Callout 5"/>
          <p:cNvSpPr/>
          <p:nvPr/>
        </p:nvSpPr>
        <p:spPr bwMode="auto">
          <a:xfrm>
            <a:off x="2666443" y="136740"/>
            <a:ext cx="2618530" cy="1560951"/>
          </a:xfrm>
          <a:prstGeom prst="cloudCallout">
            <a:avLst>
              <a:gd name="adj1" fmla="val 2709"/>
              <a:gd name="adj2" fmla="val 83765"/>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Look at that guy writing on paper…total fail!</a:t>
            </a:r>
          </a:p>
        </p:txBody>
      </p:sp>
      <p:sp>
        <p:nvSpPr>
          <p:cNvPr id="8" name="Cloud Callout 7"/>
          <p:cNvSpPr/>
          <p:nvPr/>
        </p:nvSpPr>
        <p:spPr bwMode="auto">
          <a:xfrm>
            <a:off x="7619777" y="2502600"/>
            <a:ext cx="4736784" cy="3662065"/>
          </a:xfrm>
          <a:prstGeom prst="cloudCallout">
            <a:avLst>
              <a:gd name="adj1" fmla="val -73280"/>
              <a:gd name="adj2" fmla="val -22905"/>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I wonder where they are now...</a:t>
            </a: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a:p>
            <a:pPr algn="ctr" defTabSz="932290" fontAlgn="base">
              <a:spcBef>
                <a:spcPct val="0"/>
              </a:spcBef>
              <a:spcAft>
                <a:spcPct val="0"/>
              </a:spcAft>
            </a:pPr>
            <a:endParaRPr lang="en-US" sz="1836" dirty="0">
              <a:solidFill>
                <a:srgbClr val="505050"/>
              </a:solidFill>
              <a:latin typeface="Segoe UI Light"/>
              <a:ea typeface="Segoe UI" pitchFamily="34" charset="0"/>
              <a:cs typeface="Segoe UI"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9954" y="3576515"/>
            <a:ext cx="2781550" cy="1868415"/>
          </a:xfrm>
          <a:prstGeom prst="ellipse">
            <a:avLst/>
          </a:prstGeom>
          <a:ln>
            <a:noFill/>
          </a:ln>
          <a:effectLst>
            <a:softEdge rad="112500"/>
          </a:effectLst>
        </p:spPr>
      </p:pic>
    </p:spTree>
    <p:extLst>
      <p:ext uri="{BB962C8B-B14F-4D97-AF65-F5344CB8AC3E}">
        <p14:creationId xmlns:p14="http://schemas.microsoft.com/office/powerpoint/2010/main" val="1637306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5" grpId="0" animBg="1"/>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Oval Callout 2"/>
          <p:cNvSpPr/>
          <p:nvPr/>
        </p:nvSpPr>
        <p:spPr bwMode="auto">
          <a:xfrm>
            <a:off x="2919352" y="576720"/>
            <a:ext cx="2576516" cy="1481917"/>
          </a:xfrm>
          <a:prstGeom prst="wedgeEllipseCallout">
            <a:avLst>
              <a:gd name="adj1" fmla="val 32078"/>
              <a:gd name="adj2" fmla="val 85401"/>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My computer must be frozen.</a:t>
            </a:r>
          </a:p>
        </p:txBody>
      </p:sp>
      <p:sp>
        <p:nvSpPr>
          <p:cNvPr id="6" name="Cloud Callout 5"/>
          <p:cNvSpPr/>
          <p:nvPr/>
        </p:nvSpPr>
        <p:spPr bwMode="auto">
          <a:xfrm>
            <a:off x="8117034" y="236224"/>
            <a:ext cx="3628328" cy="2162909"/>
          </a:xfrm>
          <a:prstGeom prst="cloudCallout">
            <a:avLst>
              <a:gd name="adj1" fmla="val -75418"/>
              <a:gd name="adj2" fmla="val -14361"/>
            </a:avLst>
          </a:prstGeom>
          <a:solidFill>
            <a:schemeClr val="tx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solidFill>
                  <a:srgbClr val="505050"/>
                </a:solidFill>
                <a:latin typeface="Segoe UI Light"/>
                <a:ea typeface="Segoe UI" pitchFamily="34" charset="0"/>
                <a:cs typeface="Segoe UI" pitchFamily="34" charset="0"/>
              </a:rPr>
              <a:t>That awkward moment you realize that your monitor isn’t a touch screen</a:t>
            </a:r>
          </a:p>
        </p:txBody>
      </p:sp>
    </p:spTree>
    <p:extLst>
      <p:ext uri="{BB962C8B-B14F-4D97-AF65-F5344CB8AC3E}">
        <p14:creationId xmlns:p14="http://schemas.microsoft.com/office/powerpoint/2010/main" val="81421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500"/>
                            </p:stCondLst>
                            <p:childTnLst>
                              <p:par>
                                <p:cTn id="9" presetID="10" presetClass="entr" presetSubtype="0"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1"/>
          <p:cNvSpPr txBox="1">
            <a:spLocks/>
          </p:cNvSpPr>
          <p:nvPr/>
        </p:nvSpPr>
        <p:spPr>
          <a:xfrm>
            <a:off x="993652" y="4050505"/>
            <a:ext cx="10444314" cy="470856"/>
          </a:xfrm>
          <a:prstGeom prst="rect">
            <a:avLst/>
          </a:prstGeom>
        </p:spPr>
        <p:txBody>
          <a:bodyPr vert="horz" lIns="0" tIns="0" rIns="0" bIns="0" rtlCol="0">
            <a:noAutofit/>
          </a:bodyPr>
          <a:lstStyle>
            <a:lvl1pPr marL="0" marR="0" indent="0" algn="l" defTabSz="913022" rtl="0" eaLnBrk="1" fontAlgn="auto" latinLnBrk="0" hangingPunct="1">
              <a:lnSpc>
                <a:spcPct val="90000"/>
              </a:lnSpc>
              <a:spcBef>
                <a:spcPts val="0"/>
              </a:spcBef>
              <a:spcAft>
                <a:spcPts val="0"/>
              </a:spcAft>
              <a:buClrTx/>
              <a:buSzPct val="80000"/>
              <a:buFontTx/>
              <a:buNone/>
              <a:tabLst/>
              <a:defRPr lang="en-US" sz="3600" b="0" i="0" kern="1200" spc="-71" baseline="0" dirty="0">
                <a:gradFill>
                  <a:gsLst>
                    <a:gs pos="2083">
                      <a:schemeClr val="bg2"/>
                    </a:gs>
                    <a:gs pos="99000">
                      <a:schemeClr val="bg2"/>
                    </a:gs>
                  </a:gsLst>
                  <a:lin ang="5400000" scaled="0"/>
                </a:gradFill>
                <a:latin typeface="+mj-lt"/>
                <a:ea typeface="+mn-ea"/>
                <a:cs typeface="Segoe Pro Light"/>
              </a:defRPr>
            </a:lvl1pPr>
            <a:lvl2pPr marL="456511" marR="0" indent="0" algn="ctr" defTabSz="913022" rtl="0" eaLnBrk="1" fontAlgn="auto" latinLnBrk="0" hangingPunct="1">
              <a:lnSpc>
                <a:spcPct val="90000"/>
              </a:lnSpc>
              <a:spcBef>
                <a:spcPct val="20000"/>
              </a:spcBef>
              <a:spcAft>
                <a:spcPts val="0"/>
              </a:spcAft>
              <a:buClrTx/>
              <a:buSzPct val="90000"/>
              <a:buFontTx/>
              <a:buNone/>
              <a:tabLst/>
              <a:defRPr sz="2400" b="0" i="0" kern="1200" spc="0" baseline="0">
                <a:solidFill>
                  <a:schemeClr val="tx1">
                    <a:tint val="75000"/>
                  </a:schemeClr>
                </a:solidFill>
                <a:latin typeface="+mj-lt"/>
                <a:ea typeface="+mn-ea"/>
                <a:cs typeface="Segoe Pro Display Light"/>
              </a:defRPr>
            </a:lvl2pPr>
            <a:lvl3pPr marL="913022" marR="0" indent="0" algn="ctr" defTabSz="913022" rtl="0" eaLnBrk="1" fontAlgn="auto" latinLnBrk="0" hangingPunct="1">
              <a:lnSpc>
                <a:spcPct val="90000"/>
              </a:lnSpc>
              <a:spcBef>
                <a:spcPct val="20000"/>
              </a:spcBef>
              <a:spcAft>
                <a:spcPts val="0"/>
              </a:spcAft>
              <a:buClrTx/>
              <a:buSzPct val="90000"/>
              <a:buFontTx/>
              <a:buNone/>
              <a:tabLst>
                <a:tab pos="797342" algn="l"/>
              </a:tabLst>
              <a:defRPr sz="2400" b="0" i="0" kern="1200" spc="0" baseline="0">
                <a:solidFill>
                  <a:schemeClr val="tx1">
                    <a:tint val="75000"/>
                  </a:schemeClr>
                </a:solidFill>
                <a:latin typeface="+mj-lt"/>
                <a:ea typeface="+mn-ea"/>
                <a:cs typeface="Segoe Pro Display Light"/>
              </a:defRPr>
            </a:lvl3pPr>
            <a:lvl4pPr marL="1369533" marR="0" indent="0" algn="ctr" defTabSz="913022" rtl="0" eaLnBrk="1" fontAlgn="auto" latinLnBrk="0" hangingPunct="1">
              <a:lnSpc>
                <a:spcPct val="90000"/>
              </a:lnSpc>
              <a:spcBef>
                <a:spcPct val="20000"/>
              </a:spcBef>
              <a:spcAft>
                <a:spcPts val="0"/>
              </a:spcAft>
              <a:buClrTx/>
              <a:buSzPct val="90000"/>
              <a:buFontTx/>
              <a:buNone/>
              <a:tabLst/>
              <a:defRPr sz="2000" b="0" i="0" kern="1200" spc="0" baseline="0">
                <a:solidFill>
                  <a:schemeClr val="tx1">
                    <a:tint val="75000"/>
                  </a:schemeClr>
                </a:solidFill>
                <a:latin typeface="+mj-lt"/>
                <a:ea typeface="+mn-ea"/>
                <a:cs typeface="Segoe Pro Display Light"/>
              </a:defRPr>
            </a:lvl4pPr>
            <a:lvl5pPr marL="1826044" marR="0" indent="0" algn="ctr" defTabSz="913022" rtl="0" eaLnBrk="1" fontAlgn="auto" latinLnBrk="0" hangingPunct="1">
              <a:lnSpc>
                <a:spcPct val="90000"/>
              </a:lnSpc>
              <a:spcBef>
                <a:spcPct val="20000"/>
              </a:spcBef>
              <a:spcAft>
                <a:spcPts val="0"/>
              </a:spcAft>
              <a:buClrTx/>
              <a:buSzPct val="90000"/>
              <a:buFontTx/>
              <a:buNone/>
              <a:tabLst>
                <a:tab pos="1253871" algn="l"/>
              </a:tabLst>
              <a:defRPr sz="2000" b="0" i="0" kern="1200" spc="0" baseline="0">
                <a:solidFill>
                  <a:schemeClr val="tx1">
                    <a:tint val="75000"/>
                  </a:schemeClr>
                </a:solidFill>
                <a:latin typeface="+mj-lt"/>
                <a:ea typeface="+mn-ea"/>
                <a:cs typeface="Segoe Pro Display Light"/>
              </a:defRPr>
            </a:lvl5pPr>
            <a:lvl6pPr marL="2282555" indent="0" algn="ctr" defTabSz="913022"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39066" indent="0" algn="ctr" defTabSz="913022"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5578" indent="0" algn="ctr" defTabSz="913022"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2089" indent="0" algn="ctr" defTabSz="913022"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ctr">
              <a:defRPr/>
            </a:pPr>
            <a:r>
              <a:rPr sz="3672">
                <a:gradFill>
                  <a:gsLst>
                    <a:gs pos="2083">
                      <a:srgbClr val="797A7D"/>
                    </a:gs>
                    <a:gs pos="99000">
                      <a:srgbClr val="797A7D"/>
                    </a:gs>
                  </a:gsLst>
                  <a:lin ang="5400000" scaled="0"/>
                </a:gradFill>
              </a:rPr>
              <a:t>This shouldn’t take long</a:t>
            </a:r>
          </a:p>
        </p:txBody>
      </p:sp>
      <p:sp>
        <p:nvSpPr>
          <p:cNvPr id="9" name="Text Placeholder 2"/>
          <p:cNvSpPr txBox="1">
            <a:spLocks/>
          </p:cNvSpPr>
          <p:nvPr/>
        </p:nvSpPr>
        <p:spPr>
          <a:xfrm>
            <a:off x="993651" y="2413235"/>
            <a:ext cx="10452413" cy="1406089"/>
          </a:xfrm>
          <a:prstGeom prst="rect">
            <a:avLst/>
          </a:prstGeom>
        </p:spPr>
        <p:txBody>
          <a:bodyPr vert="horz" lIns="0" tIns="0" rIns="0" bIns="0" rtlCol="0" anchor="ctr" anchorCtr="0">
            <a:noAutofit/>
            <a:scene3d>
              <a:camera prst="orthographicFront"/>
              <a:lightRig rig="flat" dir="t"/>
            </a:scene3d>
            <a:sp3d>
              <a:contourClr>
                <a:schemeClr val="tx2"/>
              </a:contourClr>
            </a:sp3d>
          </a:bodyPr>
          <a:lstStyle>
            <a:lvl1pPr marL="0" marR="0" indent="0" algn="l" defTabSz="913022" rtl="0" eaLnBrk="1" fontAlgn="auto" latinLnBrk="0" hangingPunct="1">
              <a:lnSpc>
                <a:spcPct val="90000"/>
              </a:lnSpc>
              <a:spcBef>
                <a:spcPts val="0"/>
              </a:spcBef>
              <a:spcAft>
                <a:spcPts val="0"/>
              </a:spcAft>
              <a:buClrTx/>
              <a:buSzPct val="80000"/>
              <a:buFont typeface="Arial" pitchFamily="34" charset="0"/>
              <a:buNone/>
              <a:tabLst/>
              <a:defRPr lang="en-US" sz="9600" b="0" i="0" kern="1200" cap="none" spc="-399" baseline="0" dirty="0" smtClean="0">
                <a:ln w="3175">
                  <a:noFill/>
                </a:ln>
                <a:gradFill>
                  <a:gsLst>
                    <a:gs pos="100000">
                      <a:schemeClr val="tx2"/>
                    </a:gs>
                    <a:gs pos="0">
                      <a:schemeClr val="tx2"/>
                    </a:gs>
                  </a:gsLst>
                  <a:lin ang="5400000" scaled="0"/>
                </a:gradFill>
                <a:effectLst/>
                <a:latin typeface="+mj-lt"/>
                <a:ea typeface="+mn-ea"/>
                <a:cs typeface="Segoe Pro Light"/>
              </a:defRPr>
            </a:lvl1pPr>
            <a:lvl2pPr marL="572247" marR="0" indent="-233021" algn="l" defTabSz="913022" rtl="0" eaLnBrk="1" fontAlgn="auto" latinLnBrk="0" hangingPunct="1">
              <a:lnSpc>
                <a:spcPct val="90000"/>
              </a:lnSpc>
              <a:spcBef>
                <a:spcPct val="20000"/>
              </a:spcBef>
              <a:spcAft>
                <a:spcPts val="0"/>
              </a:spcAft>
              <a:buClrTx/>
              <a:buSzPct val="90000"/>
              <a:buFontTx/>
              <a:buNone/>
              <a:tabLst/>
              <a:defRPr sz="2400" b="0" i="0" kern="1200" spc="0" baseline="0">
                <a:gradFill>
                  <a:gsLst>
                    <a:gs pos="1250">
                      <a:schemeClr val="bg2"/>
                    </a:gs>
                    <a:gs pos="100000">
                      <a:schemeClr val="bg2"/>
                    </a:gs>
                  </a:gsLst>
                  <a:lin ang="5400000" scaled="0"/>
                </a:gradFill>
                <a:latin typeface="+mj-lt"/>
                <a:ea typeface="+mn-ea"/>
                <a:cs typeface="Segoe Pro Display Light"/>
              </a:defRPr>
            </a:lvl2pPr>
            <a:lvl3pPr marL="797342" marR="0" indent="-225094" algn="l" defTabSz="913022" rtl="0" eaLnBrk="1" fontAlgn="auto" latinLnBrk="0" hangingPunct="1">
              <a:lnSpc>
                <a:spcPct val="90000"/>
              </a:lnSpc>
              <a:spcBef>
                <a:spcPct val="20000"/>
              </a:spcBef>
              <a:spcAft>
                <a:spcPts val="0"/>
              </a:spcAft>
              <a:buClrTx/>
              <a:buSzPct val="90000"/>
              <a:buFontTx/>
              <a:buNone/>
              <a:tabLst>
                <a:tab pos="797342" algn="l"/>
              </a:tabLst>
              <a:defRPr sz="2400" b="0" i="0" kern="1200" spc="0" baseline="0">
                <a:gradFill>
                  <a:gsLst>
                    <a:gs pos="1250">
                      <a:schemeClr val="bg2"/>
                    </a:gs>
                    <a:gs pos="100000">
                      <a:schemeClr val="bg2"/>
                    </a:gs>
                  </a:gsLst>
                  <a:lin ang="5400000" scaled="0"/>
                </a:gradFill>
                <a:latin typeface="+mj-lt"/>
                <a:ea typeface="+mn-ea"/>
                <a:cs typeface="Segoe Pro Display Light"/>
              </a:defRPr>
            </a:lvl3pPr>
            <a:lvl4pPr marL="1028777" marR="0" indent="-231434" algn="l" defTabSz="913022" rtl="0" eaLnBrk="1" fontAlgn="auto" latinLnBrk="0" hangingPunct="1">
              <a:lnSpc>
                <a:spcPct val="90000"/>
              </a:lnSpc>
              <a:spcBef>
                <a:spcPct val="20000"/>
              </a:spcBef>
              <a:spcAft>
                <a:spcPts val="0"/>
              </a:spcAft>
              <a:buClrTx/>
              <a:buSzPct val="90000"/>
              <a:buFontTx/>
              <a:buNone/>
              <a:tabLst/>
              <a:defRPr sz="2000" b="0" i="0" kern="1200" spc="0" baseline="0">
                <a:gradFill>
                  <a:gsLst>
                    <a:gs pos="1250">
                      <a:schemeClr val="bg2"/>
                    </a:gs>
                    <a:gs pos="100000">
                      <a:schemeClr val="bg2"/>
                    </a:gs>
                  </a:gsLst>
                  <a:lin ang="5400000" scaled="0"/>
                </a:gradFill>
                <a:latin typeface="+mj-lt"/>
                <a:ea typeface="+mn-ea"/>
                <a:cs typeface="Segoe Pro Display Light"/>
              </a:defRPr>
            </a:lvl4pPr>
            <a:lvl5pPr marL="1253871" marR="0" indent="-225094" algn="l" defTabSz="913022" rtl="0" eaLnBrk="1" fontAlgn="auto" latinLnBrk="0" hangingPunct="1">
              <a:lnSpc>
                <a:spcPct val="90000"/>
              </a:lnSpc>
              <a:spcBef>
                <a:spcPct val="20000"/>
              </a:spcBef>
              <a:spcAft>
                <a:spcPts val="0"/>
              </a:spcAft>
              <a:buClrTx/>
              <a:buSzPct val="90000"/>
              <a:buFontTx/>
              <a:buNone/>
              <a:tabLst>
                <a:tab pos="1253871" algn="l"/>
              </a:tabLst>
              <a:defRPr sz="2000" b="0" i="0" kern="1200" spc="0" baseline="0">
                <a:gradFill>
                  <a:gsLst>
                    <a:gs pos="1250">
                      <a:schemeClr val="bg2"/>
                    </a:gs>
                    <a:gs pos="100000">
                      <a:schemeClr val="bg2"/>
                    </a:gs>
                  </a:gsLst>
                  <a:lin ang="5400000" scaled="0"/>
                </a:gradFill>
                <a:latin typeface="+mj-lt"/>
                <a:ea typeface="+mn-ea"/>
                <a:cs typeface="Segoe Pro Display Light"/>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defRPr/>
            </a:pPr>
            <a:r>
              <a:rPr sz="9791">
                <a:gradFill>
                  <a:gsLst>
                    <a:gs pos="100000">
                      <a:srgbClr val="0072C6"/>
                    </a:gs>
                    <a:gs pos="0">
                      <a:srgbClr val="0072C6"/>
                    </a:gs>
                  </a:gsLst>
                  <a:lin ang="5400000" scaled="0"/>
                </a:gradFill>
              </a:rPr>
              <a:t>   Working on it…</a:t>
            </a:r>
          </a:p>
        </p:txBody>
      </p:sp>
      <p:pic>
        <p:nvPicPr>
          <p:cNvPr id="10" name="oie_1293756hBQf7Q3D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113552" y="2738645"/>
            <a:ext cx="755269" cy="755269"/>
          </a:xfrm>
          <a:prstGeom prst="rect">
            <a:avLst/>
          </a:prstGeom>
        </p:spPr>
      </p:pic>
    </p:spTree>
    <p:extLst>
      <p:ext uri="{BB962C8B-B14F-4D97-AF65-F5344CB8AC3E}">
        <p14:creationId xmlns:p14="http://schemas.microsoft.com/office/powerpoint/2010/main" val="806174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repeatCount="indefinite" fill="hold" display="0">
                  <p:stCondLst>
                    <p:cond delay="indefinite"/>
                  </p:stCondLst>
                </p:cTn>
                <p:tgtEl>
                  <p:spTgt spid="10"/>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bwMode="auto">
          <a:xfrm>
            <a:off x="275482" y="295728"/>
            <a:ext cx="4571351" cy="4574528"/>
          </a:xfrm>
          <a:prstGeom prst="rect">
            <a:avLst/>
          </a:prstGeom>
          <a:solidFill>
            <a:srgbClr val="000000">
              <a:alpha val="65000"/>
            </a:srgbClr>
          </a:solidFill>
          <a:ln w="9525" cap="flat" cmpd="sng" algn="ctr">
            <a:noFill/>
            <a:prstDash val="solid"/>
            <a:headEnd type="none" w="med" len="med"/>
            <a:tailEnd type="none" w="med" len="med"/>
          </a:ln>
          <a:effectLst/>
        </p:spPr>
        <p:txBody>
          <a:bodyPr rot="0" spcFirstLastPara="0" vertOverflow="overflow" horzOverflow="overflow" vert="horz" wrap="square" lIns="46632" tIns="46632" rIns="46632" bIns="46632" numCol="1" spcCol="0" rtlCol="0" fromWordArt="0" anchor="b" anchorCtr="0" forceAA="0" compatLnSpc="1">
            <a:prstTxWarp prst="textNoShape">
              <a:avLst/>
            </a:prstTxWarp>
            <a:noAutofit/>
          </a:bodyPr>
          <a:lstStyle/>
          <a:p>
            <a:pPr defTabSz="932293" fontAlgn="base">
              <a:spcBef>
                <a:spcPct val="0"/>
              </a:spcBef>
              <a:spcAft>
                <a:spcPct val="0"/>
              </a:spcAft>
            </a:pPr>
            <a:endParaRPr lang="en-US" sz="1099"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Title 1"/>
          <p:cNvSpPr txBox="1">
            <a:spLocks/>
          </p:cNvSpPr>
          <p:nvPr/>
        </p:nvSpPr>
        <p:spPr>
          <a:xfrm>
            <a:off x="280737" y="196410"/>
            <a:ext cx="11886016" cy="1713662"/>
          </a:xfrm>
          <a:prstGeom prst="rect">
            <a:avLst/>
          </a:prstGeom>
        </p:spPr>
        <p:txBody>
          <a:bodyPr vert="horz" wrap="square" lIns="130571" tIns="186530" rIns="130571"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5399">
                <a:gradFill>
                  <a:gsLst>
                    <a:gs pos="5833">
                      <a:srgbClr val="FFFFFF"/>
                    </a:gs>
                    <a:gs pos="100000">
                      <a:srgbClr val="FFFFFF"/>
                    </a:gs>
                  </a:gsLst>
                  <a:lin ang="5400000" scaled="0"/>
                </a:gradFill>
                <a:cs typeface="Segoe UI" pitchFamily="34" charset="0"/>
              </a:rPr>
              <a:t>Audience </a:t>
            </a:r>
          </a:p>
          <a:p>
            <a:r>
              <a:rPr sz="5399">
                <a:gradFill>
                  <a:gsLst>
                    <a:gs pos="5833">
                      <a:srgbClr val="FFFFFF"/>
                    </a:gs>
                    <a:gs pos="100000">
                      <a:srgbClr val="FFFFFF"/>
                    </a:gs>
                  </a:gsLst>
                  <a:lin ang="5400000" scaled="0"/>
                </a:gradFill>
                <a:cs typeface="Segoe UI" pitchFamily="34" charset="0"/>
              </a:rPr>
              <a:t>Participation</a:t>
            </a:r>
          </a:p>
        </p:txBody>
      </p:sp>
      <p:sp>
        <p:nvSpPr>
          <p:cNvPr id="2" name="TextBox 1"/>
          <p:cNvSpPr txBox="1"/>
          <p:nvPr/>
        </p:nvSpPr>
        <p:spPr>
          <a:xfrm>
            <a:off x="275483" y="2049668"/>
            <a:ext cx="4571351" cy="2820588"/>
          </a:xfrm>
          <a:prstGeom prst="rect">
            <a:avLst/>
          </a:prstGeom>
          <a:noFill/>
        </p:spPr>
        <p:txBody>
          <a:bodyPr wrap="square" lIns="182854" tIns="146283" rIns="182854" bIns="146283" rtlCol="0">
            <a:noAutofit/>
          </a:bodyPr>
          <a:lstStyle/>
          <a:p>
            <a:pPr defTabSz="932563">
              <a:lnSpc>
                <a:spcPct val="90000"/>
              </a:lnSpc>
              <a:spcBef>
                <a:spcPct val="20000"/>
              </a:spcBef>
              <a:buSzPct val="90000"/>
            </a:pPr>
            <a:r>
              <a:rPr lang="en-US" sz="2400"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Light"/>
              </a:rPr>
              <a:t>Post your feedback and questions via Yammer or Twitter during the session using hashtag #SPC288 for your chance at fabulous prizes! </a:t>
            </a:r>
          </a:p>
          <a:p>
            <a:pPr defTabSz="932563">
              <a:lnSpc>
                <a:spcPct val="90000"/>
              </a:lnSpc>
              <a:spcBef>
                <a:spcPct val="20000"/>
              </a:spcBef>
              <a:buSzPct val="90000"/>
            </a:pPr>
            <a:endParaRPr lang="en-US" sz="2400"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Light"/>
            </a:endParaRPr>
          </a:p>
          <a:p>
            <a:pPr defTabSz="932563">
              <a:lnSpc>
                <a:spcPct val="90000"/>
              </a:lnSpc>
              <a:spcBef>
                <a:spcPct val="20000"/>
              </a:spcBef>
              <a:buSzPct val="90000"/>
            </a:pPr>
            <a:r>
              <a:rPr lang="en-US" sz="2400"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Light"/>
              </a:rPr>
              <a:t>Flattery will get you everywhere!</a:t>
            </a:r>
          </a:p>
        </p:txBody>
      </p:sp>
      <p:pic>
        <p:nvPicPr>
          <p:cNvPr id="6" name="Picture 5"/>
          <p:cNvPicPr>
            <a:picLocks noChangeAspect="1"/>
          </p:cNvPicPr>
          <p:nvPr/>
        </p:nvPicPr>
        <p:blipFill>
          <a:blip r:embed="rId4"/>
          <a:stretch>
            <a:fillRect/>
          </a:stretch>
        </p:blipFill>
        <p:spPr>
          <a:xfrm>
            <a:off x="10728989" y="295727"/>
            <a:ext cx="1437763" cy="1437763"/>
          </a:xfrm>
          <a:prstGeom prst="rect">
            <a:avLst/>
          </a:prstGeom>
        </p:spPr>
      </p:pic>
      <p:pic>
        <p:nvPicPr>
          <p:cNvPr id="7" name="Picture 6"/>
          <p:cNvPicPr>
            <a:picLocks noChangeAspect="1"/>
          </p:cNvPicPr>
          <p:nvPr/>
        </p:nvPicPr>
        <p:blipFill>
          <a:blip r:embed="rId5"/>
          <a:stretch>
            <a:fillRect/>
          </a:stretch>
        </p:blipFill>
        <p:spPr>
          <a:xfrm>
            <a:off x="10728989" y="1801195"/>
            <a:ext cx="1437763" cy="1437763"/>
          </a:xfrm>
          <a:prstGeom prst="rect">
            <a:avLst/>
          </a:prstGeom>
        </p:spPr>
      </p:pic>
    </p:spTree>
    <p:extLst>
      <p:ext uri="{BB962C8B-B14F-4D97-AF65-F5344CB8AC3E}">
        <p14:creationId xmlns:p14="http://schemas.microsoft.com/office/powerpoint/2010/main" val="296764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Objectives and Takeaways</a:t>
            </a:r>
            <a:endParaRPr lang="en-US" dirty="0"/>
          </a:p>
        </p:txBody>
      </p:sp>
      <p:sp>
        <p:nvSpPr>
          <p:cNvPr id="17" name="Rectangle 16"/>
          <p:cNvSpPr/>
          <p:nvPr/>
        </p:nvSpPr>
        <p:spPr bwMode="auto">
          <a:xfrm>
            <a:off x="275246"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What is </a:t>
            </a:r>
            <a:r>
              <a:rPr lang="en-US" sz="2448" dirty="0" err="1">
                <a:gradFill>
                  <a:gsLst>
                    <a:gs pos="0">
                      <a:srgbClr val="FFFFFF"/>
                    </a:gs>
                    <a:gs pos="100000">
                      <a:srgbClr val="FFFFFF"/>
                    </a:gs>
                  </a:gsLst>
                  <a:lin ang="5400000" scaled="0"/>
                </a:gradFill>
                <a:ea typeface="Segoe UI" pitchFamily="34" charset="0"/>
                <a:cs typeface="Segoe UI" pitchFamily="34" charset="0"/>
              </a:rPr>
              <a:t>TypeScript</a:t>
            </a:r>
            <a:r>
              <a:rPr lang="en-US" sz="2448" dirty="0">
                <a:gradFill>
                  <a:gsLst>
                    <a:gs pos="0">
                      <a:srgbClr val="FFFFFF"/>
                    </a:gs>
                    <a:gs pos="100000">
                      <a:srgbClr val="FFFFFF"/>
                    </a:gs>
                  </a:gsLst>
                  <a:lin ang="5400000" scaled="0"/>
                </a:gradFill>
                <a:ea typeface="Segoe UI" pitchFamily="34" charset="0"/>
                <a:cs typeface="Segoe UI" pitchFamily="34" charset="0"/>
              </a:rPr>
              <a:t>?</a:t>
            </a:r>
          </a:p>
          <a:p>
            <a:pPr defTabSz="951028" fontAlgn="base">
              <a:lnSpc>
                <a:spcPct val="90000"/>
              </a:lnSpc>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3072808"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Why </a:t>
            </a:r>
            <a:r>
              <a:rPr lang="en-US" sz="2448" dirty="0" err="1">
                <a:gradFill>
                  <a:gsLst>
                    <a:gs pos="0">
                      <a:srgbClr val="FFFFFF"/>
                    </a:gs>
                    <a:gs pos="100000">
                      <a:srgbClr val="FFFFFF"/>
                    </a:gs>
                  </a:gsLst>
                  <a:lin ang="5400000" scaled="0"/>
                </a:gradFill>
                <a:ea typeface="Segoe UI" pitchFamily="34" charset="0"/>
                <a:cs typeface="Segoe UI" pitchFamily="34" charset="0"/>
              </a:rPr>
              <a:t>TypeScript</a:t>
            </a:r>
            <a:r>
              <a:rPr lang="en-US" sz="2448" dirty="0">
                <a:gradFill>
                  <a:gsLst>
                    <a:gs pos="0">
                      <a:srgbClr val="FFFFFF"/>
                    </a:gs>
                    <a:gs pos="100000">
                      <a:srgbClr val="FFFFFF"/>
                    </a:gs>
                  </a:gsLst>
                  <a:lin ang="5400000" scaled="0"/>
                </a:gradFill>
                <a:ea typeface="Segoe UI" pitchFamily="34" charset="0"/>
                <a:cs typeface="Segoe UI" pitchFamily="34" charset="0"/>
              </a:rPr>
              <a:t> </a:t>
            </a:r>
          </a:p>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for SharePoint apps?</a:t>
            </a:r>
          </a:p>
          <a:p>
            <a:pPr defTabSz="951028"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8667932" y="2167979"/>
            <a:ext cx="279781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err="1">
                <a:gradFill>
                  <a:gsLst>
                    <a:gs pos="0">
                      <a:srgbClr val="FFFFFF"/>
                    </a:gs>
                    <a:gs pos="100000">
                      <a:srgbClr val="FFFFFF"/>
                    </a:gs>
                  </a:gsLst>
                  <a:lin ang="5400000" scaled="0"/>
                </a:gradFill>
                <a:ea typeface="Segoe UI" pitchFamily="34" charset="0"/>
                <a:cs typeface="Segoe UI" pitchFamily="34" charset="0"/>
              </a:rPr>
              <a:t>TypeScript</a:t>
            </a:r>
            <a:r>
              <a:rPr lang="en-US" sz="2448" dirty="0">
                <a:gradFill>
                  <a:gsLst>
                    <a:gs pos="0">
                      <a:srgbClr val="FFFFFF"/>
                    </a:gs>
                    <a:gs pos="100000">
                      <a:srgbClr val="FFFFFF"/>
                    </a:gs>
                  </a:gsLst>
                  <a:lin ang="5400000" scaled="0"/>
                </a:gradFill>
                <a:ea typeface="Segoe UI" pitchFamily="34" charset="0"/>
                <a:cs typeface="Segoe UI" pitchFamily="34" charset="0"/>
              </a:rPr>
              <a:t> is still </a:t>
            </a:r>
          </a:p>
          <a:p>
            <a:pPr defTabSz="77572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in preview</a:t>
            </a:r>
          </a:p>
        </p:txBody>
      </p:sp>
      <p:sp>
        <p:nvSpPr>
          <p:cNvPr id="20" name="Rectangle 19"/>
          <p:cNvSpPr/>
          <p:nvPr/>
        </p:nvSpPr>
        <p:spPr bwMode="auto">
          <a:xfrm>
            <a:off x="5870370" y="2167979"/>
            <a:ext cx="2751180" cy="27994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775723" fontAlgn="base">
              <a:lnSpc>
                <a:spcPct val="90000"/>
              </a:lnSpc>
              <a:spcBef>
                <a:spcPct val="0"/>
              </a:spcBef>
              <a:spcAft>
                <a:spcPct val="0"/>
              </a:spcAft>
            </a:pPr>
            <a:r>
              <a:rPr lang="en-US" sz="2448" dirty="0" err="1">
                <a:gradFill>
                  <a:gsLst>
                    <a:gs pos="0">
                      <a:srgbClr val="FFFFFF"/>
                    </a:gs>
                    <a:gs pos="100000">
                      <a:srgbClr val="FFFFFF"/>
                    </a:gs>
                  </a:gsLst>
                  <a:lin ang="5400000" scaled="0"/>
                </a:gradFill>
                <a:ea typeface="Segoe UI" pitchFamily="34" charset="0"/>
                <a:cs typeface="Segoe UI" pitchFamily="34" charset="0"/>
              </a:rPr>
              <a:t>TypeScript</a:t>
            </a:r>
            <a:r>
              <a:rPr lang="en-US" sz="2448" dirty="0">
                <a:gradFill>
                  <a:gsLst>
                    <a:gs pos="0">
                      <a:srgbClr val="FFFFFF"/>
                    </a:gs>
                    <a:gs pos="100000">
                      <a:srgbClr val="FFFFFF"/>
                    </a:gs>
                  </a:gsLst>
                  <a:lin ang="5400000" scaled="0"/>
                </a:gradFill>
                <a:ea typeface="Segoe UI" pitchFamily="34" charset="0"/>
                <a:cs typeface="Segoe UI" pitchFamily="34" charset="0"/>
              </a:rPr>
              <a:t> supports the Cloud App Model</a:t>
            </a:r>
          </a:p>
        </p:txBody>
      </p:sp>
      <p:sp>
        <p:nvSpPr>
          <p:cNvPr id="22" name="Rectangle 21"/>
          <p:cNvSpPr/>
          <p:nvPr/>
        </p:nvSpPr>
        <p:spPr>
          <a:xfrm>
            <a:off x="8717361" y="3707094"/>
            <a:ext cx="2698953" cy="1254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Caveat emptor! But it’s getting really close to v1, just released 1.0RC</a:t>
            </a:r>
          </a:p>
        </p:txBody>
      </p:sp>
      <p:sp>
        <p:nvSpPr>
          <p:cNvPr id="23" name="Rectangle 22"/>
          <p:cNvSpPr/>
          <p:nvPr/>
        </p:nvSpPr>
        <p:spPr>
          <a:xfrm>
            <a:off x="3082000" y="3712882"/>
            <a:ext cx="2707414" cy="1254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err="1">
                <a:gradFill>
                  <a:gsLst>
                    <a:gs pos="0">
                      <a:srgbClr val="FFFFFF"/>
                    </a:gs>
                    <a:gs pos="100000">
                      <a:srgbClr val="FFFFFF"/>
                    </a:gs>
                  </a:gsLst>
                  <a:lin ang="5400000" scaled="0"/>
                </a:gradFill>
                <a:ea typeface="Segoe UI" pitchFamily="34" charset="0"/>
                <a:cs typeface="Segoe UI" pitchFamily="34" charset="0"/>
              </a:rPr>
              <a:t>TypeScript</a:t>
            </a:r>
            <a:r>
              <a:rPr lang="en-US" sz="1836" dirty="0">
                <a:gradFill>
                  <a:gsLst>
                    <a:gs pos="0">
                      <a:srgbClr val="FFFFFF"/>
                    </a:gs>
                    <a:gs pos="100000">
                      <a:srgbClr val="FFFFFF"/>
                    </a:gs>
                  </a:gsLst>
                  <a:lin ang="5400000" scaled="0"/>
                </a:gradFill>
                <a:ea typeface="Segoe UI" pitchFamily="34" charset="0"/>
                <a:cs typeface="Segoe UI" pitchFamily="34" charset="0"/>
              </a:rPr>
              <a:t> is a language for application scale JavaScript development</a:t>
            </a:r>
          </a:p>
        </p:txBody>
      </p:sp>
      <p:sp>
        <p:nvSpPr>
          <p:cNvPr id="24" name="Rectangle 23"/>
          <p:cNvSpPr/>
          <p:nvPr/>
        </p:nvSpPr>
        <p:spPr>
          <a:xfrm>
            <a:off x="307517" y="3712882"/>
            <a:ext cx="2694526" cy="1254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A typed superset of JavaScript that compiles to plain JavaScript</a:t>
            </a:r>
          </a:p>
        </p:txBody>
      </p:sp>
      <p:sp>
        <p:nvSpPr>
          <p:cNvPr id="25" name="Rectangle 24"/>
          <p:cNvSpPr/>
          <p:nvPr/>
        </p:nvSpPr>
        <p:spPr>
          <a:xfrm>
            <a:off x="5887229" y="3711157"/>
            <a:ext cx="2691823" cy="12504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59"/>
            <a:r>
              <a:rPr lang="en-US" sz="1836" dirty="0">
                <a:gradFill>
                  <a:gsLst>
                    <a:gs pos="0">
                      <a:srgbClr val="FFFFFF"/>
                    </a:gs>
                    <a:gs pos="100000">
                      <a:srgbClr val="FFFFFF"/>
                    </a:gs>
                  </a:gsLst>
                  <a:lin ang="5400000" scaled="0"/>
                </a:gradFill>
                <a:ea typeface="Segoe UI" pitchFamily="34" charset="0"/>
                <a:cs typeface="Segoe UI" pitchFamily="34" charset="0"/>
              </a:rPr>
              <a:t>JavaScript is a key component of the cloud app model</a:t>
            </a:r>
          </a:p>
        </p:txBody>
      </p:sp>
    </p:spTree>
    <p:extLst>
      <p:ext uri="{BB962C8B-B14F-4D97-AF65-F5344CB8AC3E}">
        <p14:creationId xmlns:p14="http://schemas.microsoft.com/office/powerpoint/2010/main" val="2590873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75481" y="295274"/>
            <a:ext cx="11887878" cy="917575"/>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defRPr/>
            </a:pPr>
            <a:r>
              <a:rPr sz="5399">
                <a:solidFill>
                  <a:srgbClr val="FFFFFF"/>
                </a:solidFill>
              </a:rPr>
              <a:t>Objectives and Takeaways</a:t>
            </a:r>
          </a:p>
        </p:txBody>
      </p:sp>
      <p:sp>
        <p:nvSpPr>
          <p:cNvPr id="2" name="Title 1"/>
          <p:cNvSpPr>
            <a:spLocks noGrp="1"/>
          </p:cNvSpPr>
          <p:nvPr>
            <p:ph type="title"/>
          </p:nvPr>
        </p:nvSpPr>
        <p:spPr/>
        <p:txBody>
          <a:bodyPr/>
          <a:lstStyle/>
          <a:p>
            <a:r>
              <a:rPr lang="en-US" dirty="0" smtClean="0"/>
              <a:t>“I </a:t>
            </a:r>
            <a:r>
              <a:rPr lang="en-US" dirty="0" err="1" smtClean="0"/>
              <a:t>gotta</a:t>
            </a:r>
            <a:r>
              <a:rPr lang="en-US" dirty="0" smtClean="0"/>
              <a:t> get me some of that!”</a:t>
            </a:r>
            <a:endParaRPr lang="en-US" dirty="0"/>
          </a:p>
        </p:txBody>
      </p:sp>
      <p:sp>
        <p:nvSpPr>
          <p:cNvPr id="6" name="Text Placeholder 5"/>
          <p:cNvSpPr>
            <a:spLocks noGrp="1"/>
          </p:cNvSpPr>
          <p:nvPr>
            <p:ph type="body" sz="quarter" idx="10"/>
          </p:nvPr>
        </p:nvSpPr>
        <p:spPr>
          <a:xfrm>
            <a:off x="4456653" y="4810939"/>
            <a:ext cx="6893693" cy="1517724"/>
          </a:xfrm>
        </p:spPr>
        <p:txBody>
          <a:bodyPr/>
          <a:lstStyle/>
          <a:p>
            <a:r>
              <a:rPr lang="en-US" dirty="0" smtClean="0"/>
              <a:t>I love my job and respect copyright law so </a:t>
            </a:r>
            <a:r>
              <a:rPr lang="en-US" dirty="0" smtClean="0">
                <a:hlinkClick r:id="rId3"/>
              </a:rPr>
              <a:t>click here</a:t>
            </a:r>
            <a:r>
              <a:rPr lang="en-US" dirty="0" smtClean="0"/>
              <a:t> to view the image you should have seen in </a:t>
            </a:r>
            <a:r>
              <a:rPr lang="en-US" dirty="0"/>
              <a:t>this </a:t>
            </a:r>
            <a:r>
              <a:rPr lang="en-US" dirty="0" smtClean="0"/>
              <a:t>slide</a:t>
            </a:r>
            <a:endParaRPr lang="en-US" dirty="0"/>
          </a:p>
        </p:txBody>
      </p:sp>
    </p:spTree>
    <p:extLst>
      <p:ext uri="{BB962C8B-B14F-4D97-AF65-F5344CB8AC3E}">
        <p14:creationId xmlns:p14="http://schemas.microsoft.com/office/powerpoint/2010/main" val="354730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975F6F-1E5C-4810-AC79-E9A2753B2959}"/>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28</TotalTime>
  <Words>2532</Words>
  <Application>Microsoft Office PowerPoint</Application>
  <PresentationFormat>Custom</PresentationFormat>
  <Paragraphs>244</Paragraphs>
  <Slides>36</Slides>
  <Notes>36</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36</vt:i4>
      </vt:variant>
    </vt:vector>
  </HeadingPairs>
  <TitlesOfParts>
    <vt:vector size="48" baseType="lpstr">
      <vt:lpstr>PMingLiU-ExtB</vt:lpstr>
      <vt:lpstr>Arial</vt:lpstr>
      <vt:lpstr>Calibri</vt:lpstr>
      <vt:lpstr>Consolas</vt:lpstr>
      <vt:lpstr>Segoe Pro Display Light</vt:lpstr>
      <vt:lpstr>Segoe Pro Light</vt:lpstr>
      <vt:lpstr>Segoe UI</vt:lpstr>
      <vt:lpstr>Segoe UI Light</vt:lpstr>
      <vt:lpstr>Wingdings</vt:lpstr>
      <vt:lpstr>5-30499_SPC_2014_Dev_Template_16x9</vt:lpstr>
      <vt:lpstr>1_5-30499_SPC_2014_Dev_Template_16x9</vt:lpstr>
      <vt:lpstr>2_5-30499_SPC_2014_Dev_Template_16x9</vt:lpstr>
      <vt:lpstr>PowerPoint Presentation</vt:lpstr>
      <vt:lpstr>TypeScript for SharePoint 2013 Developers</vt:lpstr>
      <vt:lpstr>PowerPoint Presentation</vt:lpstr>
      <vt:lpstr>PowerPoint Presentation</vt:lpstr>
      <vt:lpstr>PowerPoint Presentation</vt:lpstr>
      <vt:lpstr>PowerPoint Presentation</vt:lpstr>
      <vt:lpstr>PowerPoint Presentation</vt:lpstr>
      <vt:lpstr>Objectives and Takeaways</vt:lpstr>
      <vt:lpstr>“I gotta get me some of that!”</vt:lpstr>
      <vt:lpstr>Demo… Introduction to TypeScript</vt:lpstr>
      <vt:lpstr>PowerPoint Presentation</vt:lpstr>
      <vt:lpstr>PowerPoint Presentation</vt:lpstr>
      <vt:lpstr>PowerPoint Presentation</vt:lpstr>
      <vt:lpstr>TypeScript is a typed superset of JavaScript that compiles to plain JavaScript.</vt:lpstr>
      <vt:lpstr>TypeScript is JavaScript for professional developers. </vt:lpstr>
      <vt:lpstr>Imagine an image of the  Death Star here… </vt:lpstr>
      <vt:lpstr>Imagine an image of a toy  made by a company that sounds like “Leg-Oh”…</vt:lpstr>
      <vt:lpstr>PowerPoint Presentation</vt:lpstr>
      <vt:lpstr>TypeScript</vt:lpstr>
      <vt:lpstr>Type System</vt:lpstr>
      <vt:lpstr>Classes and Modules</vt:lpstr>
      <vt:lpstr>PowerPoint Presentation</vt:lpstr>
      <vt:lpstr>PowerPoint Presentation</vt:lpstr>
      <vt:lpstr>SharePoint Cloud App Model</vt:lpstr>
      <vt:lpstr>SharePoint App UX Options</vt:lpstr>
      <vt:lpstr>Demo… Build a SharePoint App with TypeScript</vt:lpstr>
      <vt:lpstr>Use TypeScript in SharePoint Apps</vt:lpstr>
      <vt:lpstr>TypeScript Preview</vt:lpstr>
      <vt:lpstr>TypeScript So Far…</vt:lpstr>
      <vt:lpstr>ECMAScript 6 (ES6)</vt:lpstr>
      <vt:lpstr>PowerPoint Presentation</vt:lpstr>
      <vt:lpstr>PowerPoint Presentation</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TypeScript for SharePoint 2013 Developers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2014-03-04T12:59:22Z</dcterms:created>
  <dcterms:modified xsi:type="dcterms:W3CDTF">2014-03-04T22:53:08Z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