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8" r:id="rId6"/>
  </p:sldMasterIdLst>
  <p:notesMasterIdLst>
    <p:notesMasterId r:id="rId50"/>
  </p:notesMasterIdLst>
  <p:handoutMasterIdLst>
    <p:handoutMasterId r:id="rId51"/>
  </p:handoutMasterIdLst>
  <p:sldIdLst>
    <p:sldId id="1236" r:id="rId7"/>
    <p:sldId id="1124" r:id="rId8"/>
    <p:sldId id="1318" r:id="rId9"/>
    <p:sldId id="1319" r:id="rId10"/>
    <p:sldId id="1320" r:id="rId11"/>
    <p:sldId id="1321" r:id="rId12"/>
    <p:sldId id="1322" r:id="rId13"/>
    <p:sldId id="1323" r:id="rId14"/>
    <p:sldId id="1324" r:id="rId15"/>
    <p:sldId id="1325" r:id="rId16"/>
    <p:sldId id="1326" r:id="rId17"/>
    <p:sldId id="1327" r:id="rId18"/>
    <p:sldId id="1328" r:id="rId19"/>
    <p:sldId id="1329" r:id="rId20"/>
    <p:sldId id="1330" r:id="rId21"/>
    <p:sldId id="1331" r:id="rId22"/>
    <p:sldId id="1332" r:id="rId23"/>
    <p:sldId id="1333" r:id="rId24"/>
    <p:sldId id="1334" r:id="rId25"/>
    <p:sldId id="1335" r:id="rId26"/>
    <p:sldId id="1336" r:id="rId27"/>
    <p:sldId id="1337" r:id="rId28"/>
    <p:sldId id="1338" r:id="rId29"/>
    <p:sldId id="1339" r:id="rId30"/>
    <p:sldId id="1317" r:id="rId31"/>
    <p:sldId id="1340" r:id="rId32"/>
    <p:sldId id="1341" r:id="rId33"/>
    <p:sldId id="1342" r:id="rId34"/>
    <p:sldId id="1343" r:id="rId35"/>
    <p:sldId id="1344" r:id="rId36"/>
    <p:sldId id="1345" r:id="rId37"/>
    <p:sldId id="1346" r:id="rId38"/>
    <p:sldId id="1347" r:id="rId39"/>
    <p:sldId id="1348" r:id="rId40"/>
    <p:sldId id="1349" r:id="rId41"/>
    <p:sldId id="1350" r:id="rId42"/>
    <p:sldId id="1351" r:id="rId43"/>
    <p:sldId id="1352" r:id="rId44"/>
    <p:sldId id="1353" r:id="rId45"/>
    <p:sldId id="1354" r:id="rId46"/>
    <p:sldId id="1355" r:id="rId47"/>
    <p:sldId id="1356" r:id="rId48"/>
    <p:sldId id="1357" r:id="rId4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Vasu Rangaswami" initials="VR" lastIdx="4" clrIdx="2">
    <p:extLst>
      <p:ext uri="{19B8F6BF-5375-455C-9EA6-DF929625EA0E}">
        <p15:presenceInfo xmlns:p15="http://schemas.microsoft.com/office/powerpoint/2012/main" userId="S-1-5-21-2127521184-1604012920-1887927527-488166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785393"/>
    <a:srgbClr val="80599D"/>
    <a:srgbClr val="000000"/>
    <a:srgbClr val="8E6AAA"/>
    <a:srgbClr val="8E6A78"/>
    <a:srgbClr val="9B4F96"/>
    <a:srgbClr val="D2D2D2"/>
    <a:srgbClr val="BAD80A"/>
    <a:srgbClr val="7FB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2" autoAdjust="0"/>
    <p:restoredTop sz="95232" autoAdjust="0"/>
  </p:normalViewPr>
  <p:slideViewPr>
    <p:cSldViewPr snapToObjects="1">
      <p:cViewPr varScale="1">
        <p:scale>
          <a:sx n="97" d="100"/>
          <a:sy n="97" d="100"/>
        </p:scale>
        <p:origin x="900" y="72"/>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25" d="100"/>
        <a:sy n="25"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3/5/2014 6:25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730775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7EF603B-8458-4404-8F4D-6776E8DCD7D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78180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3/5/2014 6:25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070205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72E5020-0BF6-44E2-A340-AFEA5639C61E}"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8" name="Footer Placeholder 6"/>
          <p:cNvSpPr>
            <a:spLocks noGrp="1"/>
          </p:cNvSpPr>
          <p:nvPr>
            <p:ph type="ftr" sz="quarter" idx="4"/>
          </p:nvPr>
        </p:nvSpPr>
        <p:spPr>
          <a:xfrm>
            <a:off x="0" y="8829966"/>
            <a:ext cx="5795010" cy="372293"/>
          </a:xfrm>
          <a:prstGeom prst="rect">
            <a:avLst/>
          </a:prstGeom>
        </p:spPr>
        <p:txBody>
          <a:bodyPr/>
          <a:lstStyle/>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a:t>
            </a:r>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2013 </a:t>
            </a:r>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Corporation. All rights reserved. Microsoft, Windows, and other product names are or may be registered trademarks and/or trademarks in the U.S. and/or other countries.</a:t>
            </a:r>
          </a:p>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180172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1582690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9191">
              <a:spcAft>
                <a:spcPts val="327"/>
              </a:spcAft>
              <a:defRPr/>
            </a:pPr>
            <a:endParaRPr lang="en-US" dirty="0"/>
          </a:p>
        </p:txBody>
      </p:sp>
      <p:sp>
        <p:nvSpPr>
          <p:cNvPr id="4" name="Date Placeholder 3"/>
          <p:cNvSpPr>
            <a:spLocks noGrp="1"/>
          </p:cNvSpPr>
          <p:nvPr>
            <p:ph type="dt" idx="10"/>
          </p:nvPr>
        </p:nvSpPr>
        <p:spPr/>
        <p:txBody>
          <a:bodyPr/>
          <a:lstStyle/>
          <a:p>
            <a:fld id="{049F5795-5D50-4831-98C7-86A926C0C0DE}"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8" name="Footer Placeholder 6"/>
          <p:cNvSpPr>
            <a:spLocks noGrp="1"/>
          </p:cNvSpPr>
          <p:nvPr>
            <p:ph type="ftr" sz="quarter" idx="4"/>
          </p:nvPr>
        </p:nvSpPr>
        <p:spPr>
          <a:xfrm>
            <a:off x="0" y="8829966"/>
            <a:ext cx="5795010" cy="372293"/>
          </a:xfrm>
          <a:prstGeom prst="rect">
            <a:avLst/>
          </a:prstGeom>
        </p:spPr>
        <p:txBody>
          <a:bodyPr/>
          <a:lstStyle/>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a:t>
            </a:r>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2013 </a:t>
            </a:r>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Corporation. All rights reserved. Microsoft, Windows, and other product names are or may be registered trademarks and/or trademarks in the U.S. and/or other countries.</a:t>
            </a:r>
          </a:p>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0968485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899191" rtl="0" eaLnBrk="1" fontAlgn="auto" latinLnBrk="0" hangingPunct="1">
              <a:lnSpc>
                <a:spcPct val="90000"/>
              </a:lnSpc>
              <a:spcBef>
                <a:spcPts val="0"/>
              </a:spcBef>
              <a:spcAft>
                <a:spcPts val="327"/>
              </a:spcAft>
              <a:buClrTx/>
              <a:buSzTx/>
              <a:buFontTx/>
              <a:buNone/>
              <a:tabLst/>
              <a:defRPr/>
            </a:pPr>
            <a:endParaRPr lang="en-US" dirty="0"/>
          </a:p>
        </p:txBody>
      </p:sp>
      <p:sp>
        <p:nvSpPr>
          <p:cNvPr id="4" name="Date Placeholder 3"/>
          <p:cNvSpPr>
            <a:spLocks noGrp="1"/>
          </p:cNvSpPr>
          <p:nvPr>
            <p:ph type="dt" idx="10"/>
          </p:nvPr>
        </p:nvSpPr>
        <p:spPr/>
        <p:txBody>
          <a:bodyPr/>
          <a:lstStyle/>
          <a:p>
            <a:fld id="{049F5795-5D50-4831-98C7-86A926C0C0DE}"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8" name="Footer Placeholder 6"/>
          <p:cNvSpPr>
            <a:spLocks noGrp="1"/>
          </p:cNvSpPr>
          <p:nvPr>
            <p:ph type="ftr" sz="quarter" idx="4"/>
          </p:nvPr>
        </p:nvSpPr>
        <p:spPr>
          <a:xfrm>
            <a:off x="0" y="8829966"/>
            <a:ext cx="5795010" cy="372293"/>
          </a:xfrm>
          <a:prstGeom prst="rect">
            <a:avLst/>
          </a:prstGeom>
        </p:spPr>
        <p:txBody>
          <a:bodyPr/>
          <a:lstStyle/>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a:t>
            </a:r>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2013 </a:t>
            </a:r>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Corporation. All rights reserved. Microsoft, Windows, and other product names are or may be registered trademarks and/or trademarks in the U.S. and/or other countries.</a:t>
            </a:r>
          </a:p>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6099528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FF72E1E-0A32-4AB8-8B6A-DCD55E5A2044}" type="slidenum">
              <a:rPr lang="en-US" smtClean="0">
                <a:solidFill>
                  <a:prstClr val="black"/>
                </a:solidFill>
              </a:rPr>
              <a:pPr/>
              <a:t>17</a:t>
            </a:fld>
            <a:endParaRPr lang="en-US" dirty="0">
              <a:solidFill>
                <a:prstClr val="black"/>
              </a:solidFill>
            </a:endParaRPr>
          </a:p>
        </p:txBody>
      </p:sp>
      <p:sp>
        <p:nvSpPr>
          <p:cNvPr id="5" name="Footer Placeholder 6"/>
          <p:cNvSpPr>
            <a:spLocks noGrp="1"/>
          </p:cNvSpPr>
          <p:nvPr>
            <p:ph type="ftr" sz="quarter" idx="4"/>
          </p:nvPr>
        </p:nvSpPr>
        <p:spPr>
          <a:xfrm>
            <a:off x="0" y="8829966"/>
            <a:ext cx="5795010" cy="372293"/>
          </a:xfrm>
          <a:prstGeom prst="rect">
            <a:avLst/>
          </a:prstGeom>
        </p:spPr>
        <p:txBody>
          <a:bodyPr/>
          <a:lstStyle/>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a:t>
            </a:r>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2013 </a:t>
            </a:r>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Corporation. All rights reserved. Microsoft, Windows, and other product names are or may be registered trademarks and/or trademarks in the U.S. and/or other countries.</a:t>
            </a:r>
          </a:p>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1891443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CB853109-3FCD-469D-AB9A-013BFCAB9F06}"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8" name="Footer Placeholder 6"/>
          <p:cNvSpPr>
            <a:spLocks noGrp="1"/>
          </p:cNvSpPr>
          <p:nvPr>
            <p:ph type="ftr" sz="quarter" idx="4"/>
          </p:nvPr>
        </p:nvSpPr>
        <p:spPr>
          <a:xfrm>
            <a:off x="0" y="8829966"/>
            <a:ext cx="5795010" cy="372293"/>
          </a:xfrm>
          <a:prstGeom prst="rect">
            <a:avLst/>
          </a:prstGeom>
        </p:spPr>
        <p:txBody>
          <a:bodyPr/>
          <a:lstStyle/>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a:t>
            </a:r>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2013 </a:t>
            </a:r>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Corporation. All rights reserved. Microsoft, Windows, and other product names are or may be registered trademarks and/or trademarks in the U.S. and/or other countries.</a:t>
            </a:r>
          </a:p>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8591608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8880053F-00D5-48D9-A1BA-60330F1B437C}"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68780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5FE89353-3CAA-4EBC-B651-76E5A019B2A9}" type="datetime1">
              <a:rPr lang="en-US" smtClean="0">
                <a:solidFill>
                  <a:prstClr val="black"/>
                </a:solidFill>
              </a:rPr>
              <a:pPr/>
              <a:t>3/5/2014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835726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5FE89353-3CAA-4EBC-B651-76E5A019B2A9}" type="datetime1">
              <a:rPr lang="en-US" smtClean="0">
                <a:solidFill>
                  <a:prstClr val="black"/>
                </a:solidFill>
              </a:rPr>
              <a:pPr/>
              <a:t>3/5/2014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43147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FF72E1E-0A32-4AB8-8B6A-DCD55E5A2044}"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39027396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472121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3/5/2014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6774717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2911991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873723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b="0" baseline="0" dirty="0" smtClean="0"/>
          </a:p>
        </p:txBody>
      </p:sp>
      <p:sp>
        <p:nvSpPr>
          <p:cNvPr id="4" name="Slide Number Placeholder 3"/>
          <p:cNvSpPr>
            <a:spLocks noGrp="1"/>
          </p:cNvSpPr>
          <p:nvPr>
            <p:ph type="sldNum" sz="quarter" idx="10"/>
          </p:nvPr>
        </p:nvSpPr>
        <p:spPr/>
        <p:txBody>
          <a:bodyPr/>
          <a:lstStyle/>
          <a:p>
            <a:fld id="{BDFBF7D7-D15D-4030-89D0-D737CB79F2DD}"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507364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6B0344-0891-4F69-9AAA-DD3A0CB89B9B}"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6217351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a:xfrm>
            <a:off x="0" y="0"/>
            <a:ext cx="3037840" cy="464820"/>
          </a:xfrm>
          <a:prstGeom prst="rect">
            <a:avLst/>
          </a:prstGeom>
        </p:spPr>
        <p:txBody>
          <a:bodyPr/>
          <a:lstStyle/>
          <a:p>
            <a:endParaRPr lang="en-US">
              <a:solidFill>
                <a:prstClr val="black"/>
              </a:solidFill>
            </a:endParaRPr>
          </a:p>
        </p:txBody>
      </p:sp>
      <p:sp>
        <p:nvSpPr>
          <p:cNvPr id="5" name="Footer Placeholder 4"/>
          <p:cNvSpPr>
            <a:spLocks noGrp="1"/>
          </p:cNvSpPr>
          <p:nvPr>
            <p:ph type="ftr" sz="quarter" idx="11"/>
          </p:nvPr>
        </p:nvSpPr>
        <p:spPr>
          <a:xfrm>
            <a:off x="0" y="8831580"/>
            <a:ext cx="6052312" cy="361897"/>
          </a:xfrm>
          <a:prstGeom prst="rect">
            <a:avLst/>
          </a:prstGeom>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94FB22D-AF06-49F0-ABFB-4A3B32E04FBE}" type="datetime1">
              <a:rPr lang="en-US" smtClean="0">
                <a:solidFill>
                  <a:prstClr val="black"/>
                </a:solidFill>
              </a:rPr>
              <a:pPr/>
              <a:t>3/5/2014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3083585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4125037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5904992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
        <p:nvSpPr>
          <p:cNvPr id="8" name="Date Placeholder 7"/>
          <p:cNvSpPr>
            <a:spLocks noGrp="1"/>
          </p:cNvSpPr>
          <p:nvPr>
            <p:ph type="dt" idx="11"/>
          </p:nvPr>
        </p:nvSpPr>
        <p:spPr/>
        <p:txBody>
          <a:bodyPr/>
          <a:lstStyle/>
          <a:p>
            <a:fld id="{3D16B5E3-BA93-4BDF-AFC0-1B3F78CA0F77}" type="datetime8">
              <a:rPr lang="en-US" smtClean="0">
                <a:solidFill>
                  <a:prstClr val="black"/>
                </a:solidFill>
              </a:rPr>
              <a:pPr/>
              <a:t>3/5/2014 6:25 PM</a:t>
            </a:fld>
            <a:endParaRPr lang="en-US" dirty="0">
              <a:solidFill>
                <a:prstClr val="black"/>
              </a:solidFill>
            </a:endParaRPr>
          </a:p>
        </p:txBody>
      </p:sp>
      <p:sp>
        <p:nvSpPr>
          <p:cNvPr id="10" name="Header Placeholder 9"/>
          <p:cNvSpPr>
            <a:spLocks noGrp="1"/>
          </p:cNvSpPr>
          <p:nvPr>
            <p:ph type="hdr" sz="quarter" idx="13"/>
          </p:nvPr>
        </p:nvSpPr>
        <p:spPr/>
        <p:txBody>
          <a:bodyPr/>
          <a:lstStyle/>
          <a:p>
            <a:endParaRPr lang="en-US" dirty="0">
              <a:solidFill>
                <a:prstClr val="black"/>
              </a:solidFill>
            </a:endParaRPr>
          </a:p>
        </p:txBody>
      </p:sp>
      <p:sp>
        <p:nvSpPr>
          <p:cNvPr id="11" name="Footer Placeholder 6"/>
          <p:cNvSpPr>
            <a:spLocks noGrp="1"/>
          </p:cNvSpPr>
          <p:nvPr>
            <p:ph type="ftr" sz="quarter" idx="4"/>
          </p:nvPr>
        </p:nvSpPr>
        <p:spPr>
          <a:xfrm>
            <a:off x="0" y="8829966"/>
            <a:ext cx="5795010" cy="372293"/>
          </a:xfrm>
          <a:prstGeom prst="rect">
            <a:avLst/>
          </a:prstGeom>
        </p:spPr>
        <p:txBody>
          <a:bodyPr/>
          <a:lstStyle/>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a:t>
            </a:r>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2013 </a:t>
            </a:r>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Corporation. All rights reserved. Microsoft, Windows, and other product names are or may be registered trademarks and/or trademarks in the U.S. and/or other countries.</a:t>
            </a:r>
          </a:p>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6468675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Date Placeholder 3"/>
          <p:cNvSpPr>
            <a:spLocks noGrp="1"/>
          </p:cNvSpPr>
          <p:nvPr>
            <p:ph type="dt" idx="10"/>
          </p:nvPr>
        </p:nvSpPr>
        <p:spPr/>
        <p:txBody>
          <a:bodyPr/>
          <a:lstStyle/>
          <a:p>
            <a:fld id="{8DEF0269-796D-414B-8C1D-905E590F3417}" type="datetime1">
              <a:rPr lang="en-US" smtClean="0">
                <a:solidFill>
                  <a:prstClr val="black"/>
                </a:solidFill>
              </a:rPr>
              <a:pPr/>
              <a:t>3/5/2014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809993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931C4B7A-BC3F-4C6C-853F-3C77557AD65F}" type="datetime1">
              <a:rPr lang="en-US" smtClean="0">
                <a:solidFill>
                  <a:prstClr val="black"/>
                </a:solidFill>
              </a:rPr>
              <a:pPr/>
              <a:t>3/5/2014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624244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53CEA932-CC5A-4708-A154-992878E12EBC}" type="datetime1">
              <a:rPr lang="en-US" smtClean="0">
                <a:solidFill>
                  <a:prstClr val="black"/>
                </a:solidFill>
              </a:rPr>
              <a:pPr/>
              <a:t>3/5/2014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873646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72E5020-0BF6-44E2-A340-AFEA5639C61E}"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8" name="Footer Placeholder 6"/>
          <p:cNvSpPr>
            <a:spLocks noGrp="1"/>
          </p:cNvSpPr>
          <p:nvPr>
            <p:ph type="ftr" sz="quarter" idx="4"/>
          </p:nvPr>
        </p:nvSpPr>
        <p:spPr>
          <a:xfrm>
            <a:off x="0" y="8829966"/>
            <a:ext cx="5795010" cy="372293"/>
          </a:xfrm>
          <a:prstGeom prst="rect">
            <a:avLst/>
          </a:prstGeom>
        </p:spPr>
        <p:txBody>
          <a:bodyPr/>
          <a:lstStyle/>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a:t>
            </a:r>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2013 </a:t>
            </a:r>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Corporation. All rights reserved. Microsoft, Windows, and other product names are or may be registered trademarks and/or trademarks in the U.S. and/or other countries.</a:t>
            </a:r>
          </a:p>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6943094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TechReady 16</a:t>
            </a:r>
            <a:endParaRPr lang="en-US" dirty="0">
              <a:solidFill>
                <a:prstClr val="black"/>
              </a:solidFill>
            </a:endParaRPr>
          </a:p>
        </p:txBody>
      </p:sp>
      <p:sp>
        <p:nvSpPr>
          <p:cNvPr id="6" name="Date Placeholder 5"/>
          <p:cNvSpPr>
            <a:spLocks noGrp="1"/>
          </p:cNvSpPr>
          <p:nvPr>
            <p:ph type="dt" idx="12"/>
          </p:nvPr>
        </p:nvSpPr>
        <p:spPr/>
        <p:txBody>
          <a:bodyPr/>
          <a:lstStyle/>
          <a:p>
            <a:fld id="{5315829D-BEDE-4191-817E-7A1AEDD6D5A4}"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
        <p:nvSpPr>
          <p:cNvPr id="8" name="Footer Placeholder 6"/>
          <p:cNvSpPr>
            <a:spLocks noGrp="1"/>
          </p:cNvSpPr>
          <p:nvPr>
            <p:ph type="ftr" sz="quarter" idx="4"/>
          </p:nvPr>
        </p:nvSpPr>
        <p:spPr>
          <a:xfrm>
            <a:off x="0" y="8829966"/>
            <a:ext cx="5795010" cy="372293"/>
          </a:xfrm>
        </p:spPr>
        <p:txBody>
          <a:bodyPr/>
          <a:lstStyle/>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a:t>
            </a:r>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2013 </a:t>
            </a:r>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Corporation. All rights reserved. Microsoft, Windows, and other product names are or may be registered trademarks and/or trademarks in the U.S. and/or other countries.</a:t>
            </a:r>
          </a:p>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8399619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FF72E1E-0A32-4AB8-8B6A-DCD55E5A2044}"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3219375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TechReady 16</a:t>
            </a:r>
            <a:endParaRPr lang="en-US" dirty="0">
              <a:solidFill>
                <a:prstClr val="black"/>
              </a:solidFill>
            </a:endParaRPr>
          </a:p>
        </p:txBody>
      </p:sp>
      <p:sp>
        <p:nvSpPr>
          <p:cNvPr id="6" name="Date Placeholder 5"/>
          <p:cNvSpPr>
            <a:spLocks noGrp="1"/>
          </p:cNvSpPr>
          <p:nvPr>
            <p:ph type="dt" idx="12"/>
          </p:nvPr>
        </p:nvSpPr>
        <p:spPr/>
        <p:txBody>
          <a:bodyPr/>
          <a:lstStyle/>
          <a:p>
            <a:fld id="{5315829D-BEDE-4191-817E-7A1AEDD6D5A4}"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
        <p:nvSpPr>
          <p:cNvPr id="8" name="Footer Placeholder 6"/>
          <p:cNvSpPr>
            <a:spLocks noGrp="1"/>
          </p:cNvSpPr>
          <p:nvPr>
            <p:ph type="ftr" sz="quarter" idx="4"/>
          </p:nvPr>
        </p:nvSpPr>
        <p:spPr>
          <a:xfrm>
            <a:off x="0" y="8829966"/>
            <a:ext cx="5795010" cy="372293"/>
          </a:xfrm>
        </p:spPr>
        <p:txBody>
          <a:bodyPr/>
          <a:lstStyle/>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a:t>
            </a:r>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2013 </a:t>
            </a:r>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Corporation. All rights reserved. Microsoft, Windows, and other product names are or may be registered trademarks and/or trademarks in the U.S. and/or other countries.</a:t>
            </a:r>
          </a:p>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290695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TechReady 16</a:t>
            </a:r>
            <a:endParaRPr lang="en-US" dirty="0">
              <a:solidFill>
                <a:prstClr val="black"/>
              </a:solidFill>
            </a:endParaRPr>
          </a:p>
        </p:txBody>
      </p:sp>
      <p:sp>
        <p:nvSpPr>
          <p:cNvPr id="6" name="Date Placeholder 5"/>
          <p:cNvSpPr>
            <a:spLocks noGrp="1"/>
          </p:cNvSpPr>
          <p:nvPr>
            <p:ph type="dt" idx="12"/>
          </p:nvPr>
        </p:nvSpPr>
        <p:spPr/>
        <p:txBody>
          <a:bodyPr/>
          <a:lstStyle/>
          <a:p>
            <a:fld id="{5315829D-BEDE-4191-817E-7A1AEDD6D5A4}"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
        <p:nvSpPr>
          <p:cNvPr id="8" name="Footer Placeholder 6"/>
          <p:cNvSpPr>
            <a:spLocks noGrp="1"/>
          </p:cNvSpPr>
          <p:nvPr>
            <p:ph type="ftr" sz="quarter" idx="4"/>
          </p:nvPr>
        </p:nvSpPr>
        <p:spPr>
          <a:xfrm>
            <a:off x="0" y="8829966"/>
            <a:ext cx="5795010" cy="372293"/>
          </a:xfrm>
        </p:spPr>
        <p:txBody>
          <a:bodyPr/>
          <a:lstStyle/>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a:t>
            </a:r>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2013 </a:t>
            </a:r>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Corporation. All rights reserved. Microsoft, Windows, and other product names are or may be registered trademarks and/or trademarks in the U.S. and/or other countries.</a:t>
            </a:r>
          </a:p>
          <a:p>
            <a:pPr marL="233944" defTabSz="922651"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50359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4DE11DB3-98F5-4141-8C46-6EA9C2035193}"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718104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891140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94470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436816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173444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Date Placeholder 3"/>
          <p:cNvSpPr>
            <a:spLocks noGrp="1"/>
          </p:cNvSpPr>
          <p:nvPr>
            <p:ph type="dt" idx="10"/>
          </p:nvPr>
        </p:nvSpPr>
        <p:spPr/>
        <p:txBody>
          <a:bodyPr/>
          <a:lstStyle/>
          <a:p>
            <a:fld id="{8880053F-00D5-48D9-A1BA-60330F1B437C}"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483436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3664756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474134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524505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2153540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8939820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232446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7058700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17020510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14818403"/>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5443842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1749068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0681186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9120623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7488625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8302556"/>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91223136"/>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7344421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94503703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773105353"/>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68556690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74668749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474525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2674492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986355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61993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55185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638284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3997912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130904"/>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224564193"/>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30857" y="1222429"/>
            <a:ext cx="5696677" cy="1225464"/>
          </a:xfrm>
        </p:spPr>
        <p:txBody>
          <a:bodyPr/>
          <a:lstStyle>
            <a:lvl1pPr marL="260069" indent="-260069">
              <a:lnSpc>
                <a:spcPct val="90000"/>
              </a:lnSpc>
              <a:defRPr sz="1530"/>
            </a:lvl1pPr>
            <a:lvl2pPr marL="515080" indent="-248938">
              <a:lnSpc>
                <a:spcPct val="90000"/>
              </a:lnSpc>
              <a:defRPr sz="1428"/>
            </a:lvl2pPr>
            <a:lvl3pPr marL="729613" indent="-220603">
              <a:lnSpc>
                <a:spcPct val="90000"/>
              </a:lnSpc>
              <a:defRPr sz="1224"/>
            </a:lvl3pPr>
            <a:lvl4pPr marL="939086" indent="-209473">
              <a:lnSpc>
                <a:spcPct val="90000"/>
              </a:lnSpc>
              <a:defRPr sz="1122"/>
            </a:lvl4pPr>
            <a:lvl5pPr marL="1159690" indent="-214532">
              <a:lnSpc>
                <a:spcPct val="90000"/>
              </a:lnSpc>
              <a:defRPr sz="1122"/>
            </a:lvl5pPr>
            <a:lvl6pPr>
              <a:defRPr sz="1428"/>
            </a:lvl6pPr>
            <a:lvl7pPr>
              <a:defRPr sz="1428"/>
            </a:lvl7pPr>
            <a:lvl8pPr>
              <a:defRPr sz="1428"/>
            </a:lvl8pPr>
            <a:lvl9pPr>
              <a:defRPr sz="1428"/>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07327" y="1222429"/>
            <a:ext cx="5753369" cy="1225464"/>
          </a:xfrm>
        </p:spPr>
        <p:txBody>
          <a:bodyPr/>
          <a:lstStyle>
            <a:lvl1pPr marL="266142" indent="-266142">
              <a:lnSpc>
                <a:spcPct val="90000"/>
              </a:lnSpc>
              <a:defRPr sz="1530"/>
            </a:lvl1pPr>
            <a:lvl2pPr marL="515080" indent="-260069">
              <a:lnSpc>
                <a:spcPct val="90000"/>
              </a:lnSpc>
              <a:defRPr sz="1428"/>
            </a:lvl2pPr>
            <a:lvl3pPr marL="735684" indent="-231736">
              <a:lnSpc>
                <a:spcPct val="90000"/>
              </a:lnSpc>
              <a:defRPr sz="1224"/>
            </a:lvl3pPr>
            <a:lvl4pPr marL="939086" indent="-203402">
              <a:lnSpc>
                <a:spcPct val="90000"/>
              </a:lnSpc>
              <a:defRPr sz="1122"/>
            </a:lvl4pPr>
            <a:lvl5pPr marL="1159690" indent="-209473">
              <a:lnSpc>
                <a:spcPct val="90000"/>
              </a:lnSpc>
              <a:defRPr sz="1122"/>
            </a:lvl5pPr>
            <a:lvl6pPr>
              <a:defRPr sz="1428"/>
            </a:lvl6pPr>
            <a:lvl7pPr>
              <a:defRPr sz="1428"/>
            </a:lvl7pPr>
            <a:lvl8pPr>
              <a:defRPr sz="1428"/>
            </a:lvl8pPr>
            <a:lvl9pPr>
              <a:defRPr sz="1428"/>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34802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093632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9162902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8944672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278802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55962397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7720049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9828478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8044476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4496438"/>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67374269"/>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3756332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58494799"/>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33029349"/>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90079800"/>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380568"/>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2066149"/>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38252041"/>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922388227"/>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993533874"/>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7011669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412683384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1610266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003485302"/>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6633421"/>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38864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19250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73528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67352391"/>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8955677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image" Target="../media/image1.png"/><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theme" Target="../theme/theme2.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26" Type="http://schemas.openxmlformats.org/officeDocument/2006/relationships/slideLayout" Target="../slideLayouts/slideLayout84.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5" Type="http://schemas.openxmlformats.org/officeDocument/2006/relationships/slideLayout" Target="../slideLayouts/slideLayout83.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29" Type="http://schemas.openxmlformats.org/officeDocument/2006/relationships/slideLayout" Target="../slideLayouts/slideLayout87.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slideLayout" Target="../slideLayouts/slideLayout82.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slideLayout" Target="../slideLayouts/slideLayout81.xml"/><Relationship Id="rId28" Type="http://schemas.openxmlformats.org/officeDocument/2006/relationships/slideLayout" Target="../slideLayouts/slideLayout86.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31" Type="http://schemas.openxmlformats.org/officeDocument/2006/relationships/image" Target="../media/image1.png"/><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 Id="rId27" Type="http://schemas.openxmlformats.org/officeDocument/2006/relationships/slideLayout" Target="../slideLayouts/slideLayout85.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1308754"/>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78" r:id="rId3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540325784"/>
      </p:ext>
    </p:extLst>
  </p:cSld>
  <p:clrMap bg1="lt1" tx1="dk1" bg2="lt2" tx2="dk2" accent1="accent1" accent2="accent2" accent3="accent3" accent4="accent4" accent5="accent5" accent6="accent6" hlink="hlink" folHlink="folHlink"/>
  <p:sldLayoutIdLst>
    <p:sldLayoutId id="2147484249" r:id="rId1"/>
    <p:sldLayoutId id="2147484250" r:id="rId2"/>
    <p:sldLayoutId id="2147484251" r:id="rId3"/>
    <p:sldLayoutId id="2147484252" r:id="rId4"/>
    <p:sldLayoutId id="2147484253" r:id="rId5"/>
    <p:sldLayoutId id="2147484254" r:id="rId6"/>
    <p:sldLayoutId id="2147484255" r:id="rId7"/>
    <p:sldLayoutId id="2147484256" r:id="rId8"/>
    <p:sldLayoutId id="2147484257" r:id="rId9"/>
    <p:sldLayoutId id="2147484258" r:id="rId10"/>
    <p:sldLayoutId id="2147484259" r:id="rId11"/>
    <p:sldLayoutId id="2147484260" r:id="rId12"/>
    <p:sldLayoutId id="2147484261" r:id="rId13"/>
    <p:sldLayoutId id="2147484262" r:id="rId14"/>
    <p:sldLayoutId id="2147484263" r:id="rId15"/>
    <p:sldLayoutId id="2147484264" r:id="rId16"/>
    <p:sldLayoutId id="2147484265" r:id="rId17"/>
    <p:sldLayoutId id="2147484266" r:id="rId18"/>
    <p:sldLayoutId id="2147484267" r:id="rId19"/>
    <p:sldLayoutId id="2147484268" r:id="rId20"/>
    <p:sldLayoutId id="2147484269" r:id="rId21"/>
    <p:sldLayoutId id="2147484270" r:id="rId22"/>
    <p:sldLayoutId id="2147484271" r:id="rId23"/>
    <p:sldLayoutId id="2147484272" r:id="rId24"/>
    <p:sldLayoutId id="2147484273" r:id="rId25"/>
    <p:sldLayoutId id="2147484274" r:id="rId26"/>
    <p:sldLayoutId id="2147484275" r:id="rId27"/>
    <p:sldLayoutId id="2147484276" r:id="rId28"/>
    <p:sldLayoutId id="2147484277"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5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45.xml"/><Relationship Id="rId5" Type="http://schemas.openxmlformats.org/officeDocument/2006/relationships/hyperlink" Target="http://office.microsoft.com/en-us/office365-sharepoint-online-enterprise-help/what-is-an-external-user-HA104036809.aspx?CTT=5&amp;origin=HA102694293" TargetMode="Externa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5.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38.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5.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4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5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5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45.xml"/></Relationships>
</file>

<file path=ppt/slides/_rels/slide24.xml.rels><?xml version="1.0" encoding="UTF-8" standalone="yes"?>
<Relationships xmlns="http://schemas.openxmlformats.org/package/2006/relationships"><Relationship Id="rId3" Type="http://schemas.openxmlformats.org/officeDocument/2006/relationships/hyperlink" Target="http://technet.microsoft.com/en-us/library/jj819267.aspx" TargetMode="External"/><Relationship Id="rId2" Type="http://schemas.openxmlformats.org/officeDocument/2006/relationships/notesSlide" Target="../notesSlides/notesSlide23.xml"/><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6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5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3" Type="http://schemas.openxmlformats.org/officeDocument/2006/relationships/hyperlink" Target="http://dilbert.com/strips/comic/1997-01-14/" TargetMode="External"/><Relationship Id="rId2" Type="http://schemas.openxmlformats.org/officeDocument/2006/relationships/notesSlide" Target="../notesSlides/notesSlide3.xml"/><Relationship Id="rId1" Type="http://schemas.openxmlformats.org/officeDocument/2006/relationships/slideLayout" Target="../slideLayouts/slideLayout4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2.xml"/></Relationships>
</file>

<file path=ppt/slides/_rels/slide34.xml.rels><?xml version="1.0" encoding="UTF-8" standalone="yes"?>
<Relationships xmlns="http://schemas.openxmlformats.org/package/2006/relationships"><Relationship Id="rId2" Type="http://schemas.openxmlformats.org/officeDocument/2006/relationships/hyperlink" Target="http://blogs.office.com/2014/01/31/update-on-infopath-and-sharepoint-forms/" TargetMode="External"/><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2.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43.png"/><Relationship Id="rId17" Type="http://schemas.openxmlformats.org/officeDocument/2006/relationships/image" Target="../media/image48.png"/><Relationship Id="rId2" Type="http://schemas.openxmlformats.org/officeDocument/2006/relationships/notesSlide" Target="../notesSlides/notesSlide32.xml"/><Relationship Id="rId16" Type="http://schemas.openxmlformats.org/officeDocument/2006/relationships/image" Target="../media/image47.png"/><Relationship Id="rId1" Type="http://schemas.openxmlformats.org/officeDocument/2006/relationships/slideLayout" Target="../slideLayouts/slideLayout52.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5" Type="http://schemas.openxmlformats.org/officeDocument/2006/relationships/image" Target="../media/image4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5.xml"/></Relationships>
</file>

<file path=ppt/slides/_rels/slide3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5.xml"/><Relationship Id="rId1" Type="http://schemas.openxmlformats.org/officeDocument/2006/relationships/slideLayout" Target="../slideLayouts/slideLayout45.xml"/><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3" Type="http://schemas.openxmlformats.org/officeDocument/2006/relationships/hyperlink" Target="http://www.microsoftvolumelicensing.com/DocumentSearch.aspx?Mode=3&amp;DocumentTypeId=1" TargetMode="External"/><Relationship Id="rId2" Type="http://schemas.openxmlformats.org/officeDocument/2006/relationships/notesSlide" Target="../notesSlides/notesSlide4.xml"/><Relationship Id="rId1" Type="http://schemas.openxmlformats.org/officeDocument/2006/relationships/slideLayout" Target="../slideLayouts/slideLayout45.xml"/><Relationship Id="rId6" Type="http://schemas.openxmlformats.org/officeDocument/2006/relationships/hyperlink" Target="http://www.microsoftvolumelicensing.com/Downloader.aspx?DocumentId=7237" TargetMode="External"/><Relationship Id="rId5" Type="http://schemas.openxmlformats.org/officeDocument/2006/relationships/hyperlink" Target="http://www.microsoftvolumelicensing.com/DocumentSearch.aspx?Mode=3&amp;DocumentTypeId=3" TargetMode="External"/><Relationship Id="rId4" Type="http://schemas.openxmlformats.org/officeDocument/2006/relationships/hyperlink" Target="http://www.microsoftvolumelicensing.com/DocumentSearch.aspx?Mode=3&amp;DocumentTypeId=31"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5.xml"/></Relationships>
</file>

<file path=ppt/slides/_rels/slide4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7.xml"/><Relationship Id="rId1" Type="http://schemas.openxmlformats.org/officeDocument/2006/relationships/slideLayout" Target="../slideLayouts/slideLayout45.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8.xml"/><Relationship Id="rId1" Type="http://schemas.openxmlformats.org/officeDocument/2006/relationships/slideLayout" Target="../slideLayouts/slideLayout45.xml"/><Relationship Id="rId5" Type="http://schemas.openxmlformats.org/officeDocument/2006/relationships/image" Target="../media/image55.png"/><Relationship Id="rId4" Type="http://schemas.openxmlformats.org/officeDocument/2006/relationships/image" Target="../media/image54.jpeg"/></Relationships>
</file>

<file path=ppt/slides/_rels/slide4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9.xml"/><Relationship Id="rId1" Type="http://schemas.openxmlformats.org/officeDocument/2006/relationships/slideLayout" Target="../slideLayouts/slideLayout45.xml"/><Relationship Id="rId5" Type="http://schemas.openxmlformats.org/officeDocument/2006/relationships/image" Target="../media/image52.jpeg"/><Relationship Id="rId4" Type="http://schemas.openxmlformats.org/officeDocument/2006/relationships/image" Target="../media/image5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437" y="230054"/>
            <a:ext cx="11877748" cy="917444"/>
          </a:xfrm>
        </p:spPr>
        <p:txBody>
          <a:bodyPr/>
          <a:lstStyle/>
          <a:p>
            <a:r>
              <a:rPr lang="en-US" sz="4400" dirty="0" smtClean="0">
                <a:gradFill>
                  <a:gsLst>
                    <a:gs pos="1250">
                      <a:srgbClr val="000000"/>
                    </a:gs>
                    <a:gs pos="100000">
                      <a:srgbClr val="000000"/>
                    </a:gs>
                  </a:gsLst>
                  <a:lin ang="5400000" scaled="0"/>
                </a:gradFill>
              </a:rPr>
              <a:t>New SKU: </a:t>
            </a:r>
            <a:r>
              <a:rPr lang="en-US" sz="4400" dirty="0">
                <a:gradFill>
                  <a:gsLst>
                    <a:gs pos="1250">
                      <a:srgbClr val="000000"/>
                    </a:gs>
                    <a:gs pos="100000">
                      <a:srgbClr val="000000"/>
                    </a:gs>
                  </a:gsLst>
                  <a:lin ang="5400000" scaled="0"/>
                </a:gradFill>
              </a:rPr>
              <a:t>OneDrive for </a:t>
            </a:r>
            <a:r>
              <a:rPr lang="en-US" sz="4400" dirty="0" smtClean="0">
                <a:gradFill>
                  <a:gsLst>
                    <a:gs pos="1250">
                      <a:srgbClr val="000000"/>
                    </a:gs>
                    <a:gs pos="100000">
                      <a:srgbClr val="000000"/>
                    </a:gs>
                  </a:gsLst>
                  <a:lin ang="5400000" scaled="0"/>
                </a:gradFill>
              </a:rPr>
              <a:t>Business with Office Online</a:t>
            </a:r>
            <a:r>
              <a:rPr lang="en-US" sz="4400" dirty="0">
                <a:gradFill>
                  <a:gsLst>
                    <a:gs pos="1250">
                      <a:srgbClr val="000000"/>
                    </a:gs>
                    <a:gs pos="100000">
                      <a:srgbClr val="000000"/>
                    </a:gs>
                  </a:gsLst>
                  <a:lin ang="5400000" scaled="0"/>
                </a:gradFill>
              </a:rPr>
              <a:t/>
            </a:r>
            <a:br>
              <a:rPr lang="en-US" sz="4400" dirty="0">
                <a:gradFill>
                  <a:gsLst>
                    <a:gs pos="1250">
                      <a:srgbClr val="000000"/>
                    </a:gs>
                    <a:gs pos="100000">
                      <a:srgbClr val="000000"/>
                    </a:gs>
                  </a:gsLst>
                  <a:lin ang="5400000" scaled="0"/>
                </a:gradFill>
              </a:rPr>
            </a:br>
            <a:r>
              <a:rPr lang="en-US" sz="4000" dirty="0" smtClean="0">
                <a:gradFill>
                  <a:gsLst>
                    <a:gs pos="2917">
                      <a:srgbClr val="0072C6"/>
                    </a:gs>
                    <a:gs pos="100000">
                      <a:srgbClr val="0072C6"/>
                    </a:gs>
                  </a:gsLst>
                  <a:lin ang="5400000" scaled="0"/>
                </a:gradFill>
              </a:rPr>
              <a:t>Launching </a:t>
            </a:r>
            <a:r>
              <a:rPr lang="en-US" sz="4000" dirty="0">
                <a:gradFill>
                  <a:gsLst>
                    <a:gs pos="2917">
                      <a:srgbClr val="0072C6"/>
                    </a:gs>
                    <a:gs pos="100000">
                      <a:srgbClr val="0072C6"/>
                    </a:gs>
                  </a:gsLst>
                  <a:lin ang="5400000" scaled="0"/>
                </a:gradFill>
              </a:rPr>
              <a:t>on April </a:t>
            </a:r>
            <a:r>
              <a:rPr lang="en-US" sz="4000" dirty="0" smtClean="0">
                <a:gradFill>
                  <a:gsLst>
                    <a:gs pos="2917">
                      <a:srgbClr val="0072C6"/>
                    </a:gs>
                    <a:gs pos="100000">
                      <a:srgbClr val="0072C6"/>
                    </a:gs>
                  </a:gsLst>
                  <a:lin ang="5400000" scaled="0"/>
                </a:gradFill>
              </a:rPr>
              <a:t>1st</a:t>
            </a:r>
            <a:endParaRPr lang="en-US" sz="4800" dirty="0"/>
          </a:p>
        </p:txBody>
      </p:sp>
      <p:sp>
        <p:nvSpPr>
          <p:cNvPr id="57" name="TextBox 56"/>
          <p:cNvSpPr txBox="1"/>
          <p:nvPr/>
        </p:nvSpPr>
        <p:spPr>
          <a:xfrm>
            <a:off x="6147057" y="2449084"/>
            <a:ext cx="5989761" cy="3117734"/>
          </a:xfrm>
          <a:prstGeom prst="rect">
            <a:avLst/>
          </a:prstGeom>
          <a:noFill/>
        </p:spPr>
        <p:txBody>
          <a:bodyPr wrap="square" lIns="182854" tIns="146283" rIns="182854" bIns="146283" rtlCol="0">
            <a:spAutoFit/>
          </a:bodyPr>
          <a:lstStyle/>
          <a:p>
            <a:pPr defTabSz="932563">
              <a:lnSpc>
                <a:spcPct val="90000"/>
              </a:lnSpc>
              <a:spcAft>
                <a:spcPts val="600"/>
              </a:spcAft>
            </a:pPr>
            <a:r>
              <a:rPr lang="en-US" sz="3200" dirty="0" smtClean="0">
                <a:gradFill>
                  <a:gsLst>
                    <a:gs pos="2917">
                      <a:srgbClr val="0072C6"/>
                    </a:gs>
                    <a:gs pos="100000">
                      <a:srgbClr val="0072C6"/>
                    </a:gs>
                  </a:gsLst>
                  <a:lin ang="5400000" scaled="0"/>
                </a:gradFill>
              </a:rPr>
              <a:t>6-months Introductory Promo*</a:t>
            </a:r>
            <a:endParaRPr lang="en-US" sz="3200" dirty="0">
              <a:gradFill>
                <a:gsLst>
                  <a:gs pos="2917">
                    <a:srgbClr val="0072C6"/>
                  </a:gs>
                  <a:gs pos="100000">
                    <a:srgbClr val="0072C6"/>
                  </a:gs>
                </a:gsLst>
                <a:lin ang="5400000" scaled="0"/>
              </a:gradFill>
            </a:endParaRPr>
          </a:p>
          <a:p>
            <a:pPr marL="466298" indent="-293056" defTabSz="932563">
              <a:lnSpc>
                <a:spcPct val="90000"/>
              </a:lnSpc>
              <a:spcAft>
                <a:spcPts val="600"/>
              </a:spcAft>
              <a:buFont typeface="Arial" panose="020B0604020202020204" pitchFamily="34" charset="0"/>
              <a:buChar char="•"/>
            </a:pPr>
            <a:endParaRPr lang="en-US" sz="2400" dirty="0">
              <a:gradFill>
                <a:gsLst>
                  <a:gs pos="2917">
                    <a:srgbClr val="000000">
                      <a:lumMod val="75000"/>
                      <a:lumOff val="25000"/>
                    </a:srgbClr>
                  </a:gs>
                  <a:gs pos="100000">
                    <a:srgbClr val="000000">
                      <a:lumMod val="75000"/>
                      <a:lumOff val="25000"/>
                    </a:srgbClr>
                  </a:gs>
                </a:gsLst>
                <a:lin ang="5400000" scaled="0"/>
              </a:gradFill>
            </a:endParaRPr>
          </a:p>
          <a:p>
            <a:pPr marL="466298" indent="-293056" defTabSz="932563">
              <a:lnSpc>
                <a:spcPct val="90000"/>
              </a:lnSpc>
              <a:spcAft>
                <a:spcPts val="600"/>
              </a:spcAft>
              <a:buFont typeface="Arial" panose="020B0604020202020204" pitchFamily="34" charset="0"/>
              <a:buChar char="•"/>
            </a:pPr>
            <a:r>
              <a:rPr lang="en-US" sz="2400" b="1" dirty="0" smtClean="0">
                <a:gradFill>
                  <a:gsLst>
                    <a:gs pos="2917">
                      <a:srgbClr val="000000">
                        <a:lumMod val="75000"/>
                        <a:lumOff val="25000"/>
                      </a:srgbClr>
                    </a:gs>
                    <a:gs pos="100000">
                      <a:srgbClr val="000000">
                        <a:lumMod val="75000"/>
                        <a:lumOff val="25000"/>
                      </a:srgbClr>
                    </a:gs>
                  </a:gsLst>
                  <a:lin ang="5400000" scaled="0"/>
                </a:gradFill>
              </a:rPr>
              <a:t>$</a:t>
            </a:r>
            <a:r>
              <a:rPr lang="en-US" sz="2400" b="1" dirty="0">
                <a:gradFill>
                  <a:gsLst>
                    <a:gs pos="2917">
                      <a:srgbClr val="000000">
                        <a:lumMod val="75000"/>
                        <a:lumOff val="25000"/>
                      </a:srgbClr>
                    </a:gs>
                    <a:gs pos="100000">
                      <a:srgbClr val="000000">
                        <a:lumMod val="75000"/>
                        <a:lumOff val="25000"/>
                      </a:srgbClr>
                    </a:gs>
                  </a:gsLst>
                  <a:lin ang="5400000" scaled="0"/>
                </a:gradFill>
              </a:rPr>
              <a:t>2.50/user/month </a:t>
            </a:r>
            <a:r>
              <a:rPr lang="en-US" sz="2400" dirty="0">
                <a:gradFill>
                  <a:gsLst>
                    <a:gs pos="2917">
                      <a:srgbClr val="000000">
                        <a:lumMod val="75000"/>
                        <a:lumOff val="25000"/>
                      </a:srgbClr>
                    </a:gs>
                    <a:gs pos="100000">
                      <a:srgbClr val="000000">
                        <a:lumMod val="75000"/>
                        <a:lumOff val="25000"/>
                      </a:srgbClr>
                    </a:gs>
                  </a:gsLst>
                  <a:lin ang="5400000" scaled="0"/>
                </a:gradFill>
              </a:rPr>
              <a:t>for all </a:t>
            </a:r>
            <a:r>
              <a:rPr lang="en-US" sz="2400" dirty="0" smtClean="0">
                <a:gradFill>
                  <a:gsLst>
                    <a:gs pos="2917">
                      <a:srgbClr val="000000">
                        <a:lumMod val="75000"/>
                        <a:lumOff val="25000"/>
                      </a:srgbClr>
                    </a:gs>
                    <a:gs pos="100000">
                      <a:srgbClr val="000000">
                        <a:lumMod val="75000"/>
                        <a:lumOff val="25000"/>
                      </a:srgbClr>
                    </a:gs>
                  </a:gsLst>
                  <a:lin ang="5400000" scaled="0"/>
                </a:gradFill>
              </a:rPr>
              <a:t>customers</a:t>
            </a:r>
            <a:endParaRPr lang="en-US" sz="2400" b="1" dirty="0">
              <a:solidFill>
                <a:srgbClr val="505050"/>
              </a:solidFill>
            </a:endParaRPr>
          </a:p>
          <a:p>
            <a:pPr lvl="1" indent="-293056" defTabSz="932563">
              <a:lnSpc>
                <a:spcPct val="90000"/>
              </a:lnSpc>
              <a:spcAft>
                <a:spcPts val="600"/>
              </a:spcAft>
              <a:buFont typeface="Arial" panose="020B0604020202020204" pitchFamily="34" charset="0"/>
              <a:buChar char="•"/>
            </a:pPr>
            <a:endParaRPr lang="en-US" sz="2400" b="1" dirty="0" smtClean="0">
              <a:solidFill>
                <a:srgbClr val="505050"/>
              </a:solidFill>
            </a:endParaRPr>
          </a:p>
          <a:p>
            <a:pPr lvl="1" indent="-293056" defTabSz="932563">
              <a:lnSpc>
                <a:spcPct val="90000"/>
              </a:lnSpc>
              <a:spcAft>
                <a:spcPts val="600"/>
              </a:spcAft>
              <a:buFont typeface="Arial" panose="020B0604020202020204" pitchFamily="34" charset="0"/>
              <a:buChar char="•"/>
            </a:pPr>
            <a:r>
              <a:rPr lang="en-US" sz="2400" b="1" dirty="0" smtClean="0">
                <a:solidFill>
                  <a:srgbClr val="505050"/>
                </a:solidFill>
              </a:rPr>
              <a:t>$</a:t>
            </a:r>
            <a:r>
              <a:rPr lang="en-US" sz="2400" b="1" dirty="0">
                <a:solidFill>
                  <a:srgbClr val="505050"/>
                </a:solidFill>
              </a:rPr>
              <a:t>1.50/user/month </a:t>
            </a:r>
            <a:r>
              <a:rPr lang="en-US" sz="2400" dirty="0">
                <a:solidFill>
                  <a:srgbClr val="505050"/>
                </a:solidFill>
              </a:rPr>
              <a:t>for Office </a:t>
            </a:r>
            <a:r>
              <a:rPr lang="en-US" sz="2400" dirty="0" smtClean="0">
                <a:solidFill>
                  <a:srgbClr val="505050"/>
                </a:solidFill>
              </a:rPr>
              <a:t>with SA </a:t>
            </a:r>
            <a:r>
              <a:rPr lang="en-US" sz="2400" dirty="0">
                <a:solidFill>
                  <a:srgbClr val="505050"/>
                </a:solidFill>
              </a:rPr>
              <a:t>or </a:t>
            </a:r>
            <a:r>
              <a:rPr lang="en-US" sz="2400" dirty="0" smtClean="0">
                <a:solidFill>
                  <a:srgbClr val="505050"/>
                </a:solidFill>
              </a:rPr>
              <a:t>Office 365 </a:t>
            </a:r>
            <a:r>
              <a:rPr lang="en-US" sz="2400" dirty="0">
                <a:solidFill>
                  <a:srgbClr val="505050"/>
                </a:solidFill>
              </a:rPr>
              <a:t>ProPlus </a:t>
            </a:r>
            <a:r>
              <a:rPr lang="en-US" sz="2400" dirty="0" smtClean="0">
                <a:solidFill>
                  <a:srgbClr val="505050"/>
                </a:solidFill>
              </a:rPr>
              <a:t>customers</a:t>
            </a:r>
            <a:endParaRPr lang="en-US" sz="2400" dirty="0">
              <a:gradFill>
                <a:gsLst>
                  <a:gs pos="2917">
                    <a:srgbClr val="000000">
                      <a:lumMod val="75000"/>
                      <a:lumOff val="25000"/>
                    </a:srgbClr>
                  </a:gs>
                  <a:gs pos="100000">
                    <a:srgbClr val="000000">
                      <a:lumMod val="75000"/>
                      <a:lumOff val="25000"/>
                    </a:srgbClr>
                  </a:gs>
                </a:gsLst>
                <a:lin ang="5400000" scaled="0"/>
              </a:gradFill>
            </a:endParaRPr>
          </a:p>
          <a:p>
            <a:pPr lvl="1" indent="-293056" defTabSz="932563">
              <a:lnSpc>
                <a:spcPct val="90000"/>
              </a:lnSpc>
              <a:spcAft>
                <a:spcPts val="600"/>
              </a:spcAft>
              <a:buFont typeface="Arial" panose="020B0604020202020204" pitchFamily="34" charset="0"/>
              <a:buChar char="•"/>
            </a:pPr>
            <a:endParaRPr lang="en-US" sz="2400" dirty="0">
              <a:gradFill>
                <a:gsLst>
                  <a:gs pos="2917">
                    <a:srgbClr val="000000">
                      <a:lumMod val="75000"/>
                      <a:lumOff val="25000"/>
                    </a:srgbClr>
                  </a:gs>
                  <a:gs pos="100000">
                    <a:srgbClr val="000000">
                      <a:lumMod val="75000"/>
                      <a:lumOff val="25000"/>
                    </a:srgbClr>
                  </a:gs>
                </a:gsLst>
                <a:lin ang="5400000" scaled="0"/>
              </a:gradFill>
            </a:endParaRPr>
          </a:p>
        </p:txBody>
      </p:sp>
      <p:sp>
        <p:nvSpPr>
          <p:cNvPr id="5" name="Rectangle 4"/>
          <p:cNvSpPr/>
          <p:nvPr/>
        </p:nvSpPr>
        <p:spPr>
          <a:xfrm>
            <a:off x="339724" y="6462861"/>
            <a:ext cx="11353800" cy="258532"/>
          </a:xfrm>
          <a:prstGeom prst="rect">
            <a:avLst/>
          </a:prstGeom>
        </p:spPr>
        <p:txBody>
          <a:bodyPr wrap="square">
            <a:spAutoFit/>
          </a:bodyPr>
          <a:lstStyle/>
          <a:p>
            <a:pPr marL="173242" lvl="1" defTabSz="932563">
              <a:lnSpc>
                <a:spcPct val="90000"/>
              </a:lnSpc>
              <a:spcAft>
                <a:spcPts val="600"/>
              </a:spcAft>
            </a:pPr>
            <a:r>
              <a:rPr lang="en-US" sz="1200" dirty="0" smtClean="0">
                <a:gradFill>
                  <a:gsLst>
                    <a:gs pos="2917">
                      <a:srgbClr val="000000">
                        <a:lumMod val="75000"/>
                        <a:lumOff val="25000"/>
                      </a:srgbClr>
                    </a:gs>
                    <a:gs pos="100000">
                      <a:srgbClr val="000000">
                        <a:lumMod val="75000"/>
                        <a:lumOff val="25000"/>
                      </a:srgbClr>
                    </a:gs>
                  </a:gsLst>
                  <a:lin ang="5400000" scaled="0"/>
                </a:gradFill>
              </a:rPr>
              <a:t>* Promo </a:t>
            </a:r>
            <a:r>
              <a:rPr lang="en-US" sz="1200" dirty="0">
                <a:gradFill>
                  <a:gsLst>
                    <a:gs pos="2917">
                      <a:srgbClr val="000000">
                        <a:lumMod val="75000"/>
                        <a:lumOff val="25000"/>
                      </a:srgbClr>
                    </a:gs>
                    <a:gs pos="100000">
                      <a:srgbClr val="000000">
                        <a:lumMod val="75000"/>
                        <a:lumOff val="25000"/>
                      </a:srgbClr>
                    </a:gs>
                  </a:gsLst>
                  <a:lin ang="5400000" scaled="0"/>
                </a:gradFill>
              </a:rPr>
              <a:t>pricing in effect for duration of agreement when purchased in the promo period. </a:t>
            </a:r>
            <a:r>
              <a:rPr lang="en-US" sz="1200" dirty="0" smtClean="0">
                <a:gradFill>
                  <a:gsLst>
                    <a:gs pos="2917">
                      <a:srgbClr val="000000">
                        <a:lumMod val="75000"/>
                        <a:lumOff val="25000"/>
                      </a:srgbClr>
                    </a:gs>
                    <a:gs pos="100000">
                      <a:srgbClr val="000000">
                        <a:lumMod val="75000"/>
                        <a:lumOff val="25000"/>
                      </a:srgbClr>
                    </a:gs>
                  </a:gsLst>
                  <a:lin ang="5400000" scaled="0"/>
                </a:gradFill>
              </a:rPr>
              <a:t>Reverts </a:t>
            </a:r>
            <a:r>
              <a:rPr lang="en-US" sz="1200" dirty="0">
                <a:gradFill>
                  <a:gsLst>
                    <a:gs pos="2917">
                      <a:srgbClr val="000000">
                        <a:lumMod val="75000"/>
                        <a:lumOff val="25000"/>
                      </a:srgbClr>
                    </a:gs>
                    <a:gs pos="100000">
                      <a:srgbClr val="000000">
                        <a:lumMod val="75000"/>
                        <a:lumOff val="25000"/>
                      </a:srgbClr>
                    </a:gs>
                  </a:gsLst>
                  <a:lin ang="5400000" scaled="0"/>
                </a:gradFill>
              </a:rPr>
              <a:t>to regular price of $5/user/month after </a:t>
            </a:r>
            <a:r>
              <a:rPr lang="en-US" sz="1200" dirty="0" smtClean="0">
                <a:gradFill>
                  <a:gsLst>
                    <a:gs pos="2917">
                      <a:srgbClr val="000000">
                        <a:lumMod val="75000"/>
                        <a:lumOff val="25000"/>
                      </a:srgbClr>
                    </a:gs>
                    <a:gs pos="100000">
                      <a:srgbClr val="000000">
                        <a:lumMod val="75000"/>
                        <a:lumOff val="25000"/>
                      </a:srgbClr>
                    </a:gs>
                  </a:gsLst>
                  <a:lin ang="5400000" scaled="0"/>
                </a:gradFill>
              </a:rPr>
              <a:t>end of agreement term.</a:t>
            </a:r>
            <a:endParaRPr lang="en-US" sz="1200" dirty="0">
              <a:gradFill>
                <a:gsLst>
                  <a:gs pos="2917">
                    <a:srgbClr val="000000">
                      <a:lumMod val="75000"/>
                      <a:lumOff val="25000"/>
                    </a:srgbClr>
                  </a:gs>
                  <a:gs pos="100000">
                    <a:srgbClr val="000000">
                      <a:lumMod val="75000"/>
                      <a:lumOff val="25000"/>
                    </a:srgbClr>
                  </a:gs>
                </a:gsLst>
                <a:lin ang="5400000" scaled="0"/>
              </a:gra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037" y="3365091"/>
            <a:ext cx="4728140" cy="2831591"/>
          </a:xfrm>
          <a:prstGeom prst="rect">
            <a:avLst/>
          </a:prstGeom>
        </p:spPr>
      </p:pic>
      <p:grpSp>
        <p:nvGrpSpPr>
          <p:cNvPr id="9" name="Group 8"/>
          <p:cNvGrpSpPr/>
          <p:nvPr/>
        </p:nvGrpSpPr>
        <p:grpSpPr>
          <a:xfrm>
            <a:off x="334580" y="2511109"/>
            <a:ext cx="1645813" cy="2892618"/>
            <a:chOff x="9952037" y="2963862"/>
            <a:chExt cx="2270003" cy="3907600"/>
          </a:xfrm>
        </p:grpSpPr>
        <p:pic>
          <p:nvPicPr>
            <p:cNvPr id="10" name="Picture 4" descr="http://www.langoor.mobi/static/images/android_frame.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952037" y="2963862"/>
              <a:ext cx="2270003" cy="3907600"/>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77398" y="3547271"/>
              <a:ext cx="1618488" cy="2877311"/>
            </a:xfrm>
            <a:prstGeom prst="rect">
              <a:avLst/>
            </a:prstGeom>
            <a:effectLst>
              <a:softEdge rad="12700"/>
            </a:effectLst>
          </p:spPr>
        </p:pic>
      </p:grpSp>
      <p:grpSp>
        <p:nvGrpSpPr>
          <p:cNvPr id="3" name="Group 2"/>
          <p:cNvGrpSpPr/>
          <p:nvPr/>
        </p:nvGrpSpPr>
        <p:grpSpPr>
          <a:xfrm>
            <a:off x="2016329" y="1879855"/>
            <a:ext cx="3878493" cy="2291061"/>
            <a:chOff x="5995240" y="1539366"/>
            <a:chExt cx="6202300" cy="3939096"/>
          </a:xfrm>
        </p:grpSpPr>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95240" y="1539366"/>
              <a:ext cx="6202300" cy="3939096"/>
            </a:xfrm>
            <a:prstGeom prst="rect">
              <a:avLst/>
            </a:prstGeom>
            <a:effectLst>
              <a:outerShdw blurRad="127000" sx="101000" sy="101000" algn="ctr" rotWithShape="0">
                <a:prstClr val="black">
                  <a:alpha val="20000"/>
                </a:prstClr>
              </a:outerShdw>
            </a:effectLst>
          </p:spPr>
        </p:pic>
        <p:pic>
          <p:nvPicPr>
            <p:cNvPr id="8" name="Picture 7"/>
            <p:cNvPicPr>
              <a:picLocks noChangeAspect="1"/>
            </p:cNvPicPr>
            <p:nvPr/>
          </p:nvPicPr>
          <p:blipFill>
            <a:blip r:embed="rId7"/>
            <a:stretch>
              <a:fillRect/>
            </a:stretch>
          </p:blipFill>
          <p:spPr>
            <a:xfrm>
              <a:off x="6446837" y="2014751"/>
              <a:ext cx="5334000" cy="3006060"/>
            </a:xfrm>
            <a:prstGeom prst="rect">
              <a:avLst/>
            </a:prstGeom>
          </p:spPr>
        </p:pic>
      </p:grpSp>
    </p:spTree>
    <p:extLst>
      <p:ext uri="{BB962C8B-B14F-4D97-AF65-F5344CB8AC3E}">
        <p14:creationId xmlns:p14="http://schemas.microsoft.com/office/powerpoint/2010/main" val="40690293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843" t="16411" r="365" b="289"/>
          <a:stretch/>
        </p:blipFill>
        <p:spPr>
          <a:xfrm>
            <a:off x="0" y="0"/>
            <a:ext cx="12466637" cy="700246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5437" y="-84138"/>
            <a:ext cx="6044196" cy="2362205"/>
          </a:xfrm>
          <a:prstGeom prst="rect">
            <a:avLst/>
          </a:prstGeom>
        </p:spPr>
      </p:pic>
      <p:sp>
        <p:nvSpPr>
          <p:cNvPr id="12" name="Rectangle 11"/>
          <p:cNvSpPr/>
          <p:nvPr/>
        </p:nvSpPr>
        <p:spPr bwMode="auto">
          <a:xfrm>
            <a:off x="832166" y="3501231"/>
            <a:ext cx="3505200" cy="3505200"/>
          </a:xfrm>
          <a:prstGeom prst="rect">
            <a:avLst/>
          </a:prstGeom>
          <a:solidFill>
            <a:srgbClr val="676268">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All my files in </a:t>
            </a:r>
            <a:r>
              <a:rPr lang="en-US" sz="2400" b="1" i="1" dirty="0">
                <a:gradFill>
                  <a:gsLst>
                    <a:gs pos="0">
                      <a:srgbClr val="FFFFFF"/>
                    </a:gs>
                    <a:gs pos="100000">
                      <a:srgbClr val="FFFFFF"/>
                    </a:gs>
                  </a:gsLst>
                  <a:lin ang="5400000" scaled="0"/>
                </a:gradFill>
                <a:ea typeface="Segoe UI" pitchFamily="34" charset="0"/>
                <a:cs typeface="Segoe UI" pitchFamily="34" charset="0"/>
              </a:rPr>
              <a:t>o</a:t>
            </a:r>
            <a:r>
              <a:rPr lang="en-US" sz="2400" b="1" i="1" dirty="0" smtClean="0">
                <a:gradFill>
                  <a:gsLst>
                    <a:gs pos="0">
                      <a:srgbClr val="FFFFFF"/>
                    </a:gs>
                    <a:gs pos="100000">
                      <a:srgbClr val="FFFFFF"/>
                    </a:gs>
                  </a:gsLst>
                  <a:lin ang="5400000" scaled="0"/>
                </a:gradFill>
                <a:ea typeface="Segoe UI" pitchFamily="34" charset="0"/>
                <a:cs typeface="Segoe UI" pitchFamily="34" charset="0"/>
              </a:rPr>
              <a:t>ne</a:t>
            </a:r>
            <a:r>
              <a:rPr lang="en-US" sz="2400" b="1" dirty="0" smtClean="0">
                <a:gradFill>
                  <a:gsLst>
                    <a:gs pos="0">
                      <a:srgbClr val="FFFFFF"/>
                    </a:gs>
                    <a:gs pos="100000">
                      <a:srgbClr val="FFFFFF"/>
                    </a:gs>
                  </a:gsLst>
                  <a:lin ang="5400000" scaled="0"/>
                </a:gradFill>
                <a:ea typeface="Segoe UI" pitchFamily="34" charset="0"/>
                <a:cs typeface="Segoe UI" pitchFamily="34" charset="0"/>
              </a:rPr>
              <a:t> place</a:t>
            </a:r>
          </a:p>
          <a:p>
            <a:pPr algn="ctr" defTabSz="9140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25GB Storage</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Anywhere Access</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Sync client</a:t>
            </a:r>
          </a:p>
        </p:txBody>
      </p:sp>
      <p:sp>
        <p:nvSpPr>
          <p:cNvPr id="13" name="Rectangle 12"/>
          <p:cNvSpPr/>
          <p:nvPr/>
        </p:nvSpPr>
        <p:spPr bwMode="auto">
          <a:xfrm>
            <a:off x="4465637" y="3497262"/>
            <a:ext cx="3505200" cy="3505200"/>
          </a:xfrm>
          <a:prstGeom prst="rect">
            <a:avLst/>
          </a:prstGeom>
          <a:solidFill>
            <a:srgbClr val="676268">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Get work done. Together.</a:t>
            </a:r>
          </a:p>
          <a:p>
            <a:pPr algn="ctr" defTabSz="9140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Office client integration</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Co-authoring</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Easy sharing</a:t>
            </a:r>
          </a:p>
        </p:txBody>
      </p:sp>
      <p:sp>
        <p:nvSpPr>
          <p:cNvPr id="14" name="Rectangle 13"/>
          <p:cNvSpPr/>
          <p:nvPr/>
        </p:nvSpPr>
        <p:spPr bwMode="auto">
          <a:xfrm>
            <a:off x="8099108" y="3497262"/>
            <a:ext cx="3505200" cy="3505200"/>
          </a:xfrm>
          <a:prstGeom prst="rect">
            <a:avLst/>
          </a:prstGeom>
          <a:solidFill>
            <a:srgbClr val="676268">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A trusted enterprise-grade service</a:t>
            </a:r>
          </a:p>
          <a:p>
            <a:pPr algn="ctr" defTabSz="9140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Security</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Management</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Admin Control</a:t>
            </a:r>
          </a:p>
        </p:txBody>
      </p:sp>
    </p:spTree>
    <p:extLst>
      <p:ext uri="{BB962C8B-B14F-4D97-AF65-F5344CB8AC3E}">
        <p14:creationId xmlns:p14="http://schemas.microsoft.com/office/powerpoint/2010/main" val="13988991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790" y="213421"/>
            <a:ext cx="11887878" cy="1202896"/>
          </a:xfrm>
        </p:spPr>
        <p:txBody>
          <a:bodyPr/>
          <a:lstStyle/>
          <a:p>
            <a:r>
              <a:rPr lang="en-US" sz="4400" dirty="0">
                <a:gradFill>
                  <a:gsLst>
                    <a:gs pos="1250">
                      <a:srgbClr val="000000"/>
                    </a:gs>
                    <a:gs pos="100000">
                      <a:srgbClr val="000000"/>
                    </a:gs>
                  </a:gsLst>
                  <a:lin ang="5400000" scaled="0"/>
                </a:gradFill>
              </a:rPr>
              <a:t>Office </a:t>
            </a:r>
            <a:r>
              <a:rPr lang="en-US" sz="4400" dirty="0" smtClean="0">
                <a:gradFill>
                  <a:gsLst>
                    <a:gs pos="1250">
                      <a:srgbClr val="000000"/>
                    </a:gs>
                    <a:gs pos="100000">
                      <a:srgbClr val="000000"/>
                    </a:gs>
                  </a:gsLst>
                  <a:lin ang="5400000" scaled="0"/>
                </a:gradFill>
              </a:rPr>
              <a:t>Online (Web Apps) Licensing</a:t>
            </a:r>
            <a:r>
              <a:rPr lang="en-US" dirty="0">
                <a:gradFill>
                  <a:gsLst>
                    <a:gs pos="1250">
                      <a:srgbClr val="000000"/>
                    </a:gs>
                    <a:gs pos="100000">
                      <a:srgbClr val="000000"/>
                    </a:gs>
                  </a:gsLst>
                  <a:lin ang="5400000" scaled="0"/>
                </a:gradFill>
              </a:rPr>
              <a:t/>
            </a:r>
            <a:br>
              <a:rPr lang="en-US" dirty="0">
                <a:gradFill>
                  <a:gsLst>
                    <a:gs pos="1250">
                      <a:srgbClr val="000000"/>
                    </a:gs>
                    <a:gs pos="100000">
                      <a:srgbClr val="000000"/>
                    </a:gs>
                  </a:gsLst>
                  <a:lin ang="5400000" scaled="0"/>
                </a:gradFill>
              </a:rPr>
            </a:br>
            <a:r>
              <a:rPr lang="en-US" sz="2800" dirty="0" smtClean="0">
                <a:gradFill>
                  <a:gsLst>
                    <a:gs pos="1250">
                      <a:srgbClr val="000000"/>
                    </a:gs>
                    <a:gs pos="100000">
                      <a:srgbClr val="000000"/>
                    </a:gs>
                  </a:gsLst>
                  <a:lin ang="5400000" scaled="0"/>
                </a:gradFill>
              </a:rPr>
              <a:t>Office with SA customers now get Office Online edit rights in Office 365</a:t>
            </a:r>
            <a:endParaRPr lang="en-US" dirty="0"/>
          </a:p>
        </p:txBody>
      </p:sp>
      <p:sp>
        <p:nvSpPr>
          <p:cNvPr id="34" name="TextBox 33"/>
          <p:cNvSpPr txBox="1"/>
          <p:nvPr/>
        </p:nvSpPr>
        <p:spPr>
          <a:xfrm>
            <a:off x="1146817" y="1442065"/>
            <a:ext cx="5943577" cy="756536"/>
          </a:xfrm>
          <a:prstGeom prst="rect">
            <a:avLst/>
          </a:prstGeom>
          <a:noFill/>
        </p:spPr>
        <p:txBody>
          <a:bodyPr wrap="square" lIns="182854" tIns="146283" rIns="182854" bIns="146283" rtlCol="0">
            <a:spAutoFit/>
          </a:bodyPr>
          <a:lstStyle/>
          <a:p>
            <a:pPr defTabSz="932563">
              <a:lnSpc>
                <a:spcPct val="90000"/>
              </a:lnSpc>
              <a:spcAft>
                <a:spcPts val="600"/>
              </a:spcAft>
            </a:pPr>
            <a:r>
              <a:rPr lang="en-US" sz="3264" dirty="0">
                <a:gradFill>
                  <a:gsLst>
                    <a:gs pos="2917">
                      <a:srgbClr val="0072C6"/>
                    </a:gs>
                    <a:gs pos="100000">
                      <a:srgbClr val="0072C6"/>
                    </a:gs>
                  </a:gsLst>
                  <a:lin ang="5400000" scaled="0"/>
                </a:gradFill>
              </a:rPr>
              <a:t>Internal Users</a:t>
            </a:r>
          </a:p>
        </p:txBody>
      </p:sp>
      <p:graphicFrame>
        <p:nvGraphicFramePr>
          <p:cNvPr id="78" name="Table 77"/>
          <p:cNvGraphicFramePr>
            <a:graphicFrameLocks noGrp="1"/>
          </p:cNvGraphicFramePr>
          <p:nvPr>
            <p:extLst/>
          </p:nvPr>
        </p:nvGraphicFramePr>
        <p:xfrm>
          <a:off x="1302251" y="2154796"/>
          <a:ext cx="9716586" cy="1822230"/>
        </p:xfrm>
        <a:graphic>
          <a:graphicData uri="http://schemas.openxmlformats.org/drawingml/2006/table">
            <a:tbl>
              <a:tblPr firstRow="1" firstCol="1" bandCol="1">
                <a:tableStyleId>{21E4AEA4-8DFA-4A89-87EB-49C32662AFE0}</a:tableStyleId>
              </a:tblPr>
              <a:tblGrid>
                <a:gridCol w="3544386"/>
                <a:gridCol w="3124200"/>
                <a:gridCol w="3048000"/>
              </a:tblGrid>
              <a:tr h="351866">
                <a:tc>
                  <a:txBody>
                    <a:bodyPr/>
                    <a:lstStyle/>
                    <a:p>
                      <a:pPr marL="0" algn="l" defTabSz="914400" rtl="0" eaLnBrk="1" fontAlgn="b" latinLnBrk="0" hangingPunct="1"/>
                      <a:endParaRPr lang="en-US" sz="1200" b="0" u="none" strike="noStrike" kern="1200" dirty="0">
                        <a:gradFill>
                          <a:gsLst>
                            <a:gs pos="1250">
                              <a:schemeClr val="bg2"/>
                            </a:gs>
                            <a:gs pos="100000">
                              <a:schemeClr val="bg2"/>
                            </a:gs>
                          </a:gsLst>
                          <a:lin ang="5400000" scaled="0"/>
                        </a:gradFill>
                        <a:latin typeface="+mj-lt"/>
                        <a:ea typeface="Segoe UI" pitchFamily="34" charset="0"/>
                        <a:cs typeface="Segoe UI" pitchFamily="34" charset="0"/>
                      </a:endParaRPr>
                    </a:p>
                  </a:txBody>
                  <a:tcPr marL="95103" marR="95103" marT="0" marB="0">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16"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smtClean="0">
                          <a:ln>
                            <a:noFill/>
                          </a:ln>
                          <a:solidFill>
                            <a:srgbClr val="FFFFFF"/>
                          </a:solidFill>
                          <a:effectLst/>
                          <a:uLnTx/>
                          <a:uFillTx/>
                          <a:latin typeface="Segoe UI Light"/>
                          <a:ea typeface="Segoe UI" pitchFamily="34" charset="0"/>
                          <a:cs typeface="Segoe UI" pitchFamily="34" charset="0"/>
                        </a:rPr>
                        <a:t>On-premises Office Web Apps</a:t>
                      </a:r>
                      <a:endParaRPr kumimoji="0" lang="en-US" sz="1200" b="0" i="0" u="none" strike="noStrike" kern="1200" cap="none" spc="0" normalizeH="0" baseline="0" noProof="0" dirty="0">
                        <a:ln>
                          <a:noFill/>
                        </a:ln>
                        <a:solidFill>
                          <a:srgbClr val="FFFFFF"/>
                        </a:solidFill>
                        <a:effectLst/>
                        <a:uLnTx/>
                        <a:uFillTx/>
                        <a:latin typeface="Segoe UI Light"/>
                        <a:ea typeface="Segoe UI" pitchFamily="34" charset="0"/>
                        <a:cs typeface="Segoe UI" pitchFamily="34" charset="0"/>
                      </a:endParaRPr>
                    </a:p>
                  </a:txBody>
                  <a:tcPr marL="93260" marR="93260" marT="46630" marB="4663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016"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smtClean="0">
                          <a:ln>
                            <a:noFill/>
                          </a:ln>
                          <a:solidFill>
                            <a:srgbClr val="FFFFFF"/>
                          </a:solidFill>
                          <a:effectLst/>
                          <a:uLnTx/>
                          <a:uFillTx/>
                          <a:latin typeface="Segoe UI Light"/>
                          <a:ea typeface="Segoe UI" pitchFamily="34" charset="0"/>
                          <a:cs typeface="Segoe UI" pitchFamily="34" charset="0"/>
                        </a:rPr>
                        <a:t>Office Online in Office 365</a:t>
                      </a:r>
                      <a:endParaRPr kumimoji="0" lang="en-US" sz="1200" b="0" i="0" u="none" strike="noStrike" kern="1200" cap="none" spc="0" normalizeH="0" baseline="0" noProof="0" dirty="0">
                        <a:ln>
                          <a:noFill/>
                        </a:ln>
                        <a:solidFill>
                          <a:srgbClr val="FFFFFF"/>
                        </a:solidFill>
                        <a:effectLst/>
                        <a:uLnTx/>
                        <a:uFillTx/>
                        <a:latin typeface="Segoe UI Light"/>
                        <a:ea typeface="Segoe UI" pitchFamily="34" charset="0"/>
                        <a:cs typeface="Segoe UI" pitchFamily="34" charset="0"/>
                      </a:endParaRPr>
                    </a:p>
                  </a:txBody>
                  <a:tcPr marL="93260" marR="93260" marT="46630" marB="4663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298894">
                <a:tc>
                  <a:txBody>
                    <a:bodyPr/>
                    <a:lstStyle/>
                    <a:p>
                      <a:pPr marL="0" algn="l" defTabSz="914363" rtl="0" eaLnBrk="1" fontAlgn="b" latinLnBrk="0" hangingPunct="1"/>
                      <a:r>
                        <a:rPr lang="en-US" sz="1400" b="1" u="none" strike="noStrike" kern="1200" dirty="0" smtClean="0">
                          <a:solidFill>
                            <a:schemeClr val="bg2">
                              <a:lumMod val="25000"/>
                            </a:schemeClr>
                          </a:solidFill>
                          <a:latin typeface="+mj-lt"/>
                          <a:ea typeface="Segoe UI" pitchFamily="34" charset="0"/>
                          <a:cs typeface="Segoe UI" pitchFamily="34" charset="0"/>
                        </a:rPr>
                        <a:t>Read Office Documents via Office Online</a:t>
                      </a:r>
                      <a:endParaRPr lang="en-US" sz="1400" b="1" u="none" strike="noStrike" kern="1200" dirty="0">
                        <a:solidFill>
                          <a:schemeClr val="bg2">
                            <a:lumMod val="25000"/>
                          </a:schemeClr>
                        </a:solidFill>
                        <a:latin typeface="+mj-lt"/>
                        <a:ea typeface="Segoe UI" pitchFamily="34" charset="0"/>
                        <a:cs typeface="Segoe UI" pitchFamily="34" charset="0"/>
                      </a:endParaRPr>
                    </a:p>
                  </a:txBody>
                  <a:tcPr marL="95103" marR="95103"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63" rtl="0" eaLnBrk="1" latinLnBrk="0" hangingPunct="1"/>
                      <a:r>
                        <a:rPr lang="en-US" sz="1400" b="0" u="none" strike="noStrike" kern="1200" dirty="0" smtClean="0">
                          <a:solidFill>
                            <a:schemeClr val="bg2">
                              <a:lumMod val="25000"/>
                            </a:schemeClr>
                          </a:solidFill>
                          <a:latin typeface="+mn-lt"/>
                          <a:ea typeface="Segoe UI" pitchFamily="34" charset="0"/>
                          <a:cs typeface="Segoe UI" pitchFamily="34" charset="0"/>
                        </a:rPr>
                        <a:t>Free</a:t>
                      </a:r>
                      <a:endParaRPr lang="en-US" sz="1400" b="0" u="none" strike="noStrike" kern="1200" dirty="0">
                        <a:solidFill>
                          <a:schemeClr val="bg2">
                            <a:lumMod val="25000"/>
                          </a:schemeClr>
                        </a:solidFill>
                        <a:latin typeface="+mn-lt"/>
                        <a:ea typeface="Segoe UI" pitchFamily="34" charset="0"/>
                        <a:cs typeface="Segoe UI" pitchFamily="34" charset="0"/>
                      </a:endParaRPr>
                    </a:p>
                  </a:txBody>
                  <a:tcPr marL="47551" marR="47551" marT="47551" marB="47551"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algn="ctr" defTabSz="914363" rtl="0" eaLnBrk="1" latinLnBrk="0" hangingPunct="1"/>
                      <a:r>
                        <a:rPr lang="en-US" sz="1400" b="0" u="none" strike="noStrike" kern="1200" dirty="0" smtClean="0">
                          <a:solidFill>
                            <a:schemeClr val="bg2">
                              <a:lumMod val="25000"/>
                            </a:schemeClr>
                          </a:solidFill>
                          <a:latin typeface="+mn-lt"/>
                          <a:ea typeface="Segoe UI" pitchFamily="34" charset="0"/>
                          <a:cs typeface="Segoe UI" pitchFamily="34" charset="0"/>
                        </a:rPr>
                        <a:t>Free</a:t>
                      </a:r>
                      <a:endParaRPr lang="en-US" sz="1400" b="0" u="none" strike="noStrike" kern="1200" dirty="0">
                        <a:solidFill>
                          <a:schemeClr val="bg2">
                            <a:lumMod val="25000"/>
                          </a:schemeClr>
                        </a:solidFill>
                        <a:latin typeface="+mn-lt"/>
                        <a:ea typeface="Segoe UI" pitchFamily="34" charset="0"/>
                        <a:cs typeface="Segoe UI" pitchFamily="34" charset="0"/>
                      </a:endParaRPr>
                    </a:p>
                  </a:txBody>
                  <a:tcPr marL="47551" marR="47551" marT="47551" marB="47551"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468144">
                <a:tc>
                  <a:txBody>
                    <a:bodyPr/>
                    <a:lstStyle/>
                    <a:p>
                      <a:r>
                        <a:rPr lang="en-US" sz="1400" b="1" u="none" strike="noStrike" kern="1200" baseline="0" dirty="0" smtClean="0">
                          <a:solidFill>
                            <a:schemeClr val="bg2">
                              <a:lumMod val="25000"/>
                            </a:schemeClr>
                          </a:solidFill>
                          <a:latin typeface="+mj-lt"/>
                          <a:ea typeface="Segoe UI" pitchFamily="34" charset="0"/>
                          <a:cs typeface="Segoe UI" pitchFamily="34" charset="0"/>
                        </a:rPr>
                        <a:t>Edit Office Documents via Office Online</a:t>
                      </a:r>
                      <a:endParaRPr lang="en-US" sz="1400" b="1" u="none" strike="noStrike" kern="1200" baseline="0" dirty="0">
                        <a:solidFill>
                          <a:schemeClr val="bg2">
                            <a:lumMod val="25000"/>
                          </a:schemeClr>
                        </a:solidFill>
                        <a:latin typeface="+mj-lt"/>
                        <a:ea typeface="Segoe UI" pitchFamily="34" charset="0"/>
                        <a:cs typeface="Segoe UI" pitchFamily="34" charset="0"/>
                      </a:endParaRPr>
                    </a:p>
                  </a:txBody>
                  <a:tcPr marL="95103" marR="95103"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400" b="0" u="none" strike="noStrike" kern="1200" dirty="0" smtClean="0">
                          <a:solidFill>
                            <a:schemeClr val="bg2">
                              <a:lumMod val="25000"/>
                            </a:schemeClr>
                          </a:solidFill>
                          <a:latin typeface="+mn-lt"/>
                          <a:ea typeface="Segoe UI" pitchFamily="34" charset="0"/>
                          <a:cs typeface="Segoe UI" pitchFamily="34" charset="0"/>
                        </a:rPr>
                        <a:t>Requires Office 2013 Standard or Professional Plus</a:t>
                      </a:r>
                    </a:p>
                  </a:txBody>
                  <a:tcPr marL="47551" marR="47551" marT="47551" marB="47551"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400" b="0" u="none" strike="noStrike" kern="1200" dirty="0" smtClean="0">
                          <a:solidFill>
                            <a:schemeClr val="bg2">
                              <a:lumMod val="25000"/>
                            </a:schemeClr>
                          </a:solidFill>
                          <a:latin typeface="+mn-lt"/>
                          <a:ea typeface="Segoe UI" pitchFamily="34" charset="0"/>
                          <a:cs typeface="Segoe UI" pitchFamily="34" charset="0"/>
                        </a:rPr>
                        <a:t>Requires an</a:t>
                      </a:r>
                      <a:r>
                        <a:rPr lang="en-US" sz="1400" b="0" u="none" strike="noStrike" kern="1200" baseline="0" dirty="0" smtClean="0">
                          <a:solidFill>
                            <a:schemeClr val="bg2">
                              <a:lumMod val="25000"/>
                            </a:schemeClr>
                          </a:solidFill>
                          <a:latin typeface="+mn-lt"/>
                          <a:ea typeface="Segoe UI" pitchFamily="34" charset="0"/>
                          <a:cs typeface="Segoe UI" pitchFamily="34" charset="0"/>
                        </a:rPr>
                        <a:t> Office 365 SKU that includes Office Online </a:t>
                      </a:r>
                    </a:p>
                    <a:p>
                      <a:pPr marL="0" marR="0" indent="0" algn="ctr" defTabSz="914363" rtl="0" eaLnBrk="1" fontAlgn="auto" latinLnBrk="0" hangingPunct="1">
                        <a:lnSpc>
                          <a:spcPct val="100000"/>
                        </a:lnSpc>
                        <a:spcBef>
                          <a:spcPts val="0"/>
                        </a:spcBef>
                        <a:spcAft>
                          <a:spcPts val="0"/>
                        </a:spcAft>
                        <a:buClrTx/>
                        <a:buSzTx/>
                        <a:buFontTx/>
                        <a:buNone/>
                        <a:tabLst/>
                        <a:defRPr/>
                      </a:pPr>
                      <a:r>
                        <a:rPr lang="en-US" sz="1400" b="0" u="none" strike="noStrike" kern="1200" baseline="0" dirty="0" smtClean="0">
                          <a:solidFill>
                            <a:schemeClr val="bg2">
                              <a:lumMod val="25000"/>
                            </a:schemeClr>
                          </a:solidFill>
                          <a:latin typeface="+mn-lt"/>
                          <a:ea typeface="Segoe UI" pitchFamily="34" charset="0"/>
                          <a:cs typeface="Segoe UI" pitchFamily="34" charset="0"/>
                        </a:rPr>
                        <a:t>(or)</a:t>
                      </a:r>
                    </a:p>
                    <a:p>
                      <a:pPr marL="0" marR="0" indent="0" algn="ctr" defTabSz="914363" rtl="0" eaLnBrk="1" fontAlgn="auto" latinLnBrk="0" hangingPunct="1">
                        <a:lnSpc>
                          <a:spcPct val="100000"/>
                        </a:lnSpc>
                        <a:spcBef>
                          <a:spcPts val="0"/>
                        </a:spcBef>
                        <a:spcAft>
                          <a:spcPts val="0"/>
                        </a:spcAft>
                        <a:buClrTx/>
                        <a:buSzTx/>
                        <a:buFontTx/>
                        <a:buNone/>
                        <a:tabLst/>
                        <a:defRPr/>
                      </a:pPr>
                      <a:r>
                        <a:rPr lang="en-US" sz="1400" b="0" u="none" strike="noStrike" kern="1200" dirty="0" smtClean="0">
                          <a:solidFill>
                            <a:schemeClr val="bg2">
                              <a:lumMod val="25000"/>
                            </a:schemeClr>
                          </a:solidFill>
                          <a:latin typeface="+mn-lt"/>
                          <a:ea typeface="Segoe UI" pitchFamily="34" charset="0"/>
                          <a:cs typeface="Segoe UI" pitchFamily="34" charset="0"/>
                        </a:rPr>
                        <a:t>Office Standard or Professional Plus with Software Assurance **</a:t>
                      </a:r>
                    </a:p>
                  </a:txBody>
                  <a:tcPr marL="47551" marR="47551" marT="47551" marB="47551"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6C2FF"/>
                    </a:solidFill>
                  </a:tcPr>
                </a:tc>
              </a:tr>
            </a:tbl>
          </a:graphicData>
        </a:graphic>
      </p:graphicFrame>
      <p:sp>
        <p:nvSpPr>
          <p:cNvPr id="80" name="TextBox 79"/>
          <p:cNvSpPr txBox="1"/>
          <p:nvPr/>
        </p:nvSpPr>
        <p:spPr>
          <a:xfrm>
            <a:off x="1146817" y="3946278"/>
            <a:ext cx="5943577" cy="756536"/>
          </a:xfrm>
          <a:prstGeom prst="rect">
            <a:avLst/>
          </a:prstGeom>
          <a:noFill/>
        </p:spPr>
        <p:txBody>
          <a:bodyPr wrap="square" lIns="182854" tIns="146283" rIns="182854" bIns="146283" rtlCol="0">
            <a:spAutoFit/>
          </a:bodyPr>
          <a:lstStyle/>
          <a:p>
            <a:pPr defTabSz="932563">
              <a:lnSpc>
                <a:spcPct val="90000"/>
              </a:lnSpc>
              <a:spcAft>
                <a:spcPts val="600"/>
              </a:spcAft>
            </a:pPr>
            <a:r>
              <a:rPr lang="en-US" sz="3264" dirty="0">
                <a:gradFill>
                  <a:gsLst>
                    <a:gs pos="2917">
                      <a:srgbClr val="0072C6"/>
                    </a:gs>
                    <a:gs pos="100000">
                      <a:srgbClr val="0072C6"/>
                    </a:gs>
                  </a:gsLst>
                  <a:lin ang="5400000" scaled="0"/>
                </a:gradFill>
              </a:rPr>
              <a:t>External Users*</a:t>
            </a:r>
          </a:p>
        </p:txBody>
      </p:sp>
      <p:graphicFrame>
        <p:nvGraphicFramePr>
          <p:cNvPr id="81" name="Table 80"/>
          <p:cNvGraphicFramePr>
            <a:graphicFrameLocks noGrp="1"/>
          </p:cNvGraphicFramePr>
          <p:nvPr>
            <p:extLst/>
          </p:nvPr>
        </p:nvGraphicFramePr>
        <p:xfrm>
          <a:off x="1302251" y="4667644"/>
          <a:ext cx="9716586" cy="985624"/>
        </p:xfrm>
        <a:graphic>
          <a:graphicData uri="http://schemas.openxmlformats.org/drawingml/2006/table">
            <a:tbl>
              <a:tblPr firstRow="1" firstCol="1" bandCol="1">
                <a:tableStyleId>{21E4AEA4-8DFA-4A89-87EB-49C32662AFE0}</a:tableStyleId>
              </a:tblPr>
              <a:tblGrid>
                <a:gridCol w="3544386"/>
                <a:gridCol w="3124200"/>
                <a:gridCol w="3048000"/>
              </a:tblGrid>
              <a:tr h="353618">
                <a:tc>
                  <a:txBody>
                    <a:bodyPr/>
                    <a:lstStyle/>
                    <a:p>
                      <a:pPr marL="0" algn="l" defTabSz="914400" rtl="0" eaLnBrk="1" fontAlgn="b" latinLnBrk="0" hangingPunct="1"/>
                      <a:endParaRPr lang="en-US" sz="1200" b="0" u="none" strike="noStrike" kern="1200" dirty="0">
                        <a:gradFill>
                          <a:gsLst>
                            <a:gs pos="1250">
                              <a:schemeClr val="bg2"/>
                            </a:gs>
                            <a:gs pos="100000">
                              <a:schemeClr val="bg2"/>
                            </a:gs>
                          </a:gsLst>
                          <a:lin ang="5400000" scaled="0"/>
                        </a:gradFill>
                        <a:latin typeface="+mj-lt"/>
                        <a:ea typeface="Segoe UI" pitchFamily="34" charset="0"/>
                        <a:cs typeface="Segoe UI" pitchFamily="34" charset="0"/>
                      </a:endParaRPr>
                    </a:p>
                  </a:txBody>
                  <a:tcPr marL="95103" marR="95103" marT="0" marB="0">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016"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smtClean="0">
                          <a:ln>
                            <a:noFill/>
                          </a:ln>
                          <a:solidFill>
                            <a:srgbClr val="FFFFFF"/>
                          </a:solidFill>
                          <a:effectLst/>
                          <a:uLnTx/>
                          <a:uFillTx/>
                          <a:latin typeface="Segoe UI Light"/>
                          <a:ea typeface="Segoe UI" pitchFamily="34" charset="0"/>
                          <a:cs typeface="Segoe UI" pitchFamily="34" charset="0"/>
                        </a:rPr>
                        <a:t>On-premises Office Web Apps</a:t>
                      </a:r>
                      <a:endParaRPr kumimoji="0" lang="en-US" sz="1200" b="0" i="0" u="none" strike="noStrike" kern="1200" cap="none" spc="0" normalizeH="0" baseline="0" noProof="0" dirty="0">
                        <a:ln>
                          <a:noFill/>
                        </a:ln>
                        <a:solidFill>
                          <a:srgbClr val="FFFFFF"/>
                        </a:solidFill>
                        <a:effectLst/>
                        <a:uLnTx/>
                        <a:uFillTx/>
                        <a:latin typeface="Segoe UI Light"/>
                        <a:ea typeface="Segoe UI" pitchFamily="34" charset="0"/>
                        <a:cs typeface="Segoe UI" pitchFamily="34" charset="0"/>
                      </a:endParaRPr>
                    </a:p>
                  </a:txBody>
                  <a:tcPr marL="93260" marR="93260" marT="46630" marB="4663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016"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smtClean="0">
                          <a:ln>
                            <a:noFill/>
                          </a:ln>
                          <a:solidFill>
                            <a:srgbClr val="FFFFFF"/>
                          </a:solidFill>
                          <a:effectLst/>
                          <a:uLnTx/>
                          <a:uFillTx/>
                          <a:latin typeface="Segoe UI Light"/>
                          <a:ea typeface="Segoe UI" pitchFamily="34" charset="0"/>
                          <a:cs typeface="Segoe UI" pitchFamily="34" charset="0"/>
                        </a:rPr>
                        <a:t>Office Online in Office 365</a:t>
                      </a:r>
                      <a:endParaRPr kumimoji="0" lang="en-US" sz="1200" b="0" i="0" u="none" strike="noStrike" kern="1200" cap="none" spc="0" normalizeH="0" baseline="0" noProof="0" dirty="0">
                        <a:ln>
                          <a:noFill/>
                        </a:ln>
                        <a:solidFill>
                          <a:srgbClr val="FFFFFF"/>
                        </a:solidFill>
                        <a:effectLst/>
                        <a:uLnTx/>
                        <a:uFillTx/>
                        <a:latin typeface="Segoe UI Light"/>
                        <a:ea typeface="Segoe UI" pitchFamily="34" charset="0"/>
                        <a:cs typeface="Segoe UI" pitchFamily="34" charset="0"/>
                      </a:endParaRPr>
                    </a:p>
                  </a:txBody>
                  <a:tcPr marL="93260" marR="93260" marT="46630" marB="46630">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298894">
                <a:tc>
                  <a:txBody>
                    <a:bodyPr/>
                    <a:lstStyle/>
                    <a:p>
                      <a:pPr marL="0" algn="l" defTabSz="914363" rtl="0" eaLnBrk="1" fontAlgn="b" latinLnBrk="0" hangingPunct="1"/>
                      <a:r>
                        <a:rPr lang="en-US" sz="1400" b="1" u="none" strike="noStrike" kern="1200" dirty="0" smtClean="0">
                          <a:solidFill>
                            <a:schemeClr val="bg2">
                              <a:lumMod val="25000"/>
                            </a:schemeClr>
                          </a:solidFill>
                          <a:latin typeface="+mj-lt"/>
                          <a:ea typeface="Segoe UI" pitchFamily="34" charset="0"/>
                          <a:cs typeface="Segoe UI" pitchFamily="34" charset="0"/>
                        </a:rPr>
                        <a:t>Read Office Documents via Office Online</a:t>
                      </a:r>
                      <a:endParaRPr lang="en-US" sz="1400" b="1" u="none" strike="noStrike" kern="1200" dirty="0">
                        <a:solidFill>
                          <a:schemeClr val="bg2">
                            <a:lumMod val="25000"/>
                          </a:schemeClr>
                        </a:solidFill>
                        <a:latin typeface="+mj-lt"/>
                        <a:ea typeface="Segoe UI" pitchFamily="34" charset="0"/>
                        <a:cs typeface="Segoe UI" pitchFamily="34" charset="0"/>
                      </a:endParaRPr>
                    </a:p>
                  </a:txBody>
                  <a:tcPr marL="95103" marR="95103"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63" rtl="0" eaLnBrk="1" latinLnBrk="0" hangingPunct="1"/>
                      <a:r>
                        <a:rPr lang="en-US" sz="1400" b="0" u="none" strike="noStrike" kern="1200" dirty="0" smtClean="0">
                          <a:solidFill>
                            <a:schemeClr val="bg2">
                              <a:lumMod val="25000"/>
                            </a:schemeClr>
                          </a:solidFill>
                          <a:latin typeface="+mn-lt"/>
                          <a:ea typeface="Segoe UI" pitchFamily="34" charset="0"/>
                          <a:cs typeface="Segoe UI" pitchFamily="34" charset="0"/>
                        </a:rPr>
                        <a:t>Free</a:t>
                      </a:r>
                      <a:endParaRPr lang="en-US" sz="1400" b="0" u="none" strike="noStrike" kern="1200" dirty="0">
                        <a:solidFill>
                          <a:schemeClr val="bg2">
                            <a:lumMod val="25000"/>
                          </a:schemeClr>
                        </a:solidFill>
                        <a:latin typeface="+mn-lt"/>
                        <a:ea typeface="Segoe UI" pitchFamily="34" charset="0"/>
                        <a:cs typeface="Segoe UI" pitchFamily="34" charset="0"/>
                      </a:endParaRPr>
                    </a:p>
                  </a:txBody>
                  <a:tcPr marL="47551" marR="47551" marT="47551" marB="47551"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algn="ctr" defTabSz="914363" rtl="0" eaLnBrk="1" latinLnBrk="0" hangingPunct="1"/>
                      <a:r>
                        <a:rPr lang="en-US" sz="1400" b="0" u="none" strike="noStrike" kern="1200" dirty="0" smtClean="0">
                          <a:solidFill>
                            <a:schemeClr val="bg2">
                              <a:lumMod val="25000"/>
                            </a:schemeClr>
                          </a:solidFill>
                          <a:latin typeface="+mn-lt"/>
                          <a:ea typeface="Segoe UI" pitchFamily="34" charset="0"/>
                          <a:cs typeface="Segoe UI" pitchFamily="34" charset="0"/>
                        </a:rPr>
                        <a:t>Free</a:t>
                      </a:r>
                      <a:endParaRPr lang="en-US" sz="1400" b="0" u="none" strike="noStrike" kern="1200" dirty="0">
                        <a:solidFill>
                          <a:schemeClr val="bg2">
                            <a:lumMod val="25000"/>
                          </a:schemeClr>
                        </a:solidFill>
                        <a:latin typeface="+mn-lt"/>
                        <a:ea typeface="Segoe UI" pitchFamily="34" charset="0"/>
                        <a:cs typeface="Segoe UI" pitchFamily="34" charset="0"/>
                      </a:endParaRPr>
                    </a:p>
                  </a:txBody>
                  <a:tcPr marL="47551" marR="47551" marT="47551" marB="47551"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323544">
                <a:tc>
                  <a:txBody>
                    <a:bodyPr/>
                    <a:lstStyle/>
                    <a:p>
                      <a:r>
                        <a:rPr lang="en-US" sz="1400" b="1" u="none" strike="noStrike" kern="1200" baseline="0" dirty="0" smtClean="0">
                          <a:solidFill>
                            <a:schemeClr val="bg2">
                              <a:lumMod val="25000"/>
                            </a:schemeClr>
                          </a:solidFill>
                          <a:latin typeface="+mj-lt"/>
                          <a:ea typeface="Segoe UI" pitchFamily="34" charset="0"/>
                          <a:cs typeface="Segoe UI" pitchFamily="34" charset="0"/>
                        </a:rPr>
                        <a:t>Edit Office Documents via Office Online</a:t>
                      </a:r>
                      <a:endParaRPr lang="en-US" sz="1400" b="1" u="none" strike="noStrike" kern="1200" baseline="0" dirty="0">
                        <a:solidFill>
                          <a:schemeClr val="bg2">
                            <a:lumMod val="25000"/>
                          </a:schemeClr>
                        </a:solidFill>
                        <a:latin typeface="+mj-lt"/>
                        <a:ea typeface="Segoe UI" pitchFamily="34" charset="0"/>
                        <a:cs typeface="Segoe UI" pitchFamily="34" charset="0"/>
                      </a:endParaRPr>
                    </a:p>
                  </a:txBody>
                  <a:tcPr marL="95103" marR="95103"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400" b="0" u="none" strike="noStrike" kern="1200" dirty="0" smtClean="0">
                          <a:solidFill>
                            <a:schemeClr val="bg2">
                              <a:lumMod val="25000"/>
                            </a:schemeClr>
                          </a:solidFill>
                          <a:latin typeface="+mn-lt"/>
                          <a:ea typeface="Segoe UI" pitchFamily="34" charset="0"/>
                          <a:cs typeface="Segoe UI" pitchFamily="34" charset="0"/>
                        </a:rPr>
                        <a:t>Free</a:t>
                      </a:r>
                    </a:p>
                  </a:txBody>
                  <a:tcPr marL="47551" marR="47551" marT="47551" marB="47551"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400" b="0" u="none" strike="noStrike" kern="1200" dirty="0" smtClean="0">
                          <a:solidFill>
                            <a:schemeClr val="bg2">
                              <a:lumMod val="25000"/>
                            </a:schemeClr>
                          </a:solidFill>
                          <a:latin typeface="+mn-lt"/>
                          <a:ea typeface="Segoe UI" pitchFamily="34" charset="0"/>
                          <a:cs typeface="Segoe UI" pitchFamily="34" charset="0"/>
                        </a:rPr>
                        <a:t>Free</a:t>
                      </a:r>
                    </a:p>
                  </a:txBody>
                  <a:tcPr marL="47551" marR="47551" marT="47551" marB="47551"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bl>
          </a:graphicData>
        </a:graphic>
      </p:graphicFrame>
      <p:sp>
        <p:nvSpPr>
          <p:cNvPr id="82" name="Rectangle 1"/>
          <p:cNvSpPr>
            <a:spLocks noChangeArrowheads="1"/>
          </p:cNvSpPr>
          <p:nvPr/>
        </p:nvSpPr>
        <p:spPr bwMode="auto">
          <a:xfrm>
            <a:off x="1146817" y="6478305"/>
            <a:ext cx="10208327" cy="278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23" tIns="46611" rIns="93223" bIns="46611" numCol="1" anchor="ctr" anchorCtr="0" compatLnSpc="1">
            <a:prstTxWarp prst="textNoShape">
              <a:avLst/>
            </a:prstTxWarp>
            <a:spAutoFit/>
          </a:bodyPr>
          <a:lstStyle/>
          <a:p>
            <a:pPr defTabSz="932227" eaLnBrk="0" fontAlgn="ctr" hangingPunct="0">
              <a:spcBef>
                <a:spcPct val="0"/>
              </a:spcBef>
              <a:spcAft>
                <a:spcPct val="0"/>
              </a:spcAft>
            </a:pPr>
            <a:r>
              <a:rPr lang="en-US" sz="1200" b="1" dirty="0">
                <a:solidFill>
                  <a:srgbClr val="505050"/>
                </a:solidFill>
                <a:ea typeface="Times New Roman" panose="02020603050405020304" pitchFamily="18" charset="0"/>
                <a:cs typeface="Segoe UI" panose="020B0502040204020203" pitchFamily="34" charset="0"/>
              </a:rPr>
              <a:t>* </a:t>
            </a:r>
            <a:r>
              <a:rPr lang="en-US" sz="1200" dirty="0">
                <a:solidFill>
                  <a:srgbClr val="505050"/>
                </a:solidFill>
                <a:ea typeface="Times New Roman" panose="02020603050405020304" pitchFamily="18" charset="0"/>
                <a:cs typeface="Segoe UI" panose="020B0502040204020203" pitchFamily="34" charset="0"/>
              </a:rPr>
              <a:t>External Users:  </a:t>
            </a:r>
            <a:r>
              <a:rPr lang="en-US" sz="1200" dirty="0">
                <a:solidFill>
                  <a:srgbClr val="404040"/>
                </a:solidFill>
                <a:ea typeface="Times New Roman" panose="02020603050405020304" pitchFamily="18" charset="0"/>
                <a:cs typeface="Segoe UI" panose="020B0502040204020203" pitchFamily="34" charset="0"/>
              </a:rPr>
              <a:t>defined as users that are not either your or your affiliates’ employees, or your or your affiliates’ onsite contractors or onsite agents.</a:t>
            </a:r>
            <a:endParaRPr lang="en-US" sz="3200" dirty="0">
              <a:solidFill>
                <a:srgbClr val="505050"/>
              </a:solidFill>
              <a:cs typeface="Segoe UI" panose="020B0502040204020203" pitchFamily="34" charset="0"/>
            </a:endParaRPr>
          </a:p>
        </p:txBody>
      </p:sp>
      <p:sp>
        <p:nvSpPr>
          <p:cNvPr id="83" name="Rectangle 1"/>
          <p:cNvSpPr>
            <a:spLocks noChangeArrowheads="1"/>
          </p:cNvSpPr>
          <p:nvPr/>
        </p:nvSpPr>
        <p:spPr bwMode="auto">
          <a:xfrm>
            <a:off x="1146817" y="6173759"/>
            <a:ext cx="7946947" cy="278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23" tIns="46611" rIns="93223" bIns="46611" numCol="1" anchor="ctr" anchorCtr="0" compatLnSpc="1">
            <a:prstTxWarp prst="textNoShape">
              <a:avLst/>
            </a:prstTxWarp>
            <a:spAutoFit/>
          </a:bodyPr>
          <a:lstStyle/>
          <a:p>
            <a:pPr defTabSz="932227" eaLnBrk="0" fontAlgn="ctr" hangingPunct="0">
              <a:spcBef>
                <a:spcPct val="0"/>
              </a:spcBef>
              <a:spcAft>
                <a:spcPct val="0"/>
              </a:spcAft>
            </a:pPr>
            <a:r>
              <a:rPr lang="en-US" sz="1200" dirty="0">
                <a:solidFill>
                  <a:srgbClr val="505050"/>
                </a:solidFill>
                <a:ea typeface="Times New Roman" panose="02020603050405020304" pitchFamily="18" charset="0"/>
                <a:cs typeface="Segoe UI" panose="020B0502040204020203" pitchFamily="34" charset="0"/>
              </a:rPr>
              <a:t>** Must also be licensed for the appropriate SharePoint Online </a:t>
            </a:r>
            <a:r>
              <a:rPr lang="en-US" sz="1200" dirty="0" smtClean="0">
                <a:solidFill>
                  <a:srgbClr val="505050"/>
                </a:solidFill>
                <a:ea typeface="Times New Roman" panose="02020603050405020304" pitchFamily="18" charset="0"/>
                <a:cs typeface="Segoe UI" panose="020B0502040204020203" pitchFamily="34" charset="0"/>
              </a:rPr>
              <a:t>plan </a:t>
            </a:r>
            <a:r>
              <a:rPr lang="en-US" sz="1200" dirty="0">
                <a:solidFill>
                  <a:srgbClr val="505050"/>
                </a:solidFill>
                <a:ea typeface="Times New Roman" panose="02020603050405020304" pitchFamily="18" charset="0"/>
                <a:cs typeface="Segoe UI" panose="020B0502040204020203" pitchFamily="34" charset="0"/>
              </a:rPr>
              <a:t>in Office 365</a:t>
            </a:r>
            <a:endParaRPr lang="en-US" sz="3200" dirty="0">
              <a:solidFill>
                <a:srgbClr val="505050"/>
              </a:solidFill>
              <a:cs typeface="Segoe UI" panose="020B0502040204020203" pitchFamily="34" charset="0"/>
            </a:endParaRPr>
          </a:p>
        </p:txBody>
      </p:sp>
    </p:spTree>
    <p:extLst>
      <p:ext uri="{BB962C8B-B14F-4D97-AF65-F5344CB8AC3E}">
        <p14:creationId xmlns:p14="http://schemas.microsoft.com/office/powerpoint/2010/main" val="41670833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8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0"/>
                                        </p:tgtEl>
                                        <p:attrNameLst>
                                          <p:attrName>style.visibility</p:attrName>
                                        </p:attrNameLst>
                                      </p:cBhvr>
                                      <p:to>
                                        <p:strVal val="visible"/>
                                      </p:to>
                                    </p:set>
                                    <p:animEffect transition="in" filter="fade">
                                      <p:cBhvr>
                                        <p:cTn id="18" dur="500"/>
                                        <p:tgtEl>
                                          <p:spTgt spid="80"/>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81"/>
                                        </p:tgtEl>
                                        <p:attrNameLst>
                                          <p:attrName>style.visibility</p:attrName>
                                        </p:attrNameLst>
                                      </p:cBhvr>
                                      <p:to>
                                        <p:strVal val="visible"/>
                                      </p:to>
                                    </p:set>
                                    <p:animEffect transition="in" filter="fade">
                                      <p:cBhvr>
                                        <p:cTn id="22" dur="500"/>
                                        <p:tgtEl>
                                          <p:spTgt spid="81"/>
                                        </p:tgtEl>
                                      </p:cBhvr>
                                    </p:animEffect>
                                  </p:childTnLst>
                                </p:cTn>
                              </p:par>
                              <p:par>
                                <p:cTn id="23" presetID="1" presetClass="entr" presetSubtype="0" fill="hold" grpId="0" nodeType="withEffect">
                                  <p:stCondLst>
                                    <p:cond delay="0"/>
                                  </p:stCondLst>
                                  <p:childTnLst>
                                    <p:set>
                                      <p:cBhvr>
                                        <p:cTn id="24"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80" grpId="0"/>
      <p:bldP spid="82" grpId="0"/>
      <p:bldP spid="8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07777" y="219853"/>
            <a:ext cx="11701258" cy="762786"/>
          </a:xfrm>
        </p:spPr>
        <p:txBody>
          <a:bodyPr/>
          <a:lstStyle/>
          <a:p>
            <a:r>
              <a:rPr lang="en-US" sz="5400" dirty="0"/>
              <a:t>External </a:t>
            </a:r>
            <a:r>
              <a:rPr lang="en-US" sz="5400" dirty="0" smtClean="0"/>
              <a:t>Users</a:t>
            </a:r>
            <a:br>
              <a:rPr lang="en-US" sz="5400" dirty="0" smtClean="0"/>
            </a:br>
            <a:endParaRPr lang="en-US" sz="3264" dirty="0">
              <a:solidFill>
                <a:schemeClr val="tx1">
                  <a:lumMod val="65000"/>
                  <a:lumOff val="35000"/>
                </a:schemeClr>
              </a:solidFill>
            </a:endParaRPr>
          </a:p>
        </p:txBody>
      </p:sp>
      <p:sp>
        <p:nvSpPr>
          <p:cNvPr id="8" name="Rectangle 7"/>
          <p:cNvSpPr/>
          <p:nvPr/>
        </p:nvSpPr>
        <p:spPr bwMode="auto">
          <a:xfrm>
            <a:off x="594976" y="3472789"/>
            <a:ext cx="3600655" cy="2752961"/>
          </a:xfrm>
          <a:prstGeom prst="rect">
            <a:avLst/>
          </a:prstGeom>
          <a:solidFill>
            <a:schemeClr val="tx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69936" tIns="34969" rIns="34969" bIns="69936" numCol="1" spcCol="0" rtlCol="0" fromWordArt="0" anchor="ctr"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1971" fontAlgn="base">
              <a:lnSpc>
                <a:spcPct val="80000"/>
              </a:lnSpc>
              <a:spcBef>
                <a:spcPct val="0"/>
              </a:spcBef>
              <a:spcAft>
                <a:spcPct val="0"/>
              </a:spcAft>
            </a:pPr>
            <a:r>
              <a:rPr lang="en-US" sz="2856" spc="-52" dirty="0" smtClean="0">
                <a:gradFill>
                  <a:gsLst>
                    <a:gs pos="0">
                      <a:srgbClr val="FFFFFF"/>
                    </a:gs>
                    <a:gs pos="100000">
                      <a:srgbClr val="FFFFFF"/>
                    </a:gs>
                  </a:gsLst>
                  <a:lin ang="5400000" scaled="0"/>
                </a:gradFill>
                <a:latin typeface="Segoe UI Light"/>
                <a:ea typeface="Segoe UI" pitchFamily="34" charset="0"/>
                <a:cs typeface="Segoe UI" pitchFamily="34" charset="0"/>
              </a:rPr>
              <a:t>O365 Users</a:t>
            </a:r>
            <a:endParaRPr lang="en-US" sz="2856" spc="-52"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1" name="Rectangle 10"/>
          <p:cNvSpPr/>
          <p:nvPr/>
        </p:nvSpPr>
        <p:spPr bwMode="auto">
          <a:xfrm>
            <a:off x="594976" y="1668461"/>
            <a:ext cx="3600656" cy="1665587"/>
          </a:xfrm>
          <a:prstGeom prst="rect">
            <a:avLst/>
          </a:prstGeom>
          <a:solidFill>
            <a:schemeClr val="accent1"/>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279781" rIns="0" bIns="69936"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1971" fontAlgn="base">
              <a:lnSpc>
                <a:spcPct val="80000"/>
              </a:lnSpc>
              <a:spcBef>
                <a:spcPct val="0"/>
              </a:spcBef>
              <a:spcAft>
                <a:spcPct val="0"/>
              </a:spcAft>
            </a:pPr>
            <a:endParaRPr lang="en-US" sz="408" spc="-52" dirty="0">
              <a:gradFill>
                <a:gsLst>
                  <a:gs pos="100000">
                    <a:srgbClr val="FFFFFF"/>
                  </a:gs>
                  <a:gs pos="6000">
                    <a:srgbClr val="FFFFFF"/>
                  </a:gs>
                </a:gsLst>
                <a:lin ang="5400000" scaled="0"/>
              </a:gradFill>
              <a:latin typeface="Segoe UI Light"/>
              <a:ea typeface="Segoe UI" pitchFamily="34" charset="0"/>
              <a:cs typeface="Segoe UI" pitchFamily="34" charset="0"/>
            </a:endParaRPr>
          </a:p>
          <a:p>
            <a:pPr algn="ctr" defTabSz="931971" fontAlgn="base">
              <a:lnSpc>
                <a:spcPct val="80000"/>
              </a:lnSpc>
              <a:spcBef>
                <a:spcPct val="0"/>
              </a:spcBef>
              <a:spcAft>
                <a:spcPct val="0"/>
              </a:spcAft>
            </a:pPr>
            <a:r>
              <a:rPr lang="en-US" sz="2856" b="1" spc="-52" dirty="0" smtClean="0">
                <a:gradFill>
                  <a:gsLst>
                    <a:gs pos="100000">
                      <a:srgbClr val="FFFFFF"/>
                    </a:gs>
                    <a:gs pos="6000">
                      <a:srgbClr val="FFFFFF"/>
                    </a:gs>
                  </a:gsLst>
                  <a:lin ang="5400000" scaled="0"/>
                </a:gradFill>
                <a:latin typeface="Segoe UI Light"/>
                <a:ea typeface="Segoe UI" pitchFamily="34" charset="0"/>
                <a:cs typeface="Segoe UI" pitchFamily="34" charset="0"/>
              </a:rPr>
              <a:t>External Users </a:t>
            </a:r>
            <a:endParaRPr lang="en-US" sz="2856" b="1" spc="-52" dirty="0">
              <a:gradFill>
                <a:gsLst>
                  <a:gs pos="100000">
                    <a:srgbClr val="FFFFFF"/>
                  </a:gs>
                  <a:gs pos="6000">
                    <a:srgbClr val="FFFFFF"/>
                  </a:gs>
                </a:gsLst>
                <a:lin ang="5400000" scaled="0"/>
              </a:gradFill>
              <a:latin typeface="Segoe UI Light"/>
              <a:ea typeface="Segoe UI" pitchFamily="34" charset="0"/>
              <a:cs typeface="Segoe UI" pitchFamily="34" charset="0"/>
            </a:endParaRPr>
          </a:p>
        </p:txBody>
      </p:sp>
      <p:sp>
        <p:nvSpPr>
          <p:cNvPr id="19" name="Freeform 7"/>
          <p:cNvSpPr>
            <a:spLocks noChangeAspect="1" noEditPoints="1"/>
          </p:cNvSpPr>
          <p:nvPr/>
        </p:nvSpPr>
        <p:spPr bwMode="black">
          <a:xfrm>
            <a:off x="2164078" y="2826713"/>
            <a:ext cx="462449" cy="408954"/>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dirty="0">
              <a:solidFill>
                <a:srgbClr val="000000"/>
              </a:solidFill>
            </a:endParaRPr>
          </a:p>
        </p:txBody>
      </p:sp>
      <p:sp>
        <p:nvSpPr>
          <p:cNvPr id="10" name="Rectangle 9"/>
          <p:cNvSpPr/>
          <p:nvPr/>
        </p:nvSpPr>
        <p:spPr bwMode="auto">
          <a:xfrm>
            <a:off x="2501" y="1933376"/>
            <a:ext cx="592474" cy="5061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 name="Isosceles Triangle 1"/>
          <p:cNvSpPr/>
          <p:nvPr/>
        </p:nvSpPr>
        <p:spPr bwMode="auto">
          <a:xfrm rot="5400000">
            <a:off x="4090303" y="2189413"/>
            <a:ext cx="879056" cy="261541"/>
          </a:xfrm>
          <a:prstGeom prst="triangle">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4902373" y="3472790"/>
            <a:ext cx="2294500" cy="2767672"/>
          </a:xfrm>
          <a:prstGeom prst="rect">
            <a:avLst/>
          </a:prstGeom>
          <a:solidFill>
            <a:srgbClr val="D9D9D9">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279781" rIns="93260" bIns="46630" numCol="1" spcCol="0" rtlCol="0" fromWordArt="0" anchor="t" anchorCtr="0" forceAA="0" compatLnSpc="1">
            <a:prstTxWarp prst="textNoShape">
              <a:avLst/>
            </a:prstTxWarp>
            <a:noAutofit/>
          </a:bodyPr>
          <a:lstStyle/>
          <a:p>
            <a:pPr marL="236387" defTabSz="932290" fontAlgn="base">
              <a:spcBef>
                <a:spcPct val="0"/>
              </a:spcBef>
              <a:spcAft>
                <a:spcPct val="0"/>
              </a:spcAft>
            </a:pPr>
            <a:r>
              <a:rPr lang="en-US" sz="1632" dirty="0" smtClean="0">
                <a:solidFill>
                  <a:srgbClr val="000000">
                    <a:lumMod val="65000"/>
                    <a:lumOff val="35000"/>
                  </a:srgbClr>
                </a:solidFill>
                <a:ea typeface="Segoe UI" pitchFamily="34" charset="0"/>
                <a:cs typeface="Segoe UI" pitchFamily="34" charset="0"/>
              </a:rPr>
              <a:t>Not </a:t>
            </a:r>
            <a:r>
              <a:rPr lang="en-US" sz="1632" dirty="0">
                <a:solidFill>
                  <a:srgbClr val="000000">
                    <a:lumMod val="65000"/>
                    <a:lumOff val="35000"/>
                  </a:srgbClr>
                </a:solidFill>
                <a:ea typeface="Segoe UI" pitchFamily="34" charset="0"/>
                <a:cs typeface="Segoe UI" pitchFamily="34" charset="0"/>
              </a:rPr>
              <a:t>employees, contractors, or onsite agents for either you or your affiliates.</a:t>
            </a:r>
          </a:p>
        </p:txBody>
      </p:sp>
      <p:sp>
        <p:nvSpPr>
          <p:cNvPr id="31" name="Rectangle 30"/>
          <p:cNvSpPr/>
          <p:nvPr/>
        </p:nvSpPr>
        <p:spPr bwMode="auto">
          <a:xfrm>
            <a:off x="7257817" y="3472790"/>
            <a:ext cx="2352615" cy="2767672"/>
          </a:xfrm>
          <a:prstGeom prst="rect">
            <a:avLst/>
          </a:prstGeom>
          <a:solidFill>
            <a:srgbClr val="D9D9D9">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279781" rIns="93260" bIns="46630" numCol="1" spcCol="0" rtlCol="0" fromWordArt="0" anchor="t" anchorCtr="0" forceAA="0" compatLnSpc="1">
            <a:prstTxWarp prst="textNoShape">
              <a:avLst/>
            </a:prstTxWarp>
            <a:noAutofit/>
          </a:bodyPr>
          <a:lstStyle/>
          <a:p>
            <a:pPr defTabSz="932290" fontAlgn="base">
              <a:lnSpc>
                <a:spcPct val="90000"/>
              </a:lnSpc>
              <a:spcBef>
                <a:spcPct val="0"/>
              </a:spcBef>
              <a:spcAft>
                <a:spcPts val="1224"/>
              </a:spcAft>
            </a:pPr>
            <a:r>
              <a:rPr lang="en-US" sz="1632" dirty="0" smtClean="0">
                <a:solidFill>
                  <a:srgbClr val="000000">
                    <a:lumMod val="65000"/>
                    <a:lumOff val="35000"/>
                  </a:srgbClr>
                </a:solidFill>
                <a:ea typeface="Segoe UI" pitchFamily="34" charset="0"/>
                <a:cs typeface="Segoe UI" pitchFamily="34" charset="0"/>
              </a:rPr>
              <a:t>You can grant </a:t>
            </a:r>
            <a:r>
              <a:rPr lang="en-US" sz="1632" dirty="0">
                <a:solidFill>
                  <a:srgbClr val="000000">
                    <a:lumMod val="65000"/>
                    <a:lumOff val="35000"/>
                  </a:srgbClr>
                </a:solidFill>
                <a:ea typeface="Segoe UI" pitchFamily="34" charset="0"/>
                <a:cs typeface="Segoe UI" pitchFamily="34" charset="0"/>
              </a:rPr>
              <a:t>access to external users by using the Share command to send them an email invitation to a document or site</a:t>
            </a:r>
          </a:p>
        </p:txBody>
      </p:sp>
      <p:sp>
        <p:nvSpPr>
          <p:cNvPr id="32" name="Rectangle 31"/>
          <p:cNvSpPr/>
          <p:nvPr/>
        </p:nvSpPr>
        <p:spPr bwMode="auto">
          <a:xfrm>
            <a:off x="9666116" y="3472790"/>
            <a:ext cx="2393786" cy="2767672"/>
          </a:xfrm>
          <a:prstGeom prst="rect">
            <a:avLst/>
          </a:prstGeom>
          <a:solidFill>
            <a:srgbClr val="D9D9D9">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279781" rIns="93260" bIns="46630" numCol="1" spcCol="0" rtlCol="0" fromWordArt="0" anchor="t" anchorCtr="0" forceAA="0" compatLnSpc="1">
            <a:prstTxWarp prst="textNoShape">
              <a:avLst/>
            </a:prstTxWarp>
            <a:noAutofit/>
          </a:bodyPr>
          <a:lstStyle/>
          <a:p>
            <a:pPr defTabSz="932290" fontAlgn="base">
              <a:lnSpc>
                <a:spcPct val="90000"/>
              </a:lnSpc>
              <a:spcBef>
                <a:spcPct val="0"/>
              </a:spcBef>
              <a:spcAft>
                <a:spcPts val="1224"/>
              </a:spcAft>
            </a:pPr>
            <a:r>
              <a:rPr lang="en-US" sz="1632" dirty="0">
                <a:solidFill>
                  <a:srgbClr val="000000">
                    <a:lumMod val="65000"/>
                    <a:lumOff val="35000"/>
                  </a:srgbClr>
                </a:solidFill>
                <a:ea typeface="Segoe UI" pitchFamily="34" charset="0"/>
                <a:cs typeface="Segoe UI" pitchFamily="34" charset="0"/>
              </a:rPr>
              <a:t>External users can use </a:t>
            </a:r>
            <a:r>
              <a:rPr lang="en-US" sz="1632" dirty="0" smtClean="0">
                <a:solidFill>
                  <a:srgbClr val="000000">
                    <a:lumMod val="65000"/>
                    <a:lumOff val="35000"/>
                  </a:srgbClr>
                </a:solidFill>
                <a:ea typeface="Segoe UI" pitchFamily="34" charset="0"/>
                <a:cs typeface="Segoe UI" pitchFamily="34" charset="0"/>
              </a:rPr>
              <a:t>Office Online for </a:t>
            </a:r>
            <a:r>
              <a:rPr lang="en-US" sz="1632" dirty="0">
                <a:solidFill>
                  <a:srgbClr val="000000">
                    <a:lumMod val="65000"/>
                    <a:lumOff val="35000"/>
                  </a:srgbClr>
                </a:solidFill>
                <a:ea typeface="Segoe UI" pitchFamily="34" charset="0"/>
                <a:cs typeface="Segoe UI" pitchFamily="34" charset="0"/>
              </a:rPr>
              <a:t>viewing and editing documents. </a:t>
            </a:r>
          </a:p>
        </p:txBody>
      </p:sp>
      <p:grpSp>
        <p:nvGrpSpPr>
          <p:cNvPr id="6" name="Group 5"/>
          <p:cNvGrpSpPr/>
          <p:nvPr/>
        </p:nvGrpSpPr>
        <p:grpSpPr>
          <a:xfrm>
            <a:off x="4891902" y="1668462"/>
            <a:ext cx="7168000" cy="1680300"/>
            <a:chOff x="4866535" y="2013708"/>
            <a:chExt cx="7028089" cy="1455206"/>
          </a:xfrm>
        </p:grpSpPr>
        <p:grpSp>
          <p:nvGrpSpPr>
            <p:cNvPr id="4" name="Group 3"/>
            <p:cNvGrpSpPr/>
            <p:nvPr/>
          </p:nvGrpSpPr>
          <p:grpSpPr>
            <a:xfrm>
              <a:off x="4866535" y="2013708"/>
              <a:ext cx="7028089" cy="1455206"/>
              <a:chOff x="4866535" y="2013708"/>
              <a:chExt cx="7028089" cy="1455206"/>
            </a:xfrm>
          </p:grpSpPr>
          <p:pic>
            <p:nvPicPr>
              <p:cNvPr id="33" name="Picture 32"/>
              <p:cNvPicPr>
                <a:picLocks noChangeAspect="1"/>
              </p:cNvPicPr>
              <p:nvPr/>
            </p:nvPicPr>
            <p:blipFill rotWithShape="1">
              <a:blip r:embed="rId3">
                <a:extLst>
                  <a:ext uri="{28A0092B-C50C-407E-A947-70E740481C1C}">
                    <a14:useLocalDpi xmlns:a14="http://schemas.microsoft.com/office/drawing/2010/main" val="0"/>
                  </a:ext>
                </a:extLst>
              </a:blip>
              <a:srcRect l="-20868" r="-1"/>
              <a:stretch/>
            </p:blipFill>
            <p:spPr>
              <a:xfrm>
                <a:off x="4866535" y="2013708"/>
                <a:ext cx="7028089" cy="1455206"/>
              </a:xfrm>
              <a:prstGeom prst="rect">
                <a:avLst/>
              </a:prstGeom>
            </p:spPr>
          </p:pic>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866535" y="2013708"/>
                <a:ext cx="3740436" cy="1455206"/>
              </a:xfrm>
              <a:prstGeom prst="rect">
                <a:avLst/>
              </a:prstGeom>
            </p:spPr>
          </p:pic>
        </p:grpSp>
        <p:sp>
          <p:nvSpPr>
            <p:cNvPr id="3" name="Rectangle 2"/>
            <p:cNvSpPr/>
            <p:nvPr/>
          </p:nvSpPr>
          <p:spPr bwMode="auto">
            <a:xfrm>
              <a:off x="4876802" y="2162996"/>
              <a:ext cx="4499428" cy="11539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6387" defTabSz="932290" fontAlgn="base">
                <a:spcBef>
                  <a:spcPct val="0"/>
                </a:spcBef>
                <a:spcAft>
                  <a:spcPct val="0"/>
                </a:spcAft>
              </a:pPr>
              <a:r>
                <a:rPr lang="en-US" sz="1632" dirty="0">
                  <a:solidFill>
                    <a:srgbClr val="000000">
                      <a:lumMod val="65000"/>
                      <a:lumOff val="35000"/>
                    </a:srgbClr>
                  </a:solidFill>
                  <a:ea typeface="Segoe UI" pitchFamily="34" charset="0"/>
                  <a:cs typeface="Segoe UI" pitchFamily="34" charset="0"/>
                </a:rPr>
                <a:t>An external user is a person who has been granted access to your SharePoint Online site, but who is not a licensed user within your organization. </a:t>
              </a:r>
            </a:p>
          </p:txBody>
        </p:sp>
      </p:grpSp>
      <p:sp>
        <p:nvSpPr>
          <p:cNvPr id="7" name="Rectangle 6"/>
          <p:cNvSpPr/>
          <p:nvPr/>
        </p:nvSpPr>
        <p:spPr>
          <a:xfrm>
            <a:off x="521663" y="6505377"/>
            <a:ext cx="11278237" cy="338554"/>
          </a:xfrm>
          <a:prstGeom prst="rect">
            <a:avLst/>
          </a:prstGeom>
        </p:spPr>
        <p:txBody>
          <a:bodyPr wrap="square">
            <a:spAutoFit/>
          </a:bodyPr>
          <a:lstStyle/>
          <a:p>
            <a:pPr>
              <a:spcAft>
                <a:spcPts val="600"/>
              </a:spcAft>
              <a:buSzPct val="70000"/>
            </a:pPr>
            <a:r>
              <a:rPr lang="en-US" sz="1600" spc="-70" dirty="0" smtClean="0">
                <a:gradFill>
                  <a:gsLst>
                    <a:gs pos="2917">
                      <a:srgbClr val="505050"/>
                    </a:gs>
                    <a:gs pos="30000">
                      <a:srgbClr val="505050"/>
                    </a:gs>
                  </a:gsLst>
                  <a:lin ang="5400000" scaled="0"/>
                </a:gradFill>
              </a:rPr>
              <a:t>Detailed External user definition can be found </a:t>
            </a:r>
            <a:r>
              <a:rPr lang="en-US" sz="1600" spc="-70" dirty="0" smtClean="0">
                <a:gradFill>
                  <a:gsLst>
                    <a:gs pos="2917">
                      <a:srgbClr val="505050"/>
                    </a:gs>
                    <a:gs pos="30000">
                      <a:srgbClr val="505050"/>
                    </a:gs>
                  </a:gsLst>
                  <a:lin ang="5400000" scaled="0"/>
                </a:gradFill>
                <a:hlinkClick r:id="rId5"/>
              </a:rPr>
              <a:t>here</a:t>
            </a:r>
            <a:r>
              <a:rPr lang="en-US" sz="1600" spc="-70" dirty="0" smtClean="0">
                <a:gradFill>
                  <a:gsLst>
                    <a:gs pos="2917">
                      <a:srgbClr val="505050"/>
                    </a:gs>
                    <a:gs pos="30000">
                      <a:srgbClr val="505050"/>
                    </a:gs>
                  </a:gsLst>
                  <a:lin ang="5400000" scaled="0"/>
                </a:gradFill>
              </a:rPr>
              <a:t>. </a:t>
            </a:r>
            <a:endParaRPr lang="en-US" sz="1600" spc="-70" dirty="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29159944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4" decel="100000" fill="hold" grpId="0"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750" fill="hold"/>
                                        <p:tgtEl>
                                          <p:spTgt spid="16"/>
                                        </p:tgtEl>
                                        <p:attrNameLst>
                                          <p:attrName>ppt_x</p:attrName>
                                        </p:attrNameLst>
                                      </p:cBhvr>
                                      <p:tavLst>
                                        <p:tav tm="0">
                                          <p:val>
                                            <p:strVal val="#ppt_x"/>
                                          </p:val>
                                        </p:tav>
                                        <p:tav tm="100000">
                                          <p:val>
                                            <p:strVal val="#ppt_x"/>
                                          </p:val>
                                        </p:tav>
                                      </p:tavLst>
                                    </p:anim>
                                    <p:anim calcmode="lin" valueType="num">
                                      <p:cBhvr additive="base">
                                        <p:cTn id="11" dur="750" fill="hold"/>
                                        <p:tgtEl>
                                          <p:spTgt spid="16"/>
                                        </p:tgtEl>
                                        <p:attrNameLst>
                                          <p:attrName>ppt_y</p:attrName>
                                        </p:attrNameLst>
                                      </p:cBhvr>
                                      <p:tavLst>
                                        <p:tav tm="0">
                                          <p:val>
                                            <p:strVal val="1+#ppt_h/2"/>
                                          </p:val>
                                        </p:tav>
                                        <p:tav tm="100000">
                                          <p:val>
                                            <p:strVal val="#ppt_y"/>
                                          </p:val>
                                        </p:tav>
                                      </p:tavLst>
                                    </p:anim>
                                  </p:childTnLst>
                                </p:cTn>
                              </p:par>
                              <p:par>
                                <p:cTn id="12" presetID="2" presetClass="entr" presetSubtype="4" decel="100000" fill="hold" grpId="0" nodeType="withEffect">
                                  <p:stCondLst>
                                    <p:cond delay="75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750" fill="hold"/>
                                        <p:tgtEl>
                                          <p:spTgt spid="31"/>
                                        </p:tgtEl>
                                        <p:attrNameLst>
                                          <p:attrName>ppt_x</p:attrName>
                                        </p:attrNameLst>
                                      </p:cBhvr>
                                      <p:tavLst>
                                        <p:tav tm="0">
                                          <p:val>
                                            <p:strVal val="#ppt_x"/>
                                          </p:val>
                                        </p:tav>
                                        <p:tav tm="100000">
                                          <p:val>
                                            <p:strVal val="#ppt_x"/>
                                          </p:val>
                                        </p:tav>
                                      </p:tavLst>
                                    </p:anim>
                                    <p:anim calcmode="lin" valueType="num">
                                      <p:cBhvr additive="base">
                                        <p:cTn id="15" dur="750" fill="hold"/>
                                        <p:tgtEl>
                                          <p:spTgt spid="31"/>
                                        </p:tgtEl>
                                        <p:attrNameLst>
                                          <p:attrName>ppt_y</p:attrName>
                                        </p:attrNameLst>
                                      </p:cBhvr>
                                      <p:tavLst>
                                        <p:tav tm="0">
                                          <p:val>
                                            <p:strVal val="1+#ppt_h/2"/>
                                          </p:val>
                                        </p:tav>
                                        <p:tav tm="100000">
                                          <p:val>
                                            <p:strVal val="#ppt_y"/>
                                          </p:val>
                                        </p:tav>
                                      </p:tavLst>
                                    </p:anim>
                                  </p:childTnLst>
                                </p:cTn>
                              </p:par>
                              <p:par>
                                <p:cTn id="16" presetID="2" presetClass="entr" presetSubtype="4" decel="100000" fill="hold" grpId="0" nodeType="withEffect">
                                  <p:stCondLst>
                                    <p:cond delay="100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750" fill="hold"/>
                                        <p:tgtEl>
                                          <p:spTgt spid="32"/>
                                        </p:tgtEl>
                                        <p:attrNameLst>
                                          <p:attrName>ppt_x</p:attrName>
                                        </p:attrNameLst>
                                      </p:cBhvr>
                                      <p:tavLst>
                                        <p:tav tm="0">
                                          <p:val>
                                            <p:strVal val="#ppt_x"/>
                                          </p:val>
                                        </p:tav>
                                        <p:tav tm="100000">
                                          <p:val>
                                            <p:strVal val="#ppt_x"/>
                                          </p:val>
                                        </p:tav>
                                      </p:tavLst>
                                    </p:anim>
                                    <p:anim calcmode="lin" valueType="num">
                                      <p:cBhvr additive="base">
                                        <p:cTn id="19" dur="750" fill="hold"/>
                                        <p:tgtEl>
                                          <p:spTgt spid="32"/>
                                        </p:tgtEl>
                                        <p:attrNameLst>
                                          <p:attrName>ppt_y</p:attrName>
                                        </p:attrNameLst>
                                      </p:cBhvr>
                                      <p:tavLst>
                                        <p:tav tm="0">
                                          <p:val>
                                            <p:strVal val="1+#ppt_h/2"/>
                                          </p:val>
                                        </p:tav>
                                        <p:tav tm="100000">
                                          <p:val>
                                            <p:strVal val="#ppt_y"/>
                                          </p:val>
                                        </p:tav>
                                      </p:tavLst>
                                    </p:anim>
                                  </p:childTnLst>
                                </p:cTn>
                              </p:par>
                              <p:par>
                                <p:cTn id="20" presetID="2" presetClass="entr" presetSubtype="2" decel="10000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750" fill="hold"/>
                                        <p:tgtEl>
                                          <p:spTgt spid="6"/>
                                        </p:tgtEl>
                                        <p:attrNameLst>
                                          <p:attrName>ppt_x</p:attrName>
                                        </p:attrNameLst>
                                      </p:cBhvr>
                                      <p:tavLst>
                                        <p:tav tm="0">
                                          <p:val>
                                            <p:strVal val="1+#ppt_w/2"/>
                                          </p:val>
                                        </p:tav>
                                        <p:tav tm="100000">
                                          <p:val>
                                            <p:strVal val="#ppt_x"/>
                                          </p:val>
                                        </p:tav>
                                      </p:tavLst>
                                    </p:anim>
                                    <p:anim calcmode="lin" valueType="num">
                                      <p:cBhvr additive="base">
                                        <p:cTn id="23"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31" grpId="0" animBg="1"/>
      <p:bldP spid="3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17487"/>
            <a:ext cx="11889564" cy="917575"/>
          </a:xfrm>
        </p:spPr>
        <p:txBody>
          <a:bodyPr/>
          <a:lstStyle/>
          <a:p>
            <a:r>
              <a:rPr lang="en-US" sz="4400" dirty="0" smtClean="0"/>
              <a:t>SharePoint Online Plans: Quotas and Caps</a:t>
            </a:r>
            <a:endParaRPr lang="en-US" sz="4400" dirty="0"/>
          </a:p>
        </p:txBody>
      </p:sp>
      <p:graphicFrame>
        <p:nvGraphicFramePr>
          <p:cNvPr id="3" name="Table 2"/>
          <p:cNvGraphicFramePr>
            <a:graphicFrameLocks noGrp="1"/>
          </p:cNvGraphicFramePr>
          <p:nvPr>
            <p:extLst/>
          </p:nvPr>
        </p:nvGraphicFramePr>
        <p:xfrm>
          <a:off x="503236" y="1140134"/>
          <a:ext cx="11353801" cy="5394960"/>
        </p:xfrm>
        <a:graphic>
          <a:graphicData uri="http://schemas.openxmlformats.org/drawingml/2006/table">
            <a:tbl>
              <a:tblPr firstRow="1" bandRow="1">
                <a:tableStyleId>{3B4B98B0-60AC-42C2-AFA5-B58CD77FA1E5}</a:tableStyleId>
              </a:tblPr>
              <a:tblGrid>
                <a:gridCol w="2615103"/>
                <a:gridCol w="2261698"/>
                <a:gridCol w="2286000"/>
                <a:gridCol w="2286000"/>
                <a:gridCol w="1905000"/>
              </a:tblGrid>
              <a:tr h="381000">
                <a:tc>
                  <a:txBody>
                    <a:bodyPr/>
                    <a:lstStyle/>
                    <a:p>
                      <a:r>
                        <a:rPr lang="en-US" sz="1400" dirty="0" smtClean="0"/>
                        <a:t>Limit</a:t>
                      </a:r>
                      <a:endParaRPr lang="en-US" sz="1400" dirty="0"/>
                    </a:p>
                  </a:txBody>
                  <a:tcPr anchor="ctr"/>
                </a:tc>
                <a:tc>
                  <a:txBody>
                    <a:bodyPr/>
                    <a:lstStyle/>
                    <a:p>
                      <a:pPr algn="ctr"/>
                      <a:r>
                        <a:rPr lang="en-US" sz="1400" dirty="0" smtClean="0"/>
                        <a:t>O365 Small</a:t>
                      </a:r>
                      <a:r>
                        <a:rPr lang="en-US" sz="1400" baseline="0" dirty="0" smtClean="0"/>
                        <a:t> Business</a:t>
                      </a:r>
                      <a:endParaRPr lang="en-US" sz="1400" dirty="0"/>
                    </a:p>
                  </a:txBody>
                  <a:tcPr anchor="ctr"/>
                </a:tc>
                <a:tc>
                  <a:txBody>
                    <a:bodyPr/>
                    <a:lstStyle/>
                    <a:p>
                      <a:pPr algn="ctr"/>
                      <a:r>
                        <a:rPr lang="en-US" sz="1400" dirty="0" smtClean="0"/>
                        <a:t>O365 Midsize Business</a:t>
                      </a:r>
                      <a:endParaRPr lang="en-US" sz="1400" dirty="0"/>
                    </a:p>
                  </a:txBody>
                  <a:tcPr anchor="ctr"/>
                </a:tc>
                <a:tc>
                  <a:txBody>
                    <a:bodyPr/>
                    <a:lstStyle/>
                    <a:p>
                      <a:pPr algn="ctr"/>
                      <a:r>
                        <a:rPr lang="en-US" sz="1400" dirty="0" smtClean="0"/>
                        <a:t>Enterprise plans</a:t>
                      </a:r>
                      <a:endParaRPr lang="en-US" sz="1400" dirty="0"/>
                    </a:p>
                  </a:txBody>
                  <a:tcPr anchor="ctr"/>
                </a:tc>
                <a:tc>
                  <a:txBody>
                    <a:bodyPr/>
                    <a:lstStyle/>
                    <a:p>
                      <a:pPr algn="ctr"/>
                      <a:r>
                        <a:rPr lang="en-US" sz="1400" dirty="0" smtClean="0"/>
                        <a:t>Kiosk plans</a:t>
                      </a:r>
                      <a:endParaRPr lang="en-US" sz="1400" dirty="0"/>
                    </a:p>
                  </a:txBody>
                  <a:tcPr anchor="ctr"/>
                </a:tc>
              </a:tr>
              <a:tr h="501334">
                <a:tc>
                  <a:txBody>
                    <a:bodyPr/>
                    <a:lstStyle/>
                    <a:p>
                      <a:r>
                        <a:rPr lang="en-US" sz="1400" b="1" dirty="0" smtClean="0"/>
                        <a:t>Base </a:t>
                      </a:r>
                      <a:r>
                        <a:rPr lang="en-US" sz="1400" b="1" dirty="0"/>
                        <a:t>tenant </a:t>
                      </a:r>
                      <a:r>
                        <a:rPr lang="en-US" sz="1400" b="1" dirty="0" smtClean="0"/>
                        <a:t>storage (excluding personal</a:t>
                      </a:r>
                      <a:r>
                        <a:rPr lang="en-US" sz="1400" b="1" baseline="0" dirty="0" smtClean="0"/>
                        <a:t> storage)</a:t>
                      </a:r>
                      <a:endParaRPr lang="en-US" sz="1400" b="1" dirty="0"/>
                    </a:p>
                  </a:txBody>
                  <a:tcPr anchor="ctr"/>
                </a:tc>
                <a:tc>
                  <a:txBody>
                    <a:bodyPr/>
                    <a:lstStyle/>
                    <a:p>
                      <a:pPr algn="ctr"/>
                      <a:r>
                        <a:rPr lang="en-US" sz="1400" dirty="0"/>
                        <a:t>10 GB + 500 MB per </a:t>
                      </a:r>
                      <a:r>
                        <a:rPr lang="en-US" sz="1400" dirty="0" smtClean="0"/>
                        <a:t>user </a:t>
                      </a:r>
                      <a:endParaRPr lang="en-US" sz="1400" dirty="0"/>
                    </a:p>
                  </a:txBody>
                  <a:tcPr anchor="ctr"/>
                </a:tc>
                <a:tc>
                  <a:txBody>
                    <a:bodyPr/>
                    <a:lstStyle/>
                    <a:p>
                      <a:pPr algn="ctr"/>
                      <a:r>
                        <a:rPr lang="en-US" sz="1400" dirty="0"/>
                        <a:t>10 GB + 500 MB per </a:t>
                      </a:r>
                      <a:r>
                        <a:rPr lang="en-US" sz="1400" dirty="0" smtClean="0"/>
                        <a:t>user </a:t>
                      </a:r>
                      <a:endParaRPr lang="en-US" sz="1400" dirty="0"/>
                    </a:p>
                  </a:txBody>
                  <a:tcPr anchor="ctr"/>
                </a:tc>
                <a:tc>
                  <a:txBody>
                    <a:bodyPr/>
                    <a:lstStyle/>
                    <a:p>
                      <a:pPr algn="ctr"/>
                      <a:r>
                        <a:rPr lang="en-US" sz="1400" dirty="0"/>
                        <a:t>10 GB + 500 MB per </a:t>
                      </a:r>
                      <a:r>
                        <a:rPr lang="en-US" sz="1400" dirty="0" smtClean="0"/>
                        <a:t>user </a:t>
                      </a:r>
                      <a:endParaRPr lang="en-US" sz="1400" dirty="0"/>
                    </a:p>
                  </a:txBody>
                  <a:tcPr anchor="ctr"/>
                </a:tc>
                <a:tc>
                  <a:txBody>
                    <a:bodyPr/>
                    <a:lstStyle/>
                    <a:p>
                      <a:pPr algn="ctr"/>
                      <a:r>
                        <a:rPr lang="en-US" sz="1400" dirty="0"/>
                        <a:t>10 </a:t>
                      </a:r>
                      <a:r>
                        <a:rPr lang="en-US" sz="1400" dirty="0" smtClean="0"/>
                        <a:t>GB</a:t>
                      </a:r>
                      <a:endParaRPr lang="en-US" sz="1400" dirty="0"/>
                    </a:p>
                  </a:txBody>
                  <a:tcPr anchor="ctr"/>
                </a:tc>
              </a:tr>
              <a:tr h="455614">
                <a:tc>
                  <a:txBody>
                    <a:bodyPr/>
                    <a:lstStyle/>
                    <a:p>
                      <a:r>
                        <a:rPr lang="en-US" sz="1400" b="1" dirty="0" smtClean="0"/>
                        <a:t>Maximum</a:t>
                      </a:r>
                      <a:r>
                        <a:rPr lang="en-US" sz="1400" b="1" baseline="0" dirty="0" smtClean="0"/>
                        <a:t> tenant storage</a:t>
                      </a:r>
                      <a:endParaRPr lang="en-US" sz="1400" b="1" dirty="0"/>
                    </a:p>
                  </a:txBody>
                  <a:tcPr anchor="ctr"/>
                </a:tc>
                <a:tc>
                  <a:txBody>
                    <a:bodyPr/>
                    <a:lstStyle/>
                    <a:p>
                      <a:pPr algn="ctr"/>
                      <a:r>
                        <a:rPr lang="en-US" sz="1400" dirty="0" smtClean="0"/>
                        <a:t>1 TB</a:t>
                      </a:r>
                      <a:endParaRPr lang="en-US" sz="1400" dirty="0"/>
                    </a:p>
                  </a:txBody>
                  <a:tcPr anchor="ctr"/>
                </a:tc>
                <a:tc>
                  <a:txBody>
                    <a:bodyPr/>
                    <a:lstStyle/>
                    <a:p>
                      <a:pPr algn="ctr"/>
                      <a:r>
                        <a:rPr lang="en-US" sz="1400" dirty="0" smtClean="0"/>
                        <a:t>20 TB</a:t>
                      </a:r>
                      <a:endParaRPr lang="en-US" sz="1400" dirty="0"/>
                    </a:p>
                  </a:txBody>
                  <a:tcPr anchor="ctr"/>
                </a:tc>
                <a:tc>
                  <a:txBody>
                    <a:bodyPr/>
                    <a:lstStyle/>
                    <a:p>
                      <a:pPr algn="ctr"/>
                      <a:r>
                        <a:rPr lang="en-US" sz="1400" dirty="0" smtClean="0"/>
                        <a:t>Unlimited</a:t>
                      </a:r>
                      <a:endParaRPr lang="en-US" sz="1400" dirty="0"/>
                    </a:p>
                  </a:txBody>
                  <a:tcPr anchor="ctr"/>
                </a:tc>
                <a:tc>
                  <a:txBody>
                    <a:bodyPr/>
                    <a:lstStyle/>
                    <a:p>
                      <a:pPr algn="ctr"/>
                      <a:r>
                        <a:rPr lang="en-US" sz="1400" dirty="0" smtClean="0"/>
                        <a:t>Unlimited</a:t>
                      </a:r>
                      <a:endParaRPr lang="en-US" sz="1400" dirty="0"/>
                    </a:p>
                  </a:txBody>
                  <a:tcPr anchor="ctr"/>
                </a:tc>
              </a:tr>
              <a:tr h="455614">
                <a:tc>
                  <a:txBody>
                    <a:bodyPr/>
                    <a:lstStyle/>
                    <a:p>
                      <a:r>
                        <a:rPr lang="en-US" sz="1400" b="1" dirty="0"/>
                        <a:t>Site collection quota </a:t>
                      </a:r>
                      <a:r>
                        <a:rPr lang="en-US" sz="1400" b="1" dirty="0" smtClean="0"/>
                        <a:t>limit </a:t>
                      </a:r>
                    </a:p>
                    <a:p>
                      <a:r>
                        <a:rPr lang="en-US" sz="1400" b="1" dirty="0" smtClean="0"/>
                        <a:t>(per site collection)</a:t>
                      </a:r>
                      <a:endParaRPr lang="en-US" sz="1400" b="1" dirty="0"/>
                    </a:p>
                  </a:txBody>
                  <a:tcPr anchor="ctr"/>
                </a:tc>
                <a:tc>
                  <a:txBody>
                    <a:bodyPr/>
                    <a:lstStyle/>
                    <a:p>
                      <a:pPr algn="ctr"/>
                      <a:r>
                        <a:rPr lang="en-US" sz="1400" dirty="0"/>
                        <a:t>Up to </a:t>
                      </a:r>
                      <a:r>
                        <a:rPr lang="en-US" sz="1400" dirty="0" smtClean="0"/>
                        <a:t>1 TB</a:t>
                      </a:r>
                      <a:endParaRPr lang="en-US" sz="1400" dirty="0"/>
                    </a:p>
                  </a:txBody>
                  <a:tcPr anchor="ctr"/>
                </a:tc>
                <a:tc>
                  <a:txBody>
                    <a:bodyPr/>
                    <a:lstStyle/>
                    <a:p>
                      <a:pPr algn="ctr"/>
                      <a:r>
                        <a:rPr lang="en-US" sz="1400" dirty="0" smtClean="0"/>
                        <a:t>Up to 1 TB</a:t>
                      </a:r>
                      <a:endParaRPr lang="en-US" sz="1400" dirty="0"/>
                    </a:p>
                  </a:txBody>
                  <a:tcPr anchor="ctr"/>
                </a:tc>
                <a:tc>
                  <a:txBody>
                    <a:bodyPr/>
                    <a:lstStyle/>
                    <a:p>
                      <a:pPr algn="ctr"/>
                      <a:r>
                        <a:rPr lang="en-US" sz="1400" dirty="0" smtClean="0"/>
                        <a:t>Up to 1 TB</a:t>
                      </a:r>
                      <a:endParaRPr lang="en-US" sz="1400" dirty="0"/>
                    </a:p>
                  </a:txBody>
                  <a:tcPr anchor="ctr"/>
                </a:tc>
                <a:tc>
                  <a:txBody>
                    <a:bodyPr/>
                    <a:lstStyle/>
                    <a:p>
                      <a:pPr algn="ctr"/>
                      <a:r>
                        <a:rPr lang="en-US" sz="1400" dirty="0" smtClean="0"/>
                        <a:t>Up to 1 TB</a:t>
                      </a:r>
                      <a:endParaRPr lang="en-US" sz="1400" dirty="0"/>
                    </a:p>
                  </a:txBody>
                  <a:tcPr anchor="ctr"/>
                </a:tc>
              </a:tr>
              <a:tr h="534986">
                <a:tc>
                  <a:txBody>
                    <a:bodyPr/>
                    <a:lstStyle/>
                    <a:p>
                      <a:r>
                        <a:rPr lang="en-US" sz="1400" b="1" dirty="0"/>
                        <a:t>Site collections (#) per tenant</a:t>
                      </a:r>
                    </a:p>
                  </a:txBody>
                  <a:tcPr anchor="ctr"/>
                </a:tc>
                <a:tc>
                  <a:txBody>
                    <a:bodyPr/>
                    <a:lstStyle/>
                    <a:p>
                      <a:pPr algn="ctr"/>
                      <a:r>
                        <a:rPr lang="fr-FR" sz="1400" dirty="0" smtClean="0"/>
                        <a:t>1</a:t>
                      </a:r>
                      <a:endParaRPr lang="fr-FR" sz="1400" dirty="0"/>
                    </a:p>
                  </a:txBody>
                  <a:tcPr anchor="ctr"/>
                </a:tc>
                <a:tc>
                  <a:txBody>
                    <a:bodyPr/>
                    <a:lstStyle/>
                    <a:p>
                      <a:pPr algn="ctr"/>
                      <a:r>
                        <a:rPr lang="fr-FR" sz="1400" dirty="0" smtClean="0"/>
                        <a:t>20</a:t>
                      </a:r>
                      <a:endParaRPr lang="fr-FR" sz="1400" dirty="0"/>
                    </a:p>
                  </a:txBody>
                  <a:tcPr anchor="ctr"/>
                </a:tc>
                <a:tc>
                  <a:txBody>
                    <a:bodyPr/>
                    <a:lstStyle/>
                    <a:p>
                      <a:pPr algn="ctr"/>
                      <a:r>
                        <a:rPr lang="fr-FR" sz="1400" dirty="0" smtClean="0"/>
                        <a:t>10,000</a:t>
                      </a:r>
                      <a:endParaRPr lang="fr-FR" sz="1400" dirty="0"/>
                    </a:p>
                  </a:txBody>
                  <a:tcPr anchor="ctr"/>
                </a:tc>
                <a:tc>
                  <a:txBody>
                    <a:bodyPr/>
                    <a:lstStyle/>
                    <a:p>
                      <a:pPr algn="ctr"/>
                      <a:r>
                        <a:rPr lang="fr-FR" sz="1400" dirty="0" smtClean="0"/>
                        <a:t>10,000</a:t>
                      </a:r>
                      <a:endParaRPr lang="fr-FR" sz="1400" dirty="0"/>
                    </a:p>
                  </a:txBody>
                  <a:tcPr anchor="ctr"/>
                </a:tc>
              </a:tr>
              <a:tr h="457200">
                <a:tc>
                  <a:txBody>
                    <a:bodyPr/>
                    <a:lstStyle/>
                    <a:p>
                      <a:r>
                        <a:rPr lang="en-US" sz="1400" b="1" dirty="0" smtClean="0"/>
                        <a:t>Subsites (#) per site collection</a:t>
                      </a:r>
                      <a:endParaRPr lang="en-US" sz="1400" b="1" dirty="0"/>
                    </a:p>
                  </a:txBody>
                  <a:tcPr anchor="ctr"/>
                </a:tc>
                <a:tc>
                  <a:txBody>
                    <a:bodyPr/>
                    <a:lstStyle/>
                    <a:p>
                      <a:pPr algn="ctr"/>
                      <a:r>
                        <a:rPr lang="en-US" sz="1400" dirty="0"/>
                        <a:t>Up to </a:t>
                      </a:r>
                      <a:r>
                        <a:rPr lang="en-US" sz="1400" dirty="0" smtClean="0"/>
                        <a:t>2,000</a:t>
                      </a:r>
                      <a:endParaRPr lang="en-US" sz="1400" dirty="0"/>
                    </a:p>
                  </a:txBody>
                  <a:tcPr anchor="ctr"/>
                </a:tc>
                <a:tc>
                  <a:txBody>
                    <a:bodyPr/>
                    <a:lstStyle/>
                    <a:p>
                      <a:pPr algn="ctr"/>
                      <a:r>
                        <a:rPr lang="en-US" sz="1400" dirty="0"/>
                        <a:t>Up to </a:t>
                      </a:r>
                      <a:r>
                        <a:rPr lang="en-US" sz="1400" dirty="0" smtClean="0"/>
                        <a:t>2,000</a:t>
                      </a:r>
                      <a:endParaRPr lang="en-US" sz="1400" dirty="0"/>
                    </a:p>
                  </a:txBody>
                  <a:tcPr anchor="ctr"/>
                </a:tc>
                <a:tc>
                  <a:txBody>
                    <a:bodyPr/>
                    <a:lstStyle/>
                    <a:p>
                      <a:pPr algn="ctr"/>
                      <a:r>
                        <a:rPr lang="en-US" sz="1400" dirty="0"/>
                        <a:t>Up to </a:t>
                      </a:r>
                      <a:r>
                        <a:rPr lang="en-US" sz="1400" dirty="0" smtClean="0"/>
                        <a:t>2,000</a:t>
                      </a:r>
                      <a:endParaRPr lang="en-US" sz="1400" dirty="0"/>
                    </a:p>
                  </a:txBody>
                  <a:tcPr anchor="ctr"/>
                </a:tc>
                <a:tc>
                  <a:txBody>
                    <a:bodyPr/>
                    <a:lstStyle/>
                    <a:p>
                      <a:pPr algn="ctr"/>
                      <a:r>
                        <a:rPr lang="en-US" sz="1400" dirty="0"/>
                        <a:t>Up to </a:t>
                      </a:r>
                      <a:r>
                        <a:rPr lang="en-US" sz="1400" dirty="0" smtClean="0"/>
                        <a:t>2,000</a:t>
                      </a:r>
                      <a:endParaRPr lang="en-US" sz="1400" dirty="0"/>
                    </a:p>
                  </a:txBody>
                  <a:tcPr anchor="ctr"/>
                </a:tc>
              </a:tr>
              <a:tr h="457200">
                <a:tc>
                  <a:txBody>
                    <a:bodyPr/>
                    <a:lstStyle/>
                    <a:p>
                      <a:r>
                        <a:rPr lang="en-US" sz="1400" b="1" dirty="0" smtClean="0"/>
                        <a:t>OneDrive for Business (personal) storage</a:t>
                      </a:r>
                      <a:endParaRPr lang="en-US" sz="1400" b="1" dirty="0"/>
                    </a:p>
                  </a:txBody>
                  <a:tcPr anchor="ctr"/>
                </a:tc>
                <a:tc>
                  <a:txBody>
                    <a:bodyPr/>
                    <a:lstStyle/>
                    <a:p>
                      <a:pPr algn="ctr"/>
                      <a:r>
                        <a:rPr lang="en-US" sz="1400" dirty="0"/>
                        <a:t>25 GB per </a:t>
                      </a:r>
                      <a:r>
                        <a:rPr lang="en-US" sz="1400" dirty="0" smtClean="0"/>
                        <a:t>user</a:t>
                      </a:r>
                      <a:endParaRPr lang="en-US" sz="1400" dirty="0"/>
                    </a:p>
                  </a:txBody>
                  <a:tcPr anchor="ctr"/>
                </a:tc>
                <a:tc>
                  <a:txBody>
                    <a:bodyPr/>
                    <a:lstStyle/>
                    <a:p>
                      <a:pPr algn="ctr"/>
                      <a:r>
                        <a:rPr lang="en-US" sz="1400" dirty="0"/>
                        <a:t>25 GB per </a:t>
                      </a:r>
                      <a:r>
                        <a:rPr lang="en-US" sz="1400" dirty="0" smtClean="0"/>
                        <a:t>user</a:t>
                      </a:r>
                      <a:endParaRPr lang="en-US" sz="1400" dirty="0"/>
                    </a:p>
                  </a:txBody>
                  <a:tcPr anchor="ctr"/>
                </a:tc>
                <a:tc>
                  <a:txBody>
                    <a:bodyPr/>
                    <a:lstStyle/>
                    <a:p>
                      <a:pPr algn="ctr"/>
                      <a:r>
                        <a:rPr lang="en-US" sz="1400" dirty="0"/>
                        <a:t>25 GB per </a:t>
                      </a:r>
                      <a:r>
                        <a:rPr lang="en-US" sz="1400" dirty="0" smtClean="0"/>
                        <a:t>user</a:t>
                      </a:r>
                      <a:endParaRPr lang="en-US" sz="1400" dirty="0"/>
                    </a:p>
                  </a:txBody>
                  <a:tcPr anchor="ctr"/>
                </a:tc>
                <a:tc>
                  <a:txBody>
                    <a:bodyPr/>
                    <a:lstStyle/>
                    <a:p>
                      <a:pPr algn="ctr"/>
                      <a:r>
                        <a:rPr lang="en-US" sz="1400" dirty="0" smtClean="0"/>
                        <a:t>Not available</a:t>
                      </a:r>
                      <a:endParaRPr lang="en-US" sz="1400" dirty="0"/>
                    </a:p>
                  </a:txBody>
                  <a:tcPr anchor="ctr"/>
                </a:tc>
              </a:tr>
              <a:tr h="457200">
                <a:tc>
                  <a:txBody>
                    <a:bodyPr/>
                    <a:lstStyle/>
                    <a:p>
                      <a:r>
                        <a:rPr lang="en-US" sz="1400" b="1" dirty="0"/>
                        <a:t>Public Website storage default</a:t>
                      </a:r>
                    </a:p>
                  </a:txBody>
                  <a:tcPr anchor="ctr"/>
                </a:tc>
                <a:tc>
                  <a:txBody>
                    <a:bodyPr/>
                    <a:lstStyle/>
                    <a:p>
                      <a:pPr algn="ctr"/>
                      <a:r>
                        <a:rPr lang="en-US" sz="1400" dirty="0"/>
                        <a:t>5 </a:t>
                      </a:r>
                      <a:r>
                        <a:rPr lang="en-US" sz="1400" dirty="0" smtClean="0"/>
                        <a:t>GB</a:t>
                      </a:r>
                      <a:endParaRPr lang="en-US" sz="1400" dirty="0"/>
                    </a:p>
                  </a:txBody>
                  <a:tcPr anchor="ctr"/>
                </a:tc>
                <a:tc>
                  <a:txBody>
                    <a:bodyPr/>
                    <a:lstStyle/>
                    <a:p>
                      <a:pPr algn="ctr"/>
                      <a:r>
                        <a:rPr lang="en-US" sz="1400" dirty="0"/>
                        <a:t>5 </a:t>
                      </a:r>
                      <a:r>
                        <a:rPr lang="en-US" sz="1400" dirty="0" smtClean="0"/>
                        <a:t>GB</a:t>
                      </a:r>
                      <a:endParaRPr lang="en-US" sz="1400" dirty="0"/>
                    </a:p>
                  </a:txBody>
                  <a:tcPr anchor="ctr"/>
                </a:tc>
                <a:tc>
                  <a:txBody>
                    <a:bodyPr/>
                    <a:lstStyle/>
                    <a:p>
                      <a:pPr algn="ctr"/>
                      <a:r>
                        <a:rPr lang="en-US" sz="1400" dirty="0"/>
                        <a:t>5 </a:t>
                      </a:r>
                      <a:r>
                        <a:rPr lang="en-US" sz="1400" dirty="0" smtClean="0"/>
                        <a:t>GB</a:t>
                      </a:r>
                      <a:endParaRPr lang="en-US" sz="1400" dirty="0"/>
                    </a:p>
                  </a:txBody>
                  <a:tcPr anchor="ctr"/>
                </a:tc>
                <a:tc>
                  <a:txBody>
                    <a:bodyPr/>
                    <a:lstStyle/>
                    <a:p>
                      <a:pPr algn="ctr"/>
                      <a:r>
                        <a:rPr lang="en-US" sz="1400" dirty="0"/>
                        <a:t>5 </a:t>
                      </a:r>
                      <a:r>
                        <a:rPr lang="en-US" sz="1400" dirty="0" smtClean="0"/>
                        <a:t>GB</a:t>
                      </a:r>
                      <a:endParaRPr lang="en-US" sz="1400" dirty="0"/>
                    </a:p>
                  </a:txBody>
                  <a:tcPr anchor="ctr"/>
                </a:tc>
              </a:tr>
              <a:tr h="457200">
                <a:tc>
                  <a:txBody>
                    <a:bodyPr/>
                    <a:lstStyle/>
                    <a:p>
                      <a:r>
                        <a:rPr lang="en-US" sz="1400" b="1" dirty="0"/>
                        <a:t>File </a:t>
                      </a:r>
                      <a:r>
                        <a:rPr lang="en-US" sz="1400" b="1" dirty="0" smtClean="0"/>
                        <a:t>size limit</a:t>
                      </a:r>
                      <a:endParaRPr lang="en-US" sz="1400" b="1" dirty="0"/>
                    </a:p>
                  </a:txBody>
                  <a:tcPr anchor="ctr"/>
                </a:tc>
                <a:tc>
                  <a:txBody>
                    <a:bodyPr/>
                    <a:lstStyle/>
                    <a:p>
                      <a:pPr algn="ctr"/>
                      <a:r>
                        <a:rPr lang="en-US" sz="1400" dirty="0"/>
                        <a:t>2 GB per </a:t>
                      </a:r>
                      <a:r>
                        <a:rPr lang="en-US" sz="1400" dirty="0" smtClean="0"/>
                        <a:t>file</a:t>
                      </a:r>
                      <a:endParaRPr lang="en-US" sz="1400" dirty="0"/>
                    </a:p>
                  </a:txBody>
                  <a:tcPr anchor="ctr"/>
                </a:tc>
                <a:tc>
                  <a:txBody>
                    <a:bodyPr/>
                    <a:lstStyle/>
                    <a:p>
                      <a:pPr algn="ctr"/>
                      <a:r>
                        <a:rPr lang="en-US" sz="1400" dirty="0"/>
                        <a:t>2 GB per </a:t>
                      </a:r>
                      <a:r>
                        <a:rPr lang="en-US" sz="1400" dirty="0" smtClean="0"/>
                        <a:t>file</a:t>
                      </a:r>
                      <a:endParaRPr lang="en-US" sz="1400" dirty="0"/>
                    </a:p>
                  </a:txBody>
                  <a:tcPr anchor="ctr"/>
                </a:tc>
                <a:tc>
                  <a:txBody>
                    <a:bodyPr/>
                    <a:lstStyle/>
                    <a:p>
                      <a:pPr algn="ctr"/>
                      <a:r>
                        <a:rPr lang="en-US" sz="1400" dirty="0"/>
                        <a:t>2 GB per </a:t>
                      </a:r>
                      <a:r>
                        <a:rPr lang="en-US" sz="1400" dirty="0" smtClean="0"/>
                        <a:t>file</a:t>
                      </a:r>
                      <a:endParaRPr lang="en-US" sz="1400" dirty="0"/>
                    </a:p>
                  </a:txBody>
                  <a:tcPr anchor="ctr"/>
                </a:tc>
                <a:tc>
                  <a:txBody>
                    <a:bodyPr/>
                    <a:lstStyle/>
                    <a:p>
                      <a:pPr algn="ctr"/>
                      <a:r>
                        <a:rPr lang="en-US" sz="1400" dirty="0"/>
                        <a:t>2 GB per </a:t>
                      </a:r>
                      <a:r>
                        <a:rPr lang="en-US" sz="1400" dirty="0" smtClean="0"/>
                        <a:t>file</a:t>
                      </a:r>
                      <a:endParaRPr lang="en-US" sz="1400" dirty="0"/>
                    </a:p>
                  </a:txBody>
                  <a:tcPr anchor="ctr"/>
                </a:tc>
              </a:tr>
              <a:tr h="457200">
                <a:tc>
                  <a:txBody>
                    <a:bodyPr/>
                    <a:lstStyle/>
                    <a:p>
                      <a:r>
                        <a:rPr lang="en-US" sz="1400" b="1" dirty="0"/>
                        <a:t>Number of </a:t>
                      </a:r>
                      <a:r>
                        <a:rPr lang="en-US" sz="1400" b="1" dirty="0" smtClean="0"/>
                        <a:t>users cap</a:t>
                      </a:r>
                      <a:endParaRPr lang="en-US" sz="1400" b="1" dirty="0"/>
                    </a:p>
                  </a:txBody>
                  <a:tcPr anchor="ctr"/>
                </a:tc>
                <a:tc>
                  <a:txBody>
                    <a:bodyPr/>
                    <a:lstStyle/>
                    <a:p>
                      <a:pPr algn="ctr"/>
                      <a:r>
                        <a:rPr lang="en-US" sz="1400" dirty="0" smtClean="0"/>
                        <a:t>Up to 25 users</a:t>
                      </a:r>
                      <a:endParaRPr lang="en-US" sz="1400" dirty="0"/>
                    </a:p>
                  </a:txBody>
                  <a:tcPr anchor="ctr"/>
                </a:tc>
                <a:tc>
                  <a:txBody>
                    <a:bodyPr/>
                    <a:lstStyle/>
                    <a:p>
                      <a:pPr algn="ctr"/>
                      <a:r>
                        <a:rPr lang="en-US" sz="1400" dirty="0" smtClean="0"/>
                        <a:t>Up to 300 users</a:t>
                      </a:r>
                      <a:endParaRPr lang="en-US" sz="1400" dirty="0"/>
                    </a:p>
                  </a:txBody>
                  <a:tcPr anchor="ctr"/>
                </a:tc>
                <a:tc>
                  <a:txBody>
                    <a:bodyPr/>
                    <a:lstStyle/>
                    <a:p>
                      <a:pPr algn="ctr"/>
                      <a:r>
                        <a:rPr lang="en-US" sz="1400" dirty="0" smtClean="0"/>
                        <a:t>-</a:t>
                      </a:r>
                      <a:endParaRPr lang="en-US" sz="1400" dirty="0"/>
                    </a:p>
                  </a:txBody>
                  <a:tcPr anchor="ctr"/>
                </a:tc>
                <a:tc>
                  <a:txBody>
                    <a:bodyPr/>
                    <a:lstStyle/>
                    <a:p>
                      <a:pPr algn="ctr"/>
                      <a:r>
                        <a:rPr lang="en-US" sz="1400" dirty="0" smtClean="0"/>
                        <a:t>-</a:t>
                      </a:r>
                      <a:endParaRPr lang="en-US" sz="1400" dirty="0"/>
                    </a:p>
                  </a:txBody>
                  <a:tcPr anchor="ctr"/>
                </a:tc>
              </a:tr>
              <a:tr h="457200">
                <a:tc>
                  <a:txBody>
                    <a:bodyPr/>
                    <a:lstStyle/>
                    <a:p>
                      <a:r>
                        <a:rPr lang="en-US" sz="1400" b="1" dirty="0"/>
                        <a:t>Maximum number of </a:t>
                      </a:r>
                      <a:r>
                        <a:rPr lang="en-US" sz="1400" b="1" dirty="0" smtClean="0"/>
                        <a:t>unique external users per tenant</a:t>
                      </a:r>
                      <a:endParaRPr lang="en-US" sz="1400" b="1" dirty="0"/>
                    </a:p>
                  </a:txBody>
                  <a:tcPr anchor="ctr"/>
                </a:tc>
                <a:tc>
                  <a:txBody>
                    <a:bodyPr/>
                    <a:lstStyle/>
                    <a:p>
                      <a:pPr algn="ctr"/>
                      <a:r>
                        <a:rPr lang="en-US" sz="1400" dirty="0" smtClean="0"/>
                        <a:t>500</a:t>
                      </a:r>
                      <a:endParaRPr lang="en-US" sz="1400" dirty="0"/>
                    </a:p>
                  </a:txBody>
                  <a:tcPr anchor="ctr"/>
                </a:tc>
                <a:tc>
                  <a:txBody>
                    <a:bodyPr/>
                    <a:lstStyle/>
                    <a:p>
                      <a:pPr algn="ctr"/>
                      <a:r>
                        <a:rPr lang="en-US" sz="1400" dirty="0" smtClean="0"/>
                        <a:t>10,000</a:t>
                      </a:r>
                      <a:endParaRPr lang="en-US" sz="1400" dirty="0"/>
                    </a:p>
                  </a:txBody>
                  <a:tcPr anchor="ctr"/>
                </a:tc>
                <a:tc>
                  <a:txBody>
                    <a:bodyPr/>
                    <a:lstStyle/>
                    <a:p>
                      <a:pPr algn="ctr"/>
                      <a:r>
                        <a:rPr lang="en-US" sz="1400" dirty="0" smtClean="0"/>
                        <a:t>10,000</a:t>
                      </a:r>
                      <a:endParaRPr lang="en-US" sz="1400" dirty="0"/>
                    </a:p>
                  </a:txBody>
                  <a:tcPr anchor="ctr"/>
                </a:tc>
                <a:tc>
                  <a:txBody>
                    <a:bodyPr/>
                    <a:lstStyle/>
                    <a:p>
                      <a:pPr algn="ctr"/>
                      <a:r>
                        <a:rPr lang="en-US" sz="1400" dirty="0" smtClean="0"/>
                        <a:t>10,000</a:t>
                      </a:r>
                      <a:endParaRPr lang="en-US" sz="1400" dirty="0"/>
                    </a:p>
                  </a:txBody>
                  <a:tcPr anchor="ctr"/>
                </a:tc>
              </a:tr>
            </a:tbl>
          </a:graphicData>
        </a:graphic>
      </p:graphicFrame>
    </p:spTree>
    <p:extLst>
      <p:ext uri="{BB962C8B-B14F-4D97-AF65-F5344CB8AC3E}">
        <p14:creationId xmlns:p14="http://schemas.microsoft.com/office/powerpoint/2010/main" val="292980408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Office 365 Licensing Options</a:t>
            </a:r>
            <a:r>
              <a:rPr lang="en-US" sz="3200" dirty="0"/>
              <a:t/>
            </a:r>
            <a:br>
              <a:rPr lang="en-US" sz="3200" dirty="0"/>
            </a:br>
            <a:endParaRPr lang="en-US" sz="3600" b="1" dirty="0"/>
          </a:p>
        </p:txBody>
      </p:sp>
      <p:sp>
        <p:nvSpPr>
          <p:cNvPr id="5" name="Text Placeholder 4"/>
          <p:cNvSpPr>
            <a:spLocks noGrp="1"/>
          </p:cNvSpPr>
          <p:nvPr>
            <p:ph type="body" sz="quarter" idx="4294967295"/>
          </p:nvPr>
        </p:nvSpPr>
        <p:spPr>
          <a:xfrm>
            <a:off x="6689316" y="4819804"/>
            <a:ext cx="4408301" cy="941668"/>
          </a:xfrm>
          <a:prstGeom prst="rect">
            <a:avLst/>
          </a:prstGeom>
        </p:spPr>
        <p:txBody>
          <a:bodyPr/>
          <a:lstStyle/>
          <a:p>
            <a:pPr marL="0" indent="0" algn="ctr">
              <a:buNone/>
            </a:pPr>
            <a:r>
              <a:rPr lang="en-US" dirty="0" smtClean="0">
                <a:solidFill>
                  <a:schemeClr val="tx1"/>
                </a:solidFill>
              </a:rPr>
              <a:t>Full</a:t>
            </a:r>
            <a:r>
              <a:rPr lang="en-US" dirty="0" smtClean="0">
                <a:gradFill>
                  <a:gsLst>
                    <a:gs pos="1250">
                      <a:srgbClr val="0072C6"/>
                    </a:gs>
                    <a:gs pos="100000">
                      <a:srgbClr val="0072C6"/>
                    </a:gs>
                  </a:gsLst>
                  <a:lin ang="5400000" scaled="0"/>
                </a:gradFill>
              </a:rPr>
              <a:t> </a:t>
            </a:r>
            <a:r>
              <a:rPr lang="en-US" b="1" dirty="0" smtClean="0">
                <a:gradFill>
                  <a:gsLst>
                    <a:gs pos="1250">
                      <a:srgbClr val="0072C6"/>
                    </a:gs>
                    <a:gs pos="100000">
                      <a:srgbClr val="0072C6"/>
                    </a:gs>
                  </a:gsLst>
                  <a:lin ang="5400000" scaled="0"/>
                </a:gradFill>
              </a:rPr>
              <a:t>USL</a:t>
            </a:r>
          </a:p>
          <a:p>
            <a:pPr algn="ctr"/>
            <a:endParaRPr lang="en-US" sz="1199" b="1" dirty="0">
              <a:solidFill>
                <a:schemeClr val="tx1"/>
              </a:solidFill>
            </a:endParaRPr>
          </a:p>
        </p:txBody>
      </p:sp>
      <p:sp>
        <p:nvSpPr>
          <p:cNvPr id="32" name="Text Placeholder 1"/>
          <p:cNvSpPr txBox="1">
            <a:spLocks/>
          </p:cNvSpPr>
          <p:nvPr/>
        </p:nvSpPr>
        <p:spPr>
          <a:xfrm>
            <a:off x="527570" y="2767512"/>
            <a:ext cx="11363428" cy="4792609"/>
          </a:xfrm>
          <a:prstGeom prst="rect">
            <a:avLst/>
          </a:prstGeom>
        </p:spPr>
        <p:txBody>
          <a:bodyPr>
            <a:normAutofit/>
          </a:bodyPr>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buFont typeface="Arial" pitchFamily="34" charset="0"/>
              <a:buNone/>
            </a:pPr>
            <a:endParaRPr lang="en-US" sz="1224" dirty="0">
              <a:solidFill>
                <a:srgbClr val="000000"/>
              </a:solidFill>
            </a:endParaRPr>
          </a:p>
        </p:txBody>
      </p:sp>
      <p:sp>
        <p:nvSpPr>
          <p:cNvPr id="18" name="Oval 17"/>
          <p:cNvSpPr/>
          <p:nvPr/>
        </p:nvSpPr>
        <p:spPr bwMode="auto">
          <a:xfrm>
            <a:off x="7781567" y="2385352"/>
            <a:ext cx="2287496" cy="2213130"/>
          </a:xfrm>
          <a:prstGeom prst="ellipse">
            <a:avLst/>
          </a:prstGeom>
          <a:blipFill>
            <a:blip r:embed="rId3"/>
            <a:stretch>
              <a:fillRect/>
            </a:stretch>
          </a:blip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2" tIns="45702" rIns="45702" bIns="45702" numCol="1" spcCol="0" rtlCol="0" fromWordArt="0" anchor="ctr" anchorCtr="0" forceAA="0" compatLnSpc="1">
            <a:prstTxWarp prst="textNoShape">
              <a:avLst/>
            </a:prstTxWarp>
            <a:noAutofit/>
          </a:bodyPr>
          <a:lstStyle/>
          <a:p>
            <a:pPr algn="ctr" defTabSz="913737" fontAlgn="base">
              <a:spcBef>
                <a:spcPct val="0"/>
              </a:spcBef>
              <a:spcAft>
                <a:spcPct val="0"/>
              </a:spcAft>
            </a:pPr>
            <a:endParaRPr lang="en-US" sz="2199" dirty="0">
              <a:gradFill>
                <a:gsLst>
                  <a:gs pos="0">
                    <a:srgbClr val="FFFFFF"/>
                  </a:gs>
                  <a:gs pos="100000">
                    <a:srgbClr val="FFFFFF"/>
                  </a:gs>
                </a:gsLst>
                <a:lin ang="5400000" scaled="0"/>
              </a:gradFill>
              <a:ea typeface="Segoe UI" pitchFamily="34" charset="0"/>
              <a:cs typeface="Segoe UI" pitchFamily="34" charset="0"/>
            </a:endParaRPr>
          </a:p>
        </p:txBody>
      </p:sp>
      <p:sp>
        <p:nvSpPr>
          <p:cNvPr id="19" name="Oval 18"/>
          <p:cNvSpPr>
            <a:spLocks noChangeAspect="1"/>
          </p:cNvSpPr>
          <p:nvPr/>
        </p:nvSpPr>
        <p:spPr bwMode="auto">
          <a:xfrm>
            <a:off x="7527498" y="2278062"/>
            <a:ext cx="749709" cy="749709"/>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2" tIns="45702" rIns="45702" bIns="45702" numCol="1" spcCol="0" rtlCol="0" fromWordArt="0" anchor="ctr" anchorCtr="0" forceAA="0" compatLnSpc="1">
            <a:prstTxWarp prst="textNoShape">
              <a:avLst/>
            </a:prstTxWarp>
            <a:noAutofit/>
          </a:bodyPr>
          <a:lstStyle/>
          <a:p>
            <a:pPr algn="ctr" defTabSz="913737" fontAlgn="base">
              <a:spcBef>
                <a:spcPct val="0"/>
              </a:spcBef>
              <a:spcAft>
                <a:spcPct val="0"/>
              </a:spcAft>
            </a:pPr>
            <a:r>
              <a:rPr lang="en-US" sz="2199" dirty="0">
                <a:gradFill>
                  <a:gsLst>
                    <a:gs pos="0">
                      <a:srgbClr val="FFFFFF"/>
                    </a:gs>
                    <a:gs pos="100000">
                      <a:srgbClr val="FFFFFF"/>
                    </a:gs>
                  </a:gsLst>
                  <a:lin ang="5400000" scaled="0"/>
                </a:gradFill>
                <a:ea typeface="Segoe UI" pitchFamily="34" charset="0"/>
                <a:cs typeface="Segoe UI" pitchFamily="34" charset="0"/>
              </a:rPr>
              <a:t>2</a:t>
            </a:r>
          </a:p>
        </p:txBody>
      </p:sp>
      <p:cxnSp>
        <p:nvCxnSpPr>
          <p:cNvPr id="21" name="Straight Connector 20"/>
          <p:cNvCxnSpPr/>
          <p:nvPr/>
        </p:nvCxnSpPr>
        <p:spPr>
          <a:xfrm>
            <a:off x="7802676" y="4802949"/>
            <a:ext cx="21321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 Placeholder 4"/>
          <p:cNvSpPr txBox="1">
            <a:spLocks/>
          </p:cNvSpPr>
          <p:nvPr/>
        </p:nvSpPr>
        <p:spPr>
          <a:xfrm>
            <a:off x="1205123" y="4844095"/>
            <a:ext cx="4408301" cy="941337"/>
          </a:xfrm>
          <a:prstGeom prst="rect">
            <a:avLst/>
          </a:prstGeom>
        </p:spPr>
        <p:txBody>
          <a:bodyPr vert="horz" wrap="square" lIns="146246" tIns="91403" rIns="146246" bIns="91403"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3998" dirty="0">
                <a:solidFill>
                  <a:srgbClr val="505050"/>
                </a:solidFill>
              </a:rPr>
              <a:t>Add-</a:t>
            </a:r>
            <a:r>
              <a:rPr lang="en-US" sz="3998" b="1" dirty="0">
                <a:gradFill>
                  <a:gsLst>
                    <a:gs pos="1250">
                      <a:srgbClr val="0072C6"/>
                    </a:gs>
                    <a:gs pos="100000">
                      <a:srgbClr val="0072C6"/>
                    </a:gs>
                  </a:gsLst>
                  <a:lin ang="5400000" scaled="0"/>
                </a:gradFill>
              </a:rPr>
              <a:t>Ons</a:t>
            </a:r>
          </a:p>
          <a:p>
            <a:pPr algn="ctr"/>
            <a:endParaRPr lang="en-US" sz="1199" b="1" dirty="0">
              <a:solidFill>
                <a:srgbClr val="505050"/>
              </a:solidFill>
            </a:endParaRPr>
          </a:p>
        </p:txBody>
      </p:sp>
      <p:sp>
        <p:nvSpPr>
          <p:cNvPr id="25" name="Oval 24"/>
          <p:cNvSpPr/>
          <p:nvPr/>
        </p:nvSpPr>
        <p:spPr bwMode="auto">
          <a:xfrm>
            <a:off x="2297374" y="2409643"/>
            <a:ext cx="2287496" cy="2213130"/>
          </a:xfrm>
          <a:prstGeom prst="ellipse">
            <a:avLst/>
          </a:prstGeom>
          <a:blipFill>
            <a:blip r:embed="rId4"/>
            <a:stretch>
              <a:fillRect/>
            </a:stretch>
          </a:blip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2" tIns="45702" rIns="45702" bIns="45702" numCol="1" spcCol="0" rtlCol="0" fromWordArt="0" anchor="ctr" anchorCtr="0" forceAA="0" compatLnSpc="1">
            <a:prstTxWarp prst="textNoShape">
              <a:avLst/>
            </a:prstTxWarp>
            <a:noAutofit/>
          </a:bodyPr>
          <a:lstStyle/>
          <a:p>
            <a:pPr algn="ctr" defTabSz="913737" fontAlgn="base">
              <a:spcBef>
                <a:spcPct val="0"/>
              </a:spcBef>
              <a:spcAft>
                <a:spcPct val="0"/>
              </a:spcAft>
            </a:pPr>
            <a:endParaRPr lang="en-US" sz="2199" dirty="0">
              <a:gradFill>
                <a:gsLst>
                  <a:gs pos="0">
                    <a:srgbClr val="FFFFFF"/>
                  </a:gs>
                  <a:gs pos="100000">
                    <a:srgbClr val="FFFFFF"/>
                  </a:gs>
                </a:gsLst>
                <a:lin ang="5400000" scaled="0"/>
              </a:gradFill>
              <a:ea typeface="Segoe UI" pitchFamily="34" charset="0"/>
              <a:cs typeface="Segoe UI" pitchFamily="34" charset="0"/>
            </a:endParaRPr>
          </a:p>
        </p:txBody>
      </p:sp>
      <p:sp>
        <p:nvSpPr>
          <p:cNvPr id="26" name="Oval 25"/>
          <p:cNvSpPr>
            <a:spLocks noChangeAspect="1"/>
          </p:cNvSpPr>
          <p:nvPr/>
        </p:nvSpPr>
        <p:spPr bwMode="auto">
          <a:xfrm>
            <a:off x="2043305" y="2302353"/>
            <a:ext cx="749709" cy="749709"/>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2" tIns="45702" rIns="45702" bIns="45702" numCol="1" spcCol="0" rtlCol="0" fromWordArt="0" anchor="ctr" anchorCtr="0" forceAA="0" compatLnSpc="1">
            <a:prstTxWarp prst="textNoShape">
              <a:avLst/>
            </a:prstTxWarp>
            <a:noAutofit/>
          </a:bodyPr>
          <a:lstStyle/>
          <a:p>
            <a:pPr algn="ctr" defTabSz="913737" fontAlgn="base">
              <a:spcBef>
                <a:spcPct val="0"/>
              </a:spcBef>
              <a:spcAft>
                <a:spcPct val="0"/>
              </a:spcAft>
            </a:pPr>
            <a:r>
              <a:rPr lang="en-US" sz="2199" dirty="0">
                <a:gradFill>
                  <a:gsLst>
                    <a:gs pos="0">
                      <a:srgbClr val="FFFFFF"/>
                    </a:gs>
                    <a:gs pos="100000">
                      <a:srgbClr val="FFFFFF"/>
                    </a:gs>
                  </a:gsLst>
                  <a:lin ang="5400000" scaled="0"/>
                </a:gradFill>
                <a:ea typeface="Segoe UI" pitchFamily="34" charset="0"/>
                <a:cs typeface="Segoe UI" pitchFamily="34" charset="0"/>
              </a:rPr>
              <a:t>1</a:t>
            </a:r>
          </a:p>
        </p:txBody>
      </p:sp>
      <p:cxnSp>
        <p:nvCxnSpPr>
          <p:cNvPr id="27" name="Straight Connector 26"/>
          <p:cNvCxnSpPr/>
          <p:nvPr/>
        </p:nvCxnSpPr>
        <p:spPr>
          <a:xfrm>
            <a:off x="2318483" y="4827240"/>
            <a:ext cx="21321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878655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002" y="1208026"/>
            <a:ext cx="12426473" cy="3608975"/>
            <a:chOff x="-1" y="1206182"/>
            <a:chExt cx="12436475" cy="3611880"/>
          </a:xfrm>
        </p:grpSpPr>
        <p:sp>
          <p:nvSpPr>
            <p:cNvPr id="7" name="Rectangle 6"/>
            <p:cNvSpPr/>
            <p:nvPr/>
          </p:nvSpPr>
          <p:spPr bwMode="auto">
            <a:xfrm>
              <a:off x="-1" y="1206182"/>
              <a:ext cx="12436475" cy="361188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2" tIns="46592" rIns="46592" bIns="46592" numCol="1" spcCol="0" rtlCol="0" fromWordArt="0" anchor="ctr" anchorCtr="0" forceAA="0" compatLnSpc="1">
              <a:prstTxWarp prst="textNoShape">
                <a:avLst/>
              </a:prstTxWarp>
              <a:noAutofit/>
            </a:bodyPr>
            <a:lstStyle/>
            <a:p>
              <a:pPr algn="ctr" defTabSz="931551" fontAlgn="base">
                <a:spcBef>
                  <a:spcPct val="0"/>
                </a:spcBef>
                <a:spcAft>
                  <a:spcPct val="0"/>
                </a:spcAft>
              </a:pPr>
              <a:endParaRPr lang="en-US" sz="2242" dirty="0">
                <a:gradFill>
                  <a:gsLst>
                    <a:gs pos="0">
                      <a:srgbClr val="FFFFFF"/>
                    </a:gs>
                    <a:gs pos="100000">
                      <a:srgbClr val="FFFFFF"/>
                    </a:gs>
                  </a:gsLst>
                  <a:lin ang="5400000" scaled="0"/>
                </a:gradFill>
                <a:ea typeface="Segoe UI" pitchFamily="34" charset="0"/>
                <a:cs typeface="Segoe UI" pitchFamily="34" charset="0"/>
              </a:endParaRPr>
            </a:p>
          </p:txBody>
        </p:sp>
        <p:sp>
          <p:nvSpPr>
            <p:cNvPr id="31" name="TextBox 30"/>
            <p:cNvSpPr txBox="1"/>
            <p:nvPr/>
          </p:nvSpPr>
          <p:spPr>
            <a:xfrm>
              <a:off x="32632" y="2622046"/>
              <a:ext cx="2254100" cy="743875"/>
            </a:xfrm>
            <a:prstGeom prst="rect">
              <a:avLst/>
            </a:prstGeom>
            <a:noFill/>
          </p:spPr>
          <p:txBody>
            <a:bodyPr wrap="square" lIns="182733" tIns="146187" rIns="0" bIns="146187" rtlCol="0">
              <a:spAutoFit/>
            </a:bodyPr>
            <a:lstStyle/>
            <a:p>
              <a:pPr defTabSz="932003"/>
              <a:r>
                <a:rPr lang="en-US" sz="2855" b="1" dirty="0">
                  <a:gradFill>
                    <a:gsLst>
                      <a:gs pos="1250">
                        <a:srgbClr val="DC3C00"/>
                      </a:gs>
                      <a:gs pos="100000">
                        <a:srgbClr val="DC3C00"/>
                      </a:gs>
                    </a:gsLst>
                    <a:lin ang="5400000" scaled="0"/>
                  </a:gradFill>
                  <a:latin typeface="Segoe UI Light"/>
                </a:rPr>
                <a:t>How it Works</a:t>
              </a:r>
            </a:p>
          </p:txBody>
        </p:sp>
      </p:grpSp>
      <p:grpSp>
        <p:nvGrpSpPr>
          <p:cNvPr id="4" name="Group 24"/>
          <p:cNvGrpSpPr/>
          <p:nvPr/>
        </p:nvGrpSpPr>
        <p:grpSpPr>
          <a:xfrm>
            <a:off x="5002" y="5310169"/>
            <a:ext cx="12426473" cy="927299"/>
            <a:chOff x="-2" y="4849267"/>
            <a:chExt cx="12436475" cy="928045"/>
          </a:xfrm>
          <a:solidFill>
            <a:schemeClr val="accent1"/>
          </a:solidFill>
        </p:grpSpPr>
        <p:sp>
          <p:nvSpPr>
            <p:cNvPr id="29" name="Rectangle 25"/>
            <p:cNvSpPr/>
            <p:nvPr/>
          </p:nvSpPr>
          <p:spPr bwMode="auto">
            <a:xfrm>
              <a:off x="-2" y="4849267"/>
              <a:ext cx="12436475" cy="92804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2" tIns="46592" rIns="46592" bIns="46592" numCol="1" spcCol="0" rtlCol="0" fromWordArt="0" anchor="ctr" anchorCtr="0" forceAA="0" compatLnSpc="1">
              <a:prstTxWarp prst="textNoShape">
                <a:avLst/>
              </a:prstTxWarp>
              <a:noAutofit/>
            </a:bodyPr>
            <a:lstStyle/>
            <a:p>
              <a:pPr algn="ctr" defTabSz="931551" fontAlgn="base">
                <a:spcBef>
                  <a:spcPct val="0"/>
                </a:spcBef>
                <a:spcAft>
                  <a:spcPct val="0"/>
                </a:spcAft>
              </a:pPr>
              <a:endParaRPr lang="en-US" sz="2242" dirty="0">
                <a:gradFill>
                  <a:gsLst>
                    <a:gs pos="0">
                      <a:srgbClr val="FFFFFF"/>
                    </a:gs>
                    <a:gs pos="100000">
                      <a:srgbClr val="FFFFFF"/>
                    </a:gs>
                  </a:gsLst>
                  <a:lin ang="5400000" scaled="0"/>
                </a:gradFill>
                <a:ea typeface="Segoe UI" pitchFamily="34" charset="0"/>
                <a:cs typeface="Segoe UI" pitchFamily="34" charset="0"/>
              </a:endParaRPr>
            </a:p>
          </p:txBody>
        </p:sp>
        <p:sp>
          <p:nvSpPr>
            <p:cNvPr id="33" name="TextBox 29"/>
            <p:cNvSpPr txBox="1"/>
            <p:nvPr/>
          </p:nvSpPr>
          <p:spPr>
            <a:xfrm>
              <a:off x="202256" y="4930823"/>
              <a:ext cx="3247140" cy="734977"/>
            </a:xfrm>
            <a:prstGeom prst="rect">
              <a:avLst/>
            </a:prstGeom>
            <a:grpFill/>
          </p:spPr>
          <p:txBody>
            <a:bodyPr wrap="square" lIns="182733" tIns="146187" rIns="182733" bIns="146187" rtlCol="0">
              <a:spAutoFit/>
            </a:bodyPr>
            <a:lstStyle/>
            <a:p>
              <a:pPr defTabSz="932003"/>
              <a:r>
                <a:rPr lang="en-US" sz="2798" b="1" dirty="0" smtClean="0">
                  <a:gradFill>
                    <a:gsLst>
                      <a:gs pos="1250">
                        <a:srgbClr val="FFFFFF"/>
                      </a:gs>
                      <a:gs pos="100000">
                        <a:srgbClr val="FFFFFF"/>
                      </a:gs>
                    </a:gsLst>
                    <a:lin ang="5400000" scaled="0"/>
                  </a:gradFill>
                  <a:latin typeface="Segoe UI Light"/>
                </a:rPr>
                <a:t>Benefit</a:t>
              </a:r>
              <a:endParaRPr lang="en-US" sz="2798" i="1" dirty="0">
                <a:gradFill>
                  <a:gsLst>
                    <a:gs pos="1250">
                      <a:srgbClr val="FFFFFF"/>
                    </a:gs>
                    <a:gs pos="100000">
                      <a:srgbClr val="FFFFFF"/>
                    </a:gs>
                  </a:gsLst>
                  <a:lin ang="5400000" scaled="0"/>
                </a:gradFill>
                <a:latin typeface="Segoe UI Light"/>
              </a:endParaRPr>
            </a:p>
          </p:txBody>
        </p:sp>
      </p:grpSp>
      <p:sp>
        <p:nvSpPr>
          <p:cNvPr id="39" name="Rectangle 38"/>
          <p:cNvSpPr/>
          <p:nvPr/>
        </p:nvSpPr>
        <p:spPr bwMode="auto">
          <a:xfrm>
            <a:off x="7889860" y="1208025"/>
            <a:ext cx="4335405" cy="5413437"/>
          </a:xfrm>
          <a:prstGeom prst="rect">
            <a:avLst/>
          </a:prstGeom>
          <a:solidFill>
            <a:schemeClr val="bg1">
              <a:lumMod val="85000"/>
              <a:alpha val="23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00" rIns="0" bIns="46600" numCol="1" rtlCol="0" anchor="ctr" anchorCtr="0" compatLnSpc="1">
            <a:prstTxWarp prst="textNoShape">
              <a:avLst/>
            </a:prstTxWarp>
          </a:bodyPr>
          <a:lstStyle/>
          <a:p>
            <a:pPr algn="ctr" defTabSz="931734" fontAlgn="base">
              <a:spcBef>
                <a:spcPct val="0"/>
              </a:spcBef>
              <a:spcAft>
                <a:spcPct val="0"/>
              </a:spcAft>
            </a:pPr>
            <a:endParaRPr lang="en-US" sz="1998" dirty="0">
              <a:gradFill>
                <a:gsLst>
                  <a:gs pos="0">
                    <a:srgbClr val="FFFFFF"/>
                  </a:gs>
                  <a:gs pos="100000">
                    <a:srgbClr val="FFFFFF"/>
                  </a:gs>
                </a:gsLst>
                <a:lin ang="5400000" scaled="0"/>
              </a:gradFill>
            </a:endParaRPr>
          </a:p>
        </p:txBody>
      </p:sp>
      <p:sp>
        <p:nvSpPr>
          <p:cNvPr id="12" name="Rectangle 11"/>
          <p:cNvSpPr/>
          <p:nvPr/>
        </p:nvSpPr>
        <p:spPr bwMode="auto">
          <a:xfrm>
            <a:off x="3523631" y="1208025"/>
            <a:ext cx="4294223" cy="5413437"/>
          </a:xfrm>
          <a:prstGeom prst="rect">
            <a:avLst/>
          </a:prstGeom>
          <a:solidFill>
            <a:schemeClr val="bg1">
              <a:lumMod val="85000"/>
              <a:alpha val="23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00" rIns="0" bIns="46600" numCol="1" rtlCol="0" anchor="ctr" anchorCtr="0" compatLnSpc="1">
            <a:prstTxWarp prst="textNoShape">
              <a:avLst/>
            </a:prstTxWarp>
          </a:bodyPr>
          <a:lstStyle/>
          <a:p>
            <a:pPr algn="ctr" defTabSz="931734" fontAlgn="base">
              <a:spcBef>
                <a:spcPct val="0"/>
              </a:spcBef>
              <a:spcAft>
                <a:spcPct val="0"/>
              </a:spcAft>
            </a:pPr>
            <a:endParaRPr lang="en-US" sz="1998" dirty="0">
              <a:gradFill>
                <a:gsLst>
                  <a:gs pos="0">
                    <a:srgbClr val="FFFFFF"/>
                  </a:gs>
                  <a:gs pos="100000">
                    <a:srgbClr val="FFFFFF"/>
                  </a:gs>
                </a:gsLst>
                <a:lin ang="5400000" scaled="0"/>
              </a:gradFill>
            </a:endParaRPr>
          </a:p>
        </p:txBody>
      </p:sp>
      <p:grpSp>
        <p:nvGrpSpPr>
          <p:cNvPr id="20" name="Group 19"/>
          <p:cNvGrpSpPr/>
          <p:nvPr/>
        </p:nvGrpSpPr>
        <p:grpSpPr>
          <a:xfrm>
            <a:off x="8804808" y="1333060"/>
            <a:ext cx="2464327" cy="3408308"/>
            <a:chOff x="8806890" y="1331317"/>
            <a:chExt cx="2466310" cy="3411052"/>
          </a:xfrm>
        </p:grpSpPr>
        <p:sp>
          <p:nvSpPr>
            <p:cNvPr id="23" name="TextBox 22"/>
            <p:cNvSpPr txBox="1"/>
            <p:nvPr/>
          </p:nvSpPr>
          <p:spPr>
            <a:xfrm>
              <a:off x="8806890" y="1331317"/>
              <a:ext cx="2466310" cy="282414"/>
            </a:xfrm>
            <a:prstGeom prst="rect">
              <a:avLst/>
            </a:prstGeom>
            <a:noFill/>
          </p:spPr>
          <p:txBody>
            <a:bodyPr wrap="square" lIns="0" tIns="0" rIns="0" bIns="0" rtlCol="0">
              <a:spAutoFit/>
            </a:bodyPr>
            <a:lstStyle/>
            <a:p>
              <a:pPr algn="ctr" defTabSz="932003"/>
              <a:r>
                <a:rPr lang="en-US" sz="1798" b="1" dirty="0">
                  <a:gradFill>
                    <a:gsLst>
                      <a:gs pos="1250">
                        <a:srgbClr val="DC3C00"/>
                      </a:gs>
                      <a:gs pos="100000">
                        <a:srgbClr val="DC3C00"/>
                      </a:gs>
                    </a:gsLst>
                    <a:lin ang="5400000" scaled="0"/>
                  </a:gradFill>
                </a:rPr>
                <a:t>Full USL </a:t>
              </a:r>
              <a:r>
                <a:rPr lang="en-US" sz="1798" i="1" dirty="0">
                  <a:gradFill>
                    <a:gsLst>
                      <a:gs pos="1250">
                        <a:srgbClr val="DC3C00"/>
                      </a:gs>
                      <a:gs pos="100000">
                        <a:srgbClr val="DC3C00"/>
                      </a:gs>
                    </a:gsLst>
                    <a:lin ang="5400000" scaled="0"/>
                  </a:gradFill>
                </a:rPr>
                <a:t>(USL + Bridge)</a:t>
              </a:r>
            </a:p>
          </p:txBody>
        </p:sp>
        <p:sp>
          <p:nvSpPr>
            <p:cNvPr id="15" name="Rectangle 14"/>
            <p:cNvSpPr/>
            <p:nvPr/>
          </p:nvSpPr>
          <p:spPr bwMode="auto">
            <a:xfrm>
              <a:off x="9060736" y="1992687"/>
              <a:ext cx="2110501" cy="241200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2" tIns="46592" rIns="46592" bIns="46592" numCol="1" spcCol="0" rtlCol="0" fromWordArt="0" anchor="ctr" anchorCtr="0" forceAA="0" compatLnSpc="1">
              <a:prstTxWarp prst="textNoShape">
                <a:avLst/>
              </a:prstTxWarp>
              <a:noAutofit/>
            </a:bodyPr>
            <a:lstStyle/>
            <a:p>
              <a:pPr algn="ctr" defTabSz="931551" fontAlgn="base">
                <a:spcBef>
                  <a:spcPct val="0"/>
                </a:spcBef>
                <a:spcAft>
                  <a:spcPct val="0"/>
                </a:spcAft>
              </a:pPr>
              <a:endParaRPr lang="en-US" sz="2242"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9060736" y="4404689"/>
              <a:ext cx="2110501" cy="337680"/>
            </a:xfrm>
            <a:prstGeom prst="rect">
              <a:avLst/>
            </a:prstGeom>
            <a:solidFill>
              <a:schemeClr val="tx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2" tIns="46592" rIns="46592" bIns="46592" numCol="1" spcCol="0" rtlCol="0" fromWordArt="0" anchor="ctr" anchorCtr="0" forceAA="0" compatLnSpc="1">
              <a:prstTxWarp prst="textNoShape">
                <a:avLst/>
              </a:prstTxWarp>
              <a:noAutofit/>
            </a:bodyPr>
            <a:lstStyle/>
            <a:p>
              <a:pPr algn="ctr" defTabSz="931551" fontAlgn="base">
                <a:spcBef>
                  <a:spcPct val="0"/>
                </a:spcBef>
                <a:spcAft>
                  <a:spcPct val="0"/>
                </a:spcAft>
              </a:pPr>
              <a:r>
                <a:rPr lang="en-US" sz="1398" b="1" dirty="0">
                  <a:gradFill>
                    <a:gsLst>
                      <a:gs pos="1250">
                        <a:srgbClr val="FFFFFF"/>
                      </a:gs>
                      <a:gs pos="100000">
                        <a:srgbClr val="FFFFFF"/>
                      </a:gs>
                    </a:gsLst>
                    <a:lin ang="5400000" scaled="0"/>
                  </a:gradFill>
                  <a:ea typeface="Segoe UI" pitchFamily="34" charset="0"/>
                  <a:cs typeface="Segoe UI" pitchFamily="34" charset="0"/>
                </a:rPr>
                <a:t>Bridge </a:t>
              </a:r>
              <a:r>
                <a:rPr lang="en-US" sz="1398" b="1" dirty="0" smtClean="0">
                  <a:gradFill>
                    <a:gsLst>
                      <a:gs pos="1250">
                        <a:srgbClr val="FFFFFF"/>
                      </a:gs>
                      <a:gs pos="100000">
                        <a:srgbClr val="FFFFFF"/>
                      </a:gs>
                    </a:gsLst>
                    <a:lin ang="5400000" scaled="0"/>
                  </a:gradFill>
                  <a:ea typeface="Segoe UI" pitchFamily="34" charset="0"/>
                  <a:cs typeface="Segoe UI" pitchFamily="34" charset="0"/>
                </a:rPr>
                <a:t>CAL </a:t>
              </a:r>
              <a:r>
                <a:rPr lang="en-US" sz="1398" dirty="0" smtClean="0">
                  <a:gradFill>
                    <a:gsLst>
                      <a:gs pos="1250">
                        <a:srgbClr val="FFFFFF"/>
                      </a:gs>
                      <a:gs pos="100000">
                        <a:srgbClr val="FFFFFF"/>
                      </a:gs>
                    </a:gsLst>
                    <a:lin ang="5400000" scaled="0"/>
                  </a:gradFill>
                  <a:ea typeface="Segoe UI" pitchFamily="34" charset="0"/>
                  <a:cs typeface="Segoe UI" pitchFamily="34" charset="0"/>
                </a:rPr>
                <a:t>$1.50</a:t>
              </a:r>
              <a:r>
                <a:rPr lang="en-US" sz="1398" b="1" dirty="0" smtClean="0">
                  <a:gradFill>
                    <a:gsLst>
                      <a:gs pos="1250">
                        <a:srgbClr val="FFFFFF"/>
                      </a:gs>
                      <a:gs pos="100000">
                        <a:srgbClr val="FFFFFF"/>
                      </a:gs>
                    </a:gsLst>
                    <a:lin ang="5400000" scaled="0"/>
                  </a:gradFill>
                  <a:ea typeface="Segoe UI" pitchFamily="34" charset="0"/>
                  <a:cs typeface="Segoe UI" pitchFamily="34" charset="0"/>
                </a:rPr>
                <a:t> </a:t>
              </a:r>
              <a:endParaRPr lang="en-US" sz="1398" dirty="0">
                <a:gradFill>
                  <a:gsLst>
                    <a:gs pos="1250">
                      <a:srgbClr val="FFFFFF"/>
                    </a:gs>
                    <a:gs pos="100000">
                      <a:srgbClr val="FFFFFF"/>
                    </a:gs>
                  </a:gsLst>
                  <a:lin ang="5400000" scaled="0"/>
                </a:gradFill>
                <a:ea typeface="Segoe UI" pitchFamily="34" charset="0"/>
                <a:cs typeface="Segoe UI" pitchFamily="34" charset="0"/>
              </a:endParaRPr>
            </a:p>
          </p:txBody>
        </p:sp>
        <p:sp>
          <p:nvSpPr>
            <p:cNvPr id="17" name="TextBox 16"/>
            <p:cNvSpPr txBox="1"/>
            <p:nvPr/>
          </p:nvSpPr>
          <p:spPr>
            <a:xfrm>
              <a:off x="9276093" y="2129621"/>
              <a:ext cx="1679787" cy="439164"/>
            </a:xfrm>
            <a:prstGeom prst="rect">
              <a:avLst/>
            </a:prstGeom>
            <a:noFill/>
          </p:spPr>
          <p:txBody>
            <a:bodyPr wrap="square" lIns="0" tIns="0" rIns="0" bIns="0" rtlCol="0">
              <a:spAutoFit/>
            </a:bodyPr>
            <a:lstStyle/>
            <a:p>
              <a:pPr algn="ctr" defTabSz="932003"/>
              <a:r>
                <a:rPr lang="en-US" sz="1398" b="1" dirty="0">
                  <a:gradFill>
                    <a:gsLst>
                      <a:gs pos="1250">
                        <a:srgbClr val="FFFFFF"/>
                      </a:gs>
                      <a:gs pos="100000">
                        <a:srgbClr val="FFFFFF"/>
                      </a:gs>
                    </a:gsLst>
                    <a:lin ang="5400000" scaled="0"/>
                  </a:gradFill>
                </a:rPr>
                <a:t>E3 USL</a:t>
              </a:r>
            </a:p>
            <a:p>
              <a:pPr algn="ctr" defTabSz="932003"/>
              <a:r>
                <a:rPr lang="en-US" sz="1398" dirty="0" smtClean="0">
                  <a:gradFill>
                    <a:gsLst>
                      <a:gs pos="1250">
                        <a:srgbClr val="FFFFFF"/>
                      </a:gs>
                      <a:gs pos="100000">
                        <a:srgbClr val="FFFFFF"/>
                      </a:gs>
                    </a:gsLst>
                    <a:lin ang="5400000" scaled="0"/>
                  </a:gradFill>
                </a:rPr>
                <a:t>$15.50</a:t>
              </a:r>
              <a:endParaRPr lang="en-US" sz="1398" dirty="0">
                <a:gradFill>
                  <a:gsLst>
                    <a:gs pos="1250">
                      <a:srgbClr val="FFFFFF"/>
                    </a:gs>
                    <a:gs pos="100000">
                      <a:srgbClr val="FFFFFF"/>
                    </a:gs>
                  </a:gsLst>
                  <a:lin ang="5400000" scaled="0"/>
                </a:gradFill>
              </a:endParaRPr>
            </a:p>
          </p:txBody>
        </p:sp>
        <p:sp>
          <p:nvSpPr>
            <p:cNvPr id="19" name="TextBox 18"/>
            <p:cNvSpPr txBox="1"/>
            <p:nvPr/>
          </p:nvSpPr>
          <p:spPr>
            <a:xfrm>
              <a:off x="9276093" y="1727710"/>
              <a:ext cx="1679787" cy="256365"/>
            </a:xfrm>
            <a:prstGeom prst="rect">
              <a:avLst/>
            </a:prstGeom>
            <a:noFill/>
          </p:spPr>
          <p:txBody>
            <a:bodyPr wrap="square" lIns="0" tIns="0" rIns="0" bIns="0" rtlCol="0">
              <a:spAutoFit/>
            </a:bodyPr>
            <a:lstStyle/>
            <a:p>
              <a:pPr algn="ctr" defTabSz="932003"/>
              <a:endParaRPr lang="en-US" sz="1632" b="1" dirty="0">
                <a:gradFill>
                  <a:gsLst>
                    <a:gs pos="1250">
                      <a:srgbClr val="000000">
                        <a:lumMod val="75000"/>
                        <a:lumOff val="25000"/>
                      </a:srgbClr>
                    </a:gs>
                    <a:gs pos="100000">
                      <a:srgbClr val="000000">
                        <a:lumMod val="75000"/>
                        <a:lumOff val="25000"/>
                      </a:srgbClr>
                    </a:gs>
                  </a:gsLst>
                  <a:lin ang="5400000" scaled="0"/>
                </a:gradFill>
              </a:endParaRPr>
            </a:p>
          </p:txBody>
        </p:sp>
      </p:grpSp>
      <p:grpSp>
        <p:nvGrpSpPr>
          <p:cNvPr id="8" name="Group 7"/>
          <p:cNvGrpSpPr/>
          <p:nvPr/>
        </p:nvGrpSpPr>
        <p:grpSpPr>
          <a:xfrm>
            <a:off x="3959837" y="1359960"/>
            <a:ext cx="3599466" cy="3369922"/>
            <a:chOff x="3958018" y="1358238"/>
            <a:chExt cx="3602364" cy="3372635"/>
          </a:xfrm>
        </p:grpSpPr>
        <p:sp>
          <p:nvSpPr>
            <p:cNvPr id="22" name="TextBox 21"/>
            <p:cNvSpPr txBox="1"/>
            <p:nvPr/>
          </p:nvSpPr>
          <p:spPr>
            <a:xfrm>
              <a:off x="4399473" y="1358238"/>
              <a:ext cx="2331510" cy="276902"/>
            </a:xfrm>
            <a:prstGeom prst="rect">
              <a:avLst/>
            </a:prstGeom>
            <a:noFill/>
          </p:spPr>
          <p:txBody>
            <a:bodyPr wrap="square" lIns="0" tIns="0" rIns="0" bIns="0" rtlCol="0">
              <a:spAutoFit/>
            </a:bodyPr>
            <a:lstStyle/>
            <a:p>
              <a:pPr algn="ctr" defTabSz="932003"/>
              <a:r>
                <a:rPr lang="en-US" sz="1798" b="1" dirty="0">
                  <a:gradFill>
                    <a:gsLst>
                      <a:gs pos="1250">
                        <a:srgbClr val="DC3C00"/>
                      </a:gs>
                      <a:gs pos="100000">
                        <a:srgbClr val="DC3C00"/>
                      </a:gs>
                    </a:gsLst>
                    <a:lin ang="5400000" scaled="0"/>
                  </a:gradFill>
                </a:rPr>
                <a:t>Add-on </a:t>
              </a:r>
              <a:r>
                <a:rPr lang="en-US" sz="1798" i="1" dirty="0">
                  <a:gradFill>
                    <a:gsLst>
                      <a:gs pos="1250">
                        <a:srgbClr val="DC3C00"/>
                      </a:gs>
                      <a:gs pos="100000">
                        <a:srgbClr val="DC3C00"/>
                      </a:gs>
                    </a:gsLst>
                    <a:lin ang="5400000" scaled="0"/>
                  </a:gradFill>
                </a:rPr>
                <a:t>(SA + Add-on)</a:t>
              </a:r>
            </a:p>
          </p:txBody>
        </p:sp>
        <p:grpSp>
          <p:nvGrpSpPr>
            <p:cNvPr id="21" name="Group 20"/>
            <p:cNvGrpSpPr/>
            <p:nvPr/>
          </p:nvGrpSpPr>
          <p:grpSpPr>
            <a:xfrm>
              <a:off x="3958018" y="1981191"/>
              <a:ext cx="3602364" cy="2749682"/>
              <a:chOff x="4009536" y="1981191"/>
              <a:chExt cx="3602364" cy="2749682"/>
            </a:xfrm>
          </p:grpSpPr>
          <p:sp>
            <p:nvSpPr>
              <p:cNvPr id="9" name="Rectangle 8"/>
              <p:cNvSpPr/>
              <p:nvPr/>
            </p:nvSpPr>
            <p:spPr bwMode="auto">
              <a:xfrm>
                <a:off x="4009537" y="1981191"/>
                <a:ext cx="2110501" cy="456557"/>
              </a:xfrm>
              <a:prstGeom prst="rect">
                <a:avLst/>
              </a:prstGeom>
              <a:gradFill>
                <a:gsLst>
                  <a:gs pos="0">
                    <a:schemeClr val="accent1"/>
                  </a:gs>
                  <a:gs pos="86000">
                    <a:schemeClr val="accent6"/>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2" tIns="46592" rIns="46592" bIns="46592" numCol="1" spcCol="0" rtlCol="0" fromWordArt="0" anchor="ctr" anchorCtr="0" forceAA="0" compatLnSpc="1">
                <a:prstTxWarp prst="textNoShape">
                  <a:avLst/>
                </a:prstTxWarp>
                <a:noAutofit/>
              </a:bodyPr>
              <a:lstStyle/>
              <a:p>
                <a:pPr algn="ctr" defTabSz="931551" fontAlgn="base">
                  <a:spcBef>
                    <a:spcPct val="0"/>
                  </a:spcBef>
                  <a:spcAft>
                    <a:spcPct val="0"/>
                  </a:spcAft>
                </a:pPr>
                <a:endParaRPr lang="en-US" sz="2242"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4009537" y="2437747"/>
                <a:ext cx="2110501" cy="1171544"/>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2" tIns="46592" rIns="46592" bIns="46592" numCol="1" spcCol="0" rtlCol="0" fromWordArt="0" anchor="ctr" anchorCtr="0" forceAA="0" compatLnSpc="1">
                <a:prstTxWarp prst="textNoShape">
                  <a:avLst/>
                </a:prstTxWarp>
                <a:noAutofit/>
              </a:bodyPr>
              <a:lstStyle/>
              <a:p>
                <a:pPr algn="ctr" defTabSz="931551" fontAlgn="base">
                  <a:spcBef>
                    <a:spcPct val="0"/>
                  </a:spcBef>
                  <a:spcAft>
                    <a:spcPct val="0"/>
                  </a:spcAft>
                </a:pPr>
                <a:endParaRPr lang="en-US" sz="2242"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4009537" y="3609292"/>
                <a:ext cx="2110501" cy="1121581"/>
              </a:xfrm>
              <a:prstGeom prst="rect">
                <a:avLst/>
              </a:prstGeom>
              <a:solidFill>
                <a:schemeClr val="tx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2" tIns="46592" rIns="46592" bIns="46592" numCol="1" spcCol="0" rtlCol="0" fromWordArt="0" anchor="ctr" anchorCtr="0" forceAA="0" compatLnSpc="1">
                <a:prstTxWarp prst="textNoShape">
                  <a:avLst/>
                </a:prstTxWarp>
                <a:noAutofit/>
              </a:bodyPr>
              <a:lstStyle/>
              <a:p>
                <a:pPr algn="ctr" defTabSz="931551" fontAlgn="base">
                  <a:spcBef>
                    <a:spcPct val="0"/>
                  </a:spcBef>
                  <a:spcAft>
                    <a:spcPct val="0"/>
                  </a:spcAft>
                </a:pPr>
                <a:endParaRPr lang="en-US" sz="2242" dirty="0">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4224895" y="2810908"/>
                <a:ext cx="1679787" cy="430592"/>
              </a:xfrm>
              <a:prstGeom prst="rect">
                <a:avLst/>
              </a:prstGeom>
              <a:noFill/>
            </p:spPr>
            <p:txBody>
              <a:bodyPr wrap="square" lIns="0" tIns="0" rIns="0" bIns="0" rtlCol="0">
                <a:spAutoFit/>
              </a:bodyPr>
              <a:lstStyle/>
              <a:p>
                <a:pPr algn="ctr" defTabSz="932003"/>
                <a:r>
                  <a:rPr lang="en-US" sz="1398" b="1" dirty="0">
                    <a:gradFill>
                      <a:gsLst>
                        <a:gs pos="1250">
                          <a:srgbClr val="FFFFFF"/>
                        </a:gs>
                        <a:gs pos="100000">
                          <a:srgbClr val="FFFFFF"/>
                        </a:gs>
                      </a:gsLst>
                      <a:lin ang="5400000" scaled="0"/>
                    </a:gradFill>
                  </a:rPr>
                  <a:t>Office Pro Plus </a:t>
                </a:r>
                <a:r>
                  <a:rPr lang="en-US" sz="1398" b="1" dirty="0" smtClean="0">
                    <a:gradFill>
                      <a:gsLst>
                        <a:gs pos="1250">
                          <a:srgbClr val="FFFFFF"/>
                        </a:gs>
                        <a:gs pos="100000">
                          <a:srgbClr val="FFFFFF"/>
                        </a:gs>
                      </a:gsLst>
                      <a:lin ang="5400000" scaled="0"/>
                    </a:gradFill>
                  </a:rPr>
                  <a:t>SA</a:t>
                </a:r>
              </a:p>
              <a:p>
                <a:pPr algn="ctr" defTabSz="932003"/>
                <a:r>
                  <a:rPr lang="en-US" sz="1398" dirty="0" smtClean="0">
                    <a:gradFill>
                      <a:gsLst>
                        <a:gs pos="1250">
                          <a:srgbClr val="FFFFFF"/>
                        </a:gs>
                        <a:gs pos="100000">
                          <a:srgbClr val="FFFFFF"/>
                        </a:gs>
                      </a:gsLst>
                      <a:lin ang="5400000" scaled="0"/>
                    </a:gradFill>
                  </a:rPr>
                  <a:t>$7.50</a:t>
                </a:r>
                <a:endParaRPr lang="en-US" sz="1398" dirty="0">
                  <a:gradFill>
                    <a:gsLst>
                      <a:gs pos="1250">
                        <a:srgbClr val="FFFFFF"/>
                      </a:gs>
                      <a:gs pos="100000">
                        <a:srgbClr val="FFFFFF"/>
                      </a:gs>
                    </a:gsLst>
                    <a:lin ang="5400000" scaled="0"/>
                  </a:gradFill>
                </a:endParaRPr>
              </a:p>
            </p:txBody>
          </p:sp>
          <p:sp>
            <p:nvSpPr>
              <p:cNvPr id="13" name="TextBox 12"/>
              <p:cNvSpPr txBox="1"/>
              <p:nvPr/>
            </p:nvSpPr>
            <p:spPr>
              <a:xfrm>
                <a:off x="4224895" y="3954829"/>
                <a:ext cx="1679787" cy="430592"/>
              </a:xfrm>
              <a:prstGeom prst="rect">
                <a:avLst/>
              </a:prstGeom>
              <a:noFill/>
            </p:spPr>
            <p:txBody>
              <a:bodyPr wrap="square" lIns="0" tIns="0" rIns="0" bIns="0" rtlCol="0">
                <a:spAutoFit/>
              </a:bodyPr>
              <a:lstStyle/>
              <a:p>
                <a:pPr algn="ctr" defTabSz="932003"/>
                <a:r>
                  <a:rPr lang="en-US" sz="1398" b="1" dirty="0">
                    <a:gradFill>
                      <a:gsLst>
                        <a:gs pos="1250">
                          <a:srgbClr val="FFFFFF"/>
                        </a:gs>
                        <a:gs pos="100000">
                          <a:srgbClr val="FFFFFF"/>
                        </a:gs>
                      </a:gsLst>
                      <a:lin ang="5400000" scaled="0"/>
                    </a:gradFill>
                  </a:rPr>
                  <a:t>ECAL </a:t>
                </a:r>
                <a:r>
                  <a:rPr lang="en-US" sz="1398" b="1" dirty="0" smtClean="0">
                    <a:gradFill>
                      <a:gsLst>
                        <a:gs pos="1250">
                          <a:srgbClr val="FFFFFF"/>
                        </a:gs>
                        <a:gs pos="100000">
                          <a:srgbClr val="FFFFFF"/>
                        </a:gs>
                      </a:gsLst>
                      <a:lin ang="5400000" scaled="0"/>
                    </a:gradFill>
                  </a:rPr>
                  <a:t>SA</a:t>
                </a:r>
              </a:p>
              <a:p>
                <a:pPr algn="ctr" defTabSz="932003"/>
                <a:r>
                  <a:rPr lang="en-US" sz="1398" dirty="0" smtClean="0">
                    <a:gradFill>
                      <a:gsLst>
                        <a:gs pos="1250">
                          <a:srgbClr val="FFFFFF"/>
                        </a:gs>
                        <a:gs pos="100000">
                          <a:srgbClr val="FFFFFF"/>
                        </a:gs>
                      </a:gsLst>
                      <a:lin ang="5400000" scaled="0"/>
                    </a:gradFill>
                  </a:rPr>
                  <a:t>$6.50</a:t>
                </a:r>
                <a:endParaRPr lang="en-US" sz="1398" dirty="0">
                  <a:gradFill>
                    <a:gsLst>
                      <a:gs pos="1250">
                        <a:srgbClr val="FFFFFF"/>
                      </a:gs>
                      <a:gs pos="100000">
                        <a:srgbClr val="FFFFFF"/>
                      </a:gs>
                    </a:gsLst>
                    <a:lin ang="5400000" scaled="0"/>
                  </a:gradFill>
                </a:endParaRPr>
              </a:p>
            </p:txBody>
          </p:sp>
          <p:sp>
            <p:nvSpPr>
              <p:cNvPr id="14" name="TextBox 13"/>
              <p:cNvSpPr txBox="1"/>
              <p:nvPr/>
            </p:nvSpPr>
            <p:spPr>
              <a:xfrm>
                <a:off x="4009536" y="2008834"/>
                <a:ext cx="2110502" cy="430592"/>
              </a:xfrm>
              <a:prstGeom prst="rect">
                <a:avLst/>
              </a:prstGeom>
              <a:solidFill>
                <a:schemeClr val="accent1"/>
              </a:solidFill>
            </p:spPr>
            <p:txBody>
              <a:bodyPr wrap="square" lIns="0" tIns="0" rIns="0" bIns="0" rtlCol="0" anchor="ctr">
                <a:spAutoFit/>
              </a:bodyPr>
              <a:lstStyle/>
              <a:p>
                <a:pPr algn="ctr" defTabSz="932003"/>
                <a:r>
                  <a:rPr lang="en-US" sz="1398" b="1" dirty="0">
                    <a:gradFill>
                      <a:gsLst>
                        <a:gs pos="1250">
                          <a:srgbClr val="FFFFFF"/>
                        </a:gs>
                        <a:gs pos="100000">
                          <a:srgbClr val="FFFFFF"/>
                        </a:gs>
                      </a:gsLst>
                      <a:lin ang="5400000" scaled="0"/>
                    </a:gradFill>
                  </a:rPr>
                  <a:t>E3 </a:t>
                </a:r>
                <a:r>
                  <a:rPr lang="en-US" sz="1398" b="1" dirty="0" smtClean="0">
                    <a:gradFill>
                      <a:gsLst>
                        <a:gs pos="1250">
                          <a:srgbClr val="FFFFFF"/>
                        </a:gs>
                        <a:gs pos="100000">
                          <a:srgbClr val="FFFFFF"/>
                        </a:gs>
                      </a:gsLst>
                      <a:lin ang="5400000" scaled="0"/>
                    </a:gradFill>
                  </a:rPr>
                  <a:t>Add-on</a:t>
                </a:r>
              </a:p>
              <a:p>
                <a:pPr algn="ctr" defTabSz="932003"/>
                <a:r>
                  <a:rPr lang="en-US" sz="1398" dirty="0" smtClean="0">
                    <a:gradFill>
                      <a:gsLst>
                        <a:gs pos="1250">
                          <a:srgbClr val="FFFFFF"/>
                        </a:gs>
                        <a:gs pos="100000">
                          <a:srgbClr val="FFFFFF"/>
                        </a:gs>
                      </a:gsLst>
                      <a:lin ang="5400000" scaled="0"/>
                    </a:gradFill>
                  </a:rPr>
                  <a:t>$3.00</a:t>
                </a:r>
                <a:endParaRPr lang="en-US" sz="1398" b="1" dirty="0">
                  <a:gradFill>
                    <a:gsLst>
                      <a:gs pos="1250">
                        <a:srgbClr val="FFFFFF"/>
                      </a:gs>
                      <a:gs pos="100000">
                        <a:srgbClr val="FFFFFF"/>
                      </a:gs>
                    </a:gsLst>
                    <a:lin ang="5400000" scaled="0"/>
                  </a:gradFill>
                </a:endParaRPr>
              </a:p>
            </p:txBody>
          </p:sp>
          <p:sp>
            <p:nvSpPr>
              <p:cNvPr id="27" name="Left Brace 26"/>
              <p:cNvSpPr/>
              <p:nvPr/>
            </p:nvSpPr>
            <p:spPr>
              <a:xfrm rot="10800000">
                <a:off x="6185273" y="2504900"/>
                <a:ext cx="150122" cy="2195653"/>
              </a:xfrm>
              <a:prstGeom prst="leftBrace">
                <a:avLst>
                  <a:gd name="adj1" fmla="val 8333"/>
                  <a:gd name="adj2" fmla="val 45501"/>
                </a:avLst>
              </a:prstGeom>
              <a:ln w="1905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32003"/>
                <a:endParaRPr lang="en-US" sz="1834" dirty="0">
                  <a:solidFill>
                    <a:srgbClr val="000000"/>
                  </a:solidFill>
                </a:endParaRPr>
              </a:p>
            </p:txBody>
          </p:sp>
          <p:sp>
            <p:nvSpPr>
              <p:cNvPr id="28" name="TextBox 27"/>
              <p:cNvSpPr txBox="1"/>
              <p:nvPr/>
            </p:nvSpPr>
            <p:spPr>
              <a:xfrm>
                <a:off x="6442326" y="3482621"/>
                <a:ext cx="1169574" cy="439164"/>
              </a:xfrm>
              <a:prstGeom prst="rect">
                <a:avLst/>
              </a:prstGeom>
              <a:noFill/>
            </p:spPr>
            <p:txBody>
              <a:bodyPr wrap="square" lIns="0" tIns="0" rIns="0" bIns="0" rtlCol="0">
                <a:spAutoFit/>
              </a:bodyPr>
              <a:lstStyle/>
              <a:p>
                <a:pPr defTabSz="932003"/>
                <a:r>
                  <a:rPr lang="en-US" sz="1398" dirty="0">
                    <a:gradFill>
                      <a:gsLst>
                        <a:gs pos="1250">
                          <a:srgbClr val="000000">
                            <a:lumMod val="75000"/>
                            <a:lumOff val="25000"/>
                          </a:srgbClr>
                        </a:gs>
                        <a:gs pos="100000">
                          <a:srgbClr val="000000">
                            <a:lumMod val="75000"/>
                            <a:lumOff val="25000"/>
                          </a:srgbClr>
                        </a:gs>
                      </a:gsLst>
                      <a:lin ang="5400000" scaled="0"/>
                    </a:gradFill>
                  </a:rPr>
                  <a:t>EXISTING INVESTMENT</a:t>
                </a:r>
              </a:p>
            </p:txBody>
          </p:sp>
        </p:grpSp>
      </p:grpSp>
      <p:sp>
        <p:nvSpPr>
          <p:cNvPr id="34" name="TextBox 33"/>
          <p:cNvSpPr txBox="1"/>
          <p:nvPr/>
        </p:nvSpPr>
        <p:spPr>
          <a:xfrm>
            <a:off x="3546635" y="5489638"/>
            <a:ext cx="4038236" cy="541252"/>
          </a:xfrm>
          <a:prstGeom prst="rect">
            <a:avLst/>
          </a:prstGeom>
          <a:noFill/>
        </p:spPr>
        <p:txBody>
          <a:bodyPr wrap="square" lIns="182733" tIns="146187" rIns="182733" bIns="146187" rtlCol="0">
            <a:spAutoFit/>
          </a:bodyPr>
          <a:lstStyle/>
          <a:p>
            <a:pPr defTabSz="932003"/>
            <a:r>
              <a:rPr lang="en-US" sz="1598" dirty="0">
                <a:gradFill>
                  <a:gsLst>
                    <a:gs pos="1250">
                      <a:srgbClr val="FFFFFF"/>
                    </a:gs>
                    <a:gs pos="100000">
                      <a:srgbClr val="FFFFFF"/>
                    </a:gs>
                  </a:gsLst>
                  <a:lin ang="5400000" scaled="0"/>
                </a:gradFill>
              </a:rPr>
              <a:t>Your Existing EA does not change</a:t>
            </a:r>
          </a:p>
        </p:txBody>
      </p:sp>
      <p:sp>
        <p:nvSpPr>
          <p:cNvPr id="35" name="TextBox 34"/>
          <p:cNvSpPr txBox="1"/>
          <p:nvPr/>
        </p:nvSpPr>
        <p:spPr>
          <a:xfrm>
            <a:off x="7865111" y="5500418"/>
            <a:ext cx="4541612" cy="541130"/>
          </a:xfrm>
          <a:prstGeom prst="rect">
            <a:avLst/>
          </a:prstGeom>
          <a:noFill/>
        </p:spPr>
        <p:txBody>
          <a:bodyPr wrap="square" lIns="182733" tIns="146187" rIns="182733" bIns="146187" rtlCol="0">
            <a:spAutoFit/>
          </a:bodyPr>
          <a:lstStyle/>
          <a:p>
            <a:pPr defTabSz="932003"/>
            <a:r>
              <a:rPr lang="en-US" sz="1598" dirty="0">
                <a:gradFill>
                  <a:gsLst>
                    <a:gs pos="1250">
                      <a:srgbClr val="FFFFFF"/>
                    </a:gs>
                    <a:gs pos="100000">
                      <a:srgbClr val="FFFFFF"/>
                    </a:gs>
                  </a:gsLst>
                  <a:lin ang="5400000" scaled="0"/>
                </a:gradFill>
              </a:rPr>
              <a:t>No initial investment in “L” to get to the Cloud</a:t>
            </a:r>
          </a:p>
        </p:txBody>
      </p:sp>
      <p:sp useBgFill="1">
        <p:nvSpPr>
          <p:cNvPr id="24" name="Rectangle 23"/>
          <p:cNvSpPr/>
          <p:nvPr/>
        </p:nvSpPr>
        <p:spPr bwMode="auto">
          <a:xfrm>
            <a:off x="4997" y="2814"/>
            <a:ext cx="12426475" cy="120521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00" rIns="0" bIns="46600" numCol="1" rtlCol="0" anchor="ctr" anchorCtr="0" compatLnSpc="1">
            <a:prstTxWarp prst="textNoShape">
              <a:avLst/>
            </a:prstTxWarp>
          </a:bodyPr>
          <a:lstStyle/>
          <a:p>
            <a:pPr algn="ctr" defTabSz="931734" fontAlgn="base">
              <a:spcBef>
                <a:spcPct val="0"/>
              </a:spcBef>
              <a:spcAft>
                <a:spcPct val="0"/>
              </a:spcAft>
            </a:pPr>
            <a:endParaRPr lang="en-US" sz="1998"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z="4487" dirty="0">
                <a:solidFill>
                  <a:schemeClr val="tx1"/>
                </a:solidFill>
              </a:rPr>
              <a:t>Comparing</a:t>
            </a:r>
            <a:r>
              <a:rPr lang="en-US" sz="4487" dirty="0">
                <a:solidFill>
                  <a:schemeClr val="tx1">
                    <a:lumMod val="65000"/>
                    <a:lumOff val="35000"/>
                  </a:schemeClr>
                </a:solidFill>
              </a:rPr>
              <a:t> </a:t>
            </a:r>
            <a:r>
              <a:rPr lang="en-US" sz="4487" dirty="0">
                <a:solidFill>
                  <a:schemeClr val="tx1"/>
                </a:solidFill>
              </a:rPr>
              <a:t>Office 365 Add-ons vs. Full USL</a:t>
            </a:r>
          </a:p>
        </p:txBody>
      </p:sp>
      <p:sp>
        <p:nvSpPr>
          <p:cNvPr id="32" name="TextBox 17"/>
          <p:cNvSpPr txBox="1"/>
          <p:nvPr/>
        </p:nvSpPr>
        <p:spPr>
          <a:xfrm>
            <a:off x="4104504" y="1709503"/>
            <a:ext cx="1819469" cy="246221"/>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600" b="1" dirty="0" smtClean="0">
                <a:solidFill>
                  <a:srgbClr val="505050">
                    <a:lumMod val="75000"/>
                  </a:srgbClr>
                </a:solidFill>
              </a:rPr>
              <a:t>$17.00</a:t>
            </a:r>
            <a:endParaRPr lang="en-US" sz="1600" dirty="0" smtClean="0">
              <a:solidFill>
                <a:srgbClr val="505050">
                  <a:lumMod val="75000"/>
                </a:srgbClr>
              </a:solidFill>
            </a:endParaRPr>
          </a:p>
        </p:txBody>
      </p:sp>
      <p:sp>
        <p:nvSpPr>
          <p:cNvPr id="36" name="TextBox 17"/>
          <p:cNvSpPr txBox="1"/>
          <p:nvPr/>
        </p:nvSpPr>
        <p:spPr>
          <a:xfrm>
            <a:off x="9203117" y="1709503"/>
            <a:ext cx="1819469" cy="246221"/>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600" b="1" dirty="0" smtClean="0">
                <a:solidFill>
                  <a:srgbClr val="505050">
                    <a:lumMod val="75000"/>
                  </a:srgbClr>
                </a:solidFill>
              </a:rPr>
              <a:t>$17.00</a:t>
            </a:r>
            <a:endParaRPr lang="en-US" sz="1600" dirty="0" smtClean="0">
              <a:solidFill>
                <a:srgbClr val="505050">
                  <a:lumMod val="75000"/>
                </a:srgbClr>
              </a:solidFill>
            </a:endParaRPr>
          </a:p>
        </p:txBody>
      </p:sp>
      <p:sp>
        <p:nvSpPr>
          <p:cNvPr id="37" name="TextBox 29"/>
          <p:cNvSpPr txBox="1"/>
          <p:nvPr/>
        </p:nvSpPr>
        <p:spPr>
          <a:xfrm>
            <a:off x="217574" y="6767953"/>
            <a:ext cx="9158057" cy="161583"/>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spcAft>
                <a:spcPts val="100"/>
              </a:spcAft>
            </a:pPr>
            <a:r>
              <a:rPr lang="en-US" sz="1050" dirty="0" smtClean="0">
                <a:solidFill>
                  <a:srgbClr val="000000">
                    <a:lumMod val="75000"/>
                    <a:lumOff val="25000"/>
                  </a:srgbClr>
                </a:solidFill>
              </a:rPr>
              <a:t>Prices in US Dollars. Reflects </a:t>
            </a:r>
            <a:r>
              <a:rPr lang="en-US" sz="1050" dirty="0">
                <a:solidFill>
                  <a:srgbClr val="000000">
                    <a:lumMod val="75000"/>
                    <a:lumOff val="25000"/>
                  </a:srgbClr>
                </a:solidFill>
              </a:rPr>
              <a:t>pricing for customers with EA Level D </a:t>
            </a:r>
            <a:r>
              <a:rPr lang="en-US" sz="1050" dirty="0" smtClean="0">
                <a:solidFill>
                  <a:srgbClr val="000000">
                    <a:lumMod val="75000"/>
                    <a:lumOff val="25000"/>
                  </a:srgbClr>
                </a:solidFill>
              </a:rPr>
              <a:t>pricing rounded to nearest $.50</a:t>
            </a:r>
          </a:p>
        </p:txBody>
      </p:sp>
    </p:spTree>
    <p:extLst>
      <p:ext uri="{BB962C8B-B14F-4D97-AF65-F5344CB8AC3E}">
        <p14:creationId xmlns:p14="http://schemas.microsoft.com/office/powerpoint/2010/main" val="236797722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0345" y="197695"/>
            <a:ext cx="11902027" cy="762786"/>
          </a:xfrm>
        </p:spPr>
        <p:txBody>
          <a:bodyPr/>
          <a:lstStyle/>
          <a:p>
            <a:r>
              <a:rPr lang="en-US" sz="4080" dirty="0" smtClean="0"/>
              <a:t>Add-on </a:t>
            </a:r>
            <a:r>
              <a:rPr lang="en-US" sz="4080" dirty="0"/>
              <a:t>vs. Full USL</a:t>
            </a:r>
          </a:p>
        </p:txBody>
      </p:sp>
      <p:sp>
        <p:nvSpPr>
          <p:cNvPr id="4" name="TextBox 3"/>
          <p:cNvSpPr txBox="1"/>
          <p:nvPr/>
        </p:nvSpPr>
        <p:spPr>
          <a:xfrm>
            <a:off x="3920156" y="6418019"/>
            <a:ext cx="2173900" cy="384205"/>
          </a:xfrm>
          <a:prstGeom prst="rect">
            <a:avLst/>
          </a:prstGeom>
          <a:noFill/>
        </p:spPr>
        <p:txBody>
          <a:bodyPr wrap="square" lIns="0" tIns="0" rIns="0" bIns="0" rtlCol="0">
            <a:spAutoFit/>
          </a:bodyPr>
          <a:lstStyle/>
          <a:p>
            <a:pPr algn="ctr"/>
            <a:r>
              <a:rPr lang="en-US" sz="2448" spc="-71" dirty="0">
                <a:solidFill>
                  <a:srgbClr val="00BCF2"/>
                </a:solidFill>
              </a:rPr>
              <a:t>Add-on</a:t>
            </a:r>
          </a:p>
        </p:txBody>
      </p:sp>
      <p:sp>
        <p:nvSpPr>
          <p:cNvPr id="6" name="TextBox 5"/>
          <p:cNvSpPr txBox="1"/>
          <p:nvPr/>
        </p:nvSpPr>
        <p:spPr>
          <a:xfrm>
            <a:off x="6064193" y="6412318"/>
            <a:ext cx="2173900" cy="384205"/>
          </a:xfrm>
          <a:prstGeom prst="rect">
            <a:avLst/>
          </a:prstGeom>
          <a:noFill/>
        </p:spPr>
        <p:txBody>
          <a:bodyPr wrap="square" lIns="0" tIns="0" rIns="0" bIns="0" rtlCol="0">
            <a:spAutoFit/>
          </a:bodyPr>
          <a:lstStyle/>
          <a:p>
            <a:pPr algn="ctr"/>
            <a:r>
              <a:rPr lang="en-US" sz="2448" spc="-71" dirty="0">
                <a:solidFill>
                  <a:srgbClr val="0072C6"/>
                </a:solidFill>
              </a:rPr>
              <a:t>Full USL</a:t>
            </a:r>
          </a:p>
        </p:txBody>
      </p:sp>
      <p:cxnSp>
        <p:nvCxnSpPr>
          <p:cNvPr id="8" name="Straight Connector 7"/>
          <p:cNvCxnSpPr>
            <a:endCxn id="31" idx="0"/>
          </p:cNvCxnSpPr>
          <p:nvPr/>
        </p:nvCxnSpPr>
        <p:spPr>
          <a:xfrm>
            <a:off x="5007106" y="2417921"/>
            <a:ext cx="14092" cy="2907785"/>
          </a:xfrm>
          <a:prstGeom prst="line">
            <a:avLst/>
          </a:prstGeom>
          <a:ln w="38100">
            <a:solidFill>
              <a:srgbClr val="EB3C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141397" y="2417922"/>
            <a:ext cx="0" cy="3055365"/>
          </a:xfrm>
          <a:prstGeom prst="line">
            <a:avLst/>
          </a:prstGeom>
          <a:ln w="381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525487" y="2714871"/>
            <a:ext cx="2228612" cy="282513"/>
          </a:xfrm>
          <a:prstGeom prst="rect">
            <a:avLst/>
          </a:prstGeom>
          <a:noFill/>
        </p:spPr>
        <p:txBody>
          <a:bodyPr wrap="square" lIns="0" tIns="0" rIns="0" bIns="0" rtlCol="0">
            <a:spAutoFit/>
          </a:bodyPr>
          <a:lstStyle/>
          <a:p>
            <a:pPr algn="r"/>
            <a:r>
              <a:rPr lang="en-US" sz="1836" spc="-71" dirty="0" smtClean="0">
                <a:solidFill>
                  <a:srgbClr val="505050">
                    <a:lumMod val="75000"/>
                  </a:srgbClr>
                </a:solidFill>
              </a:rPr>
              <a:t>Midterm</a:t>
            </a:r>
            <a:endParaRPr lang="en-US" sz="1836" spc="-71" dirty="0">
              <a:solidFill>
                <a:srgbClr val="505050">
                  <a:lumMod val="75000"/>
                </a:srgbClr>
              </a:solidFill>
            </a:endParaRPr>
          </a:p>
        </p:txBody>
      </p:sp>
      <p:sp>
        <p:nvSpPr>
          <p:cNvPr id="18" name="TextBox 17"/>
          <p:cNvSpPr txBox="1"/>
          <p:nvPr/>
        </p:nvSpPr>
        <p:spPr>
          <a:xfrm>
            <a:off x="7448531" y="2713748"/>
            <a:ext cx="1504468" cy="288137"/>
          </a:xfrm>
          <a:prstGeom prst="rect">
            <a:avLst/>
          </a:prstGeom>
          <a:noFill/>
        </p:spPr>
        <p:txBody>
          <a:bodyPr wrap="square" lIns="0" tIns="0" rIns="0" bIns="0" rtlCol="0">
            <a:spAutoFit/>
          </a:bodyPr>
          <a:lstStyle/>
          <a:p>
            <a:r>
              <a:rPr lang="en-US" sz="1836" spc="-71" dirty="0">
                <a:solidFill>
                  <a:srgbClr val="505050">
                    <a:lumMod val="75000"/>
                  </a:srgbClr>
                </a:solidFill>
              </a:rPr>
              <a:t>At EA renewal</a:t>
            </a:r>
          </a:p>
        </p:txBody>
      </p:sp>
      <p:sp>
        <p:nvSpPr>
          <p:cNvPr id="19" name="Oval 18"/>
          <p:cNvSpPr/>
          <p:nvPr/>
        </p:nvSpPr>
        <p:spPr bwMode="auto">
          <a:xfrm>
            <a:off x="4918368" y="2769260"/>
            <a:ext cx="181741" cy="171494"/>
          </a:xfrm>
          <a:prstGeom prst="ellipse">
            <a:avLst/>
          </a:prstGeom>
          <a:solidFill>
            <a:srgbClr val="EB3C00"/>
          </a:solidFill>
          <a:ln>
            <a:solidFill>
              <a:srgbClr val="EB3C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 name="Oval 19"/>
          <p:cNvSpPr/>
          <p:nvPr/>
        </p:nvSpPr>
        <p:spPr bwMode="auto">
          <a:xfrm>
            <a:off x="7048315" y="2769259"/>
            <a:ext cx="181741" cy="171494"/>
          </a:xfrm>
          <a:prstGeom prst="ellipse">
            <a:avLst/>
          </a:prstGeom>
          <a:solidFill>
            <a:schemeClr val="tx2"/>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 name="TextBox 20"/>
          <p:cNvSpPr txBox="1"/>
          <p:nvPr/>
        </p:nvSpPr>
        <p:spPr>
          <a:xfrm>
            <a:off x="1406579" y="3453921"/>
            <a:ext cx="3347520" cy="288137"/>
          </a:xfrm>
          <a:prstGeom prst="rect">
            <a:avLst/>
          </a:prstGeom>
          <a:noFill/>
        </p:spPr>
        <p:txBody>
          <a:bodyPr wrap="square" lIns="0" tIns="0" rIns="0" bIns="0" rtlCol="0">
            <a:spAutoFit/>
          </a:bodyPr>
          <a:lstStyle/>
          <a:p>
            <a:pPr algn="r"/>
            <a:r>
              <a:rPr lang="en-US" sz="1836" spc="-71" dirty="0">
                <a:solidFill>
                  <a:srgbClr val="505050">
                    <a:lumMod val="75000"/>
                  </a:srgbClr>
                </a:solidFill>
              </a:rPr>
              <a:t>Low O</a:t>
            </a:r>
            <a:r>
              <a:rPr lang="en-US" sz="1836" spc="-71" dirty="0" smtClean="0">
                <a:solidFill>
                  <a:srgbClr val="505050">
                    <a:lumMod val="75000"/>
                  </a:srgbClr>
                </a:solidFill>
              </a:rPr>
              <a:t>rganizational Device Growth</a:t>
            </a:r>
            <a:endParaRPr lang="en-US" sz="1836" spc="-71" dirty="0">
              <a:solidFill>
                <a:srgbClr val="505050">
                  <a:lumMod val="75000"/>
                </a:srgbClr>
              </a:solidFill>
            </a:endParaRPr>
          </a:p>
        </p:txBody>
      </p:sp>
      <p:sp>
        <p:nvSpPr>
          <p:cNvPr id="22" name="TextBox 21"/>
          <p:cNvSpPr txBox="1"/>
          <p:nvPr/>
        </p:nvSpPr>
        <p:spPr>
          <a:xfrm>
            <a:off x="7448530" y="3478957"/>
            <a:ext cx="2439715" cy="282513"/>
          </a:xfrm>
          <a:prstGeom prst="rect">
            <a:avLst/>
          </a:prstGeom>
          <a:noFill/>
        </p:spPr>
        <p:txBody>
          <a:bodyPr wrap="square" lIns="0" tIns="0" rIns="0" bIns="0" rtlCol="0">
            <a:spAutoFit/>
          </a:bodyPr>
          <a:lstStyle/>
          <a:p>
            <a:r>
              <a:rPr lang="en-US" sz="1836" spc="-71" dirty="0">
                <a:solidFill>
                  <a:srgbClr val="505050">
                    <a:lumMod val="75000"/>
                  </a:srgbClr>
                </a:solidFill>
              </a:rPr>
              <a:t>Multiple </a:t>
            </a:r>
            <a:r>
              <a:rPr lang="en-US" sz="1836" spc="-71" dirty="0" smtClean="0">
                <a:solidFill>
                  <a:srgbClr val="505050">
                    <a:lumMod val="75000"/>
                  </a:srgbClr>
                </a:solidFill>
              </a:rPr>
              <a:t>Devices Per User</a:t>
            </a:r>
            <a:endParaRPr lang="en-US" sz="1836" spc="-71" dirty="0">
              <a:solidFill>
                <a:srgbClr val="505050">
                  <a:lumMod val="75000"/>
                </a:srgbClr>
              </a:solidFill>
            </a:endParaRPr>
          </a:p>
        </p:txBody>
      </p:sp>
      <p:sp>
        <p:nvSpPr>
          <p:cNvPr id="23" name="Oval 22"/>
          <p:cNvSpPr/>
          <p:nvPr/>
        </p:nvSpPr>
        <p:spPr bwMode="auto">
          <a:xfrm>
            <a:off x="4930326" y="3534469"/>
            <a:ext cx="181741" cy="171494"/>
          </a:xfrm>
          <a:prstGeom prst="ellipse">
            <a:avLst/>
          </a:prstGeom>
          <a:solidFill>
            <a:srgbClr val="EB3C00"/>
          </a:solidFill>
          <a:ln>
            <a:solidFill>
              <a:srgbClr val="EB3C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 name="Oval 23"/>
          <p:cNvSpPr/>
          <p:nvPr/>
        </p:nvSpPr>
        <p:spPr bwMode="auto">
          <a:xfrm>
            <a:off x="7060273" y="3534468"/>
            <a:ext cx="181741" cy="171494"/>
          </a:xfrm>
          <a:prstGeom prst="ellipse">
            <a:avLst/>
          </a:prstGeom>
          <a:solidFill>
            <a:schemeClr val="tx2"/>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 name="TextBox 24"/>
          <p:cNvSpPr txBox="1"/>
          <p:nvPr/>
        </p:nvSpPr>
        <p:spPr>
          <a:xfrm>
            <a:off x="732154" y="4252040"/>
            <a:ext cx="4022262" cy="282513"/>
          </a:xfrm>
          <a:prstGeom prst="rect">
            <a:avLst/>
          </a:prstGeom>
          <a:noFill/>
        </p:spPr>
        <p:txBody>
          <a:bodyPr wrap="square" lIns="0" tIns="0" rIns="0" bIns="0" rtlCol="0">
            <a:spAutoFit/>
          </a:bodyPr>
          <a:lstStyle/>
          <a:p>
            <a:pPr algn="r"/>
            <a:r>
              <a:rPr lang="en-US" sz="1836" spc="-71" dirty="0">
                <a:solidFill>
                  <a:srgbClr val="505050">
                    <a:lumMod val="75000"/>
                  </a:srgbClr>
                </a:solidFill>
              </a:rPr>
              <a:t>Customer </a:t>
            </a:r>
            <a:r>
              <a:rPr lang="en-US" sz="1836" spc="-71" dirty="0" smtClean="0">
                <a:solidFill>
                  <a:srgbClr val="505050">
                    <a:lumMod val="75000"/>
                  </a:srgbClr>
                </a:solidFill>
              </a:rPr>
              <a:t>desires a </a:t>
            </a:r>
            <a:r>
              <a:rPr lang="en-US" sz="1836" b="1" spc="-71" dirty="0" smtClean="0">
                <a:solidFill>
                  <a:srgbClr val="505050">
                    <a:lumMod val="75000"/>
                  </a:srgbClr>
                </a:solidFill>
              </a:rPr>
              <a:t>hybrid-cloud </a:t>
            </a:r>
            <a:r>
              <a:rPr lang="en-US" sz="1836" spc="-71" dirty="0" smtClean="0">
                <a:solidFill>
                  <a:srgbClr val="505050">
                    <a:lumMod val="75000"/>
                  </a:srgbClr>
                </a:solidFill>
              </a:rPr>
              <a:t>strategy</a:t>
            </a:r>
            <a:endParaRPr lang="en-US" sz="1836" spc="-71" dirty="0">
              <a:solidFill>
                <a:srgbClr val="505050">
                  <a:lumMod val="75000"/>
                </a:srgbClr>
              </a:solidFill>
            </a:endParaRPr>
          </a:p>
        </p:txBody>
      </p:sp>
      <p:sp>
        <p:nvSpPr>
          <p:cNvPr id="26" name="TextBox 25"/>
          <p:cNvSpPr txBox="1"/>
          <p:nvPr/>
        </p:nvSpPr>
        <p:spPr>
          <a:xfrm>
            <a:off x="7448531" y="4290789"/>
            <a:ext cx="4055234" cy="282513"/>
          </a:xfrm>
          <a:prstGeom prst="rect">
            <a:avLst/>
          </a:prstGeom>
          <a:noFill/>
        </p:spPr>
        <p:txBody>
          <a:bodyPr wrap="square" lIns="0" tIns="0" rIns="0" bIns="0" rtlCol="0">
            <a:spAutoFit/>
          </a:bodyPr>
          <a:lstStyle/>
          <a:p>
            <a:r>
              <a:rPr lang="en-US" sz="1836" spc="-71" dirty="0">
                <a:solidFill>
                  <a:srgbClr val="505050">
                    <a:lumMod val="75000"/>
                  </a:srgbClr>
                </a:solidFill>
              </a:rPr>
              <a:t>Customer </a:t>
            </a:r>
            <a:r>
              <a:rPr lang="en-US" sz="1836" spc="-71" dirty="0" smtClean="0">
                <a:solidFill>
                  <a:srgbClr val="505050">
                    <a:lumMod val="75000"/>
                  </a:srgbClr>
                </a:solidFill>
              </a:rPr>
              <a:t>desires a </a:t>
            </a:r>
            <a:r>
              <a:rPr lang="en-US" sz="1836" b="1" spc="-71" dirty="0" smtClean="0">
                <a:solidFill>
                  <a:srgbClr val="505050">
                    <a:lumMod val="75000"/>
                  </a:srgbClr>
                </a:solidFill>
              </a:rPr>
              <a:t>cloud-centric </a:t>
            </a:r>
            <a:r>
              <a:rPr lang="en-US" sz="1836" spc="-71" dirty="0" smtClean="0">
                <a:solidFill>
                  <a:srgbClr val="505050">
                    <a:lumMod val="75000"/>
                  </a:srgbClr>
                </a:solidFill>
              </a:rPr>
              <a:t>strategy</a:t>
            </a:r>
            <a:endParaRPr lang="en-US" sz="1836" spc="-71" dirty="0">
              <a:solidFill>
                <a:srgbClr val="505050">
                  <a:lumMod val="75000"/>
                </a:srgbClr>
              </a:solidFill>
            </a:endParaRPr>
          </a:p>
        </p:txBody>
      </p:sp>
      <p:sp>
        <p:nvSpPr>
          <p:cNvPr id="27" name="Oval 26"/>
          <p:cNvSpPr/>
          <p:nvPr/>
        </p:nvSpPr>
        <p:spPr bwMode="auto">
          <a:xfrm>
            <a:off x="4930327" y="4347504"/>
            <a:ext cx="181741" cy="171494"/>
          </a:xfrm>
          <a:prstGeom prst="ellipse">
            <a:avLst/>
          </a:prstGeom>
          <a:solidFill>
            <a:srgbClr val="EB3C00"/>
          </a:solidFill>
          <a:ln>
            <a:solidFill>
              <a:srgbClr val="EB3C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8" name="Oval 27"/>
          <p:cNvSpPr/>
          <p:nvPr/>
        </p:nvSpPr>
        <p:spPr bwMode="auto">
          <a:xfrm>
            <a:off x="7060274" y="4347503"/>
            <a:ext cx="181741" cy="171494"/>
          </a:xfrm>
          <a:prstGeom prst="ellipse">
            <a:avLst/>
          </a:prstGeom>
          <a:solidFill>
            <a:schemeClr val="tx2"/>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9" name="TextBox 28"/>
          <p:cNvSpPr txBox="1"/>
          <p:nvPr/>
        </p:nvSpPr>
        <p:spPr>
          <a:xfrm>
            <a:off x="1499367" y="5128940"/>
            <a:ext cx="3254732" cy="1130053"/>
          </a:xfrm>
          <a:prstGeom prst="rect">
            <a:avLst/>
          </a:prstGeom>
          <a:noFill/>
        </p:spPr>
        <p:txBody>
          <a:bodyPr wrap="square" lIns="0" tIns="0" rIns="0" bIns="0" rtlCol="0">
            <a:spAutoFit/>
          </a:bodyPr>
          <a:lstStyle/>
          <a:p>
            <a:pPr algn="r"/>
            <a:r>
              <a:rPr lang="en-US" sz="1836" spc="-71" dirty="0">
                <a:solidFill>
                  <a:srgbClr val="505050">
                    <a:lumMod val="75000"/>
                  </a:srgbClr>
                </a:solidFill>
              </a:rPr>
              <a:t>Customer is </a:t>
            </a:r>
            <a:r>
              <a:rPr lang="en-US" sz="1836" spc="-71" dirty="0" smtClean="0">
                <a:solidFill>
                  <a:srgbClr val="505050">
                    <a:lumMod val="75000"/>
                  </a:srgbClr>
                </a:solidFill>
              </a:rPr>
              <a:t>at the </a:t>
            </a:r>
            <a:r>
              <a:rPr lang="en-US" sz="1836" b="1" spc="-71" dirty="0" smtClean="0">
                <a:solidFill>
                  <a:srgbClr val="505050">
                    <a:lumMod val="75000"/>
                  </a:srgbClr>
                </a:solidFill>
              </a:rPr>
              <a:t>beginning of their cloud journey </a:t>
            </a:r>
            <a:r>
              <a:rPr lang="en-US" sz="1836" spc="-71" dirty="0" smtClean="0">
                <a:solidFill>
                  <a:srgbClr val="505050">
                    <a:lumMod val="75000"/>
                  </a:srgbClr>
                </a:solidFill>
              </a:rPr>
              <a:t>and values the </a:t>
            </a:r>
            <a:r>
              <a:rPr lang="en-US" sz="1836" spc="-71" dirty="0">
                <a:solidFill>
                  <a:srgbClr val="505050">
                    <a:lumMod val="75000"/>
                  </a:srgbClr>
                </a:solidFill>
              </a:rPr>
              <a:t>ability to move at their own </a:t>
            </a:r>
            <a:r>
              <a:rPr lang="en-US" sz="1836" spc="-71" dirty="0" smtClean="0">
                <a:solidFill>
                  <a:srgbClr val="505050">
                    <a:lumMod val="75000"/>
                  </a:srgbClr>
                </a:solidFill>
              </a:rPr>
              <a:t>pace with </a:t>
            </a:r>
            <a:r>
              <a:rPr lang="en-US" sz="1836" b="1" spc="-71" dirty="0">
                <a:solidFill>
                  <a:srgbClr val="505050">
                    <a:lumMod val="75000"/>
                  </a:srgbClr>
                </a:solidFill>
              </a:rPr>
              <a:t>no change to their EA</a:t>
            </a:r>
          </a:p>
        </p:txBody>
      </p:sp>
      <p:sp>
        <p:nvSpPr>
          <p:cNvPr id="30" name="TextBox 29"/>
          <p:cNvSpPr txBox="1"/>
          <p:nvPr/>
        </p:nvSpPr>
        <p:spPr>
          <a:xfrm>
            <a:off x="7448530" y="5145019"/>
            <a:ext cx="3510101" cy="1130053"/>
          </a:xfrm>
          <a:prstGeom prst="rect">
            <a:avLst/>
          </a:prstGeom>
          <a:noFill/>
        </p:spPr>
        <p:txBody>
          <a:bodyPr wrap="square" lIns="0" tIns="0" rIns="0" bIns="0" rtlCol="0">
            <a:spAutoFit/>
          </a:bodyPr>
          <a:lstStyle/>
          <a:p>
            <a:r>
              <a:rPr lang="en-US" sz="1836" spc="-71" dirty="0" smtClean="0">
                <a:solidFill>
                  <a:srgbClr val="505050">
                    <a:lumMod val="75000"/>
                  </a:srgbClr>
                </a:solidFill>
              </a:rPr>
              <a:t>Customer has a </a:t>
            </a:r>
            <a:r>
              <a:rPr lang="en-US" sz="1836" b="1" spc="-71" dirty="0" smtClean="0">
                <a:solidFill>
                  <a:srgbClr val="505050">
                    <a:lumMod val="75000"/>
                  </a:srgbClr>
                </a:solidFill>
              </a:rPr>
              <a:t>defined cloud strategy</a:t>
            </a:r>
            <a:r>
              <a:rPr lang="en-US" sz="1836" spc="-71" dirty="0" smtClean="0">
                <a:solidFill>
                  <a:srgbClr val="505050">
                    <a:lumMod val="75000"/>
                  </a:srgbClr>
                </a:solidFill>
              </a:rPr>
              <a:t> in place Desires easier </a:t>
            </a:r>
            <a:r>
              <a:rPr lang="en-US" sz="1836" b="1" spc="-71" dirty="0">
                <a:solidFill>
                  <a:srgbClr val="505050">
                    <a:lumMod val="75000"/>
                  </a:srgbClr>
                </a:solidFill>
              </a:rPr>
              <a:t>per-user licensing </a:t>
            </a:r>
            <a:r>
              <a:rPr lang="en-US" sz="1836" spc="-71" dirty="0">
                <a:solidFill>
                  <a:srgbClr val="505050">
                    <a:lumMod val="75000"/>
                  </a:srgbClr>
                </a:solidFill>
              </a:rPr>
              <a:t>and feels </a:t>
            </a:r>
            <a:r>
              <a:rPr lang="en-US" sz="1836" b="1" spc="-71" dirty="0">
                <a:solidFill>
                  <a:srgbClr val="505050">
                    <a:lumMod val="75000"/>
                  </a:srgbClr>
                </a:solidFill>
              </a:rPr>
              <a:t>comfortable changing EA</a:t>
            </a:r>
          </a:p>
        </p:txBody>
      </p:sp>
      <p:sp>
        <p:nvSpPr>
          <p:cNvPr id="31" name="Oval 30"/>
          <p:cNvSpPr/>
          <p:nvPr/>
        </p:nvSpPr>
        <p:spPr bwMode="auto">
          <a:xfrm>
            <a:off x="4930327" y="5325707"/>
            <a:ext cx="181741" cy="171494"/>
          </a:xfrm>
          <a:prstGeom prst="ellipse">
            <a:avLst/>
          </a:prstGeom>
          <a:solidFill>
            <a:srgbClr val="EB3C00"/>
          </a:solidFill>
          <a:ln>
            <a:solidFill>
              <a:srgbClr val="EB3C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2" name="Oval 31"/>
          <p:cNvSpPr/>
          <p:nvPr/>
        </p:nvSpPr>
        <p:spPr bwMode="auto">
          <a:xfrm>
            <a:off x="7048315" y="5325706"/>
            <a:ext cx="181741" cy="171494"/>
          </a:xfrm>
          <a:prstGeom prst="ellipse">
            <a:avLst/>
          </a:prstGeom>
          <a:solidFill>
            <a:schemeClr val="tx2"/>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p:nvSpPr>
        <p:spPr bwMode="auto">
          <a:xfrm>
            <a:off x="3477671" y="1028255"/>
            <a:ext cx="5073420" cy="76760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44" name="Picture 4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3315" y="820558"/>
            <a:ext cx="3342129" cy="1157708"/>
          </a:xfrm>
          <a:prstGeom prst="rect">
            <a:avLst/>
          </a:prstGeom>
        </p:spPr>
      </p:pic>
      <p:sp>
        <p:nvSpPr>
          <p:cNvPr id="34" name="TextBox 33"/>
          <p:cNvSpPr txBox="1"/>
          <p:nvPr/>
        </p:nvSpPr>
        <p:spPr>
          <a:xfrm>
            <a:off x="3859292" y="1981107"/>
            <a:ext cx="2173900" cy="369332"/>
          </a:xfrm>
          <a:prstGeom prst="rect">
            <a:avLst/>
          </a:prstGeom>
          <a:noFill/>
        </p:spPr>
        <p:txBody>
          <a:bodyPr wrap="square" lIns="0" tIns="0" rIns="0" bIns="0" rtlCol="0">
            <a:spAutoFit/>
          </a:bodyPr>
          <a:lstStyle/>
          <a:p>
            <a:pPr algn="ctr"/>
            <a:r>
              <a:rPr lang="en-US" sz="2400" spc="-71" dirty="0" smtClean="0">
                <a:solidFill>
                  <a:srgbClr val="505050"/>
                </a:solidFill>
              </a:rPr>
              <a:t>Company A</a:t>
            </a:r>
            <a:endParaRPr lang="en-US" sz="2400" spc="-71" dirty="0">
              <a:solidFill>
                <a:srgbClr val="505050"/>
              </a:solidFill>
            </a:endParaRPr>
          </a:p>
        </p:txBody>
      </p:sp>
      <p:sp>
        <p:nvSpPr>
          <p:cNvPr id="35" name="TextBox 34"/>
          <p:cNvSpPr txBox="1"/>
          <p:nvPr/>
        </p:nvSpPr>
        <p:spPr>
          <a:xfrm>
            <a:off x="6052235" y="1990878"/>
            <a:ext cx="2173900" cy="369332"/>
          </a:xfrm>
          <a:prstGeom prst="rect">
            <a:avLst/>
          </a:prstGeom>
          <a:noFill/>
        </p:spPr>
        <p:txBody>
          <a:bodyPr wrap="square" lIns="0" tIns="0" rIns="0" bIns="0" rtlCol="0">
            <a:spAutoFit/>
          </a:bodyPr>
          <a:lstStyle/>
          <a:p>
            <a:pPr algn="ctr"/>
            <a:r>
              <a:rPr lang="en-US" sz="2400" spc="-71" dirty="0" smtClean="0">
                <a:solidFill>
                  <a:srgbClr val="505050"/>
                </a:solidFill>
              </a:rPr>
              <a:t>Company B</a:t>
            </a:r>
            <a:endParaRPr lang="en-US" sz="2400" spc="-71" dirty="0">
              <a:solidFill>
                <a:srgbClr val="505050"/>
              </a:solidFill>
            </a:endParaRPr>
          </a:p>
        </p:txBody>
      </p:sp>
    </p:spTree>
    <p:extLst>
      <p:ext uri="{BB962C8B-B14F-4D97-AF65-F5344CB8AC3E}">
        <p14:creationId xmlns:p14="http://schemas.microsoft.com/office/powerpoint/2010/main" val="31861153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bwMode="auto">
          <a:xfrm>
            <a:off x="531945" y="3473573"/>
            <a:ext cx="2051727" cy="2769832"/>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7" name="Rectangle 86"/>
          <p:cNvSpPr/>
          <p:nvPr/>
        </p:nvSpPr>
        <p:spPr bwMode="auto">
          <a:xfrm>
            <a:off x="4987345" y="3438089"/>
            <a:ext cx="2238248" cy="2805315"/>
          </a:xfrm>
          <a:prstGeom prst="rect">
            <a:avLst/>
          </a:prstGeom>
          <a:solidFill>
            <a:schemeClr val="tx1">
              <a:lumMod val="65000"/>
              <a:lumOff val="35000"/>
            </a:schemeClr>
          </a:solidFill>
        </p:spPr>
        <p:txBody>
          <a:bodyPr wrap="square" lIns="0" tIns="0" rIns="0" bIns="0" rtlCol="0" anchor="ctr">
            <a:noAutofit/>
          </a:bodyPr>
          <a:lstStyle/>
          <a:p>
            <a:pPr algn="ctr"/>
            <a:r>
              <a:rPr lang="en-US" sz="1836" dirty="0">
                <a:solidFill>
                  <a:srgbClr val="FFFFFF"/>
                </a:solidFill>
              </a:rPr>
              <a:t>Core CAL</a:t>
            </a:r>
            <a:br>
              <a:rPr lang="en-US" sz="1836" dirty="0">
                <a:solidFill>
                  <a:srgbClr val="FFFFFF"/>
                </a:solidFill>
              </a:rPr>
            </a:br>
            <a:r>
              <a:rPr lang="en-US" sz="1836" dirty="0">
                <a:solidFill>
                  <a:srgbClr val="FFFFFF"/>
                </a:solidFill>
              </a:rPr>
              <a:t>+ </a:t>
            </a:r>
          </a:p>
          <a:p>
            <a:pPr algn="ctr"/>
            <a:r>
              <a:rPr lang="en-US" sz="1836" dirty="0">
                <a:solidFill>
                  <a:srgbClr val="FFFFFF"/>
                </a:solidFill>
              </a:rPr>
              <a:t>Office</a:t>
            </a:r>
          </a:p>
        </p:txBody>
      </p:sp>
      <p:sp>
        <p:nvSpPr>
          <p:cNvPr id="89" name="Title 2"/>
          <p:cNvSpPr>
            <a:spLocks noGrp="1"/>
          </p:cNvSpPr>
          <p:nvPr>
            <p:ph type="title"/>
          </p:nvPr>
        </p:nvSpPr>
        <p:spPr>
          <a:xfrm>
            <a:off x="531948" y="233151"/>
            <a:ext cx="11902027" cy="762786"/>
          </a:xfrm>
        </p:spPr>
        <p:txBody>
          <a:bodyPr/>
          <a:lstStyle/>
          <a:p>
            <a:r>
              <a:rPr lang="en-US" dirty="0"/>
              <a:t>Office 365 Add-on options</a:t>
            </a:r>
            <a:endParaRPr lang="en-US" sz="4896" dirty="0"/>
          </a:p>
        </p:txBody>
      </p:sp>
      <p:sp>
        <p:nvSpPr>
          <p:cNvPr id="11" name="Rectangle 10"/>
          <p:cNvSpPr/>
          <p:nvPr/>
        </p:nvSpPr>
        <p:spPr bwMode="auto">
          <a:xfrm>
            <a:off x="9629264" y="4925172"/>
            <a:ext cx="2238248" cy="1318232"/>
          </a:xfrm>
          <a:prstGeom prst="rect">
            <a:avLst/>
          </a:prstGeom>
          <a:solidFill>
            <a:schemeClr val="tx1">
              <a:lumMod val="65000"/>
              <a:lumOff val="35000"/>
            </a:schemeClr>
          </a:solidFill>
        </p:spPr>
        <p:txBody>
          <a:bodyPr wrap="square" lIns="0" tIns="0" rIns="0" bIns="0" rtlCol="0" anchor="ctr">
            <a:noAutofit/>
          </a:bodyPr>
          <a:lstStyle/>
          <a:p>
            <a:pPr algn="ctr"/>
            <a:r>
              <a:rPr lang="en-US" sz="1836" dirty="0">
                <a:solidFill>
                  <a:srgbClr val="FFFFFF"/>
                </a:solidFill>
              </a:rPr>
              <a:t>Core CAL</a:t>
            </a:r>
          </a:p>
          <a:p>
            <a:pPr algn="ctr"/>
            <a:r>
              <a:rPr lang="en-US" sz="1836" dirty="0">
                <a:solidFill>
                  <a:srgbClr val="FFFFFF"/>
                </a:solidFill>
              </a:rPr>
              <a:t>Only</a:t>
            </a:r>
          </a:p>
        </p:txBody>
      </p:sp>
      <p:sp>
        <p:nvSpPr>
          <p:cNvPr id="16" name="Rectangle 15"/>
          <p:cNvSpPr/>
          <p:nvPr/>
        </p:nvSpPr>
        <p:spPr bwMode="auto">
          <a:xfrm>
            <a:off x="9629264" y="3443188"/>
            <a:ext cx="2238248" cy="1405741"/>
          </a:xfrm>
          <a:prstGeom prst="rect">
            <a:avLst/>
          </a:prstGeom>
          <a:solidFill>
            <a:schemeClr val="bg1">
              <a:lumMod val="85000"/>
            </a:schemeClr>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6630" rIns="0" bIns="46630" numCol="1" spcCol="0" rtlCol="0" fromWordArt="0" anchor="ctr" anchorCtr="0" forceAA="0" compatLnSpc="1">
            <a:prstTxWarp prst="textNoShape">
              <a:avLst/>
            </a:prstTxWarp>
            <a:noAutofit/>
          </a:bodyPr>
          <a:lstStyle/>
          <a:p>
            <a:pPr algn="ctr" defTabSz="932290" fontAlgn="base">
              <a:spcBef>
                <a:spcPct val="0"/>
              </a:spcBef>
              <a:spcAft>
                <a:spcPts val="918"/>
              </a:spcAft>
            </a:pPr>
            <a:r>
              <a:rPr lang="en-US" sz="1836" dirty="0">
                <a:solidFill>
                  <a:srgbClr val="000000">
                    <a:lumMod val="65000"/>
                    <a:lumOff val="35000"/>
                  </a:srgbClr>
                </a:solidFill>
                <a:latin typeface="Segoe UI Semibold" pitchFamily="34" charset="0"/>
                <a:ea typeface="Segoe UI" pitchFamily="34" charset="0"/>
                <a:cs typeface="Segoe UI" pitchFamily="34" charset="0"/>
              </a:rPr>
              <a:t>Office 365 ProPlus Subscription</a:t>
            </a:r>
          </a:p>
          <a:p>
            <a:pPr algn="ctr" defTabSz="932290" fontAlgn="base">
              <a:spcBef>
                <a:spcPct val="0"/>
              </a:spcBef>
              <a:spcAft>
                <a:spcPts val="918"/>
              </a:spcAft>
            </a:pPr>
            <a:endParaRPr lang="en-US" sz="1836" b="1" dirty="0">
              <a:solidFill>
                <a:srgbClr val="000000">
                  <a:lumMod val="65000"/>
                  <a:lumOff val="35000"/>
                </a:srgbClr>
              </a:solidFill>
              <a:ea typeface="Segoe UI" pitchFamily="34" charset="0"/>
              <a:cs typeface="Segoe UI" pitchFamily="34" charset="0"/>
            </a:endParaRPr>
          </a:p>
        </p:txBody>
      </p:sp>
      <p:sp>
        <p:nvSpPr>
          <p:cNvPr id="24" name="Rectangle 23"/>
          <p:cNvSpPr/>
          <p:nvPr/>
        </p:nvSpPr>
        <p:spPr>
          <a:xfrm>
            <a:off x="586185" y="3689376"/>
            <a:ext cx="1507756" cy="734534"/>
          </a:xfrm>
          <a:prstGeom prst="rect">
            <a:avLst/>
          </a:prstGeom>
        </p:spPr>
        <p:txBody>
          <a:bodyPr wrap="square">
            <a:spAutoFit/>
          </a:bodyPr>
          <a:lstStyle/>
          <a:p>
            <a:r>
              <a:rPr lang="en-US" sz="2040" b="1" dirty="0">
                <a:solidFill>
                  <a:srgbClr val="000000">
                    <a:lumMod val="65000"/>
                    <a:lumOff val="35000"/>
                  </a:srgbClr>
                </a:solidFill>
                <a:latin typeface="Segoe UI Semibold" pitchFamily="34" charset="0"/>
                <a:cs typeface="Segoe UI" panose="020B0502040204020203" pitchFamily="34" charset="0"/>
              </a:rPr>
              <a:t>EA License </a:t>
            </a:r>
          </a:p>
          <a:p>
            <a:r>
              <a:rPr lang="en-US" sz="2040" b="1" dirty="0">
                <a:solidFill>
                  <a:srgbClr val="000000">
                    <a:lumMod val="65000"/>
                    <a:lumOff val="35000"/>
                  </a:srgbClr>
                </a:solidFill>
                <a:latin typeface="Segoe UI Semibold" pitchFamily="34" charset="0"/>
                <a:cs typeface="Segoe UI" panose="020B0502040204020203" pitchFamily="34" charset="0"/>
              </a:rPr>
              <a:t>Position</a:t>
            </a:r>
          </a:p>
        </p:txBody>
      </p:sp>
      <p:sp>
        <p:nvSpPr>
          <p:cNvPr id="22" name="Rectangle 21"/>
          <p:cNvSpPr/>
          <p:nvPr/>
        </p:nvSpPr>
        <p:spPr bwMode="auto">
          <a:xfrm>
            <a:off x="7308305" y="3438088"/>
            <a:ext cx="2238248" cy="2805317"/>
          </a:xfrm>
          <a:prstGeom prst="rect">
            <a:avLst/>
          </a:prstGeom>
          <a:solidFill>
            <a:schemeClr val="tx1">
              <a:lumMod val="65000"/>
              <a:lumOff val="35000"/>
            </a:schemeClr>
          </a:solidFill>
        </p:spPr>
        <p:txBody>
          <a:bodyPr wrap="square" lIns="0" tIns="0" rIns="0" bIns="0" rtlCol="0" anchor="ctr">
            <a:noAutofit/>
          </a:bodyPr>
          <a:lstStyle/>
          <a:p>
            <a:pPr algn="ctr"/>
            <a:r>
              <a:rPr lang="en-US" sz="1836" dirty="0">
                <a:solidFill>
                  <a:srgbClr val="FFFFFF"/>
                </a:solidFill>
              </a:rPr>
              <a:t>Core CAL</a:t>
            </a:r>
            <a:br>
              <a:rPr lang="en-US" sz="1836" dirty="0">
                <a:solidFill>
                  <a:srgbClr val="FFFFFF"/>
                </a:solidFill>
              </a:rPr>
            </a:br>
            <a:r>
              <a:rPr lang="en-US" sz="1836" dirty="0">
                <a:solidFill>
                  <a:srgbClr val="FFFFFF"/>
                </a:solidFill>
              </a:rPr>
              <a:t>+ </a:t>
            </a:r>
            <a:br>
              <a:rPr lang="en-US" sz="1836" dirty="0">
                <a:solidFill>
                  <a:srgbClr val="FFFFFF"/>
                </a:solidFill>
              </a:rPr>
            </a:br>
            <a:r>
              <a:rPr lang="en-US" sz="1836" dirty="0">
                <a:solidFill>
                  <a:srgbClr val="FFFFFF"/>
                </a:solidFill>
              </a:rPr>
              <a:t>Office 365 </a:t>
            </a:r>
          </a:p>
          <a:p>
            <a:pPr algn="ctr"/>
            <a:r>
              <a:rPr lang="en-US" sz="1836" dirty="0">
                <a:solidFill>
                  <a:srgbClr val="FFFFFF"/>
                </a:solidFill>
              </a:rPr>
              <a:t>ProPlus</a:t>
            </a:r>
          </a:p>
        </p:txBody>
      </p:sp>
      <p:sp>
        <p:nvSpPr>
          <p:cNvPr id="36" name="Rectangle 35"/>
          <p:cNvSpPr/>
          <p:nvPr/>
        </p:nvSpPr>
        <p:spPr bwMode="auto">
          <a:xfrm>
            <a:off x="2666386" y="1415725"/>
            <a:ext cx="2238248" cy="9863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algn="ctr" defTabSz="932290"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a:p>
            <a:pPr algn="ctr" defTabSz="932290"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a:p>
            <a:pPr algn="ctr" defTabSz="932290"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a:p>
            <a:pPr algn="ctr" defTabSz="932290"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a:p>
            <a:pPr algn="ctr" defTabSz="932290"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a:p>
            <a:pPr algn="ctr" defTabSz="932290"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37" name="Freeform 36"/>
          <p:cNvSpPr>
            <a:spLocks noEditPoints="1"/>
          </p:cNvSpPr>
          <p:nvPr/>
        </p:nvSpPr>
        <p:spPr bwMode="black">
          <a:xfrm>
            <a:off x="3613083" y="2052045"/>
            <a:ext cx="344856" cy="304965"/>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836" dirty="0">
              <a:solidFill>
                <a:srgbClr val="FFFFFF"/>
              </a:solidFill>
            </a:endParaRPr>
          </a:p>
        </p:txBody>
      </p:sp>
      <p:sp>
        <p:nvSpPr>
          <p:cNvPr id="49" name="Rectangle 48"/>
          <p:cNvSpPr/>
          <p:nvPr/>
        </p:nvSpPr>
        <p:spPr bwMode="auto">
          <a:xfrm>
            <a:off x="3278942" y="1700577"/>
            <a:ext cx="1013135" cy="3660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428" b="1" dirty="0">
                <a:solidFill>
                  <a:srgbClr val="FFFFFF"/>
                </a:solidFill>
                <a:ea typeface="Segoe UI" pitchFamily="34" charset="0"/>
                <a:cs typeface="Segoe UI" pitchFamily="34" charset="0"/>
              </a:rPr>
              <a:t>E3 Add-on</a:t>
            </a:r>
            <a:endParaRPr lang="en-US" sz="1428" dirty="0">
              <a:solidFill>
                <a:srgbClr val="FFFFFF"/>
              </a:solidFill>
              <a:ea typeface="Segoe UI" pitchFamily="34" charset="0"/>
              <a:cs typeface="Segoe UI" pitchFamily="34" charset="0"/>
            </a:endParaRPr>
          </a:p>
        </p:txBody>
      </p:sp>
      <p:sp>
        <p:nvSpPr>
          <p:cNvPr id="50" name="Rectangle 49"/>
          <p:cNvSpPr/>
          <p:nvPr/>
        </p:nvSpPr>
        <p:spPr bwMode="auto">
          <a:xfrm>
            <a:off x="3282270" y="1476627"/>
            <a:ext cx="1006479" cy="31170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428" b="1" dirty="0">
                <a:solidFill>
                  <a:srgbClr val="FFFFFF"/>
                </a:solidFill>
                <a:ea typeface="Segoe UI" pitchFamily="34" charset="0"/>
                <a:cs typeface="Segoe UI" pitchFamily="34" charset="0"/>
              </a:rPr>
              <a:t>E4 Add-on</a:t>
            </a:r>
            <a:endParaRPr lang="en-US" sz="1428" dirty="0">
              <a:solidFill>
                <a:srgbClr val="FFFFFF"/>
              </a:solidFill>
              <a:ea typeface="Segoe UI" pitchFamily="34" charset="0"/>
              <a:cs typeface="Segoe UI" pitchFamily="34" charset="0"/>
            </a:endParaRPr>
          </a:p>
        </p:txBody>
      </p:sp>
      <p:sp>
        <p:nvSpPr>
          <p:cNvPr id="25" name="Rectangle 24"/>
          <p:cNvSpPr/>
          <p:nvPr/>
        </p:nvSpPr>
        <p:spPr bwMode="auto">
          <a:xfrm>
            <a:off x="4987345" y="1415727"/>
            <a:ext cx="2238248" cy="19727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algn="ctr" defTabSz="932290"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a:p>
            <a:pPr algn="ctr" defTabSz="932290"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a:p>
            <a:pPr algn="ctr" defTabSz="932290"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a:p>
            <a:pPr algn="ctr" defTabSz="932290"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a:p>
            <a:pPr algn="ctr" defTabSz="932290"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19" name="Freeform 18"/>
          <p:cNvSpPr>
            <a:spLocks noEditPoints="1"/>
          </p:cNvSpPr>
          <p:nvPr/>
        </p:nvSpPr>
        <p:spPr bwMode="black">
          <a:xfrm>
            <a:off x="5930833" y="3011581"/>
            <a:ext cx="344856" cy="304965"/>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836" dirty="0">
              <a:solidFill>
                <a:srgbClr val="FFFFFF"/>
              </a:solidFill>
            </a:endParaRPr>
          </a:p>
        </p:txBody>
      </p:sp>
      <p:sp>
        <p:nvSpPr>
          <p:cNvPr id="56" name="Rectangle 55"/>
          <p:cNvSpPr/>
          <p:nvPr/>
        </p:nvSpPr>
        <p:spPr bwMode="auto">
          <a:xfrm>
            <a:off x="5626844" y="1747458"/>
            <a:ext cx="1011837" cy="2797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428" b="1" dirty="0">
                <a:solidFill>
                  <a:srgbClr val="FFFFFF"/>
                </a:solidFill>
                <a:ea typeface="Segoe UI" pitchFamily="34" charset="0"/>
                <a:cs typeface="Segoe UI" pitchFamily="34" charset="0"/>
              </a:rPr>
              <a:t>E3 Add-on</a:t>
            </a:r>
            <a:endParaRPr lang="en-US" sz="1428" dirty="0">
              <a:solidFill>
                <a:srgbClr val="FFFFFF"/>
              </a:solidFill>
              <a:ea typeface="Segoe UI" pitchFamily="34" charset="0"/>
              <a:cs typeface="Segoe UI" pitchFamily="34" charset="0"/>
            </a:endParaRPr>
          </a:p>
        </p:txBody>
      </p:sp>
      <p:sp>
        <p:nvSpPr>
          <p:cNvPr id="57" name="Rectangle 56"/>
          <p:cNvSpPr/>
          <p:nvPr/>
        </p:nvSpPr>
        <p:spPr bwMode="auto">
          <a:xfrm>
            <a:off x="5626844" y="1467829"/>
            <a:ext cx="1011837" cy="3417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428" b="1" dirty="0">
                <a:solidFill>
                  <a:srgbClr val="FFFFFF"/>
                </a:solidFill>
                <a:ea typeface="Segoe UI" pitchFamily="34" charset="0"/>
                <a:cs typeface="Segoe UI" pitchFamily="34" charset="0"/>
              </a:rPr>
              <a:t>E4 Add-on</a:t>
            </a:r>
            <a:endParaRPr lang="en-US" sz="1428" dirty="0">
              <a:solidFill>
                <a:srgbClr val="FFFFFF"/>
              </a:solidFill>
              <a:ea typeface="Segoe UI" pitchFamily="34" charset="0"/>
              <a:cs typeface="Segoe UI" pitchFamily="34" charset="0"/>
            </a:endParaRPr>
          </a:p>
        </p:txBody>
      </p:sp>
      <p:sp>
        <p:nvSpPr>
          <p:cNvPr id="23" name="Rectangle 22"/>
          <p:cNvSpPr/>
          <p:nvPr/>
        </p:nvSpPr>
        <p:spPr bwMode="auto">
          <a:xfrm>
            <a:off x="5461993" y="2410096"/>
            <a:ext cx="1343073" cy="26549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071" b="1" dirty="0">
                <a:solidFill>
                  <a:srgbClr val="FFFFFF"/>
                </a:solidFill>
                <a:ea typeface="Segoe UI" pitchFamily="34" charset="0"/>
                <a:cs typeface="Segoe UI" pitchFamily="34" charset="0"/>
              </a:rPr>
              <a:t>Exchange Plan 1</a:t>
            </a:r>
            <a:r>
              <a:rPr lang="en-US" sz="918" b="1" dirty="0">
                <a:solidFill>
                  <a:srgbClr val="FFFFFF"/>
                </a:solidFill>
                <a:ea typeface="Segoe UI" pitchFamily="34" charset="0"/>
                <a:cs typeface="Segoe UI" pitchFamily="34" charset="0"/>
              </a:rPr>
              <a:t>	  </a:t>
            </a:r>
          </a:p>
        </p:txBody>
      </p:sp>
      <p:sp>
        <p:nvSpPr>
          <p:cNvPr id="32" name="Rectangle 31"/>
          <p:cNvSpPr/>
          <p:nvPr/>
        </p:nvSpPr>
        <p:spPr bwMode="auto">
          <a:xfrm>
            <a:off x="5590567" y="2587832"/>
            <a:ext cx="939048" cy="2797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071" b="1" dirty="0">
                <a:solidFill>
                  <a:srgbClr val="FFFFFF"/>
                </a:solidFill>
                <a:ea typeface="Segoe UI" pitchFamily="34" charset="0"/>
                <a:cs typeface="Segoe UI" pitchFamily="34" charset="0"/>
              </a:rPr>
              <a:t>Lync Plan 1	</a:t>
            </a:r>
            <a:r>
              <a:rPr lang="en-US" sz="918" b="1" dirty="0">
                <a:solidFill>
                  <a:srgbClr val="FFFFFF"/>
                </a:solidFill>
                <a:ea typeface="Segoe UI" pitchFamily="34" charset="0"/>
                <a:cs typeface="Segoe UI" pitchFamily="34" charset="0"/>
              </a:rPr>
              <a:t>   </a:t>
            </a:r>
          </a:p>
        </p:txBody>
      </p:sp>
      <p:sp>
        <p:nvSpPr>
          <p:cNvPr id="33" name="Rectangle 32"/>
          <p:cNvSpPr/>
          <p:nvPr/>
        </p:nvSpPr>
        <p:spPr bwMode="auto">
          <a:xfrm>
            <a:off x="5461993" y="2684133"/>
            <a:ext cx="1343073" cy="26549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071" b="1" dirty="0">
                <a:solidFill>
                  <a:srgbClr val="FFFFFF"/>
                </a:solidFill>
                <a:ea typeface="Segoe UI" pitchFamily="34" charset="0"/>
                <a:cs typeface="Segoe UI" pitchFamily="34" charset="0"/>
              </a:rPr>
              <a:t>SharePoint Plan 1    </a:t>
            </a:r>
          </a:p>
        </p:txBody>
      </p:sp>
      <p:cxnSp>
        <p:nvCxnSpPr>
          <p:cNvPr id="3" name="Straight Connector 2"/>
          <p:cNvCxnSpPr/>
          <p:nvPr/>
        </p:nvCxnSpPr>
        <p:spPr>
          <a:xfrm>
            <a:off x="5272950" y="2330452"/>
            <a:ext cx="1574282" cy="0"/>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bwMode="auto">
          <a:xfrm>
            <a:off x="7308305" y="1427838"/>
            <a:ext cx="2238248" cy="19727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29" name="Freeform 28"/>
          <p:cNvSpPr>
            <a:spLocks noEditPoints="1"/>
          </p:cNvSpPr>
          <p:nvPr/>
        </p:nvSpPr>
        <p:spPr bwMode="black">
          <a:xfrm>
            <a:off x="8255002" y="3024722"/>
            <a:ext cx="344856" cy="304965"/>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836" dirty="0">
              <a:solidFill>
                <a:srgbClr val="FFFFFF"/>
              </a:solidFill>
            </a:endParaRPr>
          </a:p>
        </p:txBody>
      </p:sp>
      <p:sp>
        <p:nvSpPr>
          <p:cNvPr id="39" name="Rectangle 38"/>
          <p:cNvSpPr/>
          <p:nvPr/>
        </p:nvSpPr>
        <p:spPr bwMode="auto">
          <a:xfrm>
            <a:off x="7375629" y="1765053"/>
            <a:ext cx="2119208" cy="31784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428" b="1" dirty="0">
                <a:solidFill>
                  <a:srgbClr val="FFFFFF"/>
                </a:solidFill>
                <a:ea typeface="Segoe UI" pitchFamily="34" charset="0"/>
                <a:cs typeface="Segoe UI" pitchFamily="34" charset="0"/>
              </a:rPr>
              <a:t>E3 w/o </a:t>
            </a:r>
            <a:r>
              <a:rPr lang="en-US" sz="1428" b="1" dirty="0" smtClean="0">
                <a:solidFill>
                  <a:srgbClr val="FFFFFF"/>
                </a:solidFill>
                <a:ea typeface="Segoe UI" pitchFamily="34" charset="0"/>
                <a:cs typeface="Segoe UI" pitchFamily="34" charset="0"/>
              </a:rPr>
              <a:t>ProPlus Add-on</a:t>
            </a:r>
            <a:endParaRPr lang="en-US" sz="1428" dirty="0">
              <a:solidFill>
                <a:srgbClr val="FFFFFF"/>
              </a:solidFill>
              <a:ea typeface="Segoe UI" pitchFamily="34" charset="0"/>
              <a:cs typeface="Segoe UI" pitchFamily="34" charset="0"/>
            </a:endParaRPr>
          </a:p>
        </p:txBody>
      </p:sp>
      <p:sp>
        <p:nvSpPr>
          <p:cNvPr id="42" name="Rectangle 41"/>
          <p:cNvSpPr/>
          <p:nvPr/>
        </p:nvSpPr>
        <p:spPr bwMode="auto">
          <a:xfrm>
            <a:off x="7375629" y="1485424"/>
            <a:ext cx="2119208" cy="32417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428" b="1" dirty="0">
                <a:solidFill>
                  <a:srgbClr val="FFFFFF"/>
                </a:solidFill>
                <a:ea typeface="Segoe UI" pitchFamily="34" charset="0"/>
                <a:cs typeface="Segoe UI" pitchFamily="34" charset="0"/>
              </a:rPr>
              <a:t>E4 w/o </a:t>
            </a:r>
            <a:r>
              <a:rPr lang="en-US" sz="1428" b="1" dirty="0" smtClean="0">
                <a:solidFill>
                  <a:srgbClr val="FFFFFF"/>
                </a:solidFill>
                <a:ea typeface="Segoe UI" pitchFamily="34" charset="0"/>
                <a:cs typeface="Segoe UI" pitchFamily="34" charset="0"/>
              </a:rPr>
              <a:t>ProPlus Add-on</a:t>
            </a:r>
            <a:endParaRPr lang="en-US" sz="1428" dirty="0">
              <a:solidFill>
                <a:srgbClr val="FFFFFF"/>
              </a:solidFill>
              <a:ea typeface="Segoe UI" pitchFamily="34" charset="0"/>
              <a:cs typeface="Segoe UI" pitchFamily="34" charset="0"/>
            </a:endParaRPr>
          </a:p>
        </p:txBody>
      </p:sp>
      <p:grpSp>
        <p:nvGrpSpPr>
          <p:cNvPr id="2" name="Group 1"/>
          <p:cNvGrpSpPr/>
          <p:nvPr/>
        </p:nvGrpSpPr>
        <p:grpSpPr>
          <a:xfrm>
            <a:off x="531947" y="1415727"/>
            <a:ext cx="2051727" cy="1972726"/>
            <a:chOff x="519112" y="1388093"/>
            <a:chExt cx="2011680" cy="1934221"/>
          </a:xfrm>
        </p:grpSpPr>
        <p:sp>
          <p:nvSpPr>
            <p:cNvPr id="5" name="Rectangle 4"/>
            <p:cNvSpPr/>
            <p:nvPr/>
          </p:nvSpPr>
          <p:spPr bwMode="auto">
            <a:xfrm>
              <a:off x="519112" y="1388093"/>
              <a:ext cx="2011680" cy="193422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a:xfrm>
              <a:off x="603346" y="1614123"/>
              <a:ext cx="1416215" cy="720197"/>
            </a:xfrm>
            <a:prstGeom prst="rect">
              <a:avLst/>
            </a:prstGeom>
          </p:spPr>
          <p:txBody>
            <a:bodyPr wrap="square">
              <a:spAutoFit/>
            </a:bodyPr>
            <a:lstStyle/>
            <a:p>
              <a:r>
                <a:rPr lang="en-US" sz="2040" b="1" dirty="0">
                  <a:solidFill>
                    <a:srgbClr val="EB3C00"/>
                  </a:solidFill>
                  <a:latin typeface="Segoe UI Semibold" pitchFamily="34" charset="0"/>
                  <a:cs typeface="Segoe UI" panose="020B0502040204020203" pitchFamily="34" charset="0"/>
                </a:rPr>
                <a:t>Office 365 </a:t>
              </a:r>
            </a:p>
            <a:p>
              <a:r>
                <a:rPr lang="en-US" sz="2040" b="1" dirty="0">
                  <a:solidFill>
                    <a:srgbClr val="EB3C00"/>
                  </a:solidFill>
                  <a:latin typeface="Segoe UI Semibold" pitchFamily="34" charset="0"/>
                  <a:cs typeface="Segoe UI" panose="020B0502040204020203" pitchFamily="34" charset="0"/>
                </a:rPr>
                <a:t>Add-Ons</a:t>
              </a:r>
            </a:p>
          </p:txBody>
        </p:sp>
        <p:sp>
          <p:nvSpPr>
            <p:cNvPr id="46" name="Freeform 45"/>
            <p:cNvSpPr>
              <a:spLocks noEditPoints="1"/>
            </p:cNvSpPr>
            <p:nvPr/>
          </p:nvSpPr>
          <p:spPr bwMode="black">
            <a:xfrm>
              <a:off x="1355890" y="2895880"/>
              <a:ext cx="338125" cy="299012"/>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chemeClr val="accent1"/>
            </a:solidFill>
            <a:ln>
              <a:noFill/>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836" dirty="0">
                <a:solidFill>
                  <a:srgbClr val="000000">
                    <a:lumMod val="65000"/>
                    <a:lumOff val="35000"/>
                  </a:srgbClr>
                </a:solidFill>
              </a:endParaRPr>
            </a:p>
          </p:txBody>
        </p:sp>
      </p:grpSp>
      <p:sp>
        <p:nvSpPr>
          <p:cNvPr id="28" name="Rectangle 27"/>
          <p:cNvSpPr/>
          <p:nvPr/>
        </p:nvSpPr>
        <p:spPr bwMode="auto">
          <a:xfrm>
            <a:off x="9629264" y="1415728"/>
            <a:ext cx="2238248" cy="197272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18" name="Freeform 17"/>
          <p:cNvSpPr>
            <a:spLocks noEditPoints="1"/>
          </p:cNvSpPr>
          <p:nvPr/>
        </p:nvSpPr>
        <p:spPr bwMode="black">
          <a:xfrm>
            <a:off x="10575961" y="3024722"/>
            <a:ext cx="344856" cy="304965"/>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836" dirty="0">
              <a:solidFill>
                <a:srgbClr val="FFFFFF"/>
              </a:solidFill>
            </a:endParaRPr>
          </a:p>
        </p:txBody>
      </p:sp>
      <p:sp>
        <p:nvSpPr>
          <p:cNvPr id="45" name="Rectangle 44"/>
          <p:cNvSpPr/>
          <p:nvPr/>
        </p:nvSpPr>
        <p:spPr bwMode="auto">
          <a:xfrm>
            <a:off x="10047649" y="2033291"/>
            <a:ext cx="1400440" cy="31784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428" b="1" dirty="0" smtClean="0">
                <a:solidFill>
                  <a:srgbClr val="FFFFFF"/>
                </a:solidFill>
                <a:ea typeface="Segoe UI" pitchFamily="34" charset="0"/>
                <a:cs typeface="Segoe UI" pitchFamily="34" charset="0"/>
              </a:rPr>
              <a:t>E1 Add-on                       </a:t>
            </a:r>
            <a:endParaRPr lang="en-US" sz="1428" dirty="0">
              <a:solidFill>
                <a:srgbClr val="FFFFFF"/>
              </a:solidFill>
              <a:ea typeface="Segoe UI" pitchFamily="34" charset="0"/>
              <a:cs typeface="Segoe UI" pitchFamily="34" charset="0"/>
            </a:endParaRPr>
          </a:p>
        </p:txBody>
      </p:sp>
      <p:sp>
        <p:nvSpPr>
          <p:cNvPr id="53" name="Freeform 52"/>
          <p:cNvSpPr>
            <a:spLocks noEditPoints="1"/>
          </p:cNvSpPr>
          <p:nvPr/>
        </p:nvSpPr>
        <p:spPr bwMode="black">
          <a:xfrm>
            <a:off x="10575961" y="4498673"/>
            <a:ext cx="344856" cy="304965"/>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chemeClr val="tx1">
              <a:lumMod val="65000"/>
              <a:lumOff val="35000"/>
            </a:schemeClr>
          </a:solidFill>
          <a:ln>
            <a:noFill/>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836" dirty="0">
              <a:solidFill>
                <a:srgbClr val="FFFFFF"/>
              </a:solidFill>
            </a:endParaRPr>
          </a:p>
        </p:txBody>
      </p:sp>
      <p:sp>
        <p:nvSpPr>
          <p:cNvPr id="35" name="Rectangle 34"/>
          <p:cNvSpPr/>
          <p:nvPr/>
        </p:nvSpPr>
        <p:spPr bwMode="auto">
          <a:xfrm>
            <a:off x="2666386" y="2461512"/>
            <a:ext cx="2238248" cy="3781892"/>
          </a:xfrm>
          <a:prstGeom prst="rect">
            <a:avLst/>
          </a:prstGeom>
          <a:solidFill>
            <a:schemeClr val="tx1">
              <a:lumMod val="65000"/>
              <a:lumOff val="35000"/>
            </a:schemeClr>
          </a:solidFill>
        </p:spPr>
        <p:txBody>
          <a:bodyPr wrap="square" lIns="0" tIns="0" rIns="0" bIns="0" rtlCol="0" anchor="ctr">
            <a:noAutofit/>
          </a:bodyPr>
          <a:lstStyle/>
          <a:p>
            <a:pPr algn="ctr"/>
            <a:r>
              <a:rPr lang="en-US" sz="1836" dirty="0">
                <a:solidFill>
                  <a:srgbClr val="FFFFFF"/>
                </a:solidFill>
              </a:rPr>
              <a:t>ECAL</a:t>
            </a:r>
            <a:br>
              <a:rPr lang="en-US" sz="1836" dirty="0">
                <a:solidFill>
                  <a:srgbClr val="FFFFFF"/>
                </a:solidFill>
              </a:rPr>
            </a:br>
            <a:r>
              <a:rPr lang="en-US" sz="1836" dirty="0">
                <a:solidFill>
                  <a:srgbClr val="FFFFFF"/>
                </a:solidFill>
              </a:rPr>
              <a:t>+ </a:t>
            </a:r>
          </a:p>
          <a:p>
            <a:pPr algn="ctr"/>
            <a:r>
              <a:rPr lang="en-US" sz="1836" dirty="0">
                <a:solidFill>
                  <a:srgbClr val="FFFFFF"/>
                </a:solidFill>
              </a:rPr>
              <a:t>Office</a:t>
            </a:r>
          </a:p>
        </p:txBody>
      </p:sp>
      <p:sp>
        <p:nvSpPr>
          <p:cNvPr id="55" name="Rectangle 54"/>
          <p:cNvSpPr/>
          <p:nvPr/>
        </p:nvSpPr>
        <p:spPr bwMode="auto">
          <a:xfrm>
            <a:off x="10086656" y="2418638"/>
            <a:ext cx="1343073" cy="26549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071" b="1" dirty="0">
                <a:solidFill>
                  <a:srgbClr val="FFFFFF"/>
                </a:solidFill>
                <a:ea typeface="Segoe UI" pitchFamily="34" charset="0"/>
                <a:cs typeface="Segoe UI" pitchFamily="34" charset="0"/>
              </a:rPr>
              <a:t>Exchange Plan 1</a:t>
            </a:r>
            <a:r>
              <a:rPr lang="en-US" sz="918" b="1" dirty="0">
                <a:solidFill>
                  <a:srgbClr val="FFFFFF"/>
                </a:solidFill>
                <a:ea typeface="Segoe UI" pitchFamily="34" charset="0"/>
                <a:cs typeface="Segoe UI" pitchFamily="34" charset="0"/>
              </a:rPr>
              <a:t>	  </a:t>
            </a:r>
          </a:p>
        </p:txBody>
      </p:sp>
      <p:sp>
        <p:nvSpPr>
          <p:cNvPr id="58" name="Rectangle 57"/>
          <p:cNvSpPr/>
          <p:nvPr/>
        </p:nvSpPr>
        <p:spPr bwMode="auto">
          <a:xfrm>
            <a:off x="10086656" y="2692675"/>
            <a:ext cx="1343073" cy="26549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071" b="1" dirty="0">
                <a:solidFill>
                  <a:srgbClr val="FFFFFF"/>
                </a:solidFill>
                <a:ea typeface="Segoe UI" pitchFamily="34" charset="0"/>
                <a:cs typeface="Segoe UI" pitchFamily="34" charset="0"/>
              </a:rPr>
              <a:t>SharePoint Plan 1    </a:t>
            </a:r>
          </a:p>
        </p:txBody>
      </p:sp>
      <p:cxnSp>
        <p:nvCxnSpPr>
          <p:cNvPr id="59" name="Straight Connector 58"/>
          <p:cNvCxnSpPr/>
          <p:nvPr/>
        </p:nvCxnSpPr>
        <p:spPr>
          <a:xfrm>
            <a:off x="9897613" y="2338994"/>
            <a:ext cx="1574282" cy="0"/>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bwMode="auto">
          <a:xfrm>
            <a:off x="10264272" y="2598977"/>
            <a:ext cx="939048" cy="27978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071" b="1" dirty="0">
                <a:solidFill>
                  <a:srgbClr val="FFFFFF"/>
                </a:solidFill>
                <a:ea typeface="Segoe UI" pitchFamily="34" charset="0"/>
                <a:cs typeface="Segoe UI" pitchFamily="34" charset="0"/>
              </a:rPr>
              <a:t>Lync Plan 1	</a:t>
            </a:r>
            <a:r>
              <a:rPr lang="en-US" sz="918" b="1" dirty="0">
                <a:solidFill>
                  <a:srgbClr val="FFFFFF"/>
                </a:solidFill>
                <a:ea typeface="Segoe UI" pitchFamily="34" charset="0"/>
                <a:cs typeface="Segoe UI" pitchFamily="34" charset="0"/>
              </a:rPr>
              <a:t>   </a:t>
            </a:r>
          </a:p>
        </p:txBody>
      </p:sp>
      <p:sp>
        <p:nvSpPr>
          <p:cNvPr id="41" name="TextBox 40"/>
          <p:cNvSpPr txBox="1"/>
          <p:nvPr/>
        </p:nvSpPr>
        <p:spPr>
          <a:xfrm>
            <a:off x="531947" y="6517920"/>
            <a:ext cx="9340370" cy="269172"/>
          </a:xfrm>
          <a:prstGeom prst="rect">
            <a:avLst/>
          </a:prstGeom>
          <a:noFill/>
        </p:spPr>
        <p:txBody>
          <a:bodyPr wrap="square" lIns="0" tIns="0" rIns="0" bIns="0" rtlCol="0">
            <a:spAutoFit/>
          </a:bodyPr>
          <a:lstStyle/>
          <a:p>
            <a:pPr>
              <a:spcAft>
                <a:spcPts val="102"/>
              </a:spcAft>
            </a:pPr>
            <a:r>
              <a:rPr lang="en-US" sz="816" dirty="0">
                <a:solidFill>
                  <a:srgbClr val="000000">
                    <a:lumMod val="75000"/>
                    <a:lumOff val="25000"/>
                  </a:srgbClr>
                </a:solidFill>
              </a:rPr>
              <a:t>Office 365 Add-ons are available for EA customers who have signed the required OLS T&amp;Cs.</a:t>
            </a:r>
          </a:p>
          <a:p>
            <a:pPr>
              <a:spcAft>
                <a:spcPts val="102"/>
              </a:spcAft>
            </a:pPr>
            <a:r>
              <a:rPr lang="en-US" sz="816" dirty="0">
                <a:solidFill>
                  <a:srgbClr val="000000">
                    <a:lumMod val="75000"/>
                    <a:lumOff val="25000"/>
                  </a:srgbClr>
                </a:solidFill>
              </a:rPr>
              <a:t>CAL Suite + Office is required to purchase E3/ E4 Add-ons. ECAL-only customers may purchase E3 without </a:t>
            </a:r>
            <a:r>
              <a:rPr lang="en-US" sz="816" dirty="0" err="1">
                <a:solidFill>
                  <a:srgbClr val="000000">
                    <a:lumMod val="75000"/>
                    <a:lumOff val="25000"/>
                  </a:srgbClr>
                </a:solidFill>
              </a:rPr>
              <a:t>ProPlus</a:t>
            </a:r>
            <a:r>
              <a:rPr lang="en-US" sz="816" dirty="0">
                <a:solidFill>
                  <a:srgbClr val="000000">
                    <a:lumMod val="75000"/>
                    <a:lumOff val="25000"/>
                  </a:srgbClr>
                </a:solidFill>
              </a:rPr>
              <a:t> and E4 without </a:t>
            </a:r>
            <a:r>
              <a:rPr lang="en-US" sz="816" dirty="0" err="1">
                <a:solidFill>
                  <a:srgbClr val="000000">
                    <a:lumMod val="75000"/>
                    <a:lumOff val="25000"/>
                  </a:srgbClr>
                </a:solidFill>
              </a:rPr>
              <a:t>ProPlus</a:t>
            </a:r>
            <a:r>
              <a:rPr lang="en-US" sz="816" dirty="0">
                <a:solidFill>
                  <a:srgbClr val="000000">
                    <a:lumMod val="75000"/>
                    <a:lumOff val="25000"/>
                  </a:srgbClr>
                </a:solidFill>
              </a:rPr>
              <a:t>.</a:t>
            </a:r>
          </a:p>
        </p:txBody>
      </p:sp>
      <p:sp>
        <p:nvSpPr>
          <p:cNvPr id="47" name="Rectangle 46"/>
          <p:cNvSpPr/>
          <p:nvPr/>
        </p:nvSpPr>
        <p:spPr bwMode="auto">
          <a:xfrm>
            <a:off x="9737191" y="1755364"/>
            <a:ext cx="2119208" cy="31784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428" b="1" dirty="0">
                <a:solidFill>
                  <a:srgbClr val="FFFFFF"/>
                </a:solidFill>
                <a:ea typeface="Segoe UI" pitchFamily="34" charset="0"/>
                <a:cs typeface="Segoe UI" pitchFamily="34" charset="0"/>
              </a:rPr>
              <a:t>E3 w/o </a:t>
            </a:r>
            <a:r>
              <a:rPr lang="en-US" sz="1428" b="1" dirty="0" smtClean="0">
                <a:solidFill>
                  <a:srgbClr val="FFFFFF"/>
                </a:solidFill>
                <a:ea typeface="Segoe UI" pitchFamily="34" charset="0"/>
                <a:cs typeface="Segoe UI" pitchFamily="34" charset="0"/>
              </a:rPr>
              <a:t>ProPlus Add-on</a:t>
            </a:r>
            <a:endParaRPr lang="en-US" sz="1428" dirty="0">
              <a:solidFill>
                <a:srgbClr val="FFFFFF"/>
              </a:solidFill>
              <a:ea typeface="Segoe UI" pitchFamily="34" charset="0"/>
              <a:cs typeface="Segoe UI" pitchFamily="34" charset="0"/>
            </a:endParaRPr>
          </a:p>
        </p:txBody>
      </p:sp>
      <p:sp>
        <p:nvSpPr>
          <p:cNvPr id="48" name="Rectangle 47"/>
          <p:cNvSpPr/>
          <p:nvPr/>
        </p:nvSpPr>
        <p:spPr bwMode="auto">
          <a:xfrm>
            <a:off x="9737191" y="1475735"/>
            <a:ext cx="2119208" cy="32417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428" b="1" dirty="0">
                <a:solidFill>
                  <a:srgbClr val="FFFFFF"/>
                </a:solidFill>
                <a:ea typeface="Segoe UI" pitchFamily="34" charset="0"/>
                <a:cs typeface="Segoe UI" pitchFamily="34" charset="0"/>
              </a:rPr>
              <a:t>E4 w/o </a:t>
            </a:r>
            <a:r>
              <a:rPr lang="en-US" sz="1428" b="1" dirty="0" smtClean="0">
                <a:solidFill>
                  <a:srgbClr val="FFFFFF"/>
                </a:solidFill>
                <a:ea typeface="Segoe UI" pitchFamily="34" charset="0"/>
                <a:cs typeface="Segoe UI" pitchFamily="34" charset="0"/>
              </a:rPr>
              <a:t>ProPlus Add-on</a:t>
            </a:r>
            <a:endParaRPr lang="en-US" sz="1428"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158170400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On-premises SKUs</a:t>
            </a:r>
            <a:endParaRPr lang="en-US" dirty="0"/>
          </a:p>
        </p:txBody>
      </p:sp>
    </p:spTree>
    <p:extLst>
      <p:ext uri="{BB962C8B-B14F-4D97-AF65-F5344CB8AC3E}">
        <p14:creationId xmlns:p14="http://schemas.microsoft.com/office/powerpoint/2010/main" val="278546095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The </a:t>
            </a:r>
            <a:r>
              <a:rPr lang="en-US" dirty="0" smtClean="0"/>
              <a:t>ins </a:t>
            </a:r>
            <a:r>
              <a:rPr lang="en-US" dirty="0"/>
              <a:t>and </a:t>
            </a:r>
            <a:r>
              <a:rPr lang="en-US" dirty="0" smtClean="0"/>
              <a:t>outs </a:t>
            </a:r>
            <a:br>
              <a:rPr lang="en-US" dirty="0" smtClean="0"/>
            </a:br>
            <a:r>
              <a:rPr lang="en-US" dirty="0" smtClean="0"/>
              <a:t>of </a:t>
            </a:r>
            <a:r>
              <a:rPr lang="en-US" dirty="0"/>
              <a:t>SharePoint Licensing</a:t>
            </a:r>
          </a:p>
        </p:txBody>
      </p:sp>
      <p:sp>
        <p:nvSpPr>
          <p:cNvPr id="5" name="Text Placeholder 4"/>
          <p:cNvSpPr>
            <a:spLocks noGrp="1"/>
          </p:cNvSpPr>
          <p:nvPr>
            <p:ph type="body" sz="quarter" idx="14"/>
          </p:nvPr>
        </p:nvSpPr>
        <p:spPr/>
        <p:txBody>
          <a:bodyPr/>
          <a:lstStyle/>
          <a:p>
            <a:r>
              <a:rPr lang="en-US" dirty="0" err="1"/>
              <a:t>Vasu</a:t>
            </a:r>
            <a:r>
              <a:rPr lang="en-US" dirty="0"/>
              <a:t> </a:t>
            </a:r>
            <a:r>
              <a:rPr lang="en-US" dirty="0" err="1"/>
              <a:t>Rangaswami</a:t>
            </a:r>
            <a:endParaRPr lang="en-US" dirty="0"/>
          </a:p>
          <a:p>
            <a:r>
              <a:rPr lang="en-US" dirty="0"/>
              <a:t>Senior Business Planner – SharePoint</a:t>
            </a:r>
          </a:p>
          <a:p>
            <a:r>
              <a:rPr lang="en-US" dirty="0"/>
              <a:t>Microsoft</a:t>
            </a:r>
          </a:p>
        </p:txBody>
      </p:sp>
      <p:sp>
        <p:nvSpPr>
          <p:cNvPr id="2" name="Text Placeholder 1"/>
          <p:cNvSpPr>
            <a:spLocks noGrp="1"/>
          </p:cNvSpPr>
          <p:nvPr>
            <p:ph type="body" sz="quarter" idx="15"/>
          </p:nvPr>
        </p:nvSpPr>
        <p:spPr/>
        <p:txBody>
          <a:bodyPr/>
          <a:lstStyle/>
          <a:p>
            <a:r>
              <a:rPr lang="en-US" dirty="0" smtClean="0"/>
              <a:t>SPC286</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647" y="234031"/>
            <a:ext cx="11889564" cy="917575"/>
          </a:xfrm>
        </p:spPr>
        <p:txBody>
          <a:bodyPr/>
          <a:lstStyle/>
          <a:p>
            <a:r>
              <a:rPr lang="en-US" sz="4400" dirty="0" smtClean="0"/>
              <a:t>SharePoint On-premises SKUs</a:t>
            </a:r>
            <a:endParaRPr lang="en-US" sz="4400" dirty="0"/>
          </a:p>
        </p:txBody>
      </p:sp>
      <p:sp>
        <p:nvSpPr>
          <p:cNvPr id="40" name="Rectangle 39"/>
          <p:cNvSpPr>
            <a:spLocks/>
          </p:cNvSpPr>
          <p:nvPr/>
        </p:nvSpPr>
        <p:spPr bwMode="auto">
          <a:xfrm>
            <a:off x="5094323" y="3012941"/>
            <a:ext cx="1813853" cy="56095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600" dirty="0" smtClean="0">
                <a:solidFill>
                  <a:srgbClr val="505050"/>
                </a:solidFill>
                <a:ea typeface="Segoe UI" pitchFamily="34" charset="0"/>
                <a:cs typeface="Segoe UI" pitchFamily="34" charset="0"/>
              </a:rPr>
              <a:t>Enterprise CAL Suite</a:t>
            </a:r>
            <a:endParaRPr lang="en-US" sz="1600" dirty="0">
              <a:solidFill>
                <a:srgbClr val="505050"/>
              </a:solidFill>
              <a:ea typeface="Segoe UI" pitchFamily="34" charset="0"/>
              <a:cs typeface="Segoe UI" pitchFamily="34" charset="0"/>
            </a:endParaRPr>
          </a:p>
        </p:txBody>
      </p:sp>
      <p:sp>
        <p:nvSpPr>
          <p:cNvPr id="37" name="Rectangle 36"/>
          <p:cNvSpPr>
            <a:spLocks/>
          </p:cNvSpPr>
          <p:nvPr/>
        </p:nvSpPr>
        <p:spPr bwMode="auto">
          <a:xfrm>
            <a:off x="5094323" y="4765103"/>
            <a:ext cx="1813853" cy="56095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600" dirty="0" smtClean="0">
                <a:solidFill>
                  <a:srgbClr val="505050"/>
                </a:solidFill>
                <a:ea typeface="Segoe UI" pitchFamily="34" charset="0"/>
                <a:cs typeface="Segoe UI" pitchFamily="34" charset="0"/>
              </a:rPr>
              <a:t>Core CAL Suite</a:t>
            </a:r>
            <a:endParaRPr lang="en-US" sz="1600" dirty="0">
              <a:solidFill>
                <a:srgbClr val="505050"/>
              </a:solidFill>
              <a:ea typeface="Segoe UI" pitchFamily="34" charset="0"/>
              <a:cs typeface="Segoe UI" pitchFamily="34" charset="0"/>
            </a:endParaRPr>
          </a:p>
        </p:txBody>
      </p:sp>
      <p:sp>
        <p:nvSpPr>
          <p:cNvPr id="47" name="Rectangle 46"/>
          <p:cNvSpPr>
            <a:spLocks/>
          </p:cNvSpPr>
          <p:nvPr/>
        </p:nvSpPr>
        <p:spPr bwMode="auto">
          <a:xfrm>
            <a:off x="2529492" y="3012941"/>
            <a:ext cx="1823528" cy="56095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600" dirty="0">
                <a:solidFill>
                  <a:srgbClr val="505050"/>
                </a:solidFill>
                <a:ea typeface="Segoe UI" pitchFamily="34" charset="0"/>
                <a:cs typeface="Segoe UI" pitchFamily="34" charset="0"/>
              </a:rPr>
              <a:t>SharePoint </a:t>
            </a:r>
            <a:r>
              <a:rPr lang="en-US" sz="1600" dirty="0" smtClean="0">
                <a:solidFill>
                  <a:srgbClr val="505050"/>
                </a:solidFill>
                <a:ea typeface="Segoe UI" pitchFamily="34" charset="0"/>
                <a:cs typeface="Segoe UI" pitchFamily="34" charset="0"/>
              </a:rPr>
              <a:t>Enterprise CAL</a:t>
            </a:r>
            <a:endParaRPr lang="en-US" sz="1600" dirty="0">
              <a:solidFill>
                <a:srgbClr val="505050"/>
              </a:solidFill>
              <a:ea typeface="Segoe UI" pitchFamily="34" charset="0"/>
              <a:cs typeface="Segoe UI" pitchFamily="34" charset="0"/>
            </a:endParaRPr>
          </a:p>
        </p:txBody>
      </p:sp>
      <p:sp>
        <p:nvSpPr>
          <p:cNvPr id="48" name="Rectangle 47"/>
          <p:cNvSpPr>
            <a:spLocks/>
          </p:cNvSpPr>
          <p:nvPr/>
        </p:nvSpPr>
        <p:spPr bwMode="auto">
          <a:xfrm>
            <a:off x="2544408" y="4765102"/>
            <a:ext cx="1808613" cy="56095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600" dirty="0">
                <a:solidFill>
                  <a:srgbClr val="505050"/>
                </a:solidFill>
                <a:ea typeface="Segoe UI" pitchFamily="34" charset="0"/>
                <a:cs typeface="Segoe UI" pitchFamily="34" charset="0"/>
              </a:rPr>
              <a:t>SharePoint </a:t>
            </a:r>
            <a:r>
              <a:rPr lang="en-US" sz="1600" dirty="0" smtClean="0">
                <a:solidFill>
                  <a:srgbClr val="505050"/>
                </a:solidFill>
                <a:ea typeface="Segoe UI" pitchFamily="34" charset="0"/>
                <a:cs typeface="Segoe UI" pitchFamily="34" charset="0"/>
              </a:rPr>
              <a:t>Standard CAL</a:t>
            </a:r>
            <a:endParaRPr lang="en-US" sz="1600" dirty="0">
              <a:solidFill>
                <a:srgbClr val="505050"/>
              </a:solidFill>
              <a:ea typeface="Segoe UI" pitchFamily="34" charset="0"/>
              <a:cs typeface="Segoe UI" pitchFamily="34" charset="0"/>
            </a:endParaRPr>
          </a:p>
        </p:txBody>
      </p:sp>
      <p:sp>
        <p:nvSpPr>
          <p:cNvPr id="34" name="TextBox 33"/>
          <p:cNvSpPr txBox="1"/>
          <p:nvPr/>
        </p:nvSpPr>
        <p:spPr>
          <a:xfrm>
            <a:off x="5073123" y="1873438"/>
            <a:ext cx="1828064" cy="307777"/>
          </a:xfrm>
          <a:prstGeom prst="rect">
            <a:avLst/>
          </a:prstGeom>
          <a:noFill/>
        </p:spPr>
        <p:txBody>
          <a:bodyPr wrap="square" lIns="0" tIns="0" rIns="0" bIns="0" rtlCol="0">
            <a:spAutoFit/>
          </a:bodyPr>
          <a:lstStyle/>
          <a:p>
            <a:pPr algn="ctr"/>
            <a:r>
              <a:rPr lang="en-US" sz="2000" spc="-71" dirty="0" smtClean="0">
                <a:gradFill>
                  <a:gsLst>
                    <a:gs pos="2917">
                      <a:srgbClr val="797A7D"/>
                    </a:gs>
                    <a:gs pos="95000">
                      <a:srgbClr val="797A7D"/>
                    </a:gs>
                  </a:gsLst>
                  <a:lin ang="5400000" scaled="0"/>
                </a:gradFill>
              </a:rPr>
              <a:t>Suites</a:t>
            </a:r>
            <a:endParaRPr lang="en-US" sz="2000" spc="-71" dirty="0">
              <a:gradFill>
                <a:gsLst>
                  <a:gs pos="2917">
                    <a:srgbClr val="797A7D"/>
                  </a:gs>
                  <a:gs pos="95000">
                    <a:srgbClr val="797A7D"/>
                  </a:gs>
                </a:gsLst>
                <a:lin ang="5400000" scaled="0"/>
              </a:gradFill>
            </a:endParaRPr>
          </a:p>
        </p:txBody>
      </p:sp>
      <p:sp>
        <p:nvSpPr>
          <p:cNvPr id="49" name="TextBox 48"/>
          <p:cNvSpPr txBox="1"/>
          <p:nvPr/>
        </p:nvSpPr>
        <p:spPr>
          <a:xfrm>
            <a:off x="2539871" y="1873438"/>
            <a:ext cx="1813149" cy="307777"/>
          </a:xfrm>
          <a:prstGeom prst="rect">
            <a:avLst/>
          </a:prstGeom>
          <a:noFill/>
        </p:spPr>
        <p:txBody>
          <a:bodyPr wrap="square" lIns="0" tIns="0" rIns="0" bIns="0" rtlCol="0">
            <a:spAutoFit/>
          </a:bodyPr>
          <a:lstStyle/>
          <a:p>
            <a:pPr algn="ctr"/>
            <a:r>
              <a:rPr lang="en-US" sz="2000" spc="-71" dirty="0" smtClean="0">
                <a:gradFill>
                  <a:gsLst>
                    <a:gs pos="2917">
                      <a:srgbClr val="797A7D"/>
                    </a:gs>
                    <a:gs pos="95000">
                      <a:srgbClr val="797A7D"/>
                    </a:gs>
                  </a:gsLst>
                  <a:lin ang="5400000" scaled="0"/>
                </a:gradFill>
              </a:rPr>
              <a:t>Standalone CALs</a:t>
            </a:r>
            <a:endParaRPr lang="en-US" sz="2000" spc="-71" dirty="0">
              <a:gradFill>
                <a:gsLst>
                  <a:gs pos="2917">
                    <a:srgbClr val="797A7D"/>
                  </a:gs>
                  <a:gs pos="95000">
                    <a:srgbClr val="797A7D"/>
                  </a:gs>
                </a:gsLst>
                <a:lin ang="5400000" scaled="0"/>
              </a:gradFill>
            </a:endParaRPr>
          </a:p>
        </p:txBody>
      </p:sp>
      <p:sp>
        <p:nvSpPr>
          <p:cNvPr id="31" name="TextBox 30"/>
          <p:cNvSpPr txBox="1"/>
          <p:nvPr/>
        </p:nvSpPr>
        <p:spPr>
          <a:xfrm>
            <a:off x="7621290" y="1873438"/>
            <a:ext cx="1828064" cy="307777"/>
          </a:xfrm>
          <a:prstGeom prst="rect">
            <a:avLst/>
          </a:prstGeom>
          <a:noFill/>
        </p:spPr>
        <p:txBody>
          <a:bodyPr wrap="square" lIns="0" tIns="0" rIns="0" bIns="0" rtlCol="0">
            <a:spAutoFit/>
          </a:bodyPr>
          <a:lstStyle/>
          <a:p>
            <a:pPr algn="ctr"/>
            <a:r>
              <a:rPr lang="en-US" sz="2000" spc="-71" dirty="0" smtClean="0">
                <a:gradFill>
                  <a:gsLst>
                    <a:gs pos="2917">
                      <a:srgbClr val="797A7D"/>
                    </a:gs>
                    <a:gs pos="95000">
                      <a:srgbClr val="797A7D"/>
                    </a:gs>
                  </a:gsLst>
                  <a:lin ang="5400000" scaled="0"/>
                </a:gradFill>
              </a:rPr>
              <a:t>Server</a:t>
            </a:r>
            <a:endParaRPr lang="en-US" sz="2000" spc="-71" dirty="0">
              <a:gradFill>
                <a:gsLst>
                  <a:gs pos="2917">
                    <a:srgbClr val="797A7D"/>
                  </a:gs>
                  <a:gs pos="95000">
                    <a:srgbClr val="797A7D"/>
                  </a:gs>
                </a:gsLst>
                <a:lin ang="5400000" scaled="0"/>
              </a:gradFill>
            </a:endParaRPr>
          </a:p>
        </p:txBody>
      </p:sp>
      <p:sp>
        <p:nvSpPr>
          <p:cNvPr id="33" name="Rectangle 32"/>
          <p:cNvSpPr>
            <a:spLocks/>
          </p:cNvSpPr>
          <p:nvPr/>
        </p:nvSpPr>
        <p:spPr bwMode="auto">
          <a:xfrm>
            <a:off x="7721797" y="3920035"/>
            <a:ext cx="1813853" cy="56095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600" dirty="0" smtClean="0">
                <a:solidFill>
                  <a:srgbClr val="505050"/>
                </a:solidFill>
                <a:ea typeface="Segoe UI" pitchFamily="34" charset="0"/>
                <a:cs typeface="Segoe UI" pitchFamily="34" charset="0"/>
              </a:rPr>
              <a:t>SharePoint Server</a:t>
            </a:r>
            <a:endParaRPr lang="en-US" sz="1600" dirty="0">
              <a:solidFill>
                <a:srgbClr val="505050"/>
              </a:solidFill>
              <a:ea typeface="Segoe UI" pitchFamily="34" charset="0"/>
              <a:cs typeface="Segoe UI" pitchFamily="34" charset="0"/>
            </a:endParaRPr>
          </a:p>
        </p:txBody>
      </p:sp>
      <p:cxnSp>
        <p:nvCxnSpPr>
          <p:cNvPr id="12" name="Straight Connector 11"/>
          <p:cNvCxnSpPr/>
          <p:nvPr/>
        </p:nvCxnSpPr>
        <p:spPr>
          <a:xfrm>
            <a:off x="2332037" y="2486015"/>
            <a:ext cx="7315200" cy="0"/>
          </a:xfrm>
          <a:prstGeom prst="line">
            <a:avLst/>
          </a:prstGeom>
          <a:ln w="19050">
            <a:solidFill>
              <a:schemeClr val="tx1">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343649" y="4162415"/>
            <a:ext cx="4788987" cy="0"/>
          </a:xfrm>
          <a:prstGeom prst="line">
            <a:avLst/>
          </a:prstGeom>
          <a:ln w="12700">
            <a:solidFill>
              <a:schemeClr val="tx1">
                <a:lumMod val="60000"/>
                <a:lumOff val="40000"/>
              </a:schemeClr>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13631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500"/>
                                        <p:tgtEl>
                                          <p:spTgt spid="48"/>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7" grpId="0" animBg="1"/>
      <p:bldP spid="47" grpId="0" animBg="1"/>
      <p:bldP spid="48" grpId="0" animBg="1"/>
      <p:bldP spid="34" grpId="0"/>
      <p:bldP spid="49" grpId="0"/>
      <p:bldP spid="31" grpId="0"/>
      <p:bldP spid="3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98437" y="234770"/>
            <a:ext cx="11175026" cy="762597"/>
          </a:xfrm>
        </p:spPr>
        <p:txBody>
          <a:bodyPr/>
          <a:lstStyle/>
          <a:p>
            <a:r>
              <a:rPr lang="en-US" sz="4400" dirty="0" smtClean="0"/>
              <a:t>Core CAL Suite Package</a:t>
            </a:r>
            <a:endParaRPr lang="en-US" sz="4400" dirty="0"/>
          </a:p>
        </p:txBody>
      </p:sp>
      <p:sp>
        <p:nvSpPr>
          <p:cNvPr id="6" name="TextBox 5"/>
          <p:cNvSpPr txBox="1"/>
          <p:nvPr/>
        </p:nvSpPr>
        <p:spPr>
          <a:xfrm>
            <a:off x="7890452" y="6722233"/>
            <a:ext cx="4326510" cy="192135"/>
          </a:xfrm>
          <a:prstGeom prst="rect">
            <a:avLst/>
          </a:prstGeom>
          <a:noFill/>
        </p:spPr>
        <p:txBody>
          <a:bodyPr wrap="square" lIns="0" tIns="0" rIns="0" bIns="0" rtlCol="0">
            <a:spAutoFit/>
          </a:bodyPr>
          <a:lstStyle/>
          <a:p>
            <a:pPr algn="r"/>
            <a:r>
              <a:rPr lang="en-US" sz="1224" spc="-71" dirty="0">
                <a:gradFill>
                  <a:gsLst>
                    <a:gs pos="2917">
                      <a:srgbClr val="E6E6E6"/>
                    </a:gs>
                    <a:gs pos="95000">
                      <a:srgbClr val="E6E6E6"/>
                    </a:gs>
                  </a:gsLst>
                  <a:lin ang="5400000" scaled="0"/>
                </a:gradFill>
              </a:rPr>
              <a:t>Pricing may vary based on agreement.</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60437" y="672229"/>
            <a:ext cx="11353799" cy="6339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314110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98437" y="234770"/>
            <a:ext cx="11175026" cy="762597"/>
          </a:xfrm>
        </p:spPr>
        <p:txBody>
          <a:bodyPr/>
          <a:lstStyle/>
          <a:p>
            <a:r>
              <a:rPr lang="en-US" sz="4400" dirty="0" smtClean="0"/>
              <a:t>Enterprise CAL Suite Package</a:t>
            </a:r>
            <a:endParaRPr lang="en-US" sz="4400" dirty="0"/>
          </a:p>
        </p:txBody>
      </p:sp>
      <p:sp>
        <p:nvSpPr>
          <p:cNvPr id="6" name="TextBox 5"/>
          <p:cNvSpPr txBox="1"/>
          <p:nvPr/>
        </p:nvSpPr>
        <p:spPr>
          <a:xfrm>
            <a:off x="7890452" y="6722233"/>
            <a:ext cx="4326510" cy="192135"/>
          </a:xfrm>
          <a:prstGeom prst="rect">
            <a:avLst/>
          </a:prstGeom>
          <a:noFill/>
        </p:spPr>
        <p:txBody>
          <a:bodyPr wrap="square" lIns="0" tIns="0" rIns="0" bIns="0" rtlCol="0">
            <a:spAutoFit/>
          </a:bodyPr>
          <a:lstStyle/>
          <a:p>
            <a:pPr algn="r"/>
            <a:r>
              <a:rPr lang="en-US" sz="1224" spc="-71" dirty="0">
                <a:gradFill>
                  <a:gsLst>
                    <a:gs pos="2917">
                      <a:srgbClr val="E6E6E6"/>
                    </a:gs>
                    <a:gs pos="95000">
                      <a:srgbClr val="E6E6E6"/>
                    </a:gs>
                  </a:gsLst>
                  <a:lin ang="5400000" scaled="0"/>
                </a:gradFill>
              </a:rPr>
              <a:t>Pricing may vary based on agreement.</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03437" y="712662"/>
            <a:ext cx="8667058" cy="6105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864547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84747"/>
            <a:ext cx="11889564" cy="917575"/>
          </a:xfrm>
        </p:spPr>
        <p:txBody>
          <a:bodyPr/>
          <a:lstStyle/>
          <a:p>
            <a:r>
              <a:rPr lang="en-US" sz="4896" dirty="0" smtClean="0"/>
              <a:t>Software Assurance vs. Office 365 benefits</a:t>
            </a:r>
            <a:endParaRPr lang="en-US" sz="4896" dirty="0"/>
          </a:p>
        </p:txBody>
      </p:sp>
      <p:sp>
        <p:nvSpPr>
          <p:cNvPr id="6" name="Rectangle 5"/>
          <p:cNvSpPr/>
          <p:nvPr/>
        </p:nvSpPr>
        <p:spPr bwMode="auto">
          <a:xfrm>
            <a:off x="688746" y="4397557"/>
            <a:ext cx="2848375" cy="112987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6" rIns="46606" bIns="93211" numCol="1" spcCol="0" rtlCol="0" fromWordArt="0" anchor="b" anchorCtr="0" forceAA="0" compatLnSpc="1">
            <a:prstTxWarp prst="textNoShape">
              <a:avLst/>
            </a:prstTxWarp>
            <a:noAutofit/>
          </a:bodyPr>
          <a:lstStyle/>
          <a:p>
            <a:pPr defTabSz="931884" fontAlgn="base">
              <a:spcBef>
                <a:spcPct val="0"/>
              </a:spcBef>
              <a:spcAft>
                <a:spcPct val="0"/>
              </a:spcAft>
            </a:pPr>
            <a:endParaRPr lang="en-US" sz="1835"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8" name="Rectangle 7"/>
          <p:cNvSpPr/>
          <p:nvPr/>
        </p:nvSpPr>
        <p:spPr bwMode="auto">
          <a:xfrm>
            <a:off x="688746" y="5645705"/>
            <a:ext cx="2848376" cy="11281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6" rIns="46606" bIns="93211" numCol="1" spcCol="0" rtlCol="0" fromWordArt="0" anchor="b" anchorCtr="0" forceAA="0" compatLnSpc="1">
            <a:prstTxWarp prst="textNoShape">
              <a:avLst/>
            </a:prstTxWarp>
            <a:noAutofit/>
          </a:bodyPr>
          <a:lstStyle/>
          <a:p>
            <a:pPr defTabSz="931884" fontAlgn="base">
              <a:spcBef>
                <a:spcPct val="0"/>
              </a:spcBef>
              <a:spcAft>
                <a:spcPct val="0"/>
              </a:spcAft>
            </a:pPr>
            <a:endParaRPr lang="en-US" sz="1835"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9" name="Rectangle 8"/>
          <p:cNvSpPr/>
          <p:nvPr/>
        </p:nvSpPr>
        <p:spPr bwMode="auto">
          <a:xfrm>
            <a:off x="688744" y="2381611"/>
            <a:ext cx="2848376" cy="1903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6" rIns="46606" bIns="93211" numCol="1" spcCol="0" rtlCol="0" fromWordArt="0" anchor="b" anchorCtr="0" forceAA="0" compatLnSpc="1">
            <a:prstTxWarp prst="textNoShape">
              <a:avLst/>
            </a:prstTxWarp>
            <a:noAutofit/>
          </a:bodyPr>
          <a:lstStyle/>
          <a:p>
            <a:pPr defTabSz="931884" fontAlgn="base">
              <a:spcBef>
                <a:spcPct val="0"/>
              </a:spcBef>
              <a:spcAft>
                <a:spcPct val="0"/>
              </a:spcAft>
            </a:pPr>
            <a:endParaRPr lang="en-US" sz="1835"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5" name="TextBox 4"/>
          <p:cNvSpPr txBox="1"/>
          <p:nvPr/>
        </p:nvSpPr>
        <p:spPr>
          <a:xfrm>
            <a:off x="770333" y="4944884"/>
            <a:ext cx="2518159" cy="576013"/>
          </a:xfrm>
          <a:prstGeom prst="rect">
            <a:avLst/>
          </a:prstGeom>
          <a:noFill/>
        </p:spPr>
        <p:txBody>
          <a:bodyPr wrap="square" lIns="0" tIns="0" rIns="0" bIns="0" rtlCol="0">
            <a:spAutoFit/>
          </a:bodyPr>
          <a:lstStyle/>
          <a:p>
            <a:pPr defTabSz="931884" fontAlgn="base">
              <a:spcBef>
                <a:spcPct val="0"/>
              </a:spcBef>
              <a:spcAft>
                <a:spcPct val="0"/>
              </a:spcAft>
            </a:pPr>
            <a:r>
              <a:rPr lang="en-US" sz="1835" b="1" dirty="0">
                <a:gradFill>
                  <a:gsLst>
                    <a:gs pos="0">
                      <a:srgbClr val="FFFFFF"/>
                    </a:gs>
                    <a:gs pos="100000">
                      <a:srgbClr val="FFFFFF"/>
                    </a:gs>
                  </a:gsLst>
                  <a:lin ang="5400000" scaled="0"/>
                </a:gradFill>
                <a:latin typeface="Segoe UI Light"/>
                <a:ea typeface="Segoe UI" pitchFamily="34" charset="0"/>
                <a:cs typeface="Segoe UI" pitchFamily="34" charset="0"/>
              </a:rPr>
              <a:t>Achieve technical readiness</a:t>
            </a:r>
          </a:p>
        </p:txBody>
      </p:sp>
      <p:sp>
        <p:nvSpPr>
          <p:cNvPr id="10" name="TextBox 9"/>
          <p:cNvSpPr txBox="1"/>
          <p:nvPr/>
        </p:nvSpPr>
        <p:spPr>
          <a:xfrm>
            <a:off x="770333" y="6196054"/>
            <a:ext cx="2518159" cy="576013"/>
          </a:xfrm>
          <a:prstGeom prst="rect">
            <a:avLst/>
          </a:prstGeom>
          <a:noFill/>
        </p:spPr>
        <p:txBody>
          <a:bodyPr wrap="square" lIns="0" tIns="0" rIns="0" bIns="0" rtlCol="0">
            <a:spAutoFit/>
          </a:bodyPr>
          <a:lstStyle/>
          <a:p>
            <a:pPr defTabSz="931884" fontAlgn="base">
              <a:spcBef>
                <a:spcPct val="0"/>
              </a:spcBef>
              <a:spcAft>
                <a:spcPct val="0"/>
              </a:spcAft>
            </a:pPr>
            <a:r>
              <a:rPr lang="en-US" sz="1835" b="1" dirty="0">
                <a:gradFill>
                  <a:gsLst>
                    <a:gs pos="0">
                      <a:srgbClr val="FFFFFF"/>
                    </a:gs>
                    <a:gs pos="100000">
                      <a:srgbClr val="FFFFFF"/>
                    </a:gs>
                  </a:gsLst>
                  <a:lin ang="5400000" scaled="0"/>
                </a:gradFill>
                <a:latin typeface="Segoe UI Light"/>
                <a:ea typeface="Segoe UI" pitchFamily="34" charset="0"/>
                <a:cs typeface="Segoe UI" pitchFamily="34" charset="0"/>
              </a:rPr>
              <a:t>Create a productive workforce</a:t>
            </a:r>
          </a:p>
        </p:txBody>
      </p:sp>
      <p:sp>
        <p:nvSpPr>
          <p:cNvPr id="11" name="TextBox 10"/>
          <p:cNvSpPr txBox="1"/>
          <p:nvPr/>
        </p:nvSpPr>
        <p:spPr>
          <a:xfrm>
            <a:off x="770331" y="3382047"/>
            <a:ext cx="2518159" cy="288007"/>
          </a:xfrm>
          <a:prstGeom prst="rect">
            <a:avLst/>
          </a:prstGeom>
          <a:noFill/>
        </p:spPr>
        <p:txBody>
          <a:bodyPr wrap="square" lIns="0" tIns="0" rIns="0" bIns="0" rtlCol="0">
            <a:spAutoFit/>
          </a:bodyPr>
          <a:lstStyle/>
          <a:p>
            <a:pPr defTabSz="931884" fontAlgn="base">
              <a:spcBef>
                <a:spcPct val="0"/>
              </a:spcBef>
              <a:spcAft>
                <a:spcPct val="0"/>
              </a:spcAft>
            </a:pPr>
            <a:r>
              <a:rPr lang="en-US" sz="1835" b="1" dirty="0">
                <a:gradFill>
                  <a:gsLst>
                    <a:gs pos="0">
                      <a:srgbClr val="FFFFFF"/>
                    </a:gs>
                    <a:gs pos="100000">
                      <a:srgbClr val="FFFFFF"/>
                    </a:gs>
                  </a:gsLst>
                  <a:lin ang="5400000" scaled="0"/>
                </a:gradFill>
                <a:latin typeface="Segoe UI Light"/>
                <a:ea typeface="Segoe UI" pitchFamily="34" charset="0"/>
                <a:cs typeface="Segoe UI" pitchFamily="34" charset="0"/>
              </a:rPr>
              <a:t>Optimize business value</a:t>
            </a:r>
          </a:p>
        </p:txBody>
      </p:sp>
      <p:sp>
        <p:nvSpPr>
          <p:cNvPr id="15" name="Rectangle 14"/>
          <p:cNvSpPr/>
          <p:nvPr/>
        </p:nvSpPr>
        <p:spPr bwMode="auto">
          <a:xfrm>
            <a:off x="3664745" y="4397557"/>
            <a:ext cx="3882486" cy="112987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6" rIns="46606" bIns="93211" numCol="1" spcCol="0" rtlCol="0" fromWordArt="0" anchor="ctr" anchorCtr="0" forceAA="0" compatLnSpc="1">
            <a:prstTxWarp prst="textNoShape">
              <a:avLst/>
            </a:prstTxWarp>
            <a:noAutofit/>
          </a:bodyPr>
          <a:lstStyle/>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IT Pro technical training vouchers</a:t>
            </a:r>
          </a:p>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Deployment planning services</a:t>
            </a:r>
          </a:p>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24x7 Incident Support</a:t>
            </a:r>
          </a:p>
        </p:txBody>
      </p:sp>
      <p:sp>
        <p:nvSpPr>
          <p:cNvPr id="16" name="Rectangle 15"/>
          <p:cNvSpPr/>
          <p:nvPr/>
        </p:nvSpPr>
        <p:spPr bwMode="auto">
          <a:xfrm>
            <a:off x="7674855" y="4397557"/>
            <a:ext cx="3882486" cy="112987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6" rIns="46606" bIns="93211" numCol="1" spcCol="0" rtlCol="0" fromWordArt="0" anchor="ctr" anchorCtr="0" forceAA="0" compatLnSpc="1">
            <a:prstTxWarp prst="textNoShape">
              <a:avLst/>
            </a:prstTxWarp>
            <a:noAutofit/>
          </a:bodyPr>
          <a:lstStyle/>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IT Pro online training courses</a:t>
            </a:r>
          </a:p>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Office 365 Deployment Offer*</a:t>
            </a:r>
          </a:p>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24x7 Support</a:t>
            </a:r>
          </a:p>
        </p:txBody>
      </p:sp>
      <p:sp>
        <p:nvSpPr>
          <p:cNvPr id="17" name="Rectangle 16"/>
          <p:cNvSpPr/>
          <p:nvPr/>
        </p:nvSpPr>
        <p:spPr bwMode="auto">
          <a:xfrm>
            <a:off x="3664745" y="5645706"/>
            <a:ext cx="3882486" cy="1128156"/>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6" rIns="46606" bIns="93211" numCol="1" spcCol="0" rtlCol="0" fromWordArt="0" anchor="ctr" anchorCtr="0" forceAA="0" compatLnSpc="1">
            <a:prstTxWarp prst="textNoShape">
              <a:avLst/>
            </a:prstTxWarp>
            <a:noAutofit/>
          </a:bodyPr>
          <a:lstStyle/>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Home Use Program</a:t>
            </a:r>
          </a:p>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Office roaming use rights</a:t>
            </a:r>
          </a:p>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End user e-learning courses</a:t>
            </a:r>
          </a:p>
        </p:txBody>
      </p:sp>
      <p:sp>
        <p:nvSpPr>
          <p:cNvPr id="18" name="Rectangle 17"/>
          <p:cNvSpPr/>
          <p:nvPr/>
        </p:nvSpPr>
        <p:spPr bwMode="auto">
          <a:xfrm>
            <a:off x="7674855" y="5645706"/>
            <a:ext cx="3882486" cy="1128156"/>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6" rIns="46606" bIns="93211" numCol="1" spcCol="0" rtlCol="0" fromWordArt="0" anchor="ctr" anchorCtr="0" forceAA="0" compatLnSpc="1">
            <a:prstTxWarp prst="textNoShape">
              <a:avLst/>
            </a:prstTxWarp>
            <a:noAutofit/>
          </a:bodyPr>
          <a:lstStyle/>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Install service on up to 5 devices</a:t>
            </a:r>
          </a:p>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Office mobile apps</a:t>
            </a:r>
          </a:p>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End user e-learning courses</a:t>
            </a:r>
          </a:p>
        </p:txBody>
      </p:sp>
      <p:sp>
        <p:nvSpPr>
          <p:cNvPr id="19" name="Rectangle 18"/>
          <p:cNvSpPr/>
          <p:nvPr/>
        </p:nvSpPr>
        <p:spPr bwMode="auto">
          <a:xfrm>
            <a:off x="3664743" y="2381610"/>
            <a:ext cx="3882486" cy="190328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6" rIns="46606" bIns="93211" numCol="1" spcCol="0" rtlCol="0" fromWordArt="0" anchor="ctr" anchorCtr="0" forceAA="0" compatLnSpc="1">
            <a:prstTxWarp prst="textNoShape">
              <a:avLst/>
            </a:prstTxWarp>
            <a:noAutofit/>
          </a:bodyPr>
          <a:lstStyle/>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New version rights / Extended hotfix</a:t>
            </a:r>
          </a:p>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Cold backups</a:t>
            </a:r>
          </a:p>
          <a:p>
            <a:pPr defTabSz="931884" fontAlgn="base">
              <a:spcBef>
                <a:spcPts val="306"/>
              </a:spcBef>
              <a:spcAft>
                <a:spcPct val="0"/>
              </a:spcAft>
            </a:pPr>
            <a:r>
              <a:rPr lang="en-US" sz="1835" dirty="0" smtClean="0">
                <a:solidFill>
                  <a:srgbClr val="505050"/>
                </a:solidFill>
                <a:latin typeface="Segoe UI Light"/>
                <a:ea typeface="Segoe UI" pitchFamily="34" charset="0"/>
                <a:cs typeface="Segoe UI" pitchFamily="34" charset="0"/>
              </a:rPr>
              <a:t>Multi-language pack</a:t>
            </a:r>
          </a:p>
          <a:p>
            <a:pPr defTabSz="931884" fontAlgn="base">
              <a:spcBef>
                <a:spcPts val="306"/>
              </a:spcBef>
              <a:spcAft>
                <a:spcPct val="0"/>
              </a:spcAft>
            </a:pPr>
            <a:r>
              <a:rPr lang="en-US" sz="1835" dirty="0" smtClean="0">
                <a:solidFill>
                  <a:srgbClr val="505050"/>
                </a:solidFill>
                <a:latin typeface="Segoe UI Light"/>
                <a:ea typeface="Segoe UI" pitchFamily="34" charset="0"/>
                <a:cs typeface="Segoe UI" pitchFamily="34" charset="0"/>
              </a:rPr>
              <a:t>Spread </a:t>
            </a:r>
            <a:r>
              <a:rPr lang="en-US" sz="1835" dirty="0">
                <a:solidFill>
                  <a:srgbClr val="505050"/>
                </a:solidFill>
                <a:latin typeface="Segoe UI Light"/>
                <a:ea typeface="Segoe UI" pitchFamily="34" charset="0"/>
                <a:cs typeface="Segoe UI" pitchFamily="34" charset="0"/>
              </a:rPr>
              <a:t>payments</a:t>
            </a:r>
          </a:p>
          <a:p>
            <a:pPr defTabSz="931884" fontAlgn="base">
              <a:spcBef>
                <a:spcPts val="306"/>
              </a:spcBef>
              <a:spcAft>
                <a:spcPct val="0"/>
              </a:spcAft>
            </a:pPr>
            <a:r>
              <a:rPr lang="en-US" sz="1835" dirty="0" smtClean="0">
                <a:solidFill>
                  <a:srgbClr val="505050"/>
                </a:solidFill>
                <a:latin typeface="Segoe UI Light"/>
                <a:ea typeface="Segoe UI" pitchFamily="34" charset="0"/>
                <a:cs typeface="Segoe UI" pitchFamily="34" charset="0"/>
              </a:rPr>
              <a:t>License Mobility</a:t>
            </a:r>
          </a:p>
          <a:p>
            <a:pPr defTabSz="931884" fontAlgn="base">
              <a:spcBef>
                <a:spcPts val="306"/>
              </a:spcBef>
              <a:spcAft>
                <a:spcPct val="0"/>
              </a:spcAft>
            </a:pPr>
            <a:r>
              <a:rPr lang="en-US" sz="1835" dirty="0" smtClean="0">
                <a:solidFill>
                  <a:srgbClr val="505050"/>
                </a:solidFill>
                <a:latin typeface="Segoe UI Light"/>
                <a:ea typeface="Segoe UI" pitchFamily="34" charset="0"/>
                <a:cs typeface="Segoe UI" pitchFamily="34" charset="0"/>
              </a:rPr>
              <a:t>Downgrade Rights</a:t>
            </a:r>
            <a:endParaRPr lang="en-US" sz="1835" dirty="0">
              <a:solidFill>
                <a:srgbClr val="505050"/>
              </a:solidFill>
              <a:latin typeface="Segoe UI Light"/>
              <a:ea typeface="Segoe UI" pitchFamily="34" charset="0"/>
              <a:cs typeface="Segoe UI" pitchFamily="34" charset="0"/>
            </a:endParaRPr>
          </a:p>
        </p:txBody>
      </p:sp>
      <p:sp>
        <p:nvSpPr>
          <p:cNvPr id="20" name="Rectangle 19"/>
          <p:cNvSpPr/>
          <p:nvPr/>
        </p:nvSpPr>
        <p:spPr bwMode="auto">
          <a:xfrm>
            <a:off x="7674853" y="2381610"/>
            <a:ext cx="3882486" cy="190328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6" rIns="46606" bIns="93211" numCol="1" spcCol="0" rtlCol="0" fromWordArt="0" anchor="ctr" anchorCtr="0" forceAA="0" compatLnSpc="1">
            <a:prstTxWarp prst="textNoShape">
              <a:avLst/>
            </a:prstTxWarp>
            <a:noAutofit/>
          </a:bodyPr>
          <a:lstStyle/>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Software is always up to date</a:t>
            </a:r>
          </a:p>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Multi-language pack</a:t>
            </a:r>
          </a:p>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Annual payment terms</a:t>
            </a:r>
          </a:p>
          <a:p>
            <a:pPr defTabSz="931884" fontAlgn="base">
              <a:spcBef>
                <a:spcPts val="306"/>
              </a:spcBef>
              <a:spcAft>
                <a:spcPct val="0"/>
              </a:spcAft>
            </a:pPr>
            <a:r>
              <a:rPr lang="en-US" sz="1835" dirty="0">
                <a:solidFill>
                  <a:srgbClr val="505050"/>
                </a:solidFill>
                <a:latin typeface="Segoe UI Light"/>
                <a:ea typeface="Segoe UI" pitchFamily="34" charset="0"/>
                <a:cs typeface="Segoe UI" pitchFamily="34" charset="0"/>
              </a:rPr>
              <a:t>99.9% SLA availability hosted offering</a:t>
            </a:r>
          </a:p>
        </p:txBody>
      </p:sp>
      <p:sp>
        <p:nvSpPr>
          <p:cNvPr id="21" name="Rectangle 20"/>
          <p:cNvSpPr/>
          <p:nvPr/>
        </p:nvSpPr>
        <p:spPr bwMode="auto">
          <a:xfrm>
            <a:off x="3664745" y="1127853"/>
            <a:ext cx="3882486" cy="112987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6" rIns="46606" bIns="93211" numCol="1" spcCol="0" rtlCol="0" fromWordArt="0" anchor="ctr" anchorCtr="0" forceAA="0" compatLnSpc="1">
            <a:prstTxWarp prst="textNoShape">
              <a:avLst/>
            </a:prstTxWarp>
            <a:noAutofit/>
          </a:bodyPr>
          <a:lstStyle/>
          <a:p>
            <a:pPr algn="ctr" defTabSz="931884" fontAlgn="base">
              <a:spcBef>
                <a:spcPts val="306"/>
              </a:spcBef>
              <a:spcAft>
                <a:spcPct val="0"/>
              </a:spcAft>
            </a:pPr>
            <a:r>
              <a:rPr lang="en-US" sz="2039" b="1" dirty="0" smtClean="0">
                <a:gradFill>
                  <a:gsLst>
                    <a:gs pos="0">
                      <a:srgbClr val="FFFFFF"/>
                    </a:gs>
                    <a:gs pos="100000">
                      <a:srgbClr val="FFFFFF"/>
                    </a:gs>
                  </a:gsLst>
                  <a:lin ang="5400000" scaled="0"/>
                </a:gradFill>
                <a:latin typeface="Segoe UI Light"/>
                <a:ea typeface="Segoe UI" pitchFamily="34" charset="0"/>
                <a:cs typeface="Segoe UI" pitchFamily="34" charset="0"/>
              </a:rPr>
              <a:t>License </a:t>
            </a:r>
            <a:r>
              <a:rPr lang="en-US" sz="2039" b="1" dirty="0">
                <a:gradFill>
                  <a:gsLst>
                    <a:gs pos="0">
                      <a:srgbClr val="FFFFFF"/>
                    </a:gs>
                    <a:gs pos="100000">
                      <a:srgbClr val="FFFFFF"/>
                    </a:gs>
                  </a:gsLst>
                  <a:lin ang="5400000" scaled="0"/>
                </a:gradFill>
                <a:latin typeface="Segoe UI Light"/>
                <a:ea typeface="Segoe UI" pitchFamily="34" charset="0"/>
                <a:cs typeface="Segoe UI" pitchFamily="34" charset="0"/>
              </a:rPr>
              <a:t>+ Software Assurance</a:t>
            </a:r>
          </a:p>
        </p:txBody>
      </p:sp>
      <p:sp>
        <p:nvSpPr>
          <p:cNvPr id="22" name="Rectangle 21"/>
          <p:cNvSpPr/>
          <p:nvPr/>
        </p:nvSpPr>
        <p:spPr bwMode="auto">
          <a:xfrm>
            <a:off x="7674855" y="1127853"/>
            <a:ext cx="3882486" cy="112987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6" rIns="46606" bIns="93211" numCol="1" spcCol="0" rtlCol="0" fromWordArt="0" anchor="ctr" anchorCtr="0" forceAA="0" compatLnSpc="1">
            <a:prstTxWarp prst="textNoShape">
              <a:avLst/>
            </a:prstTxWarp>
            <a:noAutofit/>
          </a:bodyPr>
          <a:lstStyle/>
          <a:p>
            <a:pPr algn="ctr" defTabSz="931884" fontAlgn="base">
              <a:spcBef>
                <a:spcPts val="306"/>
              </a:spcBef>
              <a:spcAft>
                <a:spcPct val="0"/>
              </a:spcAft>
            </a:pPr>
            <a:r>
              <a:rPr lang="en-US" sz="2039" b="1" dirty="0">
                <a:gradFill>
                  <a:gsLst>
                    <a:gs pos="0">
                      <a:srgbClr val="FFFFFF"/>
                    </a:gs>
                    <a:gs pos="100000">
                      <a:srgbClr val="FFFFFF"/>
                    </a:gs>
                  </a:gsLst>
                  <a:lin ang="5400000" scaled="0"/>
                </a:gradFill>
                <a:latin typeface="Segoe UI Light"/>
                <a:ea typeface="Segoe UI" pitchFamily="34" charset="0"/>
                <a:cs typeface="Segoe UI" pitchFamily="34" charset="0"/>
              </a:rPr>
              <a:t>Office 365</a:t>
            </a:r>
          </a:p>
        </p:txBody>
      </p:sp>
      <p:pic>
        <p:nvPicPr>
          <p:cNvPr id="23" name="Picture 22"/>
          <p:cNvPicPr>
            <a:picLocks noChangeAspect="1"/>
          </p:cNvPicPr>
          <p:nvPr/>
        </p:nvPicPr>
        <p:blipFill rotWithShape="1">
          <a:blip r:embed="rId3" cstate="screen">
            <a:extLst>
              <a:ext uri="{28A0092B-C50C-407E-A947-70E740481C1C}">
                <a14:useLocalDpi xmlns:a14="http://schemas.microsoft.com/office/drawing/2010/main" val="0"/>
              </a:ext>
            </a:extLst>
          </a:blip>
          <a:srcRect r="-610"/>
          <a:stretch/>
        </p:blipFill>
        <p:spPr>
          <a:xfrm flipH="1">
            <a:off x="688745" y="1128250"/>
            <a:ext cx="2848375" cy="1126099"/>
          </a:xfrm>
          <a:prstGeom prst="rect">
            <a:avLst/>
          </a:prstGeom>
        </p:spPr>
      </p:pic>
    </p:spTree>
    <p:extLst>
      <p:ext uri="{BB962C8B-B14F-4D97-AF65-F5344CB8AC3E}">
        <p14:creationId xmlns:p14="http://schemas.microsoft.com/office/powerpoint/2010/main" val="251580347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SharePoint Feature Tiering</a:t>
            </a:r>
            <a:endParaRPr lang="en-US" sz="4800" dirty="0"/>
          </a:p>
        </p:txBody>
      </p:sp>
      <p:graphicFrame>
        <p:nvGraphicFramePr>
          <p:cNvPr id="4" name="Table 3"/>
          <p:cNvGraphicFramePr>
            <a:graphicFrameLocks noGrp="1"/>
          </p:cNvGraphicFramePr>
          <p:nvPr>
            <p:extLst/>
          </p:nvPr>
        </p:nvGraphicFramePr>
        <p:xfrm>
          <a:off x="579437" y="1211262"/>
          <a:ext cx="11190287" cy="4399280"/>
        </p:xfrm>
        <a:graphic>
          <a:graphicData uri="http://schemas.openxmlformats.org/drawingml/2006/table">
            <a:tbl>
              <a:tblPr firstRow="1" bandRow="1">
                <a:tableStyleId>{3B4B98B0-60AC-42C2-AFA5-B58CD77FA1E5}</a:tableStyleId>
              </a:tblPr>
              <a:tblGrid>
                <a:gridCol w="2198687"/>
                <a:gridCol w="4495800"/>
                <a:gridCol w="4495800"/>
              </a:tblGrid>
              <a:tr h="370840">
                <a:tc>
                  <a:txBody>
                    <a:bodyPr/>
                    <a:lstStyle/>
                    <a:p>
                      <a:r>
                        <a:rPr lang="en-US" sz="1400" dirty="0" smtClean="0"/>
                        <a:t>Area</a:t>
                      </a:r>
                      <a:endParaRPr lang="en-US" sz="1400" dirty="0"/>
                    </a:p>
                  </a:txBody>
                  <a:tcPr/>
                </a:tc>
                <a:tc>
                  <a:txBody>
                    <a:bodyPr/>
                    <a:lstStyle/>
                    <a:p>
                      <a:pPr algn="ctr"/>
                      <a:r>
                        <a:rPr lang="en-US" sz="1400" dirty="0" smtClean="0"/>
                        <a:t>SP Online Plan 1 / Standard CAL</a:t>
                      </a:r>
                      <a:endParaRPr lang="en-US" sz="1400" dirty="0"/>
                    </a:p>
                  </a:txBody>
                  <a:tcPr/>
                </a:tc>
                <a:tc>
                  <a:txBody>
                    <a:bodyPr/>
                    <a:lstStyle/>
                    <a:p>
                      <a:pPr algn="ctr"/>
                      <a:r>
                        <a:rPr lang="en-US" sz="1400" dirty="0" smtClean="0"/>
                        <a:t>SP Online Plan 2 / Enterprise CAL</a:t>
                      </a:r>
                      <a:endParaRPr lang="en-US" sz="1400" dirty="0"/>
                    </a:p>
                  </a:txBody>
                  <a:tcPr/>
                </a:tc>
              </a:tr>
              <a:tr h="370840">
                <a:tc>
                  <a:txBody>
                    <a:bodyPr/>
                    <a:lstStyle/>
                    <a:p>
                      <a:r>
                        <a:rPr lang="en-US" sz="1400" b="1" dirty="0" smtClean="0"/>
                        <a:t>Apps</a:t>
                      </a:r>
                      <a:endParaRPr lang="en-US" sz="1400" b="1" dirty="0"/>
                    </a:p>
                  </a:txBody>
                  <a:tcPr/>
                </a:tc>
                <a:tc gridSpan="2">
                  <a:txBody>
                    <a:bodyPr/>
                    <a:lstStyle/>
                    <a:p>
                      <a:pPr algn="ctr"/>
                      <a:r>
                        <a:rPr lang="en-US" sz="1400" dirty="0" smtClean="0"/>
                        <a:t>App Catalog and Marketplace</a:t>
                      </a:r>
                      <a:endParaRPr lang="en-US" sz="1400" dirty="0"/>
                    </a:p>
                  </a:txBody>
                  <a:tcPr/>
                </a:tc>
                <a:tc hMerge="1">
                  <a:txBody>
                    <a:bodyPr/>
                    <a:lstStyle/>
                    <a:p>
                      <a:endParaRPr lang="en-US"/>
                    </a:p>
                  </a:txBody>
                  <a:tcPr/>
                </a:tc>
              </a:tr>
              <a:tr h="370840">
                <a:tc>
                  <a:txBody>
                    <a:bodyPr/>
                    <a:lstStyle/>
                    <a:p>
                      <a:r>
                        <a:rPr lang="en-US" sz="1400" b="1" dirty="0" smtClean="0"/>
                        <a:t>Collaboration</a:t>
                      </a:r>
                      <a:endParaRPr lang="en-US" sz="1400" b="1" dirty="0"/>
                    </a:p>
                  </a:txBody>
                  <a:tcPr/>
                </a:tc>
                <a:tc gridSpan="2">
                  <a:txBody>
                    <a:bodyPr/>
                    <a:lstStyle/>
                    <a:p>
                      <a:pPr algn="ctr"/>
                      <a:r>
                        <a:rPr lang="en-US" sz="1400" dirty="0" smtClean="0"/>
                        <a:t>Team Sites</a:t>
                      </a:r>
                    </a:p>
                    <a:p>
                      <a:pPr algn="ctr"/>
                      <a:r>
                        <a:rPr lang="en-US" sz="1400" baseline="0" dirty="0" smtClean="0"/>
                        <a:t>Work Management (Project Site, My Tasks, Site Mailbox)</a:t>
                      </a:r>
                    </a:p>
                    <a:p>
                      <a:pPr algn="ctr"/>
                      <a:r>
                        <a:rPr lang="en-US" sz="1400" baseline="0" dirty="0" smtClean="0"/>
                        <a:t>OneDrive for Business</a:t>
                      </a:r>
                    </a:p>
                    <a:p>
                      <a:pPr algn="ctr"/>
                      <a:r>
                        <a:rPr lang="en-US" sz="1400" baseline="0" dirty="0" smtClean="0"/>
                        <a:t>Social (Newsfeed, Community Site)</a:t>
                      </a:r>
                    </a:p>
                    <a:p>
                      <a:pPr algn="ctr"/>
                      <a:r>
                        <a:rPr lang="en-US" sz="1400" dirty="0" smtClean="0"/>
                        <a:t>External</a:t>
                      </a:r>
                      <a:r>
                        <a:rPr lang="en-US" sz="1400" baseline="0" dirty="0" smtClean="0"/>
                        <a:t> Sharing</a:t>
                      </a:r>
                      <a:endParaRPr lang="en-US" sz="1400" dirty="0"/>
                    </a:p>
                  </a:txBody>
                  <a:tcPr/>
                </a:tc>
                <a:tc hMerge="1">
                  <a:txBody>
                    <a:bodyPr/>
                    <a:lstStyle/>
                    <a:p>
                      <a:endParaRPr lang="en-US"/>
                    </a:p>
                  </a:txBody>
                  <a:tcPr/>
                </a:tc>
              </a:tr>
              <a:tr h="370840">
                <a:tc>
                  <a:txBody>
                    <a:bodyPr/>
                    <a:lstStyle/>
                    <a:p>
                      <a:r>
                        <a:rPr lang="en-US" sz="1400" b="1" baseline="0" dirty="0" smtClean="0"/>
                        <a:t>Content Management</a:t>
                      </a:r>
                      <a:endParaRPr lang="en-US" sz="1400" b="1" dirty="0"/>
                    </a:p>
                  </a:txBody>
                  <a:tcPr/>
                </a:tc>
                <a:tc>
                  <a:txBody>
                    <a:bodyPr/>
                    <a:lstStyle/>
                    <a:p>
                      <a:pPr algn="ctr"/>
                      <a:r>
                        <a:rPr lang="en-US" sz="1400" dirty="0" smtClean="0"/>
                        <a:t>Content Management</a:t>
                      </a:r>
                    </a:p>
                    <a:p>
                      <a:pPr algn="ctr"/>
                      <a:r>
                        <a:rPr lang="en-US" sz="1400" dirty="0" smtClean="0"/>
                        <a:t>Records Management</a:t>
                      </a:r>
                      <a:endParaRPr lang="en-US" sz="1400" dirty="0"/>
                    </a:p>
                  </a:txBody>
                  <a:tcPr>
                    <a:lnR w="12700" cap="flat" cmpd="sng" algn="ctr">
                      <a:solidFill>
                        <a:schemeClr val="tx1">
                          <a:lumMod val="60000"/>
                          <a:lumOff val="40000"/>
                        </a:schemeClr>
                      </a:solidFill>
                      <a:prstDash val="solid"/>
                      <a:round/>
                      <a:headEnd type="none" w="med" len="med"/>
                      <a:tailEnd type="none" w="med" len="med"/>
                    </a:lnR>
                  </a:tcPr>
                </a:tc>
                <a:tc>
                  <a:txBody>
                    <a:bodyPr/>
                    <a:lstStyle/>
                    <a:p>
                      <a:pPr algn="ctr"/>
                      <a:r>
                        <a:rPr lang="en-US" sz="1400" dirty="0" smtClean="0"/>
                        <a:t>eDiscovery &amp; compliance</a:t>
                      </a:r>
                      <a:endParaRPr lang="en-US" sz="1400" dirty="0"/>
                    </a:p>
                  </a:txBody>
                  <a:tcPr>
                    <a:lnL w="12700" cap="flat" cmpd="sng" algn="ctr">
                      <a:solidFill>
                        <a:schemeClr val="tx1">
                          <a:lumMod val="60000"/>
                          <a:lumOff val="40000"/>
                        </a:schemeClr>
                      </a:solidFill>
                      <a:prstDash val="solid"/>
                      <a:round/>
                      <a:headEnd type="none" w="med" len="med"/>
                      <a:tailEnd type="none" w="med" len="med"/>
                    </a:lnL>
                  </a:tcPr>
                </a:tc>
              </a:tr>
              <a:tr h="370840">
                <a:tc>
                  <a:txBody>
                    <a:bodyPr/>
                    <a:lstStyle/>
                    <a:p>
                      <a:r>
                        <a:rPr lang="en-US" sz="1400" b="1" dirty="0" smtClean="0"/>
                        <a:t>Search</a:t>
                      </a:r>
                      <a:endParaRPr lang="en-US" sz="1400" b="1" dirty="0"/>
                    </a:p>
                  </a:txBody>
                  <a:tcPr/>
                </a:tc>
                <a:tc>
                  <a:txBody>
                    <a:bodyPr/>
                    <a:lstStyle/>
                    <a:p>
                      <a:pPr algn="ctr"/>
                      <a:r>
                        <a:rPr lang="en-US" sz="1400" dirty="0" smtClean="0"/>
                        <a:t>Standard Search (People &amp; Expertise Search, Visual Previews, Visual Best Bets, OOTB Recommendations)</a:t>
                      </a:r>
                      <a:endParaRPr lang="en-US" sz="1400" dirty="0"/>
                    </a:p>
                  </a:txBody>
                  <a:tcPr marL="365760" marR="365760">
                    <a:lnR w="12700" cap="flat" cmpd="sng" algn="ctr">
                      <a:solidFill>
                        <a:schemeClr val="tx1">
                          <a:lumMod val="60000"/>
                          <a:lumOff val="40000"/>
                        </a:schemeClr>
                      </a:solidFill>
                      <a:prstDash val="solid"/>
                      <a:round/>
                      <a:headEnd type="none" w="med" len="med"/>
                      <a:tailEnd type="none" w="med" len="med"/>
                    </a:lnR>
                  </a:tcPr>
                </a:tc>
                <a:tc>
                  <a:txBody>
                    <a:bodyPr/>
                    <a:lstStyle/>
                    <a:p>
                      <a:pPr algn="ctr"/>
                      <a:r>
                        <a:rPr lang="en-US" sz="1400" dirty="0" smtClean="0"/>
                        <a:t>Enterprise Search (Video Search, Custom Query Rules, Entity Extraction, Extensible Content Flow,  Item Recommendations, CBS)</a:t>
                      </a:r>
                      <a:endParaRPr lang="en-US" sz="1400" dirty="0"/>
                    </a:p>
                  </a:txBody>
                  <a:tcPr marL="457200">
                    <a:lnL w="12700" cap="flat" cmpd="sng" algn="ctr">
                      <a:solidFill>
                        <a:schemeClr val="tx1">
                          <a:lumMod val="60000"/>
                          <a:lumOff val="40000"/>
                        </a:schemeClr>
                      </a:solidFill>
                      <a:prstDash val="solid"/>
                      <a:round/>
                      <a:headEnd type="none" w="med" len="med"/>
                      <a:tailEnd type="none" w="med" len="med"/>
                    </a:lnL>
                  </a:tcPr>
                </a:tc>
              </a:tr>
              <a:tr h="370840">
                <a:tc>
                  <a:txBody>
                    <a:bodyPr/>
                    <a:lstStyle/>
                    <a:p>
                      <a:r>
                        <a:rPr lang="en-US" sz="1400" b="1" dirty="0" smtClean="0"/>
                        <a:t>Business Intelligence</a:t>
                      </a:r>
                      <a:endParaRPr lang="en-US" sz="1400" b="1" dirty="0"/>
                    </a:p>
                  </a:txBody>
                  <a:tcPr/>
                </a:tc>
                <a:tc>
                  <a:txBody>
                    <a:bodyPr/>
                    <a:lstStyle/>
                    <a:p>
                      <a:endParaRPr lang="en-US" sz="1400" dirty="0"/>
                    </a:p>
                  </a:txBody>
                  <a:tcPr>
                    <a:lnR w="12700" cap="flat" cmpd="sng" algn="ctr">
                      <a:solidFill>
                        <a:schemeClr val="tx1">
                          <a:lumMod val="60000"/>
                          <a:lumOff val="40000"/>
                        </a:schemeClr>
                      </a:solidFill>
                      <a:prstDash val="solid"/>
                      <a:round/>
                      <a:headEnd type="none" w="med" len="med"/>
                      <a:tailEnd type="none" w="med" len="med"/>
                    </a:lnR>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400" dirty="0" smtClean="0"/>
                        <a:t>Scorecards &amp; Dashboards*</a:t>
                      </a:r>
                    </a:p>
                    <a:p>
                      <a:pPr marL="0" marR="0" indent="0" algn="ctr" defTabSz="932742" rtl="0" eaLnBrk="1" fontAlgn="auto" latinLnBrk="0" hangingPunct="1">
                        <a:lnSpc>
                          <a:spcPct val="100000"/>
                        </a:lnSpc>
                        <a:spcBef>
                          <a:spcPts val="0"/>
                        </a:spcBef>
                        <a:spcAft>
                          <a:spcPts val="0"/>
                        </a:spcAft>
                        <a:buClrTx/>
                        <a:buSzTx/>
                        <a:buFontTx/>
                        <a:buNone/>
                        <a:tabLst/>
                        <a:defRPr/>
                      </a:pPr>
                      <a:r>
                        <a:rPr lang="en-US" sz="1400" dirty="0" smtClean="0"/>
                        <a:t>Excel Services, PowerPivot, Power View</a:t>
                      </a:r>
                    </a:p>
                  </a:txBody>
                  <a:tcPr>
                    <a:lnL w="12700" cap="flat" cmpd="sng" algn="ctr">
                      <a:solidFill>
                        <a:schemeClr val="tx1">
                          <a:lumMod val="60000"/>
                          <a:lumOff val="40000"/>
                        </a:schemeClr>
                      </a:solidFill>
                      <a:prstDash val="solid"/>
                      <a:round/>
                      <a:headEnd type="none" w="med" len="med"/>
                      <a:tailEnd type="none" w="med" len="med"/>
                    </a:lnL>
                  </a:tcPr>
                </a:tc>
              </a:tr>
              <a:tr h="370840">
                <a:tc>
                  <a:txBody>
                    <a:bodyPr/>
                    <a:lstStyle/>
                    <a:p>
                      <a:r>
                        <a:rPr lang="en-US" sz="1400" b="1" dirty="0" smtClean="0"/>
                        <a:t>Business Solutions</a:t>
                      </a:r>
                      <a:endParaRPr lang="en-US" sz="1400" b="1" dirty="0"/>
                    </a:p>
                  </a:txBody>
                  <a:tcPr/>
                </a:tc>
                <a:tc>
                  <a:txBody>
                    <a:bodyPr/>
                    <a:lstStyle/>
                    <a:p>
                      <a:pPr algn="ctr"/>
                      <a:r>
                        <a:rPr lang="en-US" sz="1400" dirty="0" smtClean="0"/>
                        <a:t>Workflow</a:t>
                      </a:r>
                    </a:p>
                    <a:p>
                      <a:pPr algn="ctr"/>
                      <a:r>
                        <a:rPr lang="en-US" sz="1400" dirty="0" smtClean="0"/>
                        <a:t>Access Services**</a:t>
                      </a:r>
                      <a:endParaRPr lang="en-US" sz="1400" dirty="0"/>
                    </a:p>
                  </a:txBody>
                  <a:tcPr>
                    <a:lnR w="12700" cap="flat" cmpd="sng" algn="ctr">
                      <a:solidFill>
                        <a:schemeClr val="tx1">
                          <a:lumMod val="60000"/>
                          <a:lumOff val="40000"/>
                        </a:schemeClr>
                      </a:solidFill>
                      <a:prstDash val="solid"/>
                      <a:round/>
                      <a:headEnd type="none" w="med" len="med"/>
                      <a:tailEnd type="none" w="med" len="med"/>
                    </a:lnR>
                  </a:tcPr>
                </a:tc>
                <a:tc>
                  <a:txBody>
                    <a:bodyPr/>
                    <a:lstStyle/>
                    <a:p>
                      <a:pPr algn="ctr"/>
                      <a:r>
                        <a:rPr lang="en-US" sz="1400" dirty="0" smtClean="0"/>
                        <a:t>Business Connectivity Services***</a:t>
                      </a:r>
                    </a:p>
                    <a:p>
                      <a:pPr algn="ctr"/>
                      <a:r>
                        <a:rPr lang="en-US" sz="1400" baseline="0" dirty="0" smtClean="0"/>
                        <a:t>Visio Services</a:t>
                      </a:r>
                    </a:p>
                    <a:p>
                      <a:pPr algn="ctr"/>
                      <a:r>
                        <a:rPr lang="en-US" sz="1400" baseline="0" dirty="0" smtClean="0"/>
                        <a:t>InfoPath Forms</a:t>
                      </a:r>
                      <a:endParaRPr lang="en-US" sz="1400" dirty="0" smtClean="0"/>
                    </a:p>
                  </a:txBody>
                  <a:tcPr>
                    <a:lnL w="12700" cap="flat" cmpd="sng" algn="ctr">
                      <a:solidFill>
                        <a:schemeClr val="tx1">
                          <a:lumMod val="60000"/>
                          <a:lumOff val="40000"/>
                        </a:schemeClr>
                      </a:solidFill>
                      <a:prstDash val="solid"/>
                      <a:round/>
                      <a:headEnd type="none" w="med" len="med"/>
                      <a:tailEnd type="none" w="med" len="med"/>
                    </a:lnL>
                  </a:tcPr>
                </a:tc>
              </a:tr>
            </a:tbl>
          </a:graphicData>
        </a:graphic>
      </p:graphicFrame>
      <p:sp>
        <p:nvSpPr>
          <p:cNvPr id="5" name="Rectangle 4"/>
          <p:cNvSpPr/>
          <p:nvPr/>
        </p:nvSpPr>
        <p:spPr>
          <a:xfrm>
            <a:off x="350837" y="5707062"/>
            <a:ext cx="11342687" cy="1231106"/>
          </a:xfrm>
          <a:prstGeom prst="rect">
            <a:avLst/>
          </a:prstGeom>
        </p:spPr>
        <p:txBody>
          <a:bodyPr wrap="square">
            <a:spAutoFit/>
          </a:bodyPr>
          <a:lstStyle/>
          <a:p>
            <a:pPr marL="173242" lvl="1" defTabSz="932563">
              <a:lnSpc>
                <a:spcPct val="90000"/>
              </a:lnSpc>
              <a:spcAft>
                <a:spcPts val="600"/>
              </a:spcAft>
            </a:pPr>
            <a:r>
              <a:rPr lang="en-US" sz="1200" dirty="0" smtClean="0">
                <a:gradFill>
                  <a:gsLst>
                    <a:gs pos="2917">
                      <a:srgbClr val="000000">
                        <a:lumMod val="75000"/>
                        <a:lumOff val="25000"/>
                      </a:srgbClr>
                    </a:gs>
                    <a:gs pos="100000">
                      <a:srgbClr val="000000">
                        <a:lumMod val="75000"/>
                        <a:lumOff val="25000"/>
                      </a:srgbClr>
                    </a:gs>
                  </a:gsLst>
                  <a:lin ang="5400000" scaled="0"/>
                </a:gradFill>
              </a:rPr>
              <a:t>Detailed information on features availability is available on the </a:t>
            </a:r>
            <a:r>
              <a:rPr lang="en-US" sz="1200" dirty="0" smtClean="0">
                <a:gradFill>
                  <a:gsLst>
                    <a:gs pos="2917">
                      <a:srgbClr val="000000">
                        <a:lumMod val="75000"/>
                        <a:lumOff val="25000"/>
                      </a:srgbClr>
                    </a:gs>
                    <a:gs pos="100000">
                      <a:srgbClr val="000000">
                        <a:lumMod val="75000"/>
                        <a:lumOff val="25000"/>
                      </a:srgbClr>
                    </a:gs>
                  </a:gsLst>
                  <a:lin ang="5400000" scaled="0"/>
                </a:gradFill>
                <a:hlinkClick r:id="rId3"/>
              </a:rPr>
              <a:t>SharePoint Service Description page</a:t>
            </a:r>
            <a:endParaRPr lang="en-US" sz="1200" dirty="0" smtClean="0">
              <a:gradFill>
                <a:gsLst>
                  <a:gs pos="2917">
                    <a:srgbClr val="000000">
                      <a:lumMod val="75000"/>
                      <a:lumOff val="25000"/>
                    </a:srgbClr>
                  </a:gs>
                  <a:gs pos="100000">
                    <a:srgbClr val="000000">
                      <a:lumMod val="75000"/>
                      <a:lumOff val="25000"/>
                    </a:srgbClr>
                  </a:gs>
                </a:gsLst>
                <a:lin ang="5400000" scaled="0"/>
              </a:gradFill>
            </a:endParaRPr>
          </a:p>
          <a:p>
            <a:pPr marL="173242" lvl="1" defTabSz="932563">
              <a:lnSpc>
                <a:spcPct val="90000"/>
              </a:lnSpc>
              <a:spcAft>
                <a:spcPts val="600"/>
              </a:spcAft>
            </a:pPr>
            <a:endParaRPr lang="en-US" sz="1200" dirty="0" smtClean="0">
              <a:gradFill>
                <a:gsLst>
                  <a:gs pos="2917">
                    <a:srgbClr val="000000">
                      <a:lumMod val="75000"/>
                      <a:lumOff val="25000"/>
                    </a:srgbClr>
                  </a:gs>
                  <a:gs pos="100000">
                    <a:srgbClr val="000000">
                      <a:lumMod val="75000"/>
                      <a:lumOff val="25000"/>
                    </a:srgbClr>
                  </a:gs>
                </a:gsLst>
                <a:lin ang="5400000" scaled="0"/>
              </a:gradFill>
            </a:endParaRPr>
          </a:p>
          <a:p>
            <a:pPr marL="173242" lvl="1" defTabSz="932563">
              <a:lnSpc>
                <a:spcPct val="90000"/>
              </a:lnSpc>
              <a:spcAft>
                <a:spcPts val="600"/>
              </a:spcAft>
            </a:pPr>
            <a:r>
              <a:rPr lang="en-US" sz="1200" dirty="0" smtClean="0">
                <a:gradFill>
                  <a:gsLst>
                    <a:gs pos="2917">
                      <a:srgbClr val="000000">
                        <a:lumMod val="75000"/>
                        <a:lumOff val="25000"/>
                      </a:srgbClr>
                    </a:gs>
                    <a:gs pos="100000">
                      <a:srgbClr val="000000">
                        <a:lumMod val="75000"/>
                        <a:lumOff val="25000"/>
                      </a:srgbClr>
                    </a:gs>
                  </a:gsLst>
                  <a:lin ang="5400000" scaled="0"/>
                </a:gradFill>
              </a:rPr>
              <a:t>* Scorecards &amp; Dashboards available only for on-prem.</a:t>
            </a:r>
          </a:p>
          <a:p>
            <a:pPr marL="173242" lvl="1" defTabSz="932563">
              <a:lnSpc>
                <a:spcPct val="90000"/>
              </a:lnSpc>
              <a:spcAft>
                <a:spcPts val="600"/>
              </a:spcAft>
            </a:pPr>
            <a:r>
              <a:rPr lang="en-US" sz="1200" dirty="0" smtClean="0">
                <a:gradFill>
                  <a:gsLst>
                    <a:gs pos="2917">
                      <a:srgbClr val="000000">
                        <a:lumMod val="75000"/>
                        <a:lumOff val="25000"/>
                      </a:srgbClr>
                    </a:gs>
                    <a:gs pos="100000">
                      <a:srgbClr val="000000">
                        <a:lumMod val="75000"/>
                        <a:lumOff val="25000"/>
                      </a:srgbClr>
                    </a:gs>
                  </a:gsLst>
                  <a:lin ang="5400000" scaled="0"/>
                </a:gradFill>
              </a:rPr>
              <a:t>** Access Services is Enterprise only feature for on-prem.</a:t>
            </a:r>
          </a:p>
          <a:p>
            <a:pPr marL="173242" lvl="1" defTabSz="932563">
              <a:lnSpc>
                <a:spcPct val="90000"/>
              </a:lnSpc>
              <a:spcAft>
                <a:spcPts val="600"/>
              </a:spcAft>
            </a:pPr>
            <a:r>
              <a:rPr lang="en-US" sz="1200" dirty="0">
                <a:gradFill>
                  <a:gsLst>
                    <a:gs pos="2917">
                      <a:srgbClr val="000000">
                        <a:lumMod val="75000"/>
                        <a:lumOff val="25000"/>
                      </a:srgbClr>
                    </a:gs>
                    <a:gs pos="100000">
                      <a:srgbClr val="000000">
                        <a:lumMod val="75000"/>
                        <a:lumOff val="25000"/>
                      </a:srgbClr>
                    </a:gs>
                  </a:gsLst>
                  <a:lin ang="5400000" scaled="0"/>
                </a:gradFill>
              </a:rPr>
              <a:t>*** Some features of BCS such as </a:t>
            </a:r>
            <a:r>
              <a:rPr lang="en-US" sz="1200" dirty="0" smtClean="0">
                <a:gradFill>
                  <a:gsLst>
                    <a:gs pos="2917">
                      <a:srgbClr val="000000">
                        <a:lumMod val="75000"/>
                        <a:lumOff val="25000"/>
                      </a:srgbClr>
                    </a:gs>
                    <a:gs pos="100000">
                      <a:srgbClr val="000000">
                        <a:lumMod val="75000"/>
                        <a:lumOff val="25000"/>
                      </a:srgbClr>
                    </a:gs>
                  </a:gsLst>
                  <a:lin ang="5400000" scaled="0"/>
                </a:gradFill>
              </a:rPr>
              <a:t>Secure </a:t>
            </a:r>
            <a:r>
              <a:rPr lang="en-US" sz="1200" dirty="0">
                <a:gradFill>
                  <a:gsLst>
                    <a:gs pos="2917">
                      <a:srgbClr val="000000">
                        <a:lumMod val="75000"/>
                        <a:lumOff val="25000"/>
                      </a:srgbClr>
                    </a:gs>
                    <a:gs pos="100000">
                      <a:srgbClr val="000000">
                        <a:lumMod val="75000"/>
                        <a:lumOff val="25000"/>
                      </a:srgbClr>
                    </a:gs>
                  </a:gsLst>
                  <a:lin ang="5400000" scaled="0"/>
                </a:gradFill>
              </a:rPr>
              <a:t>Store, External Data Search, OData </a:t>
            </a:r>
            <a:r>
              <a:rPr lang="en-US" sz="1200" dirty="0" smtClean="0">
                <a:gradFill>
                  <a:gsLst>
                    <a:gs pos="2917">
                      <a:srgbClr val="000000">
                        <a:lumMod val="75000"/>
                        <a:lumOff val="25000"/>
                      </a:srgbClr>
                    </a:gs>
                    <a:gs pos="100000">
                      <a:srgbClr val="000000">
                        <a:lumMod val="75000"/>
                        <a:lumOff val="25000"/>
                      </a:srgbClr>
                    </a:gs>
                  </a:gsLst>
                  <a:lin ang="5400000" scaled="0"/>
                </a:gradFill>
              </a:rPr>
              <a:t>Connector are available in Standard CAL for on-prem.</a:t>
            </a:r>
            <a:endParaRPr lang="en-US" sz="1200" dirty="0">
              <a:gradFill>
                <a:gsLst>
                  <a:gs pos="2917">
                    <a:srgbClr val="000000">
                      <a:lumMod val="75000"/>
                      <a:lumOff val="25000"/>
                    </a:srgbClr>
                  </a:gs>
                  <a:gs pos="100000">
                    <a:srgbClr val="000000">
                      <a:lumMod val="75000"/>
                      <a:lumOff val="25000"/>
                    </a:srgbClr>
                  </a:gs>
                </a:gsLst>
                <a:lin ang="5400000" scaled="0"/>
              </a:gradFill>
            </a:endParaRPr>
          </a:p>
        </p:txBody>
      </p:sp>
      <p:sp>
        <p:nvSpPr>
          <p:cNvPr id="3" name="TextBox 2"/>
          <p:cNvSpPr txBox="1"/>
          <p:nvPr/>
        </p:nvSpPr>
        <p:spPr>
          <a:xfrm>
            <a:off x="7285054" y="3040062"/>
            <a:ext cx="587340"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gradFill>
                  <a:gsLst>
                    <a:gs pos="2917">
                      <a:srgbClr val="505050"/>
                    </a:gs>
                    <a:gs pos="30000">
                      <a:srgbClr val="505050"/>
                    </a:gs>
                  </a:gsLst>
                  <a:lin ang="5400000" scaled="0"/>
                </a:gradFill>
              </a:rPr>
              <a:t>+</a:t>
            </a:r>
          </a:p>
        </p:txBody>
      </p:sp>
      <p:sp>
        <p:nvSpPr>
          <p:cNvPr id="6" name="TextBox 5"/>
          <p:cNvSpPr txBox="1"/>
          <p:nvPr/>
        </p:nvSpPr>
        <p:spPr>
          <a:xfrm>
            <a:off x="7285054" y="3667926"/>
            <a:ext cx="587340"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gradFill>
                  <a:gsLst>
                    <a:gs pos="2917">
                      <a:srgbClr val="505050"/>
                    </a:gs>
                    <a:gs pos="30000">
                      <a:srgbClr val="505050"/>
                    </a:gs>
                  </a:gsLst>
                  <a:lin ang="5400000" scaled="0"/>
                </a:gradFill>
              </a:rPr>
              <a:t>+</a:t>
            </a:r>
          </a:p>
        </p:txBody>
      </p:sp>
      <p:sp>
        <p:nvSpPr>
          <p:cNvPr id="7" name="TextBox 6"/>
          <p:cNvSpPr txBox="1"/>
          <p:nvPr/>
        </p:nvSpPr>
        <p:spPr>
          <a:xfrm>
            <a:off x="7285054" y="4906548"/>
            <a:ext cx="587340"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gradFill>
                  <a:gsLst>
                    <a:gs pos="2917">
                      <a:srgbClr val="505050"/>
                    </a:gs>
                    <a:gs pos="30000">
                      <a:srgbClr val="505050"/>
                    </a:gs>
                  </a:gsLst>
                  <a:lin ang="5400000" scaled="0"/>
                </a:gradFill>
              </a:rPr>
              <a:t>+</a:t>
            </a:r>
          </a:p>
        </p:txBody>
      </p:sp>
    </p:spTree>
    <p:extLst>
      <p:ext uri="{BB962C8B-B14F-4D97-AF65-F5344CB8AC3E}">
        <p14:creationId xmlns:p14="http://schemas.microsoft.com/office/powerpoint/2010/main" val="176884494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78539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908182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452360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a:t>
            </a:r>
            <a:endParaRPr lang="en-US" dirty="0"/>
          </a:p>
        </p:txBody>
      </p:sp>
    </p:spTree>
    <p:extLst>
      <p:ext uri="{BB962C8B-B14F-4D97-AF65-F5344CB8AC3E}">
        <p14:creationId xmlns:p14="http://schemas.microsoft.com/office/powerpoint/2010/main" val="307958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 name="Table 43"/>
          <p:cNvGraphicFramePr>
            <a:graphicFrameLocks noGrp="1"/>
          </p:cNvGraphicFramePr>
          <p:nvPr>
            <p:extLst/>
          </p:nvPr>
        </p:nvGraphicFramePr>
        <p:xfrm>
          <a:off x="206864" y="1363662"/>
          <a:ext cx="11963053" cy="4691293"/>
        </p:xfrm>
        <a:graphic>
          <a:graphicData uri="http://schemas.openxmlformats.org/drawingml/2006/table">
            <a:tbl>
              <a:tblPr firstRow="1" bandRow="1">
                <a:tableStyleId>{D27102A9-8310-4765-A935-A1911B00CA55}</a:tableStyleId>
              </a:tblPr>
              <a:tblGrid>
                <a:gridCol w="1066799"/>
                <a:gridCol w="4637573"/>
                <a:gridCol w="1159405"/>
                <a:gridCol w="1015973"/>
                <a:gridCol w="921505"/>
                <a:gridCol w="656238"/>
                <a:gridCol w="993551"/>
                <a:gridCol w="812617"/>
                <a:gridCol w="699392"/>
              </a:tblGrid>
              <a:tr h="183412">
                <a:tc>
                  <a:txBody>
                    <a:bodyPr/>
                    <a:lstStyle/>
                    <a:p>
                      <a:pPr algn="ctr"/>
                      <a:endParaRPr lang="en-US" sz="700" dirty="0">
                        <a:solidFill>
                          <a:schemeClr val="bg1"/>
                        </a:solidFill>
                      </a:endParaRPr>
                    </a:p>
                  </a:txBody>
                  <a:tcPr marL="124314" marR="124314" marT="37304" marB="3730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700" dirty="0">
                        <a:solidFill>
                          <a:schemeClr val="bg1"/>
                        </a:solidFill>
                      </a:endParaRPr>
                    </a:p>
                  </a:txBody>
                  <a:tcPr marL="124314" marR="124314" marT="37304" marB="3730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3">
                  <a:txBody>
                    <a:bodyPr/>
                    <a:lstStyle/>
                    <a:p>
                      <a:pPr algn="ctr"/>
                      <a:r>
                        <a:rPr lang="en-US" sz="1000" dirty="0" smtClean="0">
                          <a:solidFill>
                            <a:schemeClr val="tx1"/>
                          </a:solidFill>
                        </a:rPr>
                        <a:t>On-premises</a:t>
                      </a:r>
                      <a:endParaRPr lang="en-US" sz="1000" dirty="0">
                        <a:solidFill>
                          <a:schemeClr val="tx1"/>
                        </a:solidFill>
                      </a:endParaRPr>
                    </a:p>
                  </a:txBody>
                  <a:tcPr marL="124314" marR="124314" marT="37304" marB="3730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lumMod val="20000"/>
                        <a:lumOff val="80000"/>
                      </a:schemeClr>
                    </a:solidFill>
                  </a:tcPr>
                </a:tc>
                <a:tc hMerge="1">
                  <a:txBody>
                    <a:bodyPr/>
                    <a:lstStyle/>
                    <a:p>
                      <a:pPr algn="ctr"/>
                      <a:endParaRPr lang="en-US" sz="600" dirty="0">
                        <a:solidFill>
                          <a:schemeClr val="bg1"/>
                        </a:solidFill>
                      </a:endParaRPr>
                    </a:p>
                  </a:txBody>
                  <a:tcPr marT="36576" marB="36576">
                    <a:lnT w="12700" cap="flat" cmpd="sng" algn="ctr">
                      <a:solidFill>
                        <a:schemeClr val="tx1"/>
                      </a:solidFill>
                      <a:prstDash val="solid"/>
                      <a:round/>
                      <a:headEnd type="none" w="med" len="med"/>
                      <a:tailEnd type="none" w="med" len="med"/>
                    </a:lnT>
                    <a:solidFill>
                      <a:schemeClr val="tx1">
                        <a:lumMod val="50000"/>
                        <a:lumOff val="50000"/>
                      </a:schemeClr>
                    </a:solidFill>
                  </a:tcPr>
                </a:tc>
                <a:tc hMerge="1">
                  <a:txBody>
                    <a:bodyPr/>
                    <a:lstStyle/>
                    <a:p>
                      <a:pPr algn="ctr"/>
                      <a:endParaRPr lang="en-US" sz="600" dirty="0">
                        <a:solidFill>
                          <a:schemeClr val="bg1"/>
                        </a:solidFill>
                      </a:endParaRPr>
                    </a:p>
                  </a:txBody>
                  <a:tcPr marT="36576" marB="36576">
                    <a:lnT w="12700" cap="flat" cmpd="sng" algn="ctr">
                      <a:solidFill>
                        <a:schemeClr val="tx1"/>
                      </a:solidFill>
                      <a:prstDash val="solid"/>
                      <a:round/>
                      <a:headEnd type="none" w="med" len="med"/>
                      <a:tailEnd type="none" w="med" len="med"/>
                    </a:lnT>
                    <a:solidFill>
                      <a:schemeClr val="tx1">
                        <a:lumMod val="50000"/>
                        <a:lumOff val="50000"/>
                      </a:schemeClr>
                    </a:solidFill>
                  </a:tcPr>
                </a:tc>
                <a:tc gridSpan="4">
                  <a:txBody>
                    <a:bodyPr/>
                    <a:lstStyle/>
                    <a:p>
                      <a:pPr algn="ctr"/>
                      <a:r>
                        <a:rPr lang="en-US" sz="1000" dirty="0" smtClean="0">
                          <a:solidFill>
                            <a:schemeClr val="tx1"/>
                          </a:solidFill>
                        </a:rPr>
                        <a:t>Online</a:t>
                      </a:r>
                      <a:endParaRPr lang="en-US" sz="1000" dirty="0">
                        <a:solidFill>
                          <a:schemeClr val="tx1"/>
                        </a:solidFill>
                      </a:endParaRPr>
                    </a:p>
                  </a:txBody>
                  <a:tcPr marL="124314" marR="124314" marT="37304" marB="3730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lumMod val="20000"/>
                        <a:lumOff val="80000"/>
                      </a:schemeClr>
                    </a:solidFill>
                  </a:tcPr>
                </a:tc>
                <a:tc hMerge="1">
                  <a:txBody>
                    <a:bodyPr/>
                    <a:lstStyle/>
                    <a:p>
                      <a:pPr algn="ctr"/>
                      <a:endParaRPr lang="en-US" sz="600" dirty="0">
                        <a:solidFill>
                          <a:schemeClr val="bg1"/>
                        </a:solidFill>
                      </a:endParaRPr>
                    </a:p>
                  </a:txBody>
                  <a:tcPr marT="36576" marB="36576">
                    <a:lnT w="12700" cap="flat" cmpd="sng" algn="ctr">
                      <a:solidFill>
                        <a:schemeClr val="tx1"/>
                      </a:solidFill>
                      <a:prstDash val="solid"/>
                      <a:round/>
                      <a:headEnd type="none" w="med" len="med"/>
                      <a:tailEnd type="none" w="med" len="med"/>
                    </a:lnT>
                    <a:solidFill>
                      <a:schemeClr val="tx1">
                        <a:lumMod val="50000"/>
                        <a:lumOff val="50000"/>
                      </a:schemeClr>
                    </a:solidFill>
                  </a:tcPr>
                </a:tc>
                <a:tc hMerge="1">
                  <a:txBody>
                    <a:bodyPr/>
                    <a:lstStyle/>
                    <a:p>
                      <a:pPr algn="ctr"/>
                      <a:endParaRPr lang="en-US" sz="600" dirty="0">
                        <a:solidFill>
                          <a:schemeClr val="bg1"/>
                        </a:solidFill>
                      </a:endParaRPr>
                    </a:p>
                  </a:txBody>
                  <a:tcPr marT="36576" marB="36576">
                    <a:lnT w="12700" cap="flat" cmpd="sng" algn="ctr">
                      <a:solidFill>
                        <a:schemeClr val="tx1"/>
                      </a:solidFill>
                      <a:prstDash val="solid"/>
                      <a:round/>
                      <a:headEnd type="none" w="med" len="med"/>
                      <a:tailEnd type="none" w="med" len="med"/>
                    </a:lnT>
                    <a:solidFill>
                      <a:schemeClr val="tx1">
                        <a:lumMod val="50000"/>
                        <a:lumOff val="50000"/>
                      </a:schemeClr>
                    </a:solidFill>
                  </a:tcPr>
                </a:tc>
                <a:tc hMerge="1">
                  <a:txBody>
                    <a:bodyPr/>
                    <a:lstStyle/>
                    <a:p>
                      <a:endParaRPr lang="en-US"/>
                    </a:p>
                  </a:txBody>
                  <a:tcPr/>
                </a:tc>
              </a:tr>
              <a:tr h="183412">
                <a:tc>
                  <a:txBody>
                    <a:bodyPr/>
                    <a:lstStyle/>
                    <a:p>
                      <a:pPr algn="ctr"/>
                      <a:endParaRPr lang="en-US" sz="700" dirty="0">
                        <a:solidFill>
                          <a:schemeClr val="bg1"/>
                        </a:solidFill>
                      </a:endParaRPr>
                    </a:p>
                  </a:txBody>
                  <a:tcPr marL="124314" marR="124314" marT="37304" marB="3730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700" dirty="0">
                        <a:solidFill>
                          <a:schemeClr val="bg1"/>
                        </a:solidFill>
                      </a:endParaRPr>
                    </a:p>
                  </a:txBody>
                  <a:tcPr marL="124314" marR="124314" marT="37304" marB="3730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b="1" dirty="0" smtClean="0">
                          <a:solidFill>
                            <a:schemeClr val="bg1"/>
                          </a:solidFill>
                        </a:rPr>
                        <a:t>Foundation</a:t>
                      </a:r>
                      <a:endParaRPr lang="en-US" sz="1000" b="1" dirty="0">
                        <a:solidFill>
                          <a:schemeClr val="bg1"/>
                        </a:solidFill>
                      </a:endParaRPr>
                    </a:p>
                  </a:txBody>
                  <a:tcPr marL="124314" marR="124314" marT="37304" marB="37304">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US" sz="1000" b="1" dirty="0" smtClean="0">
                          <a:solidFill>
                            <a:schemeClr val="bg1"/>
                          </a:solidFill>
                        </a:rPr>
                        <a:t>Standard CAL</a:t>
                      </a:r>
                      <a:endParaRPr lang="en-US" sz="1000" b="1" dirty="0">
                        <a:solidFill>
                          <a:schemeClr val="bg1"/>
                        </a:solidFill>
                      </a:endParaRPr>
                    </a:p>
                  </a:txBody>
                  <a:tcPr marL="124314" marR="124314" marT="37304" marB="37304">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US" sz="1000" b="1" smtClean="0">
                          <a:solidFill>
                            <a:schemeClr val="bg1"/>
                          </a:solidFill>
                        </a:rPr>
                        <a:t>Enterprise CAL</a:t>
                      </a:r>
                      <a:endParaRPr lang="en-US" sz="1000" b="1" dirty="0">
                        <a:solidFill>
                          <a:schemeClr val="bg1"/>
                        </a:solidFill>
                      </a:endParaRPr>
                    </a:p>
                  </a:txBody>
                  <a:tcPr marL="124314" marR="124314" marT="37304" marB="37304">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US" sz="1000" b="1" dirty="0" smtClean="0">
                          <a:solidFill>
                            <a:schemeClr val="bg1"/>
                          </a:solidFill>
                        </a:rPr>
                        <a:t>P</a:t>
                      </a:r>
                      <a:endParaRPr lang="en-US" sz="1000" b="1" dirty="0">
                        <a:solidFill>
                          <a:schemeClr val="bg1"/>
                        </a:solidFill>
                      </a:endParaRPr>
                    </a:p>
                  </a:txBody>
                  <a:tcPr marL="124314" marR="124314" marT="37304" marB="37304">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US" sz="1000" b="1" dirty="0" smtClean="0">
                          <a:solidFill>
                            <a:schemeClr val="bg1"/>
                          </a:solidFill>
                        </a:rPr>
                        <a:t>Kiosk</a:t>
                      </a:r>
                      <a:endParaRPr lang="en-US" sz="1000" b="1" dirty="0">
                        <a:solidFill>
                          <a:schemeClr val="bg1"/>
                        </a:solidFill>
                      </a:endParaRPr>
                    </a:p>
                  </a:txBody>
                  <a:tcPr marL="124314" marR="124314" marT="37304" marB="37304">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US" sz="1000" b="1" dirty="0" smtClean="0">
                          <a:solidFill>
                            <a:schemeClr val="bg1"/>
                          </a:solidFill>
                        </a:rPr>
                        <a:t>Plan 1</a:t>
                      </a:r>
                      <a:endParaRPr lang="en-US" sz="1000" b="1" dirty="0">
                        <a:solidFill>
                          <a:schemeClr val="bg1"/>
                        </a:solidFill>
                      </a:endParaRPr>
                    </a:p>
                  </a:txBody>
                  <a:tcPr marL="124314" marR="124314" marT="37304" marB="37304">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US" sz="1000" b="1" dirty="0" smtClean="0">
                          <a:solidFill>
                            <a:schemeClr val="bg1"/>
                          </a:solidFill>
                        </a:rPr>
                        <a:t>Plan</a:t>
                      </a:r>
                      <a:r>
                        <a:rPr lang="en-US" sz="1000" b="1" baseline="0" dirty="0" smtClean="0">
                          <a:solidFill>
                            <a:schemeClr val="bg1"/>
                          </a:solidFill>
                        </a:rPr>
                        <a:t> 2</a:t>
                      </a:r>
                      <a:endParaRPr lang="en-US" sz="1000" b="1" dirty="0">
                        <a:solidFill>
                          <a:schemeClr val="bg1"/>
                        </a:solidFill>
                      </a:endParaRPr>
                    </a:p>
                  </a:txBody>
                  <a:tcPr marL="124314" marR="124314" marT="37304" marB="37304">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r>
              <a:tr h="202064">
                <a:tc>
                  <a:txBody>
                    <a:bodyPr/>
                    <a:lstStyle/>
                    <a:p>
                      <a:pPr algn="ctr"/>
                      <a:r>
                        <a:rPr lang="en-US" sz="1000" b="1" i="1" dirty="0" smtClean="0"/>
                        <a:t>Apps</a:t>
                      </a:r>
                      <a:endParaRPr lang="en-US" sz="1000" b="1" i="1" dirty="0"/>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dirty="0" smtClean="0"/>
                        <a:t>App Catalog</a:t>
                      </a:r>
                      <a:r>
                        <a:rPr lang="en-US" sz="700" b="1" baseline="0" dirty="0" smtClean="0"/>
                        <a:t> &amp; Marketplace </a:t>
                      </a:r>
                      <a:r>
                        <a:rPr lang="en-US" sz="700" b="0" baseline="0" dirty="0" smtClean="0"/>
                        <a:t>(Marketplace, Corporate Catalog)</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70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2064">
                <a:tc rowSpan="4">
                  <a:txBody>
                    <a:bodyPr/>
                    <a:lstStyle/>
                    <a:p>
                      <a:pPr algn="ctr"/>
                      <a:r>
                        <a:rPr lang="en-US" sz="1000" b="1" i="1" dirty="0" smtClean="0"/>
                        <a:t>Collaboration</a:t>
                      </a:r>
                      <a:endParaRPr lang="en-US" sz="1000" b="1" i="1" dirty="0"/>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dirty="0" smtClean="0"/>
                        <a:t>Team Sites </a:t>
                      </a:r>
                      <a:r>
                        <a:rPr lang="en-US" sz="700" b="0" dirty="0" smtClean="0"/>
                        <a:t>(Drag &amp; Drop, Notebook, Simplified Access)</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75000"/>
                        <a:alpha val="20000"/>
                      </a:schemeClr>
                    </a:solidFill>
                  </a:tcPr>
                </a:tc>
              </a:tr>
              <a:tr h="202064">
                <a:tc vMerge="1">
                  <a:txBody>
                    <a:bodyPr/>
                    <a:lstStyle/>
                    <a:p>
                      <a:endParaRPr lang="en-US"/>
                    </a:p>
                  </a:txBody>
                  <a:tcPr/>
                </a:tc>
                <a:tc>
                  <a:txBody>
                    <a:bodyPr/>
                    <a:lstStyle/>
                    <a:p>
                      <a:pPr marL="0" marR="0" indent="0" algn="r" defTabSz="685886" rtl="0" eaLnBrk="1" fontAlgn="auto" latinLnBrk="0" hangingPunct="1">
                        <a:lnSpc>
                          <a:spcPct val="100000"/>
                        </a:lnSpc>
                        <a:spcBef>
                          <a:spcPts val="0"/>
                        </a:spcBef>
                        <a:spcAft>
                          <a:spcPts val="0"/>
                        </a:spcAft>
                        <a:buClrTx/>
                        <a:buSzTx/>
                        <a:buFontTx/>
                        <a:buNone/>
                        <a:tabLst/>
                        <a:defRPr/>
                      </a:pPr>
                      <a:r>
                        <a:rPr lang="en-US" sz="700" b="1" kern="1200" dirty="0" smtClean="0">
                          <a:solidFill>
                            <a:schemeClr val="tx1"/>
                          </a:solidFill>
                          <a:latin typeface="+mn-lt"/>
                          <a:ea typeface="+mn-ea"/>
                          <a:cs typeface="+mn-cs"/>
                        </a:rPr>
                        <a:t>External sharing </a:t>
                      </a:r>
                      <a:r>
                        <a:rPr lang="en-US" sz="700" b="0" kern="1200" dirty="0" smtClean="0">
                          <a:solidFill>
                            <a:schemeClr val="tx1"/>
                          </a:solidFill>
                          <a:latin typeface="+mn-lt"/>
                          <a:ea typeface="+mn-ea"/>
                          <a:cs typeface="+mn-cs"/>
                        </a:rPr>
                        <a:t>(share-by email) </a:t>
                      </a:r>
                      <a:endParaRPr lang="en-US" sz="700" b="0" dirty="0" smtClean="0">
                        <a:solidFill>
                          <a:schemeClr val="tx1"/>
                        </a:solidFill>
                      </a:endParaRPr>
                    </a:p>
                  </a:txBody>
                  <a:tcPr marL="124314" marR="124314" marT="46630" marB="46630" anchor="ctr">
                    <a:lnL w="12700" cap="flat" cmpd="sng" algn="ctr">
                      <a:solidFill>
                        <a:schemeClr val="tx1"/>
                      </a:solidFill>
                      <a:prstDash val="solid"/>
                      <a:round/>
                      <a:headEnd type="none" w="med" len="med"/>
                      <a:tailEnd type="none" w="med" len="med"/>
                    </a:lnL>
                  </a:tcPr>
                </a:tc>
                <a:tc>
                  <a:txBody>
                    <a:bodyPr/>
                    <a:lstStyle/>
                    <a:p>
                      <a:pPr algn="ctr"/>
                      <a:endParaRPr lang="en-US" sz="700" dirty="0"/>
                    </a:p>
                  </a:txBody>
                  <a:tcPr marL="0" marR="0" marT="0" marB="0" anchor="ctr"/>
                </a:tc>
                <a:tc>
                  <a:txBody>
                    <a:bodyPr/>
                    <a:lstStyle/>
                    <a:p>
                      <a:pPr algn="ctr"/>
                      <a:endParaRPr lang="en-US" sz="700" dirty="0"/>
                    </a:p>
                  </a:txBody>
                  <a:tcPr marL="0" marR="0" marT="0" marB="0" anchor="ctr"/>
                </a:tc>
                <a:tc>
                  <a:txBody>
                    <a:bodyPr/>
                    <a:lstStyle/>
                    <a:p>
                      <a:pPr algn="ctr"/>
                      <a:endParaRPr lang="en-US" sz="700" dirty="0"/>
                    </a:p>
                  </a:txBody>
                  <a:tcPr marL="0" marR="0" marT="0" marB="0" anchor="ct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tc>
                <a:tc>
                  <a:txBody>
                    <a:bodyPr/>
                    <a:lstStyle/>
                    <a:p>
                      <a:pPr algn="ctr"/>
                      <a:r>
                        <a:rPr lang="en-US" sz="700" dirty="0" smtClean="0">
                          <a:sym typeface="Wingdings"/>
                        </a:rPr>
                        <a:t></a:t>
                      </a:r>
                      <a:endParaRPr lang="en-US" sz="700" dirty="0"/>
                    </a:p>
                  </a:txBody>
                  <a:tcPr marL="0" marR="0" marT="0" marB="0" anchor="ctr"/>
                </a:tc>
                <a:tc>
                  <a:txBody>
                    <a:bodyPr/>
                    <a:lstStyle/>
                    <a:p>
                      <a:pPr algn="ct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tcPr>
                </a:tc>
              </a:tr>
              <a:tr h="233151">
                <a:tc vMerge="1">
                  <a:txBody>
                    <a:bodyPr/>
                    <a:lstStyle/>
                    <a:p>
                      <a:pPr marL="0" marR="0" indent="0" algn="r" defTabSz="685886" rtl="0" eaLnBrk="1" fontAlgn="auto" latinLnBrk="0" hangingPunct="1">
                        <a:lnSpc>
                          <a:spcPct val="100000"/>
                        </a:lnSpc>
                        <a:spcBef>
                          <a:spcPts val="0"/>
                        </a:spcBef>
                        <a:spcAft>
                          <a:spcPts val="0"/>
                        </a:spcAft>
                        <a:buClrTx/>
                        <a:buSzTx/>
                        <a:buFontTx/>
                        <a:buNone/>
                        <a:tabLst/>
                        <a:defRPr/>
                      </a:pPr>
                      <a:endParaRPr lang="en-US" sz="700" b="0" dirty="0" smtClean="0"/>
                    </a:p>
                  </a:txBody>
                  <a:tcPr anchor="ctr">
                    <a:lnL w="12700" cap="flat" cmpd="sng" algn="ctr">
                      <a:solidFill>
                        <a:schemeClr val="tx1"/>
                      </a:solidFill>
                      <a:prstDash val="solid"/>
                      <a:round/>
                      <a:headEnd type="none" w="med" len="med"/>
                      <a:tailEnd type="none" w="med" len="med"/>
                    </a:lnL>
                  </a:tcPr>
                </a:tc>
                <a:tc>
                  <a:txBody>
                    <a:bodyPr/>
                    <a:lstStyle/>
                    <a:p>
                      <a:pPr marL="0" marR="0" indent="0" algn="r" defTabSz="685886" rtl="0" eaLnBrk="1" fontAlgn="auto" latinLnBrk="0" hangingPunct="1">
                        <a:lnSpc>
                          <a:spcPct val="100000"/>
                        </a:lnSpc>
                        <a:spcBef>
                          <a:spcPts val="0"/>
                        </a:spcBef>
                        <a:spcAft>
                          <a:spcPts val="0"/>
                        </a:spcAft>
                        <a:buClrTx/>
                        <a:buSzTx/>
                        <a:buFontTx/>
                        <a:buNone/>
                        <a:tabLst/>
                        <a:defRPr/>
                      </a:pPr>
                      <a:r>
                        <a:rPr lang="en-US" sz="700" b="1" dirty="0" smtClean="0">
                          <a:solidFill>
                            <a:schemeClr val="tx1"/>
                          </a:solidFill>
                        </a:rPr>
                        <a:t>Work Management</a:t>
                      </a:r>
                      <a:r>
                        <a:rPr lang="en-US" sz="900" b="0" dirty="0" smtClean="0">
                          <a:solidFill>
                            <a:schemeClr val="tx1"/>
                          </a:solidFill>
                        </a:rPr>
                        <a:t> </a:t>
                      </a:r>
                      <a:r>
                        <a:rPr lang="en-US" sz="700" b="0" dirty="0" smtClean="0">
                          <a:solidFill>
                            <a:schemeClr val="tx1"/>
                          </a:solidFill>
                        </a:rPr>
                        <a:t>(Project Site, My Tasks, Site Mailbox)</a:t>
                      </a:r>
                    </a:p>
                  </a:txBody>
                  <a:tcPr marL="124314" marR="124314" marT="46630" marB="46630" anchor="ctr">
                    <a:lnL w="12700" cap="flat" cmpd="sng" algn="ctr">
                      <a:solidFill>
                        <a:schemeClr val="tx1"/>
                      </a:solidFill>
                      <a:prstDash val="solid"/>
                      <a:round/>
                      <a:headEnd type="none" w="med" len="med"/>
                      <a:tailEnd type="none" w="med" len="med"/>
                    </a:lnL>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b="0" dirty="0" smtClean="0"/>
                        <a:t>Project Site</a:t>
                      </a:r>
                    </a:p>
                  </a:txBody>
                  <a:tcPr marL="0" marR="0" marT="0" marB="0" anchor="ctr">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solidFill>
                      <a:schemeClr val="bg1">
                        <a:lumMod val="75000"/>
                        <a:alpha val="20000"/>
                      </a:schemeClr>
                    </a:solidFill>
                  </a:tcPr>
                </a:tc>
                <a:tc>
                  <a:txBody>
                    <a:bodyPr/>
                    <a:lstStyle/>
                    <a:p>
                      <a:pPr algn="ctr"/>
                      <a:endParaRPr lang="en-US" sz="700" dirty="0"/>
                    </a:p>
                  </a:txBody>
                  <a:tcPr marL="0" marR="0" marT="0" marB="0" anchor="ctr">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solidFill>
                      <a:schemeClr val="bg1">
                        <a:lumMod val="75000"/>
                        <a:alpha val="20000"/>
                      </a:schemeClr>
                    </a:solidFill>
                  </a:tcPr>
                </a:tc>
              </a:tr>
              <a:tr h="310868">
                <a:tc vMerge="1">
                  <a:txBody>
                    <a:bodyPr/>
                    <a:lstStyle/>
                    <a:p>
                      <a:pPr marL="0" marR="0" indent="0" algn="r" defTabSz="685886" rtl="0" eaLnBrk="1" fontAlgn="auto" latinLnBrk="0" hangingPunct="1">
                        <a:lnSpc>
                          <a:spcPct val="100000"/>
                        </a:lnSpc>
                        <a:spcBef>
                          <a:spcPts val="0"/>
                        </a:spcBef>
                        <a:spcAft>
                          <a:spcPts val="0"/>
                        </a:spcAft>
                        <a:buClrTx/>
                        <a:buSzTx/>
                        <a:buFontTx/>
                        <a:buNone/>
                        <a:tabLst/>
                        <a:defRPr/>
                      </a:pPr>
                      <a:endParaRPr lang="en-US" sz="700" b="0" dirty="0" smtClean="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indent="0" algn="r" defTabSz="685886" rtl="0" eaLnBrk="1" fontAlgn="auto" latinLnBrk="0" hangingPunct="1">
                        <a:lnSpc>
                          <a:spcPct val="100000"/>
                        </a:lnSpc>
                        <a:spcBef>
                          <a:spcPts val="0"/>
                        </a:spcBef>
                        <a:spcAft>
                          <a:spcPts val="0"/>
                        </a:spcAft>
                        <a:buClrTx/>
                        <a:buSzTx/>
                        <a:buFontTx/>
                        <a:buNone/>
                        <a:tabLst/>
                        <a:defRPr/>
                      </a:pPr>
                      <a:r>
                        <a:rPr lang="en-US" sz="700" b="1" dirty="0" smtClean="0">
                          <a:solidFill>
                            <a:schemeClr val="tx1"/>
                          </a:solidFill>
                        </a:rPr>
                        <a:t>Social </a:t>
                      </a:r>
                      <a:r>
                        <a:rPr lang="en-US" sz="700" b="0" dirty="0" smtClean="0">
                          <a:solidFill>
                            <a:schemeClr val="tx1"/>
                          </a:solidFill>
                        </a:rPr>
                        <a:t>(</a:t>
                      </a:r>
                      <a:r>
                        <a:rPr lang="en-US" sz="700" b="0" i="1" dirty="0" smtClean="0">
                          <a:solidFill>
                            <a:schemeClr val="tx1"/>
                          </a:solidFill>
                        </a:rPr>
                        <a:t>Personal Site</a:t>
                      </a:r>
                      <a:r>
                        <a:rPr lang="en-US" sz="700" b="0" dirty="0" smtClean="0">
                          <a:solidFill>
                            <a:schemeClr val="tx1"/>
                          </a:solidFill>
                        </a:rPr>
                        <a:t> - Newsfeed, Follow Content &amp; People., SkyDrive Pro.</a:t>
                      </a:r>
                      <a:r>
                        <a:rPr lang="en-US" sz="700" b="0" baseline="0" dirty="0" smtClean="0">
                          <a:solidFill>
                            <a:schemeClr val="tx1"/>
                          </a:solidFill>
                        </a:rPr>
                        <a:t> </a:t>
                      </a:r>
                    </a:p>
                    <a:p>
                      <a:pPr marL="0" marR="0" indent="0" algn="r" defTabSz="685886" rtl="0" eaLnBrk="1" fontAlgn="auto" latinLnBrk="0" hangingPunct="1">
                        <a:lnSpc>
                          <a:spcPct val="100000"/>
                        </a:lnSpc>
                        <a:spcBef>
                          <a:spcPts val="0"/>
                        </a:spcBef>
                        <a:spcAft>
                          <a:spcPts val="0"/>
                        </a:spcAft>
                        <a:buClrTx/>
                        <a:buSzTx/>
                        <a:buFontTx/>
                        <a:buNone/>
                        <a:tabLst/>
                        <a:defRPr/>
                      </a:pPr>
                      <a:r>
                        <a:rPr lang="en-US" sz="700" b="0" i="1" dirty="0" smtClean="0">
                          <a:solidFill>
                            <a:schemeClr val="tx1"/>
                          </a:solidFill>
                        </a:rPr>
                        <a:t>Community Site</a:t>
                      </a:r>
                      <a:r>
                        <a:rPr lang="en-US" sz="700" b="0" dirty="0" smtClean="0">
                          <a:solidFill>
                            <a:schemeClr val="tx1"/>
                          </a:solidFill>
                        </a:rPr>
                        <a:t>– Discussions, Moderation, Reputation)</a:t>
                      </a:r>
                    </a:p>
                  </a:txBody>
                  <a:tcPr marL="124314" marR="124314" marT="46630" marB="4663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b="0" smtClean="0"/>
                        <a:t>SkyDrive Pro</a:t>
                      </a:r>
                      <a:endParaRPr lang="en-US" sz="700" b="0" dirty="0" smtClean="0"/>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dirty="0"/>
                    </a:p>
                  </a:txBody>
                  <a:tcPr marL="0" marR="0" marT="0" marB="0" anchor="ctr">
                    <a:lnB w="12700" cap="flat" cmpd="sng" algn="ctr">
                      <a:solidFill>
                        <a:schemeClr val="tx1"/>
                      </a:solidFill>
                      <a:prstDash val="solid"/>
                      <a:round/>
                      <a:headEnd type="none" w="med" len="med"/>
                      <a:tailEnd type="none" w="med" len="med"/>
                    </a:lnB>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p>
                      <a:pPr marL="0" marR="0" indent="0" algn="ctr" defTabSz="685886" rtl="0" eaLnBrk="1" fontAlgn="auto" latinLnBrk="0" hangingPunct="1">
                        <a:lnSpc>
                          <a:spcPct val="100000"/>
                        </a:lnSpc>
                        <a:spcBef>
                          <a:spcPts val="0"/>
                        </a:spcBef>
                        <a:spcAft>
                          <a:spcPts val="0"/>
                        </a:spcAft>
                        <a:buClrTx/>
                        <a:buSzTx/>
                        <a:buFontTx/>
                        <a:buNone/>
                        <a:tabLst/>
                        <a:defRPr/>
                      </a:pPr>
                      <a:endParaRPr lang="en-US" sz="700" b="0" dirty="0" smtClean="0"/>
                    </a:p>
                  </a:txBody>
                  <a:tcPr marL="0" marR="0" marT="0" marB="0" anchor="ctr">
                    <a:lnB w="12700" cap="flat" cmpd="sng" algn="ctr">
                      <a:solidFill>
                        <a:schemeClr val="tx1"/>
                      </a:solidFill>
                      <a:prstDash val="solid"/>
                      <a:round/>
                      <a:headEnd type="none" w="med" len="med"/>
                      <a:tailEnd type="none" w="med" len="med"/>
                    </a:lnB>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800" dirty="0" smtClean="0">
                          <a:sym typeface="Wingdings"/>
                        </a:rPr>
                        <a:t> </a:t>
                      </a:r>
                      <a:r>
                        <a:rPr lang="en-US" sz="700" b="0" dirty="0" smtClean="0"/>
                        <a:t>(-Personal Site)</a:t>
                      </a: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202064">
                <a:tc rowSpan="3">
                  <a:txBody>
                    <a:bodyPr/>
                    <a:lstStyle/>
                    <a:p>
                      <a:pPr algn="ctr"/>
                      <a:r>
                        <a:rPr lang="en-US" sz="1000" b="1" i="1" dirty="0" smtClean="0"/>
                        <a:t>Search</a:t>
                      </a:r>
                      <a:endParaRPr lang="en-US" sz="1000" b="1" i="1" dirty="0"/>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dirty="0" smtClean="0"/>
                        <a:t>Basic Search </a:t>
                      </a:r>
                      <a:r>
                        <a:rPr lang="en-US" sz="700" b="0" dirty="0" smtClean="0"/>
                        <a:t>(Site collection search)</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r>
                        <a:rPr lang="en-US" sz="700" dirty="0" smtClean="0">
                          <a:sym typeface="Wingdings"/>
                        </a:rPr>
                        <a:t></a:t>
                      </a:r>
                      <a:endParaRPr lang="en-US" sz="700" b="0" i="1"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r>
              <a:tr h="202064">
                <a:tc vMerge="1">
                  <a:txBody>
                    <a:bodyPr/>
                    <a:lstStyle/>
                    <a:p>
                      <a:pPr algn="r"/>
                      <a:endParaRPr lang="en-US" sz="7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r"/>
                      <a:r>
                        <a:rPr lang="en-US" sz="700" b="1" dirty="0" smtClean="0"/>
                        <a:t>Standard Search </a:t>
                      </a:r>
                      <a:r>
                        <a:rPr lang="en-US" sz="700" b="0" dirty="0" smtClean="0"/>
                        <a:t>(People &amp;</a:t>
                      </a:r>
                      <a:r>
                        <a:rPr lang="en-US" sz="700" b="0" baseline="0" dirty="0" smtClean="0"/>
                        <a:t> Expertise Search, Visual Previews, Visual Best Bets, OOTB Recommendations)</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700" dirty="0" smtClean="0">
                          <a:sym typeface="Wingdings"/>
                        </a:rPr>
                        <a:t></a:t>
                      </a:r>
                      <a:endParaRPr lang="en-US" sz="700" b="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500" dirty="0" smtClean="0">
                          <a:sym typeface="Wingdings"/>
                        </a:rPr>
                        <a:t>-</a:t>
                      </a:r>
                      <a:r>
                        <a:rPr lang="en-US" sz="500" baseline="0" dirty="0" smtClean="0">
                          <a:sym typeface="Wingdings"/>
                        </a:rPr>
                        <a:t> </a:t>
                      </a:r>
                      <a:r>
                        <a:rPr lang="en-US" sz="500" dirty="0" smtClean="0">
                          <a:sym typeface="Wingdings"/>
                        </a:rPr>
                        <a:t>People/Expertise </a:t>
                      </a:r>
                      <a:r>
                        <a:rPr lang="en-US" sz="500" baseline="0" dirty="0" smtClean="0">
                          <a:sym typeface="Wingdings"/>
                        </a:rPr>
                        <a:t> Search</a:t>
                      </a:r>
                      <a:endParaRPr lang="en-US" sz="50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700" dirty="0" smtClean="0">
                          <a:sym typeface="Wingdings"/>
                        </a:rPr>
                        <a:t></a:t>
                      </a:r>
                      <a:endParaRPr lang="en-US" sz="700" b="0" dirty="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1955">
                <a:tc vMerge="1">
                  <a:txBody>
                    <a:bodyPr/>
                    <a:lstStyle/>
                    <a:p>
                      <a:pPr algn="r"/>
                      <a:endParaRPr lang="en-US" sz="7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r"/>
                      <a:r>
                        <a:rPr lang="en-US" sz="700" b="1" dirty="0" smtClean="0"/>
                        <a:t>Enterprise Search</a:t>
                      </a:r>
                      <a:r>
                        <a:rPr lang="en-US" sz="700" b="1" baseline="0" dirty="0" smtClean="0"/>
                        <a:t> </a:t>
                      </a:r>
                      <a:r>
                        <a:rPr lang="en-US" sz="700" b="0" dirty="0" smtClean="0"/>
                        <a:t>(</a:t>
                      </a:r>
                      <a:r>
                        <a:rPr lang="en-US" sz="700" b="0" baseline="0" dirty="0" smtClean="0"/>
                        <a:t>Entity Extraction, Video Search, Custom Query Rules, Extensible Content Flow,  Item Recommendations, CBS)</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r>
                        <a:rPr lang="en-US" sz="700" dirty="0" smtClean="0">
                          <a:sym typeface="Wingdings"/>
                        </a:rPr>
                        <a:t></a:t>
                      </a:r>
                      <a:endParaRPr lang="en-US" sz="700" b="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endParaRPr lang="en-US" sz="700" b="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p>
                    <a:p>
                      <a:pPr marL="0" marR="0" indent="0" algn="ctr" defTabSz="685886" rtl="0" eaLnBrk="1" fontAlgn="auto" latinLnBrk="0" hangingPunct="1">
                        <a:lnSpc>
                          <a:spcPct val="100000"/>
                        </a:lnSpc>
                        <a:spcBef>
                          <a:spcPts val="0"/>
                        </a:spcBef>
                        <a:spcAft>
                          <a:spcPts val="0"/>
                        </a:spcAft>
                        <a:buClrTx/>
                        <a:buSzTx/>
                        <a:buFontTx/>
                        <a:buNone/>
                        <a:tabLst/>
                        <a:defRPr/>
                      </a:pPr>
                      <a:r>
                        <a:rPr lang="en-US" sz="500" b="0" dirty="0" smtClean="0">
                          <a:sym typeface="Wingdings"/>
                        </a:rPr>
                        <a:t>(</a:t>
                      </a:r>
                      <a:r>
                        <a:rPr lang="en-US" sz="500" b="0" baseline="0" dirty="0" smtClean="0">
                          <a:sym typeface="Wingdings"/>
                        </a:rPr>
                        <a:t> No C</a:t>
                      </a:r>
                      <a:r>
                        <a:rPr lang="en-US" sz="500" b="0" dirty="0" smtClean="0">
                          <a:sym typeface="Wingdings"/>
                        </a:rPr>
                        <a:t>ustom Entity Extraction</a:t>
                      </a:r>
                      <a:r>
                        <a:rPr lang="en-US" sz="500" b="0" baseline="0" dirty="0" smtClean="0">
                          <a:sym typeface="Wingdings"/>
                        </a:rPr>
                        <a:t>, </a:t>
                      </a:r>
                      <a:r>
                        <a:rPr lang="en-US" sz="500" b="0" kern="1200" dirty="0" smtClean="0">
                          <a:solidFill>
                            <a:schemeClr val="tx1"/>
                          </a:solidFill>
                          <a:latin typeface="+mn-lt"/>
                          <a:ea typeface="+mn-ea"/>
                          <a:cs typeface="+mn-cs"/>
                        </a:rPr>
                        <a:t>Extensible Content Flow, or CBS</a:t>
                      </a:r>
                      <a:r>
                        <a:rPr lang="en-US" sz="500" b="0" kern="1200" dirty="0" smtClean="0">
                          <a:solidFill>
                            <a:schemeClr val="tx1"/>
                          </a:solidFill>
                          <a:latin typeface="+mn-lt"/>
                          <a:ea typeface="+mn-ea"/>
                          <a:cs typeface="+mn-cs"/>
                          <a:sym typeface="Wingdings"/>
                        </a:rPr>
                        <a:t>)</a:t>
                      </a:r>
                      <a:endParaRPr lang="en-US" sz="500" b="0" kern="1200" dirty="0" smtClean="0">
                        <a:solidFill>
                          <a:schemeClr val="tx1"/>
                        </a:solidFill>
                        <a:latin typeface="+mn-lt"/>
                        <a:ea typeface="+mn-ea"/>
                        <a:cs typeface="+mn-cs"/>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r>
              <a:tr h="202064">
                <a:tc rowSpan="3">
                  <a:txBody>
                    <a:bodyPr/>
                    <a:lstStyle/>
                    <a:p>
                      <a:pPr algn="ctr"/>
                      <a:r>
                        <a:rPr lang="en-US" sz="1000" b="1" i="1" dirty="0" smtClean="0"/>
                        <a:t>Content Management</a:t>
                      </a:r>
                      <a:endParaRPr lang="en-US" sz="1000" b="1" i="1" dirty="0"/>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dirty="0" smtClean="0"/>
                        <a:t>Content Management </a:t>
                      </a:r>
                      <a:r>
                        <a:rPr lang="en-US" sz="700" b="0" dirty="0" smtClean="0"/>
                        <a:t>(ECM, Document</a:t>
                      </a:r>
                      <a:r>
                        <a:rPr lang="en-US" sz="700" b="0" baseline="0" dirty="0" smtClean="0"/>
                        <a:t> Sets, Word/PPT Automation, </a:t>
                      </a:r>
                      <a:r>
                        <a:rPr lang="en-US" sz="700" b="0" dirty="0" smtClean="0"/>
                        <a:t>Translation Services)</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202064">
                <a:tc vMerge="1">
                  <a:txBody>
                    <a:bodyPr/>
                    <a:lstStyle/>
                    <a:p>
                      <a:pPr algn="r"/>
                      <a:endParaRPr lang="en-US" sz="700" b="0" dirty="0"/>
                    </a:p>
                  </a:txBody>
                  <a:tcPr anchor="ctr">
                    <a:lnL w="12700" cap="flat" cmpd="sng" algn="ctr">
                      <a:solidFill>
                        <a:schemeClr val="tx1"/>
                      </a:solidFill>
                      <a:prstDash val="solid"/>
                      <a:round/>
                      <a:headEnd type="none" w="med" len="med"/>
                      <a:tailEnd type="none" w="med" len="med"/>
                    </a:lnL>
                  </a:tcPr>
                </a:tc>
                <a:tc>
                  <a:txBody>
                    <a:bodyPr/>
                    <a:lstStyle/>
                    <a:p>
                      <a:pPr algn="r"/>
                      <a:r>
                        <a:rPr lang="en-US" sz="700" b="1" dirty="0" smtClean="0"/>
                        <a:t>Records Management</a:t>
                      </a:r>
                      <a:r>
                        <a:rPr lang="en-US" sz="700" b="0" dirty="0" smtClean="0"/>
                        <a:t> (in-place holds)</a:t>
                      </a:r>
                      <a:endParaRPr lang="en-US" sz="700" b="1" dirty="0"/>
                    </a:p>
                  </a:txBody>
                  <a:tcPr marL="124314" marR="124314" marT="46630" marB="46630" anchor="ctr">
                    <a:lnL w="12700" cap="flat" cmpd="sng" algn="ctr">
                      <a:solidFill>
                        <a:schemeClr val="tx1"/>
                      </a:solidFill>
                      <a:prstDash val="solid"/>
                      <a:round/>
                      <a:headEnd type="none" w="med" len="med"/>
                      <a:tailEnd type="none" w="med" len="med"/>
                    </a:lnL>
                    <a:solidFill>
                      <a:schemeClr val="bg1">
                        <a:lumMod val="75000"/>
                        <a:alpha val="20000"/>
                      </a:schemeClr>
                    </a:solidFill>
                  </a:tcPr>
                </a:tc>
                <a:tc>
                  <a:txBody>
                    <a:bodyPr/>
                    <a:lstStyle/>
                    <a:p>
                      <a:pPr algn="ctr"/>
                      <a:endParaRPr lang="en-US" sz="700" b="0" dirty="0"/>
                    </a:p>
                  </a:txBody>
                  <a:tcPr marL="0" marR="0" marT="0" marB="0" anchor="ctr">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solidFill>
                      <a:schemeClr val="bg1">
                        <a:lumMod val="75000"/>
                        <a:alpha val="20000"/>
                      </a:schemeClr>
                    </a:solidFill>
                  </a:tcPr>
                </a:tc>
                <a:tc>
                  <a:txBody>
                    <a:bodyPr/>
                    <a:lstStyle/>
                    <a:p>
                      <a:pPr algn="ctr"/>
                      <a:endParaRPr lang="en-US" sz="700" b="0" dirty="0"/>
                    </a:p>
                  </a:txBody>
                  <a:tcPr marL="0" marR="0" marT="0" marB="0" anchor="ctr">
                    <a:solidFill>
                      <a:schemeClr val="bg1">
                        <a:lumMod val="75000"/>
                        <a:alpha val="20000"/>
                      </a:schemeClr>
                    </a:solidFill>
                  </a:tcPr>
                </a:tc>
                <a:tc>
                  <a:txBody>
                    <a:bodyPr/>
                    <a:lstStyle/>
                    <a:p>
                      <a:pPr algn="ctr"/>
                      <a:endParaRPr lang="en-US" sz="700" b="0" dirty="0"/>
                    </a:p>
                  </a:txBody>
                  <a:tcPr marL="0" marR="0" marT="0" marB="0" anchor="ctr">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solidFill>
                      <a:schemeClr val="bg1">
                        <a:lumMod val="75000"/>
                        <a:alpha val="20000"/>
                      </a:schemeClr>
                    </a:solidFill>
                  </a:tcPr>
                </a:tc>
              </a:tr>
              <a:tr h="217607">
                <a:tc vMerge="1">
                  <a:txBody>
                    <a:bodyPr/>
                    <a:lstStyle/>
                    <a:p>
                      <a:pPr algn="r"/>
                      <a:endParaRPr lang="en-US" sz="700" b="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r>
                        <a:rPr lang="en-US" sz="700" b="1" dirty="0" smtClean="0"/>
                        <a:t>E-discovery,</a:t>
                      </a:r>
                      <a:r>
                        <a:rPr lang="en-US" sz="700" b="1" baseline="0" dirty="0" smtClean="0"/>
                        <a:t> Compliance across Exchange &amp; SharePoint</a:t>
                      </a:r>
                      <a:r>
                        <a:rPr lang="en-US" sz="700" b="0" baseline="0" dirty="0" smtClean="0"/>
                        <a:t> (Case manager)</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p>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r>
                        <a:rPr lang="en-US" sz="500" dirty="0" smtClean="0">
                          <a:sym typeface="Wingdings"/>
                        </a:rPr>
                        <a:t>ACM</a:t>
                      </a:r>
                      <a:endParaRPr lang="en-US" sz="500" dirty="0" smtClean="0"/>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202064">
                <a:tc rowSpan="2">
                  <a:txBody>
                    <a:bodyPr/>
                    <a:lstStyle/>
                    <a:p>
                      <a:pPr algn="ctr"/>
                      <a:r>
                        <a:rPr lang="en-US" sz="1000" b="1" i="1" kern="1200" dirty="0" smtClean="0">
                          <a:solidFill>
                            <a:schemeClr val="dk1"/>
                          </a:solidFill>
                          <a:latin typeface="+mn-lt"/>
                          <a:ea typeface="+mn-ea"/>
                          <a:cs typeface="+mn-cs"/>
                        </a:rPr>
                        <a:t>BI</a:t>
                      </a:r>
                      <a:endParaRPr lang="en-US" sz="1000" b="1" i="1" kern="1200" dirty="0">
                        <a:solidFill>
                          <a:schemeClr val="dk1"/>
                        </a:solidFill>
                        <a:latin typeface="+mn-lt"/>
                        <a:ea typeface="+mn-ea"/>
                        <a:cs typeface="+mn-cs"/>
                      </a:endParaRPr>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kern="1200" dirty="0" smtClean="0">
                          <a:solidFill>
                            <a:schemeClr val="dk1"/>
                          </a:solidFill>
                          <a:latin typeface="+mn-lt"/>
                          <a:ea typeface="+mn-ea"/>
                          <a:cs typeface="+mn-cs"/>
                        </a:rPr>
                        <a:t>Excel Services, </a:t>
                      </a:r>
                      <a:r>
                        <a:rPr lang="en-US" sz="700" b="1" baseline="0" dirty="0" err="1" smtClean="0"/>
                        <a:t>PowerPivot</a:t>
                      </a:r>
                      <a:r>
                        <a:rPr lang="en-US" sz="700" b="1" baseline="0" dirty="0" smtClean="0"/>
                        <a:t>, </a:t>
                      </a:r>
                      <a:r>
                        <a:rPr lang="en-US" sz="700" b="1" baseline="0" dirty="0" err="1" smtClean="0"/>
                        <a:t>PowerView</a:t>
                      </a:r>
                      <a:endParaRPr lang="en-US" sz="700" b="1" kern="1200" dirty="0">
                        <a:solidFill>
                          <a:schemeClr val="dk1"/>
                        </a:solidFill>
                        <a:latin typeface="+mn-lt"/>
                        <a:ea typeface="+mn-ea"/>
                        <a:cs typeface="+mn-cs"/>
                      </a:endParaRPr>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75000"/>
                        <a:alpha val="20000"/>
                      </a:schemeClr>
                    </a:solidFill>
                  </a:tcPr>
                </a:tc>
              </a:tr>
              <a:tr h="202064">
                <a:tc vMerge="1">
                  <a:txBody>
                    <a:bodyPr/>
                    <a:lstStyle/>
                    <a:p>
                      <a:pPr algn="r"/>
                      <a:endParaRPr lang="en-US" sz="700" b="0" dirty="0" smtClean="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r>
                        <a:rPr lang="en-US" sz="700" b="1" dirty="0" smtClean="0"/>
                        <a:t>Scorecards</a:t>
                      </a:r>
                      <a:r>
                        <a:rPr lang="en-US" sz="700" b="1" baseline="0" dirty="0" smtClean="0"/>
                        <a:t> &amp; Dashboards </a:t>
                      </a:r>
                      <a:r>
                        <a:rPr lang="en-US" sz="700" b="0" baseline="0" dirty="0" smtClean="0"/>
                        <a:t>(PPS- </a:t>
                      </a:r>
                      <a:r>
                        <a:rPr lang="en-US" sz="700" b="0" baseline="0" dirty="0" err="1" smtClean="0"/>
                        <a:t>Decomp</a:t>
                      </a:r>
                      <a:r>
                        <a:rPr lang="en-US" sz="700" b="0" baseline="0" dirty="0" smtClean="0"/>
                        <a:t> tree, Balanced Scorecards)</a:t>
                      </a:r>
                      <a:endParaRPr lang="en-US" sz="700" b="0" dirty="0" smtClean="0"/>
                    </a:p>
                  </a:txBody>
                  <a:tcPr marL="124314" marR="124314" marT="46630" marB="4663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202064">
                <a:tc rowSpan="5">
                  <a:txBody>
                    <a:bodyPr/>
                    <a:lstStyle/>
                    <a:p>
                      <a:pPr algn="ctr"/>
                      <a:r>
                        <a:rPr lang="en-US" sz="1000" b="1" i="1" dirty="0" smtClean="0"/>
                        <a:t>Business Solutions</a:t>
                      </a:r>
                      <a:endParaRPr lang="en-US" sz="1000" b="1" i="1" dirty="0"/>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dirty="0" smtClean="0"/>
                        <a:t>Access Services</a:t>
                      </a:r>
                      <a:endParaRPr lang="en-US" sz="700" b="1"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smtClean="0">
                          <a:sym typeface="Wingdings"/>
                        </a:rPr>
                        <a:t></a:t>
                      </a:r>
                      <a:endParaRPr lang="en-US" sz="700" smtClean="0"/>
                    </a:p>
                  </a:txBody>
                  <a:tcPr marL="0" marR="0" marT="0" marB="0" anchor="ctr">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r>
              <a:tr h="202064">
                <a:tc vMerge="1">
                  <a:txBody>
                    <a:bodyPr/>
                    <a:lstStyle/>
                    <a:p>
                      <a:pPr algn="ctr"/>
                      <a:endParaRPr lang="en-US" sz="650" b="1" i="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r"/>
                      <a:r>
                        <a:rPr lang="en-US" sz="700" b="1" kern="1200" dirty="0" smtClean="0">
                          <a:solidFill>
                            <a:schemeClr val="dk1"/>
                          </a:solidFill>
                          <a:latin typeface="+mn-lt"/>
                          <a:ea typeface="+mn-ea"/>
                          <a:cs typeface="+mn-cs"/>
                        </a:rPr>
                        <a:t>Visio Services</a:t>
                      </a:r>
                      <a:endParaRPr lang="en-US" sz="700" b="1"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tcPr>
                </a:tc>
                <a:tc>
                  <a:txBody>
                    <a:bodyPr/>
                    <a:lstStyle/>
                    <a:p>
                      <a:pPr algn="ctr"/>
                      <a:endParaRPr lang="en-US" sz="700" b="0" dirty="0"/>
                    </a:p>
                  </a:txBody>
                  <a:tcPr marL="0" marR="0" marT="0" marB="0" anchor="ctr">
                    <a:lnT w="12700" cap="flat" cmpd="sng" algn="ctr">
                      <a:noFill/>
                      <a:prstDash val="solid"/>
                      <a:round/>
                      <a:headEnd type="none" w="med" len="med"/>
                      <a:tailEnd type="none" w="med" len="med"/>
                    </a:lnT>
                  </a:tcPr>
                </a:tc>
                <a:tc>
                  <a:txBody>
                    <a:bodyPr/>
                    <a:lstStyle/>
                    <a:p>
                      <a:pPr algn="ctr"/>
                      <a:endParaRPr lang="en-US" sz="700" b="0" dirty="0"/>
                    </a:p>
                  </a:txBody>
                  <a:tcPr marL="0" marR="0" marT="0" marB="0" anchor="ctr">
                    <a:lnT w="12700" cap="flat" cmpd="sng" algn="ctr">
                      <a:noFill/>
                      <a:prstDash val="solid"/>
                      <a:round/>
                      <a:headEnd type="none" w="med" len="med"/>
                      <a:tailEnd type="none" w="med" len="med"/>
                    </a:lnT>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lnT w="12700" cap="flat" cmpd="sng" algn="ctr">
                      <a:noFill/>
                      <a:prstDash val="solid"/>
                      <a:round/>
                      <a:headEnd type="none" w="med" len="med"/>
                      <a:tailEnd type="none" w="med" len="med"/>
                    </a:lnT>
                  </a:tcPr>
                </a:tc>
                <a:tc>
                  <a:txBody>
                    <a:bodyPr/>
                    <a:lstStyle/>
                    <a:p>
                      <a:pPr algn="ctr"/>
                      <a:endParaRPr lang="en-US" sz="700" b="0" dirty="0"/>
                    </a:p>
                  </a:txBody>
                  <a:tcPr marL="0" marR="0" marT="0" marB="0" anchor="ctr">
                    <a:lnT w="12700" cap="flat" cmpd="sng" algn="ctr">
                      <a:noFill/>
                      <a:prstDash val="solid"/>
                      <a:round/>
                      <a:headEnd type="none" w="med" len="med"/>
                      <a:tailEnd type="none" w="med" len="med"/>
                    </a:lnT>
                  </a:tcPr>
                </a:tc>
                <a:tc>
                  <a:txBody>
                    <a:bodyPr/>
                    <a:lstStyle/>
                    <a:p>
                      <a:pPr algn="ctr"/>
                      <a:endParaRPr lang="en-US" sz="700" b="0" dirty="0"/>
                    </a:p>
                  </a:txBody>
                  <a:tcPr marL="0" marR="0" marT="0" marB="0" anchor="ctr">
                    <a:lnT w="12700" cap="flat" cmpd="sng" algn="ctr">
                      <a:noFill/>
                      <a:prstDash val="solid"/>
                      <a:round/>
                      <a:headEnd type="none" w="med" len="med"/>
                      <a:tailEnd type="none" w="med" len="med"/>
                    </a:lnT>
                  </a:tcPr>
                </a:tc>
                <a:tc>
                  <a:txBody>
                    <a:bodyPr/>
                    <a:lstStyle/>
                    <a:p>
                      <a:pPr algn="ctr"/>
                      <a:endParaRPr lang="en-US" sz="700" b="0" dirty="0"/>
                    </a:p>
                  </a:txBody>
                  <a:tcPr marL="0" marR="0" marT="0" marB="0" anchor="ctr">
                    <a:lnT w="12700" cap="flat" cmpd="sng" algn="ctr">
                      <a:noFill/>
                      <a:prstDash val="solid"/>
                      <a:round/>
                      <a:headEnd type="none" w="med" len="med"/>
                      <a:tailEnd type="none" w="med" len="med"/>
                    </a:lnT>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r>
              <a:tr h="202064">
                <a:tc vMerge="1">
                  <a:txBody>
                    <a:bodyPr/>
                    <a:lstStyle/>
                    <a:p>
                      <a:pPr algn="r"/>
                      <a:endParaRPr lang="en-US" sz="700" b="0" dirty="0"/>
                    </a:p>
                  </a:txBody>
                  <a:tcPr anchor="ctr">
                    <a:lnL w="12700" cap="flat" cmpd="sng" algn="ctr">
                      <a:solidFill>
                        <a:schemeClr val="tx1"/>
                      </a:solidFill>
                      <a:prstDash val="solid"/>
                      <a:round/>
                      <a:headEnd type="none" w="med" len="med"/>
                      <a:tailEnd type="none" w="med" len="med"/>
                    </a:lnL>
                  </a:tcPr>
                </a:tc>
                <a:tc>
                  <a:txBody>
                    <a:bodyPr/>
                    <a:lstStyle/>
                    <a:p>
                      <a:pPr algn="r"/>
                      <a:r>
                        <a:rPr lang="en-US" sz="700" b="1" dirty="0" smtClean="0"/>
                        <a:t>Form Based Applications </a:t>
                      </a:r>
                      <a:r>
                        <a:rPr lang="en-US" sz="700" b="0" dirty="0" smtClean="0"/>
                        <a:t>(InfoPath</a:t>
                      </a:r>
                      <a:r>
                        <a:rPr lang="en-US" sz="700" b="0" baseline="0" dirty="0" smtClean="0"/>
                        <a:t> Forms)</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solidFill>
                      <a:schemeClr val="bg1">
                        <a:lumMod val="75000"/>
                        <a:alpha val="20000"/>
                      </a:schemeClr>
                    </a:solidFill>
                  </a:tcPr>
                </a:tc>
                <a:tc>
                  <a:txBody>
                    <a:bodyPr/>
                    <a:lstStyle/>
                    <a:p>
                      <a:pPr algn="ctr"/>
                      <a:endParaRPr lang="en-US" sz="700" b="0" dirty="0"/>
                    </a:p>
                  </a:txBody>
                  <a:tcPr marL="0" marR="0" marT="0" marB="0" anchor="ctr">
                    <a:solidFill>
                      <a:schemeClr val="bg1">
                        <a:lumMod val="75000"/>
                        <a:alpha val="20000"/>
                      </a:schemeClr>
                    </a:solidFill>
                  </a:tcPr>
                </a:tc>
                <a:tc>
                  <a:txBody>
                    <a:bodyPr/>
                    <a:lstStyle/>
                    <a:p>
                      <a:pPr algn="ctr"/>
                      <a:endParaRPr lang="en-US" sz="700" b="0" dirty="0"/>
                    </a:p>
                  </a:txBody>
                  <a:tcPr marL="0" marR="0" marT="0" marB="0" anchor="ctr">
                    <a:solidFill>
                      <a:schemeClr val="bg1">
                        <a:lumMod val="75000"/>
                        <a:alpha val="20000"/>
                      </a:schemeClr>
                    </a:solidFill>
                  </a:tcPr>
                </a:tc>
                <a:tc>
                  <a:txBody>
                    <a:bodyPr/>
                    <a:lstStyle/>
                    <a:p>
                      <a:pPr algn="ctr"/>
                      <a:r>
                        <a:rPr lang="en-US" sz="700" dirty="0" smtClean="0">
                          <a:sym typeface="Wingdings"/>
                        </a:rPr>
                        <a:t></a:t>
                      </a:r>
                      <a:endParaRPr lang="en-US" sz="700" b="0" dirty="0"/>
                    </a:p>
                  </a:txBody>
                  <a:tcPr marL="0" marR="0" marT="0" marB="0" anchor="ctr">
                    <a:solidFill>
                      <a:schemeClr val="bg1">
                        <a:lumMod val="75000"/>
                        <a:alpha val="20000"/>
                      </a:schemeClr>
                    </a:solidFill>
                  </a:tcPr>
                </a:tc>
                <a:tc>
                  <a:txBody>
                    <a:bodyPr/>
                    <a:lstStyle/>
                    <a:p>
                      <a:pPr algn="ctr"/>
                      <a:endParaRPr lang="en-US" sz="600" b="0" dirty="0"/>
                    </a:p>
                  </a:txBody>
                  <a:tcPr marL="0" marR="0" marT="0" marB="0" anchor="ctr">
                    <a:solidFill>
                      <a:schemeClr val="bg1">
                        <a:lumMod val="75000"/>
                        <a:alpha val="20000"/>
                      </a:schemeClr>
                    </a:solidFill>
                  </a:tcPr>
                </a:tc>
                <a:tc>
                  <a:txBody>
                    <a:bodyPr/>
                    <a:lstStyle/>
                    <a:p>
                      <a:pPr algn="ctr"/>
                      <a:endParaRPr lang="en-US" sz="700" b="0" dirty="0"/>
                    </a:p>
                  </a:txBody>
                  <a:tcPr marL="0" marR="0" marT="0" marB="0" anchor="ctr">
                    <a:solidFill>
                      <a:schemeClr val="bg1">
                        <a:lumMod val="75000"/>
                        <a:alpha val="20000"/>
                      </a:schemeClr>
                    </a:solidFill>
                  </a:tcPr>
                </a:tc>
                <a:tc>
                  <a:txBody>
                    <a:bodyPr/>
                    <a:lstStyle/>
                    <a:p>
                      <a:pPr algn="ctr"/>
                      <a:endParaRPr lang="en-US" sz="700" b="0" dirty="0"/>
                    </a:p>
                  </a:txBody>
                  <a:tcPr marL="0" marR="0" marT="0" marB="0" anchor="ctr">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solidFill>
                      <a:schemeClr val="bg1">
                        <a:lumMod val="75000"/>
                        <a:alpha val="20000"/>
                      </a:schemeClr>
                    </a:solidFill>
                  </a:tcPr>
                </a:tc>
              </a:tr>
              <a:tr h="202064">
                <a:tc vMerge="1">
                  <a:txBody>
                    <a:bodyPr/>
                    <a:lstStyle/>
                    <a:p>
                      <a:endParaRPr lang="en-US"/>
                    </a:p>
                  </a:txBody>
                  <a:tcPr/>
                </a:tc>
                <a:tc>
                  <a:txBody>
                    <a:bodyPr/>
                    <a:lstStyle/>
                    <a:p>
                      <a:pPr algn="r"/>
                      <a:r>
                        <a:rPr lang="en-US" sz="700" b="1" dirty="0" smtClean="0"/>
                        <a:t>SharePoint “2013” </a:t>
                      </a:r>
                      <a:r>
                        <a:rPr lang="en-US" sz="700" b="1" baseline="0" dirty="0" smtClean="0"/>
                        <a:t>Workflow</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tcPr>
                </a:tc>
                <a:tc>
                  <a:txBody>
                    <a:bodyPr/>
                    <a:lstStyle/>
                    <a:p>
                      <a:pPr algn="ctr"/>
                      <a:endParaRPr lang="en-US" sz="700" b="0" dirty="0"/>
                    </a:p>
                  </a:txBody>
                  <a:tcPr marL="0" marR="0" marT="0" marB="0" anchor="ct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tc>
                <a:tc>
                  <a:txBody>
                    <a:bodyPr/>
                    <a:lstStyle/>
                    <a:p>
                      <a:pPr algn="ctr"/>
                      <a:r>
                        <a:rPr lang="en-US" sz="700" dirty="0" smtClean="0">
                          <a:sym typeface="Wingdings"/>
                        </a:rPr>
                        <a:t></a:t>
                      </a:r>
                      <a:endParaRPr lang="en-US" sz="700" b="0" dirty="0"/>
                    </a:p>
                  </a:txBody>
                  <a:tcPr marL="0" marR="0" marT="0" marB="0" anchor="ct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smtClean="0">
                          <a:sym typeface="Wingdings"/>
                        </a:rPr>
                        <a:t></a:t>
                      </a:r>
                      <a:endParaRPr lang="en-US" sz="700" b="0" smtClean="0"/>
                    </a:p>
                  </a:txBody>
                  <a:tcPr marL="0" marR="0" marT="0" marB="0" anchor="ct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tc>
                <a:tc>
                  <a:txBody>
                    <a:bodyPr/>
                    <a:lstStyle/>
                    <a:p>
                      <a:pPr algn="ctr"/>
                      <a:r>
                        <a:rPr lang="en-US" sz="700" dirty="0" smtClean="0">
                          <a:sym typeface="Wingdings"/>
                        </a:rPr>
                        <a:t></a:t>
                      </a:r>
                      <a:endParaRPr lang="en-US" sz="700" b="0" dirty="0"/>
                    </a:p>
                  </a:txBody>
                  <a:tcPr marL="0" marR="0" marT="0" marB="0" anchor="ctr">
                    <a:lnR w="12700" cap="flat" cmpd="sng" algn="ctr">
                      <a:solidFill>
                        <a:schemeClr val="tx1"/>
                      </a:solidFill>
                      <a:prstDash val="solid"/>
                      <a:round/>
                      <a:headEnd type="none" w="med" len="med"/>
                      <a:tailEnd type="none" w="med" len="med"/>
                    </a:lnR>
                  </a:tcPr>
                </a:tc>
              </a:tr>
              <a:tr h="310868">
                <a:tc vMerge="1">
                  <a:txBody>
                    <a:bodyPr/>
                    <a:lstStyle/>
                    <a:p>
                      <a:pPr algn="r"/>
                      <a:endParaRPr lang="en-US" sz="700" b="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r>
                        <a:rPr lang="en-US" sz="700" b="1" dirty="0" smtClean="0"/>
                        <a:t>Business Connectivity Services</a:t>
                      </a:r>
                    </a:p>
                    <a:p>
                      <a:pPr algn="r"/>
                      <a:r>
                        <a:rPr lang="en-US" sz="700" b="1" dirty="0" smtClean="0"/>
                        <a:t>(</a:t>
                      </a:r>
                      <a:r>
                        <a:rPr lang="en-US" sz="700" b="0" dirty="0" smtClean="0"/>
                        <a:t>External List, Basic </a:t>
                      </a:r>
                      <a:r>
                        <a:rPr lang="en-US" sz="700" b="0" baseline="0" dirty="0" smtClean="0"/>
                        <a:t> </a:t>
                      </a:r>
                      <a:r>
                        <a:rPr lang="en-US" sz="700" b="0" dirty="0" smtClean="0"/>
                        <a:t>Connector Framework)</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r>
                        <a:rPr lang="en-US" sz="600" b="0" dirty="0" smtClean="0"/>
                        <a:t>+Secure Store,</a:t>
                      </a:r>
                      <a:r>
                        <a:rPr lang="en-US" sz="600" b="0" baseline="0" dirty="0" smtClean="0"/>
                        <a:t> </a:t>
                      </a:r>
                      <a:r>
                        <a:rPr lang="en-US" sz="600" b="0" dirty="0" smtClean="0"/>
                        <a:t>External Data Search, </a:t>
                      </a:r>
                      <a:r>
                        <a:rPr lang="en-US" sz="600" b="0" dirty="0" err="1" smtClean="0"/>
                        <a:t>OData</a:t>
                      </a:r>
                      <a:r>
                        <a:rPr lang="en-US" sz="600" b="0" dirty="0" smtClean="0"/>
                        <a:t> Connector</a:t>
                      </a:r>
                      <a:endParaRPr lang="en-US" sz="600" b="0" dirty="0"/>
                    </a:p>
                  </a:txBody>
                  <a:tcPr marL="0" marR="0" marT="0" marB="0" anchor="ctr">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600" b="0" dirty="0" smtClean="0"/>
                        <a:t>+Business Data Web Parts</a:t>
                      </a:r>
                    </a:p>
                  </a:txBody>
                  <a:tcPr marL="0" marR="0" marT="0" marB="0" anchor="ctr">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75000"/>
                        <a:alpha val="20000"/>
                      </a:schemeClr>
                    </a:solidFill>
                  </a:tcPr>
                </a:tc>
              </a:tr>
            </a:tbl>
          </a:graphicData>
        </a:graphic>
      </p:graphicFrame>
      <p:sp>
        <p:nvSpPr>
          <p:cNvPr id="52" name="Title 3"/>
          <p:cNvSpPr>
            <a:spLocks noGrp="1"/>
          </p:cNvSpPr>
          <p:nvPr>
            <p:ph type="title"/>
          </p:nvPr>
        </p:nvSpPr>
        <p:spPr>
          <a:xfrm>
            <a:off x="206864" y="86207"/>
            <a:ext cx="12313413" cy="879228"/>
          </a:xfrm>
        </p:spPr>
        <p:txBody>
          <a:bodyPr vert="horz" wrap="square" lIns="146304" tIns="91440" rIns="146304" bIns="91440" rtlCol="0" anchor="t">
            <a:noAutofit/>
          </a:bodyPr>
          <a:lstStyle/>
          <a:p>
            <a:r>
              <a:rPr lang="en-US" sz="4800" dirty="0">
                <a:solidFill>
                  <a:srgbClr val="0070C0"/>
                </a:solidFill>
                <a:ea typeface="Segoe UI" pitchFamily="34" charset="0"/>
              </a:rPr>
              <a:t>SharePoint – Intranet - Feature Tiering </a:t>
            </a:r>
          </a:p>
        </p:txBody>
      </p:sp>
      <p:sp>
        <p:nvSpPr>
          <p:cNvPr id="2" name="Rectangle 1"/>
          <p:cNvSpPr/>
          <p:nvPr/>
        </p:nvSpPr>
        <p:spPr bwMode="auto">
          <a:xfrm>
            <a:off x="652498" y="404730"/>
            <a:ext cx="6821928" cy="560705"/>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defTabSz="932290"/>
            <a:endParaRPr lang="en-US" sz="1020" dirty="0">
              <a:solidFill>
                <a:srgbClr val="000000"/>
              </a:solidFill>
            </a:endParaRPr>
          </a:p>
        </p:txBody>
      </p:sp>
    </p:spTree>
    <p:extLst>
      <p:ext uri="{BB962C8B-B14F-4D97-AF65-F5344CB8AC3E}">
        <p14:creationId xmlns:p14="http://schemas.microsoft.com/office/powerpoint/2010/main" val="149163340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nvPr>
        </p:nvGraphicFramePr>
        <p:xfrm>
          <a:off x="808037" y="1363662"/>
          <a:ext cx="10533935" cy="4485970"/>
        </p:xfrm>
        <a:graphic>
          <a:graphicData uri="http://schemas.openxmlformats.org/drawingml/2006/table">
            <a:tbl>
              <a:tblPr firstRow="1" bandRow="1">
                <a:tableStyleId>{00A15C55-8517-42AA-B614-E9B94910E393}</a:tableStyleId>
              </a:tblPr>
              <a:tblGrid>
                <a:gridCol w="1519860"/>
                <a:gridCol w="5614312"/>
                <a:gridCol w="1757082"/>
                <a:gridCol w="1642681"/>
              </a:tblGrid>
              <a:tr h="264238">
                <a:tc>
                  <a:txBody>
                    <a:bodyPr/>
                    <a:lstStyle/>
                    <a:p>
                      <a:pPr algn="ctr"/>
                      <a:endParaRPr lang="en-US" sz="1100" b="1" i="1" dirty="0"/>
                    </a:p>
                  </a:txBody>
                  <a:tcPr marL="124314" marR="124314"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800" b="1" dirty="0"/>
                    </a:p>
                  </a:txBody>
                  <a:tcPr marL="124314" marR="124314" marT="46630" marB="4663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chemeClr val="tx1"/>
                          </a:solidFill>
                        </a:rPr>
                        <a:t>Online</a:t>
                      </a:r>
                      <a:endParaRPr lang="en-US" sz="1000" dirty="0">
                        <a:solidFill>
                          <a:schemeClr val="tx1"/>
                        </a:solidFill>
                      </a:endParaRPr>
                    </a:p>
                  </a:txBody>
                  <a:tcPr marL="124314" marR="124314" marT="46630" marB="4663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38100" cmpd="sng">
                      <a:noFill/>
                    </a:lnB>
                    <a:solidFill>
                      <a:schemeClr val="bg2">
                        <a:lumMod val="20000"/>
                        <a:lumOff val="80000"/>
                      </a:schemeClr>
                    </a:solidFill>
                  </a:tcPr>
                </a:tc>
                <a:tc>
                  <a:txBody>
                    <a:bodyPr/>
                    <a:lstStyle/>
                    <a:p>
                      <a:pPr algn="ctr"/>
                      <a:r>
                        <a:rPr lang="en-US" sz="1000" dirty="0" smtClean="0">
                          <a:solidFill>
                            <a:schemeClr val="tx1"/>
                          </a:solidFill>
                        </a:rPr>
                        <a:t>On-Premise</a:t>
                      </a:r>
                      <a:endParaRPr lang="en-US" sz="1000" dirty="0">
                        <a:solidFill>
                          <a:schemeClr val="tx1"/>
                        </a:solidFill>
                      </a:endParaRPr>
                    </a:p>
                  </a:txBody>
                  <a:tcPr marL="124314" marR="124314" marT="46630" marB="4663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solidFill>
                      <a:schemeClr val="bg2">
                        <a:lumMod val="20000"/>
                        <a:lumOff val="80000"/>
                      </a:schemeClr>
                    </a:solidFill>
                  </a:tcPr>
                </a:tc>
              </a:tr>
              <a:tr h="575105">
                <a:tc>
                  <a:txBody>
                    <a:bodyPr/>
                    <a:lstStyle/>
                    <a:p>
                      <a:pPr algn="ctr"/>
                      <a:endParaRPr lang="en-US" sz="1100" b="1" i="1" dirty="0"/>
                    </a:p>
                  </a:txBody>
                  <a:tcPr marL="124314" marR="124314"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800" b="1" dirty="0"/>
                    </a:p>
                  </a:txBody>
                  <a:tcPr marL="124314" marR="124314" marT="46630" marB="4663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chemeClr val="bg1"/>
                          </a:solidFill>
                        </a:rPr>
                        <a:t>P/E</a:t>
                      </a:r>
                      <a:r>
                        <a:rPr lang="en-US" sz="1000" baseline="0" dirty="0" smtClean="0">
                          <a:solidFill>
                            <a:schemeClr val="bg1"/>
                          </a:solidFill>
                        </a:rPr>
                        <a:t> </a:t>
                      </a:r>
                      <a:r>
                        <a:rPr lang="en-US" sz="1000" dirty="0" smtClean="0">
                          <a:solidFill>
                            <a:schemeClr val="bg1"/>
                          </a:solidFill>
                        </a:rPr>
                        <a:t>SKU</a:t>
                      </a:r>
                      <a:endParaRPr lang="en-US" sz="1000" dirty="0">
                        <a:solidFill>
                          <a:schemeClr val="bg1"/>
                        </a:solidFill>
                      </a:endParaRPr>
                    </a:p>
                  </a:txBody>
                  <a:tcPr marL="124314" marR="124314" marT="46630" marB="46630">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lang="en-US" sz="1000" dirty="0" smtClean="0">
                          <a:solidFill>
                            <a:schemeClr val="bg1"/>
                          </a:solidFill>
                        </a:rPr>
                        <a:t>SharePoint Server 2013</a:t>
                      </a:r>
                    </a:p>
                    <a:p>
                      <a:pPr algn="ctr"/>
                      <a:r>
                        <a:rPr lang="en-US" sz="1000" dirty="0" smtClean="0">
                          <a:solidFill>
                            <a:schemeClr val="bg1"/>
                          </a:solidFill>
                        </a:rPr>
                        <a:t>(Enterprise License Key)</a:t>
                      </a:r>
                      <a:endParaRPr lang="en-US" sz="1000" dirty="0">
                        <a:solidFill>
                          <a:schemeClr val="bg1"/>
                        </a:solidFill>
                      </a:endParaRPr>
                    </a:p>
                  </a:txBody>
                  <a:tcPr marL="124314" marR="124314" marT="46630" marB="46630">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r>
              <a:tr h="202064">
                <a:tc rowSpan="6">
                  <a:txBody>
                    <a:bodyPr/>
                    <a:lstStyle/>
                    <a:p>
                      <a:pPr algn="ctr"/>
                      <a:r>
                        <a:rPr lang="en-US" sz="1000" b="1" i="1" dirty="0" smtClean="0"/>
                        <a:t>Content</a:t>
                      </a:r>
                      <a:r>
                        <a:rPr lang="en-US" sz="1000" b="1" i="1" baseline="0" dirty="0" smtClean="0"/>
                        <a:t> Management </a:t>
                      </a:r>
                    </a:p>
                    <a:p>
                      <a:pPr algn="ctr"/>
                      <a:r>
                        <a:rPr lang="en-US" sz="1000" b="1" i="1" baseline="0" dirty="0" smtClean="0"/>
                        <a:t>&amp; </a:t>
                      </a:r>
                    </a:p>
                    <a:p>
                      <a:pPr algn="ctr"/>
                      <a:r>
                        <a:rPr lang="en-US" sz="1000" b="1" i="1" baseline="0" dirty="0" smtClean="0"/>
                        <a:t>Publishing</a:t>
                      </a:r>
                      <a:endParaRPr lang="en-US" sz="1000" b="1" i="1" dirty="0"/>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kern="1200" dirty="0" smtClean="0">
                          <a:solidFill>
                            <a:schemeClr val="dk1"/>
                          </a:solidFill>
                          <a:latin typeface="+mn-lt"/>
                          <a:ea typeface="+mn-ea"/>
                          <a:cs typeface="+mn-cs"/>
                        </a:rPr>
                        <a:t>Lightweight Public-Facing Site</a:t>
                      </a:r>
                      <a:endParaRPr lang="en-US" sz="700" b="1" kern="1200" dirty="0">
                        <a:solidFill>
                          <a:schemeClr val="dk1"/>
                        </a:solidFill>
                        <a:latin typeface="+mn-lt"/>
                        <a:ea typeface="+mn-ea"/>
                        <a:cs typeface="+mn-cs"/>
                      </a:endParaRPr>
                    </a:p>
                  </a:txBody>
                  <a:tcPr marL="124314" marR="124314" marT="46630" marB="4663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r>
              <a:tr h="202064">
                <a:tc vMerge="1">
                  <a:txBody>
                    <a:bodyPr/>
                    <a:lstStyle/>
                    <a:p>
                      <a:endParaRPr lang="en-US"/>
                    </a:p>
                  </a:txBody>
                  <a:tcPr/>
                </a:tc>
                <a:tc>
                  <a:txBody>
                    <a:bodyPr/>
                    <a:lstStyle/>
                    <a:p>
                      <a:pPr algn="r"/>
                      <a:r>
                        <a:rPr lang="en-US" sz="700" b="1" dirty="0" smtClean="0"/>
                        <a:t>Topic</a:t>
                      </a:r>
                      <a:r>
                        <a:rPr lang="en-US" sz="700" b="1" baseline="0" dirty="0" smtClean="0"/>
                        <a:t> Pages</a:t>
                      </a:r>
                      <a:endParaRPr lang="en-US" sz="700" b="1" dirty="0">
                        <a:solidFill>
                          <a:schemeClr val="tx1"/>
                        </a:solidFill>
                      </a:endParaRPr>
                    </a:p>
                  </a:txBody>
                  <a:tcPr marL="124314" marR="124314" marT="46630" marB="46630">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solidFill>
                      <a:schemeClr val="bg1">
                        <a:lumMod val="95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tr>
              <a:tr h="202064">
                <a:tc vMerge="1">
                  <a:txBody>
                    <a:bodyPr/>
                    <a:lstStyle/>
                    <a:p>
                      <a:pPr algn="ctr"/>
                      <a:endParaRPr lang="en-US" sz="900" dirty="0"/>
                    </a:p>
                  </a:txBody>
                  <a:tcPr anchor="ctr">
                    <a:lnL w="12700" cap="flat" cmpd="sng" algn="ctr">
                      <a:solidFill>
                        <a:schemeClr val="tx1"/>
                      </a:solidFill>
                      <a:prstDash val="solid"/>
                      <a:round/>
                      <a:headEnd type="none" w="med" len="med"/>
                      <a:tailEnd type="none" w="med" len="med"/>
                    </a:lnL>
                  </a:tcPr>
                </a:tc>
                <a:tc>
                  <a:txBody>
                    <a:bodyPr/>
                    <a:lstStyle/>
                    <a:p>
                      <a:pPr algn="r"/>
                      <a:r>
                        <a:rPr lang="en-US" sz="700" b="1" dirty="0" smtClean="0"/>
                        <a:t>Web Publishing </a:t>
                      </a:r>
                      <a:endParaRPr lang="en-US" sz="700" b="1" dirty="0"/>
                    </a:p>
                  </a:txBody>
                  <a:tcPr marL="124314" marR="124314" marT="46630" marB="46630">
                    <a:lnL w="12700" cap="flat" cmpd="sng" algn="ctr">
                      <a:solidFill>
                        <a:schemeClr val="tx1"/>
                      </a:solidFill>
                      <a:prstDash val="solid"/>
                      <a:round/>
                      <a:headEnd type="none" w="med" len="med"/>
                      <a:tailEnd type="none" w="med" len="med"/>
                    </a:lnL>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solidFill>
                      <a:schemeClr val="bg1"/>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solidFill>
                      <a:schemeClr val="bg1"/>
                    </a:solidFill>
                  </a:tcPr>
                </a:tc>
              </a:tr>
              <a:tr h="202064">
                <a:tc vMerge="1">
                  <a:txBody>
                    <a:bodyPr/>
                    <a:lstStyle/>
                    <a:p>
                      <a:endParaRPr lang="en-US" sz="900" kern="1200" dirty="0" smtClean="0">
                        <a:effectLst/>
                      </a:endParaRPr>
                    </a:p>
                  </a:txBody>
                  <a:tcPr>
                    <a:lnL w="12700" cap="flat" cmpd="sng" algn="ctr">
                      <a:solidFill>
                        <a:schemeClr val="tx1"/>
                      </a:solidFill>
                      <a:prstDash val="solid"/>
                      <a:round/>
                      <a:headEnd type="none" w="med" len="med"/>
                      <a:tailEnd type="none" w="med" len="med"/>
                    </a:lnL>
                  </a:tcPr>
                </a:tc>
                <a:tc>
                  <a:txBody>
                    <a:bodyPr/>
                    <a:lstStyle/>
                    <a:p>
                      <a:pPr algn="r"/>
                      <a:r>
                        <a:rPr lang="en-US" sz="700" b="1" dirty="0" smtClean="0"/>
                        <a:t>ECM</a:t>
                      </a:r>
                      <a:endParaRPr lang="en-US" sz="700" b="1" dirty="0">
                        <a:solidFill>
                          <a:schemeClr val="tx2"/>
                        </a:solidFill>
                      </a:endParaRPr>
                    </a:p>
                  </a:txBody>
                  <a:tcPr marL="124314" marR="124314" marT="46630" marB="46630">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a:endParaRPr lang="en-US" sz="700" dirty="0"/>
                    </a:p>
                  </a:txBody>
                  <a:tcPr marL="0" marR="0" marT="0" marB="0" anchor="ctr">
                    <a:solidFill>
                      <a:schemeClr val="bg1">
                        <a:lumMod val="95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tr>
              <a:tr h="202064">
                <a:tc vMerge="1">
                  <a:txBody>
                    <a:bodyPr/>
                    <a:lstStyle/>
                    <a:p>
                      <a:endParaRPr lang="en-US"/>
                    </a:p>
                  </a:txBody>
                  <a:tcPr/>
                </a:tc>
                <a:tc>
                  <a:txBody>
                    <a:bodyPr/>
                    <a:lstStyle/>
                    <a:p>
                      <a:pPr algn="r"/>
                      <a:r>
                        <a:rPr lang="en-US" sz="700" b="1" dirty="0" smtClean="0"/>
                        <a:t>Product</a:t>
                      </a:r>
                      <a:r>
                        <a:rPr lang="en-US" sz="700" b="1" baseline="0" dirty="0" smtClean="0"/>
                        <a:t> Catalog</a:t>
                      </a:r>
                      <a:endParaRPr lang="en-US" sz="700" b="1" dirty="0">
                        <a:solidFill>
                          <a:schemeClr val="tx2"/>
                        </a:solidFill>
                      </a:endParaRPr>
                    </a:p>
                  </a:txBody>
                  <a:tcPr marL="124314" marR="124314" marT="46630" marB="46630">
                    <a:lnL w="12700" cap="flat" cmpd="sng" algn="ctr">
                      <a:solidFill>
                        <a:schemeClr val="tx1"/>
                      </a:solidFill>
                      <a:prstDash val="solid"/>
                      <a:round/>
                      <a:headEnd type="none" w="med" len="med"/>
                      <a:tailEnd type="none" w="med" len="med"/>
                    </a:lnL>
                    <a:solidFill>
                      <a:schemeClr val="bg1"/>
                    </a:solidFill>
                  </a:tcPr>
                </a:tc>
                <a:tc>
                  <a:txBody>
                    <a:bodyPr/>
                    <a:lstStyle/>
                    <a:p>
                      <a:pPr algn="ctr"/>
                      <a:endParaRPr lang="en-US" sz="700" dirty="0"/>
                    </a:p>
                  </a:txBody>
                  <a:tcPr marL="0" marR="0" marT="0" marB="0" anchor="ctr">
                    <a:solidFill>
                      <a:schemeClr val="bg1"/>
                    </a:solidFill>
                  </a:tcPr>
                </a:tc>
                <a:tc>
                  <a:txBody>
                    <a:bodyPr/>
                    <a:lstStyle/>
                    <a:p>
                      <a:pPr algn="ct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solidFill>
                      <a:schemeClr val="bg1"/>
                    </a:solidFill>
                  </a:tcPr>
                </a:tc>
              </a:tr>
              <a:tr h="202064">
                <a:tc vMerge="1">
                  <a:txBody>
                    <a:bodyPr/>
                    <a:lstStyle/>
                    <a:p>
                      <a:endParaRPr lang="en-US" sz="900" kern="1200" dirty="0" smtClean="0">
                        <a:effectLst/>
                      </a:endParaRPr>
                    </a:p>
                  </a:txBody>
                  <a:tcPr>
                    <a:lnL w="12700" cap="flat" cmpd="sng" algn="ctr">
                      <a:solidFill>
                        <a:schemeClr val="tx1"/>
                      </a:solidFill>
                      <a:prstDash val="solid"/>
                      <a:round/>
                      <a:headEnd type="none" w="med" len="med"/>
                      <a:tailEnd type="none" w="med" len="med"/>
                    </a:lnL>
                  </a:tcPr>
                </a:tc>
                <a:tc>
                  <a:txBody>
                    <a:bodyPr/>
                    <a:lstStyle/>
                    <a:p>
                      <a:pPr algn="r"/>
                      <a:r>
                        <a:rPr lang="en-US" sz="700" b="1" kern="1200" dirty="0" smtClean="0">
                          <a:effectLst/>
                        </a:rPr>
                        <a:t>Cross-site publishing</a:t>
                      </a:r>
                      <a:endParaRPr lang="en-US" sz="700" b="1" dirty="0">
                        <a:solidFill>
                          <a:schemeClr val="tx2"/>
                        </a:solidFill>
                      </a:endParaRPr>
                    </a:p>
                  </a:txBody>
                  <a:tcPr marL="124314" marR="124314" marT="46630" marB="4663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en-US" sz="700" dirty="0"/>
                    </a:p>
                  </a:txBody>
                  <a:tcPr marL="0" marR="0" marT="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r>
              <a:tr h="202064">
                <a:tc>
                  <a:txBody>
                    <a:bodyPr/>
                    <a:lstStyle/>
                    <a:p>
                      <a:pPr algn="ctr"/>
                      <a:r>
                        <a:rPr lang="en-US" sz="1000" b="1" i="1" kern="1200" dirty="0" smtClean="0">
                          <a:effectLst/>
                        </a:rPr>
                        <a:t>Authenticated</a:t>
                      </a:r>
                      <a:r>
                        <a:rPr lang="en-US" sz="1000" b="1" i="1" kern="1200" baseline="0" dirty="0" smtClean="0">
                          <a:effectLst/>
                        </a:rPr>
                        <a:t> </a:t>
                      </a:r>
                      <a:r>
                        <a:rPr lang="en-US" sz="1000" b="1" i="1" kern="1200" dirty="0" smtClean="0">
                          <a:effectLst/>
                        </a:rPr>
                        <a:t>Social</a:t>
                      </a:r>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b="1" dirty="0" smtClean="0">
                          <a:solidFill>
                            <a:schemeClr val="tx1"/>
                          </a:solidFill>
                        </a:rPr>
                        <a:t>Social </a:t>
                      </a:r>
                      <a:r>
                        <a:rPr lang="en-US" sz="700" b="0" dirty="0" smtClean="0">
                          <a:solidFill>
                            <a:schemeClr val="tx1"/>
                          </a:solidFill>
                        </a:rPr>
                        <a:t>(</a:t>
                      </a:r>
                      <a:r>
                        <a:rPr lang="en-US" sz="700" b="1" i="1" dirty="0" smtClean="0">
                          <a:solidFill>
                            <a:schemeClr val="tx1"/>
                          </a:solidFill>
                        </a:rPr>
                        <a:t>Personal Site</a:t>
                      </a:r>
                      <a:r>
                        <a:rPr lang="en-US" sz="700" b="0" dirty="0" smtClean="0">
                          <a:solidFill>
                            <a:schemeClr val="tx1"/>
                          </a:solidFill>
                        </a:rPr>
                        <a:t> - Newsfeed, Follow Content &amp; People, SkyDrive Pro.</a:t>
                      </a:r>
                      <a:r>
                        <a:rPr lang="en-US" sz="700" b="0" baseline="0" dirty="0" smtClean="0">
                          <a:solidFill>
                            <a:schemeClr val="tx1"/>
                          </a:solidFill>
                        </a:rPr>
                        <a:t> </a:t>
                      </a:r>
                      <a:r>
                        <a:rPr lang="en-US" sz="700" b="1" i="1" dirty="0" smtClean="0">
                          <a:solidFill>
                            <a:schemeClr val="tx1"/>
                          </a:solidFill>
                        </a:rPr>
                        <a:t>Community Site</a:t>
                      </a:r>
                      <a:r>
                        <a:rPr lang="en-US" sz="700" b="0" dirty="0" smtClean="0">
                          <a:solidFill>
                            <a:schemeClr val="tx1"/>
                          </a:solidFill>
                        </a:rPr>
                        <a:t>– Discussions, Moderation, Reputation)</a:t>
                      </a:r>
                    </a:p>
                  </a:txBody>
                  <a:tcPr marL="124314" marR="124314" marT="46630" marB="4663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dirty="0" smtClean="0">
                        <a:solidFill>
                          <a:schemeClr val="tx1"/>
                        </a:solidFill>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2064">
                <a:tc rowSpan="3">
                  <a:txBody>
                    <a:bodyPr/>
                    <a:lstStyle/>
                    <a:p>
                      <a:pPr algn="ctr"/>
                      <a:r>
                        <a:rPr lang="en-US" sz="1000" b="1" i="1" kern="1200" dirty="0" smtClean="0">
                          <a:effectLst/>
                        </a:rPr>
                        <a:t>Search</a:t>
                      </a:r>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dirty="0" smtClean="0"/>
                        <a:t>Basic Search </a:t>
                      </a:r>
                      <a:r>
                        <a:rPr lang="en-US" sz="700" b="0" dirty="0" smtClean="0"/>
                        <a:t>(Site collection search)</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r>
              <a:tr h="202064">
                <a:tc vMerge="1">
                  <a:txBody>
                    <a:bodyPr/>
                    <a:lstStyle/>
                    <a:p>
                      <a:pPr algn="ctr"/>
                      <a:endParaRPr lang="en-US" sz="900" kern="1200" dirty="0" smtClean="0">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a:r>
                        <a:rPr lang="en-US" sz="700" b="1" dirty="0" smtClean="0"/>
                        <a:t>Standard Search </a:t>
                      </a:r>
                      <a:r>
                        <a:rPr lang="en-US" sz="700" b="0" dirty="0" smtClean="0"/>
                        <a:t>(People &amp;</a:t>
                      </a:r>
                      <a:r>
                        <a:rPr lang="en-US" sz="700" b="0" baseline="0" dirty="0" smtClean="0"/>
                        <a:t> Expertise Search, Visual Previews,  Visual Best Bets, OOTB Recommendations)</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B w="12700" cap="flat" cmpd="sng" algn="ctr">
                      <a:noFill/>
                      <a:prstDash val="solid"/>
                      <a:round/>
                      <a:headEnd type="none" w="med" len="med"/>
                      <a:tailEnd type="none" w="med" len="med"/>
                    </a:lnB>
                    <a:solidFill>
                      <a:schemeClr val="bg1"/>
                    </a:solidFill>
                  </a:tcPr>
                </a:tc>
                <a:tc>
                  <a:txBody>
                    <a:bodyPr/>
                    <a:lstStyle/>
                    <a:p>
                      <a:pPr algn="ctr"/>
                      <a:endParaRPr lang="en-US" sz="700" dirty="0"/>
                    </a:p>
                  </a:txBody>
                  <a:tcPr marL="0" marR="0" marT="0" marB="0" anchor="ctr">
                    <a:lnB w="12700" cap="flat" cmpd="sng" algn="ctr">
                      <a:noFill/>
                      <a:prstDash val="solid"/>
                      <a:round/>
                      <a:headEnd type="none" w="med" len="med"/>
                      <a:tailEnd type="none" w="med" len="med"/>
                    </a:lnB>
                    <a:solidFill>
                      <a:schemeClr val="bg1"/>
                    </a:solidFill>
                  </a:tcPr>
                </a:tc>
                <a:tc>
                  <a:txBody>
                    <a:bodyPr/>
                    <a:lstStyle/>
                    <a:p>
                      <a:pPr algn="ct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solidFill>
                      <a:schemeClr val="bg1"/>
                    </a:solidFill>
                  </a:tcPr>
                </a:tc>
              </a:tr>
              <a:tr h="217607">
                <a:tc vMerge="1">
                  <a:txBody>
                    <a:bodyPr/>
                    <a:lstStyle/>
                    <a:p>
                      <a:pPr algn="ctr"/>
                      <a:endParaRPr lang="en-US" sz="900" b="1" i="1" kern="1200" dirty="0" smtClean="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r" defTabSz="914363" rtl="0" eaLnBrk="1" fontAlgn="auto" latinLnBrk="0" hangingPunct="1">
                        <a:lnSpc>
                          <a:spcPct val="100000"/>
                        </a:lnSpc>
                        <a:spcBef>
                          <a:spcPts val="0"/>
                        </a:spcBef>
                        <a:spcAft>
                          <a:spcPts val="0"/>
                        </a:spcAft>
                        <a:buClrTx/>
                        <a:buSzTx/>
                        <a:buFontTx/>
                        <a:buNone/>
                        <a:tabLst/>
                        <a:defRPr/>
                      </a:pPr>
                      <a:r>
                        <a:rPr lang="en-US" sz="700" b="1" dirty="0" smtClean="0"/>
                        <a:t>Enterprise Search</a:t>
                      </a:r>
                      <a:r>
                        <a:rPr lang="en-US" sz="700" b="1" baseline="0" dirty="0" smtClean="0"/>
                        <a:t> </a:t>
                      </a:r>
                      <a:r>
                        <a:rPr lang="en-US" sz="700" b="0" dirty="0" smtClean="0"/>
                        <a:t>(</a:t>
                      </a:r>
                      <a:r>
                        <a:rPr lang="en-US" sz="700" b="0" baseline="0" dirty="0" smtClean="0"/>
                        <a:t>Entity Extraction, Video Search, Custom Query Rules, Extensible Content Flow,  Item Recommendations, CBS)</a:t>
                      </a:r>
                      <a:endParaRPr lang="en-US" sz="700" b="0" dirty="0" smtClean="0"/>
                    </a:p>
                  </a:txBody>
                  <a:tcPr marL="124314" marR="124314" marT="46630" marB="46630" anchor="ct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 </a:t>
                      </a:r>
                      <a:endParaRPr lang="en-US" sz="500" b="0" dirty="0" smtClean="0"/>
                    </a:p>
                    <a:p>
                      <a:pPr marL="0" marR="0" indent="0" algn="ctr" defTabSz="685886"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02064">
                <a:tc rowSpan="3">
                  <a:txBody>
                    <a:bodyPr/>
                    <a:lstStyle/>
                    <a:p>
                      <a:pPr algn="ctr"/>
                      <a:r>
                        <a:rPr lang="en-US" sz="1000" b="1" i="1" kern="1200" dirty="0" smtClean="0">
                          <a:effectLst/>
                        </a:rPr>
                        <a:t>Multiple </a:t>
                      </a:r>
                    </a:p>
                    <a:p>
                      <a:pPr algn="ctr"/>
                      <a:r>
                        <a:rPr lang="en-US" sz="1000" b="1" i="1" kern="1200" dirty="0" smtClean="0">
                          <a:effectLst/>
                        </a:rPr>
                        <a:t>Audiences</a:t>
                      </a:r>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700" b="1" kern="1200" dirty="0" smtClean="0">
                          <a:effectLst/>
                        </a:rPr>
                        <a:t>Mobile and Alternate Device Rendering</a:t>
                      </a:r>
                      <a:endParaRPr lang="en-US" sz="700" b="1" kern="1200" dirty="0" smtClean="0">
                        <a:solidFill>
                          <a:schemeClr val="dk1"/>
                        </a:solidFill>
                        <a:effectLst/>
                        <a:latin typeface="+mn-lt"/>
                        <a:ea typeface="+mn-ea"/>
                        <a:cs typeface="+mn-cs"/>
                      </a:endParaRPr>
                    </a:p>
                  </a:txBody>
                  <a:tcPr marL="124314" marR="124314" marT="46630" marB="4663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700" dirty="0" smtClean="0"/>
                        <a:t>Limited (2 channels)</a:t>
                      </a:r>
                      <a:endParaRPr lang="en-US" sz="700" dirty="0"/>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2064">
                <a:tc vMerge="1">
                  <a:txBody>
                    <a:bodyPr/>
                    <a:lstStyle/>
                    <a:p>
                      <a:pPr algn="ctr"/>
                      <a:endParaRPr lang="en-US" sz="900" kern="1200" dirty="0" smtClean="0">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a:r>
                        <a:rPr lang="en-US" sz="700" b="1" kern="1200" dirty="0" smtClean="0">
                          <a:effectLst/>
                        </a:rPr>
                        <a:t>Language Translation</a:t>
                      </a:r>
                    </a:p>
                  </a:txBody>
                  <a:tcPr marL="124314" marR="124314" marT="46630" marB="46630">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dirty="0" smtClean="0">
                        <a:solidFill>
                          <a:schemeClr val="tx1"/>
                        </a:solidFill>
                      </a:endParaRPr>
                    </a:p>
                  </a:txBody>
                  <a:tcPr marL="0" marR="0"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02064">
                <a:tc vMerge="1">
                  <a:txBody>
                    <a:bodyPr/>
                    <a:lstStyle/>
                    <a:p>
                      <a:pPr algn="ctr"/>
                      <a:endParaRPr lang="en-US" sz="900" kern="1200" dirty="0" smtClean="0">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a:r>
                        <a:rPr lang="en-US" sz="700" b="1" kern="1200" dirty="0" smtClean="0">
                          <a:effectLst/>
                        </a:rPr>
                        <a:t>Variation</a:t>
                      </a:r>
                    </a:p>
                  </a:txBody>
                  <a:tcPr marL="124314" marR="124314" marT="46630" marB="46630">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dirty="0" smtClean="0">
                        <a:solidFill>
                          <a:schemeClr val="tx1"/>
                        </a:solidFill>
                      </a:endParaRPr>
                    </a:p>
                  </a:txBody>
                  <a:tcPr marL="0" marR="0" marT="0" marB="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2064">
                <a:tc rowSpan="3">
                  <a:txBody>
                    <a:bodyPr/>
                    <a:lstStyle/>
                    <a:p>
                      <a:pPr algn="ctr"/>
                      <a:r>
                        <a:rPr lang="en-US" sz="1000" b="1" i="1" kern="1200" dirty="0" smtClean="0">
                          <a:solidFill>
                            <a:schemeClr val="dk1"/>
                          </a:solidFill>
                          <a:effectLst/>
                          <a:latin typeface="+mn-lt"/>
                          <a:ea typeface="+mn-ea"/>
                          <a:cs typeface="+mn-cs"/>
                        </a:rPr>
                        <a:t>Extensibility</a:t>
                      </a:r>
                      <a:endParaRPr lang="en-US" sz="1000" b="1" i="1" kern="1200" dirty="0">
                        <a:solidFill>
                          <a:schemeClr val="dk1"/>
                        </a:solidFill>
                        <a:effectLst/>
                        <a:latin typeface="+mn-lt"/>
                        <a:ea typeface="+mn-ea"/>
                        <a:cs typeface="+mn-cs"/>
                      </a:endParaRPr>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dirty="0" smtClean="0"/>
                        <a:t>Custom Design</a:t>
                      </a:r>
                      <a:endParaRPr lang="en-US" sz="700" b="1" dirty="0"/>
                    </a:p>
                  </a:txBody>
                  <a:tcPr marL="124314" marR="124314" marT="46630" marB="4663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r>
              <a:tr h="310868">
                <a:tc vMerge="1">
                  <a:txBody>
                    <a:bodyPr/>
                    <a:lstStyle/>
                    <a:p>
                      <a:endParaRPr lang="en-US"/>
                    </a:p>
                  </a:txBody>
                  <a:tcPr/>
                </a:tc>
                <a:tc>
                  <a:txBody>
                    <a:bodyPr/>
                    <a:lstStyle/>
                    <a:p>
                      <a:pPr algn="r"/>
                      <a:r>
                        <a:rPr lang="en-US" sz="700" b="1" dirty="0" smtClean="0"/>
                        <a:t>Business Connectivity Services</a:t>
                      </a:r>
                    </a:p>
                    <a:p>
                      <a:pPr algn="r"/>
                      <a:r>
                        <a:rPr lang="en-US" sz="700" b="1" dirty="0" smtClean="0"/>
                        <a:t>(</a:t>
                      </a:r>
                      <a:r>
                        <a:rPr lang="en-US" sz="700" b="0" dirty="0" smtClean="0"/>
                        <a:t>External List, Basic </a:t>
                      </a:r>
                      <a:r>
                        <a:rPr lang="en-US" sz="700" b="0" baseline="0" dirty="0" smtClean="0"/>
                        <a:t> </a:t>
                      </a:r>
                      <a:r>
                        <a:rPr lang="en-US" sz="700" b="0" dirty="0" smtClean="0"/>
                        <a:t>Connector Framework)</a:t>
                      </a:r>
                    </a:p>
                  </a:txBody>
                  <a:tcPr marL="124314" marR="124314" marT="46630" marB="46630" anchor="ctr">
                    <a:lnL w="12700" cap="flat" cmpd="sng" algn="ctr">
                      <a:solidFill>
                        <a:schemeClr val="tx1"/>
                      </a:solidFill>
                      <a:prstDash val="solid"/>
                      <a:round/>
                      <a:headEnd type="none" w="med" len="med"/>
                      <a:tailEnd type="none" w="med" len="med"/>
                    </a:lnL>
                    <a:solidFill>
                      <a:schemeClr val="bg1"/>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solidFill>
                      <a:schemeClr val="bg1"/>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b="0" dirty="0" smtClean="0"/>
                        <a:t>+Secure Store,</a:t>
                      </a:r>
                      <a:r>
                        <a:rPr lang="en-US" sz="700" b="0" baseline="0" dirty="0" smtClean="0"/>
                        <a:t> </a:t>
                      </a:r>
                      <a:r>
                        <a:rPr lang="en-US" sz="700" b="0" dirty="0" smtClean="0"/>
                        <a:t>External Data Search</a:t>
                      </a:r>
                    </a:p>
                    <a:p>
                      <a:pPr marL="0" marR="0" indent="0" algn="ctr" defTabSz="685886" rtl="0" eaLnBrk="1" fontAlgn="auto" latinLnBrk="0" hangingPunct="1">
                        <a:lnSpc>
                          <a:spcPct val="100000"/>
                        </a:lnSpc>
                        <a:spcBef>
                          <a:spcPts val="0"/>
                        </a:spcBef>
                        <a:spcAft>
                          <a:spcPts val="0"/>
                        </a:spcAft>
                        <a:buClrTx/>
                        <a:buSzTx/>
                        <a:buFontTx/>
                        <a:buNone/>
                        <a:tabLst/>
                        <a:defRPr/>
                      </a:pPr>
                      <a:r>
                        <a:rPr lang="en-US" sz="700" b="0" dirty="0" smtClean="0"/>
                        <a:t>Business Data Web Parts</a:t>
                      </a:r>
                    </a:p>
                  </a:txBody>
                  <a:tcPr marL="0" marR="0" marT="0" marB="0" anchor="ctr">
                    <a:lnR w="12700" cap="flat" cmpd="sng" algn="ctr">
                      <a:solidFill>
                        <a:schemeClr val="tx1"/>
                      </a:solidFill>
                      <a:prstDash val="solid"/>
                      <a:round/>
                      <a:headEnd type="none" w="med" len="med"/>
                      <a:tailEnd type="none" w="med" len="med"/>
                    </a:lnR>
                    <a:solidFill>
                      <a:schemeClr val="bg1"/>
                    </a:solidFill>
                  </a:tcPr>
                </a:tc>
              </a:tr>
              <a:tr h="202064">
                <a:tc vMerge="1">
                  <a:txBody>
                    <a:bodyPr/>
                    <a:lstStyle/>
                    <a:p>
                      <a:endParaRPr lang="en-US" sz="900"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tcPr>
                </a:tc>
                <a:tc>
                  <a:txBody>
                    <a:bodyPr/>
                    <a:lstStyle/>
                    <a:p>
                      <a:pPr algn="r"/>
                      <a:r>
                        <a:rPr lang="en-US" sz="700" b="1" kern="1200" dirty="0" smtClean="0">
                          <a:solidFill>
                            <a:schemeClr val="dk1"/>
                          </a:solidFill>
                          <a:effectLst/>
                          <a:latin typeface="+mn-lt"/>
                          <a:ea typeface="+mn-ea"/>
                          <a:cs typeface="+mn-cs"/>
                        </a:rPr>
                        <a:t>Custom Development</a:t>
                      </a:r>
                      <a:endParaRPr lang="en-US" sz="700" b="1" kern="1200" dirty="0">
                        <a:solidFill>
                          <a:schemeClr val="dk1"/>
                        </a:solidFill>
                        <a:effectLst/>
                        <a:latin typeface="+mn-lt"/>
                        <a:ea typeface="+mn-ea"/>
                        <a:cs typeface="+mn-cs"/>
                      </a:endParaRPr>
                    </a:p>
                  </a:txBody>
                  <a:tcPr marL="124314" marR="124314" marT="46630" marB="46630">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a:endParaRPr lang="en-US" sz="700" dirty="0"/>
                    </a:p>
                  </a:txBody>
                  <a:tcPr marL="0" marR="0" marT="0" marB="0" anchor="ctr">
                    <a:solidFill>
                      <a:schemeClr val="bg1">
                        <a:lumMod val="95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tr>
              <a:tr h="202064">
                <a:tc>
                  <a:txBody>
                    <a:bodyPr/>
                    <a:lstStyle/>
                    <a:p>
                      <a:pPr algn="ctr"/>
                      <a:r>
                        <a:rPr lang="en-US" sz="1000" b="1" i="1" kern="1200" dirty="0" smtClean="0">
                          <a:solidFill>
                            <a:schemeClr val="dk1"/>
                          </a:solidFill>
                          <a:effectLst/>
                          <a:latin typeface="+mn-lt"/>
                          <a:ea typeface="+mn-ea"/>
                          <a:cs typeface="+mn-cs"/>
                        </a:rPr>
                        <a:t>Domains</a:t>
                      </a:r>
                      <a:endParaRPr lang="en-US" sz="1000" b="1" i="1" kern="1200" dirty="0">
                        <a:solidFill>
                          <a:schemeClr val="dk1"/>
                        </a:solidFill>
                        <a:effectLst/>
                        <a:latin typeface="+mn-lt"/>
                        <a:ea typeface="+mn-ea"/>
                        <a:cs typeface="+mn-cs"/>
                      </a:endParaRPr>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dirty="0" smtClean="0"/>
                        <a:t>Multiple Domains</a:t>
                      </a:r>
                      <a:endParaRPr lang="en-US" sz="700" b="1" dirty="0">
                        <a:solidFill>
                          <a:schemeClr val="tx2"/>
                        </a:solidFill>
                      </a:endParaRPr>
                    </a:p>
                  </a:txBody>
                  <a:tcPr marL="124314" marR="124314" marT="46630" marB="4663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4" name="Title 3"/>
          <p:cNvSpPr>
            <a:spLocks noGrp="1"/>
          </p:cNvSpPr>
          <p:nvPr>
            <p:ph type="title"/>
          </p:nvPr>
        </p:nvSpPr>
        <p:spPr>
          <a:xfrm>
            <a:off x="274637" y="220662"/>
            <a:ext cx="11520828" cy="746729"/>
          </a:xfrm>
        </p:spPr>
        <p:txBody>
          <a:bodyPr vert="horz" wrap="square" lIns="146304" tIns="91440" rIns="146304" bIns="91440" rtlCol="0" anchor="t">
            <a:noAutofit/>
          </a:bodyPr>
          <a:lstStyle/>
          <a:p>
            <a:r>
              <a:rPr lang="en-US" sz="4800" dirty="0">
                <a:solidFill>
                  <a:srgbClr val="0070C0"/>
                </a:solidFill>
                <a:ea typeface="Segoe UI" pitchFamily="34" charset="0"/>
              </a:rPr>
              <a:t>SharePoint – Internet Sites - Feature Tiering</a:t>
            </a:r>
          </a:p>
        </p:txBody>
      </p:sp>
    </p:spTree>
    <p:extLst>
      <p:ext uri="{BB962C8B-B14F-4D97-AF65-F5344CB8AC3E}">
        <p14:creationId xmlns:p14="http://schemas.microsoft.com/office/powerpoint/2010/main" val="168333949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hlinkClick r:id="rId3"/>
              </a:rPr>
              <a:t>Why you should care about licensing…</a:t>
            </a:r>
            <a:endParaRPr lang="en-US" dirty="0"/>
          </a:p>
        </p:txBody>
      </p:sp>
    </p:spTree>
    <p:extLst>
      <p:ext uri="{BB962C8B-B14F-4D97-AF65-F5344CB8AC3E}">
        <p14:creationId xmlns:p14="http://schemas.microsoft.com/office/powerpoint/2010/main" val="284310431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nvPr>
        </p:nvGraphicFramePr>
        <p:xfrm>
          <a:off x="344109" y="5204682"/>
          <a:ext cx="12014125" cy="1685596"/>
        </p:xfrm>
        <a:graphic>
          <a:graphicData uri="http://schemas.openxmlformats.org/drawingml/2006/table">
            <a:tbl>
              <a:tblPr firstRow="1" bandCol="1">
                <a:tableStyleId>{21E4AEA4-8DFA-4A89-87EB-49C32662AFE0}</a:tableStyleId>
              </a:tblPr>
              <a:tblGrid>
                <a:gridCol w="1093188"/>
                <a:gridCol w="3033912"/>
                <a:gridCol w="708306"/>
                <a:gridCol w="7178719"/>
              </a:tblGrid>
              <a:tr h="434976">
                <a:tc>
                  <a:txBody>
                    <a:bodyPr/>
                    <a:lstStyle/>
                    <a:p>
                      <a:pPr algn="ctr" fontAlgn="b"/>
                      <a:endParaRPr lang="en-US" sz="1200" b="0" u="none" strike="noStrike" kern="1200" dirty="0">
                        <a:gradFill>
                          <a:gsLst>
                            <a:gs pos="1250">
                              <a:schemeClr val="bg2"/>
                            </a:gs>
                            <a:gs pos="100000">
                              <a:schemeClr val="bg2"/>
                            </a:gs>
                          </a:gsLst>
                          <a:lin ang="5400000" scaled="0"/>
                        </a:gradFill>
                        <a:latin typeface="+mj-lt"/>
                        <a:ea typeface="Segoe UI" pitchFamily="34" charset="0"/>
                        <a:cs typeface="Segoe UI" pitchFamily="34" charset="0"/>
                      </a:endParaRPr>
                    </a:p>
                  </a:txBody>
                  <a:tcPr marL="93260" marR="93260" marT="46630" marB="46630" anchor="b">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100" dirty="0">
                        <a:solidFill>
                          <a:schemeClr val="tx1"/>
                        </a:solidFill>
                      </a:endParaRPr>
                    </a:p>
                  </a:txBody>
                  <a:tcPr marL="93260" marR="93260" marT="46630" marB="4663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100" dirty="0">
                        <a:solidFill>
                          <a:schemeClr val="tx1"/>
                        </a:solidFill>
                      </a:endParaRPr>
                    </a:p>
                  </a:txBody>
                  <a:tcPr marL="93260" marR="93260" marT="46630" marB="4663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100" dirty="0">
                        <a:solidFill>
                          <a:schemeClr val="tx1"/>
                        </a:solidFill>
                      </a:endParaRPr>
                    </a:p>
                  </a:txBody>
                  <a:tcPr marL="93260" marR="93260" marT="46630" marB="4663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312078">
                <a:tc>
                  <a:txBody>
                    <a:bodyPr/>
                    <a:lstStyle/>
                    <a:p>
                      <a:pPr marL="0" algn="ctr" defTabSz="914400" rtl="0" eaLnBrk="1" fontAlgn="b" latinLnBrk="0" hangingPunct="1"/>
                      <a:r>
                        <a:rPr lang="en-US" sz="1000" b="0" u="none" strike="noStrike" kern="1200" dirty="0" smtClean="0">
                          <a:ln>
                            <a:noFill/>
                          </a:ln>
                          <a:gradFill>
                            <a:gsLst>
                              <a:gs pos="0">
                                <a:srgbClr val="FFFFFF"/>
                              </a:gs>
                              <a:gs pos="100000">
                                <a:srgbClr val="FFFFFF"/>
                              </a:gs>
                            </a:gsLst>
                            <a:lin ang="5400000" scaled="0"/>
                          </a:gradFill>
                          <a:latin typeface="+mn-lt"/>
                        </a:rPr>
                        <a:t>Visio</a:t>
                      </a:r>
                      <a:endParaRPr lang="en-US" sz="1000" b="0" u="none" strike="noStrike" kern="1200" dirty="0">
                        <a:ln>
                          <a:noFill/>
                        </a:ln>
                        <a:gradFill>
                          <a:gsLst>
                            <a:gs pos="0">
                              <a:srgbClr val="FFFFFF"/>
                            </a:gs>
                            <a:gs pos="100000">
                              <a:srgbClr val="FFFFFF"/>
                            </a:gs>
                          </a:gsLst>
                          <a:lin ang="5400000" scaled="0"/>
                        </a:gradFill>
                        <a:latin typeface="+mn-lt"/>
                        <a:ea typeface="+mn-ea"/>
                        <a:cs typeface="+mn-cs"/>
                      </a:endParaRPr>
                    </a:p>
                  </a:txBody>
                  <a:tcPr marL="93260" marR="93260" marT="46630" marB="4663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l"/>
                      <a:r>
                        <a:rPr lang="en-US" sz="900" dirty="0" smtClean="0">
                          <a:solidFill>
                            <a:schemeClr val="tx1"/>
                          </a:solidFill>
                        </a:rPr>
                        <a:t>Visio Pro for Office 365</a:t>
                      </a:r>
                      <a:endParaRPr lang="en-US" sz="900" dirty="0">
                        <a:solidFill>
                          <a:schemeClr val="tx1"/>
                        </a:solidFill>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$13</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Subscription of the advanced diagramming software, including roaming access and click to run</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12078">
                <a:tc rowSpan="3">
                  <a:txBody>
                    <a:bodyPr/>
                    <a:lstStyle/>
                    <a:p>
                      <a:pPr marL="0" algn="ctr" defTabSz="914400" rtl="0" eaLnBrk="1" fontAlgn="b" latinLnBrk="0" hangingPunct="1"/>
                      <a:r>
                        <a:rPr lang="en-US" sz="1000" b="0" u="none" strike="noStrike" kern="1200" dirty="0" smtClean="0">
                          <a:ln>
                            <a:noFill/>
                          </a:ln>
                          <a:gradFill>
                            <a:gsLst>
                              <a:gs pos="0">
                                <a:srgbClr val="FFFFFF"/>
                              </a:gs>
                              <a:gs pos="100000">
                                <a:srgbClr val="FFFFFF"/>
                              </a:gs>
                            </a:gsLst>
                            <a:lin ang="5400000" scaled="0"/>
                          </a:gradFill>
                          <a:latin typeface="+mn-lt"/>
                          <a:ea typeface="+mn-ea"/>
                          <a:cs typeface="+mn-cs"/>
                        </a:rPr>
                        <a:t>Project</a:t>
                      </a:r>
                      <a:endParaRPr lang="en-US" sz="1000" b="0" u="none" strike="noStrike" kern="1200" dirty="0">
                        <a:ln>
                          <a:noFill/>
                        </a:ln>
                        <a:gradFill>
                          <a:gsLst>
                            <a:gs pos="0">
                              <a:srgbClr val="FFFFFF"/>
                            </a:gs>
                            <a:gs pos="100000">
                              <a:srgbClr val="FFFFFF"/>
                            </a:gs>
                          </a:gsLst>
                          <a:lin ang="5400000" scaled="0"/>
                        </a:gradFill>
                        <a:latin typeface="+mn-lt"/>
                        <a:ea typeface="+mn-ea"/>
                        <a:cs typeface="+mn-cs"/>
                      </a:endParaRPr>
                    </a:p>
                  </a:txBody>
                  <a:tcPr marL="93260" marR="93260" marT="46630" marB="4663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a:r>
                        <a:rPr lang="en-US" sz="900" dirty="0" smtClean="0">
                          <a:solidFill>
                            <a:schemeClr val="tx1"/>
                          </a:solidFill>
                        </a:rPr>
                        <a:t>Project</a:t>
                      </a:r>
                      <a:r>
                        <a:rPr lang="en-US" sz="900" baseline="0" dirty="0" smtClean="0">
                          <a:solidFill>
                            <a:schemeClr val="tx1"/>
                          </a:solidFill>
                        </a:rPr>
                        <a:t> Pro for Office 365</a:t>
                      </a:r>
                      <a:endParaRPr lang="en-US" sz="900" dirty="0">
                        <a:solidFill>
                          <a:schemeClr val="tx1"/>
                        </a:solidFill>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$25</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Subscription version of Project Professional client software with roaming access and click to run</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14386">
                <a:tc vMerge="1">
                  <a:txBody>
                    <a:bodyPr/>
                    <a:lstStyle/>
                    <a:p>
                      <a:pPr marL="0" algn="ctr" defTabSz="914400" rtl="0" eaLnBrk="1" fontAlgn="b" latinLnBrk="0" hangingPunct="1"/>
                      <a:endParaRPr lang="en-US" sz="1400" b="0" u="none" strike="noStrike" kern="1200" dirty="0">
                        <a:ln>
                          <a:noFill/>
                        </a:ln>
                        <a:gradFill>
                          <a:gsLst>
                            <a:gs pos="0">
                              <a:srgbClr val="FFFFFF"/>
                            </a:gs>
                            <a:gs pos="100000">
                              <a:srgbClr val="FFFFFF"/>
                            </a:gs>
                          </a:gsLst>
                          <a:lin ang="5400000" scaled="0"/>
                        </a:gradFill>
                        <a:latin typeface="+mn-lt"/>
                        <a:ea typeface="+mn-ea"/>
                        <a:cs typeface="+mn-cs"/>
                      </a:endParaRPr>
                    </a:p>
                  </a:txBody>
                  <a:tcPr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Project</a:t>
                      </a:r>
                      <a:r>
                        <a:rPr lang="en-US" sz="900" b="0" u="none" strike="noStrike" kern="1200" baseline="0" dirty="0" smtClean="0">
                          <a:solidFill>
                            <a:schemeClr val="tx1"/>
                          </a:solidFill>
                          <a:latin typeface="+mn-lt"/>
                          <a:ea typeface="Segoe UI" pitchFamily="34" charset="0"/>
                          <a:cs typeface="Segoe UI" pitchFamily="34" charset="0"/>
                        </a:rPr>
                        <a:t> Online</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$33</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Online</a:t>
                      </a:r>
                      <a:r>
                        <a:rPr lang="en-US" sz="900" b="0" u="none" strike="noStrike" kern="1200" baseline="0" dirty="0" smtClean="0">
                          <a:solidFill>
                            <a:schemeClr val="tx1"/>
                          </a:solidFill>
                          <a:latin typeface="+mn-lt"/>
                          <a:ea typeface="Segoe UI" pitchFamily="34" charset="0"/>
                          <a:cs typeface="Segoe UI" pitchFamily="34" charset="0"/>
                        </a:rPr>
                        <a:t> </a:t>
                      </a:r>
                      <a:r>
                        <a:rPr lang="en-US" sz="900" b="0" u="none" strike="noStrike" kern="1200" dirty="0" smtClean="0">
                          <a:solidFill>
                            <a:schemeClr val="tx1"/>
                          </a:solidFill>
                          <a:latin typeface="+mn-lt"/>
                          <a:ea typeface="Segoe UI" pitchFamily="34" charset="0"/>
                          <a:cs typeface="Segoe UI" pitchFamily="34" charset="0"/>
                        </a:rPr>
                        <a:t>version of project server, delivering enterprise Project, Program and Portfolio Management</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12078">
                <a:tc vMerge="1">
                  <a:txBody>
                    <a:bodyPr/>
                    <a:lstStyle/>
                    <a:p>
                      <a:pPr marL="0" algn="ctr" defTabSz="914400" rtl="0" eaLnBrk="1" fontAlgn="b" latinLnBrk="0" hangingPunct="1"/>
                      <a:endParaRPr lang="en-US" sz="1400" b="0" u="none" strike="noStrike" kern="1200" dirty="0">
                        <a:ln>
                          <a:noFill/>
                        </a:ln>
                        <a:gradFill>
                          <a:gsLst>
                            <a:gs pos="0">
                              <a:srgbClr val="FFFFFF"/>
                            </a:gs>
                            <a:gs pos="100000">
                              <a:srgbClr val="FFFFFF"/>
                            </a:gs>
                          </a:gsLst>
                          <a:lin ang="5400000" scaled="0"/>
                        </a:gradFill>
                        <a:latin typeface="+mn-lt"/>
                        <a:ea typeface="+mn-ea"/>
                        <a:cs typeface="+mn-cs"/>
                      </a:endParaRPr>
                    </a:p>
                  </a:txBody>
                  <a:tcPr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Project Online with Project Pro for Office 365</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$58</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Subscription version of Project Professional client  with online capabilities of Project Online</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graphicFrame>
        <p:nvGraphicFramePr>
          <p:cNvPr id="3" name="Table 2"/>
          <p:cNvGraphicFramePr>
            <a:graphicFrameLocks noGrp="1"/>
          </p:cNvGraphicFramePr>
          <p:nvPr>
            <p:extLst/>
          </p:nvPr>
        </p:nvGraphicFramePr>
        <p:xfrm>
          <a:off x="344108" y="377988"/>
          <a:ext cx="12012379" cy="5271344"/>
        </p:xfrm>
        <a:graphic>
          <a:graphicData uri="http://schemas.openxmlformats.org/drawingml/2006/table">
            <a:tbl>
              <a:tblPr firstRow="1" bandCol="1">
                <a:tableStyleId>{21E4AEA4-8DFA-4A89-87EB-49C32662AFE0}</a:tableStyleId>
              </a:tblPr>
              <a:tblGrid>
                <a:gridCol w="1106224"/>
                <a:gridCol w="3021917"/>
                <a:gridCol w="713168"/>
                <a:gridCol w="7171070"/>
              </a:tblGrid>
              <a:tr h="283045">
                <a:tc>
                  <a:txBody>
                    <a:bodyPr/>
                    <a:lstStyle/>
                    <a:p>
                      <a:pPr algn="ctr" fontAlgn="b"/>
                      <a:endParaRPr lang="en-US" sz="800" b="0" u="none" strike="noStrike" kern="1200" dirty="0">
                        <a:gradFill>
                          <a:gsLst>
                            <a:gs pos="1250">
                              <a:schemeClr val="bg2"/>
                            </a:gs>
                            <a:gs pos="100000">
                              <a:schemeClr val="bg2"/>
                            </a:gs>
                          </a:gsLst>
                          <a:lin ang="5400000" scaled="0"/>
                        </a:gradFill>
                        <a:latin typeface="+mj-lt"/>
                        <a:ea typeface="Segoe UI" pitchFamily="34" charset="0"/>
                        <a:cs typeface="Segoe UI" pitchFamily="34" charset="0"/>
                      </a:endParaRPr>
                    </a:p>
                  </a:txBody>
                  <a:tcPr marL="93260" marR="93260" marT="46630" marB="46630" anchor="b">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000" b="1" u="none" strike="noStrike" kern="1200" dirty="0">
                        <a:gradFill>
                          <a:gsLst>
                            <a:gs pos="1250">
                              <a:schemeClr val="bg2"/>
                            </a:gs>
                            <a:gs pos="100000">
                              <a:schemeClr val="bg2"/>
                            </a:gs>
                          </a:gsLst>
                          <a:lin ang="5400000" scaled="0"/>
                        </a:gradFill>
                        <a:latin typeface="+mj-lt"/>
                        <a:ea typeface="Segoe UI" pitchFamily="34" charset="0"/>
                        <a:cs typeface="Segoe UI" pitchFamily="34" charset="0"/>
                      </a:endParaRPr>
                    </a:p>
                  </a:txBody>
                  <a:tcPr marL="93260" marR="93260" marT="46630" marB="4663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000" b="1" u="none" strike="noStrike" kern="1200" dirty="0">
                        <a:gradFill>
                          <a:gsLst>
                            <a:gs pos="1250">
                              <a:schemeClr val="bg2"/>
                            </a:gs>
                            <a:gs pos="100000">
                              <a:schemeClr val="bg2"/>
                            </a:gs>
                          </a:gsLst>
                          <a:lin ang="5400000" scaled="0"/>
                        </a:gradFill>
                        <a:latin typeface="+mj-lt"/>
                        <a:ea typeface="Segoe UI" pitchFamily="34" charset="0"/>
                        <a:cs typeface="Segoe UI" pitchFamily="34" charset="0"/>
                      </a:endParaRPr>
                    </a:p>
                  </a:txBody>
                  <a:tcPr marL="93260" marR="93260" marT="46630" marB="4663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000" b="1" u="none" strike="noStrike" kern="1200" dirty="0" smtClean="0">
                        <a:gradFill>
                          <a:gsLst>
                            <a:gs pos="1250">
                              <a:schemeClr val="bg2"/>
                            </a:gs>
                            <a:gs pos="100000">
                              <a:schemeClr val="bg2"/>
                            </a:gs>
                          </a:gsLst>
                          <a:lin ang="5400000" scaled="0"/>
                        </a:gradFill>
                        <a:latin typeface="+mj-lt"/>
                        <a:ea typeface="Segoe UI" pitchFamily="34" charset="0"/>
                        <a:cs typeface="Segoe UI" pitchFamily="34" charset="0"/>
                      </a:endParaRPr>
                    </a:p>
                  </a:txBody>
                  <a:tcPr marL="93260" marR="93260" marT="46630" marB="46630"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254740">
                <a:tc rowSpan="5">
                  <a:txBody>
                    <a:bodyPr/>
                    <a:lstStyle/>
                    <a:p>
                      <a:pPr marL="0" algn="ctr" defTabSz="914400" rtl="0" eaLnBrk="1" fontAlgn="b" latinLnBrk="0" hangingPunct="1"/>
                      <a:r>
                        <a:rPr lang="en-US" sz="1000" b="0" u="none" strike="noStrike" kern="1200" dirty="0" smtClean="0">
                          <a:ln>
                            <a:noFill/>
                          </a:ln>
                          <a:gradFill>
                            <a:gsLst>
                              <a:gs pos="0">
                                <a:srgbClr val="FFFFFF"/>
                              </a:gs>
                              <a:gs pos="100000">
                                <a:srgbClr val="FFFFFF"/>
                              </a:gs>
                            </a:gsLst>
                            <a:lin ang="5400000" scaled="0"/>
                          </a:gradFill>
                          <a:latin typeface="+mn-lt"/>
                        </a:rPr>
                        <a:t>Exchange</a:t>
                      </a:r>
                      <a:endParaRPr lang="en-US" sz="1000" b="0" u="none" strike="noStrike" kern="1200" dirty="0">
                        <a:ln>
                          <a:noFill/>
                        </a:ln>
                        <a:gradFill>
                          <a:gsLst>
                            <a:gs pos="0">
                              <a:srgbClr val="FFFFFF"/>
                            </a:gs>
                            <a:gs pos="100000">
                              <a:srgbClr val="FFFFFF"/>
                            </a:gs>
                          </a:gsLst>
                          <a:lin ang="5400000" scaled="0"/>
                        </a:gradFill>
                        <a:latin typeface="+mn-lt"/>
                        <a:ea typeface="+mn-ea"/>
                        <a:cs typeface="+mn-cs"/>
                      </a:endParaRPr>
                    </a:p>
                  </a:txBody>
                  <a:tcPr marL="93260" marR="93260" marT="46630" marB="4663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l"/>
                      <a:r>
                        <a:rPr lang="en-US" sz="900" dirty="0" smtClean="0">
                          <a:solidFill>
                            <a:schemeClr val="tx1"/>
                          </a:solidFill>
                        </a:rPr>
                        <a:t>Exchange</a:t>
                      </a:r>
                      <a:r>
                        <a:rPr lang="en-US" sz="900" baseline="0" dirty="0" smtClean="0">
                          <a:solidFill>
                            <a:schemeClr val="tx1"/>
                          </a:solidFill>
                        </a:rPr>
                        <a:t> Online Kiosk</a:t>
                      </a:r>
                      <a:endParaRPr lang="en-US" sz="900" dirty="0">
                        <a:solidFill>
                          <a:schemeClr val="tx1"/>
                        </a:solidFill>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900" dirty="0" smtClean="0">
                          <a:solidFill>
                            <a:schemeClr val="tx1"/>
                          </a:solidFill>
                        </a:rPr>
                        <a:t>$2</a:t>
                      </a:r>
                      <a:endParaRPr lang="en-US" sz="900" dirty="0">
                        <a:solidFill>
                          <a:schemeClr val="tx1"/>
                        </a:solidFill>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2GB</a:t>
                      </a:r>
                      <a:r>
                        <a:rPr lang="en-US" sz="900" b="0" u="none" strike="noStrike" kern="1200" baseline="0" dirty="0" smtClean="0">
                          <a:solidFill>
                            <a:schemeClr val="tx1"/>
                          </a:solidFill>
                          <a:latin typeface="+mn-lt"/>
                          <a:ea typeface="Segoe UI" pitchFamily="34" charset="0"/>
                          <a:cs typeface="Segoe UI" pitchFamily="34" charset="0"/>
                        </a:rPr>
                        <a:t> email, calendar</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4740">
                <a:tc vMerge="1">
                  <a:txBody>
                    <a:bodyPr/>
                    <a:lstStyle/>
                    <a:p>
                      <a:pPr marL="0" algn="ctr" defTabSz="914400" rtl="0" eaLnBrk="1" fontAlgn="b" latinLnBrk="0" hangingPunct="1"/>
                      <a:endParaRPr lang="en-US" sz="1400" b="0" u="none" strike="noStrike" kern="1200" dirty="0">
                        <a:ln>
                          <a:noFill/>
                        </a:ln>
                        <a:gradFill>
                          <a:gsLst>
                            <a:gs pos="0">
                              <a:srgbClr val="FFFFFF"/>
                            </a:gs>
                            <a:gs pos="100000">
                              <a:srgbClr val="FFFFFF"/>
                            </a:gs>
                          </a:gsLst>
                          <a:lin ang="5400000" scaled="0"/>
                        </a:gradFill>
                        <a:latin typeface="+mn-lt"/>
                        <a:ea typeface="+mn-ea"/>
                        <a:cs typeface="+mn-cs"/>
                      </a:endParaRPr>
                    </a:p>
                  </a:txBody>
                  <a:tcPr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a:r>
                        <a:rPr lang="en-US" sz="900" dirty="0" smtClean="0">
                          <a:solidFill>
                            <a:schemeClr val="tx1"/>
                          </a:solidFill>
                        </a:rPr>
                        <a:t>Exchange</a:t>
                      </a:r>
                      <a:r>
                        <a:rPr lang="en-US" sz="900" baseline="0" dirty="0" smtClean="0">
                          <a:solidFill>
                            <a:schemeClr val="tx1"/>
                          </a:solidFill>
                        </a:rPr>
                        <a:t> Online (Plan 1)</a:t>
                      </a:r>
                      <a:endParaRPr lang="en-US" sz="900" dirty="0">
                        <a:solidFill>
                          <a:schemeClr val="tx1"/>
                        </a:solidFill>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900" dirty="0" smtClean="0">
                          <a:solidFill>
                            <a:schemeClr val="tx1"/>
                          </a:solidFill>
                        </a:rPr>
                        <a:t>$4</a:t>
                      </a:r>
                      <a:endParaRPr lang="en-US" sz="900" dirty="0">
                        <a:solidFill>
                          <a:schemeClr val="tx1"/>
                        </a:solidFill>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50 GB Email,</a:t>
                      </a:r>
                      <a:r>
                        <a:rPr lang="en-US" sz="900" b="0" u="none" strike="noStrike" kern="1200" baseline="0" dirty="0" smtClean="0">
                          <a:solidFill>
                            <a:schemeClr val="tx1"/>
                          </a:solidFill>
                          <a:latin typeface="+mn-lt"/>
                          <a:ea typeface="Segoe UI" pitchFamily="34" charset="0"/>
                          <a:cs typeface="Segoe UI" pitchFamily="34" charset="0"/>
                        </a:rPr>
                        <a:t> calendar, personal archive, eDiscovery, AV/AS, team mailboxes</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4740">
                <a:tc vMerge="1">
                  <a:txBody>
                    <a:bodyPr/>
                    <a:lstStyle/>
                    <a:p>
                      <a:endParaRPr lang="en-US"/>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Exchange</a:t>
                      </a:r>
                      <a:r>
                        <a:rPr lang="en-US" sz="900" baseline="0" dirty="0" smtClean="0">
                          <a:solidFill>
                            <a:schemeClr val="tx1"/>
                          </a:solidFill>
                        </a:rPr>
                        <a:t> Online (Plan 2)</a:t>
                      </a:r>
                      <a:endParaRPr lang="en-US" sz="900" dirty="0" smtClean="0">
                        <a:solidFill>
                          <a:schemeClr val="tx1"/>
                        </a:solidFill>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900" dirty="0" smtClean="0">
                          <a:solidFill>
                            <a:schemeClr val="tx1"/>
                          </a:solidFill>
                        </a:rPr>
                        <a:t>$8</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Unlimited archive, voicemail, advanced archiving, data</a:t>
                      </a:r>
                      <a:r>
                        <a:rPr lang="en-US" sz="900" b="0" u="none" strike="noStrike" kern="1200" baseline="0" dirty="0" smtClean="0">
                          <a:solidFill>
                            <a:schemeClr val="tx1"/>
                          </a:solidFill>
                          <a:latin typeface="+mn-lt"/>
                          <a:ea typeface="Segoe UI" pitchFamily="34" charset="0"/>
                          <a:cs typeface="Segoe UI" pitchFamily="34" charset="0"/>
                        </a:rPr>
                        <a:t> </a:t>
                      </a:r>
                      <a:r>
                        <a:rPr lang="en-US" sz="900" b="0" u="none" strike="noStrike" kern="1200" baseline="0" smtClean="0">
                          <a:solidFill>
                            <a:schemeClr val="tx1"/>
                          </a:solidFill>
                          <a:latin typeface="+mn-lt"/>
                          <a:ea typeface="Segoe UI" pitchFamily="34" charset="0"/>
                          <a:cs typeface="Segoe UI" pitchFamily="34" charset="0"/>
                        </a:rPr>
                        <a:t>loss prevention</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4740">
                <a:tc vMerge="1">
                  <a:txBody>
                    <a:bodyPr/>
                    <a:lstStyle/>
                    <a:p>
                      <a:endParaRPr lang="en-US"/>
                    </a:p>
                  </a:txBody>
                  <a:tcPr/>
                </a:tc>
                <a:tc>
                  <a:txBody>
                    <a:bodyPr/>
                    <a:lstStyle/>
                    <a:p>
                      <a:pPr algn="l"/>
                      <a:r>
                        <a:rPr lang="en-US" sz="900" dirty="0" smtClean="0">
                          <a:solidFill>
                            <a:schemeClr val="tx1"/>
                          </a:solidFill>
                        </a:rPr>
                        <a:t>Exchange</a:t>
                      </a:r>
                      <a:r>
                        <a:rPr lang="en-US" sz="900" baseline="0" dirty="0" smtClean="0">
                          <a:solidFill>
                            <a:schemeClr val="tx1"/>
                          </a:solidFill>
                        </a:rPr>
                        <a:t> Online Protection</a:t>
                      </a:r>
                      <a:endParaRPr lang="en-US" sz="900" dirty="0">
                        <a:solidFill>
                          <a:schemeClr val="tx1"/>
                        </a:solidFill>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900" dirty="0" smtClean="0">
                          <a:solidFill>
                            <a:schemeClr val="tx1"/>
                          </a:solidFill>
                        </a:rPr>
                        <a:t>$1</a:t>
                      </a:r>
                      <a:endParaRPr lang="en-US" sz="900" dirty="0">
                        <a:solidFill>
                          <a:schemeClr val="tx1"/>
                        </a:solidFill>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Protection from spam, viruses, phishing and policy violations</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4740">
                <a:tc vMerge="1">
                  <a:txBody>
                    <a:bodyPr/>
                    <a:lstStyle/>
                    <a:p>
                      <a:pPr marL="0" algn="ctr" defTabSz="914400" rtl="0" eaLnBrk="1" fontAlgn="b" latinLnBrk="0" hangingPunct="1"/>
                      <a:endParaRPr lang="en-US" sz="1400" b="0" u="none" strike="noStrike" kern="1200" dirty="0">
                        <a:ln>
                          <a:noFill/>
                        </a:ln>
                        <a:gradFill>
                          <a:gsLst>
                            <a:gs pos="0">
                              <a:srgbClr val="FFFFFF"/>
                            </a:gs>
                            <a:gs pos="100000">
                              <a:srgbClr val="FFFFFF"/>
                            </a:gs>
                          </a:gsLst>
                          <a:lin ang="5400000" scaled="0"/>
                        </a:gradFill>
                        <a:latin typeface="+mn-lt"/>
                        <a:ea typeface="+mn-ea"/>
                        <a:cs typeface="+mn-cs"/>
                      </a:endParaRPr>
                    </a:p>
                  </a:txBody>
                  <a:tcPr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a:r>
                        <a:rPr lang="en-US" sz="900" dirty="0" smtClean="0">
                          <a:solidFill>
                            <a:schemeClr val="tx1"/>
                          </a:solidFill>
                        </a:rPr>
                        <a:t>Exchange Online Archiving</a:t>
                      </a:r>
                      <a:endParaRPr lang="en-US" sz="900" dirty="0">
                        <a:solidFill>
                          <a:schemeClr val="tx1"/>
                        </a:solidFill>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900" dirty="0" smtClean="0">
                          <a:solidFill>
                            <a:schemeClr val="tx1"/>
                          </a:solidFill>
                        </a:rPr>
                        <a:t>$3</a:t>
                      </a:r>
                      <a:endParaRPr lang="en-US" sz="900" dirty="0">
                        <a:solidFill>
                          <a:schemeClr val="tx1"/>
                        </a:solidFill>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Legal hold and compliance</a:t>
                      </a:r>
                      <a:r>
                        <a:rPr lang="en-US" sz="900" b="0" u="none" strike="noStrike" kern="1200" baseline="0" dirty="0" smtClean="0">
                          <a:solidFill>
                            <a:schemeClr val="tx1"/>
                          </a:solidFill>
                          <a:latin typeface="+mn-lt"/>
                          <a:ea typeface="Segoe UI" pitchFamily="34" charset="0"/>
                          <a:cs typeface="Segoe UI" pitchFamily="34" charset="0"/>
                        </a:rPr>
                        <a:t> </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4740">
                <a:tc rowSpan="7">
                  <a:txBody>
                    <a:bodyPr/>
                    <a:lstStyle/>
                    <a:p>
                      <a:pPr marL="0" algn="ctr" defTabSz="914400" rtl="0" eaLnBrk="1" fontAlgn="b" latinLnBrk="0" hangingPunct="1"/>
                      <a:r>
                        <a:rPr lang="en-US" sz="1000" b="0" u="none" strike="noStrike" kern="1200" dirty="0" smtClean="0">
                          <a:ln>
                            <a:noFill/>
                          </a:ln>
                          <a:gradFill>
                            <a:gsLst>
                              <a:gs pos="0">
                                <a:srgbClr val="FFFFFF"/>
                              </a:gs>
                              <a:gs pos="100000">
                                <a:srgbClr val="FFFFFF"/>
                              </a:gs>
                            </a:gsLst>
                            <a:lin ang="5400000" scaled="0"/>
                          </a:gradFill>
                          <a:latin typeface="+mn-lt"/>
                          <a:ea typeface="+mn-ea"/>
                          <a:cs typeface="+mn-cs"/>
                        </a:rPr>
                        <a:t>SharePoint</a:t>
                      </a:r>
                      <a:endParaRPr lang="en-US" sz="1000" b="0" u="none" strike="noStrike" kern="1200" dirty="0">
                        <a:ln>
                          <a:noFill/>
                        </a:ln>
                        <a:gradFill>
                          <a:gsLst>
                            <a:gs pos="0">
                              <a:srgbClr val="FFFFFF"/>
                            </a:gs>
                            <a:gs pos="100000">
                              <a:srgbClr val="FFFFFF"/>
                            </a:gs>
                          </a:gsLst>
                          <a:lin ang="5400000" scaled="0"/>
                        </a:gradFill>
                        <a:latin typeface="+mn-lt"/>
                        <a:ea typeface="+mn-ea"/>
                        <a:cs typeface="+mn-cs"/>
                      </a:endParaRPr>
                    </a:p>
                  </a:txBody>
                  <a:tcPr marL="93260" marR="93260" marT="46630" marB="4663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algn="l" defTabSz="914363" rtl="0" eaLnBrk="1" latinLnBrk="0" hangingPunct="1"/>
                      <a:r>
                        <a:rPr lang="en-US" sz="900" b="0" u="none" strike="noStrike" kern="1200" smtClean="0">
                          <a:solidFill>
                            <a:schemeClr val="tx1"/>
                          </a:solidFill>
                          <a:latin typeface="+mn-lt"/>
                          <a:ea typeface="Segoe UI" pitchFamily="34" charset="0"/>
                          <a:cs typeface="Segoe UI" pitchFamily="34" charset="0"/>
                        </a:rPr>
                        <a:t>Yammer Basic</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$0</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Free Enterprise</a:t>
                      </a:r>
                      <a:r>
                        <a:rPr lang="en-US" sz="900" b="0" u="none" strike="noStrike" kern="1200" baseline="0" dirty="0" smtClean="0">
                          <a:solidFill>
                            <a:schemeClr val="tx1"/>
                          </a:solidFill>
                          <a:latin typeface="+mn-lt"/>
                          <a:ea typeface="Segoe UI" pitchFamily="34" charset="0"/>
                          <a:cs typeface="Segoe UI" pitchFamily="34" charset="0"/>
                        </a:rPr>
                        <a:t> social networking</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4740">
                <a:tc vMerge="1">
                  <a:txBody>
                    <a:bodyPr/>
                    <a:lstStyle/>
                    <a:p>
                      <a:pPr marL="0" algn="ctr" defTabSz="914400" rtl="0" eaLnBrk="1" fontAlgn="b" latinLnBrk="0" hangingPunct="1"/>
                      <a:endParaRPr lang="en-US" sz="1400" b="0" u="none" strike="noStrike" kern="1200" dirty="0">
                        <a:ln>
                          <a:noFill/>
                        </a:ln>
                        <a:gradFill>
                          <a:gsLst>
                            <a:gs pos="0">
                              <a:srgbClr val="FFFFFF"/>
                            </a:gs>
                            <a:gs pos="100000">
                              <a:srgbClr val="FFFFFF"/>
                            </a:gs>
                          </a:gsLst>
                          <a:lin ang="5400000" scaled="0"/>
                        </a:gradFill>
                        <a:latin typeface="+mn-lt"/>
                        <a:ea typeface="+mn-ea"/>
                        <a:cs typeface="+mn-cs"/>
                      </a:endParaRPr>
                    </a:p>
                  </a:txBody>
                  <a:tcPr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Yammer</a:t>
                      </a:r>
                      <a:r>
                        <a:rPr lang="en-US" sz="900" b="0" u="none" strike="noStrike" kern="1200" baseline="0" dirty="0" smtClean="0">
                          <a:solidFill>
                            <a:schemeClr val="tx1"/>
                          </a:solidFill>
                          <a:latin typeface="+mn-lt"/>
                          <a:ea typeface="Segoe UI" pitchFamily="34" charset="0"/>
                          <a:cs typeface="Segoe UI" pitchFamily="34" charset="0"/>
                        </a:rPr>
                        <a:t> Enterprise</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$3</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baseline="0" dirty="0" smtClean="0">
                          <a:solidFill>
                            <a:schemeClr val="tx1"/>
                          </a:solidFill>
                          <a:latin typeface="+mn-lt"/>
                          <a:ea typeface="Segoe UI" pitchFamily="34" charset="0"/>
                          <a:cs typeface="Segoe UI" pitchFamily="34" charset="0"/>
                        </a:rPr>
                        <a:t>Directory Sync, keyword monitoring and content management, export data for eDiscovery, </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4740">
                <a:tc vMerge="1">
                  <a:txBody>
                    <a:bodyPr/>
                    <a:lstStyle/>
                    <a:p>
                      <a:pPr marL="0" algn="ctr" defTabSz="914400" rtl="0" eaLnBrk="1" fontAlgn="b" latinLnBrk="0" hangingPunct="1"/>
                      <a:endParaRPr lang="en-US" sz="1400" b="0" u="none" strike="noStrike" kern="1200" dirty="0">
                        <a:ln>
                          <a:noFill/>
                        </a:ln>
                        <a:gradFill>
                          <a:gsLst>
                            <a:gs pos="0">
                              <a:srgbClr val="FFFFFF"/>
                            </a:gs>
                            <a:gs pos="100000">
                              <a:srgbClr val="FFFFFF"/>
                            </a:gs>
                          </a:gsLst>
                          <a:lin ang="5400000" scaled="0"/>
                        </a:gradFill>
                        <a:latin typeface="+mn-lt"/>
                        <a:ea typeface="+mn-ea"/>
                        <a:cs typeface="+mn-cs"/>
                      </a:endParaRPr>
                    </a:p>
                  </a:txBody>
                  <a:tcPr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a:r>
                        <a:rPr lang="en-US" sz="900" dirty="0" smtClean="0">
                          <a:solidFill>
                            <a:schemeClr val="tx1"/>
                          </a:solidFill>
                        </a:rPr>
                        <a:t>SharePoint Online</a:t>
                      </a:r>
                      <a:r>
                        <a:rPr lang="en-US" sz="900" baseline="0" dirty="0" smtClean="0">
                          <a:solidFill>
                            <a:schemeClr val="tx1"/>
                          </a:solidFill>
                        </a:rPr>
                        <a:t> (Plan 1)</a:t>
                      </a:r>
                      <a:endParaRPr lang="en-US" sz="900" dirty="0">
                        <a:solidFill>
                          <a:schemeClr val="tx1"/>
                        </a:solidFill>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900" dirty="0" smtClean="0">
                          <a:solidFill>
                            <a:schemeClr val="tx1"/>
                          </a:solidFill>
                        </a:rPr>
                        <a:t>$3</a:t>
                      </a:r>
                      <a:endParaRPr lang="en-US" sz="900" dirty="0">
                        <a:solidFill>
                          <a:schemeClr val="tx1"/>
                        </a:solidFill>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Collaboration with sites, drag and drop, team mailboxes</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3151">
                <a:tc vMerge="1">
                  <a:txBody>
                    <a:bodyPr/>
                    <a:lstStyle/>
                    <a:p>
                      <a:endParaRPr lang="en-US"/>
                    </a:p>
                  </a:txBody>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SharePoint</a:t>
                      </a:r>
                      <a:r>
                        <a:rPr lang="en-US" sz="900" b="0" u="none" strike="noStrike" kern="1200" baseline="0" dirty="0" smtClean="0">
                          <a:solidFill>
                            <a:schemeClr val="tx1"/>
                          </a:solidFill>
                          <a:latin typeface="+mn-lt"/>
                          <a:ea typeface="Segoe UI" pitchFamily="34" charset="0"/>
                          <a:cs typeface="Segoe UI" pitchFamily="34" charset="0"/>
                        </a:rPr>
                        <a:t> Online (Plan 2)</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$7</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Forms, Data visualization, Access/Excel/Visio</a:t>
                      </a:r>
                      <a:r>
                        <a:rPr lang="en-US" sz="900" b="0" u="none" strike="noStrike" kern="1200" baseline="0" dirty="0" smtClean="0">
                          <a:solidFill>
                            <a:schemeClr val="tx1"/>
                          </a:solidFill>
                          <a:latin typeface="+mn-lt"/>
                          <a:ea typeface="Segoe UI" pitchFamily="34" charset="0"/>
                          <a:cs typeface="Segoe UI" pitchFamily="34" charset="0"/>
                        </a:rPr>
                        <a:t> Services, eDiscovery, Compliance, </a:t>
                      </a:r>
                      <a:r>
                        <a:rPr lang="en-US" sz="900" b="0" u="none" strike="noStrike" kern="1200" baseline="0" dirty="0" err="1" smtClean="0">
                          <a:solidFill>
                            <a:schemeClr val="tx1"/>
                          </a:solidFill>
                          <a:latin typeface="+mn-lt"/>
                          <a:ea typeface="Segoe UI" pitchFamily="34" charset="0"/>
                          <a:cs typeface="Segoe UI" pitchFamily="34" charset="0"/>
                        </a:rPr>
                        <a:t>PowerView</a:t>
                      </a:r>
                      <a:r>
                        <a:rPr lang="en-US" sz="900" b="0" u="none" strike="noStrike" kern="1200" baseline="0" dirty="0" smtClean="0">
                          <a:solidFill>
                            <a:schemeClr val="tx1"/>
                          </a:solidFill>
                          <a:latin typeface="+mn-lt"/>
                          <a:ea typeface="Segoe UI" pitchFamily="34" charset="0"/>
                          <a:cs typeface="Segoe UI" pitchFamily="34" charset="0"/>
                        </a:rPr>
                        <a:t>, </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424567">
                <a:tc vMerge="1">
                  <a:txBody>
                    <a:bodyPr/>
                    <a:lstStyle/>
                    <a:p>
                      <a:endParaRPr lang="en-US"/>
                    </a:p>
                  </a:txBody>
                  <a:tcPr/>
                </a:tc>
                <a:tc>
                  <a:txBody>
                    <a:bodyPr/>
                    <a:lstStyle/>
                    <a:p>
                      <a:pPr algn="l"/>
                      <a:r>
                        <a:rPr lang="en-US" sz="900" dirty="0" smtClean="0">
                          <a:solidFill>
                            <a:schemeClr val="tx1"/>
                          </a:solidFill>
                        </a:rPr>
                        <a:t>SharePoint Online</a:t>
                      </a:r>
                      <a:r>
                        <a:rPr lang="en-US" sz="900" baseline="0" dirty="0" smtClean="0">
                          <a:solidFill>
                            <a:schemeClr val="tx1"/>
                          </a:solidFill>
                        </a:rPr>
                        <a:t> (Plan 1) with Yammer</a:t>
                      </a:r>
                      <a:endParaRPr lang="en-US" sz="900" dirty="0">
                        <a:solidFill>
                          <a:schemeClr val="tx1"/>
                        </a:solidFill>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900" dirty="0" smtClean="0">
                          <a:solidFill>
                            <a:schemeClr val="tx1"/>
                          </a:solidFill>
                        </a:rPr>
                        <a:t>$4</a:t>
                      </a:r>
                      <a:endParaRPr lang="en-US" sz="900" dirty="0">
                        <a:solidFill>
                          <a:schemeClr val="tx1"/>
                        </a:solidFill>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Collaboration with sites, drag and drop, team mailboxes, Yammer Enterprise</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424567">
                <a:tc vMerge="1">
                  <a:txBody>
                    <a:bodyPr/>
                    <a:lstStyle/>
                    <a:p>
                      <a:endParaRPr lang="en-US"/>
                    </a:p>
                  </a:txBody>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SharePoint</a:t>
                      </a:r>
                      <a:r>
                        <a:rPr lang="en-US" sz="900" b="0" u="none" strike="noStrike" kern="1200" baseline="0" dirty="0" smtClean="0">
                          <a:solidFill>
                            <a:schemeClr val="tx1"/>
                          </a:solidFill>
                          <a:latin typeface="+mn-lt"/>
                          <a:ea typeface="Segoe UI" pitchFamily="34" charset="0"/>
                          <a:cs typeface="Segoe UI" pitchFamily="34" charset="0"/>
                        </a:rPr>
                        <a:t> Online (Plan 2) with Yammer</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$8</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Forms, Data visualization, Access/Excel/Visio</a:t>
                      </a:r>
                      <a:r>
                        <a:rPr lang="en-US" sz="900" b="0" u="none" strike="noStrike" kern="1200" baseline="0" dirty="0" smtClean="0">
                          <a:solidFill>
                            <a:schemeClr val="tx1"/>
                          </a:solidFill>
                          <a:latin typeface="+mn-lt"/>
                          <a:ea typeface="Segoe UI" pitchFamily="34" charset="0"/>
                          <a:cs typeface="Segoe UI" pitchFamily="34" charset="0"/>
                        </a:rPr>
                        <a:t> Services, eDiscovery, Compliance, </a:t>
                      </a:r>
                      <a:r>
                        <a:rPr lang="en-US" sz="900" b="0" u="none" strike="noStrike" kern="1200" baseline="0" dirty="0" err="1" smtClean="0">
                          <a:solidFill>
                            <a:schemeClr val="tx1"/>
                          </a:solidFill>
                          <a:latin typeface="+mn-lt"/>
                          <a:ea typeface="Segoe UI" pitchFamily="34" charset="0"/>
                          <a:cs typeface="Segoe UI" pitchFamily="34" charset="0"/>
                        </a:rPr>
                        <a:t>PowerView</a:t>
                      </a:r>
                      <a:r>
                        <a:rPr lang="en-US" sz="900" b="0" u="none" strike="noStrike" kern="1200" baseline="0" dirty="0" smtClean="0">
                          <a:solidFill>
                            <a:schemeClr val="tx1"/>
                          </a:solidFill>
                          <a:latin typeface="+mn-lt"/>
                          <a:ea typeface="Segoe UI" pitchFamily="34" charset="0"/>
                          <a:cs typeface="Segoe UI" pitchFamily="34" charset="0"/>
                        </a:rPr>
                        <a:t>, Yammer Enterprise</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4740">
                <a:tc vMerge="1">
                  <a:txBody>
                    <a:bodyPr/>
                    <a:lstStyle/>
                    <a:p>
                      <a:pPr marL="0" algn="ctr" defTabSz="914400" rtl="0" eaLnBrk="1" fontAlgn="b" latinLnBrk="0" hangingPunct="1"/>
                      <a:endParaRPr lang="en-US" sz="1400" b="0" u="none" strike="noStrike" kern="1200" dirty="0">
                        <a:ln>
                          <a:noFill/>
                        </a:ln>
                        <a:gradFill>
                          <a:gsLst>
                            <a:gs pos="0">
                              <a:srgbClr val="FFFFFF"/>
                            </a:gs>
                            <a:gs pos="100000">
                              <a:srgbClr val="FFFFFF"/>
                            </a:gs>
                          </a:gsLst>
                          <a:lin ang="5400000" scaled="0"/>
                        </a:gradFill>
                        <a:latin typeface="+mn-lt"/>
                        <a:ea typeface="+mn-ea"/>
                        <a:cs typeface="+mn-cs"/>
                      </a:endParaRPr>
                    </a:p>
                  </a:txBody>
                  <a:tcPr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SharePoint Online Extra Storage</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$0.20/GB</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Additional 1GB</a:t>
                      </a:r>
                      <a:r>
                        <a:rPr lang="en-US" sz="900" b="0" u="none" strike="noStrike" kern="1200" baseline="0" dirty="0" smtClean="0">
                          <a:solidFill>
                            <a:schemeClr val="tx1"/>
                          </a:solidFill>
                          <a:latin typeface="+mn-lt"/>
                          <a:ea typeface="Segoe UI" pitchFamily="34" charset="0"/>
                          <a:cs typeface="Segoe UI" pitchFamily="34" charset="0"/>
                        </a:rPr>
                        <a:t> of storage</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4740">
                <a:tc rowSpan="2">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000" b="0" u="none" strike="noStrike" kern="1200" err="1" smtClean="0">
                          <a:ln>
                            <a:noFill/>
                          </a:ln>
                          <a:gradFill>
                            <a:gsLst>
                              <a:gs pos="0">
                                <a:srgbClr val="FFFFFF"/>
                              </a:gs>
                              <a:gs pos="100000">
                                <a:srgbClr val="FFFFFF"/>
                              </a:gs>
                            </a:gsLst>
                            <a:lin ang="5400000" scaled="0"/>
                          </a:gradFill>
                          <a:latin typeface="+mn-lt"/>
                        </a:rPr>
                        <a:t>Lync</a:t>
                      </a:r>
                      <a:endParaRPr lang="en-US" sz="1000" b="0" u="none" strike="noStrike" kern="1200" smtClean="0">
                        <a:ln>
                          <a:noFill/>
                        </a:ln>
                        <a:gradFill>
                          <a:gsLst>
                            <a:gs pos="0">
                              <a:srgbClr val="FFFFFF"/>
                            </a:gs>
                            <a:gs pos="100000">
                              <a:srgbClr val="FFFFFF"/>
                            </a:gs>
                          </a:gsLst>
                          <a:lin ang="5400000" scaled="0"/>
                        </a:gradFill>
                        <a:latin typeface="+mn-lt"/>
                        <a:ea typeface="+mn-ea"/>
                        <a:cs typeface="+mn-cs"/>
                      </a:endParaRPr>
                    </a:p>
                  </a:txBody>
                  <a:tcPr marL="93260" marR="93260" marT="46630" marB="4663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Lync Online (Plan 1)</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$2</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Presence, instant</a:t>
                      </a:r>
                      <a:r>
                        <a:rPr lang="en-US" sz="900" b="0" u="none" strike="noStrike" kern="1200" baseline="0" dirty="0" smtClean="0">
                          <a:solidFill>
                            <a:schemeClr val="tx1"/>
                          </a:solidFill>
                          <a:latin typeface="+mn-lt"/>
                          <a:ea typeface="Segoe UI" pitchFamily="34" charset="0"/>
                          <a:cs typeface="Segoe UI" pitchFamily="34" charset="0"/>
                        </a:rPr>
                        <a:t> messaging, and peer-to-peer voice and video, Skype federation</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4740">
                <a:tc vMerge="1">
                  <a:txBody>
                    <a:bodyPr/>
                    <a:lstStyle/>
                    <a:p>
                      <a:pPr marL="0" algn="ctr" defTabSz="914400" rtl="0" eaLnBrk="1" fontAlgn="b" latinLnBrk="0" hangingPunct="1"/>
                      <a:endParaRPr lang="en-US" sz="1400" b="0" u="none" strike="noStrike" kern="1200" dirty="0">
                        <a:ln>
                          <a:noFill/>
                        </a:ln>
                        <a:gradFill>
                          <a:gsLst>
                            <a:gs pos="0">
                              <a:srgbClr val="FFFFFF"/>
                            </a:gs>
                            <a:gs pos="100000">
                              <a:srgbClr val="FFFFFF"/>
                            </a:gs>
                          </a:gsLst>
                          <a:lin ang="5400000" scaled="0"/>
                        </a:gradFill>
                        <a:latin typeface="+mn-lt"/>
                        <a:ea typeface="+mn-ea"/>
                        <a:cs typeface="+mn-cs"/>
                      </a:endParaRPr>
                    </a:p>
                  </a:txBody>
                  <a:tcPr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900" b="0" u="none" strike="noStrike" kern="1200" err="1" smtClean="0">
                          <a:solidFill>
                            <a:schemeClr val="tx1"/>
                          </a:solidFill>
                          <a:latin typeface="+mn-lt"/>
                          <a:ea typeface="Segoe UI" pitchFamily="34" charset="0"/>
                          <a:cs typeface="Segoe UI" pitchFamily="34" charset="0"/>
                        </a:rPr>
                        <a:t>Lync</a:t>
                      </a:r>
                      <a:r>
                        <a:rPr lang="en-US" sz="900" b="0" u="none" strike="noStrike" kern="1200" smtClean="0">
                          <a:solidFill>
                            <a:schemeClr val="tx1"/>
                          </a:solidFill>
                          <a:latin typeface="+mn-lt"/>
                          <a:ea typeface="Segoe UI" pitchFamily="34" charset="0"/>
                          <a:cs typeface="Segoe UI" pitchFamily="34" charset="0"/>
                        </a:rPr>
                        <a:t> Online (Plan 2)</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900" b="0" u="none" strike="noStrike" kern="1200" dirty="0" smtClean="0">
                          <a:solidFill>
                            <a:schemeClr val="tx1"/>
                          </a:solidFill>
                          <a:latin typeface="+mn-lt"/>
                          <a:ea typeface="Segoe UI" pitchFamily="34" charset="0"/>
                          <a:cs typeface="Segoe UI" pitchFamily="34" charset="0"/>
                        </a:rPr>
                        <a:t>$5.50</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Lync</a:t>
                      </a:r>
                      <a:r>
                        <a:rPr lang="en-US" sz="900" b="0" u="none" strike="noStrike" kern="1200" baseline="0" dirty="0" smtClean="0">
                          <a:solidFill>
                            <a:schemeClr val="tx1"/>
                          </a:solidFill>
                          <a:latin typeface="+mn-lt"/>
                          <a:ea typeface="Segoe UI" pitchFamily="34" charset="0"/>
                          <a:cs typeface="Segoe UI" pitchFamily="34" charset="0"/>
                        </a:rPr>
                        <a:t> </a:t>
                      </a:r>
                      <a:r>
                        <a:rPr lang="en-US" sz="900" b="0" u="none" strike="noStrike" kern="1200" dirty="0" smtClean="0">
                          <a:solidFill>
                            <a:schemeClr val="tx1"/>
                          </a:solidFill>
                          <a:latin typeface="+mn-lt"/>
                          <a:ea typeface="Segoe UI" pitchFamily="34" charset="0"/>
                          <a:cs typeface="Segoe UI" pitchFamily="34" charset="0"/>
                        </a:rPr>
                        <a:t>Meetings, multi-view</a:t>
                      </a:r>
                      <a:r>
                        <a:rPr lang="en-US" sz="900" b="0" u="none" strike="noStrike" kern="1200" baseline="0" dirty="0" smtClean="0">
                          <a:solidFill>
                            <a:schemeClr val="tx1"/>
                          </a:solidFill>
                          <a:latin typeface="+mn-lt"/>
                          <a:ea typeface="Segoe UI" pitchFamily="34" charset="0"/>
                          <a:cs typeface="Segoe UI" pitchFamily="34" charset="0"/>
                        </a:rPr>
                        <a:t> video, Lync Room Systems</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424567">
                <a:tc rowSpan="3">
                  <a:txBody>
                    <a:bodyPr/>
                    <a:lstStyle/>
                    <a:p>
                      <a:pPr marL="0" algn="ctr" defTabSz="914400" rtl="0" eaLnBrk="1" fontAlgn="b" latinLnBrk="0" hangingPunct="1"/>
                      <a:r>
                        <a:rPr lang="en-US" sz="1000" b="0" u="none" strike="noStrike" kern="1200" dirty="0" smtClean="0">
                          <a:ln>
                            <a:noFill/>
                          </a:ln>
                          <a:gradFill>
                            <a:gsLst>
                              <a:gs pos="0">
                                <a:srgbClr val="FFFFFF"/>
                              </a:gs>
                              <a:gs pos="100000">
                                <a:srgbClr val="FFFFFF"/>
                              </a:gs>
                            </a:gsLst>
                            <a:lin ang="5400000" scaled="0"/>
                          </a:gradFill>
                          <a:latin typeface="+mn-lt"/>
                        </a:rPr>
                        <a:t>Office</a:t>
                      </a:r>
                      <a:endParaRPr lang="en-US" sz="1000" b="0" u="none" strike="noStrike" kern="1200" dirty="0">
                        <a:ln>
                          <a:noFill/>
                        </a:ln>
                        <a:gradFill>
                          <a:gsLst>
                            <a:gs pos="0">
                              <a:srgbClr val="FFFFFF"/>
                            </a:gs>
                            <a:gs pos="100000">
                              <a:srgbClr val="FFFFFF"/>
                            </a:gs>
                          </a:gsLst>
                          <a:lin ang="5400000" scaled="0"/>
                        </a:gradFill>
                        <a:latin typeface="+mn-lt"/>
                        <a:ea typeface="+mn-ea"/>
                        <a:cs typeface="+mn-cs"/>
                      </a:endParaRPr>
                    </a:p>
                  </a:txBody>
                  <a:tcPr marL="93260" marR="93260" marT="46630" marB="4663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algn="l" defTabSz="914363" rtl="0" eaLnBrk="1" latinLnBrk="0" hangingPunct="1"/>
                      <a:r>
                        <a:rPr lang="en-US" sz="900" b="0" u="none" strike="noStrike" kern="1200" smtClean="0">
                          <a:solidFill>
                            <a:schemeClr val="tx1"/>
                          </a:solidFill>
                          <a:latin typeface="+mn-lt"/>
                          <a:ea typeface="Segoe UI" pitchFamily="34" charset="0"/>
                          <a:cs typeface="Segoe UI" pitchFamily="34" charset="0"/>
                        </a:rPr>
                        <a:t>Office</a:t>
                      </a:r>
                      <a:r>
                        <a:rPr lang="en-US" sz="900" b="0" u="none" strike="noStrike" kern="1200" baseline="0" smtClean="0">
                          <a:solidFill>
                            <a:schemeClr val="tx1"/>
                          </a:solidFill>
                          <a:latin typeface="+mn-lt"/>
                          <a:ea typeface="Segoe UI" pitchFamily="34" charset="0"/>
                          <a:cs typeface="Segoe UI" pitchFamily="34" charset="0"/>
                        </a:rPr>
                        <a:t> Web Apps with SharePoint Online (Plan 1)</a:t>
                      </a:r>
                      <a:endParaRPr lang="en-US" sz="900" b="0" u="none" strike="noStrike" kern="120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$5</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900" b="0" u="none" strike="noStrike" kern="1200" dirty="0" smtClean="0">
                          <a:solidFill>
                            <a:schemeClr val="tx1"/>
                          </a:solidFill>
                          <a:latin typeface="+mn-lt"/>
                          <a:ea typeface="Segoe UI" pitchFamily="34" charset="0"/>
                          <a:cs typeface="Segoe UI" pitchFamily="34" charset="0"/>
                        </a:rPr>
                        <a:t>Web</a:t>
                      </a:r>
                      <a:r>
                        <a:rPr lang="en-US" sz="900" b="0" u="none" strike="noStrike" kern="1200" baseline="0" dirty="0" smtClean="0">
                          <a:solidFill>
                            <a:schemeClr val="tx1"/>
                          </a:solidFill>
                          <a:latin typeface="+mn-lt"/>
                          <a:ea typeface="Segoe UI" pitchFamily="34" charset="0"/>
                          <a:cs typeface="Segoe UI" pitchFamily="34" charset="0"/>
                        </a:rPr>
                        <a:t> Apps, c</a:t>
                      </a:r>
                      <a:r>
                        <a:rPr lang="en-US" sz="900" b="0" u="none" strike="noStrike" kern="1200" dirty="0" smtClean="0">
                          <a:solidFill>
                            <a:schemeClr val="tx1"/>
                          </a:solidFill>
                          <a:latin typeface="+mn-lt"/>
                          <a:ea typeface="Segoe UI" pitchFamily="34" charset="0"/>
                          <a:cs typeface="Segoe UI" pitchFamily="34" charset="0"/>
                        </a:rPr>
                        <a:t>ollaboration with sites, fast search, drag and drop, team mailboxes</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424567">
                <a:tc vMerge="1">
                  <a:txBody>
                    <a:bodyPr/>
                    <a:lstStyle/>
                    <a:p>
                      <a:endParaRPr lang="en-US"/>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900" b="0" u="none" strike="noStrike" kern="1200" dirty="0" smtClean="0">
                          <a:solidFill>
                            <a:schemeClr val="tx1"/>
                          </a:solidFill>
                          <a:latin typeface="+mn-lt"/>
                          <a:ea typeface="Segoe UI" pitchFamily="34" charset="0"/>
                          <a:cs typeface="Segoe UI" pitchFamily="34" charset="0"/>
                        </a:rPr>
                        <a:t>Office</a:t>
                      </a:r>
                      <a:r>
                        <a:rPr lang="en-US" sz="900" b="0" u="none" strike="noStrike" kern="1200" baseline="0" dirty="0" smtClean="0">
                          <a:solidFill>
                            <a:schemeClr val="tx1"/>
                          </a:solidFill>
                          <a:latin typeface="+mn-lt"/>
                          <a:ea typeface="Segoe UI" pitchFamily="34" charset="0"/>
                          <a:cs typeface="Segoe UI" pitchFamily="34" charset="0"/>
                        </a:rPr>
                        <a:t> Web Apps with SharePoint Online (Plan 2)</a:t>
                      </a:r>
                      <a:endParaRPr lang="en-US" sz="900" b="0" u="none" strike="noStrike" kern="1200" dirty="0" smtClean="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900" b="0" u="none" strike="noStrike" kern="1200" dirty="0" smtClean="0">
                          <a:solidFill>
                            <a:schemeClr val="tx1"/>
                          </a:solidFill>
                          <a:latin typeface="+mn-lt"/>
                          <a:ea typeface="Segoe UI" pitchFamily="34" charset="0"/>
                          <a:cs typeface="Segoe UI" pitchFamily="34" charset="0"/>
                        </a:rPr>
                        <a:t>$8</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900" b="0" u="none" strike="noStrike" kern="1200" dirty="0" smtClean="0">
                          <a:solidFill>
                            <a:schemeClr val="tx1"/>
                          </a:solidFill>
                          <a:latin typeface="+mn-lt"/>
                          <a:ea typeface="Segoe UI" pitchFamily="34" charset="0"/>
                          <a:cs typeface="Segoe UI" pitchFamily="34" charset="0"/>
                        </a:rPr>
                        <a:t>Web Apps,</a:t>
                      </a:r>
                      <a:r>
                        <a:rPr lang="en-US" sz="900" b="0" u="none" strike="noStrike" kern="1200" baseline="0" dirty="0" smtClean="0">
                          <a:solidFill>
                            <a:schemeClr val="tx1"/>
                          </a:solidFill>
                          <a:latin typeface="+mn-lt"/>
                          <a:ea typeface="Segoe UI" pitchFamily="34" charset="0"/>
                          <a:cs typeface="Segoe UI" pitchFamily="34" charset="0"/>
                        </a:rPr>
                        <a:t> </a:t>
                      </a:r>
                      <a:r>
                        <a:rPr lang="en-US" sz="900" b="0" u="none" strike="noStrike" kern="1200" dirty="0" smtClean="0">
                          <a:solidFill>
                            <a:schemeClr val="tx1"/>
                          </a:solidFill>
                          <a:latin typeface="+mn-lt"/>
                          <a:ea typeface="Segoe UI" pitchFamily="34" charset="0"/>
                          <a:cs typeface="Segoe UI" pitchFamily="34" charset="0"/>
                        </a:rPr>
                        <a:t>Forms, Data visualization, Access/Excel/Visio</a:t>
                      </a:r>
                      <a:r>
                        <a:rPr lang="en-US" sz="900" b="0" u="none" strike="noStrike" kern="1200" baseline="0" dirty="0" smtClean="0">
                          <a:solidFill>
                            <a:schemeClr val="tx1"/>
                          </a:solidFill>
                          <a:latin typeface="+mn-lt"/>
                          <a:ea typeface="Segoe UI" pitchFamily="34" charset="0"/>
                          <a:cs typeface="Segoe UI" pitchFamily="34" charset="0"/>
                        </a:rPr>
                        <a:t> Services, eDiscovery, Compliance, </a:t>
                      </a:r>
                      <a:r>
                        <a:rPr lang="en-US" sz="900" b="0" u="none" strike="noStrike" kern="1200" baseline="0" dirty="0" err="1" smtClean="0">
                          <a:solidFill>
                            <a:schemeClr val="tx1"/>
                          </a:solidFill>
                          <a:latin typeface="+mn-lt"/>
                          <a:ea typeface="Segoe UI" pitchFamily="34" charset="0"/>
                          <a:cs typeface="Segoe UI" pitchFamily="34" charset="0"/>
                        </a:rPr>
                        <a:t>PowerView</a:t>
                      </a:r>
                      <a:endParaRPr lang="en-US" sz="900" b="0" u="none" strike="noStrike" kern="1200" dirty="0" smtClean="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54740">
                <a:tc vMerge="1">
                  <a:txBody>
                    <a:bodyPr/>
                    <a:lstStyle/>
                    <a:p>
                      <a:endParaRPr lang="en-US"/>
                    </a:p>
                  </a:txBody>
                  <a:tcPr/>
                </a:tc>
                <a:tc>
                  <a:txBody>
                    <a:bodyPr/>
                    <a:lstStyle/>
                    <a:p>
                      <a:pPr marL="0" indent="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Office 365 </a:t>
                      </a:r>
                      <a:r>
                        <a:rPr lang="en-US" sz="900" b="0" u="none" strike="noStrike" kern="1200" dirty="0" err="1" smtClean="0">
                          <a:solidFill>
                            <a:schemeClr val="tx1"/>
                          </a:solidFill>
                          <a:latin typeface="+mn-lt"/>
                          <a:ea typeface="Segoe UI" pitchFamily="34" charset="0"/>
                          <a:cs typeface="Segoe UI" pitchFamily="34" charset="0"/>
                        </a:rPr>
                        <a:t>ProPlus</a:t>
                      </a:r>
                      <a:endParaRPr lang="en-US" sz="900" b="0" u="none" strike="noStrike" kern="1200" dirty="0" smtClean="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indent="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$12</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r>
                        <a:rPr lang="en-US" sz="900" b="0" u="none" strike="noStrike" kern="1200" dirty="0" smtClean="0">
                          <a:solidFill>
                            <a:schemeClr val="tx1"/>
                          </a:solidFill>
                          <a:latin typeface="+mn-lt"/>
                          <a:ea typeface="Segoe UI" pitchFamily="34" charset="0"/>
                          <a:cs typeface="Segoe UI" pitchFamily="34" charset="0"/>
                        </a:rPr>
                        <a:t>Office subscription, PC/Mac, roaming, mobile</a:t>
                      </a:r>
                      <a:r>
                        <a:rPr lang="en-US" sz="900" b="0" u="none" strike="noStrike" kern="1200" baseline="0" dirty="0" smtClean="0">
                          <a:solidFill>
                            <a:schemeClr val="tx1"/>
                          </a:solidFill>
                          <a:latin typeface="+mn-lt"/>
                          <a:ea typeface="Segoe UI" pitchFamily="34" charset="0"/>
                          <a:cs typeface="Segoe UI" pitchFamily="34" charset="0"/>
                        </a:rPr>
                        <a:t> rights </a:t>
                      </a:r>
                      <a:endParaRPr lang="en-US" sz="9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sp>
        <p:nvSpPr>
          <p:cNvPr id="4" name="Title 1"/>
          <p:cNvSpPr>
            <a:spLocks noGrp="1"/>
          </p:cNvSpPr>
          <p:nvPr>
            <p:ph type="title"/>
          </p:nvPr>
        </p:nvSpPr>
        <p:spPr>
          <a:xfrm>
            <a:off x="198437" y="135457"/>
            <a:ext cx="11370961" cy="485061"/>
          </a:xfrm>
        </p:spPr>
        <p:txBody>
          <a:bodyPr anchor="ctr"/>
          <a:lstStyle/>
          <a:p>
            <a:r>
              <a:rPr lang="en-US" sz="4000" dirty="0"/>
              <a:t>Office 365 Standalones</a:t>
            </a:r>
          </a:p>
        </p:txBody>
      </p:sp>
    </p:spTree>
    <p:extLst>
      <p:ext uri="{BB962C8B-B14F-4D97-AF65-F5344CB8AC3E}">
        <p14:creationId xmlns:p14="http://schemas.microsoft.com/office/powerpoint/2010/main" val="228727981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242" y="78359"/>
            <a:ext cx="11889564" cy="917575"/>
          </a:xfrm>
        </p:spPr>
        <p:txBody>
          <a:bodyPr/>
          <a:lstStyle/>
          <a:p>
            <a:r>
              <a:rPr lang="en-US" sz="4800" dirty="0"/>
              <a:t>Comparison Across Suites</a:t>
            </a:r>
          </a:p>
        </p:txBody>
      </p:sp>
      <p:graphicFrame>
        <p:nvGraphicFramePr>
          <p:cNvPr id="4" name="Table 3"/>
          <p:cNvGraphicFramePr>
            <a:graphicFrameLocks noGrp="1"/>
          </p:cNvGraphicFramePr>
          <p:nvPr>
            <p:extLst/>
          </p:nvPr>
        </p:nvGraphicFramePr>
        <p:xfrm>
          <a:off x="350837" y="1058862"/>
          <a:ext cx="11796289" cy="5470453"/>
        </p:xfrm>
        <a:graphic>
          <a:graphicData uri="http://schemas.openxmlformats.org/drawingml/2006/table">
            <a:tbl>
              <a:tblPr firstRow="1" firstCol="1" bandCol="1"/>
              <a:tblGrid>
                <a:gridCol w="873712"/>
                <a:gridCol w="2000643"/>
                <a:gridCol w="1274562"/>
                <a:gridCol w="1274562"/>
                <a:gridCol w="1274562"/>
                <a:gridCol w="1274562"/>
                <a:gridCol w="1274562"/>
                <a:gridCol w="1274562"/>
                <a:gridCol w="1274562"/>
              </a:tblGrid>
              <a:tr h="528475">
                <a:tc>
                  <a:txBody>
                    <a:bodyPr/>
                    <a:lstStyle>
                      <a:lvl1pPr marL="0" algn="l" defTabSz="912748" rtl="0" eaLnBrk="1" latinLnBrk="0" hangingPunct="1">
                        <a:defRPr sz="1899" b="1" kern="1200">
                          <a:solidFill>
                            <a:schemeClr val="lt1"/>
                          </a:solidFill>
                          <a:latin typeface="Segoe UI"/>
                          <a:ea typeface=""/>
                          <a:cs typeface=""/>
                        </a:defRPr>
                      </a:lvl1pPr>
                      <a:lvl2pPr marL="456374" algn="l" defTabSz="912748" rtl="0" eaLnBrk="1" latinLnBrk="0" hangingPunct="1">
                        <a:defRPr sz="1899" b="1" kern="1200">
                          <a:solidFill>
                            <a:schemeClr val="lt1"/>
                          </a:solidFill>
                          <a:latin typeface="Segoe UI"/>
                          <a:ea typeface=""/>
                          <a:cs typeface=""/>
                        </a:defRPr>
                      </a:lvl2pPr>
                      <a:lvl3pPr marL="912748" algn="l" defTabSz="912748" rtl="0" eaLnBrk="1" latinLnBrk="0" hangingPunct="1">
                        <a:defRPr sz="1899" b="1" kern="1200">
                          <a:solidFill>
                            <a:schemeClr val="lt1"/>
                          </a:solidFill>
                          <a:latin typeface="Segoe UI"/>
                          <a:ea typeface=""/>
                          <a:cs typeface=""/>
                        </a:defRPr>
                      </a:lvl3pPr>
                      <a:lvl4pPr marL="1369122" algn="l" defTabSz="912748" rtl="0" eaLnBrk="1" latinLnBrk="0" hangingPunct="1">
                        <a:defRPr sz="1899" b="1" kern="1200">
                          <a:solidFill>
                            <a:schemeClr val="lt1"/>
                          </a:solidFill>
                          <a:latin typeface="Segoe UI"/>
                          <a:ea typeface=""/>
                          <a:cs typeface=""/>
                        </a:defRPr>
                      </a:lvl4pPr>
                      <a:lvl5pPr marL="1825496" algn="l" defTabSz="912748" rtl="0" eaLnBrk="1" latinLnBrk="0" hangingPunct="1">
                        <a:defRPr sz="1899" b="1" kern="1200">
                          <a:solidFill>
                            <a:schemeClr val="lt1"/>
                          </a:solidFill>
                          <a:latin typeface="Segoe UI"/>
                          <a:ea typeface=""/>
                          <a:cs typeface=""/>
                        </a:defRPr>
                      </a:lvl5pPr>
                      <a:lvl6pPr marL="2281870" algn="l" defTabSz="912748" rtl="0" eaLnBrk="1" latinLnBrk="0" hangingPunct="1">
                        <a:defRPr sz="1899" b="1" kern="1200">
                          <a:solidFill>
                            <a:schemeClr val="lt1"/>
                          </a:solidFill>
                          <a:latin typeface="Segoe UI"/>
                          <a:ea typeface=""/>
                          <a:cs typeface=""/>
                        </a:defRPr>
                      </a:lvl6pPr>
                      <a:lvl7pPr marL="2738244" algn="l" defTabSz="912748" rtl="0" eaLnBrk="1" latinLnBrk="0" hangingPunct="1">
                        <a:defRPr sz="1899" b="1" kern="1200">
                          <a:solidFill>
                            <a:schemeClr val="lt1"/>
                          </a:solidFill>
                          <a:latin typeface="Segoe UI"/>
                          <a:ea typeface=""/>
                          <a:cs typeface=""/>
                        </a:defRPr>
                      </a:lvl7pPr>
                      <a:lvl8pPr marL="3194619" algn="l" defTabSz="912748" rtl="0" eaLnBrk="1" latinLnBrk="0" hangingPunct="1">
                        <a:defRPr sz="1899" b="1" kern="1200">
                          <a:solidFill>
                            <a:schemeClr val="lt1"/>
                          </a:solidFill>
                          <a:latin typeface="Segoe UI"/>
                          <a:ea typeface=""/>
                          <a:cs typeface=""/>
                        </a:defRPr>
                      </a:lvl8pPr>
                      <a:lvl9pPr marL="3650993" algn="l" defTabSz="912748" rtl="0" eaLnBrk="1" latinLnBrk="0" hangingPunct="1">
                        <a:defRPr sz="1899" b="1" kern="1200">
                          <a:solidFill>
                            <a:schemeClr val="lt1"/>
                          </a:solidFill>
                          <a:latin typeface="Segoe UI"/>
                          <a:ea typeface=""/>
                          <a:cs typeface=""/>
                        </a:defRPr>
                      </a:lvl9p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175" cap="flat" cmpd="sng" algn="ctr">
                      <a:no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b="1" kern="1200">
                          <a:solidFill>
                            <a:schemeClr val="lt1"/>
                          </a:solidFill>
                          <a:latin typeface="Segoe UI"/>
                          <a:ea typeface=""/>
                          <a:cs typeface=""/>
                        </a:defRPr>
                      </a:lvl1pPr>
                      <a:lvl2pPr marL="456374" algn="l" defTabSz="912748" rtl="0" eaLnBrk="1" latinLnBrk="0" hangingPunct="1">
                        <a:defRPr sz="1899" b="1" kern="1200">
                          <a:solidFill>
                            <a:schemeClr val="lt1"/>
                          </a:solidFill>
                          <a:latin typeface="Segoe UI"/>
                          <a:ea typeface=""/>
                          <a:cs typeface=""/>
                        </a:defRPr>
                      </a:lvl2pPr>
                      <a:lvl3pPr marL="912748" algn="l" defTabSz="912748" rtl="0" eaLnBrk="1" latinLnBrk="0" hangingPunct="1">
                        <a:defRPr sz="1899" b="1" kern="1200">
                          <a:solidFill>
                            <a:schemeClr val="lt1"/>
                          </a:solidFill>
                          <a:latin typeface="Segoe UI"/>
                          <a:ea typeface=""/>
                          <a:cs typeface=""/>
                        </a:defRPr>
                      </a:lvl3pPr>
                      <a:lvl4pPr marL="1369122" algn="l" defTabSz="912748" rtl="0" eaLnBrk="1" latinLnBrk="0" hangingPunct="1">
                        <a:defRPr sz="1899" b="1" kern="1200">
                          <a:solidFill>
                            <a:schemeClr val="lt1"/>
                          </a:solidFill>
                          <a:latin typeface="Segoe UI"/>
                          <a:ea typeface=""/>
                          <a:cs typeface=""/>
                        </a:defRPr>
                      </a:lvl4pPr>
                      <a:lvl5pPr marL="1825496" algn="l" defTabSz="912748" rtl="0" eaLnBrk="1" latinLnBrk="0" hangingPunct="1">
                        <a:defRPr sz="1899" b="1" kern="1200">
                          <a:solidFill>
                            <a:schemeClr val="lt1"/>
                          </a:solidFill>
                          <a:latin typeface="Segoe UI"/>
                          <a:ea typeface=""/>
                          <a:cs typeface=""/>
                        </a:defRPr>
                      </a:lvl5pPr>
                      <a:lvl6pPr marL="2281870" algn="l" defTabSz="912748" rtl="0" eaLnBrk="1" latinLnBrk="0" hangingPunct="1">
                        <a:defRPr sz="1899" b="1" kern="1200">
                          <a:solidFill>
                            <a:schemeClr val="lt1"/>
                          </a:solidFill>
                          <a:latin typeface="Segoe UI"/>
                          <a:ea typeface=""/>
                          <a:cs typeface=""/>
                        </a:defRPr>
                      </a:lvl6pPr>
                      <a:lvl7pPr marL="2738244" algn="l" defTabSz="912748" rtl="0" eaLnBrk="1" latinLnBrk="0" hangingPunct="1">
                        <a:defRPr sz="1899" b="1" kern="1200">
                          <a:solidFill>
                            <a:schemeClr val="lt1"/>
                          </a:solidFill>
                          <a:latin typeface="Segoe UI"/>
                          <a:ea typeface=""/>
                          <a:cs typeface=""/>
                        </a:defRPr>
                      </a:lvl7pPr>
                      <a:lvl8pPr marL="3194619" algn="l" defTabSz="912748" rtl="0" eaLnBrk="1" latinLnBrk="0" hangingPunct="1">
                        <a:defRPr sz="1899" b="1" kern="1200">
                          <a:solidFill>
                            <a:schemeClr val="lt1"/>
                          </a:solidFill>
                          <a:latin typeface="Segoe UI"/>
                          <a:ea typeface=""/>
                          <a:cs typeface=""/>
                        </a:defRPr>
                      </a:lvl8pPr>
                      <a:lvl9pPr marL="3650993" algn="l" defTabSz="912748" rtl="0" eaLnBrk="1" latinLnBrk="0" hangingPunct="1">
                        <a:defRPr sz="1899" b="1" kern="1200">
                          <a:solidFill>
                            <a:schemeClr val="lt1"/>
                          </a:solidFill>
                          <a:latin typeface="Segoe UI"/>
                          <a:ea typeface=""/>
                          <a:cs typeface=""/>
                        </a:defRPr>
                      </a:lvl9p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b="1" kern="1200">
                          <a:solidFill>
                            <a:schemeClr val="lt1"/>
                          </a:solidFill>
                          <a:latin typeface="Segoe UI"/>
                          <a:ea typeface=""/>
                          <a:cs typeface=""/>
                        </a:defRPr>
                      </a:lvl1pPr>
                      <a:lvl2pPr marL="456374" algn="l" defTabSz="912748" rtl="0" eaLnBrk="1" latinLnBrk="0" hangingPunct="1">
                        <a:defRPr sz="1899" b="1" kern="1200">
                          <a:solidFill>
                            <a:schemeClr val="lt1"/>
                          </a:solidFill>
                          <a:latin typeface="Segoe UI"/>
                          <a:ea typeface=""/>
                          <a:cs typeface=""/>
                        </a:defRPr>
                      </a:lvl2pPr>
                      <a:lvl3pPr marL="912748" algn="l" defTabSz="912748" rtl="0" eaLnBrk="1" latinLnBrk="0" hangingPunct="1">
                        <a:defRPr sz="1899" b="1" kern="1200">
                          <a:solidFill>
                            <a:schemeClr val="lt1"/>
                          </a:solidFill>
                          <a:latin typeface="Segoe UI"/>
                          <a:ea typeface=""/>
                          <a:cs typeface=""/>
                        </a:defRPr>
                      </a:lvl3pPr>
                      <a:lvl4pPr marL="1369122" algn="l" defTabSz="912748" rtl="0" eaLnBrk="1" latinLnBrk="0" hangingPunct="1">
                        <a:defRPr sz="1899" b="1" kern="1200">
                          <a:solidFill>
                            <a:schemeClr val="lt1"/>
                          </a:solidFill>
                          <a:latin typeface="Segoe UI"/>
                          <a:ea typeface=""/>
                          <a:cs typeface=""/>
                        </a:defRPr>
                      </a:lvl4pPr>
                      <a:lvl5pPr marL="1825496" algn="l" defTabSz="912748" rtl="0" eaLnBrk="1" latinLnBrk="0" hangingPunct="1">
                        <a:defRPr sz="1899" b="1" kern="1200">
                          <a:solidFill>
                            <a:schemeClr val="lt1"/>
                          </a:solidFill>
                          <a:latin typeface="Segoe UI"/>
                          <a:ea typeface=""/>
                          <a:cs typeface=""/>
                        </a:defRPr>
                      </a:lvl5pPr>
                      <a:lvl6pPr marL="2281870" algn="l" defTabSz="912748" rtl="0" eaLnBrk="1" latinLnBrk="0" hangingPunct="1">
                        <a:defRPr sz="1899" b="1" kern="1200">
                          <a:solidFill>
                            <a:schemeClr val="lt1"/>
                          </a:solidFill>
                          <a:latin typeface="Segoe UI"/>
                          <a:ea typeface=""/>
                          <a:cs typeface=""/>
                        </a:defRPr>
                      </a:lvl6pPr>
                      <a:lvl7pPr marL="2738244" algn="l" defTabSz="912748" rtl="0" eaLnBrk="1" latinLnBrk="0" hangingPunct="1">
                        <a:defRPr sz="1899" b="1" kern="1200">
                          <a:solidFill>
                            <a:schemeClr val="lt1"/>
                          </a:solidFill>
                          <a:latin typeface="Segoe UI"/>
                          <a:ea typeface=""/>
                          <a:cs typeface=""/>
                        </a:defRPr>
                      </a:lvl7pPr>
                      <a:lvl8pPr marL="3194619" algn="l" defTabSz="912748" rtl="0" eaLnBrk="1" latinLnBrk="0" hangingPunct="1">
                        <a:defRPr sz="1899" b="1" kern="1200">
                          <a:solidFill>
                            <a:schemeClr val="lt1"/>
                          </a:solidFill>
                          <a:latin typeface="Segoe UI"/>
                          <a:ea typeface=""/>
                          <a:cs typeface=""/>
                        </a:defRPr>
                      </a:lvl8pPr>
                      <a:lvl9pPr marL="3650993" algn="l" defTabSz="912748" rtl="0" eaLnBrk="1" latinLnBrk="0" hangingPunct="1">
                        <a:defRPr sz="1899" b="1" kern="1200">
                          <a:solidFill>
                            <a:schemeClr val="lt1"/>
                          </a:solidFill>
                          <a:latin typeface="Segoe UI"/>
                          <a:ea typeface=""/>
                          <a:cs typeface=""/>
                        </a:defRPr>
                      </a:lvl9pPr>
                    </a:lstStyle>
                    <a:p>
                      <a:pPr marL="0" algn="ctr" defTabSz="914363" rtl="0" eaLnBrk="1" latinLnBrk="0" hangingPunct="1"/>
                      <a:r>
                        <a:rPr lang="en-US" sz="1400" b="0" u="none" strike="noStrike" kern="1200" dirty="0" smtClean="0">
                          <a:solidFill>
                            <a:schemeClr val="bg1"/>
                          </a:solidFill>
                          <a:latin typeface="+mn-lt"/>
                          <a:ea typeface="Segoe UI" pitchFamily="34" charset="0"/>
                          <a:cs typeface="Segoe UI" pitchFamily="34" charset="0"/>
                        </a:rPr>
                        <a:t>Small Business</a:t>
                      </a:r>
                      <a:endParaRPr lang="en-US" sz="1400" b="0" u="none" strike="noStrike" kern="1200" dirty="0">
                        <a:solidFill>
                          <a:schemeClr val="bg1"/>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c>
                  <a:txBody>
                    <a:bodyPr/>
                    <a:lstStyle>
                      <a:lvl1pPr marL="0" algn="l" defTabSz="912748" rtl="0" eaLnBrk="1" latinLnBrk="0" hangingPunct="1">
                        <a:defRPr sz="1899" b="1" kern="1200">
                          <a:solidFill>
                            <a:schemeClr val="lt1"/>
                          </a:solidFill>
                          <a:latin typeface="Segoe UI"/>
                          <a:ea typeface=""/>
                          <a:cs typeface=""/>
                        </a:defRPr>
                      </a:lvl1pPr>
                      <a:lvl2pPr marL="456374" algn="l" defTabSz="912748" rtl="0" eaLnBrk="1" latinLnBrk="0" hangingPunct="1">
                        <a:defRPr sz="1899" b="1" kern="1200">
                          <a:solidFill>
                            <a:schemeClr val="lt1"/>
                          </a:solidFill>
                          <a:latin typeface="Segoe UI"/>
                          <a:ea typeface=""/>
                          <a:cs typeface=""/>
                        </a:defRPr>
                      </a:lvl2pPr>
                      <a:lvl3pPr marL="912748" algn="l" defTabSz="912748" rtl="0" eaLnBrk="1" latinLnBrk="0" hangingPunct="1">
                        <a:defRPr sz="1899" b="1" kern="1200">
                          <a:solidFill>
                            <a:schemeClr val="lt1"/>
                          </a:solidFill>
                          <a:latin typeface="Segoe UI"/>
                          <a:ea typeface=""/>
                          <a:cs typeface=""/>
                        </a:defRPr>
                      </a:lvl3pPr>
                      <a:lvl4pPr marL="1369122" algn="l" defTabSz="912748" rtl="0" eaLnBrk="1" latinLnBrk="0" hangingPunct="1">
                        <a:defRPr sz="1899" b="1" kern="1200">
                          <a:solidFill>
                            <a:schemeClr val="lt1"/>
                          </a:solidFill>
                          <a:latin typeface="Segoe UI"/>
                          <a:ea typeface=""/>
                          <a:cs typeface=""/>
                        </a:defRPr>
                      </a:lvl4pPr>
                      <a:lvl5pPr marL="1825496" algn="l" defTabSz="912748" rtl="0" eaLnBrk="1" latinLnBrk="0" hangingPunct="1">
                        <a:defRPr sz="1899" b="1" kern="1200">
                          <a:solidFill>
                            <a:schemeClr val="lt1"/>
                          </a:solidFill>
                          <a:latin typeface="Segoe UI"/>
                          <a:ea typeface=""/>
                          <a:cs typeface=""/>
                        </a:defRPr>
                      </a:lvl5pPr>
                      <a:lvl6pPr marL="2281870" algn="l" defTabSz="912748" rtl="0" eaLnBrk="1" latinLnBrk="0" hangingPunct="1">
                        <a:defRPr sz="1899" b="1" kern="1200">
                          <a:solidFill>
                            <a:schemeClr val="lt1"/>
                          </a:solidFill>
                          <a:latin typeface="Segoe UI"/>
                          <a:ea typeface=""/>
                          <a:cs typeface=""/>
                        </a:defRPr>
                      </a:lvl6pPr>
                      <a:lvl7pPr marL="2738244" algn="l" defTabSz="912748" rtl="0" eaLnBrk="1" latinLnBrk="0" hangingPunct="1">
                        <a:defRPr sz="1899" b="1" kern="1200">
                          <a:solidFill>
                            <a:schemeClr val="lt1"/>
                          </a:solidFill>
                          <a:latin typeface="Segoe UI"/>
                          <a:ea typeface=""/>
                          <a:cs typeface=""/>
                        </a:defRPr>
                      </a:lvl7pPr>
                      <a:lvl8pPr marL="3194619" algn="l" defTabSz="912748" rtl="0" eaLnBrk="1" latinLnBrk="0" hangingPunct="1">
                        <a:defRPr sz="1899" b="1" kern="1200">
                          <a:solidFill>
                            <a:schemeClr val="lt1"/>
                          </a:solidFill>
                          <a:latin typeface="Segoe UI"/>
                          <a:ea typeface=""/>
                          <a:cs typeface=""/>
                        </a:defRPr>
                      </a:lvl8pPr>
                      <a:lvl9pPr marL="3650993" algn="l" defTabSz="912748" rtl="0" eaLnBrk="1" latinLnBrk="0" hangingPunct="1">
                        <a:defRPr sz="1899" b="1" kern="1200">
                          <a:solidFill>
                            <a:schemeClr val="lt1"/>
                          </a:solidFill>
                          <a:latin typeface="Segoe UI"/>
                          <a:ea typeface=""/>
                          <a:cs typeface=""/>
                        </a:defRPr>
                      </a:lvl9pPr>
                    </a:lstStyle>
                    <a:p>
                      <a:pPr marL="0" algn="ctr" defTabSz="914363" rtl="0" eaLnBrk="1" latinLnBrk="0" hangingPunct="1"/>
                      <a:r>
                        <a:rPr lang="en-US" sz="1400" b="0" u="none" strike="noStrike" kern="1200" dirty="0" smtClean="0">
                          <a:solidFill>
                            <a:schemeClr val="bg1"/>
                          </a:solidFill>
                          <a:latin typeface="+mn-lt"/>
                          <a:ea typeface="Segoe UI" pitchFamily="34" charset="0"/>
                          <a:cs typeface="Segoe UI" pitchFamily="34" charset="0"/>
                        </a:rPr>
                        <a:t>Small Business</a:t>
                      </a:r>
                      <a:r>
                        <a:rPr lang="en-US" sz="1400" b="0" u="none" strike="noStrike" kern="1200" baseline="0" dirty="0" smtClean="0">
                          <a:solidFill>
                            <a:schemeClr val="bg1"/>
                          </a:solidFill>
                          <a:latin typeface="+mn-lt"/>
                          <a:ea typeface="Segoe UI" pitchFamily="34" charset="0"/>
                          <a:cs typeface="Segoe UI" pitchFamily="34" charset="0"/>
                        </a:rPr>
                        <a:t> Premium</a:t>
                      </a:r>
                      <a:endParaRPr lang="en-US" sz="1400" b="0" u="none" strike="noStrike" kern="1200" dirty="0">
                        <a:solidFill>
                          <a:schemeClr val="bg1"/>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c>
                  <a:txBody>
                    <a:bodyPr/>
                    <a:lstStyle>
                      <a:lvl1pPr marL="0" algn="l" defTabSz="912748" rtl="0" eaLnBrk="1" latinLnBrk="0" hangingPunct="1">
                        <a:defRPr sz="1899" b="1" kern="1200">
                          <a:solidFill>
                            <a:schemeClr val="lt1"/>
                          </a:solidFill>
                          <a:latin typeface="Segoe UI"/>
                          <a:ea typeface=""/>
                          <a:cs typeface=""/>
                        </a:defRPr>
                      </a:lvl1pPr>
                      <a:lvl2pPr marL="456374" algn="l" defTabSz="912748" rtl="0" eaLnBrk="1" latinLnBrk="0" hangingPunct="1">
                        <a:defRPr sz="1899" b="1" kern="1200">
                          <a:solidFill>
                            <a:schemeClr val="lt1"/>
                          </a:solidFill>
                          <a:latin typeface="Segoe UI"/>
                          <a:ea typeface=""/>
                          <a:cs typeface=""/>
                        </a:defRPr>
                      </a:lvl2pPr>
                      <a:lvl3pPr marL="912748" algn="l" defTabSz="912748" rtl="0" eaLnBrk="1" latinLnBrk="0" hangingPunct="1">
                        <a:defRPr sz="1899" b="1" kern="1200">
                          <a:solidFill>
                            <a:schemeClr val="lt1"/>
                          </a:solidFill>
                          <a:latin typeface="Segoe UI"/>
                          <a:ea typeface=""/>
                          <a:cs typeface=""/>
                        </a:defRPr>
                      </a:lvl3pPr>
                      <a:lvl4pPr marL="1369122" algn="l" defTabSz="912748" rtl="0" eaLnBrk="1" latinLnBrk="0" hangingPunct="1">
                        <a:defRPr sz="1899" b="1" kern="1200">
                          <a:solidFill>
                            <a:schemeClr val="lt1"/>
                          </a:solidFill>
                          <a:latin typeface="Segoe UI"/>
                          <a:ea typeface=""/>
                          <a:cs typeface=""/>
                        </a:defRPr>
                      </a:lvl4pPr>
                      <a:lvl5pPr marL="1825496" algn="l" defTabSz="912748" rtl="0" eaLnBrk="1" latinLnBrk="0" hangingPunct="1">
                        <a:defRPr sz="1899" b="1" kern="1200">
                          <a:solidFill>
                            <a:schemeClr val="lt1"/>
                          </a:solidFill>
                          <a:latin typeface="Segoe UI"/>
                          <a:ea typeface=""/>
                          <a:cs typeface=""/>
                        </a:defRPr>
                      </a:lvl5pPr>
                      <a:lvl6pPr marL="2281870" algn="l" defTabSz="912748" rtl="0" eaLnBrk="1" latinLnBrk="0" hangingPunct="1">
                        <a:defRPr sz="1899" b="1" kern="1200">
                          <a:solidFill>
                            <a:schemeClr val="lt1"/>
                          </a:solidFill>
                          <a:latin typeface="Segoe UI"/>
                          <a:ea typeface=""/>
                          <a:cs typeface=""/>
                        </a:defRPr>
                      </a:lvl6pPr>
                      <a:lvl7pPr marL="2738244" algn="l" defTabSz="912748" rtl="0" eaLnBrk="1" latinLnBrk="0" hangingPunct="1">
                        <a:defRPr sz="1899" b="1" kern="1200">
                          <a:solidFill>
                            <a:schemeClr val="lt1"/>
                          </a:solidFill>
                          <a:latin typeface="Segoe UI"/>
                          <a:ea typeface=""/>
                          <a:cs typeface=""/>
                        </a:defRPr>
                      </a:lvl7pPr>
                      <a:lvl8pPr marL="3194619" algn="l" defTabSz="912748" rtl="0" eaLnBrk="1" latinLnBrk="0" hangingPunct="1">
                        <a:defRPr sz="1899" b="1" kern="1200">
                          <a:solidFill>
                            <a:schemeClr val="lt1"/>
                          </a:solidFill>
                          <a:latin typeface="Segoe UI"/>
                          <a:ea typeface=""/>
                          <a:cs typeface=""/>
                        </a:defRPr>
                      </a:lvl8pPr>
                      <a:lvl9pPr marL="3650993" algn="l" defTabSz="912748" rtl="0" eaLnBrk="1" latinLnBrk="0" hangingPunct="1">
                        <a:defRPr sz="1899" b="1" kern="1200">
                          <a:solidFill>
                            <a:schemeClr val="lt1"/>
                          </a:solidFill>
                          <a:latin typeface="Segoe UI"/>
                          <a:ea typeface=""/>
                          <a:cs typeface=""/>
                        </a:defRPr>
                      </a:lvl9pPr>
                    </a:lstStyle>
                    <a:p>
                      <a:pPr marL="0" algn="ctr" defTabSz="914363" rtl="0" eaLnBrk="1" latinLnBrk="0" hangingPunct="1"/>
                      <a:r>
                        <a:rPr lang="en-US" sz="1400" b="0" u="none" strike="noStrike" kern="1200" dirty="0" smtClean="0">
                          <a:solidFill>
                            <a:schemeClr val="bg1"/>
                          </a:solidFill>
                          <a:latin typeface="+mn-lt"/>
                          <a:ea typeface="Segoe UI" pitchFamily="34" charset="0"/>
                          <a:cs typeface="Segoe UI" pitchFamily="34" charset="0"/>
                        </a:rPr>
                        <a:t>Midsize Business</a:t>
                      </a:r>
                      <a:endParaRPr lang="en-US" sz="1400" b="0" u="none" strike="noStrike" kern="1200" dirty="0">
                        <a:solidFill>
                          <a:schemeClr val="bg1"/>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188F"/>
                    </a:solidFill>
                  </a:tcPr>
                </a:tc>
                <a:tc>
                  <a:txBody>
                    <a:bodyPr/>
                    <a:lstStyle>
                      <a:lvl1pPr marL="0" algn="l" defTabSz="912748" rtl="0" eaLnBrk="1" latinLnBrk="0" hangingPunct="1">
                        <a:defRPr sz="1899" b="1" kern="1200">
                          <a:solidFill>
                            <a:schemeClr val="lt1"/>
                          </a:solidFill>
                          <a:latin typeface="Segoe UI"/>
                          <a:ea typeface=""/>
                          <a:cs typeface=""/>
                        </a:defRPr>
                      </a:lvl1pPr>
                      <a:lvl2pPr marL="456374" algn="l" defTabSz="912748" rtl="0" eaLnBrk="1" latinLnBrk="0" hangingPunct="1">
                        <a:defRPr sz="1899" b="1" kern="1200">
                          <a:solidFill>
                            <a:schemeClr val="lt1"/>
                          </a:solidFill>
                          <a:latin typeface="Segoe UI"/>
                          <a:ea typeface=""/>
                          <a:cs typeface=""/>
                        </a:defRPr>
                      </a:lvl2pPr>
                      <a:lvl3pPr marL="912748" algn="l" defTabSz="912748" rtl="0" eaLnBrk="1" latinLnBrk="0" hangingPunct="1">
                        <a:defRPr sz="1899" b="1" kern="1200">
                          <a:solidFill>
                            <a:schemeClr val="lt1"/>
                          </a:solidFill>
                          <a:latin typeface="Segoe UI"/>
                          <a:ea typeface=""/>
                          <a:cs typeface=""/>
                        </a:defRPr>
                      </a:lvl3pPr>
                      <a:lvl4pPr marL="1369122" algn="l" defTabSz="912748" rtl="0" eaLnBrk="1" latinLnBrk="0" hangingPunct="1">
                        <a:defRPr sz="1899" b="1" kern="1200">
                          <a:solidFill>
                            <a:schemeClr val="lt1"/>
                          </a:solidFill>
                          <a:latin typeface="Segoe UI"/>
                          <a:ea typeface=""/>
                          <a:cs typeface=""/>
                        </a:defRPr>
                      </a:lvl4pPr>
                      <a:lvl5pPr marL="1825496" algn="l" defTabSz="912748" rtl="0" eaLnBrk="1" latinLnBrk="0" hangingPunct="1">
                        <a:defRPr sz="1899" b="1" kern="1200">
                          <a:solidFill>
                            <a:schemeClr val="lt1"/>
                          </a:solidFill>
                          <a:latin typeface="Segoe UI"/>
                          <a:ea typeface=""/>
                          <a:cs typeface=""/>
                        </a:defRPr>
                      </a:lvl5pPr>
                      <a:lvl6pPr marL="2281870" algn="l" defTabSz="912748" rtl="0" eaLnBrk="1" latinLnBrk="0" hangingPunct="1">
                        <a:defRPr sz="1899" b="1" kern="1200">
                          <a:solidFill>
                            <a:schemeClr val="lt1"/>
                          </a:solidFill>
                          <a:latin typeface="Segoe UI"/>
                          <a:ea typeface=""/>
                          <a:cs typeface=""/>
                        </a:defRPr>
                      </a:lvl6pPr>
                      <a:lvl7pPr marL="2738244" algn="l" defTabSz="912748" rtl="0" eaLnBrk="1" latinLnBrk="0" hangingPunct="1">
                        <a:defRPr sz="1899" b="1" kern="1200">
                          <a:solidFill>
                            <a:schemeClr val="lt1"/>
                          </a:solidFill>
                          <a:latin typeface="Segoe UI"/>
                          <a:ea typeface=""/>
                          <a:cs typeface=""/>
                        </a:defRPr>
                      </a:lvl7pPr>
                      <a:lvl8pPr marL="3194619" algn="l" defTabSz="912748" rtl="0" eaLnBrk="1" latinLnBrk="0" hangingPunct="1">
                        <a:defRPr sz="1899" b="1" kern="1200">
                          <a:solidFill>
                            <a:schemeClr val="lt1"/>
                          </a:solidFill>
                          <a:latin typeface="Segoe UI"/>
                          <a:ea typeface=""/>
                          <a:cs typeface=""/>
                        </a:defRPr>
                      </a:lvl8pPr>
                      <a:lvl9pPr marL="3650993" algn="l" defTabSz="912748" rtl="0" eaLnBrk="1" latinLnBrk="0" hangingPunct="1">
                        <a:defRPr sz="1899" b="1" kern="1200">
                          <a:solidFill>
                            <a:schemeClr val="lt1"/>
                          </a:solidFill>
                          <a:latin typeface="Segoe UI"/>
                          <a:ea typeface=""/>
                          <a:cs typeface=""/>
                        </a:defRPr>
                      </a:lvl9pPr>
                    </a:lstStyle>
                    <a:p>
                      <a:pPr marL="0" algn="ctr" defTabSz="914363" rtl="0" eaLnBrk="1" latinLnBrk="0" hangingPunct="1"/>
                      <a:r>
                        <a:rPr lang="en-US" sz="1400" b="0" u="none" strike="noStrike" kern="1200" dirty="0" smtClean="0">
                          <a:solidFill>
                            <a:schemeClr val="bg1"/>
                          </a:solidFill>
                          <a:latin typeface="+mn-lt"/>
                          <a:ea typeface="Segoe UI" pitchFamily="34" charset="0"/>
                          <a:cs typeface="Segoe UI" pitchFamily="34" charset="0"/>
                        </a:rPr>
                        <a:t>Enterprise K1</a:t>
                      </a:r>
                      <a:endParaRPr lang="en-US" sz="1400" b="0" u="none" strike="noStrike" kern="1200" dirty="0">
                        <a:solidFill>
                          <a:schemeClr val="bg1"/>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solidFill>
                  </a:tcPr>
                </a:tc>
                <a:tc>
                  <a:txBody>
                    <a:bodyPr/>
                    <a:lstStyle>
                      <a:lvl1pPr marL="0" algn="l" defTabSz="912748" rtl="0" eaLnBrk="1" latinLnBrk="0" hangingPunct="1">
                        <a:defRPr sz="1899" b="1" kern="1200">
                          <a:solidFill>
                            <a:schemeClr val="lt1"/>
                          </a:solidFill>
                          <a:latin typeface="Segoe UI"/>
                          <a:ea typeface=""/>
                          <a:cs typeface=""/>
                        </a:defRPr>
                      </a:lvl1pPr>
                      <a:lvl2pPr marL="456374" algn="l" defTabSz="912748" rtl="0" eaLnBrk="1" latinLnBrk="0" hangingPunct="1">
                        <a:defRPr sz="1899" b="1" kern="1200">
                          <a:solidFill>
                            <a:schemeClr val="lt1"/>
                          </a:solidFill>
                          <a:latin typeface="Segoe UI"/>
                          <a:ea typeface=""/>
                          <a:cs typeface=""/>
                        </a:defRPr>
                      </a:lvl2pPr>
                      <a:lvl3pPr marL="912748" algn="l" defTabSz="912748" rtl="0" eaLnBrk="1" latinLnBrk="0" hangingPunct="1">
                        <a:defRPr sz="1899" b="1" kern="1200">
                          <a:solidFill>
                            <a:schemeClr val="lt1"/>
                          </a:solidFill>
                          <a:latin typeface="Segoe UI"/>
                          <a:ea typeface=""/>
                          <a:cs typeface=""/>
                        </a:defRPr>
                      </a:lvl3pPr>
                      <a:lvl4pPr marL="1369122" algn="l" defTabSz="912748" rtl="0" eaLnBrk="1" latinLnBrk="0" hangingPunct="1">
                        <a:defRPr sz="1899" b="1" kern="1200">
                          <a:solidFill>
                            <a:schemeClr val="lt1"/>
                          </a:solidFill>
                          <a:latin typeface="Segoe UI"/>
                          <a:ea typeface=""/>
                          <a:cs typeface=""/>
                        </a:defRPr>
                      </a:lvl4pPr>
                      <a:lvl5pPr marL="1825496" algn="l" defTabSz="912748" rtl="0" eaLnBrk="1" latinLnBrk="0" hangingPunct="1">
                        <a:defRPr sz="1899" b="1" kern="1200">
                          <a:solidFill>
                            <a:schemeClr val="lt1"/>
                          </a:solidFill>
                          <a:latin typeface="Segoe UI"/>
                          <a:ea typeface=""/>
                          <a:cs typeface=""/>
                        </a:defRPr>
                      </a:lvl5pPr>
                      <a:lvl6pPr marL="2281870" algn="l" defTabSz="912748" rtl="0" eaLnBrk="1" latinLnBrk="0" hangingPunct="1">
                        <a:defRPr sz="1899" b="1" kern="1200">
                          <a:solidFill>
                            <a:schemeClr val="lt1"/>
                          </a:solidFill>
                          <a:latin typeface="Segoe UI"/>
                          <a:ea typeface=""/>
                          <a:cs typeface=""/>
                        </a:defRPr>
                      </a:lvl6pPr>
                      <a:lvl7pPr marL="2738244" algn="l" defTabSz="912748" rtl="0" eaLnBrk="1" latinLnBrk="0" hangingPunct="1">
                        <a:defRPr sz="1899" b="1" kern="1200">
                          <a:solidFill>
                            <a:schemeClr val="lt1"/>
                          </a:solidFill>
                          <a:latin typeface="Segoe UI"/>
                          <a:ea typeface=""/>
                          <a:cs typeface=""/>
                        </a:defRPr>
                      </a:lvl7pPr>
                      <a:lvl8pPr marL="3194619" algn="l" defTabSz="912748" rtl="0" eaLnBrk="1" latinLnBrk="0" hangingPunct="1">
                        <a:defRPr sz="1899" b="1" kern="1200">
                          <a:solidFill>
                            <a:schemeClr val="lt1"/>
                          </a:solidFill>
                          <a:latin typeface="Segoe UI"/>
                          <a:ea typeface=""/>
                          <a:cs typeface=""/>
                        </a:defRPr>
                      </a:lvl8pPr>
                      <a:lvl9pPr marL="3650993" algn="l" defTabSz="912748" rtl="0" eaLnBrk="1" latinLnBrk="0" hangingPunct="1">
                        <a:defRPr sz="1899" b="1" kern="1200">
                          <a:solidFill>
                            <a:schemeClr val="lt1"/>
                          </a:solidFill>
                          <a:latin typeface="Segoe UI"/>
                          <a:ea typeface=""/>
                          <a:cs typeface=""/>
                        </a:defRPr>
                      </a:lvl9pPr>
                    </a:lstStyle>
                    <a:p>
                      <a:pPr marL="0" algn="ctr" defTabSz="914363" rtl="0" eaLnBrk="1" latinLnBrk="0" hangingPunct="1"/>
                      <a:r>
                        <a:rPr lang="en-US" sz="1400" b="0" u="none" strike="noStrike" kern="1200" dirty="0" smtClean="0">
                          <a:solidFill>
                            <a:schemeClr val="bg1"/>
                          </a:solidFill>
                          <a:latin typeface="+mn-lt"/>
                          <a:ea typeface="Segoe UI" pitchFamily="34" charset="0"/>
                          <a:cs typeface="Segoe UI" pitchFamily="34" charset="0"/>
                        </a:rPr>
                        <a:t>Enterprise</a:t>
                      </a:r>
                      <a:r>
                        <a:rPr lang="en-US" sz="1400" b="0" u="none" strike="noStrike" kern="1200" baseline="0" dirty="0" smtClean="0">
                          <a:solidFill>
                            <a:schemeClr val="bg1"/>
                          </a:solidFill>
                          <a:latin typeface="+mn-lt"/>
                          <a:ea typeface="Segoe UI" pitchFamily="34" charset="0"/>
                          <a:cs typeface="Segoe UI" pitchFamily="34" charset="0"/>
                        </a:rPr>
                        <a:t> E1</a:t>
                      </a:r>
                      <a:endParaRPr lang="en-US" sz="1400" b="0" u="none" strike="noStrike" kern="1200" dirty="0">
                        <a:solidFill>
                          <a:schemeClr val="bg1"/>
                        </a:soli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3C00"/>
                    </a:solidFill>
                  </a:tcPr>
                </a:tc>
                <a:tc>
                  <a:txBody>
                    <a:bodyPr/>
                    <a:lstStyle>
                      <a:lvl1pPr marL="0" algn="l" defTabSz="912748" rtl="0" eaLnBrk="1" latinLnBrk="0" hangingPunct="1">
                        <a:defRPr sz="1899" b="1" kern="1200">
                          <a:solidFill>
                            <a:schemeClr val="lt1"/>
                          </a:solidFill>
                          <a:latin typeface="Segoe UI"/>
                          <a:ea typeface=""/>
                          <a:cs typeface=""/>
                        </a:defRPr>
                      </a:lvl1pPr>
                      <a:lvl2pPr marL="456374" algn="l" defTabSz="912748" rtl="0" eaLnBrk="1" latinLnBrk="0" hangingPunct="1">
                        <a:defRPr sz="1899" b="1" kern="1200">
                          <a:solidFill>
                            <a:schemeClr val="lt1"/>
                          </a:solidFill>
                          <a:latin typeface="Segoe UI"/>
                          <a:ea typeface=""/>
                          <a:cs typeface=""/>
                        </a:defRPr>
                      </a:lvl2pPr>
                      <a:lvl3pPr marL="912748" algn="l" defTabSz="912748" rtl="0" eaLnBrk="1" latinLnBrk="0" hangingPunct="1">
                        <a:defRPr sz="1899" b="1" kern="1200">
                          <a:solidFill>
                            <a:schemeClr val="lt1"/>
                          </a:solidFill>
                          <a:latin typeface="Segoe UI"/>
                          <a:ea typeface=""/>
                          <a:cs typeface=""/>
                        </a:defRPr>
                      </a:lvl3pPr>
                      <a:lvl4pPr marL="1369122" algn="l" defTabSz="912748" rtl="0" eaLnBrk="1" latinLnBrk="0" hangingPunct="1">
                        <a:defRPr sz="1899" b="1" kern="1200">
                          <a:solidFill>
                            <a:schemeClr val="lt1"/>
                          </a:solidFill>
                          <a:latin typeface="Segoe UI"/>
                          <a:ea typeface=""/>
                          <a:cs typeface=""/>
                        </a:defRPr>
                      </a:lvl4pPr>
                      <a:lvl5pPr marL="1825496" algn="l" defTabSz="912748" rtl="0" eaLnBrk="1" latinLnBrk="0" hangingPunct="1">
                        <a:defRPr sz="1899" b="1" kern="1200">
                          <a:solidFill>
                            <a:schemeClr val="lt1"/>
                          </a:solidFill>
                          <a:latin typeface="Segoe UI"/>
                          <a:ea typeface=""/>
                          <a:cs typeface=""/>
                        </a:defRPr>
                      </a:lvl5pPr>
                      <a:lvl6pPr marL="2281870" algn="l" defTabSz="912748" rtl="0" eaLnBrk="1" latinLnBrk="0" hangingPunct="1">
                        <a:defRPr sz="1899" b="1" kern="1200">
                          <a:solidFill>
                            <a:schemeClr val="lt1"/>
                          </a:solidFill>
                          <a:latin typeface="Segoe UI"/>
                          <a:ea typeface=""/>
                          <a:cs typeface=""/>
                        </a:defRPr>
                      </a:lvl6pPr>
                      <a:lvl7pPr marL="2738244" algn="l" defTabSz="912748" rtl="0" eaLnBrk="1" latinLnBrk="0" hangingPunct="1">
                        <a:defRPr sz="1899" b="1" kern="1200">
                          <a:solidFill>
                            <a:schemeClr val="lt1"/>
                          </a:solidFill>
                          <a:latin typeface="Segoe UI"/>
                          <a:ea typeface=""/>
                          <a:cs typeface=""/>
                        </a:defRPr>
                      </a:lvl7pPr>
                      <a:lvl8pPr marL="3194619" algn="l" defTabSz="912748" rtl="0" eaLnBrk="1" latinLnBrk="0" hangingPunct="1">
                        <a:defRPr sz="1899" b="1" kern="1200">
                          <a:solidFill>
                            <a:schemeClr val="lt1"/>
                          </a:solidFill>
                          <a:latin typeface="Segoe UI"/>
                          <a:ea typeface=""/>
                          <a:cs typeface=""/>
                        </a:defRPr>
                      </a:lvl8pPr>
                      <a:lvl9pPr marL="3650993" algn="l" defTabSz="912748" rtl="0" eaLnBrk="1" latinLnBrk="0" hangingPunct="1">
                        <a:defRPr sz="1899" b="1" kern="1200">
                          <a:solidFill>
                            <a:schemeClr val="lt1"/>
                          </a:solidFill>
                          <a:latin typeface="Segoe UI"/>
                          <a:ea typeface=""/>
                          <a:cs typeface=""/>
                        </a:defRPr>
                      </a:lvl9pPr>
                    </a:lstStyle>
                    <a:p>
                      <a:pPr marL="0" algn="ctr" defTabSz="914363" rtl="0" eaLnBrk="1" latinLnBrk="0" hangingPunct="1"/>
                      <a:r>
                        <a:rPr lang="en-US" sz="1400" b="0" u="none" strike="noStrike" kern="1200" dirty="0" smtClean="0">
                          <a:solidFill>
                            <a:schemeClr val="bg1"/>
                          </a:solidFill>
                          <a:latin typeface="+mn-lt"/>
                          <a:ea typeface="Segoe UI" pitchFamily="34" charset="0"/>
                          <a:cs typeface="Segoe UI" pitchFamily="34" charset="0"/>
                        </a:rPr>
                        <a:t>Enterprise</a:t>
                      </a:r>
                      <a:r>
                        <a:rPr lang="en-US" sz="1400" b="0" u="none" strike="noStrike" kern="1200" baseline="0" dirty="0" smtClean="0">
                          <a:solidFill>
                            <a:schemeClr val="bg1"/>
                          </a:solidFill>
                          <a:latin typeface="+mn-lt"/>
                          <a:ea typeface="Segoe UI" pitchFamily="34" charset="0"/>
                          <a:cs typeface="Segoe UI" pitchFamily="34" charset="0"/>
                        </a:rPr>
                        <a:t> </a:t>
                      </a:r>
                      <a:r>
                        <a:rPr lang="en-US" sz="1400" b="0" u="none" strike="noStrike" kern="1200" dirty="0" smtClean="0">
                          <a:solidFill>
                            <a:schemeClr val="bg1"/>
                          </a:solidFill>
                          <a:latin typeface="+mn-lt"/>
                          <a:ea typeface="Segoe UI" pitchFamily="34" charset="0"/>
                          <a:cs typeface="Segoe UI" pitchFamily="34" charset="0"/>
                        </a:rPr>
                        <a:t>E3</a:t>
                      </a:r>
                      <a:endParaRPr lang="en-US" sz="1400" b="0" u="none" strike="noStrike" kern="1200" dirty="0">
                        <a:solidFill>
                          <a:schemeClr val="bg1"/>
                        </a:soli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3C00"/>
                    </a:solidFill>
                  </a:tcPr>
                </a:tc>
                <a:tc>
                  <a:txBody>
                    <a:bodyPr/>
                    <a:lstStyle>
                      <a:lvl1pPr marL="0" algn="l" defTabSz="912748" rtl="0" eaLnBrk="1" latinLnBrk="0" hangingPunct="1">
                        <a:defRPr sz="1899" b="1" kern="1200">
                          <a:solidFill>
                            <a:schemeClr val="lt1"/>
                          </a:solidFill>
                          <a:latin typeface="Segoe UI"/>
                          <a:ea typeface=""/>
                          <a:cs typeface=""/>
                        </a:defRPr>
                      </a:lvl1pPr>
                      <a:lvl2pPr marL="456374" algn="l" defTabSz="912748" rtl="0" eaLnBrk="1" latinLnBrk="0" hangingPunct="1">
                        <a:defRPr sz="1899" b="1" kern="1200">
                          <a:solidFill>
                            <a:schemeClr val="lt1"/>
                          </a:solidFill>
                          <a:latin typeface="Segoe UI"/>
                          <a:ea typeface=""/>
                          <a:cs typeface=""/>
                        </a:defRPr>
                      </a:lvl2pPr>
                      <a:lvl3pPr marL="912748" algn="l" defTabSz="912748" rtl="0" eaLnBrk="1" latinLnBrk="0" hangingPunct="1">
                        <a:defRPr sz="1899" b="1" kern="1200">
                          <a:solidFill>
                            <a:schemeClr val="lt1"/>
                          </a:solidFill>
                          <a:latin typeface="Segoe UI"/>
                          <a:ea typeface=""/>
                          <a:cs typeface=""/>
                        </a:defRPr>
                      </a:lvl3pPr>
                      <a:lvl4pPr marL="1369122" algn="l" defTabSz="912748" rtl="0" eaLnBrk="1" latinLnBrk="0" hangingPunct="1">
                        <a:defRPr sz="1899" b="1" kern="1200">
                          <a:solidFill>
                            <a:schemeClr val="lt1"/>
                          </a:solidFill>
                          <a:latin typeface="Segoe UI"/>
                          <a:ea typeface=""/>
                          <a:cs typeface=""/>
                        </a:defRPr>
                      </a:lvl4pPr>
                      <a:lvl5pPr marL="1825496" algn="l" defTabSz="912748" rtl="0" eaLnBrk="1" latinLnBrk="0" hangingPunct="1">
                        <a:defRPr sz="1899" b="1" kern="1200">
                          <a:solidFill>
                            <a:schemeClr val="lt1"/>
                          </a:solidFill>
                          <a:latin typeface="Segoe UI"/>
                          <a:ea typeface=""/>
                          <a:cs typeface=""/>
                        </a:defRPr>
                      </a:lvl5pPr>
                      <a:lvl6pPr marL="2281870" algn="l" defTabSz="912748" rtl="0" eaLnBrk="1" latinLnBrk="0" hangingPunct="1">
                        <a:defRPr sz="1899" b="1" kern="1200">
                          <a:solidFill>
                            <a:schemeClr val="lt1"/>
                          </a:solidFill>
                          <a:latin typeface="Segoe UI"/>
                          <a:ea typeface=""/>
                          <a:cs typeface=""/>
                        </a:defRPr>
                      </a:lvl6pPr>
                      <a:lvl7pPr marL="2738244" algn="l" defTabSz="912748" rtl="0" eaLnBrk="1" latinLnBrk="0" hangingPunct="1">
                        <a:defRPr sz="1899" b="1" kern="1200">
                          <a:solidFill>
                            <a:schemeClr val="lt1"/>
                          </a:solidFill>
                          <a:latin typeface="Segoe UI"/>
                          <a:ea typeface=""/>
                          <a:cs typeface=""/>
                        </a:defRPr>
                      </a:lvl7pPr>
                      <a:lvl8pPr marL="3194619" algn="l" defTabSz="912748" rtl="0" eaLnBrk="1" latinLnBrk="0" hangingPunct="1">
                        <a:defRPr sz="1899" b="1" kern="1200">
                          <a:solidFill>
                            <a:schemeClr val="lt1"/>
                          </a:solidFill>
                          <a:latin typeface="Segoe UI"/>
                          <a:ea typeface=""/>
                          <a:cs typeface=""/>
                        </a:defRPr>
                      </a:lvl8pPr>
                      <a:lvl9pPr marL="3650993" algn="l" defTabSz="912748" rtl="0" eaLnBrk="1" latinLnBrk="0" hangingPunct="1">
                        <a:defRPr sz="1899" b="1" kern="1200">
                          <a:solidFill>
                            <a:schemeClr val="lt1"/>
                          </a:solidFill>
                          <a:latin typeface="Segoe UI"/>
                          <a:ea typeface=""/>
                          <a:cs typeface=""/>
                        </a:defRPr>
                      </a:lvl9pPr>
                    </a:lstStyle>
                    <a:p>
                      <a:pPr marL="0" algn="ctr" defTabSz="914363" rtl="0" eaLnBrk="1" latinLnBrk="0" hangingPunct="1"/>
                      <a:r>
                        <a:rPr lang="en-US" sz="1400" b="0" u="none" strike="noStrike" kern="1200" dirty="0" smtClean="0">
                          <a:solidFill>
                            <a:schemeClr val="bg1"/>
                          </a:solidFill>
                          <a:latin typeface="+mn-lt"/>
                          <a:ea typeface="Segoe UI" pitchFamily="34" charset="0"/>
                          <a:cs typeface="Segoe UI" pitchFamily="34" charset="0"/>
                        </a:rPr>
                        <a:t>Enterprise E4</a:t>
                      </a:r>
                      <a:endParaRPr lang="en-US" sz="1400" b="0" u="none" strike="noStrike" kern="1200" dirty="0">
                        <a:solidFill>
                          <a:schemeClr val="bg1"/>
                        </a:soli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3C00"/>
                    </a:solidFill>
                  </a:tcPr>
                </a:tc>
              </a:tr>
              <a:tr h="350271">
                <a:tc rowSpan="4">
                  <a:txBody>
                    <a:bodyPr/>
                    <a:lstStyle>
                      <a:lvl1pPr marL="0" algn="l" defTabSz="912748" rtl="0" eaLnBrk="1" latinLnBrk="0" hangingPunct="1">
                        <a:defRPr sz="1899" b="1" kern="1200">
                          <a:solidFill>
                            <a:schemeClr val="lt1"/>
                          </a:solidFill>
                          <a:latin typeface="Segoe UI"/>
                          <a:ea typeface=""/>
                          <a:cs typeface=""/>
                        </a:defRPr>
                      </a:lvl1pPr>
                      <a:lvl2pPr marL="456374" algn="l" defTabSz="912748" rtl="0" eaLnBrk="1" latinLnBrk="0" hangingPunct="1">
                        <a:defRPr sz="1899" b="1" kern="1200">
                          <a:solidFill>
                            <a:schemeClr val="lt1"/>
                          </a:solidFill>
                          <a:latin typeface="Segoe UI"/>
                          <a:ea typeface=""/>
                          <a:cs typeface=""/>
                        </a:defRPr>
                      </a:lvl2pPr>
                      <a:lvl3pPr marL="912748" algn="l" defTabSz="912748" rtl="0" eaLnBrk="1" latinLnBrk="0" hangingPunct="1">
                        <a:defRPr sz="1899" b="1" kern="1200">
                          <a:solidFill>
                            <a:schemeClr val="lt1"/>
                          </a:solidFill>
                          <a:latin typeface="Segoe UI"/>
                          <a:ea typeface=""/>
                          <a:cs typeface=""/>
                        </a:defRPr>
                      </a:lvl3pPr>
                      <a:lvl4pPr marL="1369122" algn="l" defTabSz="912748" rtl="0" eaLnBrk="1" latinLnBrk="0" hangingPunct="1">
                        <a:defRPr sz="1899" b="1" kern="1200">
                          <a:solidFill>
                            <a:schemeClr val="lt1"/>
                          </a:solidFill>
                          <a:latin typeface="Segoe UI"/>
                          <a:ea typeface=""/>
                          <a:cs typeface=""/>
                        </a:defRPr>
                      </a:lvl4pPr>
                      <a:lvl5pPr marL="1825496" algn="l" defTabSz="912748" rtl="0" eaLnBrk="1" latinLnBrk="0" hangingPunct="1">
                        <a:defRPr sz="1899" b="1" kern="1200">
                          <a:solidFill>
                            <a:schemeClr val="lt1"/>
                          </a:solidFill>
                          <a:latin typeface="Segoe UI"/>
                          <a:ea typeface=""/>
                          <a:cs typeface=""/>
                        </a:defRPr>
                      </a:lvl5pPr>
                      <a:lvl6pPr marL="2281870" algn="l" defTabSz="912748" rtl="0" eaLnBrk="1" latinLnBrk="0" hangingPunct="1">
                        <a:defRPr sz="1899" b="1" kern="1200">
                          <a:solidFill>
                            <a:schemeClr val="lt1"/>
                          </a:solidFill>
                          <a:latin typeface="Segoe UI"/>
                          <a:ea typeface=""/>
                          <a:cs typeface=""/>
                        </a:defRPr>
                      </a:lvl6pPr>
                      <a:lvl7pPr marL="2738244" algn="l" defTabSz="912748" rtl="0" eaLnBrk="1" latinLnBrk="0" hangingPunct="1">
                        <a:defRPr sz="1899" b="1" kern="1200">
                          <a:solidFill>
                            <a:schemeClr val="lt1"/>
                          </a:solidFill>
                          <a:latin typeface="Segoe UI"/>
                          <a:ea typeface=""/>
                          <a:cs typeface=""/>
                        </a:defRPr>
                      </a:lvl7pPr>
                      <a:lvl8pPr marL="3194619" algn="l" defTabSz="912748" rtl="0" eaLnBrk="1" latinLnBrk="0" hangingPunct="1">
                        <a:defRPr sz="1899" b="1" kern="1200">
                          <a:solidFill>
                            <a:schemeClr val="lt1"/>
                          </a:solidFill>
                          <a:latin typeface="Segoe UI"/>
                          <a:ea typeface=""/>
                          <a:cs typeface=""/>
                        </a:defRPr>
                      </a:lvl8pPr>
                      <a:lvl9pPr marL="3650993" algn="l" defTabSz="912748" rtl="0" eaLnBrk="1" latinLnBrk="0" hangingPunct="1">
                        <a:defRPr sz="1899" b="1" kern="1200">
                          <a:solidFill>
                            <a:schemeClr val="lt1"/>
                          </a:solidFill>
                          <a:latin typeface="Segoe UI"/>
                          <a:ea typeface=""/>
                          <a:cs typeface=""/>
                        </a:defRPr>
                      </a:lvl9pPr>
                    </a:lstStyle>
                    <a:p>
                      <a:pPr marL="0" algn="l" defTabSz="914363" rtl="0" eaLnBrk="1" fontAlgn="b" latinLnBrk="0" hangingPunct="1"/>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Advanced Services</a:t>
                      </a:r>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175" cap="flat" cmpd="sng" algn="ctr">
                      <a:no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97A7D">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l" defTabSz="914363" rtl="0" eaLnBrk="1" fontAlgn="b" latinLnBrk="0" hangingPunct="1"/>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Enterprise Voice</a:t>
                      </a:r>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b="0" u="none" strike="noStrike" kern="1200" dirty="0" smtClean="0">
                        <a:solidFill>
                          <a:schemeClr val="bg2">
                            <a:lumMod val="50000"/>
                          </a:schemeClr>
                        </a:soli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b="0" u="none" strike="noStrike" kern="1200" dirty="0" smtClean="0">
                        <a:solidFill>
                          <a:schemeClr val="bg2">
                            <a:lumMod val="50000"/>
                          </a:schemeClr>
                        </a:soli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b="0" u="none" strike="noStrike" kern="1200" dirty="0" smtClean="0">
                        <a:solidFill>
                          <a:schemeClr val="bg2">
                            <a:lumMod val="50000"/>
                          </a:schemeClr>
                        </a:soli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algn="ctr" fontAlgn="b"/>
                      <a:r>
                        <a:rPr lang="en-US" sz="1200" dirty="0" smtClean="0">
                          <a:solidFill>
                            <a:schemeClr val="bg2">
                              <a:lumMod val="50000"/>
                            </a:schemeClr>
                          </a:solidFill>
                          <a:latin typeface="+mn-lt"/>
                          <a:sym typeface="Wingdings"/>
                        </a:rPr>
                        <a:t></a:t>
                      </a:r>
                      <a:endParaRPr lang="en-US" sz="1200" dirty="0">
                        <a:solidFill>
                          <a:schemeClr val="bg2">
                            <a:lumMod val="50000"/>
                          </a:schemeClr>
                        </a:solidFill>
                        <a:latin typeface="+mn-lt"/>
                      </a:endParaRPr>
                    </a:p>
                  </a:txBody>
                  <a:tcPr marL="46630" marR="46630" marT="46630" marB="46630" anchor="ctr">
                    <a:lnL w="38100" cap="flat" cmpd="sng" algn="ctr">
                      <a:solidFill>
                        <a:srgbClr val="FFFFFF"/>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l" defTabSz="914363" rtl="0" eaLnBrk="1" fontAlgn="b" latinLnBrk="0" hangingPunct="1">
                        <a:lnSpc>
                          <a:spcPct val="100000"/>
                        </a:lnSpc>
                        <a:spcBef>
                          <a:spcPts val="0"/>
                        </a:spcBef>
                        <a:spcAft>
                          <a:spcPts val="0"/>
                        </a:spcAft>
                        <a:buClrTx/>
                        <a:buSzTx/>
                        <a:buFontTx/>
                        <a:buNone/>
                        <a:tabLst/>
                        <a:defRPr/>
                      </a:pPr>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RMS, Archiving, DLP</a:t>
                      </a:r>
                    </a:p>
                  </a:txBody>
                  <a:tcPr marL="93260" marR="9326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a:solidFill>
                          <a:schemeClr val="bg2">
                            <a:lumMod val="50000"/>
                          </a:schemeClr>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algn="ctr" fontAlgn="b"/>
                      <a:r>
                        <a:rPr lang="en-US" sz="1200" dirty="0" smtClean="0">
                          <a:solidFill>
                            <a:schemeClr val="bg2">
                              <a:lumMod val="50000"/>
                            </a:schemeClr>
                          </a:solidFill>
                          <a:latin typeface="+mn-lt"/>
                          <a:sym typeface="Wingdings"/>
                        </a:rPr>
                        <a:t></a:t>
                      </a:r>
                      <a:endParaRPr lang="en-US" sz="1200" dirty="0">
                        <a:solidFill>
                          <a:schemeClr val="bg2">
                            <a:lumMod val="50000"/>
                          </a:schemeClr>
                        </a:solidFill>
                        <a:latin typeface="+mn-lt"/>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algn="ctr" fontAlgn="b"/>
                      <a:r>
                        <a:rPr lang="en-US" sz="1200" dirty="0" smtClean="0">
                          <a:solidFill>
                            <a:schemeClr val="bg2">
                              <a:lumMod val="50000"/>
                            </a:schemeClr>
                          </a:solidFill>
                          <a:latin typeface="+mn-lt"/>
                          <a:sym typeface="Wingdings"/>
                        </a:rPr>
                        <a:t></a:t>
                      </a:r>
                      <a:endParaRPr lang="en-US" sz="1200" dirty="0">
                        <a:solidFill>
                          <a:schemeClr val="bg2">
                            <a:lumMod val="50000"/>
                          </a:schemeClr>
                        </a:solidFill>
                        <a:latin typeface="+mn-lt"/>
                      </a:endParaRPr>
                    </a:p>
                  </a:txBody>
                  <a:tcPr marL="46630" marR="46630" marT="46630" marB="46630" anchor="ctr">
                    <a:lnL w="38100" cap="flat" cmpd="sng" algn="ctr">
                      <a:solidFill>
                        <a:srgbClr val="FFFFFF"/>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l" defTabSz="914363" rtl="0" eaLnBrk="1" fontAlgn="b" latinLnBrk="0" hangingPunct="1"/>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Excel/Access/Visio Services</a:t>
                      </a:r>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a:solidFill>
                          <a:schemeClr val="bg2">
                            <a:lumMod val="50000"/>
                          </a:schemeClr>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algn="ctr" fontAlgn="b"/>
                      <a:r>
                        <a:rPr lang="en-US" sz="1200" dirty="0" smtClean="0">
                          <a:solidFill>
                            <a:schemeClr val="bg2">
                              <a:lumMod val="50000"/>
                            </a:schemeClr>
                          </a:solidFill>
                          <a:latin typeface="+mn-lt"/>
                          <a:sym typeface="Wingdings"/>
                        </a:rPr>
                        <a:t></a:t>
                      </a:r>
                      <a:endParaRPr lang="en-US" sz="1200" dirty="0">
                        <a:solidFill>
                          <a:schemeClr val="bg2">
                            <a:lumMod val="50000"/>
                          </a:schemeClr>
                        </a:solidFill>
                        <a:latin typeface="+mn-lt"/>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algn="ctr" fontAlgn="b"/>
                      <a:r>
                        <a:rPr lang="en-US" sz="1200" dirty="0" smtClean="0">
                          <a:solidFill>
                            <a:schemeClr val="bg2">
                              <a:lumMod val="50000"/>
                            </a:schemeClr>
                          </a:solidFill>
                          <a:latin typeface="+mn-lt"/>
                          <a:sym typeface="Wingdings"/>
                        </a:rPr>
                        <a:t></a:t>
                      </a:r>
                      <a:endParaRPr lang="en-US" sz="1200" dirty="0">
                        <a:solidFill>
                          <a:schemeClr val="bg2">
                            <a:lumMod val="50000"/>
                          </a:schemeClr>
                        </a:solidFill>
                        <a:latin typeface="+mn-lt"/>
                      </a:endParaRPr>
                    </a:p>
                  </a:txBody>
                  <a:tcPr marL="46630" marR="46630" marT="46630" marB="46630" anchor="ctr">
                    <a:lnL w="38100" cap="flat" cmpd="sng" algn="ctr">
                      <a:solidFill>
                        <a:srgbClr val="FFFFFF"/>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l" defTabSz="914363" rtl="0" eaLnBrk="1" fontAlgn="b" latinLnBrk="0" hangingPunct="1"/>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Active Directory</a:t>
                      </a:r>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a:solidFill>
                          <a:schemeClr val="bg2">
                            <a:lumMod val="50000"/>
                          </a:schemeClr>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bg2">
                              <a:lumMod val="50000"/>
                            </a:schemeClr>
                          </a:solidFill>
                          <a:latin typeface="+mn-lt"/>
                          <a:sym typeface="Wingdings"/>
                        </a:rPr>
                        <a:t></a:t>
                      </a:r>
                      <a:endParaRPr lang="en-US" sz="1200" dirty="0" smtClean="0">
                        <a:solidFill>
                          <a:schemeClr val="bg2">
                            <a:lumMod val="50000"/>
                          </a:schemeClr>
                        </a:solidFill>
                        <a:latin typeface="+mn-lt"/>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188F">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algn="ctr" fontAlgn="b"/>
                      <a:r>
                        <a:rPr lang="en-US" sz="1200" dirty="0" smtClean="0">
                          <a:solidFill>
                            <a:schemeClr val="bg2">
                              <a:lumMod val="50000"/>
                            </a:schemeClr>
                          </a:solidFill>
                          <a:latin typeface="+mn-lt"/>
                          <a:sym typeface="Wingdings"/>
                        </a:rPr>
                        <a:t></a:t>
                      </a:r>
                      <a:endParaRPr lang="en-US" sz="1200" dirty="0">
                        <a:solidFill>
                          <a:schemeClr val="bg2">
                            <a:lumMod val="50000"/>
                          </a:schemeClr>
                        </a:solidFill>
                        <a:latin typeface="+mn-lt"/>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algn="ctr" fontAlgn="b"/>
                      <a:r>
                        <a:rPr lang="en-US" sz="1200" dirty="0" smtClean="0">
                          <a:solidFill>
                            <a:schemeClr val="bg2">
                              <a:lumMod val="50000"/>
                            </a:schemeClr>
                          </a:solidFill>
                          <a:latin typeface="+mn-lt"/>
                          <a:sym typeface="Wingdings"/>
                        </a:rPr>
                        <a:t></a:t>
                      </a:r>
                      <a:endParaRPr lang="en-US" sz="1200" dirty="0">
                        <a:solidFill>
                          <a:schemeClr val="bg2">
                            <a:lumMod val="50000"/>
                          </a:schemeClr>
                        </a:solidFill>
                        <a:latin typeface="+mn-lt"/>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algn="ctr" fontAlgn="b"/>
                      <a:r>
                        <a:rPr lang="en-US" sz="1200" dirty="0" smtClean="0">
                          <a:solidFill>
                            <a:schemeClr val="bg2">
                              <a:lumMod val="50000"/>
                            </a:schemeClr>
                          </a:solidFill>
                          <a:latin typeface="+mn-lt"/>
                          <a:sym typeface="Wingdings"/>
                        </a:rPr>
                        <a:t></a:t>
                      </a:r>
                      <a:endParaRPr lang="en-US" sz="1200" dirty="0">
                        <a:solidFill>
                          <a:schemeClr val="bg2">
                            <a:lumMod val="50000"/>
                          </a:schemeClr>
                        </a:solidFill>
                        <a:latin typeface="+mn-lt"/>
                      </a:endParaRPr>
                    </a:p>
                  </a:txBody>
                  <a:tcPr marL="46630" marR="46630" marT="46630" marB="46630" anchor="ctr">
                    <a:lnL w="38100" cap="flat" cmpd="sng" algn="ctr">
                      <a:solidFill>
                        <a:srgbClr val="FFFFFF"/>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r>
              <a:tr h="388455">
                <a:tc rowSpan="3">
                  <a:txBody>
                    <a:bodyPr/>
                    <a:lstStyle>
                      <a:lvl1pPr marL="0" algn="l" defTabSz="912748" rtl="0" eaLnBrk="1" latinLnBrk="0" hangingPunct="1">
                        <a:defRPr sz="1899" b="1" kern="1200">
                          <a:solidFill>
                            <a:schemeClr val="lt1"/>
                          </a:solidFill>
                          <a:latin typeface="Segoe UI"/>
                          <a:ea typeface=""/>
                          <a:cs typeface=""/>
                        </a:defRPr>
                      </a:lvl1pPr>
                      <a:lvl2pPr marL="456374" algn="l" defTabSz="912748" rtl="0" eaLnBrk="1" latinLnBrk="0" hangingPunct="1">
                        <a:defRPr sz="1899" b="1" kern="1200">
                          <a:solidFill>
                            <a:schemeClr val="lt1"/>
                          </a:solidFill>
                          <a:latin typeface="Segoe UI"/>
                          <a:ea typeface=""/>
                          <a:cs typeface=""/>
                        </a:defRPr>
                      </a:lvl2pPr>
                      <a:lvl3pPr marL="912748" algn="l" defTabSz="912748" rtl="0" eaLnBrk="1" latinLnBrk="0" hangingPunct="1">
                        <a:defRPr sz="1899" b="1" kern="1200">
                          <a:solidFill>
                            <a:schemeClr val="lt1"/>
                          </a:solidFill>
                          <a:latin typeface="Segoe UI"/>
                          <a:ea typeface=""/>
                          <a:cs typeface=""/>
                        </a:defRPr>
                      </a:lvl3pPr>
                      <a:lvl4pPr marL="1369122" algn="l" defTabSz="912748" rtl="0" eaLnBrk="1" latinLnBrk="0" hangingPunct="1">
                        <a:defRPr sz="1899" b="1" kern="1200">
                          <a:solidFill>
                            <a:schemeClr val="lt1"/>
                          </a:solidFill>
                          <a:latin typeface="Segoe UI"/>
                          <a:ea typeface=""/>
                          <a:cs typeface=""/>
                        </a:defRPr>
                      </a:lvl4pPr>
                      <a:lvl5pPr marL="1825496" algn="l" defTabSz="912748" rtl="0" eaLnBrk="1" latinLnBrk="0" hangingPunct="1">
                        <a:defRPr sz="1899" b="1" kern="1200">
                          <a:solidFill>
                            <a:schemeClr val="lt1"/>
                          </a:solidFill>
                          <a:latin typeface="Segoe UI"/>
                          <a:ea typeface=""/>
                          <a:cs typeface=""/>
                        </a:defRPr>
                      </a:lvl5pPr>
                      <a:lvl6pPr marL="2281870" algn="l" defTabSz="912748" rtl="0" eaLnBrk="1" latinLnBrk="0" hangingPunct="1">
                        <a:defRPr sz="1899" b="1" kern="1200">
                          <a:solidFill>
                            <a:schemeClr val="lt1"/>
                          </a:solidFill>
                          <a:latin typeface="Segoe UI"/>
                          <a:ea typeface=""/>
                          <a:cs typeface=""/>
                        </a:defRPr>
                      </a:lvl6pPr>
                      <a:lvl7pPr marL="2738244" algn="l" defTabSz="912748" rtl="0" eaLnBrk="1" latinLnBrk="0" hangingPunct="1">
                        <a:defRPr sz="1899" b="1" kern="1200">
                          <a:solidFill>
                            <a:schemeClr val="lt1"/>
                          </a:solidFill>
                          <a:latin typeface="Segoe UI"/>
                          <a:ea typeface=""/>
                          <a:cs typeface=""/>
                        </a:defRPr>
                      </a:lvl7pPr>
                      <a:lvl8pPr marL="3194619" algn="l" defTabSz="912748" rtl="0" eaLnBrk="1" latinLnBrk="0" hangingPunct="1">
                        <a:defRPr sz="1899" b="1" kern="1200">
                          <a:solidFill>
                            <a:schemeClr val="lt1"/>
                          </a:solidFill>
                          <a:latin typeface="Segoe UI"/>
                          <a:ea typeface=""/>
                          <a:cs typeface=""/>
                        </a:defRPr>
                      </a:lvl8pPr>
                      <a:lvl9pPr marL="3650993" algn="l" defTabSz="912748" rtl="0" eaLnBrk="1" latinLnBrk="0" hangingPunct="1">
                        <a:defRPr sz="1899" b="1" kern="1200">
                          <a:solidFill>
                            <a:schemeClr val="lt1"/>
                          </a:solidFill>
                          <a:latin typeface="Segoe UI"/>
                          <a:ea typeface=""/>
                          <a:cs typeface=""/>
                        </a:defRPr>
                      </a:lvl9pPr>
                    </a:lstStyle>
                    <a:p>
                      <a:pPr marL="0" algn="l" defTabSz="914363" rtl="0" eaLnBrk="1" fontAlgn="b" latinLnBrk="0" hangingPunct="1"/>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Office Client</a:t>
                      </a:r>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175" cap="flat" cmpd="sng" algn="ctr">
                      <a:no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97A7D">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l" defTabSz="914363" rtl="0" eaLnBrk="1" fontAlgn="b" latinLnBrk="0" hangingPunct="1"/>
                      <a:r>
                        <a:rPr lang="en-US" sz="1200" b="1" u="none" strike="noStrike" kern="1200" dirty="0" err="1"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PowerPivot</a:t>
                      </a:r>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 </a:t>
                      </a:r>
                      <a:r>
                        <a:rPr lang="en-US" sz="1200" b="1" u="none" strike="noStrike" kern="1200" dirty="0" err="1"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PowerView</a:t>
                      </a:r>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endParaRPr lang="en-US" sz="1900">
                        <a:solidFill>
                          <a:schemeClr val="bg2">
                            <a:lumMod val="50000"/>
                          </a:schemeClr>
                        </a:solidFill>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endParaRPr lang="en-US" sz="1900">
                        <a:solidFill>
                          <a:schemeClr val="bg2">
                            <a:lumMod val="50000"/>
                          </a:schemeClr>
                        </a:solidFill>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algn="ctr" fontAlgn="b"/>
                      <a:r>
                        <a:rPr lang="en-US" sz="1200" dirty="0" smtClean="0">
                          <a:solidFill>
                            <a:schemeClr val="bg2">
                              <a:lumMod val="50000"/>
                            </a:schemeClr>
                          </a:solidFill>
                          <a:latin typeface="+mn-lt"/>
                          <a:sym typeface="Wingdings"/>
                        </a:rPr>
                        <a:t></a:t>
                      </a:r>
                      <a:endParaRPr lang="en-US" sz="1200" dirty="0">
                        <a:solidFill>
                          <a:schemeClr val="bg2">
                            <a:lumMod val="50000"/>
                          </a:schemeClr>
                        </a:solidFill>
                        <a:latin typeface="+mn-lt"/>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188F">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algn="ctr" fontAlgn="b"/>
                      <a:endParaRPr lang="en-US" sz="1200" dirty="0">
                        <a:solidFill>
                          <a:schemeClr val="bg2">
                            <a:lumMod val="50000"/>
                          </a:schemeClr>
                        </a:solidFill>
                        <a:latin typeface="+mn-lt"/>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endParaRPr lang="en-US" sz="1900">
                        <a:solidFill>
                          <a:schemeClr val="bg2">
                            <a:lumMod val="50000"/>
                          </a:schemeClr>
                        </a:solidFill>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algn="ctr" fontAlgn="b"/>
                      <a:r>
                        <a:rPr lang="en-US" sz="1200" dirty="0" smtClean="0">
                          <a:solidFill>
                            <a:schemeClr val="bg2">
                              <a:lumMod val="50000"/>
                            </a:schemeClr>
                          </a:solidFill>
                          <a:latin typeface="+mn-lt"/>
                          <a:sym typeface="Wingdings"/>
                        </a:rPr>
                        <a:t></a:t>
                      </a:r>
                      <a:endParaRPr lang="en-US" sz="1200" dirty="0">
                        <a:solidFill>
                          <a:schemeClr val="bg2">
                            <a:lumMod val="50000"/>
                          </a:schemeClr>
                        </a:solidFill>
                        <a:latin typeface="+mn-lt"/>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algn="ctr" fontAlgn="b"/>
                      <a:r>
                        <a:rPr lang="en-US" sz="1200" dirty="0" smtClean="0">
                          <a:solidFill>
                            <a:schemeClr val="bg2">
                              <a:lumMod val="50000"/>
                            </a:schemeClr>
                          </a:solidFill>
                          <a:latin typeface="+mn-lt"/>
                          <a:sym typeface="Wingdings"/>
                        </a:rPr>
                        <a:t></a:t>
                      </a:r>
                      <a:endParaRPr lang="en-US" sz="1200" dirty="0">
                        <a:solidFill>
                          <a:schemeClr val="bg2">
                            <a:lumMod val="50000"/>
                          </a:schemeClr>
                        </a:solidFill>
                        <a:latin typeface="+mn-lt"/>
                      </a:endParaRPr>
                    </a:p>
                  </a:txBody>
                  <a:tcPr marL="46630" marR="46630" marT="46630" marB="46630" anchor="ctr">
                    <a:lnL w="38100" cap="flat" cmpd="sng" algn="ctr">
                      <a:solidFill>
                        <a:srgbClr val="FFFFFF"/>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l" defTabSz="914363" rtl="0" eaLnBrk="1" fontAlgn="b" latinLnBrk="0" hangingPunct="1"/>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Click to</a:t>
                      </a:r>
                      <a:r>
                        <a:rPr lang="en-US" sz="1200" b="1" u="none" strike="noStrike" kern="1200" baseline="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 Run</a:t>
                      </a:r>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000" kern="1200" dirty="0" smtClean="0">
                          <a:solidFill>
                            <a:schemeClr val="bg2">
                              <a:lumMod val="50000"/>
                            </a:schemeClr>
                          </a:solidFill>
                          <a:latin typeface="+mn-lt"/>
                          <a:ea typeface="+mn-ea"/>
                          <a:cs typeface="+mn-cs"/>
                        </a:rPr>
                        <a:t>Pull</a:t>
                      </a: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000" kern="1200" dirty="0" smtClean="0">
                          <a:solidFill>
                            <a:schemeClr val="bg2">
                              <a:lumMod val="50000"/>
                            </a:schemeClr>
                          </a:solidFill>
                          <a:latin typeface="+mn-lt"/>
                          <a:ea typeface="+mn-ea"/>
                          <a:cs typeface="+mn-cs"/>
                        </a:rPr>
                        <a:t>Pull</a:t>
                      </a: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188F">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0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0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algn="ctr" fontAlgn="b"/>
                      <a:r>
                        <a:rPr lang="en-US" sz="1000" dirty="0" smtClean="0">
                          <a:solidFill>
                            <a:schemeClr val="bg2">
                              <a:lumMod val="50000"/>
                            </a:schemeClr>
                          </a:solidFill>
                          <a:latin typeface="+mn-lt"/>
                        </a:rPr>
                        <a:t>Push</a:t>
                      </a:r>
                      <a:endParaRPr lang="en-US" sz="1000" dirty="0">
                        <a:solidFill>
                          <a:schemeClr val="bg2">
                            <a:lumMod val="50000"/>
                          </a:schemeClr>
                        </a:solidFill>
                        <a:latin typeface="+mn-lt"/>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algn="ctr" fontAlgn="b"/>
                      <a:r>
                        <a:rPr lang="en-US" sz="1000" dirty="0" smtClean="0">
                          <a:solidFill>
                            <a:schemeClr val="bg2">
                              <a:lumMod val="50000"/>
                            </a:schemeClr>
                          </a:solidFill>
                          <a:latin typeface="+mn-lt"/>
                        </a:rPr>
                        <a:t>Push</a:t>
                      </a:r>
                      <a:endParaRPr lang="en-US" sz="1000" dirty="0">
                        <a:solidFill>
                          <a:schemeClr val="bg2">
                            <a:lumMod val="50000"/>
                          </a:schemeClr>
                        </a:solidFill>
                        <a:latin typeface="+mn-lt"/>
                      </a:endParaRPr>
                    </a:p>
                  </a:txBody>
                  <a:tcPr marL="46630" marR="46630" marT="46630" marB="46630" anchor="ctr">
                    <a:lnL w="38100" cap="flat" cmpd="sng" algn="ctr">
                      <a:solidFill>
                        <a:srgbClr val="FFFFFF"/>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l" defTabSz="914363" rtl="0" eaLnBrk="1" fontAlgn="b" latinLnBrk="0" hangingPunct="1"/>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Office Client</a:t>
                      </a:r>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kern="1200" dirty="0" smtClean="0">
                          <a:solidFill>
                            <a:schemeClr val="bg2">
                              <a:lumMod val="50000"/>
                            </a:schemeClr>
                          </a:solidFill>
                          <a:latin typeface="+mn-lt"/>
                          <a:ea typeface="+mn-ea"/>
                          <a:cs typeface="+mn-cs"/>
                          <a:sym typeface="Wingdings"/>
                        </a:rPr>
                        <a:t></a:t>
                      </a:r>
                      <a:endParaRPr lang="en-US" sz="1200" kern="1200" dirty="0" smtClean="0">
                        <a:solidFill>
                          <a:schemeClr val="bg2">
                            <a:lumMod val="50000"/>
                          </a:schemeClr>
                        </a:solidFill>
                        <a:latin typeface="+mn-lt"/>
                        <a:ea typeface="+mn-ea"/>
                        <a:cs typeface="+mn-cs"/>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kern="1200" dirty="0" smtClean="0">
                          <a:solidFill>
                            <a:schemeClr val="bg2">
                              <a:lumMod val="50000"/>
                            </a:schemeClr>
                          </a:solidFill>
                          <a:latin typeface="+mn-lt"/>
                          <a:ea typeface="+mn-ea"/>
                          <a:cs typeface="+mn-cs"/>
                          <a:sym typeface="Wingdings"/>
                        </a:rPr>
                        <a:t></a:t>
                      </a:r>
                      <a:endParaRPr lang="en-US" sz="1200" kern="1200" dirty="0" smtClean="0">
                        <a:solidFill>
                          <a:schemeClr val="bg2">
                            <a:lumMod val="50000"/>
                          </a:schemeClr>
                        </a:solidFill>
                        <a:latin typeface="+mn-lt"/>
                        <a:ea typeface="+mn-ea"/>
                        <a:cs typeface="+mn-cs"/>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188F">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algn="ctr" fontAlgn="b"/>
                      <a:r>
                        <a:rPr lang="en-US" sz="1200" dirty="0" smtClean="0">
                          <a:solidFill>
                            <a:schemeClr val="bg2">
                              <a:lumMod val="50000"/>
                            </a:schemeClr>
                          </a:solidFill>
                          <a:latin typeface="+mn-lt"/>
                          <a:sym typeface="Wingdings"/>
                        </a:rPr>
                        <a:t></a:t>
                      </a:r>
                      <a:endParaRPr lang="en-US" sz="1200" dirty="0">
                        <a:solidFill>
                          <a:schemeClr val="bg2">
                            <a:lumMod val="50000"/>
                          </a:schemeClr>
                        </a:solidFill>
                        <a:latin typeface="+mn-lt"/>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algn="ctr" fontAlgn="b"/>
                      <a:r>
                        <a:rPr lang="en-US" sz="1200" dirty="0" smtClean="0">
                          <a:solidFill>
                            <a:schemeClr val="bg2">
                              <a:lumMod val="50000"/>
                            </a:schemeClr>
                          </a:solidFill>
                          <a:latin typeface="+mn-lt"/>
                          <a:sym typeface="Wingdings"/>
                        </a:rPr>
                        <a:t></a:t>
                      </a:r>
                      <a:endParaRPr lang="en-US" sz="1200" dirty="0">
                        <a:solidFill>
                          <a:schemeClr val="bg2">
                            <a:lumMod val="50000"/>
                          </a:schemeClr>
                        </a:solidFill>
                        <a:latin typeface="+mn-lt"/>
                      </a:endParaRPr>
                    </a:p>
                  </a:txBody>
                  <a:tcPr marL="46630" marR="46630" marT="46630" marB="46630" anchor="ctr">
                    <a:lnL w="38100" cap="flat" cmpd="sng" algn="ctr">
                      <a:solidFill>
                        <a:srgbClr val="FFFFFF"/>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r>
              <a:tr h="350271">
                <a:tc rowSpan="7">
                  <a:txBody>
                    <a:bodyPr/>
                    <a:lstStyle>
                      <a:lvl1pPr marL="0" algn="l" defTabSz="912748" rtl="0" eaLnBrk="1" latinLnBrk="0" hangingPunct="1">
                        <a:defRPr sz="1899" b="1" kern="1200">
                          <a:solidFill>
                            <a:schemeClr val="lt1"/>
                          </a:solidFill>
                          <a:latin typeface="Segoe UI"/>
                          <a:ea typeface=""/>
                          <a:cs typeface=""/>
                        </a:defRPr>
                      </a:lvl1pPr>
                      <a:lvl2pPr marL="456374" algn="l" defTabSz="912748" rtl="0" eaLnBrk="1" latinLnBrk="0" hangingPunct="1">
                        <a:defRPr sz="1899" b="1" kern="1200">
                          <a:solidFill>
                            <a:schemeClr val="lt1"/>
                          </a:solidFill>
                          <a:latin typeface="Segoe UI"/>
                          <a:ea typeface=""/>
                          <a:cs typeface=""/>
                        </a:defRPr>
                      </a:lvl2pPr>
                      <a:lvl3pPr marL="912748" algn="l" defTabSz="912748" rtl="0" eaLnBrk="1" latinLnBrk="0" hangingPunct="1">
                        <a:defRPr sz="1899" b="1" kern="1200">
                          <a:solidFill>
                            <a:schemeClr val="lt1"/>
                          </a:solidFill>
                          <a:latin typeface="Segoe UI"/>
                          <a:ea typeface=""/>
                          <a:cs typeface=""/>
                        </a:defRPr>
                      </a:lvl3pPr>
                      <a:lvl4pPr marL="1369122" algn="l" defTabSz="912748" rtl="0" eaLnBrk="1" latinLnBrk="0" hangingPunct="1">
                        <a:defRPr sz="1899" b="1" kern="1200">
                          <a:solidFill>
                            <a:schemeClr val="lt1"/>
                          </a:solidFill>
                          <a:latin typeface="Segoe UI"/>
                          <a:ea typeface=""/>
                          <a:cs typeface=""/>
                        </a:defRPr>
                      </a:lvl4pPr>
                      <a:lvl5pPr marL="1825496" algn="l" defTabSz="912748" rtl="0" eaLnBrk="1" latinLnBrk="0" hangingPunct="1">
                        <a:defRPr sz="1899" b="1" kern="1200">
                          <a:solidFill>
                            <a:schemeClr val="lt1"/>
                          </a:solidFill>
                          <a:latin typeface="Segoe UI"/>
                          <a:ea typeface=""/>
                          <a:cs typeface=""/>
                        </a:defRPr>
                      </a:lvl5pPr>
                      <a:lvl6pPr marL="2281870" algn="l" defTabSz="912748" rtl="0" eaLnBrk="1" latinLnBrk="0" hangingPunct="1">
                        <a:defRPr sz="1899" b="1" kern="1200">
                          <a:solidFill>
                            <a:schemeClr val="lt1"/>
                          </a:solidFill>
                          <a:latin typeface="Segoe UI"/>
                          <a:ea typeface=""/>
                          <a:cs typeface=""/>
                        </a:defRPr>
                      </a:lvl6pPr>
                      <a:lvl7pPr marL="2738244" algn="l" defTabSz="912748" rtl="0" eaLnBrk="1" latinLnBrk="0" hangingPunct="1">
                        <a:defRPr sz="1899" b="1" kern="1200">
                          <a:solidFill>
                            <a:schemeClr val="lt1"/>
                          </a:solidFill>
                          <a:latin typeface="Segoe UI"/>
                          <a:ea typeface=""/>
                          <a:cs typeface=""/>
                        </a:defRPr>
                      </a:lvl7pPr>
                      <a:lvl8pPr marL="3194619" algn="l" defTabSz="912748" rtl="0" eaLnBrk="1" latinLnBrk="0" hangingPunct="1">
                        <a:defRPr sz="1899" b="1" kern="1200">
                          <a:solidFill>
                            <a:schemeClr val="lt1"/>
                          </a:solidFill>
                          <a:latin typeface="Segoe UI"/>
                          <a:ea typeface=""/>
                          <a:cs typeface=""/>
                        </a:defRPr>
                      </a:lvl8pPr>
                      <a:lvl9pPr marL="3650993" algn="l" defTabSz="912748" rtl="0" eaLnBrk="1" latinLnBrk="0" hangingPunct="1">
                        <a:defRPr sz="1899" b="1" kern="1200">
                          <a:solidFill>
                            <a:schemeClr val="lt1"/>
                          </a:solidFill>
                          <a:latin typeface="Segoe UI"/>
                          <a:ea typeface=""/>
                          <a:cs typeface=""/>
                        </a:defRPr>
                      </a:lvl9pPr>
                    </a:lstStyle>
                    <a:p>
                      <a:pPr marL="0" algn="l" defTabSz="914363" rtl="0" eaLnBrk="1" fontAlgn="b" latinLnBrk="0" hangingPunct="1"/>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Standard Services</a:t>
                      </a:r>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175" cap="flat" cmpd="sng" algn="ctr">
                      <a:no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97A7D">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l" defTabSz="914363" rtl="0" eaLnBrk="1" fontAlgn="b" latinLnBrk="0" hangingPunct="1"/>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IM, Virtual Meetings</a:t>
                      </a:r>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kern="1200" dirty="0" smtClean="0">
                          <a:solidFill>
                            <a:schemeClr val="bg2">
                              <a:lumMod val="50000"/>
                            </a:schemeClr>
                          </a:solidFill>
                          <a:latin typeface="+mn-lt"/>
                          <a:ea typeface="+mn-ea"/>
                          <a:cs typeface="+mn-cs"/>
                          <a:sym typeface="Wingdings"/>
                        </a:rPr>
                        <a:t></a:t>
                      </a:r>
                      <a:endParaRPr lang="en-US" sz="1200" kern="1200" dirty="0" smtClean="0">
                        <a:solidFill>
                          <a:schemeClr val="bg2">
                            <a:lumMod val="50000"/>
                          </a:schemeClr>
                        </a:solidFill>
                        <a:latin typeface="+mn-lt"/>
                        <a:ea typeface="+mn-ea"/>
                        <a:cs typeface="+mn-cs"/>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kern="1200" dirty="0" smtClean="0">
                          <a:solidFill>
                            <a:schemeClr val="bg2">
                              <a:lumMod val="50000"/>
                            </a:schemeClr>
                          </a:solidFill>
                          <a:latin typeface="+mn-lt"/>
                          <a:ea typeface="+mn-ea"/>
                          <a:cs typeface="+mn-cs"/>
                          <a:sym typeface="Wingdings"/>
                        </a:rPr>
                        <a:t></a:t>
                      </a:r>
                      <a:endParaRPr lang="en-US" sz="1200" kern="1200" dirty="0" smtClean="0">
                        <a:solidFill>
                          <a:schemeClr val="bg2">
                            <a:lumMod val="50000"/>
                          </a:schemeClr>
                        </a:solidFill>
                        <a:latin typeface="+mn-lt"/>
                        <a:ea typeface="+mn-ea"/>
                        <a:cs typeface="+mn-cs"/>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kern="1200" dirty="0" smtClean="0">
                          <a:solidFill>
                            <a:schemeClr val="bg2">
                              <a:lumMod val="50000"/>
                            </a:schemeClr>
                          </a:solidFill>
                          <a:latin typeface="+mn-lt"/>
                          <a:ea typeface="+mn-ea"/>
                          <a:cs typeface="+mn-cs"/>
                          <a:sym typeface="Wingdings"/>
                        </a:rPr>
                        <a:t></a:t>
                      </a:r>
                      <a:endParaRPr lang="en-US" sz="1200" kern="1200" dirty="0" smtClean="0">
                        <a:solidFill>
                          <a:schemeClr val="bg2">
                            <a:lumMod val="50000"/>
                          </a:schemeClr>
                        </a:solidFill>
                        <a:latin typeface="+mn-lt"/>
                        <a:ea typeface="+mn-ea"/>
                        <a:cs typeface="+mn-cs"/>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188F">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endParaRPr lang="en-US" sz="1200" b="0" u="none" strike="noStrike" kern="1200" dirty="0">
                        <a:solidFill>
                          <a:schemeClr val="bg2">
                            <a:lumMod val="50000"/>
                          </a:schemeClr>
                        </a:soli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kern="1200" dirty="0" smtClean="0">
                          <a:solidFill>
                            <a:schemeClr val="bg2">
                              <a:lumMod val="50000"/>
                            </a:schemeClr>
                          </a:solidFill>
                          <a:latin typeface="+mn-lt"/>
                          <a:ea typeface="+mn-ea"/>
                          <a:cs typeface="+mn-cs"/>
                          <a:sym typeface="Wingdings"/>
                        </a:rPr>
                        <a:t></a:t>
                      </a:r>
                      <a:endParaRPr lang="en-US" sz="1200" kern="1200" dirty="0" smtClean="0">
                        <a:solidFill>
                          <a:schemeClr val="bg2">
                            <a:lumMod val="50000"/>
                          </a:schemeClr>
                        </a:solidFill>
                        <a:latin typeface="+mn-lt"/>
                        <a:ea typeface="+mn-ea"/>
                        <a:cs typeface="+mn-cs"/>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kern="1200" dirty="0" smtClean="0">
                          <a:solidFill>
                            <a:schemeClr val="bg2">
                              <a:lumMod val="50000"/>
                            </a:schemeClr>
                          </a:solidFill>
                          <a:latin typeface="+mn-lt"/>
                          <a:ea typeface="+mn-ea"/>
                          <a:cs typeface="+mn-cs"/>
                          <a:sym typeface="Wingdings"/>
                        </a:rPr>
                        <a:t></a:t>
                      </a:r>
                      <a:endParaRPr lang="en-US" sz="1200" kern="1200" dirty="0" smtClean="0">
                        <a:solidFill>
                          <a:schemeClr val="bg2">
                            <a:lumMod val="50000"/>
                          </a:schemeClr>
                        </a:solidFill>
                        <a:latin typeface="+mn-lt"/>
                        <a:ea typeface="+mn-ea"/>
                        <a:cs typeface="+mn-cs"/>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kern="1200" dirty="0" smtClean="0">
                          <a:solidFill>
                            <a:schemeClr val="bg2">
                              <a:lumMod val="50000"/>
                            </a:schemeClr>
                          </a:solidFill>
                          <a:latin typeface="+mn-lt"/>
                          <a:ea typeface="+mn-ea"/>
                          <a:cs typeface="+mn-cs"/>
                          <a:sym typeface="Wingdings"/>
                        </a:rPr>
                        <a:t></a:t>
                      </a:r>
                      <a:endParaRPr lang="en-US" sz="1200" kern="1200" dirty="0" smtClean="0">
                        <a:solidFill>
                          <a:schemeClr val="bg2">
                            <a:lumMod val="50000"/>
                          </a:schemeClr>
                        </a:solidFill>
                        <a:latin typeface="+mn-lt"/>
                        <a:ea typeface="+mn-ea"/>
                        <a:cs typeface="+mn-cs"/>
                      </a:endParaRPr>
                    </a:p>
                  </a:txBody>
                  <a:tcPr marL="46630" marR="46630" marT="46630" marB="46630" anchor="ctr" anchorCtr="1">
                    <a:lnL w="38100" cap="flat" cmpd="sng" algn="ctr">
                      <a:solidFill>
                        <a:srgbClr val="FFFFFF"/>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l" defTabSz="914363" rtl="0" eaLnBrk="1" fontAlgn="b" latinLnBrk="0" hangingPunct="1"/>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Collaboration</a:t>
                      </a:r>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kern="1200" dirty="0" smtClean="0">
                          <a:solidFill>
                            <a:schemeClr val="bg2">
                              <a:lumMod val="50000"/>
                            </a:schemeClr>
                          </a:solidFill>
                          <a:latin typeface="+mn-lt"/>
                          <a:ea typeface="+mn-ea"/>
                          <a:cs typeface="+mn-cs"/>
                          <a:sym typeface="Wingdings"/>
                        </a:rPr>
                        <a:t></a:t>
                      </a:r>
                      <a:endParaRPr lang="en-US" sz="1200" kern="1200" dirty="0" smtClean="0">
                        <a:solidFill>
                          <a:schemeClr val="bg2">
                            <a:lumMod val="50000"/>
                          </a:schemeClr>
                        </a:solidFill>
                        <a:latin typeface="+mn-lt"/>
                        <a:ea typeface="+mn-ea"/>
                        <a:cs typeface="+mn-cs"/>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kern="1200" dirty="0" smtClean="0">
                          <a:solidFill>
                            <a:schemeClr val="bg2">
                              <a:lumMod val="50000"/>
                            </a:schemeClr>
                          </a:solidFill>
                          <a:latin typeface="+mn-lt"/>
                          <a:ea typeface="+mn-ea"/>
                          <a:cs typeface="+mn-cs"/>
                          <a:sym typeface="Wingdings"/>
                        </a:rPr>
                        <a:t></a:t>
                      </a:r>
                      <a:endParaRPr lang="en-US" sz="1200" kern="1200" dirty="0" smtClean="0">
                        <a:solidFill>
                          <a:schemeClr val="bg2">
                            <a:lumMod val="50000"/>
                          </a:schemeClr>
                        </a:solidFill>
                        <a:latin typeface="+mn-lt"/>
                        <a:ea typeface="+mn-ea"/>
                        <a:cs typeface="+mn-cs"/>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kern="1200" dirty="0" smtClean="0">
                          <a:solidFill>
                            <a:schemeClr val="bg2">
                              <a:lumMod val="50000"/>
                            </a:schemeClr>
                          </a:solidFill>
                          <a:latin typeface="+mn-lt"/>
                          <a:ea typeface="+mn-ea"/>
                          <a:cs typeface="+mn-cs"/>
                          <a:sym typeface="Wingdings"/>
                        </a:rPr>
                        <a:t></a:t>
                      </a:r>
                      <a:endParaRPr lang="en-US" sz="1200" kern="1200" dirty="0" smtClean="0">
                        <a:solidFill>
                          <a:schemeClr val="bg2">
                            <a:lumMod val="50000"/>
                          </a:schemeClr>
                        </a:solidFill>
                        <a:latin typeface="+mn-lt"/>
                        <a:ea typeface="+mn-ea"/>
                        <a:cs typeface="+mn-cs"/>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188F">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kern="1200" dirty="0" smtClean="0">
                          <a:solidFill>
                            <a:schemeClr val="bg2">
                              <a:lumMod val="50000"/>
                            </a:schemeClr>
                          </a:solidFill>
                          <a:latin typeface="+mn-lt"/>
                          <a:ea typeface="+mn-ea"/>
                          <a:cs typeface="+mn-cs"/>
                          <a:sym typeface="Wingdings"/>
                        </a:rPr>
                        <a:t></a:t>
                      </a:r>
                      <a:endParaRPr lang="en-US" sz="1200" kern="1200" dirty="0" smtClean="0">
                        <a:solidFill>
                          <a:schemeClr val="bg2">
                            <a:lumMod val="50000"/>
                          </a:schemeClr>
                        </a:solidFill>
                        <a:latin typeface="+mn-lt"/>
                        <a:ea typeface="+mn-ea"/>
                        <a:cs typeface="+mn-cs"/>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kern="1200" dirty="0" smtClean="0">
                          <a:solidFill>
                            <a:schemeClr val="bg2">
                              <a:lumMod val="50000"/>
                            </a:schemeClr>
                          </a:solidFill>
                          <a:latin typeface="+mn-lt"/>
                          <a:ea typeface="+mn-ea"/>
                          <a:cs typeface="+mn-cs"/>
                          <a:sym typeface="Wingdings"/>
                        </a:rPr>
                        <a:t></a:t>
                      </a:r>
                      <a:endParaRPr lang="en-US" sz="1200" kern="1200" dirty="0" smtClean="0">
                        <a:solidFill>
                          <a:schemeClr val="bg2">
                            <a:lumMod val="50000"/>
                          </a:schemeClr>
                        </a:solidFill>
                        <a:latin typeface="+mn-lt"/>
                        <a:ea typeface="+mn-ea"/>
                        <a:cs typeface="+mn-cs"/>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kern="1200" dirty="0" smtClean="0">
                          <a:solidFill>
                            <a:schemeClr val="bg2">
                              <a:lumMod val="50000"/>
                            </a:schemeClr>
                          </a:solidFill>
                          <a:latin typeface="+mn-lt"/>
                          <a:ea typeface="+mn-ea"/>
                          <a:cs typeface="+mn-cs"/>
                          <a:sym typeface="Wingdings"/>
                        </a:rPr>
                        <a:t></a:t>
                      </a:r>
                      <a:endParaRPr lang="en-US" sz="1200" kern="1200" dirty="0" smtClean="0">
                        <a:solidFill>
                          <a:schemeClr val="bg2">
                            <a:lumMod val="50000"/>
                          </a:schemeClr>
                        </a:solidFill>
                        <a:latin typeface="+mn-lt"/>
                        <a:ea typeface="+mn-ea"/>
                        <a:cs typeface="+mn-cs"/>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kern="1200" dirty="0" smtClean="0">
                          <a:solidFill>
                            <a:schemeClr val="bg2">
                              <a:lumMod val="50000"/>
                            </a:schemeClr>
                          </a:solidFill>
                          <a:latin typeface="+mn-lt"/>
                          <a:ea typeface="+mn-ea"/>
                          <a:cs typeface="+mn-cs"/>
                          <a:sym typeface="Wingdings"/>
                        </a:rPr>
                        <a:t></a:t>
                      </a:r>
                      <a:endParaRPr lang="en-US" sz="1200" kern="1200" dirty="0" smtClean="0">
                        <a:solidFill>
                          <a:schemeClr val="bg2">
                            <a:lumMod val="50000"/>
                          </a:schemeClr>
                        </a:solidFill>
                        <a:latin typeface="+mn-lt"/>
                        <a:ea typeface="+mn-ea"/>
                        <a:cs typeface="+mn-cs"/>
                      </a:endParaRPr>
                    </a:p>
                  </a:txBody>
                  <a:tcPr marL="46630" marR="46630" marT="46630" marB="46630" anchor="ctr" anchorCtr="1">
                    <a:lnL w="38100" cap="flat" cmpd="sng" algn="ctr">
                      <a:solidFill>
                        <a:srgbClr val="FFFFFF"/>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l" defTabSz="914363" rtl="0" eaLnBrk="1" fontAlgn="b" latinLnBrk="0" hangingPunct="1"/>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Office Web Apps</a:t>
                      </a:r>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Authoring</a:t>
                      </a:r>
                      <a:endParaRPr lang="en-US" sz="10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Authoring</a:t>
                      </a:r>
                      <a:endParaRPr lang="en-US" sz="1000" b="1"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Authoring</a:t>
                      </a:r>
                      <a:endParaRPr lang="en-US" sz="1000" b="1"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188F">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Authoring</a:t>
                      </a:r>
                      <a:endParaRPr lang="en-US" sz="1000" b="1"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Authoring</a:t>
                      </a:r>
                      <a:endParaRPr lang="en-US" sz="1000" b="1"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Authoring</a:t>
                      </a:r>
                      <a:endParaRPr lang="en-US" sz="1000" b="1"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Authoring</a:t>
                      </a:r>
                      <a:endParaRPr lang="en-US" sz="1000" b="1"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lnL w="38100" cap="flat" cmpd="sng" algn="ctr">
                      <a:solidFill>
                        <a:srgbClr val="FFFFFF"/>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l" defTabSz="914363" rtl="0" eaLnBrk="1" fontAlgn="b" latinLnBrk="0" hangingPunct="1"/>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Email,</a:t>
                      </a:r>
                      <a:r>
                        <a:rPr lang="en-US" sz="1200" b="1" u="none" strike="noStrike" kern="1200" baseline="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 Calendar</a:t>
                      </a:r>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50 GB</a:t>
                      </a:r>
                      <a:endParaRPr lang="en-US" sz="10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50 GB</a:t>
                      </a:r>
                      <a:endParaRPr lang="en-US" sz="10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50 GB</a:t>
                      </a:r>
                      <a:endParaRPr lang="en-US" sz="10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188F">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r>
                        <a:rPr lang="en-US" sz="1000" b="0" u="none" strike="noStrike" kern="1200" baseline="0" dirty="0" smtClean="0">
                          <a:gradFill>
                            <a:gsLst>
                              <a:gs pos="0">
                                <a:schemeClr val="tx1"/>
                              </a:gs>
                              <a:gs pos="100000">
                                <a:schemeClr val="tx1"/>
                              </a:gs>
                            </a:gsLst>
                            <a:lin ang="5400000" scaled="0"/>
                          </a:gradFill>
                          <a:latin typeface="+mn-lt"/>
                          <a:ea typeface="Segoe UI" pitchFamily="34" charset="0"/>
                          <a:cs typeface="Segoe UI" pitchFamily="34" charset="0"/>
                        </a:rPr>
                        <a:t>2 GB</a:t>
                      </a:r>
                      <a:endParaRPr lang="en-US" sz="10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50 GB</a:t>
                      </a:r>
                      <a:endParaRPr lang="en-US" sz="10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50</a:t>
                      </a:r>
                      <a:r>
                        <a:rPr lang="en-US" sz="1000" b="0" u="none" strike="noStrike" kern="1200" baseline="0" dirty="0" smtClean="0">
                          <a:gradFill>
                            <a:gsLst>
                              <a:gs pos="0">
                                <a:schemeClr val="tx1"/>
                              </a:gs>
                              <a:gs pos="100000">
                                <a:schemeClr val="tx1"/>
                              </a:gs>
                            </a:gsLst>
                            <a:lin ang="5400000" scaled="0"/>
                          </a:gradFill>
                          <a:latin typeface="+mn-lt"/>
                          <a:ea typeface="Segoe UI" pitchFamily="34" charset="0"/>
                          <a:cs typeface="Segoe UI" pitchFamily="34" charset="0"/>
                        </a:rPr>
                        <a:t> GB</a:t>
                      </a:r>
                      <a:endParaRPr lang="en-US" sz="10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50</a:t>
                      </a:r>
                      <a:r>
                        <a:rPr lang="en-US" sz="1000" b="0" u="none" strike="noStrike" kern="1200" baseline="0" dirty="0" smtClean="0">
                          <a:gradFill>
                            <a:gsLst>
                              <a:gs pos="0">
                                <a:schemeClr val="tx1"/>
                              </a:gs>
                              <a:gs pos="100000">
                                <a:schemeClr val="tx1"/>
                              </a:gs>
                            </a:gsLst>
                            <a:lin ang="5400000" scaled="0"/>
                          </a:gradFill>
                          <a:latin typeface="+mn-lt"/>
                          <a:ea typeface="Segoe UI" pitchFamily="34" charset="0"/>
                          <a:cs typeface="Segoe UI" pitchFamily="34" charset="0"/>
                        </a:rPr>
                        <a:t> GB</a:t>
                      </a:r>
                      <a:endPar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8C00">
                        <a:lumMod val="20000"/>
                        <a:lumOff val="80000"/>
                      </a:srgbClr>
                    </a:solidFill>
                  </a:tcPr>
                </a:tc>
              </a:tr>
              <a:tr h="350271">
                <a:tc vMerge="1">
                  <a:txBody>
                    <a:bodyPr/>
                    <a:lstStyle/>
                    <a:p>
                      <a:endParaRPr lang="en-US"/>
                    </a:p>
                  </a:txBody>
                  <a:tcPr/>
                </a:tc>
                <a:tc>
                  <a:txBody>
                    <a:bodyPr/>
                    <a:lstStyle/>
                    <a:p>
                      <a:pPr marL="0" algn="l" defTabSz="914363" rtl="0" eaLnBrk="1" fontAlgn="b" latinLnBrk="0" hangingPunct="1"/>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OneDrive for Business</a:t>
                      </a:r>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25 GB</a:t>
                      </a:r>
                      <a:endParaRPr lang="en-US" sz="10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8C7F0"/>
                    </a:solidFill>
                  </a:tcPr>
                </a:tc>
                <a:tc>
                  <a:txBody>
                    <a:body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25 GB</a:t>
                      </a:r>
                      <a:endParaRPr lang="en-US" sz="10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8C7F0"/>
                    </a:solidFill>
                  </a:tcPr>
                </a:tc>
                <a:tc>
                  <a:txBody>
                    <a:body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25 GB</a:t>
                      </a:r>
                      <a:endParaRPr lang="en-US" sz="10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6C2FF"/>
                    </a:solidFill>
                  </a:tcPr>
                </a:tc>
                <a:tc>
                  <a:txBody>
                    <a:bodyPr/>
                    <a:lstStyle/>
                    <a:p>
                      <a:pPr marL="0" algn="ctr" defTabSz="914363" rtl="0" eaLnBrk="1" latinLnBrk="0" hangingPunct="1"/>
                      <a:r>
                        <a:rPr lang="en-US" sz="1000" b="0" u="none" strike="noStrike" kern="1200" baseline="0" dirty="0" smtClean="0">
                          <a:gradFill>
                            <a:gsLst>
                              <a:gs pos="0">
                                <a:schemeClr val="tx1"/>
                              </a:gs>
                              <a:gs pos="100000">
                                <a:schemeClr val="tx1"/>
                              </a:gs>
                            </a:gsLst>
                            <a:lin ang="5400000" scaled="0"/>
                          </a:gradFill>
                          <a:latin typeface="+mn-lt"/>
                          <a:ea typeface="Segoe UI" pitchFamily="34" charset="0"/>
                          <a:cs typeface="Segoe UI" pitchFamily="34" charset="0"/>
                        </a:rPr>
                        <a:t>25 GB</a:t>
                      </a:r>
                      <a:endParaRPr lang="en-US" sz="1000" b="0" u="none" strike="noStrike" kern="1200" baseline="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8CC"/>
                    </a:solidFill>
                  </a:tcPr>
                </a:tc>
                <a:tc>
                  <a:txBody>
                    <a:bodyPr/>
                    <a:lstStyle/>
                    <a:p>
                      <a:pPr marL="0" algn="ctr" defTabSz="914363" rtl="0" eaLnBrk="1" latinLnBrk="0" hangingPunct="1"/>
                      <a:r>
                        <a:rPr lang="en-US" sz="1000" b="0" u="none" strike="noStrike" kern="1200" baseline="0" dirty="0" smtClean="0">
                          <a:gradFill>
                            <a:gsLst>
                              <a:gs pos="0">
                                <a:schemeClr val="tx1"/>
                              </a:gs>
                              <a:gs pos="100000">
                                <a:schemeClr val="tx1"/>
                              </a:gs>
                            </a:gsLst>
                            <a:lin ang="5400000" scaled="0"/>
                          </a:gradFill>
                          <a:latin typeface="+mn-lt"/>
                          <a:ea typeface="Segoe UI" pitchFamily="34" charset="0"/>
                          <a:cs typeface="Segoe UI" pitchFamily="34" charset="0"/>
                        </a:rPr>
                        <a:t>25 GB</a:t>
                      </a:r>
                      <a:endParaRPr lang="en-US" sz="1000" b="0" u="none" strike="noStrike" kern="1200" baseline="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8CC"/>
                    </a:solidFill>
                  </a:tcPr>
                </a:tc>
                <a:tc>
                  <a:txBody>
                    <a:bodyPr/>
                    <a:lstStyle/>
                    <a:p>
                      <a:pPr marL="0" algn="ctr" defTabSz="914363" rtl="0" eaLnBrk="1" latinLnBrk="0" hangingPunct="1"/>
                      <a:r>
                        <a:rPr lang="en-US" sz="1000" b="0" u="none" strike="noStrike" kern="1200" baseline="0" dirty="0" smtClean="0">
                          <a:gradFill>
                            <a:gsLst>
                              <a:gs pos="0">
                                <a:schemeClr val="tx1"/>
                              </a:gs>
                              <a:gs pos="100000">
                                <a:schemeClr val="tx1"/>
                              </a:gs>
                            </a:gsLst>
                            <a:lin ang="5400000" scaled="0"/>
                          </a:gradFill>
                          <a:latin typeface="+mn-lt"/>
                          <a:ea typeface="Segoe UI" pitchFamily="34" charset="0"/>
                          <a:cs typeface="Segoe UI" pitchFamily="34" charset="0"/>
                        </a:rPr>
                        <a:t>25 GB</a:t>
                      </a:r>
                      <a:endParaRPr lang="en-US" sz="1000" b="0" u="none" strike="noStrike" kern="1200" baseline="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8CC"/>
                    </a:solidFill>
                  </a:tcPr>
                </a:tc>
                <a:tc>
                  <a:txBody>
                    <a:bodyPr/>
                    <a:lstStyle/>
                    <a:p>
                      <a:pPr marL="0" algn="ctr" defTabSz="914363" rtl="0" eaLnBrk="1" latinLnBrk="0" hangingPunct="1"/>
                      <a:r>
                        <a:rPr lang="en-US" sz="1000" b="0" u="none" strike="noStrike" kern="1200" baseline="0" dirty="0" smtClean="0">
                          <a:gradFill>
                            <a:gsLst>
                              <a:gs pos="0">
                                <a:schemeClr val="tx1"/>
                              </a:gs>
                              <a:gs pos="100000">
                                <a:schemeClr val="tx1"/>
                              </a:gs>
                            </a:gsLst>
                            <a:lin ang="5400000" scaled="0"/>
                          </a:gradFill>
                          <a:latin typeface="+mn-lt"/>
                          <a:ea typeface="Segoe UI" pitchFamily="34" charset="0"/>
                          <a:cs typeface="Segoe UI" pitchFamily="34" charset="0"/>
                        </a:rPr>
                        <a:t>25 GB</a:t>
                      </a:r>
                      <a:endParaRPr lang="en-US" sz="1000" b="0" u="none" strike="noStrike" kern="1200" baseline="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chemeClr val="bg1"/>
                      </a:solid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8CC"/>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l" defTabSz="914363" rtl="0" eaLnBrk="1" fontAlgn="b" latinLnBrk="0" hangingPunct="1"/>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Admin Console</a:t>
                      </a:r>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Simplified</a:t>
                      </a:r>
                      <a:endParaRPr lang="en-US" sz="10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marL="0" algn="ctr" defTabSz="914363" rtl="0" eaLnBrk="1" latinLnBrk="0" hangingPunct="1"/>
                      <a:endParaRPr lang="en-US" sz="12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5720" marR="4572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Full</a:t>
                      </a:r>
                      <a:endParaRPr lang="en-US" sz="10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gridSpan="4">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Advanced</a:t>
                      </a:r>
                      <a:endParaRPr lang="en-US" sz="10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marL="0" algn="ctr" defTabSz="914363" rtl="0" eaLnBrk="1" latinLnBrk="0" hangingPunct="1"/>
                      <a:endParaRPr lang="en-US" sz="12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5720" marR="4572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marL="0" algn="ctr" defTabSz="914363" rtl="0" eaLnBrk="1" latinLnBrk="0" hangingPunct="1"/>
                      <a:endParaRPr lang="en-US" sz="12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5720" marR="4572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marL="0" algn="ctr" defTabSz="914363" rtl="0" eaLnBrk="1" latinLnBrk="0" hangingPunct="1"/>
                      <a:endParaRPr lang="en-US" sz="12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5720" marR="45720" anchor="ctr">
                    <a:lnL w="381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l" defTabSz="914363" rtl="0" eaLnBrk="1" fontAlgn="b" latinLnBrk="0" hangingPunct="1"/>
                      <a:r>
                        <a:rPr lang="en-US" sz="1200" b="1" u="none" strike="noStrike" kern="1200" dirty="0" smtClean="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rPr>
                        <a:t>Support</a:t>
                      </a:r>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Setup and Basic</a:t>
                      </a:r>
                      <a:r>
                        <a:rPr lang="en-US" sz="1000" b="0" u="none" strike="noStrike" kern="1200" baseline="0" dirty="0" smtClean="0">
                          <a:gradFill>
                            <a:gsLst>
                              <a:gs pos="0">
                                <a:schemeClr val="tx1"/>
                              </a:gs>
                              <a:gs pos="100000">
                                <a:schemeClr val="tx1"/>
                              </a:gs>
                            </a:gsLst>
                            <a:lin ang="5400000" scaled="0"/>
                          </a:gradFill>
                          <a:latin typeface="+mn-lt"/>
                          <a:ea typeface="Segoe UI" pitchFamily="34" charset="0"/>
                          <a:cs typeface="Segoe UI" pitchFamily="34" charset="0"/>
                        </a:rPr>
                        <a:t> Phone</a:t>
                      </a:r>
                      <a:endParaRPr lang="en-US" sz="10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marL="0" algn="ctr" defTabSz="914363" rtl="0" eaLnBrk="1" latinLnBrk="0" hangingPunct="1"/>
                      <a:endParaRPr lang="en-US" sz="12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5720" marR="4572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Business Hours</a:t>
                      </a:r>
                      <a:endParaRPr lang="en-US" sz="10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gridSpan="4">
                  <a:txBody>
                    <a:bodyPr/>
                    <a:lstStyle>
                      <a:lvl1pPr marL="0" algn="l" defTabSz="912748" rtl="0" eaLnBrk="1" latinLnBrk="0" hangingPunct="1">
                        <a:defRPr sz="1899" kern="1200">
                          <a:solidFill>
                            <a:schemeClr val="dk1"/>
                          </a:solidFill>
                          <a:latin typeface="Segoe UI"/>
                          <a:ea typeface=""/>
                          <a:cs typeface=""/>
                        </a:defRPr>
                      </a:lvl1pPr>
                      <a:lvl2pPr marL="456374" algn="l" defTabSz="912748" rtl="0" eaLnBrk="1" latinLnBrk="0" hangingPunct="1">
                        <a:defRPr sz="1899" kern="1200">
                          <a:solidFill>
                            <a:schemeClr val="dk1"/>
                          </a:solidFill>
                          <a:latin typeface="Segoe UI"/>
                          <a:ea typeface=""/>
                          <a:cs typeface=""/>
                        </a:defRPr>
                      </a:lvl2pPr>
                      <a:lvl3pPr marL="912748" algn="l" defTabSz="912748" rtl="0" eaLnBrk="1" latinLnBrk="0" hangingPunct="1">
                        <a:defRPr sz="1899" kern="1200">
                          <a:solidFill>
                            <a:schemeClr val="dk1"/>
                          </a:solidFill>
                          <a:latin typeface="Segoe UI"/>
                          <a:ea typeface=""/>
                          <a:cs typeface=""/>
                        </a:defRPr>
                      </a:lvl3pPr>
                      <a:lvl4pPr marL="1369122" algn="l" defTabSz="912748" rtl="0" eaLnBrk="1" latinLnBrk="0" hangingPunct="1">
                        <a:defRPr sz="1899" kern="1200">
                          <a:solidFill>
                            <a:schemeClr val="dk1"/>
                          </a:solidFill>
                          <a:latin typeface="Segoe UI"/>
                          <a:ea typeface=""/>
                          <a:cs typeface=""/>
                        </a:defRPr>
                      </a:lvl4pPr>
                      <a:lvl5pPr marL="1825496" algn="l" defTabSz="912748" rtl="0" eaLnBrk="1" latinLnBrk="0" hangingPunct="1">
                        <a:defRPr sz="1899" kern="1200">
                          <a:solidFill>
                            <a:schemeClr val="dk1"/>
                          </a:solidFill>
                          <a:latin typeface="Segoe UI"/>
                          <a:ea typeface=""/>
                          <a:cs typeface=""/>
                        </a:defRPr>
                      </a:lvl5pPr>
                      <a:lvl6pPr marL="2281870" algn="l" defTabSz="912748" rtl="0" eaLnBrk="1" latinLnBrk="0" hangingPunct="1">
                        <a:defRPr sz="1899" kern="1200">
                          <a:solidFill>
                            <a:schemeClr val="dk1"/>
                          </a:solidFill>
                          <a:latin typeface="Segoe UI"/>
                          <a:ea typeface=""/>
                          <a:cs typeface=""/>
                        </a:defRPr>
                      </a:lvl6pPr>
                      <a:lvl7pPr marL="2738244" algn="l" defTabSz="912748" rtl="0" eaLnBrk="1" latinLnBrk="0" hangingPunct="1">
                        <a:defRPr sz="1899" kern="1200">
                          <a:solidFill>
                            <a:schemeClr val="dk1"/>
                          </a:solidFill>
                          <a:latin typeface="Segoe UI"/>
                          <a:ea typeface=""/>
                          <a:cs typeface=""/>
                        </a:defRPr>
                      </a:lvl7pPr>
                      <a:lvl8pPr marL="3194619" algn="l" defTabSz="912748" rtl="0" eaLnBrk="1" latinLnBrk="0" hangingPunct="1">
                        <a:defRPr sz="1899" kern="1200">
                          <a:solidFill>
                            <a:schemeClr val="dk1"/>
                          </a:solidFill>
                          <a:latin typeface="Segoe UI"/>
                          <a:ea typeface=""/>
                          <a:cs typeface=""/>
                        </a:defRPr>
                      </a:lvl8pPr>
                      <a:lvl9pPr marL="3650993" algn="l" defTabSz="912748" rtl="0" eaLnBrk="1" latinLnBrk="0" hangingPunct="1">
                        <a:defRPr sz="1899" kern="1200">
                          <a:solidFill>
                            <a:schemeClr val="dk1"/>
                          </a:solidFill>
                          <a:latin typeface="Segoe UI"/>
                          <a:ea typeface=""/>
                          <a:cs typeface=""/>
                        </a:defRPr>
                      </a:lvl9pPr>
                    </a:lstStyle>
                    <a:p>
                      <a:pPr marL="0" algn="ctr" defTabSz="914363" rtl="0" eaLnBrk="1" latinLnBrk="0" hangingPunct="1"/>
                      <a:r>
                        <a:rPr lang="en-US" sz="10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Priority</a:t>
                      </a:r>
                      <a:r>
                        <a:rPr lang="en-US" sz="1000" b="0" u="none" strike="noStrike" kern="1200" baseline="0" dirty="0" smtClean="0">
                          <a:gradFill>
                            <a:gsLst>
                              <a:gs pos="0">
                                <a:schemeClr val="tx1"/>
                              </a:gs>
                              <a:gs pos="100000">
                                <a:schemeClr val="tx1"/>
                              </a:gs>
                            </a:gsLst>
                            <a:lin ang="5400000" scaled="0"/>
                          </a:gradFill>
                          <a:latin typeface="+mn-lt"/>
                          <a:ea typeface="Segoe UI" pitchFamily="34" charset="0"/>
                          <a:cs typeface="Segoe UI" pitchFamily="34" charset="0"/>
                        </a:rPr>
                        <a:t> 24x7</a:t>
                      </a:r>
                      <a:endParaRPr lang="en-US" sz="10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6630" marR="46630" marT="46630" marB="46630" anchor="ctr" anchorCtr="1">
                    <a:lnL w="38100" cap="flat" cmpd="sng" algn="ctr">
                      <a:solidFill>
                        <a:srgbClr val="FFFFFF"/>
                      </a:solid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marL="0" algn="ctr" defTabSz="914363" rtl="0" eaLnBrk="1" latinLnBrk="0" hangingPunct="1"/>
                      <a:endParaRPr lang="en-US" sz="12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5720" marR="4572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marL="0" algn="ctr" defTabSz="914363" rtl="0" eaLnBrk="1" latinLnBrk="0" hangingPunct="1"/>
                      <a:endParaRPr lang="en-US" sz="12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5720" marR="4572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marL="0" algn="ctr" defTabSz="914363" rtl="0" eaLnBrk="1" latinLnBrk="0" hangingPunct="1"/>
                      <a:endParaRPr lang="en-US" sz="12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5720" marR="45720" anchor="ctr">
                    <a:lnL w="381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spTree>
    <p:extLst>
      <p:ext uri="{BB962C8B-B14F-4D97-AF65-F5344CB8AC3E}">
        <p14:creationId xmlns:p14="http://schemas.microsoft.com/office/powerpoint/2010/main" val="19118889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Office 365 Enterprise Suites </a:t>
            </a:r>
            <a:r>
              <a:rPr lang="en-US" sz="4400" dirty="0"/>
              <a:t>(Included Plans)</a:t>
            </a:r>
            <a:endParaRPr lang="en-US" sz="4800" dirty="0"/>
          </a:p>
        </p:txBody>
      </p:sp>
      <p:graphicFrame>
        <p:nvGraphicFramePr>
          <p:cNvPr id="37" name="Table 36"/>
          <p:cNvGraphicFramePr>
            <a:graphicFrameLocks noGrp="1"/>
          </p:cNvGraphicFramePr>
          <p:nvPr>
            <p:extLst/>
          </p:nvPr>
        </p:nvGraphicFramePr>
        <p:xfrm>
          <a:off x="2179637" y="1439862"/>
          <a:ext cx="7972603" cy="4714634"/>
        </p:xfrm>
        <a:graphic>
          <a:graphicData uri="http://schemas.openxmlformats.org/drawingml/2006/table">
            <a:tbl>
              <a:tblPr firstRow="1" firstCol="1" bandCol="1">
                <a:tableStyleId>{21E4AEA4-8DFA-4A89-87EB-49C32662AFE0}</a:tableStyleId>
              </a:tblPr>
              <a:tblGrid>
                <a:gridCol w="873712"/>
                <a:gridCol w="2000643"/>
                <a:gridCol w="1274562"/>
                <a:gridCol w="1274562"/>
                <a:gridCol w="1274562"/>
                <a:gridCol w="1274562"/>
              </a:tblGrid>
              <a:tr h="505107">
                <a:tc>
                  <a:txBody>
                    <a:bodyPr/>
                    <a:lstStyle/>
                    <a:p>
                      <a:pPr marL="0" algn="l" defTabSz="914363" rtl="0" eaLnBrk="1" fontAlgn="b" latinLnBrk="0" hangingPunct="1"/>
                      <a:endParaRPr lang="en-US" sz="11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363" rtl="0" eaLnBrk="1" fontAlgn="b" latinLnBrk="0" hangingPunct="1"/>
                      <a:endParaRPr lang="en-US" sz="11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L="93260" marR="9326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363" rtl="0" eaLnBrk="1" latinLnBrk="0" hangingPunct="1"/>
                      <a:r>
                        <a:rPr lang="en-US" sz="1400" b="0" u="none" strike="noStrike" kern="1200" dirty="0" smtClean="0">
                          <a:solidFill>
                            <a:schemeClr val="bg1"/>
                          </a:solidFill>
                          <a:latin typeface="+mn-lt"/>
                          <a:ea typeface="Segoe UI" pitchFamily="34" charset="0"/>
                          <a:cs typeface="Segoe UI" pitchFamily="34" charset="0"/>
                        </a:rPr>
                        <a:t>Enterprise K1</a:t>
                      </a:r>
                      <a:endParaRPr lang="en-US" sz="1400" b="0" u="none" strike="noStrike" kern="1200" dirty="0">
                        <a:solidFill>
                          <a:schemeClr val="bg1"/>
                        </a:solidFill>
                        <a:latin typeface="+mn-lt"/>
                        <a:ea typeface="Segoe UI" pitchFamily="34" charset="0"/>
                        <a:cs typeface="Segoe UI" pitchFamily="34" charset="0"/>
                      </a:endParaRPr>
                    </a:p>
                  </a:txBody>
                  <a:tcPr marL="46630" marR="4663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algn="ctr" defTabSz="914363" rtl="0" eaLnBrk="1" latinLnBrk="0" hangingPunct="1"/>
                      <a:r>
                        <a:rPr lang="en-US" sz="1400" b="0" u="none" strike="noStrike" kern="1200" dirty="0" smtClean="0">
                          <a:solidFill>
                            <a:schemeClr val="bg1"/>
                          </a:solidFill>
                          <a:latin typeface="+mn-lt"/>
                          <a:ea typeface="Segoe UI" pitchFamily="34" charset="0"/>
                          <a:cs typeface="Segoe UI" pitchFamily="34" charset="0"/>
                        </a:rPr>
                        <a:t>Enterprise</a:t>
                      </a:r>
                      <a:r>
                        <a:rPr lang="en-US" sz="1400" b="0" u="none" strike="noStrike" kern="1200" baseline="0" dirty="0" smtClean="0">
                          <a:solidFill>
                            <a:schemeClr val="bg1"/>
                          </a:solidFill>
                          <a:latin typeface="+mn-lt"/>
                          <a:ea typeface="Segoe UI" pitchFamily="34" charset="0"/>
                          <a:cs typeface="Segoe UI" pitchFamily="34" charset="0"/>
                        </a:rPr>
                        <a:t> E1</a:t>
                      </a:r>
                      <a:endParaRPr lang="en-US" sz="1400" b="0" u="none" strike="noStrike" kern="1200" dirty="0">
                        <a:solidFill>
                          <a:schemeClr val="bg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ctr" defTabSz="914363" rtl="0" eaLnBrk="1" latinLnBrk="0" hangingPunct="1"/>
                      <a:r>
                        <a:rPr lang="en-US" sz="1400" b="0" u="none" strike="noStrike" kern="1200" dirty="0" smtClean="0">
                          <a:solidFill>
                            <a:schemeClr val="bg1"/>
                          </a:solidFill>
                          <a:latin typeface="+mn-lt"/>
                          <a:ea typeface="Segoe UI" pitchFamily="34" charset="0"/>
                          <a:cs typeface="Segoe UI" pitchFamily="34" charset="0"/>
                        </a:rPr>
                        <a:t>Enterprise</a:t>
                      </a:r>
                      <a:r>
                        <a:rPr lang="en-US" sz="1400" b="0" u="none" strike="noStrike" kern="1200" baseline="0" dirty="0" smtClean="0">
                          <a:solidFill>
                            <a:schemeClr val="bg1"/>
                          </a:solidFill>
                          <a:latin typeface="+mn-lt"/>
                          <a:ea typeface="Segoe UI" pitchFamily="34" charset="0"/>
                          <a:cs typeface="Segoe UI" pitchFamily="34" charset="0"/>
                        </a:rPr>
                        <a:t> </a:t>
                      </a:r>
                      <a:r>
                        <a:rPr lang="en-US" sz="1400" b="0" u="none" strike="noStrike" kern="1200" dirty="0" smtClean="0">
                          <a:solidFill>
                            <a:schemeClr val="bg1"/>
                          </a:solidFill>
                          <a:latin typeface="+mn-lt"/>
                          <a:ea typeface="Segoe UI" pitchFamily="34" charset="0"/>
                          <a:cs typeface="Segoe UI" pitchFamily="34" charset="0"/>
                        </a:rPr>
                        <a:t>E3</a:t>
                      </a:r>
                      <a:endParaRPr lang="en-US" sz="1400" b="0" u="none" strike="noStrike" kern="1200" dirty="0">
                        <a:solidFill>
                          <a:schemeClr val="bg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ctr" defTabSz="914363" rtl="0" eaLnBrk="1" latinLnBrk="0" hangingPunct="1"/>
                      <a:r>
                        <a:rPr lang="en-US" sz="1400" b="0" u="none" strike="noStrike" kern="1200" dirty="0" smtClean="0">
                          <a:solidFill>
                            <a:schemeClr val="bg1"/>
                          </a:solidFill>
                          <a:latin typeface="+mn-lt"/>
                          <a:ea typeface="Segoe UI" pitchFamily="34" charset="0"/>
                          <a:cs typeface="Segoe UI" pitchFamily="34" charset="0"/>
                        </a:rPr>
                        <a:t>Enterprise E4</a:t>
                      </a:r>
                      <a:endParaRPr lang="en-US" sz="1400" b="0" u="none" strike="noStrike" kern="1200" dirty="0">
                        <a:solidFill>
                          <a:schemeClr val="bg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350271">
                <a:tc rowSpan="7">
                  <a:txBody>
                    <a:bodyPr/>
                    <a:lstStyle/>
                    <a:p>
                      <a:pPr marL="0" algn="l" defTabSz="914363" rtl="0" eaLnBrk="1" fontAlgn="b" latinLnBrk="0" hangingPunct="1"/>
                      <a:r>
                        <a:rPr lang="en-US" sz="1100" b="1" u="none" strike="noStrike" kern="1200" dirty="0" smtClean="0">
                          <a:solidFill>
                            <a:schemeClr val="tx1"/>
                          </a:solidFill>
                          <a:latin typeface="+mj-lt"/>
                          <a:ea typeface="Segoe UI" pitchFamily="34" charset="0"/>
                          <a:cs typeface="Segoe UI" pitchFamily="34" charset="0"/>
                        </a:rPr>
                        <a:t>Service Plans</a:t>
                      </a:r>
                      <a:endParaRPr lang="en-US" sz="1100" b="1" u="none" strike="noStrike" kern="1200" dirty="0">
                        <a:solidFill>
                          <a:schemeClr val="tx1"/>
                        </a:solidFill>
                        <a:latin typeface="+mj-lt"/>
                        <a:ea typeface="Segoe UI" pitchFamily="34" charset="0"/>
                        <a:cs typeface="Segoe UI" pitchFamily="34" charset="0"/>
                      </a:endParaRPr>
                    </a:p>
                  </a:txBody>
                  <a:tcPr marL="93260" marR="93260"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0" algn="l" defTabSz="914363" rtl="0" eaLnBrk="1" fontAlgn="b" latinLnBrk="0" hangingPunct="1"/>
                      <a:r>
                        <a:rPr lang="en-US" sz="1100" b="1" u="none" strike="noStrike" kern="1200" dirty="0" smtClean="0">
                          <a:solidFill>
                            <a:schemeClr val="tx1"/>
                          </a:solidFill>
                          <a:latin typeface="+mj-lt"/>
                          <a:ea typeface="Segoe UI" pitchFamily="34" charset="0"/>
                          <a:cs typeface="Segoe UI" pitchFamily="34" charset="0"/>
                        </a:rPr>
                        <a:t>Exchange</a:t>
                      </a:r>
                      <a:endParaRPr lang="en-US" sz="1100" b="1" u="none" strike="noStrike" kern="1200" dirty="0">
                        <a:solidFill>
                          <a:schemeClr val="tx1"/>
                        </a:solidFill>
                        <a:latin typeface="+mj-lt"/>
                        <a:ea typeface="Segoe UI" pitchFamily="34" charset="0"/>
                        <a:cs typeface="Segoe UI" pitchFamily="34" charset="0"/>
                      </a:endParaRPr>
                    </a:p>
                  </a:txBody>
                  <a:tcPr marL="93260" marR="9326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r>
                        <a:rPr lang="en-US" sz="1100" b="0" u="none" strike="noStrike" kern="1200" dirty="0" smtClean="0">
                          <a:solidFill>
                            <a:schemeClr val="tx1"/>
                          </a:solidFill>
                          <a:latin typeface="+mn-lt"/>
                          <a:ea typeface="Segoe UI" pitchFamily="34" charset="0"/>
                          <a:cs typeface="Segoe UI" pitchFamily="34" charset="0"/>
                        </a:rPr>
                        <a:t>Kiosk</a:t>
                      </a:r>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r>
                        <a:rPr lang="en-US" sz="1100" b="0" u="none" strike="noStrike" kern="1200" smtClean="0">
                          <a:solidFill>
                            <a:schemeClr val="tx1"/>
                          </a:solidFill>
                          <a:latin typeface="+mn-lt"/>
                          <a:ea typeface="Segoe UI" pitchFamily="34" charset="0"/>
                          <a:cs typeface="Segoe UI" pitchFamily="34" charset="0"/>
                        </a:rPr>
                        <a:t>Plan 1</a:t>
                      </a:r>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r>
                        <a:rPr lang="en-US" sz="1100" b="0" u="none" strike="noStrike" kern="1200" dirty="0" smtClean="0">
                          <a:solidFill>
                            <a:schemeClr val="tx1"/>
                          </a:solidFill>
                          <a:latin typeface="+mn-lt"/>
                          <a:ea typeface="Segoe UI" pitchFamily="34" charset="0"/>
                          <a:cs typeface="Segoe UI" pitchFamily="34" charset="0"/>
                        </a:rPr>
                        <a:t>Plan 2</a:t>
                      </a:r>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r>
                        <a:rPr lang="en-US" sz="1100" b="0" u="none" strike="noStrike" kern="1200" dirty="0" smtClean="0">
                          <a:solidFill>
                            <a:schemeClr val="tx1"/>
                          </a:solidFill>
                          <a:latin typeface="+mn-lt"/>
                          <a:ea typeface="Segoe UI" pitchFamily="34" charset="0"/>
                          <a:cs typeface="Segoe UI" pitchFamily="34" charset="0"/>
                        </a:rPr>
                        <a:t>Plan 2</a:t>
                      </a:r>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363" rtl="0" eaLnBrk="1" fontAlgn="b" latinLnBrk="0" hangingPunct="1">
                        <a:lnSpc>
                          <a:spcPct val="100000"/>
                        </a:lnSpc>
                        <a:spcBef>
                          <a:spcPts val="0"/>
                        </a:spcBef>
                        <a:spcAft>
                          <a:spcPts val="0"/>
                        </a:spcAft>
                        <a:buClrTx/>
                        <a:buSzTx/>
                        <a:buFontTx/>
                        <a:buNone/>
                        <a:tabLst/>
                        <a:defRPr/>
                      </a:pPr>
                      <a:r>
                        <a:rPr lang="en-US" sz="1100" b="1" u="none" strike="noStrike" kern="1200" dirty="0" smtClean="0">
                          <a:solidFill>
                            <a:schemeClr val="tx1"/>
                          </a:solidFill>
                          <a:latin typeface="+mj-lt"/>
                          <a:ea typeface="Segoe UI" pitchFamily="34" charset="0"/>
                          <a:cs typeface="Segoe UI" pitchFamily="34" charset="0"/>
                        </a:rPr>
                        <a:t>SharePoint</a:t>
                      </a:r>
                    </a:p>
                  </a:txBody>
                  <a:tcPr marL="93260" marR="9326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r>
                        <a:rPr lang="en-US" sz="1100" b="0" u="none" strike="noStrike" kern="1200" dirty="0" smtClean="0">
                          <a:solidFill>
                            <a:schemeClr val="tx1"/>
                          </a:solidFill>
                          <a:latin typeface="+mn-lt"/>
                          <a:ea typeface="Segoe UI" pitchFamily="34" charset="0"/>
                          <a:cs typeface="Segoe UI" pitchFamily="34" charset="0"/>
                        </a:rPr>
                        <a:t>Kiosk</a:t>
                      </a:r>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r>
                        <a:rPr lang="en-US" sz="1100" b="0" u="none" strike="noStrike" kern="1200" smtClean="0">
                          <a:solidFill>
                            <a:schemeClr val="tx1"/>
                          </a:solidFill>
                          <a:latin typeface="+mn-lt"/>
                          <a:ea typeface="Segoe UI" pitchFamily="34" charset="0"/>
                          <a:cs typeface="Segoe UI" pitchFamily="34" charset="0"/>
                        </a:rPr>
                        <a:t>Plan 1</a:t>
                      </a:r>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r>
                        <a:rPr lang="en-US" sz="1100" b="0" u="none" strike="noStrike" kern="1200" dirty="0" smtClean="0">
                          <a:solidFill>
                            <a:schemeClr val="tx1"/>
                          </a:solidFill>
                          <a:latin typeface="+mn-lt"/>
                          <a:ea typeface="Segoe UI" pitchFamily="34" charset="0"/>
                          <a:cs typeface="Segoe UI" pitchFamily="34" charset="0"/>
                        </a:rPr>
                        <a:t>Plan 2</a:t>
                      </a:r>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r>
                        <a:rPr lang="en-US" sz="1100" b="0" u="none" strike="noStrike" kern="1200" dirty="0" smtClean="0">
                          <a:solidFill>
                            <a:schemeClr val="tx1"/>
                          </a:solidFill>
                          <a:latin typeface="+mn-lt"/>
                          <a:ea typeface="Segoe UI" pitchFamily="34" charset="0"/>
                          <a:cs typeface="Segoe UI" pitchFamily="34" charset="0"/>
                        </a:rPr>
                        <a:t>Plan 2</a:t>
                      </a:r>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363" rtl="0" eaLnBrk="1" fontAlgn="b" latinLnBrk="0" hangingPunct="1"/>
                      <a:r>
                        <a:rPr lang="en-US" sz="1100" b="1" u="none" strike="noStrike" kern="1200" dirty="0" smtClean="0">
                          <a:solidFill>
                            <a:schemeClr val="tx1"/>
                          </a:solidFill>
                          <a:latin typeface="+mj-lt"/>
                          <a:ea typeface="Segoe UI" pitchFamily="34" charset="0"/>
                          <a:cs typeface="Segoe UI" pitchFamily="34" charset="0"/>
                        </a:rPr>
                        <a:t>Office Web Apps</a:t>
                      </a:r>
                      <a:endParaRPr lang="en-US" sz="1100" b="1" u="none" strike="noStrike" kern="1200" dirty="0">
                        <a:solidFill>
                          <a:schemeClr val="tx1"/>
                        </a:solidFill>
                        <a:latin typeface="+mj-lt"/>
                        <a:ea typeface="Segoe UI" pitchFamily="34" charset="0"/>
                        <a:cs typeface="Segoe UI" pitchFamily="34" charset="0"/>
                      </a:endParaRPr>
                    </a:p>
                  </a:txBody>
                  <a:tcPr marL="93260" marR="9326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100" b="0" u="none" strike="noStrike" kern="1200" smtClean="0">
                          <a:solidFill>
                            <a:schemeClr val="tx1"/>
                          </a:solidFill>
                          <a:latin typeface="+mn-lt"/>
                          <a:ea typeface="Segoe UI" pitchFamily="34" charset="0"/>
                          <a:cs typeface="Segoe UI" pitchFamily="34" charset="0"/>
                        </a:rPr>
                        <a:t>Authoring</a:t>
                      </a:r>
                      <a:endParaRPr lang="en-US" sz="1100" b="1" u="none" strike="noStrike" kern="1200" dirty="0" smtClean="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r>
                        <a:rPr lang="en-US" sz="1100" b="0" u="none" strike="noStrike" kern="1200" dirty="0" smtClean="0">
                          <a:solidFill>
                            <a:schemeClr val="tx1"/>
                          </a:solidFill>
                          <a:latin typeface="+mn-lt"/>
                          <a:ea typeface="Segoe UI" pitchFamily="34" charset="0"/>
                          <a:cs typeface="Segoe UI" pitchFamily="34" charset="0"/>
                        </a:rPr>
                        <a:t>Authoring</a:t>
                      </a:r>
                      <a:endParaRPr lang="en-US" sz="1100" b="1" u="none" strike="noStrike" kern="1200" dirty="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100" b="0" u="none" strike="noStrike" kern="1200" dirty="0" smtClean="0">
                          <a:solidFill>
                            <a:schemeClr val="tx1"/>
                          </a:solidFill>
                          <a:latin typeface="+mn-lt"/>
                          <a:ea typeface="Segoe UI" pitchFamily="34" charset="0"/>
                          <a:cs typeface="Segoe UI" pitchFamily="34" charset="0"/>
                        </a:rPr>
                        <a:t>Authoring</a:t>
                      </a:r>
                      <a:endParaRPr lang="en-US" sz="1100" b="1" u="none" strike="noStrike" kern="1200" dirty="0" smtClean="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r>
                        <a:rPr lang="en-US" sz="1100" b="0" u="none" strike="noStrike" kern="1200" dirty="0" smtClean="0">
                          <a:solidFill>
                            <a:schemeClr val="tx1"/>
                          </a:solidFill>
                          <a:latin typeface="+mn-lt"/>
                          <a:ea typeface="Segoe UI" pitchFamily="34" charset="0"/>
                          <a:cs typeface="Segoe UI" pitchFamily="34" charset="0"/>
                        </a:rPr>
                        <a:t>Authoring</a:t>
                      </a:r>
                      <a:endParaRPr lang="en-US" sz="1100" b="1" u="none" strike="noStrike" kern="1200" dirty="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0" algn="l" defTabSz="914363" rtl="0" eaLnBrk="1" fontAlgn="b" latinLnBrk="0" hangingPunct="1"/>
                      <a:r>
                        <a:rPr lang="en-US" sz="1100" b="1" u="none" strike="noStrike" kern="1200" dirty="0" smtClean="0">
                          <a:solidFill>
                            <a:schemeClr val="tx1"/>
                          </a:solidFill>
                          <a:latin typeface="+mj-lt"/>
                          <a:ea typeface="Segoe UI" pitchFamily="34" charset="0"/>
                          <a:cs typeface="Segoe UI" pitchFamily="34" charset="0"/>
                        </a:rPr>
                        <a:t>Lync</a:t>
                      </a:r>
                      <a:endParaRPr lang="en-US" sz="1100" b="1" u="none" strike="noStrike" kern="1200" dirty="0">
                        <a:solidFill>
                          <a:schemeClr val="tx1"/>
                        </a:solidFill>
                        <a:latin typeface="+mj-lt"/>
                        <a:ea typeface="Segoe UI" pitchFamily="34" charset="0"/>
                        <a:cs typeface="Segoe UI" pitchFamily="34" charset="0"/>
                      </a:endParaRPr>
                    </a:p>
                  </a:txBody>
                  <a:tcPr marL="93260" marR="9326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r>
                        <a:rPr lang="en-US" sz="1100" b="0" u="none" strike="noStrike" kern="1200" dirty="0" smtClean="0">
                          <a:solidFill>
                            <a:schemeClr val="tx1"/>
                          </a:solidFill>
                          <a:latin typeface="+mn-lt"/>
                          <a:ea typeface="Segoe UI" pitchFamily="34" charset="0"/>
                          <a:cs typeface="Segoe UI" pitchFamily="34" charset="0"/>
                        </a:rPr>
                        <a:t>Plan 2</a:t>
                      </a:r>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r>
                        <a:rPr lang="en-US" sz="1100" b="0" u="none" strike="noStrike" kern="1200" dirty="0" smtClean="0">
                          <a:solidFill>
                            <a:schemeClr val="tx1"/>
                          </a:solidFill>
                          <a:latin typeface="+mn-lt"/>
                          <a:ea typeface="Segoe UI" pitchFamily="34" charset="0"/>
                          <a:cs typeface="Segoe UI" pitchFamily="34" charset="0"/>
                        </a:rPr>
                        <a:t>Plan 2</a:t>
                      </a:r>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r>
                        <a:rPr lang="en-US" sz="1100" b="0" u="none" strike="noStrike" kern="1200" dirty="0" smtClean="0">
                          <a:solidFill>
                            <a:schemeClr val="tx1"/>
                          </a:solidFill>
                          <a:latin typeface="+mn-lt"/>
                          <a:ea typeface="Segoe UI" pitchFamily="34" charset="0"/>
                          <a:cs typeface="Segoe UI" pitchFamily="34" charset="0"/>
                        </a:rPr>
                        <a:t>Plan 2, Plus CAL</a:t>
                      </a:r>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0" algn="l" defTabSz="914363" rtl="0" eaLnBrk="1" fontAlgn="b" latinLnBrk="0" hangingPunct="1"/>
                      <a:r>
                        <a:rPr lang="en-US" sz="1100" b="1" u="none" strike="noStrike" kern="1200" dirty="0" smtClean="0">
                          <a:solidFill>
                            <a:schemeClr val="tx1"/>
                          </a:solidFill>
                          <a:latin typeface="+mj-lt"/>
                          <a:ea typeface="Segoe UI" pitchFamily="34" charset="0"/>
                          <a:cs typeface="Segoe UI" pitchFamily="34" charset="0"/>
                        </a:rPr>
                        <a:t>Yammer</a:t>
                      </a:r>
                      <a:endParaRPr lang="en-US" sz="1100" b="1" u="none" strike="noStrike" kern="1200" dirty="0">
                        <a:solidFill>
                          <a:schemeClr val="tx1"/>
                        </a:solidFill>
                        <a:latin typeface="+mj-lt"/>
                        <a:ea typeface="Segoe UI" pitchFamily="34" charset="0"/>
                        <a:cs typeface="Segoe UI" pitchFamily="34" charset="0"/>
                      </a:endParaRPr>
                    </a:p>
                  </a:txBody>
                  <a:tcPr marL="93260" marR="9326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r>
                        <a:rPr lang="en-US" sz="1100" dirty="0" smtClean="0">
                          <a:solidFill>
                            <a:schemeClr val="tx1"/>
                          </a:solidFill>
                          <a:latin typeface="+mn-lt"/>
                          <a:sym typeface="Wingdings"/>
                        </a:rPr>
                        <a:t></a:t>
                      </a:r>
                      <a:endParaRPr lang="en-US" sz="1100" dirty="0">
                        <a:solidFill>
                          <a:schemeClr val="tx1"/>
                        </a:solidFill>
                        <a:latin typeface="+mn-lt"/>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r>
                        <a:rPr lang="en-US" sz="1100" dirty="0" smtClean="0">
                          <a:solidFill>
                            <a:schemeClr val="tx1"/>
                          </a:solidFill>
                          <a:latin typeface="+mn-lt"/>
                          <a:sym typeface="Wingdings"/>
                        </a:rPr>
                        <a:t></a:t>
                      </a:r>
                      <a:endParaRPr lang="en-US" sz="1100" dirty="0">
                        <a:solidFill>
                          <a:schemeClr val="tx1"/>
                        </a:solidFill>
                        <a:latin typeface="+mn-lt"/>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r>
                        <a:rPr lang="en-US" sz="1100" dirty="0" smtClean="0">
                          <a:solidFill>
                            <a:schemeClr val="tx1"/>
                          </a:solidFill>
                          <a:latin typeface="+mn-lt"/>
                          <a:sym typeface="Wingdings"/>
                        </a:rPr>
                        <a:t></a:t>
                      </a:r>
                      <a:endParaRPr lang="en-US" sz="1100" dirty="0">
                        <a:solidFill>
                          <a:schemeClr val="tx1"/>
                        </a:solidFill>
                        <a:latin typeface="+mn-lt"/>
                      </a:endParaRPr>
                    </a:p>
                  </a:txBody>
                  <a:tcPr marL="46630" marR="46630" marT="46630" marB="46630" anchor="ctr">
                    <a:lnL w="381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50271">
                <a:tc vMerge="1">
                  <a:txBody>
                    <a:bodyPr/>
                    <a:lstStyle/>
                    <a:p>
                      <a:endParaRPr lang="en-US"/>
                    </a:p>
                  </a:txBody>
                  <a:tcPr/>
                </a:tc>
                <a:tc>
                  <a:txBody>
                    <a:bodyPr/>
                    <a:lstStyle/>
                    <a:p>
                      <a:pPr marL="0" algn="l" defTabSz="914363" rtl="0" eaLnBrk="1" fontAlgn="b" latinLnBrk="0" hangingPunct="1"/>
                      <a:r>
                        <a:rPr lang="en-US" sz="1100" b="1" u="none" strike="noStrike" kern="1200" dirty="0" smtClean="0">
                          <a:solidFill>
                            <a:schemeClr val="tx1"/>
                          </a:solidFill>
                          <a:latin typeface="+mj-lt"/>
                          <a:ea typeface="Segoe UI" pitchFamily="34" charset="0"/>
                          <a:cs typeface="Segoe UI" pitchFamily="34" charset="0"/>
                        </a:rPr>
                        <a:t>RMS</a:t>
                      </a:r>
                      <a:endParaRPr lang="en-US" sz="1100" b="1" u="none" strike="noStrike" kern="1200" dirty="0">
                        <a:solidFill>
                          <a:schemeClr val="tx1"/>
                        </a:solidFill>
                        <a:latin typeface="+mj-lt"/>
                        <a:ea typeface="Segoe UI" pitchFamily="34" charset="0"/>
                        <a:cs typeface="Segoe UI" pitchFamily="34" charset="0"/>
                      </a:endParaRPr>
                    </a:p>
                  </a:txBody>
                  <a:tcPr marL="93260" marR="9326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r>
                        <a:rPr lang="en-US" sz="1100" dirty="0" smtClean="0">
                          <a:solidFill>
                            <a:schemeClr val="tx1"/>
                          </a:solidFill>
                          <a:latin typeface="+mn-lt"/>
                          <a:sym typeface="Wingdings"/>
                        </a:rPr>
                        <a:t></a:t>
                      </a:r>
                      <a:endParaRPr lang="en-US" sz="1100" dirty="0">
                        <a:solidFill>
                          <a:schemeClr val="tx1"/>
                        </a:solidFill>
                        <a:latin typeface="+mn-lt"/>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r>
                        <a:rPr lang="en-US" sz="1100" dirty="0" smtClean="0">
                          <a:solidFill>
                            <a:schemeClr val="tx1"/>
                          </a:solidFill>
                          <a:latin typeface="+mn-lt"/>
                          <a:sym typeface="Wingdings"/>
                        </a:rPr>
                        <a:t></a:t>
                      </a:r>
                      <a:endParaRPr lang="en-US" sz="1100" dirty="0">
                        <a:solidFill>
                          <a:schemeClr val="tx1"/>
                        </a:solidFill>
                        <a:latin typeface="+mn-lt"/>
                      </a:endParaRPr>
                    </a:p>
                  </a:txBody>
                  <a:tcPr marL="46630" marR="46630" marT="46630" marB="46630" anchor="ctr">
                    <a:lnL w="381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0" algn="l" defTabSz="914363" rtl="0" eaLnBrk="1" fontAlgn="b" latinLnBrk="0" hangingPunct="1"/>
                      <a:r>
                        <a:rPr lang="en-US" sz="1100" b="1" u="none" strike="noStrike" kern="1200" dirty="0" smtClean="0">
                          <a:solidFill>
                            <a:schemeClr val="tx1"/>
                          </a:solidFill>
                          <a:latin typeface="+mj-lt"/>
                          <a:ea typeface="Segoe UI" pitchFamily="34" charset="0"/>
                          <a:cs typeface="Segoe UI" pitchFamily="34" charset="0"/>
                        </a:rPr>
                        <a:t>Office Client</a:t>
                      </a:r>
                      <a:endParaRPr lang="en-US" sz="1100" b="1" u="none" strike="noStrike" kern="1200" dirty="0">
                        <a:solidFill>
                          <a:schemeClr val="tx1"/>
                        </a:solidFill>
                        <a:latin typeface="+mj-lt"/>
                        <a:ea typeface="Segoe UI" pitchFamily="34" charset="0"/>
                        <a:cs typeface="Segoe UI" pitchFamily="34" charset="0"/>
                      </a:endParaRPr>
                    </a:p>
                  </a:txBody>
                  <a:tcPr marL="93260" marR="9326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r>
                        <a:rPr lang="en-US" sz="1100" dirty="0" err="1" smtClean="0">
                          <a:solidFill>
                            <a:schemeClr val="tx1"/>
                          </a:solidFill>
                          <a:latin typeface="+mn-lt"/>
                        </a:rPr>
                        <a:t>ProPlus</a:t>
                      </a:r>
                      <a:endParaRPr lang="en-US" sz="1100" dirty="0">
                        <a:solidFill>
                          <a:schemeClr val="tx1"/>
                        </a:solidFill>
                        <a:latin typeface="+mn-lt"/>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r>
                        <a:rPr lang="en-US" sz="1100" dirty="0" err="1" smtClean="0">
                          <a:solidFill>
                            <a:schemeClr val="tx1"/>
                          </a:solidFill>
                          <a:latin typeface="+mn-lt"/>
                        </a:rPr>
                        <a:t>ProPlus</a:t>
                      </a:r>
                      <a:endParaRPr lang="en-US" sz="1100" dirty="0">
                        <a:solidFill>
                          <a:schemeClr val="tx1"/>
                        </a:solidFill>
                        <a:latin typeface="+mn-lt"/>
                      </a:endParaRPr>
                    </a:p>
                  </a:txBody>
                  <a:tcPr marL="46630" marR="46630" marT="46630" marB="46630" anchor="ctr">
                    <a:lnL w="381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56546">
                <a:tc rowSpan="5">
                  <a:txBody>
                    <a:bodyPr/>
                    <a:lstStyle/>
                    <a:p>
                      <a:pPr marL="0" algn="l" defTabSz="914363" rtl="0" eaLnBrk="1" fontAlgn="b" latinLnBrk="0" hangingPunct="1"/>
                      <a:r>
                        <a:rPr lang="en-US" sz="1100" b="1" u="none" strike="noStrike" kern="1200" dirty="0" smtClean="0">
                          <a:solidFill>
                            <a:schemeClr val="tx1"/>
                          </a:solidFill>
                          <a:latin typeface="+mj-lt"/>
                          <a:ea typeface="Segoe UI" pitchFamily="34" charset="0"/>
                          <a:cs typeface="Segoe UI" pitchFamily="34" charset="0"/>
                        </a:rPr>
                        <a:t>Licensing</a:t>
                      </a:r>
                      <a:endParaRPr lang="en-US" sz="1100" b="1" u="none" strike="noStrike" kern="1200" dirty="0">
                        <a:solidFill>
                          <a:schemeClr val="tx1"/>
                        </a:solidFill>
                        <a:latin typeface="+mj-lt"/>
                        <a:ea typeface="Segoe UI" pitchFamily="34" charset="0"/>
                        <a:cs typeface="Segoe UI" pitchFamily="34" charset="0"/>
                      </a:endParaRPr>
                    </a:p>
                  </a:txBody>
                  <a:tcPr marL="93260" marR="93260"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0" algn="l" defTabSz="914363" rtl="0" eaLnBrk="1" fontAlgn="b" latinLnBrk="0" hangingPunct="1"/>
                      <a:r>
                        <a:rPr lang="en-US" sz="1100" b="1" u="none" strike="noStrike" kern="1200" dirty="0" smtClean="0">
                          <a:solidFill>
                            <a:schemeClr val="tx1"/>
                          </a:solidFill>
                          <a:latin typeface="+mj-lt"/>
                          <a:ea typeface="Segoe UI" pitchFamily="34" charset="0"/>
                          <a:cs typeface="Segoe UI" pitchFamily="34" charset="0"/>
                        </a:rPr>
                        <a:t>Client Installs</a:t>
                      </a:r>
                      <a:endParaRPr lang="en-US" sz="1100" b="1" u="none" strike="noStrike" kern="1200" dirty="0">
                        <a:solidFill>
                          <a:schemeClr val="tx1"/>
                        </a:solidFill>
                        <a:latin typeface="+mj-lt"/>
                        <a:ea typeface="Segoe UI" pitchFamily="34" charset="0"/>
                        <a:cs typeface="Segoe UI" pitchFamily="34" charset="0"/>
                      </a:endParaRPr>
                    </a:p>
                  </a:txBody>
                  <a:tcPr marL="93260" marR="9326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endParaRPr lang="en-US" sz="1100" dirty="0">
                        <a:solidFill>
                          <a:schemeClr val="tx1"/>
                        </a:solidFill>
                        <a:latin typeface="+mn-lt"/>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en-US" sz="1100" dirty="0">
                        <a:solidFill>
                          <a:schemeClr val="tx1"/>
                        </a:solidFill>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r>
                        <a:rPr lang="en-US" sz="1100" dirty="0" smtClean="0">
                          <a:solidFill>
                            <a:schemeClr val="tx1"/>
                          </a:solidFill>
                          <a:latin typeface="+mn-lt"/>
                          <a:sym typeface="Wingdings"/>
                        </a:rPr>
                        <a:t>5</a:t>
                      </a:r>
                      <a:endParaRPr lang="en-US" sz="1100" dirty="0">
                        <a:solidFill>
                          <a:schemeClr val="tx1"/>
                        </a:solidFill>
                        <a:latin typeface="+mn-lt"/>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r>
                        <a:rPr lang="en-US" sz="1100" dirty="0" smtClean="0">
                          <a:solidFill>
                            <a:schemeClr val="tx1"/>
                          </a:solidFill>
                          <a:latin typeface="+mn-lt"/>
                          <a:sym typeface="Wingdings"/>
                        </a:rPr>
                        <a:t>5</a:t>
                      </a:r>
                      <a:endParaRPr lang="en-US" sz="1100" dirty="0">
                        <a:solidFill>
                          <a:schemeClr val="tx1"/>
                        </a:solidFill>
                        <a:latin typeface="+mn-lt"/>
                      </a:endParaRPr>
                    </a:p>
                  </a:txBody>
                  <a:tcPr marL="46630" marR="46630" marT="46630" marB="46630" anchor="ctr">
                    <a:lnL w="381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363" rtl="0" eaLnBrk="1" fontAlgn="b" latinLnBrk="0" hangingPunct="1"/>
                      <a:r>
                        <a:rPr lang="en-US" sz="1100" b="1" u="none" strike="noStrike" kern="1200" dirty="0" smtClean="0">
                          <a:solidFill>
                            <a:schemeClr val="tx1"/>
                          </a:solidFill>
                          <a:latin typeface="+mj-lt"/>
                          <a:ea typeface="Segoe UI" pitchFamily="34" charset="0"/>
                          <a:cs typeface="Segoe UI" pitchFamily="34" charset="0"/>
                        </a:rPr>
                        <a:t>Mobile Installs</a:t>
                      </a:r>
                      <a:endParaRPr lang="en-US" sz="1100" b="1" u="none" strike="noStrike" kern="1200" dirty="0">
                        <a:solidFill>
                          <a:schemeClr val="tx1"/>
                        </a:solidFill>
                        <a:latin typeface="+mj-lt"/>
                        <a:ea typeface="Segoe UI" pitchFamily="34" charset="0"/>
                        <a:cs typeface="Segoe UI" pitchFamily="34" charset="0"/>
                      </a:endParaRPr>
                    </a:p>
                  </a:txBody>
                  <a:tcPr marL="93260" marR="9326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r>
                        <a:rPr lang="en-US" sz="1100" dirty="0" smtClean="0">
                          <a:solidFill>
                            <a:schemeClr val="tx1"/>
                          </a:solidFill>
                          <a:latin typeface="+mn-lt"/>
                        </a:rPr>
                        <a:t>5</a:t>
                      </a:r>
                      <a:endParaRPr lang="en-US" sz="1100" dirty="0">
                        <a:solidFill>
                          <a:schemeClr val="tx1"/>
                        </a:solidFill>
                        <a:latin typeface="+mn-lt"/>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r>
                        <a:rPr lang="en-US" sz="1100" dirty="0" smtClean="0">
                          <a:solidFill>
                            <a:schemeClr val="tx1"/>
                          </a:solidFill>
                          <a:latin typeface="+mn-lt"/>
                        </a:rPr>
                        <a:t>5</a:t>
                      </a:r>
                      <a:endParaRPr lang="en-US" sz="1100" dirty="0">
                        <a:solidFill>
                          <a:schemeClr val="tx1"/>
                        </a:solidFill>
                        <a:latin typeface="+mn-lt"/>
                      </a:endParaRPr>
                    </a:p>
                  </a:txBody>
                  <a:tcPr marL="46630" marR="46630" marT="46630" marB="46630" anchor="ctr">
                    <a:lnL w="381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50271">
                <a:tc vMerge="1">
                  <a:txBody>
                    <a:bodyPr/>
                    <a:lstStyle/>
                    <a:p>
                      <a:endParaRPr lang="en-US"/>
                    </a:p>
                  </a:txBody>
                  <a:tcPr/>
                </a:tc>
                <a:tc>
                  <a:txBody>
                    <a:bodyPr/>
                    <a:lstStyle/>
                    <a:p>
                      <a:pPr marL="0" algn="l" defTabSz="914363" rtl="0" eaLnBrk="1" fontAlgn="b" latinLnBrk="0" hangingPunct="1"/>
                      <a:r>
                        <a:rPr lang="en-US" sz="1100" b="1" u="none" strike="noStrike" kern="1200" dirty="0" smtClean="0">
                          <a:solidFill>
                            <a:schemeClr val="tx1"/>
                          </a:solidFill>
                          <a:latin typeface="+mj-lt"/>
                          <a:ea typeface="Segoe UI" pitchFamily="34" charset="0"/>
                          <a:cs typeface="Segoe UI" pitchFamily="34" charset="0"/>
                        </a:rPr>
                        <a:t>Dual Access Rights</a:t>
                      </a:r>
                      <a:endParaRPr lang="en-US" sz="1100" b="1" u="none" strike="noStrike" kern="1200" dirty="0">
                        <a:solidFill>
                          <a:schemeClr val="tx1"/>
                        </a:solidFill>
                        <a:latin typeface="+mj-lt"/>
                        <a:ea typeface="Segoe UI" pitchFamily="34" charset="0"/>
                        <a:cs typeface="Segoe UI" pitchFamily="34" charset="0"/>
                      </a:endParaRPr>
                    </a:p>
                  </a:txBody>
                  <a:tcPr marL="93260" marR="9326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363" rtl="0" eaLnBrk="1" latinLnBrk="0" hangingPunct="1"/>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r>
                        <a:rPr lang="en-US" sz="1100" dirty="0" smtClean="0">
                          <a:solidFill>
                            <a:schemeClr val="tx1"/>
                          </a:solidFill>
                          <a:latin typeface="+mn-lt"/>
                          <a:sym typeface="Wingdings"/>
                        </a:rPr>
                        <a:t></a:t>
                      </a:r>
                      <a:endParaRPr lang="en-US" sz="1100" dirty="0">
                        <a:solidFill>
                          <a:schemeClr val="tx1"/>
                        </a:solidFill>
                        <a:latin typeface="+mn-lt"/>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r>
                        <a:rPr lang="en-US" sz="1100" dirty="0" smtClean="0">
                          <a:solidFill>
                            <a:schemeClr val="tx1"/>
                          </a:solidFill>
                          <a:latin typeface="+mn-lt"/>
                          <a:sym typeface="Wingdings"/>
                        </a:rPr>
                        <a:t></a:t>
                      </a:r>
                      <a:endParaRPr lang="en-US" sz="1100" dirty="0">
                        <a:solidFill>
                          <a:schemeClr val="tx1"/>
                        </a:solidFill>
                        <a:latin typeface="+mn-lt"/>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fontAlgn="b"/>
                      <a:r>
                        <a:rPr lang="en-US" sz="1100" dirty="0" smtClean="0">
                          <a:solidFill>
                            <a:schemeClr val="tx1"/>
                          </a:solidFill>
                          <a:latin typeface="+mn-lt"/>
                          <a:sym typeface="Wingdings"/>
                        </a:rPr>
                        <a:t></a:t>
                      </a:r>
                      <a:endParaRPr lang="en-US" sz="1100" dirty="0">
                        <a:solidFill>
                          <a:schemeClr val="tx1"/>
                        </a:solidFill>
                        <a:latin typeface="+mn-lt"/>
                      </a:endParaRPr>
                    </a:p>
                  </a:txBody>
                  <a:tcPr marL="46630" marR="46630" marT="46630" marB="46630" anchor="ctr">
                    <a:lnL w="381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50271">
                <a:tc vMerge="1">
                  <a:txBody>
                    <a:bodyPr/>
                    <a:lstStyle/>
                    <a:p>
                      <a:endParaRPr lang="en-US"/>
                    </a:p>
                  </a:txBody>
                  <a:tcPr/>
                </a:tc>
                <a:tc>
                  <a:txBody>
                    <a:bodyPr/>
                    <a:lstStyle/>
                    <a:p>
                      <a:pPr marL="0" algn="l" defTabSz="914363" rtl="0" eaLnBrk="1" fontAlgn="b" latinLnBrk="0" hangingPunct="1"/>
                      <a:r>
                        <a:rPr lang="en-US" sz="1100" b="1" u="none" strike="noStrike" kern="1200" dirty="0" smtClean="0">
                          <a:solidFill>
                            <a:schemeClr val="tx1"/>
                          </a:solidFill>
                          <a:latin typeface="+mj-lt"/>
                          <a:ea typeface="Segoe UI" pitchFamily="34" charset="0"/>
                          <a:cs typeface="Segoe UI" pitchFamily="34" charset="0"/>
                        </a:rPr>
                        <a:t>Support</a:t>
                      </a:r>
                      <a:endParaRPr lang="en-US" sz="1100" b="1" u="none" strike="noStrike" kern="1200" dirty="0">
                        <a:solidFill>
                          <a:schemeClr val="tx1"/>
                        </a:solidFill>
                        <a:latin typeface="+mj-lt"/>
                        <a:ea typeface="Segoe UI" pitchFamily="34" charset="0"/>
                        <a:cs typeface="Segoe UI" pitchFamily="34" charset="0"/>
                      </a:endParaRPr>
                    </a:p>
                  </a:txBody>
                  <a:tcPr marL="93260" marR="9326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4">
                  <a:txBody>
                    <a:bodyPr/>
                    <a:lstStyle/>
                    <a:p>
                      <a:pPr marL="0" algn="ctr" defTabSz="914363" rtl="0" eaLnBrk="1" latinLnBrk="0" hangingPunct="1"/>
                      <a:r>
                        <a:rPr lang="en-US" sz="1100" b="0" u="none" strike="noStrike" kern="1200" dirty="0" smtClean="0">
                          <a:solidFill>
                            <a:schemeClr val="tx1"/>
                          </a:solidFill>
                          <a:latin typeface="+mn-lt"/>
                          <a:ea typeface="Segoe UI" pitchFamily="34" charset="0"/>
                          <a:cs typeface="Segoe UI" pitchFamily="34" charset="0"/>
                        </a:rPr>
                        <a:t>Priority</a:t>
                      </a:r>
                      <a:r>
                        <a:rPr lang="en-US" sz="1100" b="0" u="none" strike="noStrike" kern="1200" baseline="0" dirty="0" smtClean="0">
                          <a:solidFill>
                            <a:schemeClr val="tx1"/>
                          </a:solidFill>
                          <a:latin typeface="+mn-lt"/>
                          <a:ea typeface="Segoe UI" pitchFamily="34" charset="0"/>
                          <a:cs typeface="Segoe UI" pitchFamily="34" charset="0"/>
                        </a:rPr>
                        <a:t> 24x7</a:t>
                      </a:r>
                      <a:endParaRPr lang="en-US" sz="1100" b="0" u="none" strike="noStrike" kern="1200" dirty="0">
                        <a:solidFill>
                          <a:schemeClr val="tx1"/>
                        </a:solidFill>
                        <a:latin typeface="+mn-lt"/>
                        <a:ea typeface="Segoe UI" pitchFamily="34" charset="0"/>
                        <a:cs typeface="Segoe UI" pitchFamily="34" charset="0"/>
                      </a:endParaRPr>
                    </a:p>
                  </a:txBody>
                  <a:tcPr marL="46630" marR="4663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marL="0" algn="ctr" defTabSz="914363" rtl="0" eaLnBrk="1" latinLnBrk="0" hangingPunct="1"/>
                      <a:endParaRPr lang="en-US" sz="12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5720" marR="4572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marL="0" algn="ctr" defTabSz="914363" rtl="0" eaLnBrk="1" latinLnBrk="0" hangingPunct="1"/>
                      <a:endParaRPr lang="en-US" sz="12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5720" marR="4572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pPr marL="0" algn="ctr" defTabSz="914363" rtl="0" eaLnBrk="1" latinLnBrk="0" hangingPunct="1"/>
                      <a:endParaRPr lang="en-US" sz="1200" b="0" u="none" strike="noStrike" kern="1200" dirty="0">
                        <a:gradFill>
                          <a:gsLst>
                            <a:gs pos="0">
                              <a:schemeClr val="tx1"/>
                            </a:gs>
                            <a:gs pos="100000">
                              <a:schemeClr val="tx1"/>
                            </a:gs>
                          </a:gsLst>
                          <a:lin ang="5400000" scaled="0"/>
                        </a:gradFill>
                        <a:latin typeface="+mn-lt"/>
                        <a:ea typeface="Segoe UI" pitchFamily="34" charset="0"/>
                        <a:cs typeface="Segoe UI" pitchFamily="34" charset="0"/>
                      </a:endParaRPr>
                    </a:p>
                  </a:txBody>
                  <a:tcPr marL="45720" marR="45720" anchor="ctr">
                    <a:lnL w="381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350271">
                <a:tc vMerge="1">
                  <a:txBody>
                    <a:bodyPr/>
                    <a:lstStyle/>
                    <a:p>
                      <a:pPr marL="0" algn="l" defTabSz="914363" rtl="0" eaLnBrk="1" fontAlgn="b" latinLnBrk="0" hangingPunct="1"/>
                      <a:endParaRPr lang="en-US" sz="1200" b="1" u="none" strike="noStrike" kern="1200" dirty="0">
                        <a:gradFill>
                          <a:gsLst>
                            <a:gs pos="1250">
                              <a:schemeClr val="bg2">
                                <a:lumMod val="50000"/>
                              </a:schemeClr>
                            </a:gs>
                            <a:gs pos="100000">
                              <a:schemeClr val="bg2">
                                <a:lumMod val="50000"/>
                              </a:schemeClr>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363" rtl="0" eaLnBrk="1" fontAlgn="b" latinLnBrk="0" hangingPunct="1"/>
                      <a:r>
                        <a:rPr lang="en-US" sz="1100" b="1" u="none" strike="noStrike" kern="1200" dirty="0" smtClean="0">
                          <a:solidFill>
                            <a:schemeClr val="tx1"/>
                          </a:solidFill>
                          <a:latin typeface="+mj-lt"/>
                          <a:ea typeface="Segoe UI" pitchFamily="34" charset="0"/>
                          <a:cs typeface="Segoe UI" pitchFamily="34" charset="0"/>
                        </a:rPr>
                        <a:t>Minimum</a:t>
                      </a:r>
                      <a:r>
                        <a:rPr lang="en-US" sz="1100" b="1" u="none" strike="noStrike" kern="1200" baseline="0" dirty="0" smtClean="0">
                          <a:solidFill>
                            <a:schemeClr val="tx1"/>
                          </a:solidFill>
                          <a:latin typeface="+mj-lt"/>
                          <a:ea typeface="Segoe UI" pitchFamily="34" charset="0"/>
                          <a:cs typeface="Segoe UI" pitchFamily="34" charset="0"/>
                        </a:rPr>
                        <a:t> Commitment</a:t>
                      </a:r>
                      <a:endParaRPr lang="en-US" sz="1100" b="1" u="none" strike="noStrike" kern="1200" dirty="0">
                        <a:solidFill>
                          <a:schemeClr val="tx1"/>
                        </a:solidFill>
                        <a:latin typeface="+mj-lt"/>
                        <a:ea typeface="Segoe UI" pitchFamily="34" charset="0"/>
                        <a:cs typeface="Segoe UI" pitchFamily="34" charset="0"/>
                      </a:endParaRPr>
                    </a:p>
                  </a:txBody>
                  <a:tcPr marL="93260" marR="9326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100" kern="1200" smtClean="0">
                          <a:solidFill>
                            <a:schemeClr val="tx1"/>
                          </a:solidFill>
                          <a:latin typeface="+mn-lt"/>
                          <a:ea typeface="+mn-ea"/>
                          <a:cs typeface="+mn-cs"/>
                          <a:sym typeface="Wingdings"/>
                        </a:rPr>
                        <a:t>Annual</a:t>
                      </a:r>
                      <a:endParaRPr lang="en-US" sz="1100" kern="1200" dirty="0" smtClean="0">
                        <a:solidFill>
                          <a:schemeClr val="tx1"/>
                        </a:solidFill>
                        <a:latin typeface="+mn-lt"/>
                        <a:ea typeface="+mn-ea"/>
                        <a:cs typeface="+mn-cs"/>
                      </a:endParaRPr>
                    </a:p>
                  </a:txBody>
                  <a:tcPr marL="46630" marR="4663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100" kern="1200" smtClean="0">
                          <a:solidFill>
                            <a:schemeClr val="tx1"/>
                          </a:solidFill>
                          <a:latin typeface="+mn-lt"/>
                          <a:ea typeface="+mn-ea"/>
                          <a:cs typeface="+mn-cs"/>
                          <a:sym typeface="Wingdings"/>
                        </a:rPr>
                        <a:t>Annual</a:t>
                      </a:r>
                      <a:endParaRPr lang="en-US" sz="1100" kern="1200" dirty="0" smtClean="0">
                        <a:solidFill>
                          <a:schemeClr val="tx1"/>
                        </a:solidFill>
                        <a:latin typeface="+mn-lt"/>
                        <a:ea typeface="+mn-ea"/>
                        <a:cs typeface="+mn-cs"/>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100" kern="1200" smtClean="0">
                          <a:solidFill>
                            <a:schemeClr val="tx1"/>
                          </a:solidFill>
                          <a:latin typeface="+mn-lt"/>
                          <a:ea typeface="+mn-ea"/>
                          <a:cs typeface="+mn-cs"/>
                          <a:sym typeface="Wingdings"/>
                        </a:rPr>
                        <a:t>Annual</a:t>
                      </a:r>
                      <a:endParaRPr lang="en-US" sz="1100" kern="1200" dirty="0" smtClean="0">
                        <a:solidFill>
                          <a:schemeClr val="tx1"/>
                        </a:solidFill>
                        <a:latin typeface="+mn-lt"/>
                        <a:ea typeface="+mn-ea"/>
                        <a:cs typeface="+mn-cs"/>
                      </a:endParaRPr>
                    </a:p>
                  </a:txBody>
                  <a:tcPr marL="46630" marR="4663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100" kern="1200" dirty="0" smtClean="0">
                          <a:solidFill>
                            <a:schemeClr val="tx1"/>
                          </a:solidFill>
                          <a:latin typeface="+mn-lt"/>
                          <a:ea typeface="+mn-ea"/>
                          <a:cs typeface="+mn-cs"/>
                          <a:sym typeface="Wingdings"/>
                        </a:rPr>
                        <a:t>Annual</a:t>
                      </a:r>
                      <a:endParaRPr lang="en-US" sz="1100" kern="1200" dirty="0" smtClean="0">
                        <a:solidFill>
                          <a:schemeClr val="tx1"/>
                        </a:solidFill>
                        <a:latin typeface="+mn-lt"/>
                        <a:ea typeface="+mn-ea"/>
                        <a:cs typeface="+mn-cs"/>
                      </a:endParaRPr>
                    </a:p>
                  </a:txBody>
                  <a:tcPr marL="46630" marR="46630" marT="46630" marB="46630" anchor="ctr">
                    <a:lnL w="38100" cap="flat" cmpd="sng" algn="ctr">
                      <a:solidFill>
                        <a:schemeClr val="bg1"/>
                      </a:solidFill>
                      <a:prstDash val="solid"/>
                      <a:round/>
                      <a:headEnd type="none" w="med" len="med"/>
                      <a:tailEnd type="none" w="med" len="med"/>
                    </a:lnL>
                    <a:lnR w="3175"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spTree>
    <p:extLst>
      <p:ext uri="{BB962C8B-B14F-4D97-AF65-F5344CB8AC3E}">
        <p14:creationId xmlns:p14="http://schemas.microsoft.com/office/powerpoint/2010/main" val="111717393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518994" y="3331879"/>
            <a:ext cx="5634155" cy="632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extBox 10"/>
          <p:cNvSpPr txBox="1"/>
          <p:nvPr/>
        </p:nvSpPr>
        <p:spPr>
          <a:xfrm>
            <a:off x="427037" y="1079872"/>
            <a:ext cx="11383914" cy="307364"/>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nSpc>
                <a:spcPct val="80000"/>
              </a:lnSpc>
              <a:buSzPct val="80000"/>
            </a:pPr>
            <a:r>
              <a:rPr lang="en-US" sz="2448" spc="-71" dirty="0">
                <a:solidFill>
                  <a:srgbClr val="000000">
                    <a:lumMod val="75000"/>
                    <a:lumOff val="25000"/>
                  </a:srgbClr>
                </a:solidFill>
                <a:latin typeface="Segoe UI Light"/>
              </a:rPr>
              <a:t>  Customers can Now Easily Upgrade their Subscriptions in Family</a:t>
            </a:r>
          </a:p>
        </p:txBody>
      </p:sp>
      <p:sp>
        <p:nvSpPr>
          <p:cNvPr id="34" name="Title 33"/>
          <p:cNvSpPr>
            <a:spLocks noGrp="1"/>
          </p:cNvSpPr>
          <p:nvPr>
            <p:ph type="title" idx="4294967295"/>
          </p:nvPr>
        </p:nvSpPr>
        <p:spPr>
          <a:xfrm>
            <a:off x="427037" y="297915"/>
            <a:ext cx="10854468" cy="762598"/>
          </a:xfrm>
        </p:spPr>
        <p:txBody>
          <a:bodyPr/>
          <a:lstStyle/>
          <a:p>
            <a:r>
              <a:rPr lang="en-US" sz="4400" dirty="0" smtClean="0"/>
              <a:t>Upgrade Office 365 Plans Easily</a:t>
            </a:r>
            <a:endParaRPr lang="en-US" sz="4400" dirty="0"/>
          </a:p>
        </p:txBody>
      </p:sp>
      <p:sp>
        <p:nvSpPr>
          <p:cNvPr id="4" name="Rectangle 3"/>
          <p:cNvSpPr/>
          <p:nvPr/>
        </p:nvSpPr>
        <p:spPr bwMode="auto">
          <a:xfrm>
            <a:off x="518995" y="1996099"/>
            <a:ext cx="5634478" cy="130124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93260" rIns="46630" bIns="46630" numCol="1" spcCol="0" rtlCol="0" fromWordArt="0" anchor="t" anchorCtr="0" forceAA="0" compatLnSpc="1">
            <a:prstTxWarp prst="textNoShape">
              <a:avLst/>
            </a:prstTxWarp>
            <a:noAutofit/>
          </a:bodyPr>
          <a:lstStyle/>
          <a:p>
            <a:pPr defTabSz="931823" fontAlgn="base">
              <a:lnSpc>
                <a:spcPct val="90000"/>
              </a:lnSpc>
              <a:spcBef>
                <a:spcPct val="0"/>
              </a:spcBef>
              <a:spcAft>
                <a:spcPct val="0"/>
              </a:spcAft>
            </a:pPr>
            <a:endParaRPr lang="en-US" sz="4000" spc="-102" dirty="0">
              <a:ln w="3175">
                <a:noFill/>
              </a:ln>
              <a:solidFill>
                <a:srgbClr val="FFFFFF"/>
              </a:solidFill>
              <a:latin typeface="Segoe UI Light"/>
              <a:cs typeface="Arial" charset="0"/>
            </a:endParaRPr>
          </a:p>
        </p:txBody>
      </p:sp>
      <p:sp>
        <p:nvSpPr>
          <p:cNvPr id="10" name="Rectangle 9"/>
          <p:cNvSpPr/>
          <p:nvPr/>
        </p:nvSpPr>
        <p:spPr>
          <a:xfrm>
            <a:off x="627650" y="2483941"/>
            <a:ext cx="5506555" cy="840230"/>
          </a:xfrm>
          <a:prstGeom prst="rect">
            <a:avLst/>
          </a:prstGeom>
        </p:spPr>
        <p:txBody>
          <a:bodyPr wrap="square">
            <a:spAutoFit/>
          </a:bodyPr>
          <a:lstStyle/>
          <a:p>
            <a:pPr defTabSz="93182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Majority of in-family commercial upgrades</a:t>
            </a:r>
          </a:p>
          <a:p>
            <a:pPr defTabSz="93182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Credit card and invoice customers</a:t>
            </a:r>
          </a:p>
          <a:p>
            <a:pPr defTabSz="93182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Single subscription under 300 seats</a:t>
            </a:r>
          </a:p>
        </p:txBody>
      </p:sp>
      <p:sp>
        <p:nvSpPr>
          <p:cNvPr id="17" name="Rectangle 16"/>
          <p:cNvSpPr/>
          <p:nvPr/>
        </p:nvSpPr>
        <p:spPr>
          <a:xfrm>
            <a:off x="627649" y="2039383"/>
            <a:ext cx="1588705" cy="535531"/>
          </a:xfrm>
          <a:prstGeom prst="rect">
            <a:avLst/>
          </a:prstGeom>
        </p:spPr>
        <p:txBody>
          <a:bodyPr wrap="none">
            <a:spAutoFit/>
          </a:bodyPr>
          <a:lstStyle/>
          <a:p>
            <a:pPr defTabSz="931823" fontAlgn="base">
              <a:lnSpc>
                <a:spcPct val="90000"/>
              </a:lnSpc>
              <a:spcBef>
                <a:spcPct val="0"/>
              </a:spcBef>
              <a:spcAft>
                <a:spcPct val="0"/>
              </a:spcAft>
            </a:pPr>
            <a:r>
              <a:rPr lang="en-US" sz="3200" spc="-71" dirty="0">
                <a:solidFill>
                  <a:srgbClr val="FFFFFF"/>
                </a:solidFill>
                <a:latin typeface="Segoe UI Light"/>
              </a:rPr>
              <a:t>In-family</a:t>
            </a:r>
          </a:p>
        </p:txBody>
      </p:sp>
      <p:sp>
        <p:nvSpPr>
          <p:cNvPr id="29" name="Freeform 9"/>
          <p:cNvSpPr>
            <a:spLocks noEditPoints="1"/>
          </p:cNvSpPr>
          <p:nvPr/>
        </p:nvSpPr>
        <p:spPr bwMode="black">
          <a:xfrm>
            <a:off x="3036726" y="3557519"/>
            <a:ext cx="291343" cy="310925"/>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solidFill>
          <a:ln>
            <a:noFill/>
          </a:ln>
          <a:extLst/>
        </p:spPr>
        <p:txBody>
          <a:bodyPr vert="horz" wrap="square" lIns="93246" tIns="46624" rIns="93246" bIns="46624" numCol="1" anchor="t" anchorCtr="0" compatLnSpc="1">
            <a:prstTxWarp prst="textNoShape">
              <a:avLst/>
            </a:prstTxWarp>
          </a:bodyPr>
          <a:lstStyle/>
          <a:p>
            <a:endParaRPr lang="en-US" sz="2000">
              <a:solidFill>
                <a:prstClr val="black"/>
              </a:solidFill>
            </a:endParaRPr>
          </a:p>
        </p:txBody>
      </p:sp>
      <p:sp>
        <p:nvSpPr>
          <p:cNvPr id="7" name="TextBox 6"/>
          <p:cNvSpPr txBox="1"/>
          <p:nvPr/>
        </p:nvSpPr>
        <p:spPr>
          <a:xfrm>
            <a:off x="627649" y="3577880"/>
            <a:ext cx="2333369" cy="246221"/>
          </a:xfrm>
          <a:prstGeom prst="rect">
            <a:avLst/>
          </a:prstGeom>
          <a:noFill/>
        </p:spPr>
        <p:txBody>
          <a:bodyPr wrap="square" lIns="0" tIns="0" rIns="0" bIns="0" rtlCol="0">
            <a:spAutoFit/>
          </a:bodyPr>
          <a:lstStyle/>
          <a:p>
            <a:r>
              <a:rPr lang="en-US" sz="1600" spc="-71" dirty="0">
                <a:solidFill>
                  <a:srgbClr val="FFFFFF"/>
                </a:solidFill>
              </a:rPr>
              <a:t>Small Business</a:t>
            </a:r>
          </a:p>
        </p:txBody>
      </p:sp>
      <p:sp>
        <p:nvSpPr>
          <p:cNvPr id="31" name="Rectangle 30"/>
          <p:cNvSpPr/>
          <p:nvPr/>
        </p:nvSpPr>
        <p:spPr bwMode="auto">
          <a:xfrm>
            <a:off x="518995" y="3997976"/>
            <a:ext cx="5634308" cy="133359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bwMode="auto">
          <a:xfrm>
            <a:off x="518994" y="5380449"/>
            <a:ext cx="5634155" cy="1062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2" name="TextBox 41"/>
          <p:cNvSpPr txBox="1"/>
          <p:nvPr/>
        </p:nvSpPr>
        <p:spPr>
          <a:xfrm>
            <a:off x="3802504" y="3570765"/>
            <a:ext cx="2333369" cy="246221"/>
          </a:xfrm>
          <a:prstGeom prst="rect">
            <a:avLst/>
          </a:prstGeom>
          <a:noFill/>
        </p:spPr>
        <p:txBody>
          <a:bodyPr wrap="square" lIns="0" tIns="0" rIns="0" bIns="0" rtlCol="0">
            <a:spAutoFit/>
          </a:bodyPr>
          <a:lstStyle/>
          <a:p>
            <a:r>
              <a:rPr lang="en-US" sz="1600" spc="-71" dirty="0">
                <a:solidFill>
                  <a:srgbClr val="FFFFFF"/>
                </a:solidFill>
              </a:rPr>
              <a:t>Small Business Premium</a:t>
            </a:r>
          </a:p>
        </p:txBody>
      </p:sp>
      <p:sp>
        <p:nvSpPr>
          <p:cNvPr id="43" name="Freeform 9"/>
          <p:cNvSpPr>
            <a:spLocks noEditPoints="1"/>
          </p:cNvSpPr>
          <p:nvPr/>
        </p:nvSpPr>
        <p:spPr bwMode="black">
          <a:xfrm>
            <a:off x="3036726" y="4539141"/>
            <a:ext cx="291343" cy="310925"/>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solidFill>
          <a:ln>
            <a:noFill/>
          </a:ln>
          <a:extLst/>
        </p:spPr>
        <p:txBody>
          <a:bodyPr vert="horz" wrap="square" lIns="93246" tIns="46624" rIns="93246" bIns="46624" numCol="1" anchor="t" anchorCtr="0" compatLnSpc="1">
            <a:prstTxWarp prst="textNoShape">
              <a:avLst/>
            </a:prstTxWarp>
          </a:bodyPr>
          <a:lstStyle/>
          <a:p>
            <a:endParaRPr lang="en-US" sz="2000">
              <a:solidFill>
                <a:prstClr val="black"/>
              </a:solidFill>
            </a:endParaRPr>
          </a:p>
        </p:txBody>
      </p:sp>
      <p:sp>
        <p:nvSpPr>
          <p:cNvPr id="44" name="TextBox 43"/>
          <p:cNvSpPr txBox="1"/>
          <p:nvPr/>
        </p:nvSpPr>
        <p:spPr>
          <a:xfrm>
            <a:off x="627650" y="4474863"/>
            <a:ext cx="2333369" cy="492443"/>
          </a:xfrm>
          <a:prstGeom prst="rect">
            <a:avLst/>
          </a:prstGeom>
          <a:noFill/>
        </p:spPr>
        <p:txBody>
          <a:bodyPr wrap="square" lIns="0" tIns="0" rIns="0" bIns="0" rtlCol="0">
            <a:spAutoFit/>
          </a:bodyPr>
          <a:lstStyle/>
          <a:p>
            <a:r>
              <a:rPr lang="en-US" sz="1600" spc="-71" dirty="0" smtClean="0">
                <a:solidFill>
                  <a:srgbClr val="FFFFFF"/>
                </a:solidFill>
              </a:rPr>
              <a:t>SharePoint </a:t>
            </a:r>
            <a:r>
              <a:rPr lang="en-US" sz="1600" spc="-71" dirty="0">
                <a:solidFill>
                  <a:srgbClr val="FFFFFF"/>
                </a:solidFill>
              </a:rPr>
              <a:t>Online (Plan 1</a:t>
            </a:r>
            <a:r>
              <a:rPr lang="en-US" sz="1600" spc="-71" dirty="0" smtClean="0">
                <a:solidFill>
                  <a:srgbClr val="FFFFFF"/>
                </a:solidFill>
              </a:rPr>
              <a:t>)</a:t>
            </a:r>
          </a:p>
          <a:p>
            <a:r>
              <a:rPr lang="en-US" sz="1600" spc="-71" dirty="0" smtClean="0">
                <a:solidFill>
                  <a:srgbClr val="FFFFFF"/>
                </a:solidFill>
              </a:rPr>
              <a:t>OneDrive for Business</a:t>
            </a:r>
            <a:endParaRPr lang="en-US" sz="1600" spc="-71" dirty="0">
              <a:solidFill>
                <a:srgbClr val="FFFFFF"/>
              </a:solidFill>
            </a:endParaRPr>
          </a:p>
        </p:txBody>
      </p:sp>
      <p:sp>
        <p:nvSpPr>
          <p:cNvPr id="45" name="TextBox 44"/>
          <p:cNvSpPr txBox="1"/>
          <p:nvPr/>
        </p:nvSpPr>
        <p:spPr>
          <a:xfrm>
            <a:off x="3802504" y="4372463"/>
            <a:ext cx="2333369" cy="738664"/>
          </a:xfrm>
          <a:prstGeom prst="rect">
            <a:avLst/>
          </a:prstGeom>
          <a:noFill/>
        </p:spPr>
        <p:txBody>
          <a:bodyPr wrap="square" lIns="0" tIns="0" rIns="0" bIns="0" rtlCol="0">
            <a:spAutoFit/>
          </a:bodyPr>
          <a:lstStyle/>
          <a:p>
            <a:r>
              <a:rPr lang="en-US" sz="1600" spc="-71" dirty="0">
                <a:solidFill>
                  <a:srgbClr val="FFFFFF"/>
                </a:solidFill>
              </a:rPr>
              <a:t>Enterprise E1</a:t>
            </a:r>
          </a:p>
          <a:p>
            <a:r>
              <a:rPr lang="en-US" sz="1600" spc="-71" dirty="0">
                <a:solidFill>
                  <a:srgbClr val="FFFFFF"/>
                </a:solidFill>
              </a:rPr>
              <a:t>Enterprise E3</a:t>
            </a:r>
          </a:p>
          <a:p>
            <a:r>
              <a:rPr lang="en-US" sz="1600" spc="-71" dirty="0">
                <a:solidFill>
                  <a:srgbClr val="FFFFFF"/>
                </a:solidFill>
              </a:rPr>
              <a:t>Enterprise E4</a:t>
            </a:r>
          </a:p>
        </p:txBody>
      </p:sp>
      <p:sp>
        <p:nvSpPr>
          <p:cNvPr id="46" name="Freeform 9"/>
          <p:cNvSpPr>
            <a:spLocks noEditPoints="1"/>
          </p:cNvSpPr>
          <p:nvPr/>
        </p:nvSpPr>
        <p:spPr bwMode="black">
          <a:xfrm>
            <a:off x="3036726" y="5744001"/>
            <a:ext cx="291343" cy="310925"/>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solidFill>
          <a:ln>
            <a:noFill/>
          </a:ln>
          <a:extLst/>
        </p:spPr>
        <p:txBody>
          <a:bodyPr vert="horz" wrap="square" lIns="93246" tIns="46624" rIns="93246" bIns="46624" numCol="1" anchor="t" anchorCtr="0" compatLnSpc="1">
            <a:prstTxWarp prst="textNoShape">
              <a:avLst/>
            </a:prstTxWarp>
          </a:bodyPr>
          <a:lstStyle/>
          <a:p>
            <a:endParaRPr lang="en-US" sz="2000">
              <a:solidFill>
                <a:prstClr val="black"/>
              </a:solidFill>
            </a:endParaRPr>
          </a:p>
        </p:txBody>
      </p:sp>
      <p:sp>
        <p:nvSpPr>
          <p:cNvPr id="47" name="TextBox 46"/>
          <p:cNvSpPr txBox="1"/>
          <p:nvPr/>
        </p:nvSpPr>
        <p:spPr>
          <a:xfrm>
            <a:off x="627649" y="5665561"/>
            <a:ext cx="2333369" cy="492443"/>
          </a:xfrm>
          <a:prstGeom prst="rect">
            <a:avLst/>
          </a:prstGeom>
          <a:noFill/>
        </p:spPr>
        <p:txBody>
          <a:bodyPr wrap="square" lIns="0" tIns="0" rIns="0" bIns="0" rtlCol="0">
            <a:spAutoFit/>
          </a:bodyPr>
          <a:lstStyle/>
          <a:p>
            <a:r>
              <a:rPr lang="en-US" sz="1600" spc="-71" dirty="0">
                <a:solidFill>
                  <a:srgbClr val="FFFFFF"/>
                </a:solidFill>
              </a:rPr>
              <a:t>Enterprise E1 </a:t>
            </a:r>
          </a:p>
          <a:p>
            <a:r>
              <a:rPr lang="en-US" sz="1600" spc="-71" dirty="0">
                <a:solidFill>
                  <a:srgbClr val="FFFFFF"/>
                </a:solidFill>
              </a:rPr>
              <a:t>SharePoint Online (Plan 2</a:t>
            </a:r>
            <a:r>
              <a:rPr lang="en-US" sz="1600" spc="-71" dirty="0" smtClean="0">
                <a:solidFill>
                  <a:srgbClr val="FFFFFF"/>
                </a:solidFill>
              </a:rPr>
              <a:t>)</a:t>
            </a:r>
            <a:endParaRPr lang="en-US" sz="1600" spc="-71" dirty="0">
              <a:solidFill>
                <a:srgbClr val="FFFFFF"/>
              </a:solidFill>
            </a:endParaRPr>
          </a:p>
        </p:txBody>
      </p:sp>
      <p:sp>
        <p:nvSpPr>
          <p:cNvPr id="49" name="TextBox 48"/>
          <p:cNvSpPr txBox="1"/>
          <p:nvPr/>
        </p:nvSpPr>
        <p:spPr>
          <a:xfrm>
            <a:off x="3802504" y="5670892"/>
            <a:ext cx="2333369" cy="492443"/>
          </a:xfrm>
          <a:prstGeom prst="rect">
            <a:avLst/>
          </a:prstGeom>
          <a:noFill/>
        </p:spPr>
        <p:txBody>
          <a:bodyPr wrap="square" lIns="0" tIns="0" rIns="0" bIns="0" rtlCol="0">
            <a:spAutoFit/>
          </a:bodyPr>
          <a:lstStyle/>
          <a:p>
            <a:r>
              <a:rPr lang="en-US" sz="1600" spc="-71" dirty="0">
                <a:solidFill>
                  <a:srgbClr val="FFFFFF"/>
                </a:solidFill>
              </a:rPr>
              <a:t>Enterprise E3</a:t>
            </a:r>
          </a:p>
          <a:p>
            <a:r>
              <a:rPr lang="en-US" sz="1600" spc="-71" dirty="0">
                <a:solidFill>
                  <a:srgbClr val="FFFFFF"/>
                </a:solidFill>
              </a:rPr>
              <a:t>Enterprise E4</a:t>
            </a:r>
          </a:p>
        </p:txBody>
      </p:sp>
      <p:sp>
        <p:nvSpPr>
          <p:cNvPr id="6" name="Rectangle 5"/>
          <p:cNvSpPr/>
          <p:nvPr/>
        </p:nvSpPr>
        <p:spPr>
          <a:xfrm>
            <a:off x="6848032" y="4850066"/>
            <a:ext cx="4767533" cy="1630991"/>
          </a:xfrm>
          <a:prstGeom prst="rect">
            <a:avLst/>
          </a:prstGeom>
        </p:spPr>
        <p:txBody>
          <a:bodyPr wrap="square">
            <a:spAutoFit/>
          </a:bodyPr>
          <a:lstStyle/>
          <a:p>
            <a:r>
              <a:rPr lang="en-US" sz="2448" spc="-71" dirty="0">
                <a:solidFill>
                  <a:srgbClr val="000000">
                    <a:lumMod val="75000"/>
                    <a:lumOff val="25000"/>
                  </a:srgbClr>
                </a:solidFill>
                <a:latin typeface="Segoe UI Light"/>
              </a:rPr>
              <a:t>New subscription management capabilities allow customers to upgrade Office 365 subscriptions with automatic user transitioning. </a:t>
            </a:r>
          </a:p>
        </p:txBody>
      </p:sp>
    </p:spTree>
    <p:extLst>
      <p:ext uri="{BB962C8B-B14F-4D97-AF65-F5344CB8AC3E}">
        <p14:creationId xmlns:p14="http://schemas.microsoft.com/office/powerpoint/2010/main" val="2294214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1970" y="1592262"/>
            <a:ext cx="11887200" cy="3157788"/>
          </a:xfrm>
        </p:spPr>
        <p:txBody>
          <a:bodyPr/>
          <a:lstStyle/>
          <a:p>
            <a:r>
              <a:rPr lang="en-US" sz="2800" dirty="0" smtClean="0"/>
              <a:t>InfoPath Forms Services in SharePoint Server 2013 is the last release.</a:t>
            </a:r>
          </a:p>
          <a:p>
            <a:r>
              <a:rPr lang="en-US" sz="2800" dirty="0" smtClean="0"/>
              <a:t>Supported till April 2023.</a:t>
            </a:r>
          </a:p>
          <a:p>
            <a:r>
              <a:rPr lang="en-US" sz="2800" dirty="0"/>
              <a:t>InfoPath Forms Services technology </a:t>
            </a:r>
            <a:r>
              <a:rPr lang="en-US" sz="2800" dirty="0" smtClean="0"/>
              <a:t>in Office </a:t>
            </a:r>
            <a:r>
              <a:rPr lang="en-US" sz="2800" dirty="0"/>
              <a:t>365 will be maintained and </a:t>
            </a:r>
            <a:r>
              <a:rPr lang="en-US" sz="2800" dirty="0" smtClean="0"/>
              <a:t>will </a:t>
            </a:r>
            <a:r>
              <a:rPr lang="en-US" sz="2800" dirty="0"/>
              <a:t>function until further </a:t>
            </a:r>
            <a:r>
              <a:rPr lang="en-US" sz="2800" dirty="0" smtClean="0"/>
              <a:t>notice.</a:t>
            </a:r>
          </a:p>
          <a:p>
            <a:r>
              <a:rPr lang="en-US" sz="2800" dirty="0" smtClean="0"/>
              <a:t>More information available at the January 31</a:t>
            </a:r>
            <a:r>
              <a:rPr lang="en-US" sz="2800" baseline="30000" dirty="0" smtClean="0"/>
              <a:t>st</a:t>
            </a:r>
            <a:r>
              <a:rPr lang="en-US" sz="2800" dirty="0" smtClean="0"/>
              <a:t> </a:t>
            </a:r>
            <a:r>
              <a:rPr lang="en-US" sz="2800" dirty="0"/>
              <a:t>blog post - </a:t>
            </a:r>
            <a:r>
              <a:rPr lang="en-US" sz="2800" dirty="0">
                <a:hlinkClick r:id="rId2"/>
              </a:rPr>
              <a:t>http://blogs.office.com/2014/01/31/update-on-infopath-and-sharepoint-forms</a:t>
            </a:r>
            <a:r>
              <a:rPr lang="en-US" sz="2800" dirty="0" smtClean="0">
                <a:hlinkClick r:id="rId2"/>
              </a:rPr>
              <a:t>/</a:t>
            </a:r>
            <a:r>
              <a:rPr lang="en-US" sz="2800" dirty="0" smtClean="0"/>
              <a:t> </a:t>
            </a:r>
            <a:endParaRPr lang="en-US" sz="2800" dirty="0"/>
          </a:p>
        </p:txBody>
      </p:sp>
      <p:sp>
        <p:nvSpPr>
          <p:cNvPr id="2" name="Title 1"/>
          <p:cNvSpPr>
            <a:spLocks noGrp="1"/>
          </p:cNvSpPr>
          <p:nvPr>
            <p:ph type="title"/>
          </p:nvPr>
        </p:nvSpPr>
        <p:spPr/>
        <p:txBody>
          <a:bodyPr/>
          <a:lstStyle/>
          <a:p>
            <a:r>
              <a:rPr lang="en-US" dirty="0" smtClean="0"/>
              <a:t>InfoPath Forms Services</a:t>
            </a:r>
            <a:endParaRPr lang="en-US" dirty="0"/>
          </a:p>
        </p:txBody>
      </p:sp>
    </p:spTree>
    <p:extLst>
      <p:ext uri="{BB962C8B-B14F-4D97-AF65-F5344CB8AC3E}">
        <p14:creationId xmlns:p14="http://schemas.microsoft.com/office/powerpoint/2010/main" val="70955601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350837" y="233151"/>
            <a:ext cx="11022626" cy="762598"/>
          </a:xfrm>
        </p:spPr>
        <p:txBody>
          <a:bodyPr/>
          <a:lstStyle/>
          <a:p>
            <a:r>
              <a:rPr lang="en-US" sz="4896" dirty="0"/>
              <a:t>CAL Suites Overview</a:t>
            </a:r>
          </a:p>
        </p:txBody>
      </p:sp>
      <p:sp>
        <p:nvSpPr>
          <p:cNvPr id="8" name="TextBox 7"/>
          <p:cNvSpPr txBox="1"/>
          <p:nvPr/>
        </p:nvSpPr>
        <p:spPr>
          <a:xfrm>
            <a:off x="8118108" y="5100246"/>
            <a:ext cx="3723886" cy="1464884"/>
          </a:xfrm>
          <a:prstGeom prst="rect">
            <a:avLst/>
          </a:prstGeom>
          <a:noFill/>
        </p:spPr>
        <p:txBody>
          <a:bodyPr wrap="square" lIns="0" tIns="0" rIns="0" bIns="0" rtlCol="0">
            <a:spAutoFit/>
          </a:bodyPr>
          <a:lstStyle>
            <a:defPPr>
              <a:defRPr lang="en-US"/>
            </a:defPPr>
            <a:lvl1pPr>
              <a:spcBef>
                <a:spcPts val="600"/>
              </a:spcBef>
              <a:spcAft>
                <a:spcPts val="600"/>
              </a:spcAft>
              <a:defRPr sz="1600" spc="-70">
                <a:gradFill>
                  <a:gsLst>
                    <a:gs pos="2917">
                      <a:schemeClr val="bg2"/>
                    </a:gs>
                    <a:gs pos="95000">
                      <a:schemeClr val="bg2"/>
                    </a:gs>
                  </a:gsLst>
                  <a:lin ang="5400000" scaled="0"/>
                </a:gradFill>
              </a:defRPr>
            </a:lvl1pPr>
          </a:lstStyle>
          <a:p>
            <a:pPr marL="291339" indent="-291339">
              <a:lnSpc>
                <a:spcPts val="2244"/>
              </a:lnSpc>
              <a:spcBef>
                <a:spcPts val="0"/>
              </a:spcBef>
              <a:spcAft>
                <a:spcPts val="204"/>
              </a:spcAft>
              <a:buFont typeface="Arial" pitchFamily="34" charset="0"/>
              <a:buChar char="•"/>
            </a:pPr>
            <a:r>
              <a:rPr lang="en-US" sz="1632" b="1" dirty="0">
                <a:solidFill>
                  <a:srgbClr val="E6E6E6">
                    <a:lumMod val="50000"/>
                  </a:srgbClr>
                </a:solidFill>
              </a:rPr>
              <a:t>Single, simple license </a:t>
            </a:r>
            <a:r>
              <a:rPr lang="en-US" sz="1632" dirty="0">
                <a:solidFill>
                  <a:srgbClr val="E6E6E6">
                    <a:lumMod val="50000"/>
                  </a:srgbClr>
                </a:solidFill>
              </a:rPr>
              <a:t>to comprehensively cover your Microsoft Server needs.</a:t>
            </a:r>
          </a:p>
          <a:p>
            <a:pPr marL="291339" indent="-291339">
              <a:lnSpc>
                <a:spcPts val="2244"/>
              </a:lnSpc>
              <a:spcBef>
                <a:spcPts val="0"/>
              </a:spcBef>
              <a:spcAft>
                <a:spcPts val="204"/>
              </a:spcAft>
              <a:buFont typeface="Arial" pitchFamily="34" charset="0"/>
              <a:buChar char="•"/>
            </a:pPr>
            <a:r>
              <a:rPr lang="en-US" sz="1632" dirty="0">
                <a:solidFill>
                  <a:srgbClr val="E6E6E6">
                    <a:lumMod val="50000"/>
                  </a:srgbClr>
                </a:solidFill>
              </a:rPr>
              <a:t>New </a:t>
            </a:r>
            <a:r>
              <a:rPr lang="en-US" sz="1632" b="1" dirty="0">
                <a:solidFill>
                  <a:srgbClr val="E6E6E6">
                    <a:lumMod val="50000"/>
                  </a:srgbClr>
                </a:solidFill>
              </a:rPr>
              <a:t>compliance features </a:t>
            </a:r>
            <a:r>
              <a:rPr lang="en-US" sz="1632" dirty="0">
                <a:solidFill>
                  <a:srgbClr val="E6E6E6">
                    <a:lumMod val="50000"/>
                  </a:srgbClr>
                </a:solidFill>
              </a:rPr>
              <a:t>help you </a:t>
            </a:r>
            <a:r>
              <a:rPr lang="en-US" sz="1632" b="1" dirty="0">
                <a:solidFill>
                  <a:srgbClr val="E6E6E6">
                    <a:lumMod val="50000"/>
                  </a:srgbClr>
                </a:solidFill>
              </a:rPr>
              <a:t>protect the enterprise</a:t>
            </a:r>
            <a:r>
              <a:rPr lang="en-US" sz="1632" dirty="0">
                <a:solidFill>
                  <a:srgbClr val="E6E6E6">
                    <a:lumMod val="50000"/>
                  </a:srgbClr>
                </a:solidFill>
              </a:rPr>
              <a:t>.</a:t>
            </a:r>
          </a:p>
        </p:txBody>
      </p:sp>
      <p:sp>
        <p:nvSpPr>
          <p:cNvPr id="2" name="Rectangle 1"/>
          <p:cNvSpPr/>
          <p:nvPr/>
        </p:nvSpPr>
        <p:spPr>
          <a:xfrm>
            <a:off x="609179" y="5100246"/>
            <a:ext cx="3727607" cy="1559023"/>
          </a:xfrm>
          <a:prstGeom prst="rect">
            <a:avLst/>
          </a:prstGeom>
        </p:spPr>
        <p:txBody>
          <a:bodyPr wrap="square" lIns="93228" tIns="46615" rIns="93228" bIns="46615">
            <a:spAutoFit/>
          </a:bodyPr>
          <a:lstStyle/>
          <a:p>
            <a:pPr marL="291339" indent="-291339">
              <a:lnSpc>
                <a:spcPts val="2244"/>
              </a:lnSpc>
              <a:spcAft>
                <a:spcPts val="204"/>
              </a:spcAft>
              <a:buFont typeface="Arial" pitchFamily="34" charset="0"/>
              <a:buChar char="•"/>
            </a:pPr>
            <a:r>
              <a:rPr lang="en-US" sz="1632" b="1" spc="-72" dirty="0">
                <a:solidFill>
                  <a:srgbClr val="E6E6E6">
                    <a:lumMod val="50000"/>
                  </a:srgbClr>
                </a:solidFill>
              </a:rPr>
              <a:t>Standardize</a:t>
            </a:r>
            <a:r>
              <a:rPr lang="en-US" sz="1632" spc="-72" dirty="0">
                <a:solidFill>
                  <a:srgbClr val="E6E6E6">
                    <a:lumMod val="50000"/>
                  </a:srgbClr>
                </a:solidFill>
              </a:rPr>
              <a:t> on Microsoft's platform and </a:t>
            </a:r>
            <a:r>
              <a:rPr lang="en-US" sz="1632" b="1" spc="-72" dirty="0">
                <a:solidFill>
                  <a:srgbClr val="E6E6E6">
                    <a:lumMod val="50000"/>
                  </a:srgbClr>
                </a:solidFill>
              </a:rPr>
              <a:t>reduce the cost of licensing </a:t>
            </a:r>
            <a:r>
              <a:rPr lang="en-US" sz="1632" spc="-72" dirty="0">
                <a:solidFill>
                  <a:srgbClr val="E6E6E6">
                    <a:lumMod val="50000"/>
                  </a:srgbClr>
                </a:solidFill>
              </a:rPr>
              <a:t>and managing multiple solutions.</a:t>
            </a:r>
            <a:endParaRPr lang="en-US" sz="714" spc="-72" dirty="0">
              <a:solidFill>
                <a:srgbClr val="E6E6E6">
                  <a:lumMod val="50000"/>
                </a:srgbClr>
              </a:solidFill>
            </a:endParaRPr>
          </a:p>
          <a:p>
            <a:pPr marL="291339" indent="-291339">
              <a:lnSpc>
                <a:spcPts val="2244"/>
              </a:lnSpc>
              <a:spcAft>
                <a:spcPts val="204"/>
              </a:spcAft>
              <a:buFont typeface="Arial" pitchFamily="34" charset="0"/>
              <a:buChar char="•"/>
            </a:pPr>
            <a:r>
              <a:rPr lang="en-US" sz="1632" b="1" spc="-72" dirty="0">
                <a:solidFill>
                  <a:srgbClr val="E6E6E6">
                    <a:lumMod val="50000"/>
                  </a:srgbClr>
                </a:solidFill>
              </a:rPr>
              <a:t>Enable</a:t>
            </a:r>
            <a:r>
              <a:rPr lang="en-US" sz="1632" spc="-72" dirty="0">
                <a:solidFill>
                  <a:srgbClr val="E6E6E6">
                    <a:lumMod val="50000"/>
                  </a:srgbClr>
                </a:solidFill>
              </a:rPr>
              <a:t> broad </a:t>
            </a:r>
            <a:r>
              <a:rPr lang="en-US" sz="1632" b="1" spc="-72" dirty="0">
                <a:solidFill>
                  <a:srgbClr val="E6E6E6">
                    <a:lumMod val="50000"/>
                  </a:srgbClr>
                </a:solidFill>
              </a:rPr>
              <a:t>Business Productivity </a:t>
            </a:r>
            <a:r>
              <a:rPr lang="en-US" sz="1632" spc="-72" dirty="0">
                <a:solidFill>
                  <a:srgbClr val="E6E6E6">
                    <a:lumMod val="50000"/>
                  </a:srgbClr>
                </a:solidFill>
              </a:rPr>
              <a:t>and </a:t>
            </a:r>
            <a:r>
              <a:rPr lang="en-US" sz="1632" b="1" spc="-72" dirty="0">
                <a:solidFill>
                  <a:srgbClr val="E6E6E6">
                    <a:lumMod val="50000"/>
                  </a:srgbClr>
                </a:solidFill>
              </a:rPr>
              <a:t>Core IT </a:t>
            </a:r>
            <a:r>
              <a:rPr lang="en-US" sz="1632" spc="-72" dirty="0">
                <a:solidFill>
                  <a:srgbClr val="E6E6E6">
                    <a:lumMod val="50000"/>
                  </a:srgbClr>
                </a:solidFill>
              </a:rPr>
              <a:t>infrastructure.</a:t>
            </a:r>
          </a:p>
        </p:txBody>
      </p:sp>
      <p:sp>
        <p:nvSpPr>
          <p:cNvPr id="32" name="Rectangle 31"/>
          <p:cNvSpPr/>
          <p:nvPr/>
        </p:nvSpPr>
        <p:spPr>
          <a:xfrm>
            <a:off x="4365504" y="5100246"/>
            <a:ext cx="3723886" cy="1585182"/>
          </a:xfrm>
          <a:prstGeom prst="rect">
            <a:avLst/>
          </a:prstGeom>
        </p:spPr>
        <p:txBody>
          <a:bodyPr wrap="square" lIns="93228" tIns="46615" rIns="93228" bIns="46615">
            <a:spAutoFit/>
          </a:bodyPr>
          <a:lstStyle/>
          <a:p>
            <a:pPr marL="291339" indent="-291339">
              <a:lnSpc>
                <a:spcPts val="2244"/>
              </a:lnSpc>
              <a:spcAft>
                <a:spcPts val="204"/>
              </a:spcAft>
              <a:buFont typeface="Arial" pitchFamily="34" charset="0"/>
              <a:buChar char="•"/>
            </a:pPr>
            <a:r>
              <a:rPr lang="en-US" sz="1632" spc="-72" dirty="0">
                <a:solidFill>
                  <a:srgbClr val="E6E6E6">
                    <a:lumMod val="50000"/>
                  </a:srgbClr>
                </a:solidFill>
              </a:rPr>
              <a:t>~</a:t>
            </a:r>
            <a:r>
              <a:rPr lang="en-US" sz="1632" b="1" spc="-72" dirty="0">
                <a:solidFill>
                  <a:srgbClr val="E6E6E6">
                    <a:lumMod val="50000"/>
                  </a:srgbClr>
                </a:solidFill>
              </a:rPr>
              <a:t>50% discount </a:t>
            </a:r>
            <a:r>
              <a:rPr lang="en-US" sz="1632" spc="-72" dirty="0">
                <a:solidFill>
                  <a:srgbClr val="E6E6E6">
                    <a:lumMod val="50000"/>
                  </a:srgbClr>
                </a:solidFill>
              </a:rPr>
              <a:t>over purchasing products individually.</a:t>
            </a:r>
            <a:endParaRPr lang="en-US" sz="714" spc="-72" dirty="0">
              <a:solidFill>
                <a:srgbClr val="E6E6E6">
                  <a:lumMod val="50000"/>
                </a:srgbClr>
              </a:solidFill>
            </a:endParaRPr>
          </a:p>
          <a:p>
            <a:pPr marL="291339" indent="-291339">
              <a:lnSpc>
                <a:spcPts val="2244"/>
              </a:lnSpc>
              <a:spcAft>
                <a:spcPts val="204"/>
              </a:spcAft>
              <a:buFont typeface="Arial" pitchFamily="34" charset="0"/>
              <a:buChar char="•"/>
            </a:pPr>
            <a:r>
              <a:rPr lang="en-US" sz="1632" b="1" spc="-72" dirty="0">
                <a:solidFill>
                  <a:srgbClr val="E6E6E6">
                    <a:lumMod val="50000"/>
                  </a:srgbClr>
                </a:solidFill>
              </a:rPr>
              <a:t>2-3 CAL</a:t>
            </a:r>
            <a:r>
              <a:rPr lang="en-US" sz="1632" spc="-72" dirty="0">
                <a:solidFill>
                  <a:srgbClr val="E6E6E6">
                    <a:lumMod val="50000"/>
                  </a:srgbClr>
                </a:solidFill>
              </a:rPr>
              <a:t> break-even point</a:t>
            </a:r>
          </a:p>
          <a:p>
            <a:pPr marL="291339" indent="-291339">
              <a:lnSpc>
                <a:spcPts val="2244"/>
              </a:lnSpc>
              <a:spcAft>
                <a:spcPts val="204"/>
              </a:spcAft>
              <a:buFont typeface="Arial" pitchFamily="34" charset="0"/>
              <a:buChar char="•"/>
            </a:pPr>
            <a:r>
              <a:rPr lang="en-US" sz="1632" b="1" spc="-72" dirty="0">
                <a:solidFill>
                  <a:srgbClr val="E6E6E6">
                    <a:lumMod val="50000"/>
                  </a:srgbClr>
                </a:solidFill>
              </a:rPr>
              <a:t>Meet IT and business requirements </a:t>
            </a:r>
            <a:r>
              <a:rPr lang="en-US" sz="1632" spc="-72" dirty="0">
                <a:solidFill>
                  <a:srgbClr val="E6E6E6">
                    <a:lumMod val="50000"/>
                  </a:srgbClr>
                </a:solidFill>
              </a:rPr>
              <a:t>with one license suite and one vendor.</a:t>
            </a:r>
          </a:p>
        </p:txBody>
      </p:sp>
      <p:grpSp>
        <p:nvGrpSpPr>
          <p:cNvPr id="29" name="Group 28"/>
          <p:cNvGrpSpPr/>
          <p:nvPr/>
        </p:nvGrpSpPr>
        <p:grpSpPr>
          <a:xfrm>
            <a:off x="672089" y="1307624"/>
            <a:ext cx="3582157" cy="3609928"/>
            <a:chOff x="493712" y="1684513"/>
            <a:chExt cx="2745941" cy="3116958"/>
          </a:xfrm>
        </p:grpSpPr>
        <p:sp>
          <p:nvSpPr>
            <p:cNvPr id="31" name="Rectangle 30"/>
            <p:cNvSpPr/>
            <p:nvPr/>
          </p:nvSpPr>
          <p:spPr bwMode="auto">
            <a:xfrm>
              <a:off x="493712" y="3887071"/>
              <a:ext cx="2745941" cy="9144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ctr" anchorCtr="0" compatLnSpc="1">
              <a:prstTxWarp prst="textNoShape">
                <a:avLst/>
              </a:prstTxWarp>
            </a:bodyPr>
            <a:lstStyle/>
            <a:p>
              <a:pPr marL="118194" defTabSz="932290" fontAlgn="base">
                <a:lnSpc>
                  <a:spcPct val="90000"/>
                </a:lnSpc>
                <a:spcBef>
                  <a:spcPct val="0"/>
                </a:spcBef>
                <a:spcAft>
                  <a:spcPct val="0"/>
                </a:spcAft>
              </a:pPr>
              <a:r>
                <a:rPr lang="en-US" sz="2448" dirty="0">
                  <a:gradFill>
                    <a:gsLst>
                      <a:gs pos="0">
                        <a:srgbClr val="FFFFFF"/>
                      </a:gs>
                      <a:gs pos="100000">
                        <a:srgbClr val="FFFFFF"/>
                      </a:gs>
                    </a:gsLst>
                    <a:lin ang="5400000" scaled="0"/>
                  </a:gradFill>
                  <a:latin typeface="Segoe UI Light"/>
                  <a:ea typeface="Segoe UI" pitchFamily="34" charset="0"/>
                  <a:cs typeface="Segoe UI" pitchFamily="34" charset="0"/>
                </a:rPr>
                <a:t>Broad Software Portfolio </a:t>
              </a:r>
            </a:p>
          </p:txBody>
        </p:sp>
        <p:pic>
          <p:nvPicPr>
            <p:cNvPr id="36" name="Picture 35"/>
            <p:cNvPicPr>
              <a:picLocks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493712" y="1684513"/>
              <a:ext cx="2745941" cy="2202558"/>
            </a:xfrm>
            <a:prstGeom prst="rect">
              <a:avLst/>
            </a:prstGeom>
            <a:noFill/>
            <a:ln>
              <a:noFill/>
            </a:ln>
            <a:effectLst/>
            <a:extLst>
              <a:ext uri="{909E8E84-426E-40DD-AFC4-6F175D3DCCD1}">
                <a14:hiddenFill xmlns:a14="http://schemas.microsoft.com/office/drawing/2010/main">
                  <a:solidFill>
                    <a:srgbClr val="FFFFFF"/>
                  </a:solidFill>
                </a14:hiddenFill>
              </a:ext>
            </a:extLst>
          </p:spPr>
        </p:pic>
      </p:grpSp>
      <p:grpSp>
        <p:nvGrpSpPr>
          <p:cNvPr id="39" name="Group 38"/>
          <p:cNvGrpSpPr/>
          <p:nvPr/>
        </p:nvGrpSpPr>
        <p:grpSpPr>
          <a:xfrm>
            <a:off x="4428269" y="1307624"/>
            <a:ext cx="3578651" cy="3609928"/>
            <a:chOff x="496400" y="1226610"/>
            <a:chExt cx="2743254" cy="3574861"/>
          </a:xfrm>
        </p:grpSpPr>
        <p:sp>
          <p:nvSpPr>
            <p:cNvPr id="44" name="Rectangle 43"/>
            <p:cNvSpPr/>
            <p:nvPr/>
          </p:nvSpPr>
          <p:spPr bwMode="auto">
            <a:xfrm>
              <a:off x="496453" y="3752740"/>
              <a:ext cx="2743200" cy="1048731"/>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ctr" anchorCtr="0" compatLnSpc="1">
              <a:prstTxWarp prst="textNoShape">
                <a:avLst/>
              </a:prstTxWarp>
            </a:bodyPr>
            <a:lstStyle/>
            <a:p>
              <a:pPr marL="118194" defTabSz="932290" fontAlgn="base">
                <a:lnSpc>
                  <a:spcPct val="90000"/>
                </a:lnSpc>
                <a:spcBef>
                  <a:spcPct val="0"/>
                </a:spcBef>
                <a:spcAft>
                  <a:spcPct val="0"/>
                </a:spcAft>
              </a:pPr>
              <a:r>
                <a:rPr lang="en-US" sz="2448" dirty="0">
                  <a:gradFill>
                    <a:gsLst>
                      <a:gs pos="0">
                        <a:srgbClr val="FFFFFF"/>
                      </a:gs>
                      <a:gs pos="100000">
                        <a:srgbClr val="FFFFFF"/>
                      </a:gs>
                    </a:gsLst>
                    <a:lin ang="5400000" scaled="0"/>
                  </a:gradFill>
                  <a:latin typeface="Segoe UI Light"/>
                  <a:ea typeface="Segoe UI" pitchFamily="34" charset="0"/>
                  <a:cs typeface="Segoe UI" pitchFamily="34" charset="0"/>
                </a:rPr>
                <a:t>Significant Package Value</a:t>
              </a:r>
            </a:p>
          </p:txBody>
        </p:sp>
        <p:pic>
          <p:nvPicPr>
            <p:cNvPr id="45" name="Picture 44"/>
            <p:cNvPicPr>
              <a:picLocks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96400" y="1226610"/>
              <a:ext cx="2743254" cy="2526129"/>
            </a:xfrm>
            <a:prstGeom prst="rect">
              <a:avLst/>
            </a:prstGeom>
            <a:noFill/>
            <a:ln>
              <a:noFill/>
            </a:ln>
            <a:effectLst/>
            <a:extLst>
              <a:ext uri="{909E8E84-426E-40DD-AFC4-6F175D3DCCD1}">
                <a14:hiddenFill xmlns:a14="http://schemas.microsoft.com/office/drawing/2010/main">
                  <a:solidFill>
                    <a:srgbClr val="FFFFFF"/>
                  </a:solidFill>
                </a14:hiddenFill>
              </a:ext>
            </a:extLst>
          </p:spPr>
        </p:pic>
      </p:grpSp>
      <p:grpSp>
        <p:nvGrpSpPr>
          <p:cNvPr id="53" name="Group 52"/>
          <p:cNvGrpSpPr/>
          <p:nvPr/>
        </p:nvGrpSpPr>
        <p:grpSpPr>
          <a:xfrm>
            <a:off x="8180942" y="1307624"/>
            <a:ext cx="3583160" cy="3609927"/>
            <a:chOff x="496452" y="1214929"/>
            <a:chExt cx="2746711" cy="3586542"/>
          </a:xfrm>
        </p:grpSpPr>
        <p:sp>
          <p:nvSpPr>
            <p:cNvPr id="57" name="Rectangle 56"/>
            <p:cNvSpPr/>
            <p:nvPr/>
          </p:nvSpPr>
          <p:spPr bwMode="auto">
            <a:xfrm>
              <a:off x="496453" y="3752740"/>
              <a:ext cx="2743200" cy="1048731"/>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ctr" anchorCtr="0" compatLnSpc="1">
              <a:prstTxWarp prst="textNoShape">
                <a:avLst/>
              </a:prstTxWarp>
            </a:bodyPr>
            <a:lstStyle/>
            <a:p>
              <a:pPr marL="118194" defTabSz="932290" fontAlgn="base">
                <a:lnSpc>
                  <a:spcPct val="90000"/>
                </a:lnSpc>
                <a:spcBef>
                  <a:spcPct val="0"/>
                </a:spcBef>
                <a:spcAft>
                  <a:spcPct val="0"/>
                </a:spcAft>
              </a:pPr>
              <a:r>
                <a:rPr lang="en-US" sz="2448" dirty="0">
                  <a:gradFill>
                    <a:gsLst>
                      <a:gs pos="0">
                        <a:srgbClr val="FFFFFF"/>
                      </a:gs>
                      <a:gs pos="100000">
                        <a:srgbClr val="FFFFFF"/>
                      </a:gs>
                    </a:gsLst>
                    <a:lin ang="5400000" scaled="0"/>
                  </a:gradFill>
                  <a:latin typeface="Segoe UI Light"/>
                  <a:ea typeface="Segoe UI" pitchFamily="34" charset="0"/>
                  <a:cs typeface="Segoe UI" pitchFamily="34" charset="0"/>
                </a:rPr>
                <a:t>Simplified Administration and Compliance</a:t>
              </a:r>
            </a:p>
          </p:txBody>
        </p:sp>
        <p:pic>
          <p:nvPicPr>
            <p:cNvPr id="58" name="Picture 57"/>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3060" r="3369"/>
            <a:stretch/>
          </p:blipFill>
          <p:spPr bwMode="auto">
            <a:xfrm>
              <a:off x="496452" y="1214929"/>
              <a:ext cx="2746711" cy="2534384"/>
            </a:xfrm>
            <a:prstGeom prst="rect">
              <a:avLst/>
            </a:prstGeom>
            <a:noFill/>
            <a:ln>
              <a:noFill/>
            </a:ln>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96939126"/>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316890" y="185803"/>
            <a:ext cx="11370961" cy="762598"/>
          </a:xfrm>
        </p:spPr>
        <p:txBody>
          <a:bodyPr/>
          <a:lstStyle/>
          <a:p>
            <a:r>
              <a:rPr lang="en-US" sz="4400" dirty="0"/>
              <a:t>Core and Enterprise CAL Suite Portfolio</a:t>
            </a:r>
          </a:p>
        </p:txBody>
      </p:sp>
      <p:sp>
        <p:nvSpPr>
          <p:cNvPr id="29" name="Rectangle 28"/>
          <p:cNvSpPr/>
          <p:nvPr/>
        </p:nvSpPr>
        <p:spPr>
          <a:xfrm>
            <a:off x="1798638" y="1498288"/>
            <a:ext cx="8763000" cy="4699460"/>
          </a:xfrm>
          <a:prstGeom prst="rect">
            <a:avLst/>
          </a:prstGeom>
          <a:solidFill>
            <a:schemeClr val="bg1"/>
          </a:solidFill>
          <a:ln w="19050">
            <a:solidFill>
              <a:schemeClr val="tx1">
                <a:lumMod val="60000"/>
                <a:lumOff val="40000"/>
              </a:schemeClr>
            </a:solid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93211" tIns="93211" rIns="0" bIns="0" numCol="1" rtlCol="0" anchor="t" anchorCtr="0" compatLnSpc="1">
            <a:prstTxWarp prst="textNoShape">
              <a:avLst/>
            </a:prstTxWarp>
            <a:noAutofit/>
          </a:bodyPr>
          <a:lstStyle/>
          <a:p>
            <a:pPr defTabSz="775258" fontAlgn="base">
              <a:lnSpc>
                <a:spcPct val="90000"/>
              </a:lnSpc>
              <a:spcBef>
                <a:spcPct val="0"/>
              </a:spcBef>
              <a:spcAft>
                <a:spcPct val="0"/>
              </a:spcAft>
            </a:pPr>
            <a:endParaRPr lang="en-US" sz="2038" dirty="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a:xfrm>
            <a:off x="4418534" y="1919549"/>
            <a:ext cx="1966857" cy="4152552"/>
          </a:xfrm>
          <a:prstGeom prst="rect">
            <a:avLst/>
          </a:prstGeom>
          <a:noFill/>
          <a:ln w="12700">
            <a:solidFill>
              <a:schemeClr val="accent5">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11" tIns="93211" rIns="0" bIns="0" numCol="1" rtlCol="0" anchor="t" anchorCtr="0" compatLnSpc="1">
            <a:prstTxWarp prst="textNoShape">
              <a:avLst/>
            </a:prstTxWarp>
            <a:noAutofit/>
          </a:bodyPr>
          <a:lstStyle/>
          <a:p>
            <a:pPr defTabSz="775258" fontAlgn="base">
              <a:lnSpc>
                <a:spcPct val="90000"/>
              </a:lnSpc>
              <a:spcBef>
                <a:spcPct val="0"/>
              </a:spcBef>
              <a:spcAft>
                <a:spcPct val="0"/>
              </a:spcAft>
            </a:pPr>
            <a:endParaRPr lang="en-US" sz="2038" dirty="0">
              <a:gradFill>
                <a:gsLst>
                  <a:gs pos="0">
                    <a:srgbClr val="FFFFFF"/>
                  </a:gs>
                  <a:gs pos="100000">
                    <a:srgbClr val="FFFFFF"/>
                  </a:gs>
                </a:gsLst>
                <a:lin ang="5400000" scaled="0"/>
              </a:gradFill>
              <a:ea typeface="Segoe UI" pitchFamily="34" charset="0"/>
              <a:cs typeface="Segoe UI" pitchFamily="34" charset="0"/>
            </a:endParaRPr>
          </a:p>
        </p:txBody>
      </p:sp>
      <p:sp>
        <p:nvSpPr>
          <p:cNvPr id="35" name="TextBox 34"/>
          <p:cNvSpPr txBox="1"/>
          <p:nvPr/>
        </p:nvSpPr>
        <p:spPr>
          <a:xfrm>
            <a:off x="1753979" y="1133886"/>
            <a:ext cx="3049746" cy="298095"/>
          </a:xfrm>
          <a:prstGeom prst="rect">
            <a:avLst/>
          </a:prstGeom>
          <a:solidFill>
            <a:schemeClr val="bg1"/>
          </a:solidFill>
        </p:spPr>
        <p:txBody>
          <a:bodyPr wrap="none" lIns="0" tIns="0" rIns="0" bIns="0" rtlCol="0">
            <a:spAutoFit/>
          </a:bodyPr>
          <a:lstStyle/>
          <a:p>
            <a:pPr algn="ctr" defTabSz="931690"/>
            <a:r>
              <a:rPr lang="en-US" sz="1937" spc="-71" dirty="0" smtClean="0">
                <a:solidFill>
                  <a:srgbClr val="505050"/>
                </a:solidFill>
              </a:rPr>
              <a:t>Enterprise CAL </a:t>
            </a:r>
            <a:r>
              <a:rPr lang="en-US" sz="1937" spc="-71" dirty="0">
                <a:solidFill>
                  <a:srgbClr val="505050"/>
                </a:solidFill>
              </a:rPr>
              <a:t>Suite Full-Stack</a:t>
            </a:r>
          </a:p>
        </p:txBody>
      </p:sp>
      <p:sp>
        <p:nvSpPr>
          <p:cNvPr id="36" name="TextBox 35"/>
          <p:cNvSpPr txBox="1"/>
          <p:nvPr/>
        </p:nvSpPr>
        <p:spPr>
          <a:xfrm>
            <a:off x="4418534" y="1636407"/>
            <a:ext cx="1966857" cy="256159"/>
          </a:xfrm>
          <a:prstGeom prst="rect">
            <a:avLst/>
          </a:prstGeom>
          <a:solidFill>
            <a:schemeClr val="bg1"/>
          </a:solidFill>
        </p:spPr>
        <p:txBody>
          <a:bodyPr wrap="square" lIns="0" tIns="0" rIns="0" bIns="0" rtlCol="0">
            <a:spAutoFit/>
          </a:bodyPr>
          <a:lstStyle/>
          <a:p>
            <a:pPr algn="ctr" defTabSz="931690"/>
            <a:r>
              <a:rPr lang="en-US" sz="1632" spc="-71" dirty="0">
                <a:solidFill>
                  <a:srgbClr val="00188F">
                    <a:lumMod val="60000"/>
                    <a:lumOff val="40000"/>
                  </a:srgbClr>
                </a:solidFill>
              </a:rPr>
              <a:t>Core CAL Suite</a:t>
            </a:r>
          </a:p>
        </p:txBody>
      </p:sp>
      <p:sp>
        <p:nvSpPr>
          <p:cNvPr id="54" name="Rectangle 53"/>
          <p:cNvSpPr/>
          <p:nvPr/>
        </p:nvSpPr>
        <p:spPr>
          <a:xfrm>
            <a:off x="2027238" y="4754614"/>
            <a:ext cx="8236078" cy="1268015"/>
          </a:xfrm>
          <a:prstGeom prst="rect">
            <a:avLst/>
          </a:prstGeom>
          <a:no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11" tIns="93211" rIns="0" bIns="0" numCol="1" rtlCol="0" anchor="t" anchorCtr="0" compatLnSpc="1">
            <a:prstTxWarp prst="textNoShape">
              <a:avLst/>
            </a:prstTxWarp>
            <a:noAutofit/>
          </a:bodyPr>
          <a:lstStyle/>
          <a:p>
            <a:pPr defTabSz="775258" fontAlgn="base">
              <a:lnSpc>
                <a:spcPct val="90000"/>
              </a:lnSpc>
              <a:spcBef>
                <a:spcPct val="0"/>
              </a:spcBef>
              <a:spcAft>
                <a:spcPct val="0"/>
              </a:spcAft>
            </a:pPr>
            <a:endParaRPr lang="en-US" sz="2038" dirty="0">
              <a:gradFill>
                <a:gsLst>
                  <a:gs pos="0">
                    <a:srgbClr val="FFFFFF"/>
                  </a:gs>
                  <a:gs pos="100000">
                    <a:srgbClr val="FFFFFF"/>
                  </a:gs>
                </a:gsLst>
                <a:lin ang="5400000" scaled="0"/>
              </a:gradFill>
              <a:ea typeface="Segoe UI" pitchFamily="34" charset="0"/>
              <a:cs typeface="Segoe UI" pitchFamily="34" charset="0"/>
            </a:endParaRPr>
          </a:p>
        </p:txBody>
      </p:sp>
      <p:sp>
        <p:nvSpPr>
          <p:cNvPr id="56" name="Rectangle 55"/>
          <p:cNvSpPr/>
          <p:nvPr/>
        </p:nvSpPr>
        <p:spPr>
          <a:xfrm>
            <a:off x="2027238" y="3408657"/>
            <a:ext cx="8236077" cy="499017"/>
          </a:xfrm>
          <a:prstGeom prst="rect">
            <a:avLst/>
          </a:prstGeom>
          <a:no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11" tIns="93211" rIns="0" bIns="0" numCol="1" rtlCol="0" anchor="t" anchorCtr="0" compatLnSpc="1">
            <a:prstTxWarp prst="textNoShape">
              <a:avLst/>
            </a:prstTxWarp>
            <a:noAutofit/>
          </a:bodyPr>
          <a:lstStyle/>
          <a:p>
            <a:pPr defTabSz="775258" fontAlgn="base">
              <a:lnSpc>
                <a:spcPct val="90000"/>
              </a:lnSpc>
              <a:spcBef>
                <a:spcPct val="0"/>
              </a:spcBef>
              <a:spcAft>
                <a:spcPct val="0"/>
              </a:spcAft>
            </a:pPr>
            <a:endParaRPr lang="en-US" sz="2038" dirty="0">
              <a:gradFill>
                <a:gsLst>
                  <a:gs pos="0">
                    <a:srgbClr val="FFFFFF"/>
                  </a:gs>
                  <a:gs pos="100000">
                    <a:srgbClr val="FFFFFF"/>
                  </a:gs>
                </a:gsLst>
                <a:lin ang="5400000" scaled="0"/>
              </a:gradFill>
              <a:ea typeface="Segoe UI" pitchFamily="34" charset="0"/>
              <a:cs typeface="Segoe UI" pitchFamily="34" charset="0"/>
            </a:endParaRPr>
          </a:p>
        </p:txBody>
      </p:sp>
      <p:pic>
        <p:nvPicPr>
          <p:cNvPr id="42" name="Picture 4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92047" y="3476877"/>
            <a:ext cx="1177291" cy="378125"/>
          </a:xfrm>
          <a:prstGeom prst="rect">
            <a:avLst/>
          </a:prstGeom>
          <a:noFill/>
        </p:spPr>
      </p:pic>
      <p:sp>
        <p:nvSpPr>
          <p:cNvPr id="53" name="Rectangle 52"/>
          <p:cNvSpPr/>
          <p:nvPr/>
        </p:nvSpPr>
        <p:spPr>
          <a:xfrm>
            <a:off x="2027238" y="2832697"/>
            <a:ext cx="8236077" cy="499017"/>
          </a:xfrm>
          <a:prstGeom prst="rect">
            <a:avLst/>
          </a:prstGeom>
          <a:no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11" tIns="93211" rIns="0" bIns="0" numCol="1" rtlCol="0" anchor="t" anchorCtr="0" compatLnSpc="1">
            <a:prstTxWarp prst="textNoShape">
              <a:avLst/>
            </a:prstTxWarp>
            <a:noAutofit/>
          </a:bodyPr>
          <a:lstStyle/>
          <a:p>
            <a:pPr defTabSz="775258" fontAlgn="base">
              <a:lnSpc>
                <a:spcPct val="90000"/>
              </a:lnSpc>
              <a:spcBef>
                <a:spcPct val="0"/>
              </a:spcBef>
              <a:spcAft>
                <a:spcPct val="0"/>
              </a:spcAft>
            </a:pPr>
            <a:endParaRPr lang="en-US" sz="2038" dirty="0">
              <a:gradFill>
                <a:gsLst>
                  <a:gs pos="0">
                    <a:srgbClr val="FFFFFF"/>
                  </a:gs>
                  <a:gs pos="100000">
                    <a:srgbClr val="FFFFFF"/>
                  </a:gs>
                </a:gsLst>
                <a:lin ang="5400000" scaled="0"/>
              </a:gradFill>
              <a:ea typeface="Segoe UI" pitchFamily="34" charset="0"/>
              <a:cs typeface="Segoe UI" pitchFamily="34" charset="0"/>
            </a:endParaRPr>
          </a:p>
        </p:txBody>
      </p:sp>
      <p:pic>
        <p:nvPicPr>
          <p:cNvPr id="51" name="Picture 5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20317" y="2864390"/>
            <a:ext cx="1859363" cy="401940"/>
          </a:xfrm>
          <a:prstGeom prst="rect">
            <a:avLst/>
          </a:prstGeom>
          <a:noFill/>
        </p:spPr>
      </p:pic>
      <p:sp>
        <p:nvSpPr>
          <p:cNvPr id="52" name="Rectangle 51"/>
          <p:cNvSpPr/>
          <p:nvPr/>
        </p:nvSpPr>
        <p:spPr>
          <a:xfrm>
            <a:off x="2027238" y="1993404"/>
            <a:ext cx="8236078" cy="738024"/>
          </a:xfrm>
          <a:prstGeom prst="rect">
            <a:avLst/>
          </a:prstGeom>
          <a:no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11" tIns="93211" rIns="0" bIns="0" numCol="1" rtlCol="0" anchor="t" anchorCtr="0" compatLnSpc="1">
            <a:prstTxWarp prst="textNoShape">
              <a:avLst/>
            </a:prstTxWarp>
            <a:noAutofit/>
          </a:bodyPr>
          <a:lstStyle/>
          <a:p>
            <a:pPr defTabSz="775258" fontAlgn="base">
              <a:lnSpc>
                <a:spcPct val="90000"/>
              </a:lnSpc>
              <a:spcBef>
                <a:spcPct val="0"/>
              </a:spcBef>
              <a:spcAft>
                <a:spcPct val="0"/>
              </a:spcAft>
            </a:pPr>
            <a:endParaRPr lang="en-US" sz="2038" dirty="0">
              <a:gradFill>
                <a:gsLst>
                  <a:gs pos="0">
                    <a:srgbClr val="FFFFFF"/>
                  </a:gs>
                  <a:gs pos="100000">
                    <a:srgbClr val="FFFFFF"/>
                  </a:gs>
                </a:gsLst>
                <a:lin ang="5400000" scaled="0"/>
              </a:gradFill>
              <a:ea typeface="Segoe UI" pitchFamily="34" charset="0"/>
              <a:cs typeface="Segoe UI" pitchFamily="34" charset="0"/>
            </a:endParaRPr>
          </a:p>
        </p:txBody>
      </p:sp>
      <p:pic>
        <p:nvPicPr>
          <p:cNvPr id="55" name="Picture 54"/>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2254619" y="5216210"/>
            <a:ext cx="1897143" cy="321835"/>
          </a:xfrm>
          <a:prstGeom prst="rect">
            <a:avLst/>
          </a:prstGeom>
          <a:noFill/>
        </p:spPr>
      </p:pic>
      <p:grpSp>
        <p:nvGrpSpPr>
          <p:cNvPr id="2" name="Group 1"/>
          <p:cNvGrpSpPr/>
          <p:nvPr/>
        </p:nvGrpSpPr>
        <p:grpSpPr>
          <a:xfrm>
            <a:off x="6596467" y="4778310"/>
            <a:ext cx="3412223" cy="1169909"/>
            <a:chOff x="7604079" y="5349380"/>
            <a:chExt cx="3347363" cy="1147672"/>
          </a:xfrm>
        </p:grpSpPr>
        <p:pic>
          <p:nvPicPr>
            <p:cNvPr id="37" name="Picture 36"/>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9484668" y="6066703"/>
              <a:ext cx="1462737" cy="392757"/>
            </a:xfrm>
            <a:prstGeom prst="rect">
              <a:avLst/>
            </a:prstGeom>
          </p:spPr>
        </p:pic>
        <p:pic>
          <p:nvPicPr>
            <p:cNvPr id="38" name="Picture 37"/>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7769291" y="6051779"/>
              <a:ext cx="1658318" cy="445273"/>
            </a:xfrm>
            <a:prstGeom prst="rect">
              <a:avLst/>
            </a:prstGeom>
          </p:spPr>
        </p:pic>
        <p:pic>
          <p:nvPicPr>
            <p:cNvPr id="39" name="Picture 38"/>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7741635" y="5602492"/>
              <a:ext cx="1630271" cy="437743"/>
            </a:xfrm>
            <a:prstGeom prst="rect">
              <a:avLst/>
            </a:prstGeom>
          </p:spPr>
        </p:pic>
        <p:pic>
          <p:nvPicPr>
            <p:cNvPr id="40" name="Picture 39"/>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9490076" y="5647505"/>
              <a:ext cx="1461366" cy="392390"/>
            </a:xfrm>
            <a:prstGeom prst="rect">
              <a:avLst/>
            </a:prstGeom>
          </p:spPr>
        </p:pic>
        <p:sp>
          <p:nvSpPr>
            <p:cNvPr id="58" name="Rectangle 57"/>
            <p:cNvSpPr/>
            <p:nvPr/>
          </p:nvSpPr>
          <p:spPr>
            <a:xfrm>
              <a:off x="7604079" y="5505006"/>
              <a:ext cx="3343326" cy="992046"/>
            </a:xfrm>
            <a:prstGeom prst="rect">
              <a:avLst/>
            </a:prstGeom>
            <a:noFill/>
            <a:ln w="1270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11" tIns="93211" rIns="0" bIns="0" numCol="1" rtlCol="0" anchor="t" anchorCtr="0" compatLnSpc="1">
              <a:prstTxWarp prst="textNoShape">
                <a:avLst/>
              </a:prstTxWarp>
              <a:noAutofit/>
            </a:bodyPr>
            <a:lstStyle/>
            <a:p>
              <a:pPr defTabSz="775258" fontAlgn="base">
                <a:lnSpc>
                  <a:spcPct val="90000"/>
                </a:lnSpc>
                <a:spcBef>
                  <a:spcPct val="0"/>
                </a:spcBef>
                <a:spcAft>
                  <a:spcPct val="0"/>
                </a:spcAft>
              </a:pPr>
              <a:endParaRPr lang="en-US" sz="2038" dirty="0">
                <a:gradFill>
                  <a:gsLst>
                    <a:gs pos="0">
                      <a:srgbClr val="FFFFFF"/>
                    </a:gs>
                    <a:gs pos="100000">
                      <a:srgbClr val="FFFFFF"/>
                    </a:gs>
                  </a:gsLst>
                  <a:lin ang="5400000" scaled="0"/>
                </a:gradFill>
                <a:ea typeface="Segoe UI" pitchFamily="34" charset="0"/>
                <a:cs typeface="Segoe UI" pitchFamily="34" charset="0"/>
              </a:endParaRPr>
            </a:p>
          </p:txBody>
        </p:sp>
        <p:sp>
          <p:nvSpPr>
            <p:cNvPr id="59" name="TextBox 58"/>
            <p:cNvSpPr txBox="1"/>
            <p:nvPr/>
          </p:nvSpPr>
          <p:spPr>
            <a:xfrm>
              <a:off x="7837254" y="5349380"/>
              <a:ext cx="2771112" cy="298057"/>
            </a:xfrm>
            <a:prstGeom prst="rect">
              <a:avLst/>
            </a:prstGeom>
            <a:solidFill>
              <a:schemeClr val="bg1"/>
            </a:solidFill>
          </p:spPr>
          <p:txBody>
            <a:bodyPr wrap="none" lIns="0" tIns="0" rIns="0" bIns="0" rtlCol="0">
              <a:spAutoFit/>
            </a:bodyPr>
            <a:lstStyle/>
            <a:p>
              <a:pPr algn="ctr" defTabSz="931690"/>
              <a:r>
                <a:rPr lang="en-US" sz="1936" dirty="0">
                  <a:solidFill>
                    <a:srgbClr val="000000">
                      <a:lumMod val="50000"/>
                      <a:lumOff val="50000"/>
                    </a:srgbClr>
                  </a:solidFill>
                </a:rPr>
                <a:t>Client Management Suite</a:t>
              </a:r>
            </a:p>
          </p:txBody>
        </p:sp>
      </p:grpSp>
      <p:sp>
        <p:nvSpPr>
          <p:cNvPr id="60" name="TextBox 59"/>
          <p:cNvSpPr txBox="1"/>
          <p:nvPr/>
        </p:nvSpPr>
        <p:spPr>
          <a:xfrm>
            <a:off x="4707669" y="3582968"/>
            <a:ext cx="1183221" cy="224114"/>
          </a:xfrm>
          <a:prstGeom prst="rect">
            <a:avLst/>
          </a:prstGeom>
          <a:solidFill>
            <a:schemeClr val="bg1"/>
          </a:solidFill>
        </p:spPr>
        <p:txBody>
          <a:bodyPr wrap="none" lIns="0" tIns="0" rIns="0" bIns="0" rtlCol="0">
            <a:spAutoFit/>
          </a:bodyPr>
          <a:lstStyle/>
          <a:p>
            <a:pPr algn="ctr" defTabSz="931690"/>
            <a:r>
              <a:rPr lang="en-US" sz="1428" b="1" dirty="0">
                <a:solidFill>
                  <a:srgbClr val="000000">
                    <a:lumMod val="50000"/>
                    <a:lumOff val="50000"/>
                  </a:srgbClr>
                </a:solidFill>
              </a:rPr>
              <a:t>Standard CAL</a:t>
            </a:r>
          </a:p>
        </p:txBody>
      </p:sp>
      <p:sp>
        <p:nvSpPr>
          <p:cNvPr id="61" name="TextBox 60"/>
          <p:cNvSpPr txBox="1"/>
          <p:nvPr/>
        </p:nvSpPr>
        <p:spPr>
          <a:xfrm>
            <a:off x="4707669" y="2972394"/>
            <a:ext cx="1183221" cy="224114"/>
          </a:xfrm>
          <a:prstGeom prst="rect">
            <a:avLst/>
          </a:prstGeom>
          <a:solidFill>
            <a:schemeClr val="bg1"/>
          </a:solidFill>
        </p:spPr>
        <p:txBody>
          <a:bodyPr wrap="none" lIns="0" tIns="0" rIns="0" bIns="0" rtlCol="0">
            <a:spAutoFit/>
          </a:bodyPr>
          <a:lstStyle/>
          <a:p>
            <a:pPr algn="ctr" defTabSz="931690"/>
            <a:r>
              <a:rPr lang="en-US" sz="1428" b="1" dirty="0">
                <a:solidFill>
                  <a:srgbClr val="000000">
                    <a:lumMod val="50000"/>
                    <a:lumOff val="50000"/>
                  </a:srgbClr>
                </a:solidFill>
              </a:rPr>
              <a:t>Standard CAL</a:t>
            </a:r>
          </a:p>
        </p:txBody>
      </p:sp>
      <p:sp>
        <p:nvSpPr>
          <p:cNvPr id="62" name="TextBox 61"/>
          <p:cNvSpPr txBox="1"/>
          <p:nvPr/>
        </p:nvSpPr>
        <p:spPr>
          <a:xfrm>
            <a:off x="4707669" y="2252605"/>
            <a:ext cx="1183221" cy="224114"/>
          </a:xfrm>
          <a:prstGeom prst="rect">
            <a:avLst/>
          </a:prstGeom>
          <a:solidFill>
            <a:schemeClr val="bg1"/>
          </a:solidFill>
        </p:spPr>
        <p:txBody>
          <a:bodyPr wrap="none" lIns="0" tIns="0" rIns="0" bIns="0" rtlCol="0">
            <a:spAutoFit/>
          </a:bodyPr>
          <a:lstStyle/>
          <a:p>
            <a:pPr algn="ctr" defTabSz="931690"/>
            <a:r>
              <a:rPr lang="en-US" sz="1428" b="1" dirty="0">
                <a:solidFill>
                  <a:srgbClr val="000000">
                    <a:lumMod val="50000"/>
                    <a:lumOff val="50000"/>
                  </a:srgbClr>
                </a:solidFill>
              </a:rPr>
              <a:t>Standard CAL</a:t>
            </a:r>
          </a:p>
        </p:txBody>
      </p:sp>
      <p:sp>
        <p:nvSpPr>
          <p:cNvPr id="63" name="TextBox 62"/>
          <p:cNvSpPr txBox="1"/>
          <p:nvPr/>
        </p:nvSpPr>
        <p:spPr>
          <a:xfrm>
            <a:off x="5112007" y="4274548"/>
            <a:ext cx="341698" cy="224114"/>
          </a:xfrm>
          <a:prstGeom prst="rect">
            <a:avLst/>
          </a:prstGeom>
          <a:solidFill>
            <a:schemeClr val="bg1"/>
          </a:solidFill>
        </p:spPr>
        <p:txBody>
          <a:bodyPr wrap="none" lIns="0" tIns="0" rIns="0" bIns="0" rtlCol="0">
            <a:spAutoFit/>
          </a:bodyPr>
          <a:lstStyle/>
          <a:p>
            <a:pPr algn="ctr" defTabSz="931690"/>
            <a:r>
              <a:rPr lang="en-US" sz="1428" b="1" dirty="0">
                <a:solidFill>
                  <a:srgbClr val="000000">
                    <a:lumMod val="50000"/>
                    <a:lumOff val="50000"/>
                  </a:srgbClr>
                </a:solidFill>
              </a:rPr>
              <a:t>CAL</a:t>
            </a:r>
          </a:p>
        </p:txBody>
      </p:sp>
      <p:sp>
        <p:nvSpPr>
          <p:cNvPr id="65" name="TextBox 64"/>
          <p:cNvSpPr txBox="1"/>
          <p:nvPr/>
        </p:nvSpPr>
        <p:spPr>
          <a:xfrm>
            <a:off x="7655648" y="2967820"/>
            <a:ext cx="1278503" cy="224114"/>
          </a:xfrm>
          <a:prstGeom prst="rect">
            <a:avLst/>
          </a:prstGeom>
          <a:solidFill>
            <a:schemeClr val="bg1"/>
          </a:solidFill>
        </p:spPr>
        <p:txBody>
          <a:bodyPr wrap="none" lIns="0" tIns="0" rIns="0" bIns="0" rtlCol="0">
            <a:spAutoFit/>
          </a:bodyPr>
          <a:lstStyle/>
          <a:p>
            <a:pPr algn="ctr" defTabSz="931690"/>
            <a:r>
              <a:rPr lang="en-US" sz="1428" b="1" dirty="0">
                <a:solidFill>
                  <a:srgbClr val="000000">
                    <a:lumMod val="50000"/>
                    <a:lumOff val="50000"/>
                  </a:srgbClr>
                </a:solidFill>
              </a:rPr>
              <a:t>Enterprise CAL</a:t>
            </a:r>
          </a:p>
        </p:txBody>
      </p:sp>
      <p:sp>
        <p:nvSpPr>
          <p:cNvPr id="66" name="TextBox 65"/>
          <p:cNvSpPr txBox="1"/>
          <p:nvPr/>
        </p:nvSpPr>
        <p:spPr>
          <a:xfrm>
            <a:off x="7655648" y="3586800"/>
            <a:ext cx="1278503" cy="224114"/>
          </a:xfrm>
          <a:prstGeom prst="rect">
            <a:avLst/>
          </a:prstGeom>
          <a:solidFill>
            <a:schemeClr val="bg1"/>
          </a:solidFill>
        </p:spPr>
        <p:txBody>
          <a:bodyPr wrap="none" lIns="0" tIns="0" rIns="0" bIns="0" rtlCol="0">
            <a:spAutoFit/>
          </a:bodyPr>
          <a:lstStyle/>
          <a:p>
            <a:pPr algn="ctr" defTabSz="931690"/>
            <a:r>
              <a:rPr lang="en-US" sz="1428" b="1" dirty="0">
                <a:solidFill>
                  <a:srgbClr val="000000">
                    <a:lumMod val="50000"/>
                    <a:lumOff val="50000"/>
                  </a:srgbClr>
                </a:solidFill>
              </a:rPr>
              <a:t>Enterprise CAL</a:t>
            </a:r>
          </a:p>
        </p:txBody>
      </p:sp>
      <p:sp>
        <p:nvSpPr>
          <p:cNvPr id="67" name="TextBox 66"/>
          <p:cNvSpPr txBox="1"/>
          <p:nvPr/>
        </p:nvSpPr>
        <p:spPr>
          <a:xfrm>
            <a:off x="7031465" y="4191538"/>
            <a:ext cx="2663947" cy="384271"/>
          </a:xfrm>
          <a:prstGeom prst="rect">
            <a:avLst/>
          </a:prstGeom>
          <a:solidFill>
            <a:schemeClr val="bg1"/>
          </a:solidFill>
        </p:spPr>
        <p:txBody>
          <a:bodyPr wrap="square" lIns="0" tIns="0" rIns="0" bIns="0" rtlCol="0">
            <a:spAutoFit/>
          </a:bodyPr>
          <a:lstStyle/>
          <a:p>
            <a:pPr algn="ctr" defTabSz="931690"/>
            <a:r>
              <a:rPr lang="en-US" sz="1224" b="1" dirty="0">
                <a:solidFill>
                  <a:srgbClr val="000000">
                    <a:lumMod val="50000"/>
                    <a:lumOff val="50000"/>
                  </a:srgbClr>
                </a:solidFill>
              </a:rPr>
              <a:t>Active Directory Rights Management Services CAL</a:t>
            </a:r>
          </a:p>
        </p:txBody>
      </p:sp>
      <p:sp>
        <p:nvSpPr>
          <p:cNvPr id="70" name="TextBox 69"/>
          <p:cNvSpPr txBox="1"/>
          <p:nvPr/>
        </p:nvSpPr>
        <p:spPr>
          <a:xfrm>
            <a:off x="6577074" y="2132395"/>
            <a:ext cx="1477452" cy="448228"/>
          </a:xfrm>
          <a:prstGeom prst="rect">
            <a:avLst/>
          </a:prstGeom>
          <a:solidFill>
            <a:schemeClr val="bg1"/>
          </a:solidFill>
        </p:spPr>
        <p:txBody>
          <a:bodyPr wrap="square" lIns="0" tIns="0" rIns="0" bIns="0" rtlCol="0">
            <a:spAutoFit/>
          </a:bodyPr>
          <a:lstStyle/>
          <a:p>
            <a:pPr algn="ctr" defTabSz="931690"/>
            <a:r>
              <a:rPr lang="en-US" sz="1428" b="1" dirty="0">
                <a:solidFill>
                  <a:srgbClr val="000000">
                    <a:lumMod val="50000"/>
                    <a:lumOff val="50000"/>
                  </a:srgbClr>
                </a:solidFill>
              </a:rPr>
              <a:t>Exchange Online Archiving</a:t>
            </a:r>
          </a:p>
        </p:txBody>
      </p:sp>
      <p:grpSp>
        <p:nvGrpSpPr>
          <p:cNvPr id="4" name="Group 3"/>
          <p:cNvGrpSpPr/>
          <p:nvPr/>
        </p:nvGrpSpPr>
        <p:grpSpPr>
          <a:xfrm>
            <a:off x="8155249" y="2014014"/>
            <a:ext cx="1752100" cy="646190"/>
            <a:chOff x="8569887" y="2673748"/>
            <a:chExt cx="1718796" cy="633907"/>
          </a:xfrm>
        </p:grpSpPr>
        <p:sp>
          <p:nvSpPr>
            <p:cNvPr id="71" name="TextBox 70"/>
            <p:cNvSpPr txBox="1"/>
            <p:nvPr/>
          </p:nvSpPr>
          <p:spPr>
            <a:xfrm>
              <a:off x="8659464" y="2930128"/>
              <a:ext cx="1586257" cy="277143"/>
            </a:xfrm>
            <a:prstGeom prst="rect">
              <a:avLst/>
            </a:prstGeom>
            <a:solidFill>
              <a:schemeClr val="bg1"/>
            </a:solidFill>
          </p:spPr>
          <p:txBody>
            <a:bodyPr wrap="square" lIns="0" tIns="0" rIns="0" bIns="0" rtlCol="0">
              <a:spAutoFit/>
            </a:bodyPr>
            <a:lstStyle/>
            <a:p>
              <a:pPr defTabSz="931690"/>
              <a:r>
                <a:rPr lang="en-US" sz="918" dirty="0">
                  <a:solidFill>
                    <a:srgbClr val="FFFFFF">
                      <a:lumMod val="50000"/>
                    </a:srgbClr>
                  </a:solidFill>
                </a:rPr>
                <a:t>Exchange Data Loss Prevention </a:t>
              </a:r>
            </a:p>
            <a:p>
              <a:pPr defTabSz="931690"/>
              <a:r>
                <a:rPr lang="en-US" sz="918" dirty="0">
                  <a:solidFill>
                    <a:srgbClr val="FFFFFF">
                      <a:lumMod val="50000"/>
                    </a:srgbClr>
                  </a:solidFill>
                </a:rPr>
                <a:t>Exchange Online Protection</a:t>
              </a:r>
            </a:p>
          </p:txBody>
        </p:sp>
        <p:sp>
          <p:nvSpPr>
            <p:cNvPr id="72" name="Rectangle 71"/>
            <p:cNvSpPr/>
            <p:nvPr/>
          </p:nvSpPr>
          <p:spPr>
            <a:xfrm>
              <a:off x="8569887" y="2812600"/>
              <a:ext cx="1718796" cy="495055"/>
            </a:xfrm>
            <a:prstGeom prst="rect">
              <a:avLst/>
            </a:prstGeom>
            <a:noFill/>
            <a:ln w="1270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11" tIns="93211" rIns="0" bIns="0" numCol="1" rtlCol="0" anchor="t" anchorCtr="0" compatLnSpc="1">
              <a:prstTxWarp prst="textNoShape">
                <a:avLst/>
              </a:prstTxWarp>
              <a:noAutofit/>
            </a:bodyPr>
            <a:lstStyle/>
            <a:p>
              <a:pPr defTabSz="775258" fontAlgn="base">
                <a:lnSpc>
                  <a:spcPct val="90000"/>
                </a:lnSpc>
                <a:spcBef>
                  <a:spcPct val="0"/>
                </a:spcBef>
                <a:spcAft>
                  <a:spcPct val="0"/>
                </a:spcAft>
              </a:pPr>
              <a:endParaRPr lang="en-US" sz="2038" dirty="0">
                <a:gradFill>
                  <a:gsLst>
                    <a:gs pos="0">
                      <a:srgbClr val="FFFFFF"/>
                    </a:gs>
                    <a:gs pos="100000">
                      <a:srgbClr val="FFFFFF"/>
                    </a:gs>
                  </a:gsLst>
                  <a:lin ang="5400000" scaled="0"/>
                </a:gradFill>
                <a:ea typeface="Segoe UI" pitchFamily="34" charset="0"/>
                <a:cs typeface="Segoe UI" pitchFamily="34" charset="0"/>
              </a:endParaRPr>
            </a:p>
          </p:txBody>
        </p:sp>
        <p:sp>
          <p:nvSpPr>
            <p:cNvPr id="64" name="TextBox 63"/>
            <p:cNvSpPr txBox="1"/>
            <p:nvPr/>
          </p:nvSpPr>
          <p:spPr>
            <a:xfrm>
              <a:off x="8668512" y="2673748"/>
              <a:ext cx="1254201" cy="219854"/>
            </a:xfrm>
            <a:prstGeom prst="rect">
              <a:avLst/>
            </a:prstGeom>
            <a:solidFill>
              <a:schemeClr val="bg1"/>
            </a:solidFill>
          </p:spPr>
          <p:txBody>
            <a:bodyPr wrap="none" lIns="0" tIns="0" rIns="0" bIns="0" rtlCol="0">
              <a:spAutoFit/>
            </a:bodyPr>
            <a:lstStyle/>
            <a:p>
              <a:pPr algn="ctr" defTabSz="931690"/>
              <a:r>
                <a:rPr lang="en-US" sz="1428" b="1" dirty="0">
                  <a:solidFill>
                    <a:srgbClr val="000000">
                      <a:lumMod val="50000"/>
                      <a:lumOff val="50000"/>
                    </a:srgbClr>
                  </a:solidFill>
                </a:rPr>
                <a:t>Enterprise CAL</a:t>
              </a:r>
            </a:p>
          </p:txBody>
        </p:sp>
      </p:grpSp>
      <p:pic>
        <p:nvPicPr>
          <p:cNvPr id="74" name="Picture 73"/>
          <p:cNvPicPr>
            <a:picLocks noChangeAspect="1"/>
          </p:cNvPicPr>
          <p:nvPr/>
        </p:nvPicPr>
        <p:blipFill rotWithShape="1">
          <a:blip r:embed="rId10" cstate="screen">
            <a:extLst>
              <a:ext uri="{28A0092B-C50C-407E-A947-70E740481C1C}">
                <a14:useLocalDpi xmlns:a14="http://schemas.microsoft.com/office/drawing/2010/main"/>
              </a:ext>
            </a:extLst>
          </a:blip>
          <a:srcRect r="-2063"/>
          <a:stretch/>
        </p:blipFill>
        <p:spPr>
          <a:xfrm>
            <a:off x="2598008" y="2147366"/>
            <a:ext cx="1765152" cy="399801"/>
          </a:xfrm>
          <a:prstGeom prst="rect">
            <a:avLst/>
          </a:prstGeom>
          <a:noFill/>
        </p:spPr>
      </p:pic>
      <p:sp>
        <p:nvSpPr>
          <p:cNvPr id="45" name="Rectangle 44"/>
          <p:cNvSpPr/>
          <p:nvPr/>
        </p:nvSpPr>
        <p:spPr>
          <a:xfrm>
            <a:off x="2027238" y="3995827"/>
            <a:ext cx="8236077" cy="638041"/>
          </a:xfrm>
          <a:prstGeom prst="rect">
            <a:avLst/>
          </a:prstGeom>
          <a:no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11" tIns="93211" rIns="0" bIns="0" numCol="1" rtlCol="0" anchor="t" anchorCtr="0" compatLnSpc="1">
            <a:prstTxWarp prst="textNoShape">
              <a:avLst/>
            </a:prstTxWarp>
            <a:noAutofit/>
          </a:bodyPr>
          <a:lstStyle/>
          <a:p>
            <a:pPr defTabSz="775258" fontAlgn="base">
              <a:lnSpc>
                <a:spcPct val="90000"/>
              </a:lnSpc>
              <a:spcBef>
                <a:spcPct val="0"/>
              </a:spcBef>
              <a:spcAft>
                <a:spcPct val="0"/>
              </a:spcAft>
            </a:pPr>
            <a:endParaRPr lang="en-US" sz="2038" dirty="0">
              <a:gradFill>
                <a:gsLst>
                  <a:gs pos="0">
                    <a:srgbClr val="FFFFFF"/>
                  </a:gs>
                  <a:gs pos="100000">
                    <a:srgbClr val="FFFFFF"/>
                  </a:gs>
                </a:gsLst>
                <a:lin ang="5400000" scaled="0"/>
              </a:gradFill>
              <a:ea typeface="Segoe UI" pitchFamily="34" charset="0"/>
              <a:cs typeface="Segoe UI" pitchFamily="34" charset="0"/>
            </a:endParaRPr>
          </a:p>
        </p:txBody>
      </p:sp>
      <p:pic>
        <p:nvPicPr>
          <p:cNvPr id="44" name="Picture 4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103437" y="4085800"/>
            <a:ext cx="2276243" cy="535586"/>
          </a:xfrm>
          <a:prstGeom prst="rect">
            <a:avLst/>
          </a:prstGeom>
          <a:noFill/>
        </p:spPr>
      </p:pic>
      <p:sp>
        <p:nvSpPr>
          <p:cNvPr id="41" name="Rectangle 40"/>
          <p:cNvSpPr/>
          <p:nvPr/>
        </p:nvSpPr>
        <p:spPr>
          <a:xfrm>
            <a:off x="6534525" y="1919550"/>
            <a:ext cx="3594828" cy="4152553"/>
          </a:xfrm>
          <a:prstGeom prst="rect">
            <a:avLst/>
          </a:prstGeom>
          <a:noFill/>
          <a:ln w="127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11" tIns="93211" rIns="0" bIns="0" numCol="1" rtlCol="0" anchor="t" anchorCtr="0" compatLnSpc="1">
            <a:prstTxWarp prst="textNoShape">
              <a:avLst/>
            </a:prstTxWarp>
            <a:noAutofit/>
          </a:bodyPr>
          <a:lstStyle/>
          <a:p>
            <a:pPr defTabSz="775258" fontAlgn="base">
              <a:lnSpc>
                <a:spcPct val="90000"/>
              </a:lnSpc>
              <a:spcBef>
                <a:spcPct val="0"/>
              </a:spcBef>
              <a:spcAft>
                <a:spcPct val="0"/>
              </a:spcAft>
            </a:pPr>
            <a:endParaRPr lang="en-US" sz="2038" dirty="0">
              <a:gradFill>
                <a:gsLst>
                  <a:gs pos="0">
                    <a:srgbClr val="FFFFFF"/>
                  </a:gs>
                  <a:gs pos="100000">
                    <a:srgbClr val="FFFFFF"/>
                  </a:gs>
                </a:gsLst>
                <a:lin ang="5400000" scaled="0"/>
              </a:gradFill>
              <a:ea typeface="Segoe UI" pitchFamily="34" charset="0"/>
              <a:cs typeface="Segoe UI" pitchFamily="34" charset="0"/>
            </a:endParaRPr>
          </a:p>
        </p:txBody>
      </p:sp>
      <p:sp>
        <p:nvSpPr>
          <p:cNvPr id="43" name="TextBox 42"/>
          <p:cNvSpPr txBox="1"/>
          <p:nvPr/>
        </p:nvSpPr>
        <p:spPr>
          <a:xfrm>
            <a:off x="7624515" y="1636407"/>
            <a:ext cx="1666763" cy="256159"/>
          </a:xfrm>
          <a:prstGeom prst="rect">
            <a:avLst/>
          </a:prstGeom>
          <a:solidFill>
            <a:schemeClr val="bg1"/>
          </a:solidFill>
        </p:spPr>
        <p:txBody>
          <a:bodyPr wrap="none" lIns="0" tIns="0" rIns="0" bIns="0" rtlCol="0">
            <a:spAutoFit/>
          </a:bodyPr>
          <a:lstStyle/>
          <a:p>
            <a:pPr algn="ctr" defTabSz="931690"/>
            <a:r>
              <a:rPr lang="en-US" sz="1632" spc="-71" dirty="0">
                <a:solidFill>
                  <a:srgbClr val="FF0000"/>
                </a:solidFill>
              </a:rPr>
              <a:t>ECAL Suite Step-Up</a:t>
            </a:r>
          </a:p>
        </p:txBody>
      </p:sp>
      <p:pic>
        <p:nvPicPr>
          <p:cNvPr id="32" name="Picture 31"/>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4486648" y="4880476"/>
            <a:ext cx="1744502" cy="468415"/>
          </a:xfrm>
          <a:prstGeom prst="rect">
            <a:avLst/>
          </a:prstGeom>
        </p:spPr>
      </p:pic>
      <p:pic>
        <p:nvPicPr>
          <p:cNvPr id="33" name="Picture 32"/>
          <p:cNvPicPr>
            <a:picLocks noChangeAspect="1"/>
          </p:cNvPicPr>
          <p:nvPr/>
        </p:nvPicPr>
        <p:blipFill>
          <a:blip r:embed="rId13" cstate="screen">
            <a:extLst>
              <a:ext uri="{28A0092B-C50C-407E-A947-70E740481C1C}">
                <a14:useLocalDpi xmlns:a14="http://schemas.microsoft.com/office/drawing/2010/main" val="0"/>
              </a:ext>
            </a:extLst>
          </a:blip>
          <a:stretch>
            <a:fillRect/>
          </a:stretch>
        </p:blipFill>
        <p:spPr>
          <a:xfrm>
            <a:off x="4494425" y="5377128"/>
            <a:ext cx="1791128" cy="480934"/>
          </a:xfrm>
          <a:prstGeom prst="rect">
            <a:avLst/>
          </a:prstGeom>
        </p:spPr>
      </p:pic>
      <p:sp>
        <p:nvSpPr>
          <p:cNvPr id="57" name="Rectangle 56"/>
          <p:cNvSpPr/>
          <p:nvPr/>
        </p:nvSpPr>
        <p:spPr>
          <a:xfrm>
            <a:off x="4463609" y="4797382"/>
            <a:ext cx="1849859" cy="1185372"/>
          </a:xfrm>
          <a:prstGeom prst="rect">
            <a:avLst/>
          </a:prstGeom>
          <a:noFill/>
          <a:ln w="38100">
            <a:solidFill>
              <a:srgbClr val="00B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11" tIns="93211" rIns="0" bIns="0" numCol="1" rtlCol="0" anchor="t" anchorCtr="0" compatLnSpc="1">
            <a:prstTxWarp prst="textNoShape">
              <a:avLst/>
            </a:prstTxWarp>
            <a:noAutofit/>
          </a:bodyPr>
          <a:lstStyle/>
          <a:p>
            <a:pPr defTabSz="775258" fontAlgn="base">
              <a:lnSpc>
                <a:spcPct val="90000"/>
              </a:lnSpc>
              <a:spcBef>
                <a:spcPct val="0"/>
              </a:spcBef>
              <a:spcAft>
                <a:spcPct val="0"/>
              </a:spcAft>
            </a:pPr>
            <a:endParaRPr lang="en-US" sz="2038" dirty="0">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2" descr="C:\Users\nupur.singha\Documents\Advanced Workloads\25-11-2013\logos\lync.png"/>
          <p:cNvPicPr>
            <a:picLocks noChangeAspect="1" noChangeArrowheads="1"/>
          </p:cNvPicPr>
          <p:nvPr/>
        </p:nvPicPr>
        <p:blipFill>
          <a:blip r:embed="rId14" cstate="screen">
            <a:extLst>
              <a:ext uri="{28A0092B-C50C-407E-A947-70E740481C1C}">
                <a14:useLocalDpi xmlns:a14="http://schemas.microsoft.com/office/drawing/2010/main" val="0"/>
              </a:ext>
            </a:extLst>
          </a:blip>
          <a:srcRect/>
          <a:stretch>
            <a:fillRect/>
          </a:stretch>
        </p:blipFill>
        <p:spPr bwMode="auto">
          <a:xfrm>
            <a:off x="2103437" y="3488830"/>
            <a:ext cx="463474" cy="418843"/>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nupur.singha\Documents\Advanced Workloads\25-11-2013\logos\sharepoint.png"/>
          <p:cNvPicPr>
            <a:picLocks noChangeAspect="1" noChangeArrowheads="1"/>
          </p:cNvPicPr>
          <p:nvPr/>
        </p:nvPicPr>
        <p:blipFill>
          <a:blip r:embed="rId15" cstate="screen">
            <a:extLst>
              <a:ext uri="{28A0092B-C50C-407E-A947-70E740481C1C}">
                <a14:useLocalDpi xmlns:a14="http://schemas.microsoft.com/office/drawing/2010/main" val="0"/>
              </a:ext>
            </a:extLst>
          </a:blip>
          <a:srcRect/>
          <a:stretch>
            <a:fillRect/>
          </a:stretch>
        </p:blipFill>
        <p:spPr bwMode="auto">
          <a:xfrm>
            <a:off x="2103437" y="2879234"/>
            <a:ext cx="438226" cy="41387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nupur.singha\Documents\Advanced Workloads\25-11-2013\logos\exchange.png"/>
          <p:cNvPicPr>
            <a:picLocks noChangeAspect="1" noChangeArrowheads="1"/>
          </p:cNvPicPr>
          <p:nvPr/>
        </p:nvPicPr>
        <p:blipFill>
          <a:blip r:embed="rId16" cstate="screen">
            <a:extLst>
              <a:ext uri="{28A0092B-C50C-407E-A947-70E740481C1C}">
                <a14:useLocalDpi xmlns:a14="http://schemas.microsoft.com/office/drawing/2010/main" val="0"/>
              </a:ext>
            </a:extLst>
          </a:blip>
          <a:srcRect/>
          <a:stretch>
            <a:fillRect/>
          </a:stretch>
        </p:blipFill>
        <p:spPr bwMode="auto">
          <a:xfrm>
            <a:off x="2103437" y="2131364"/>
            <a:ext cx="459779" cy="440266"/>
          </a:xfrm>
          <a:prstGeom prst="rect">
            <a:avLst/>
          </a:prstGeom>
          <a:noFill/>
        </p:spPr>
        <p:style>
          <a:lnRef idx="3">
            <a:schemeClr val="lt1"/>
          </a:lnRef>
          <a:fillRef idx="1">
            <a:schemeClr val="dk1"/>
          </a:fillRef>
          <a:effectRef idx="1">
            <a:schemeClr val="dk1"/>
          </a:effectRef>
          <a:fontRef idx="minor">
            <a:schemeClr val="lt1"/>
          </a:fontRef>
        </p:style>
      </p:pic>
      <p:pic>
        <p:nvPicPr>
          <p:cNvPr id="5" name="Picture 2" descr="C:\Users\nupur.singha\Documents\Advanced Workloads\25-11-2013\logos\WS2012.png"/>
          <p:cNvPicPr>
            <a:picLocks noChangeAspect="1" noChangeArrowheads="1"/>
          </p:cNvPicPr>
          <p:nvPr/>
        </p:nvPicPr>
        <p:blipFill>
          <a:blip r:embed="rId17" cstate="screen">
            <a:extLst>
              <a:ext uri="{28A0092B-C50C-407E-A947-70E740481C1C}">
                <a14:useLocalDpi xmlns:a14="http://schemas.microsoft.com/office/drawing/2010/main" val="0"/>
              </a:ext>
            </a:extLst>
          </a:blip>
          <a:srcRect/>
          <a:stretch>
            <a:fillRect/>
          </a:stretch>
        </p:blipFill>
        <p:spPr bwMode="auto">
          <a:xfrm>
            <a:off x="2103437" y="4146985"/>
            <a:ext cx="420161" cy="4132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9637854"/>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nvPr>
        </p:nvGraphicFramePr>
        <p:xfrm>
          <a:off x="546523" y="1588683"/>
          <a:ext cx="11356388" cy="2441979"/>
        </p:xfrm>
        <a:graphic>
          <a:graphicData uri="http://schemas.openxmlformats.org/drawingml/2006/table">
            <a:tbl>
              <a:tblPr firstRow="1" firstCol="1" bandCol="1">
                <a:tableStyleId>{21E4AEA4-8DFA-4A89-87EB-49C32662AFE0}</a:tableStyleId>
              </a:tblPr>
              <a:tblGrid>
                <a:gridCol w="2112729"/>
                <a:gridCol w="4382113"/>
                <a:gridCol w="1176551"/>
                <a:gridCol w="3684995"/>
              </a:tblGrid>
              <a:tr h="563913">
                <a:tc>
                  <a:txBody>
                    <a:bodyPr/>
                    <a:lstStyle/>
                    <a:p>
                      <a:pPr marL="0" algn="r" defTabSz="914400" rtl="0" eaLnBrk="1" fontAlgn="b" latinLnBrk="0" hangingPunct="1"/>
                      <a:endParaRPr lang="en-US" sz="3300" b="0" u="none" strike="noStrike" kern="1200" dirty="0">
                        <a:gradFill>
                          <a:gsLst>
                            <a:gs pos="1250">
                              <a:schemeClr val="bg2"/>
                            </a:gs>
                            <a:gs pos="100000">
                              <a:schemeClr val="bg2"/>
                            </a:gs>
                          </a:gsLst>
                          <a:lin ang="5400000" scaled="0"/>
                        </a:gradFill>
                        <a:latin typeface="+mj-lt"/>
                        <a:ea typeface="Segoe UI" pitchFamily="34" charset="0"/>
                        <a:cs typeface="Segoe UI" pitchFamily="34" charset="0"/>
                      </a:endParaRPr>
                    </a:p>
                  </a:txBody>
                  <a:tcPr marL="93260" marR="93260" marT="0" marB="0" anchor="ct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2000" b="0" u="none" strike="noStrike" kern="1200" dirty="0" smtClean="0">
                          <a:ln>
                            <a:noFill/>
                          </a:ln>
                          <a:gradFill>
                            <a:gsLst>
                              <a:gs pos="0">
                                <a:srgbClr val="FFFFFF"/>
                              </a:gs>
                              <a:gs pos="100000">
                                <a:srgbClr val="FFFFFF"/>
                              </a:gs>
                            </a:gsLst>
                            <a:lin ang="5400000" scaled="0"/>
                          </a:gradFill>
                          <a:latin typeface="+mn-lt"/>
                          <a:ea typeface="+mn-ea"/>
                          <a:cs typeface="+mn-cs"/>
                        </a:rPr>
                        <a:t>Current Product</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175"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algn="ctr" defTabSz="914400" rtl="0" eaLnBrk="1" fontAlgn="b" latinLnBrk="0" hangingPunct="1"/>
                      <a:endParaRPr lang="en-US" sz="2000" b="0" u="none" strike="noStrike" kern="1200" dirty="0">
                        <a:ln>
                          <a:noFill/>
                        </a:ln>
                        <a:gradFill>
                          <a:gsLst>
                            <a:gs pos="0">
                              <a:srgbClr val="FFFFFF"/>
                            </a:gs>
                            <a:gs pos="100000">
                              <a:srgbClr val="FFFFFF"/>
                            </a:gs>
                          </a:gsLst>
                          <a:lin ang="5400000" scaled="0"/>
                        </a:gradFill>
                        <a:latin typeface="+mn-lt"/>
                        <a:ea typeface="+mn-ea"/>
                        <a:cs typeface="+mn-cs"/>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175"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2000" b="0" u="none" strike="noStrike" kern="1200" dirty="0" smtClean="0">
                          <a:ln>
                            <a:noFill/>
                          </a:ln>
                          <a:gradFill>
                            <a:gsLst>
                              <a:gs pos="0">
                                <a:srgbClr val="FFFFFF"/>
                              </a:gs>
                              <a:gs pos="100000">
                                <a:srgbClr val="FFFFFF"/>
                              </a:gs>
                            </a:gsLst>
                            <a:lin ang="5400000" scaled="0"/>
                          </a:gradFill>
                          <a:latin typeface="+mn-lt"/>
                          <a:ea typeface="+mn-ea"/>
                          <a:cs typeface="+mn-cs"/>
                        </a:rPr>
                        <a:t>New Product</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175"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r>
              <a:tr h="714996">
                <a:tc rowSpan="4">
                  <a:txBody>
                    <a:bodyPr/>
                    <a:lstStyle/>
                    <a:p>
                      <a:pPr marL="0" algn="l" defTabSz="914363" rtl="0" eaLnBrk="1" fontAlgn="b" latinLnBrk="0" hangingPunct="1"/>
                      <a:r>
                        <a:rPr lang="en-US" sz="20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SharePoint</a:t>
                      </a:r>
                      <a:endParaRPr lang="en-US" sz="2000" b="0" u="none" strike="noStrike" kern="1200" dirty="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endParaRPr>
                    </a:p>
                  </a:txBody>
                  <a:tcPr marL="93260" marR="93260"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Search Server</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endParaRPr lang="en-US" sz="1600" b="0" u="none" strike="noStrike" kern="1200" dirty="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endParaRPr>
                    </a:p>
                  </a:txBody>
                  <a:tcPr marL="93260" marR="9326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u="none" strike="noStrike" kern="1200" dirty="0" smtClean="0">
                          <a:gradFill>
                            <a:gsLst>
                              <a:gs pos="0">
                                <a:schemeClr val="tx1"/>
                              </a:gs>
                              <a:gs pos="100000">
                                <a:schemeClr val="tx1"/>
                              </a:gs>
                            </a:gsLst>
                            <a:lin ang="5400000" scaled="0"/>
                          </a:gradFill>
                          <a:latin typeface="+mj-lt"/>
                          <a:ea typeface="Segoe UI" pitchFamily="34" charset="0"/>
                          <a:cs typeface="Segoe UI" pitchFamily="34" charset="0"/>
                        </a:rPr>
                        <a:t>SharePoint Server 2013</a:t>
                      </a:r>
                    </a:p>
                    <a:p>
                      <a:pPr marL="0" marR="0" indent="0" algn="l"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gradFill>
                            <a:gsLst>
                              <a:gs pos="0">
                                <a:schemeClr val="tx1"/>
                              </a:gs>
                              <a:gs pos="100000">
                                <a:schemeClr val="tx1"/>
                              </a:gs>
                            </a:gsLst>
                            <a:lin ang="5400000" scaled="0"/>
                          </a:gradFill>
                          <a:latin typeface="+mj-lt"/>
                          <a:ea typeface="Segoe UI" pitchFamily="34" charset="0"/>
                          <a:cs typeface="Segoe UI" pitchFamily="34" charset="0"/>
                        </a:rPr>
                        <a:t>(plus license grant of 100 SharePoint Standard CALs</a:t>
                      </a:r>
                      <a:r>
                        <a:rPr lang="en-US" sz="1200" b="0" u="none" strike="noStrike" kern="1200" baseline="0" dirty="0" smtClean="0">
                          <a:gradFill>
                            <a:gsLst>
                              <a:gs pos="0">
                                <a:schemeClr val="tx1"/>
                              </a:gs>
                              <a:gs pos="100000">
                                <a:schemeClr val="tx1"/>
                              </a:gs>
                            </a:gsLst>
                            <a:lin ang="5400000" scaled="0"/>
                          </a:gradFill>
                          <a:latin typeface="+mj-lt"/>
                          <a:ea typeface="Segoe UI" pitchFamily="34" charset="0"/>
                          <a:cs typeface="Segoe UI" pitchFamily="34" charset="0"/>
                        </a:rPr>
                        <a:t> for each Search Server on SA)</a:t>
                      </a:r>
                      <a:endParaRPr lang="en-US" sz="1200" b="0" u="none" strike="noStrike" kern="1200" dirty="0" smtClean="0">
                        <a:gradFill>
                          <a:gsLst>
                            <a:gs pos="0">
                              <a:schemeClr val="tx1"/>
                            </a:gs>
                            <a:gs pos="100000">
                              <a:schemeClr val="tx1"/>
                            </a:gs>
                          </a:gsLst>
                          <a:lin ang="5400000" scaled="0"/>
                        </a:gradFill>
                        <a:latin typeface="+mj-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87690">
                <a:tc vMerge="1">
                  <a:txBody>
                    <a:bodyPr/>
                    <a:lstStyle/>
                    <a:p>
                      <a:pPr marL="0" algn="l" defTabSz="914363" rtl="0" eaLnBrk="1" fontAlgn="b" latinLnBrk="0" hangingPunct="1"/>
                      <a:endParaRPr lang="en-US" sz="3200" b="0" u="none" strike="noStrike" kern="1200" dirty="0">
                        <a:gradFill>
                          <a:gsLst>
                            <a:gs pos="1250">
                              <a:schemeClr val="bg2"/>
                            </a:gs>
                            <a:gs pos="100000">
                              <a:schemeClr val="bg2"/>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FAST Search Server for SharePoint</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endParaRPr lang="en-US" sz="1600" b="0" u="none" strike="noStrike" kern="1200" dirty="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endParaRPr>
                    </a:p>
                  </a:txBody>
                  <a:tcPr marL="93260" marR="9326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SharePoint Server 2013</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87690">
                <a:tc vMerge="1">
                  <a:txBody>
                    <a:bodyPr/>
                    <a:lstStyle/>
                    <a:p>
                      <a:pPr marL="0" algn="l" defTabSz="914363" rtl="0" eaLnBrk="1" fontAlgn="b" latinLnBrk="0" hangingPunct="1"/>
                      <a:endParaRPr lang="en-US" sz="3200" b="0" u="none" strike="noStrike" kern="1200" dirty="0">
                        <a:gradFill>
                          <a:gsLst>
                            <a:gs pos="1250">
                              <a:schemeClr val="bg2"/>
                            </a:gs>
                            <a:gs pos="100000">
                              <a:schemeClr val="bg2"/>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SharePoint</a:t>
                      </a:r>
                      <a:r>
                        <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n-lt"/>
                          <a:ea typeface="Segoe UI" pitchFamily="34" charset="0"/>
                          <a:cs typeface="Segoe UI" pitchFamily="34" charset="0"/>
                        </a:rPr>
                        <a:t> </a:t>
                      </a:r>
                      <a:r>
                        <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for Internet Sites,</a:t>
                      </a:r>
                      <a:r>
                        <a:rPr lang="en-US" sz="1600" b="0" u="none" strike="noStrike" kern="1200" baseline="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 Standard</a:t>
                      </a:r>
                      <a:endPar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endParaRPr lang="en-US" sz="1600" b="0" u="none" strike="noStrike" kern="1200" dirty="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endParaRPr>
                    </a:p>
                  </a:txBody>
                  <a:tcPr marL="93260" marR="9326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SharePoint Server 2013</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87690">
                <a:tc vMerge="1">
                  <a:txBody>
                    <a:bodyPr/>
                    <a:lstStyle/>
                    <a:p>
                      <a:pPr marL="0" algn="l" defTabSz="914363" rtl="0" eaLnBrk="1" fontAlgn="b" latinLnBrk="0" hangingPunct="1"/>
                      <a:endParaRPr lang="en-US" sz="3200" b="0" u="none" strike="noStrike" kern="1200" dirty="0">
                        <a:gradFill>
                          <a:gsLst>
                            <a:gs pos="1250">
                              <a:schemeClr val="bg2"/>
                            </a:gs>
                            <a:gs pos="100000">
                              <a:schemeClr val="bg2"/>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SharePoint for Internet Sites,</a:t>
                      </a:r>
                      <a:r>
                        <a:rPr lang="en-US" sz="1600" b="0" u="none" strike="noStrike" kern="1200" baseline="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 Enterprise</a:t>
                      </a:r>
                      <a:endPar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endParaRPr lang="en-US" sz="1600" b="0" u="none" strike="noStrike" kern="1200" dirty="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endParaRPr>
                    </a:p>
                  </a:txBody>
                  <a:tcPr marL="93260" marR="9326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SharePoint Server 2013</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sp>
        <p:nvSpPr>
          <p:cNvPr id="3" name="Title 2"/>
          <p:cNvSpPr>
            <a:spLocks noGrp="1"/>
          </p:cNvSpPr>
          <p:nvPr>
            <p:ph type="title"/>
          </p:nvPr>
        </p:nvSpPr>
        <p:spPr/>
        <p:txBody>
          <a:bodyPr/>
          <a:lstStyle/>
          <a:p>
            <a:r>
              <a:rPr lang="en-US" dirty="0" smtClean="0">
                <a:solidFill>
                  <a:srgbClr val="0070C0"/>
                </a:solidFill>
              </a:rPr>
              <a:t>SA Migration</a:t>
            </a:r>
            <a:endParaRPr lang="en-US" dirty="0">
              <a:solidFill>
                <a:srgbClr val="0070C0"/>
              </a:solidFill>
            </a:endParaRPr>
          </a:p>
        </p:txBody>
      </p:sp>
      <p:sp>
        <p:nvSpPr>
          <p:cNvPr id="5" name="Isosceles Triangle 4"/>
          <p:cNvSpPr/>
          <p:nvPr/>
        </p:nvSpPr>
        <p:spPr bwMode="auto">
          <a:xfrm rot="5400000">
            <a:off x="6448255" y="2514285"/>
            <a:ext cx="2383640" cy="516494"/>
          </a:xfrm>
          <a:prstGeom prst="triangle">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23601679"/>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44462"/>
            <a:ext cx="11889564" cy="917575"/>
          </a:xfrm>
        </p:spPr>
        <p:txBody>
          <a:bodyPr/>
          <a:lstStyle/>
          <a:p>
            <a:r>
              <a:rPr lang="en-US" sz="4400" dirty="0" smtClean="0"/>
              <a:t>Legacy FAST Maintenance Transition</a:t>
            </a:r>
            <a:endParaRPr lang="en-US" sz="4400" dirty="0"/>
          </a:p>
        </p:txBody>
      </p:sp>
      <p:sp>
        <p:nvSpPr>
          <p:cNvPr id="3" name="Slide Number Placeholder 2"/>
          <p:cNvSpPr>
            <a:spLocks noGrp="1"/>
          </p:cNvSpPr>
          <p:nvPr>
            <p:ph type="sldNum" sz="quarter" idx="4294967295"/>
          </p:nvPr>
        </p:nvSpPr>
        <p:spPr>
          <a:xfrm>
            <a:off x="0" y="6526213"/>
            <a:ext cx="571500" cy="223837"/>
          </a:xfrm>
          <a:prstGeom prst="rect">
            <a:avLst/>
          </a:prstGeom>
        </p:spPr>
        <p:txBody>
          <a:bodyPr/>
          <a:lstStyle/>
          <a:p>
            <a:fld id="{727B4C2D-45E2-4621-8491-2995EB46A674}" type="slidenum">
              <a:rPr lang="en-US" smtClean="0">
                <a:solidFill>
                  <a:srgbClr val="505050"/>
                </a:solidFill>
              </a:rPr>
              <a:pPr/>
              <a:t>38</a:t>
            </a:fld>
            <a:endParaRPr lang="en-US" dirty="0">
              <a:solidFill>
                <a:srgbClr val="505050"/>
              </a:solidFill>
            </a:endParaRPr>
          </a:p>
        </p:txBody>
      </p:sp>
      <p:graphicFrame>
        <p:nvGraphicFramePr>
          <p:cNvPr id="6" name="Content Placeholder 8"/>
          <p:cNvGraphicFramePr>
            <a:graphicFrameLocks/>
          </p:cNvGraphicFramePr>
          <p:nvPr>
            <p:extLst/>
          </p:nvPr>
        </p:nvGraphicFramePr>
        <p:xfrm>
          <a:off x="602238" y="3072668"/>
          <a:ext cx="11303152" cy="3666452"/>
        </p:xfrm>
        <a:graphic>
          <a:graphicData uri="http://schemas.openxmlformats.org/drawingml/2006/table">
            <a:tbl>
              <a:tblPr firstRow="1" bandRow="1">
                <a:tableStyleId>{72833802-FEF1-4C79-8D5D-14CF1EAF98D9}</a:tableStyleId>
              </a:tblPr>
              <a:tblGrid>
                <a:gridCol w="4168199"/>
                <a:gridCol w="2362200"/>
                <a:gridCol w="4772753"/>
              </a:tblGrid>
              <a:tr h="404128">
                <a:tc>
                  <a:txBody>
                    <a:bodyPr/>
                    <a:lstStyle/>
                    <a:p>
                      <a:pPr algn="ctr"/>
                      <a:r>
                        <a:rPr lang="en-US" sz="2000" dirty="0" smtClean="0">
                          <a:latin typeface="+mn-lt"/>
                        </a:rPr>
                        <a:t>2010 SKU Name</a:t>
                      </a:r>
                      <a:endParaRPr lang="en-US" sz="2000" dirty="0">
                        <a:latin typeface="+mn-lt"/>
                      </a:endParaRPr>
                    </a:p>
                  </a:txBody>
                  <a:tcPr marL="93260" marR="93260" marT="46630" marB="46630"/>
                </a:tc>
                <a:tc>
                  <a:txBody>
                    <a:bodyPr/>
                    <a:lstStyle/>
                    <a:p>
                      <a:pPr algn="ctr"/>
                      <a:r>
                        <a:rPr lang="en-US" sz="2000" dirty="0" smtClean="0">
                          <a:latin typeface="+mn-lt"/>
                        </a:rPr>
                        <a:t>2013 License Grants</a:t>
                      </a:r>
                      <a:endParaRPr lang="en-US" sz="2000" dirty="0">
                        <a:latin typeface="+mn-lt"/>
                      </a:endParaRPr>
                    </a:p>
                  </a:txBody>
                  <a:tcPr marL="93260" marR="93260" marT="46630" marB="46630"/>
                </a:tc>
                <a:tc>
                  <a:txBody>
                    <a:bodyPr/>
                    <a:lstStyle/>
                    <a:p>
                      <a:pPr algn="ctr"/>
                      <a:r>
                        <a:rPr lang="en-US" sz="2000" dirty="0" smtClean="0">
                          <a:latin typeface="+mn-lt"/>
                        </a:rPr>
                        <a:t>Remarks</a:t>
                      </a:r>
                      <a:endParaRPr lang="en-US" sz="2000" dirty="0">
                        <a:latin typeface="+mn-lt"/>
                      </a:endParaRPr>
                    </a:p>
                  </a:txBody>
                  <a:tcPr marL="93260" marR="93260" marT="46630" marB="46630"/>
                </a:tc>
              </a:tr>
              <a:tr h="864143">
                <a:tc>
                  <a:txBody>
                    <a:bodyPr/>
                    <a:lstStyle/>
                    <a:p>
                      <a:pPr marL="0" indent="0">
                        <a:buFont typeface="Arial" pitchFamily="34" charset="0"/>
                        <a:buNone/>
                      </a:pPr>
                      <a:r>
                        <a:rPr lang="en-US" sz="1200" dirty="0" smtClean="0">
                          <a:effectLst/>
                          <a:latin typeface="+mn-lt"/>
                        </a:rPr>
                        <a:t>ESP for</a:t>
                      </a:r>
                      <a:r>
                        <a:rPr lang="en-US" sz="1200" baseline="0" dirty="0" smtClean="0">
                          <a:effectLst/>
                          <a:latin typeface="+mn-lt"/>
                        </a:rPr>
                        <a:t> SharePoint (ESP4SP)</a:t>
                      </a:r>
                      <a:endParaRPr lang="en-US" sz="1200" dirty="0">
                        <a:solidFill>
                          <a:schemeClr val="accent5">
                            <a:lumMod val="75000"/>
                          </a:schemeClr>
                        </a:solidFill>
                        <a:latin typeface="+mn-lt"/>
                      </a:endParaRPr>
                    </a:p>
                  </a:txBody>
                  <a:tcPr marL="93260" marR="93260" marT="46630" marB="46630"/>
                </a:tc>
                <a:tc>
                  <a:txBody>
                    <a:bodyPr/>
                    <a:lstStyle/>
                    <a:p>
                      <a:pPr marL="0" indent="0" algn="ctr">
                        <a:buFont typeface="Arial" pitchFamily="34" charset="0"/>
                        <a:buNone/>
                      </a:pPr>
                      <a:r>
                        <a:rPr lang="en-US" sz="1200" dirty="0" smtClean="0">
                          <a:latin typeface="+mn-lt"/>
                        </a:rPr>
                        <a:t>None </a:t>
                      </a:r>
                      <a:endParaRPr lang="en-US" sz="1200" dirty="0">
                        <a:solidFill>
                          <a:schemeClr val="accent5">
                            <a:lumMod val="75000"/>
                          </a:schemeClr>
                        </a:solidFill>
                        <a:latin typeface="+mn-lt"/>
                      </a:endParaRPr>
                    </a:p>
                  </a:txBody>
                  <a:tcPr marL="93260" marR="93260" marT="46630" marB="46630"/>
                </a:tc>
                <a:tc>
                  <a:txBody>
                    <a:bodyPr/>
                    <a:lstStyle/>
                    <a:p>
                      <a:pPr marL="285750" marR="0" lvl="0" indent="-285750" algn="l" defTabSz="685886"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effectLst/>
                          <a:latin typeface="+mn-lt"/>
                        </a:rPr>
                        <a:t>In Wave 14, ESP4SP customers</a:t>
                      </a:r>
                      <a:r>
                        <a:rPr lang="en-US" sz="1200" baseline="0" dirty="0" smtClean="0">
                          <a:effectLst/>
                          <a:latin typeface="+mn-lt"/>
                        </a:rPr>
                        <a:t> </a:t>
                      </a:r>
                      <a:r>
                        <a:rPr lang="en-US" sz="1200" dirty="0" smtClean="0">
                          <a:effectLst/>
                          <a:latin typeface="+mn-lt"/>
                        </a:rPr>
                        <a:t>were</a:t>
                      </a:r>
                      <a:r>
                        <a:rPr lang="en-US" sz="1200" baseline="0" dirty="0" smtClean="0">
                          <a:effectLst/>
                          <a:latin typeface="+mn-lt"/>
                        </a:rPr>
                        <a:t> </a:t>
                      </a:r>
                      <a:r>
                        <a:rPr lang="en-US" sz="1200" dirty="0" smtClean="0">
                          <a:effectLst/>
                          <a:latin typeface="+mn-lt"/>
                        </a:rPr>
                        <a:t>granted FAST Search for SharePoint (FS4SP) licenses</a:t>
                      </a:r>
                      <a:endParaRPr lang="en-US" sz="1200" baseline="0" dirty="0" smtClean="0">
                        <a:effectLst/>
                        <a:latin typeface="+mn-lt"/>
                      </a:endParaRPr>
                    </a:p>
                    <a:p>
                      <a:pPr marL="285750" marR="0" lvl="0" indent="-285750" algn="l" defTabSz="685886"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effectLst/>
                          <a:latin typeface="+mn-lt"/>
                        </a:rPr>
                        <a:t>If a customer has attached SA to the Wave 14 grants of FS4SP, they will gain access to SharePoint Server 2013 through SA Migration</a:t>
                      </a:r>
                      <a:endParaRPr lang="en-US" sz="1200" dirty="0" smtClean="0">
                        <a:effectLst/>
                        <a:latin typeface="+mn-lt"/>
                        <a:ea typeface="Calibri"/>
                        <a:cs typeface="Calibri" pitchFamily="34" charset="0"/>
                      </a:endParaRPr>
                    </a:p>
                  </a:txBody>
                  <a:tcPr marL="93260" marR="93260" marT="46630" marB="46630"/>
                </a:tc>
              </a:tr>
              <a:tr h="466302">
                <a:tc>
                  <a:txBody>
                    <a:bodyPr/>
                    <a:lstStyle/>
                    <a:p>
                      <a:pPr marL="0" marR="0" indent="0" algn="l" defTabSz="914363" rtl="0" eaLnBrk="1" fontAlgn="auto" latinLnBrk="0" hangingPunct="1">
                        <a:lnSpc>
                          <a:spcPct val="100000"/>
                        </a:lnSpc>
                        <a:spcBef>
                          <a:spcPts val="0"/>
                        </a:spcBef>
                        <a:spcAft>
                          <a:spcPts val="0"/>
                        </a:spcAft>
                        <a:buClrTx/>
                        <a:buSzTx/>
                        <a:buFont typeface="Arial" pitchFamily="34" charset="0"/>
                        <a:buNone/>
                        <a:tabLst/>
                        <a:defRPr/>
                      </a:pPr>
                      <a:r>
                        <a:rPr lang="en-US" sz="1200" dirty="0" smtClean="0">
                          <a:effectLst/>
                          <a:latin typeface="+mn-lt"/>
                          <a:ea typeface="Calibri"/>
                          <a:cs typeface="Calibri" pitchFamily="34" charset="0"/>
                        </a:rPr>
                        <a:t>FAST Search Server 2010 for Internet Sites (FSIS)</a:t>
                      </a: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 typeface="Arial" pitchFamily="34" charset="0"/>
                        <a:buNone/>
                        <a:tabLst/>
                        <a:defRPr/>
                      </a:pPr>
                      <a:r>
                        <a:rPr lang="en-US" sz="1200" dirty="0" smtClean="0">
                          <a:effectLst/>
                          <a:latin typeface="+mn-lt"/>
                          <a:ea typeface="Calibri"/>
                          <a:cs typeface="Calibri" pitchFamily="34" charset="0"/>
                        </a:rPr>
                        <a:t>SharePoint Server </a:t>
                      </a:r>
                      <a:r>
                        <a:rPr lang="en-US" sz="1200" baseline="0" dirty="0" smtClean="0">
                          <a:effectLst/>
                          <a:latin typeface="+mn-lt"/>
                          <a:ea typeface="Calibri"/>
                          <a:cs typeface="Calibri" pitchFamily="34" charset="0"/>
                        </a:rPr>
                        <a:t>[1:1]</a:t>
                      </a:r>
                    </a:p>
                  </a:txBody>
                  <a:tcPr marL="93260" marR="93260" marT="46630" marB="46630"/>
                </a:tc>
                <a:tc>
                  <a:txBody>
                    <a:bodyPr/>
                    <a:lstStyle/>
                    <a:p>
                      <a:pPr marL="285750" marR="0" lvl="0" indent="-285750" algn="l" defTabSz="685886" rtl="0" eaLnBrk="1" fontAlgn="auto" latinLnBrk="0" hangingPunct="1">
                        <a:lnSpc>
                          <a:spcPct val="100000"/>
                        </a:lnSpc>
                        <a:spcBef>
                          <a:spcPts val="0"/>
                        </a:spcBef>
                        <a:spcAft>
                          <a:spcPts val="0"/>
                        </a:spcAft>
                        <a:buClrTx/>
                        <a:buSzTx/>
                        <a:buFont typeface="Arial" pitchFamily="34" charset="0"/>
                        <a:buChar char="•"/>
                        <a:tabLst/>
                        <a:defRPr/>
                      </a:pPr>
                      <a:endParaRPr lang="en-US" sz="1200" dirty="0" smtClean="0">
                        <a:effectLst/>
                        <a:latin typeface="+mn-lt"/>
                        <a:ea typeface="Calibri"/>
                        <a:cs typeface="Calibri" pitchFamily="34" charset="0"/>
                      </a:endParaRPr>
                    </a:p>
                  </a:txBody>
                  <a:tcPr marL="93260" marR="93260" marT="46630" marB="46630"/>
                </a:tc>
              </a:tr>
              <a:tr h="466302">
                <a:tc>
                  <a:txBody>
                    <a:bodyPr/>
                    <a:lstStyle/>
                    <a:p>
                      <a:pPr marL="0" marR="0" indent="0" algn="l" defTabSz="914363" rtl="0" eaLnBrk="1" fontAlgn="auto" latinLnBrk="0" hangingPunct="1">
                        <a:lnSpc>
                          <a:spcPct val="100000"/>
                        </a:lnSpc>
                        <a:spcBef>
                          <a:spcPts val="0"/>
                        </a:spcBef>
                        <a:spcAft>
                          <a:spcPts val="0"/>
                        </a:spcAft>
                        <a:buClrTx/>
                        <a:buSzTx/>
                        <a:buFont typeface="Arial" pitchFamily="34" charset="0"/>
                        <a:buNone/>
                        <a:tabLst/>
                        <a:defRPr/>
                      </a:pPr>
                      <a:r>
                        <a:rPr lang="en-US" sz="1200" dirty="0" smtClean="0">
                          <a:effectLst/>
                          <a:latin typeface="+mn-lt"/>
                        </a:rPr>
                        <a:t>FAST Search Server 2010 for Internal Applications</a:t>
                      </a:r>
                      <a:r>
                        <a:rPr lang="en-US" sz="1200" baseline="0" dirty="0">
                          <a:effectLst/>
                          <a:latin typeface="+mn-lt"/>
                        </a:rPr>
                        <a:t> </a:t>
                      </a:r>
                      <a:r>
                        <a:rPr lang="en-US" sz="1200" baseline="0" dirty="0" smtClean="0">
                          <a:effectLst/>
                          <a:latin typeface="+mn-lt"/>
                        </a:rPr>
                        <a:t>(FSIA)</a:t>
                      </a:r>
                      <a:endParaRPr lang="en-US" sz="1200" dirty="0" smtClean="0">
                        <a:effectLst/>
                        <a:latin typeface="+mn-lt"/>
                        <a:ea typeface="Calibri"/>
                        <a:cs typeface="Calibr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 typeface="Arial" pitchFamily="34" charset="0"/>
                        <a:buNone/>
                        <a:tabLst/>
                        <a:defRPr/>
                      </a:pPr>
                      <a:r>
                        <a:rPr lang="en-US" sz="1200" dirty="0" smtClean="0">
                          <a:effectLst/>
                          <a:latin typeface="+mn-lt"/>
                        </a:rPr>
                        <a:t>SharePoint Server [1:1]</a:t>
                      </a:r>
                      <a:endParaRPr lang="en-US" sz="1200" baseline="0" dirty="0" smtClean="0">
                        <a:effectLst/>
                        <a:latin typeface="+mn-lt"/>
                        <a:ea typeface="Calibri"/>
                        <a:cs typeface="Calibri" pitchFamily="34" charset="0"/>
                      </a:endParaRPr>
                    </a:p>
                  </a:txBody>
                  <a:tcPr marL="93260" marR="93260" marT="46630" marB="46630"/>
                </a:tc>
                <a:tc>
                  <a:txBody>
                    <a:bodyPr/>
                    <a:lstStyle/>
                    <a:p>
                      <a:pPr marL="285750" marR="0" lvl="0" indent="-285750" algn="l" defTabSz="685886" rtl="0" eaLnBrk="1" fontAlgn="auto" latinLnBrk="0" hangingPunct="1">
                        <a:lnSpc>
                          <a:spcPct val="100000"/>
                        </a:lnSpc>
                        <a:spcBef>
                          <a:spcPts val="0"/>
                        </a:spcBef>
                        <a:spcAft>
                          <a:spcPts val="0"/>
                        </a:spcAft>
                        <a:buClrTx/>
                        <a:buSzTx/>
                        <a:buFont typeface="Arial" pitchFamily="34" charset="0"/>
                        <a:buChar char="•"/>
                        <a:tabLst/>
                        <a:defRPr/>
                      </a:pPr>
                      <a:endParaRPr lang="en-US" sz="1200" dirty="0" smtClean="0">
                        <a:effectLst/>
                        <a:latin typeface="+mn-lt"/>
                        <a:ea typeface="Calibri"/>
                        <a:cs typeface="Calibri" pitchFamily="34" charset="0"/>
                      </a:endParaRPr>
                    </a:p>
                  </a:txBody>
                  <a:tcPr marL="93260" marR="93260" marT="46630" marB="46630"/>
                </a:tc>
              </a:tr>
              <a:tr h="1023328">
                <a:tc>
                  <a:txBody>
                    <a:bodyPr/>
                    <a:lstStyle/>
                    <a:p>
                      <a:pPr marL="0" marR="0" indent="0" algn="l" defTabSz="914363" rtl="0" eaLnBrk="1" fontAlgn="auto" latinLnBrk="0" hangingPunct="1">
                        <a:lnSpc>
                          <a:spcPct val="100000"/>
                        </a:lnSpc>
                        <a:spcBef>
                          <a:spcPts val="0"/>
                        </a:spcBef>
                        <a:spcAft>
                          <a:spcPts val="0"/>
                        </a:spcAft>
                        <a:buClrTx/>
                        <a:buSzTx/>
                        <a:buFont typeface="Arial" pitchFamily="34" charset="0"/>
                        <a:buNone/>
                        <a:tabLst/>
                        <a:defRPr/>
                      </a:pPr>
                      <a:r>
                        <a:rPr lang="en-US" sz="1200" dirty="0" smtClean="0">
                          <a:effectLst/>
                          <a:latin typeface="+mn-lt"/>
                          <a:ea typeface="Calibri"/>
                          <a:cs typeface="Calibri" pitchFamily="34" charset="0"/>
                        </a:rPr>
                        <a:t>FAST Search 2010 for Internal Applications CALs (FSIA</a:t>
                      </a:r>
                      <a:r>
                        <a:rPr lang="en-US" sz="1200" baseline="0" dirty="0" smtClean="0">
                          <a:effectLst/>
                          <a:latin typeface="+mn-lt"/>
                          <a:ea typeface="Calibri"/>
                          <a:cs typeface="Calibri" pitchFamily="34" charset="0"/>
                        </a:rPr>
                        <a:t> CAL)</a:t>
                      </a:r>
                      <a:endParaRPr lang="en-US" sz="1200" dirty="0" smtClean="0">
                        <a:effectLst/>
                        <a:latin typeface="+mn-lt"/>
                        <a:ea typeface="Calibri"/>
                        <a:cs typeface="Calibri" pitchFamily="34" charset="0"/>
                      </a:endParaRPr>
                    </a:p>
                  </a:txBody>
                  <a:tcPr marL="93260" marR="93260" marT="46630" marB="46630"/>
                </a:tc>
                <a:tc>
                  <a:txBody>
                    <a:bodyPr/>
                    <a:lstStyle/>
                    <a:p>
                      <a:pPr marL="0" marR="0" indent="0" algn="ctr" defTabSz="685886" rtl="0" eaLnBrk="1" fontAlgn="auto" latinLnBrk="0" hangingPunct="1">
                        <a:lnSpc>
                          <a:spcPct val="100000"/>
                        </a:lnSpc>
                        <a:spcBef>
                          <a:spcPts val="0"/>
                        </a:spcBef>
                        <a:spcAft>
                          <a:spcPts val="0"/>
                        </a:spcAft>
                        <a:buClrTx/>
                        <a:buSzTx/>
                        <a:buFont typeface="Arial" pitchFamily="34" charset="0"/>
                        <a:buNone/>
                        <a:tabLst/>
                        <a:defRPr/>
                      </a:pPr>
                      <a:r>
                        <a:rPr lang="en-US" sz="1200" b="0" kern="1200" dirty="0" smtClean="0">
                          <a:solidFill>
                            <a:schemeClr val="tx1"/>
                          </a:solidFill>
                          <a:effectLst/>
                          <a:latin typeface="+mn-lt"/>
                          <a:ea typeface="+mn-ea"/>
                          <a:cs typeface="Calibri" pitchFamily="34" charset="0"/>
                        </a:rPr>
                        <a:t>SharePoint</a:t>
                      </a:r>
                      <a:r>
                        <a:rPr lang="en-US" sz="1200" b="0" kern="1200" baseline="0" dirty="0" smtClean="0">
                          <a:solidFill>
                            <a:schemeClr val="tx1"/>
                          </a:solidFill>
                          <a:effectLst/>
                          <a:latin typeface="+mn-lt"/>
                          <a:ea typeface="+mn-ea"/>
                          <a:cs typeface="Calibri" pitchFamily="34" charset="0"/>
                        </a:rPr>
                        <a:t> Standard CAL [</a:t>
                      </a:r>
                      <a:r>
                        <a:rPr lang="en-US" sz="1200" kern="1200" baseline="0" dirty="0" smtClean="0">
                          <a:solidFill>
                            <a:schemeClr val="tx1"/>
                          </a:solidFill>
                          <a:effectLst/>
                          <a:latin typeface="+mn-lt"/>
                          <a:ea typeface="+mn-ea"/>
                          <a:cs typeface="Calibri" pitchFamily="34" charset="0"/>
                        </a:rPr>
                        <a:t>1:1]</a:t>
                      </a:r>
                    </a:p>
                    <a:p>
                      <a:pPr marL="0" marR="0" indent="0" algn="ctr" defTabSz="685886" rtl="0" eaLnBrk="1" fontAlgn="auto" latinLnBrk="0" hangingPunct="1">
                        <a:lnSpc>
                          <a:spcPct val="100000"/>
                        </a:lnSpc>
                        <a:spcBef>
                          <a:spcPts val="0"/>
                        </a:spcBef>
                        <a:spcAft>
                          <a:spcPts val="0"/>
                        </a:spcAft>
                        <a:buClrTx/>
                        <a:buSzTx/>
                        <a:buFont typeface="Arial" pitchFamily="34" charset="0"/>
                        <a:buNone/>
                        <a:tabLst/>
                        <a:defRPr/>
                      </a:pPr>
                      <a:r>
                        <a:rPr lang="en-US" sz="1200" kern="1200" baseline="0" dirty="0" smtClean="0">
                          <a:solidFill>
                            <a:schemeClr val="tx1"/>
                          </a:solidFill>
                          <a:effectLst/>
                          <a:latin typeface="+mn-lt"/>
                          <a:ea typeface="+mn-ea"/>
                          <a:cs typeface="Calibri" pitchFamily="34" charset="0"/>
                        </a:rPr>
                        <a:t>(with </a:t>
                      </a:r>
                      <a:r>
                        <a:rPr lang="en-US" sz="1200" b="1" kern="1200" baseline="0" dirty="0" smtClean="0">
                          <a:solidFill>
                            <a:schemeClr val="tx1"/>
                          </a:solidFill>
                          <a:effectLst/>
                          <a:latin typeface="+mn-lt"/>
                          <a:ea typeface="+mn-ea"/>
                          <a:cs typeface="Calibri" pitchFamily="34" charset="0"/>
                        </a:rPr>
                        <a:t>Modified Use Rights</a:t>
                      </a:r>
                      <a:r>
                        <a:rPr lang="en-US" sz="1200" kern="1200" baseline="0" dirty="0" smtClean="0">
                          <a:solidFill>
                            <a:schemeClr val="tx1"/>
                          </a:solidFill>
                          <a:effectLst/>
                          <a:latin typeface="+mn-lt"/>
                          <a:ea typeface="+mn-ea"/>
                          <a:cs typeface="Calibri" pitchFamily="34" charset="0"/>
                        </a:rPr>
                        <a:t>)</a:t>
                      </a:r>
                      <a:endParaRPr lang="en-US" sz="1200" dirty="0" smtClean="0">
                        <a:effectLst/>
                        <a:latin typeface="+mn-lt"/>
                        <a:ea typeface="Calibri"/>
                        <a:cs typeface="Calibri" pitchFamily="34" charset="0"/>
                      </a:endParaRPr>
                    </a:p>
                  </a:txBody>
                  <a:tcPr marL="93260" marR="93260" marT="46630" marB="46630"/>
                </a:tc>
                <a:tc>
                  <a:txBody>
                    <a:bodyPr/>
                    <a:lstStyle/>
                    <a:p>
                      <a:pPr marL="0" lvl="0" indent="0">
                        <a:buNone/>
                      </a:pPr>
                      <a:r>
                        <a:rPr lang="en-US" sz="1200" kern="1200" dirty="0" smtClean="0">
                          <a:solidFill>
                            <a:schemeClr val="tx1"/>
                          </a:solidFill>
                          <a:effectLst/>
                          <a:latin typeface="+mn-lt"/>
                          <a:ea typeface="+mn-ea"/>
                          <a:cs typeface="Calibri" pitchFamily="34" charset="0"/>
                        </a:rPr>
                        <a:t>Grant SharePoint Standard CALs</a:t>
                      </a:r>
                      <a:r>
                        <a:rPr lang="en-US" sz="1200" kern="1200" baseline="0" dirty="0" smtClean="0">
                          <a:solidFill>
                            <a:schemeClr val="tx1"/>
                          </a:solidFill>
                          <a:effectLst/>
                          <a:latin typeface="+mn-lt"/>
                          <a:ea typeface="+mn-ea"/>
                          <a:cs typeface="Calibri" pitchFamily="34" charset="0"/>
                        </a:rPr>
                        <a:t> </a:t>
                      </a:r>
                      <a:r>
                        <a:rPr lang="en-US" sz="1200" kern="1200" dirty="0" smtClean="0">
                          <a:solidFill>
                            <a:schemeClr val="tx1"/>
                          </a:solidFill>
                          <a:effectLst/>
                          <a:latin typeface="+mn-lt"/>
                          <a:ea typeface="+mn-ea"/>
                          <a:cs typeface="Calibri" pitchFamily="34" charset="0"/>
                        </a:rPr>
                        <a:t>with limited use rights. Use rights will be limited to </a:t>
                      </a:r>
                      <a:r>
                        <a:rPr lang="en-US" sz="1200" b="1" u="sng" kern="1200" baseline="0" dirty="0" smtClean="0">
                          <a:solidFill>
                            <a:schemeClr val="tx1"/>
                          </a:solidFill>
                          <a:effectLst/>
                          <a:latin typeface="+mn-lt"/>
                          <a:ea typeface="+mn-ea"/>
                          <a:cs typeface="Calibri" pitchFamily="34" charset="0"/>
                        </a:rPr>
                        <a:t>enterprise search capabilities</a:t>
                      </a:r>
                      <a:r>
                        <a:rPr lang="en-US" sz="1200" kern="1200" baseline="0" dirty="0" smtClean="0">
                          <a:solidFill>
                            <a:schemeClr val="tx1"/>
                          </a:solidFill>
                          <a:effectLst/>
                          <a:latin typeface="+mn-lt"/>
                          <a:ea typeface="+mn-ea"/>
                          <a:cs typeface="Calibri" pitchFamily="34" charset="0"/>
                        </a:rPr>
                        <a:t> of SharePoint Server 2013</a:t>
                      </a:r>
                      <a:endParaRPr lang="en-US" sz="1200" kern="1200" dirty="0" smtClean="0">
                        <a:solidFill>
                          <a:schemeClr val="tx1"/>
                        </a:solidFill>
                        <a:effectLst/>
                        <a:latin typeface="+mn-lt"/>
                        <a:ea typeface="+mn-ea"/>
                        <a:cs typeface="Calibri" pitchFamily="34" charset="0"/>
                      </a:endParaRPr>
                    </a:p>
                  </a:txBody>
                  <a:tcPr marL="93260" marR="93260" marT="46630" marB="46630"/>
                </a:tc>
              </a:tr>
            </a:tbl>
          </a:graphicData>
        </a:graphic>
      </p:graphicFrame>
      <p:sp>
        <p:nvSpPr>
          <p:cNvPr id="5" name="Rectangle 4"/>
          <p:cNvSpPr/>
          <p:nvPr/>
        </p:nvSpPr>
        <p:spPr bwMode="auto">
          <a:xfrm>
            <a:off x="611148" y="1094106"/>
            <a:ext cx="11289408" cy="1841138"/>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endParaRPr lang="en-US" sz="2652" b="1" dirty="0">
              <a:solidFill>
                <a:srgbClr val="FFFFFF"/>
              </a:solidFill>
            </a:endParaRPr>
          </a:p>
          <a:p>
            <a:r>
              <a:rPr lang="en-US" sz="2448" b="1" dirty="0">
                <a:solidFill>
                  <a:srgbClr val="FFFFFF"/>
                </a:solidFill>
              </a:rPr>
              <a:t>2013 Grants Eligibility Criteria </a:t>
            </a:r>
          </a:p>
          <a:p>
            <a:r>
              <a:rPr lang="en-US" sz="1632" dirty="0">
                <a:solidFill>
                  <a:srgbClr val="FFFFFF"/>
                </a:solidFill>
              </a:rPr>
              <a:t>1) Qualifying product. Eligible products are:</a:t>
            </a:r>
          </a:p>
          <a:p>
            <a:pPr marL="757716" lvl="1" indent="-291436">
              <a:buFont typeface="Arial" panose="020B0604020202020204" pitchFamily="34" charset="0"/>
              <a:buChar char="•"/>
            </a:pPr>
            <a:r>
              <a:rPr lang="en-US" sz="1632" dirty="0">
                <a:solidFill>
                  <a:srgbClr val="FFFFFF"/>
                </a:solidFill>
              </a:rPr>
              <a:t>FAST Search Server 2010 for Internal Applications (FSIA)</a:t>
            </a:r>
          </a:p>
          <a:p>
            <a:pPr marL="757716" lvl="1" indent="-291436">
              <a:buFont typeface="Arial" panose="020B0604020202020204" pitchFamily="34" charset="0"/>
              <a:buChar char="•"/>
            </a:pPr>
            <a:r>
              <a:rPr lang="en-US" sz="1632" dirty="0">
                <a:solidFill>
                  <a:srgbClr val="FFFFFF"/>
                </a:solidFill>
                <a:ea typeface="Calibri"/>
                <a:cs typeface="Calibri" pitchFamily="34" charset="0"/>
              </a:rPr>
              <a:t>FAST Search Server 2010 for Internet Sites (FSIS)</a:t>
            </a:r>
            <a:endParaRPr lang="en-US" sz="1632" dirty="0">
              <a:solidFill>
                <a:srgbClr val="FFFFFF"/>
              </a:solidFill>
            </a:endParaRPr>
          </a:p>
          <a:p>
            <a:r>
              <a:rPr lang="en-US" sz="1632" dirty="0">
                <a:solidFill>
                  <a:srgbClr val="FFFFFF"/>
                </a:solidFill>
              </a:rPr>
              <a:t>2) Perpetual license. Only perpetual licenses are eligible for license grants. Term licenses are not</a:t>
            </a:r>
          </a:p>
          <a:p>
            <a:r>
              <a:rPr lang="en-US" sz="1632" dirty="0">
                <a:solidFill>
                  <a:srgbClr val="FFFFFF"/>
                </a:solidFill>
              </a:rPr>
              <a:t>3) Current on M&amp;S. Customer must have been current on FAST M&amp;S as of Jul 2, 2012</a:t>
            </a:r>
          </a:p>
          <a:p>
            <a:pP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spTree>
    <p:extLst>
      <p:ext uri="{BB962C8B-B14F-4D97-AF65-F5344CB8AC3E}">
        <p14:creationId xmlns:p14="http://schemas.microsoft.com/office/powerpoint/2010/main" val="1354141721"/>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4235" y="365931"/>
            <a:ext cx="11696552" cy="762479"/>
          </a:xfrm>
        </p:spPr>
        <p:txBody>
          <a:bodyPr/>
          <a:lstStyle/>
          <a:p>
            <a:r>
              <a:rPr lang="en-US" sz="4895" dirty="0"/>
              <a:t>Office 365 Add-ons </a:t>
            </a:r>
            <a:br>
              <a:rPr lang="en-US" sz="4895" dirty="0"/>
            </a:br>
            <a:r>
              <a:rPr lang="en-US" sz="4079" dirty="0">
                <a:solidFill>
                  <a:schemeClr val="tx1">
                    <a:lumMod val="65000"/>
                    <a:lumOff val="35000"/>
                  </a:schemeClr>
                </a:solidFill>
              </a:rPr>
              <a:t>Simplified Licensing for Office 365</a:t>
            </a:r>
            <a:r>
              <a:rPr lang="en-US" dirty="0"/>
              <a:t/>
            </a:r>
            <a:br>
              <a:rPr lang="en-US" dirty="0"/>
            </a:br>
            <a:endParaRPr lang="en-US" sz="3263" dirty="0">
              <a:solidFill>
                <a:schemeClr val="tx1">
                  <a:lumMod val="65000"/>
                  <a:lumOff val="35000"/>
                </a:schemeClr>
              </a:solidFill>
            </a:endParaRPr>
          </a:p>
        </p:txBody>
      </p:sp>
      <p:sp>
        <p:nvSpPr>
          <p:cNvPr id="8" name="Rectangle 7"/>
          <p:cNvSpPr/>
          <p:nvPr/>
        </p:nvSpPr>
        <p:spPr bwMode="auto">
          <a:xfrm>
            <a:off x="597239" y="3408480"/>
            <a:ext cx="3599206" cy="3188442"/>
          </a:xfrm>
          <a:prstGeom prst="rect">
            <a:avLst/>
          </a:prstGeom>
          <a:solidFill>
            <a:schemeClr val="tx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69908" tIns="34955" rIns="34955" bIns="69908" numCol="1" spcCol="0" rtlCol="0" fromWordArt="0" anchor="ctr"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1602" fontAlgn="base">
              <a:lnSpc>
                <a:spcPct val="80000"/>
              </a:lnSpc>
              <a:spcBef>
                <a:spcPct val="0"/>
              </a:spcBef>
              <a:spcAft>
                <a:spcPct val="0"/>
              </a:spcAft>
            </a:pPr>
            <a:r>
              <a:rPr lang="en-US" sz="2855" spc="-52" dirty="0">
                <a:gradFill>
                  <a:gsLst>
                    <a:gs pos="0">
                      <a:srgbClr val="FFFFFF"/>
                    </a:gs>
                    <a:gs pos="100000">
                      <a:srgbClr val="FFFFFF"/>
                    </a:gs>
                  </a:gsLst>
                  <a:lin ang="5400000" scaled="0"/>
                </a:gradFill>
                <a:latin typeface="Segoe UI Light"/>
                <a:ea typeface="Segoe UI" pitchFamily="34" charset="0"/>
                <a:cs typeface="Segoe UI" pitchFamily="34" charset="0"/>
              </a:rPr>
              <a:t>Enterprise Agreement</a:t>
            </a:r>
          </a:p>
        </p:txBody>
      </p:sp>
      <p:grpSp>
        <p:nvGrpSpPr>
          <p:cNvPr id="34" name="Group 33"/>
          <p:cNvGrpSpPr/>
          <p:nvPr/>
        </p:nvGrpSpPr>
        <p:grpSpPr>
          <a:xfrm>
            <a:off x="597238" y="2054376"/>
            <a:ext cx="3599207" cy="1302917"/>
            <a:chOff x="644410" y="2013708"/>
            <a:chExt cx="3530375" cy="1278000"/>
          </a:xfrm>
        </p:grpSpPr>
        <p:sp>
          <p:nvSpPr>
            <p:cNvPr id="11" name="Rectangle 10"/>
            <p:cNvSpPr/>
            <p:nvPr/>
          </p:nvSpPr>
          <p:spPr bwMode="auto">
            <a:xfrm>
              <a:off x="644410" y="2013708"/>
              <a:ext cx="3530375" cy="1278000"/>
            </a:xfrm>
            <a:prstGeom prst="rect">
              <a:avLst/>
            </a:prstGeom>
            <a:solidFill>
              <a:schemeClr val="accent1"/>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279669" rIns="0" bIns="69908"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1602" fontAlgn="base">
                <a:lnSpc>
                  <a:spcPct val="80000"/>
                </a:lnSpc>
                <a:spcBef>
                  <a:spcPct val="0"/>
                </a:spcBef>
                <a:spcAft>
                  <a:spcPct val="0"/>
                </a:spcAft>
              </a:pPr>
              <a:endParaRPr lang="en-US" sz="408" spc="-52" dirty="0">
                <a:gradFill>
                  <a:gsLst>
                    <a:gs pos="100000">
                      <a:srgbClr val="FFFFFF"/>
                    </a:gs>
                    <a:gs pos="6000">
                      <a:srgbClr val="FFFFFF"/>
                    </a:gs>
                  </a:gsLst>
                  <a:lin ang="5400000" scaled="0"/>
                </a:gradFill>
                <a:latin typeface="Segoe UI Light"/>
                <a:ea typeface="Segoe UI" pitchFamily="34" charset="0"/>
                <a:cs typeface="Segoe UI" pitchFamily="34" charset="0"/>
              </a:endParaRPr>
            </a:p>
            <a:p>
              <a:pPr algn="ctr" defTabSz="931602" fontAlgn="base">
                <a:lnSpc>
                  <a:spcPct val="80000"/>
                </a:lnSpc>
                <a:spcBef>
                  <a:spcPct val="0"/>
                </a:spcBef>
                <a:spcAft>
                  <a:spcPct val="0"/>
                </a:spcAft>
              </a:pPr>
              <a:r>
                <a:rPr lang="en-US" sz="2855" b="1" spc="-52" dirty="0">
                  <a:gradFill>
                    <a:gsLst>
                      <a:gs pos="100000">
                        <a:srgbClr val="FFFFFF"/>
                      </a:gs>
                      <a:gs pos="6000">
                        <a:srgbClr val="FFFFFF"/>
                      </a:gs>
                    </a:gsLst>
                    <a:lin ang="5400000" scaled="0"/>
                  </a:gradFill>
                  <a:latin typeface="Segoe UI Light"/>
                  <a:ea typeface="Segoe UI" pitchFamily="34" charset="0"/>
                  <a:cs typeface="Segoe UI" pitchFamily="34" charset="0"/>
                </a:rPr>
                <a:t>Office 365 Add-ons</a:t>
              </a:r>
            </a:p>
          </p:txBody>
        </p:sp>
        <p:sp>
          <p:nvSpPr>
            <p:cNvPr id="19" name="Freeform 7"/>
            <p:cNvSpPr>
              <a:spLocks noChangeAspect="1" noEditPoints="1"/>
            </p:cNvSpPr>
            <p:nvPr/>
          </p:nvSpPr>
          <p:spPr bwMode="black">
            <a:xfrm>
              <a:off x="2201068" y="2766701"/>
              <a:ext cx="453422" cy="400972"/>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endParaRPr lang="en-US" sz="1835" dirty="0">
                <a:solidFill>
                  <a:srgbClr val="505050"/>
                </a:solidFill>
              </a:endParaRPr>
            </a:p>
          </p:txBody>
        </p:sp>
      </p:grpSp>
      <p:sp>
        <p:nvSpPr>
          <p:cNvPr id="10" name="Rectangle 9"/>
          <p:cNvSpPr/>
          <p:nvPr/>
        </p:nvSpPr>
        <p:spPr bwMode="auto">
          <a:xfrm>
            <a:off x="5001" y="1934007"/>
            <a:ext cx="592236" cy="505911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2" name="Isosceles Triangle 1"/>
          <p:cNvSpPr/>
          <p:nvPr/>
        </p:nvSpPr>
        <p:spPr bwMode="auto">
          <a:xfrm rot="5400000">
            <a:off x="4091160" y="2575118"/>
            <a:ext cx="878702" cy="261436"/>
          </a:xfrm>
          <a:prstGeom prst="triangle">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4902903" y="3599211"/>
            <a:ext cx="2293577" cy="2997710"/>
          </a:xfrm>
          <a:prstGeom prst="rect">
            <a:avLst/>
          </a:prstGeom>
          <a:solidFill>
            <a:srgbClr val="D9D9D9">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46" tIns="279669" rIns="93223" bIns="46611" numCol="1" spcCol="0" rtlCol="0" fromWordArt="0" anchor="t" anchorCtr="0" forceAA="0" compatLnSpc="1">
            <a:prstTxWarp prst="textNoShape">
              <a:avLst/>
            </a:prstTxWarp>
            <a:noAutofit/>
          </a:bodyPr>
          <a:lstStyle/>
          <a:p>
            <a:pPr defTabSz="931920" fontAlgn="base">
              <a:lnSpc>
                <a:spcPct val="90000"/>
              </a:lnSpc>
              <a:spcBef>
                <a:spcPct val="0"/>
              </a:spcBef>
              <a:spcAft>
                <a:spcPts val="1224"/>
              </a:spcAft>
            </a:pPr>
            <a:r>
              <a:rPr lang="en-US" sz="2855" dirty="0">
                <a:solidFill>
                  <a:srgbClr val="0072C6"/>
                </a:solidFill>
                <a:latin typeface="Segoe UI Light"/>
                <a:ea typeface="Segoe UI" pitchFamily="34" charset="0"/>
                <a:cs typeface="Segoe UI" pitchFamily="34" charset="0"/>
              </a:rPr>
              <a:t>Easy</a:t>
            </a:r>
          </a:p>
          <a:p>
            <a:pPr defTabSz="931920" fontAlgn="base">
              <a:lnSpc>
                <a:spcPct val="90000"/>
              </a:lnSpc>
              <a:spcBef>
                <a:spcPct val="0"/>
              </a:spcBef>
              <a:spcAft>
                <a:spcPts val="1224"/>
              </a:spcAft>
            </a:pPr>
            <a:r>
              <a:rPr lang="en-US" sz="1632" dirty="0">
                <a:solidFill>
                  <a:srgbClr val="505050">
                    <a:lumMod val="65000"/>
                    <a:lumOff val="35000"/>
                  </a:srgbClr>
                </a:solidFill>
                <a:ea typeface="Segoe UI" pitchFamily="34" charset="0"/>
                <a:cs typeface="Segoe UI" pitchFamily="34" charset="0"/>
              </a:rPr>
              <a:t>The underlying EA does not change. </a:t>
            </a:r>
          </a:p>
          <a:p>
            <a:pPr defTabSz="931920" fontAlgn="base">
              <a:spcBef>
                <a:spcPct val="0"/>
              </a:spcBef>
              <a:spcAft>
                <a:spcPts val="1224"/>
              </a:spcAft>
            </a:pPr>
            <a:r>
              <a:rPr lang="en-US" sz="1632" dirty="0">
                <a:solidFill>
                  <a:srgbClr val="505050">
                    <a:lumMod val="65000"/>
                    <a:lumOff val="35000"/>
                  </a:srgbClr>
                </a:solidFill>
                <a:ea typeface="Segoe UI" pitchFamily="34" charset="0"/>
                <a:cs typeface="Segoe UI" pitchFamily="34" charset="0"/>
              </a:rPr>
              <a:t>SA benefits are retained, including rights to new versions.</a:t>
            </a:r>
          </a:p>
        </p:txBody>
      </p:sp>
      <p:sp>
        <p:nvSpPr>
          <p:cNvPr id="31" name="Rectangle 30"/>
          <p:cNvSpPr/>
          <p:nvPr/>
        </p:nvSpPr>
        <p:spPr bwMode="auto">
          <a:xfrm>
            <a:off x="7257400" y="3599211"/>
            <a:ext cx="2351669" cy="2997710"/>
          </a:xfrm>
          <a:prstGeom prst="rect">
            <a:avLst/>
          </a:prstGeom>
          <a:solidFill>
            <a:srgbClr val="D9D9D9">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46" tIns="279669" rIns="93223" bIns="46611" numCol="1" spcCol="0" rtlCol="0" fromWordArt="0" anchor="t" anchorCtr="0" forceAA="0" compatLnSpc="1">
            <a:prstTxWarp prst="textNoShape">
              <a:avLst/>
            </a:prstTxWarp>
            <a:noAutofit/>
          </a:bodyPr>
          <a:lstStyle/>
          <a:p>
            <a:pPr defTabSz="931920" fontAlgn="base">
              <a:lnSpc>
                <a:spcPct val="90000"/>
              </a:lnSpc>
              <a:spcBef>
                <a:spcPct val="0"/>
              </a:spcBef>
              <a:spcAft>
                <a:spcPts val="1224"/>
              </a:spcAft>
            </a:pPr>
            <a:r>
              <a:rPr lang="en-US" sz="2855" dirty="0">
                <a:solidFill>
                  <a:srgbClr val="0072C6"/>
                </a:solidFill>
                <a:latin typeface="Segoe UI Light"/>
                <a:ea typeface="Segoe UI" pitchFamily="34" charset="0"/>
                <a:cs typeface="Segoe UI" pitchFamily="34" charset="0"/>
              </a:rPr>
              <a:t>Great Price</a:t>
            </a:r>
          </a:p>
          <a:p>
            <a:pPr defTabSz="931920" fontAlgn="base">
              <a:lnSpc>
                <a:spcPct val="90000"/>
              </a:lnSpc>
              <a:spcBef>
                <a:spcPct val="0"/>
              </a:spcBef>
              <a:spcAft>
                <a:spcPts val="1224"/>
              </a:spcAft>
            </a:pPr>
            <a:r>
              <a:rPr lang="en-US" sz="1632" dirty="0">
                <a:solidFill>
                  <a:srgbClr val="505050">
                    <a:lumMod val="65000"/>
                    <a:lumOff val="35000"/>
                  </a:srgbClr>
                </a:solidFill>
                <a:ea typeface="Segoe UI" pitchFamily="34" charset="0"/>
                <a:cs typeface="Segoe UI" pitchFamily="34" charset="0"/>
              </a:rPr>
              <a:t>Pricing recognizes existing investment in Office and CAL Suites. </a:t>
            </a:r>
          </a:p>
          <a:p>
            <a:pPr defTabSz="931920" fontAlgn="base">
              <a:lnSpc>
                <a:spcPct val="90000"/>
              </a:lnSpc>
              <a:spcBef>
                <a:spcPct val="0"/>
              </a:spcBef>
              <a:spcAft>
                <a:spcPts val="1224"/>
              </a:spcAft>
            </a:pPr>
            <a:r>
              <a:rPr lang="en-US" sz="1632" dirty="0">
                <a:solidFill>
                  <a:srgbClr val="505050">
                    <a:lumMod val="65000"/>
                    <a:lumOff val="35000"/>
                  </a:srgbClr>
                </a:solidFill>
                <a:ea typeface="Segoe UI" pitchFamily="34" charset="0"/>
                <a:cs typeface="Segoe UI" pitchFamily="34" charset="0"/>
              </a:rPr>
              <a:t>Preserves EA discounts for </a:t>
            </a:r>
            <a:br>
              <a:rPr lang="en-US" sz="1632" dirty="0">
                <a:solidFill>
                  <a:srgbClr val="505050">
                    <a:lumMod val="65000"/>
                    <a:lumOff val="35000"/>
                  </a:srgbClr>
                </a:solidFill>
                <a:ea typeface="Segoe UI" pitchFamily="34" charset="0"/>
                <a:cs typeface="Segoe UI" pitchFamily="34" charset="0"/>
              </a:rPr>
            </a:br>
            <a:r>
              <a:rPr lang="en-US" sz="1632" dirty="0">
                <a:solidFill>
                  <a:srgbClr val="505050">
                    <a:lumMod val="65000"/>
                    <a:lumOff val="35000"/>
                  </a:srgbClr>
                </a:solidFill>
                <a:ea typeface="Segoe UI" pitchFamily="34" charset="0"/>
                <a:cs typeface="Segoe UI" pitchFamily="34" charset="0"/>
              </a:rPr>
              <a:t>on-premises and volume discounts for online services.</a:t>
            </a:r>
          </a:p>
        </p:txBody>
      </p:sp>
      <p:sp>
        <p:nvSpPr>
          <p:cNvPr id="32" name="Rectangle 31"/>
          <p:cNvSpPr/>
          <p:nvPr/>
        </p:nvSpPr>
        <p:spPr bwMode="auto">
          <a:xfrm>
            <a:off x="9664730" y="3599211"/>
            <a:ext cx="2392823" cy="2997710"/>
          </a:xfrm>
          <a:prstGeom prst="rect">
            <a:avLst/>
          </a:prstGeom>
          <a:solidFill>
            <a:srgbClr val="D9D9D9">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46" tIns="279669" rIns="93223" bIns="46611" numCol="1" spcCol="0" rtlCol="0" fromWordArt="0" anchor="t" anchorCtr="0" forceAA="0" compatLnSpc="1">
            <a:prstTxWarp prst="textNoShape">
              <a:avLst/>
            </a:prstTxWarp>
            <a:noAutofit/>
          </a:bodyPr>
          <a:lstStyle/>
          <a:p>
            <a:pPr defTabSz="931920" fontAlgn="base">
              <a:lnSpc>
                <a:spcPct val="90000"/>
              </a:lnSpc>
              <a:spcBef>
                <a:spcPct val="0"/>
              </a:spcBef>
              <a:spcAft>
                <a:spcPts val="1224"/>
              </a:spcAft>
            </a:pPr>
            <a:r>
              <a:rPr lang="en-US" sz="2855" dirty="0">
                <a:solidFill>
                  <a:srgbClr val="0072C6"/>
                </a:solidFill>
                <a:latin typeface="Segoe UI Light"/>
                <a:ea typeface="Segoe UI" pitchFamily="34" charset="0"/>
                <a:cs typeface="Segoe UI" pitchFamily="34" charset="0"/>
              </a:rPr>
              <a:t>Flexible</a:t>
            </a:r>
          </a:p>
          <a:p>
            <a:pPr defTabSz="931920" fontAlgn="base">
              <a:lnSpc>
                <a:spcPct val="90000"/>
              </a:lnSpc>
              <a:spcBef>
                <a:spcPct val="0"/>
              </a:spcBef>
              <a:spcAft>
                <a:spcPts val="1224"/>
              </a:spcAft>
            </a:pPr>
            <a:r>
              <a:rPr lang="en-US" sz="1632" dirty="0">
                <a:solidFill>
                  <a:srgbClr val="505050">
                    <a:lumMod val="65000"/>
                    <a:lumOff val="35000"/>
                  </a:srgbClr>
                </a:solidFill>
                <a:ea typeface="Segoe UI" pitchFamily="34" charset="0"/>
                <a:cs typeface="Segoe UI" pitchFamily="34" charset="0"/>
              </a:rPr>
              <a:t>Add Office 365 at any time, for any number of users, to any workload.</a:t>
            </a:r>
          </a:p>
        </p:txBody>
      </p:sp>
      <p:grpSp>
        <p:nvGrpSpPr>
          <p:cNvPr id="6" name="Group 5"/>
          <p:cNvGrpSpPr/>
          <p:nvPr/>
        </p:nvGrpSpPr>
        <p:grpSpPr>
          <a:xfrm>
            <a:off x="4892436" y="2054376"/>
            <a:ext cx="7165117" cy="1483578"/>
            <a:chOff x="4866535" y="2013708"/>
            <a:chExt cx="7028089" cy="1455206"/>
          </a:xfrm>
        </p:grpSpPr>
        <p:grpSp>
          <p:nvGrpSpPr>
            <p:cNvPr id="4" name="Group 3"/>
            <p:cNvGrpSpPr/>
            <p:nvPr/>
          </p:nvGrpSpPr>
          <p:grpSpPr>
            <a:xfrm>
              <a:off x="4866535" y="2013708"/>
              <a:ext cx="7028089" cy="1455206"/>
              <a:chOff x="4866535" y="2013708"/>
              <a:chExt cx="7028089" cy="1455206"/>
            </a:xfrm>
          </p:grpSpPr>
          <p:pic>
            <p:nvPicPr>
              <p:cNvPr id="33" name="Picture 32"/>
              <p:cNvPicPr>
                <a:picLocks noChangeAspect="1"/>
              </p:cNvPicPr>
              <p:nvPr/>
            </p:nvPicPr>
            <p:blipFill rotWithShape="1">
              <a:blip r:embed="rId3">
                <a:extLst>
                  <a:ext uri="{28A0092B-C50C-407E-A947-70E740481C1C}">
                    <a14:useLocalDpi xmlns:a14="http://schemas.microsoft.com/office/drawing/2010/main" val="0"/>
                  </a:ext>
                </a:extLst>
              </a:blip>
              <a:srcRect l="-20868" r="-1"/>
              <a:stretch/>
            </p:blipFill>
            <p:spPr>
              <a:xfrm>
                <a:off x="4866535" y="2013708"/>
                <a:ext cx="7028089" cy="1455206"/>
              </a:xfrm>
              <a:prstGeom prst="rect">
                <a:avLst/>
              </a:prstGeom>
            </p:spPr>
          </p:pic>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866535" y="2013708"/>
                <a:ext cx="3740436" cy="1455206"/>
              </a:xfrm>
              <a:prstGeom prst="rect">
                <a:avLst/>
              </a:prstGeom>
            </p:spPr>
          </p:pic>
        </p:grpSp>
        <p:sp>
          <p:nvSpPr>
            <p:cNvPr id="3" name="Rectangle 2"/>
            <p:cNvSpPr/>
            <p:nvPr/>
          </p:nvSpPr>
          <p:spPr bwMode="auto">
            <a:xfrm>
              <a:off x="4876802" y="2162996"/>
              <a:ext cx="4499428" cy="11539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marL="236293" defTabSz="931920" fontAlgn="base">
                <a:spcBef>
                  <a:spcPct val="0"/>
                </a:spcBef>
                <a:spcAft>
                  <a:spcPct val="0"/>
                </a:spcAft>
              </a:pPr>
              <a:r>
                <a:rPr lang="en-US" sz="2039" dirty="0">
                  <a:solidFill>
                    <a:srgbClr val="505050">
                      <a:lumMod val="75000"/>
                      <a:lumOff val="25000"/>
                    </a:srgbClr>
                  </a:solidFill>
                  <a:latin typeface="Segoe UI Light"/>
                </a:rPr>
                <a:t>A simple, low-cost way for customers to add Office 365 services at any time, while maintaining current </a:t>
              </a:r>
            </a:p>
            <a:p>
              <a:pPr marL="236293" defTabSz="931920" fontAlgn="base">
                <a:spcBef>
                  <a:spcPct val="0"/>
                </a:spcBef>
                <a:spcAft>
                  <a:spcPct val="0"/>
                </a:spcAft>
              </a:pPr>
              <a:r>
                <a:rPr lang="en-US" sz="2039" dirty="0">
                  <a:solidFill>
                    <a:srgbClr val="505050">
                      <a:lumMod val="75000"/>
                      <a:lumOff val="25000"/>
                    </a:srgbClr>
                  </a:solidFill>
                  <a:latin typeface="Segoe UI Light"/>
                </a:rPr>
                <a:t>EA and SA benefits</a:t>
              </a:r>
              <a:endParaRPr lang="en-US" sz="2039" dirty="0">
                <a:solidFill>
                  <a:srgbClr val="505050">
                    <a:lumMod val="75000"/>
                    <a:lumOff val="25000"/>
                  </a:srgbClr>
                </a:solidFill>
                <a:latin typeface="Segoe UI Light"/>
                <a:ea typeface="Segoe UI" pitchFamily="34" charset="0"/>
                <a:cs typeface="Segoe UI" pitchFamily="34" charset="0"/>
              </a:endParaRPr>
            </a:p>
          </p:txBody>
        </p:sp>
      </p:grpSp>
    </p:spTree>
    <p:extLst>
      <p:ext uri="{BB962C8B-B14F-4D97-AF65-F5344CB8AC3E}">
        <p14:creationId xmlns:p14="http://schemas.microsoft.com/office/powerpoint/2010/main" val="309887433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537720" y="1363662"/>
            <a:ext cx="11395517" cy="4380366"/>
          </a:xfrm>
          <a:prstGeom prst="rect">
            <a:avLst/>
          </a:prstGeom>
          <a:solidFill>
            <a:schemeClr val="tx1"/>
          </a:solidFill>
        </p:spPr>
        <p:txBody>
          <a:bodyPr vert="horz" wrap="square" lIns="0" tIns="0" rIns="0" bIns="0" rtlCol="0" anchor="t">
            <a:spAutoFit/>
          </a:bodyPr>
          <a:lstStyle>
            <a:lvl1pPr algn="l" defTabSz="914363" rtl="0" eaLnBrk="1" latinLnBrk="0" hangingPunct="1">
              <a:lnSpc>
                <a:spcPct val="90000"/>
              </a:lnSpc>
              <a:spcBef>
                <a:spcPct val="0"/>
              </a:spcBef>
              <a:buNone/>
              <a:defRPr lang="en-US" sz="3600" b="0" kern="1200" cap="none" spc="-150">
                <a:ln w="3175">
                  <a:noFill/>
                </a:ln>
                <a:gradFill>
                  <a:gsLst>
                    <a:gs pos="50000">
                      <a:schemeClr val="accent4">
                        <a:lumMod val="60000"/>
                        <a:lumOff val="40000"/>
                      </a:schemeClr>
                    </a:gs>
                    <a:gs pos="100000">
                      <a:schemeClr val="accent4">
                        <a:lumMod val="60000"/>
                        <a:lumOff val="40000"/>
                      </a:schemeClr>
                    </a:gs>
                  </a:gsLst>
                  <a:lin ang="5400000" scaled="0"/>
                </a:gradFill>
                <a:effectLst/>
                <a:latin typeface="+mj-lt"/>
                <a:ea typeface="+mn-ea"/>
                <a:cs typeface="Calibri" pitchFamily="34" charset="0"/>
              </a:defRPr>
            </a:lvl1pPr>
          </a:lstStyle>
          <a:p>
            <a:pPr marL="466280" lvl="1"/>
            <a:endParaRPr lang="en-US" sz="1836" dirty="0" smtClean="0">
              <a:solidFill>
                <a:srgbClr val="FFFFFF"/>
              </a:solidFill>
            </a:endParaRPr>
          </a:p>
          <a:p>
            <a:pPr marL="466280" lvl="1"/>
            <a:endParaRPr lang="en-US" sz="1836" dirty="0">
              <a:solidFill>
                <a:srgbClr val="FFFFFF"/>
              </a:solidFill>
            </a:endParaRPr>
          </a:p>
          <a:p>
            <a:pPr marL="809180" lvl="1" indent="-342900">
              <a:buFont typeface="Arial" panose="020B0604020202020204" pitchFamily="34" charset="0"/>
              <a:buChar char="•"/>
            </a:pPr>
            <a:r>
              <a:rPr lang="en-US" sz="2000" b="1" dirty="0">
                <a:solidFill>
                  <a:srgbClr val="FFFFFF"/>
                </a:solidFill>
              </a:rPr>
              <a:t>This slide deck is up-to-date as of </a:t>
            </a:r>
            <a:r>
              <a:rPr lang="en-US" sz="2000" b="1" dirty="0" smtClean="0">
                <a:solidFill>
                  <a:srgbClr val="FFFFFF"/>
                </a:solidFill>
              </a:rPr>
              <a:t>today (March 5, 2014)</a:t>
            </a:r>
            <a:endParaRPr lang="en-US" sz="2000" b="1" dirty="0">
              <a:solidFill>
                <a:srgbClr val="FFFFFF"/>
              </a:solidFill>
            </a:endParaRPr>
          </a:p>
          <a:p>
            <a:pPr marL="466280" lvl="1"/>
            <a:endParaRPr lang="en-US" sz="2000" b="1" dirty="0">
              <a:solidFill>
                <a:srgbClr val="FFFFFF"/>
              </a:solidFill>
            </a:endParaRPr>
          </a:p>
          <a:p>
            <a:pPr marL="809180" lvl="1" indent="-342900">
              <a:buFont typeface="Arial" panose="020B0604020202020204" pitchFamily="34" charset="0"/>
              <a:buChar char="•"/>
            </a:pPr>
            <a:r>
              <a:rPr lang="en-US" sz="2000" b="1" dirty="0">
                <a:solidFill>
                  <a:srgbClr val="FFFFFF"/>
                </a:solidFill>
              </a:rPr>
              <a:t>The terms and conditions for how you can use the software are defined in the Product Use Rights (PUR) document, </a:t>
            </a:r>
            <a:r>
              <a:rPr lang="en-US" sz="2000" b="1" dirty="0" smtClean="0">
                <a:solidFill>
                  <a:srgbClr val="FFFFFF"/>
                </a:solidFill>
              </a:rPr>
              <a:t>the Online Services Use Rights (OLSUR) document, the Product </a:t>
            </a:r>
            <a:r>
              <a:rPr lang="en-US" sz="2000" b="1" dirty="0">
                <a:solidFill>
                  <a:srgbClr val="FFFFFF"/>
                </a:solidFill>
              </a:rPr>
              <a:t>List document, and program agreement. The PUR </a:t>
            </a:r>
            <a:r>
              <a:rPr lang="en-US" sz="2000" b="1" dirty="0" smtClean="0">
                <a:solidFill>
                  <a:srgbClr val="FFFFFF"/>
                </a:solidFill>
              </a:rPr>
              <a:t>and OLSUR are </a:t>
            </a:r>
            <a:r>
              <a:rPr lang="en-US" sz="2000" b="1" dirty="0">
                <a:solidFill>
                  <a:srgbClr val="FFFFFF"/>
                </a:solidFill>
              </a:rPr>
              <a:t>updated quarterly. Links to the current </a:t>
            </a:r>
            <a:r>
              <a:rPr lang="en-US" sz="2000" b="1" dirty="0" smtClean="0">
                <a:solidFill>
                  <a:srgbClr val="FFFFFF"/>
                </a:solidFill>
              </a:rPr>
              <a:t>PUR and Product List are </a:t>
            </a:r>
            <a:r>
              <a:rPr lang="en-US" sz="2000" b="1" dirty="0">
                <a:solidFill>
                  <a:srgbClr val="FFFFFF"/>
                </a:solidFill>
              </a:rPr>
              <a:t>available </a:t>
            </a:r>
            <a:r>
              <a:rPr lang="en-US" sz="2000" b="1" dirty="0" smtClean="0">
                <a:solidFill>
                  <a:srgbClr val="FFFFFF"/>
                </a:solidFill>
              </a:rPr>
              <a:t>below</a:t>
            </a:r>
          </a:p>
          <a:p>
            <a:pPr marL="466280" lvl="1"/>
            <a:endParaRPr lang="en-US" sz="1836" dirty="0">
              <a:solidFill>
                <a:srgbClr val="FFFFFF"/>
              </a:solidFill>
            </a:endParaRPr>
          </a:p>
          <a:p>
            <a:pPr marL="932651" lvl="2"/>
            <a:r>
              <a:rPr lang="en-US" sz="2000" dirty="0" smtClean="0">
                <a:solidFill>
                  <a:srgbClr val="505050"/>
                </a:solidFill>
                <a:hlinkClick r:id="rId3"/>
              </a:rPr>
              <a:t>*Download the current Product Use Rights document</a:t>
            </a:r>
            <a:endParaRPr lang="en-US" sz="2000" dirty="0" smtClean="0">
              <a:solidFill>
                <a:srgbClr val="505050"/>
              </a:solidFill>
            </a:endParaRPr>
          </a:p>
          <a:p>
            <a:pPr marL="932651" lvl="2"/>
            <a:r>
              <a:rPr lang="en-US" sz="2000" dirty="0" smtClean="0">
                <a:solidFill>
                  <a:srgbClr val="505050"/>
                </a:solidFill>
                <a:hlinkClick r:id="rId3"/>
              </a:rPr>
              <a:t>*</a:t>
            </a:r>
            <a:r>
              <a:rPr lang="en-US" sz="2000" dirty="0" smtClean="0">
                <a:solidFill>
                  <a:srgbClr val="505050"/>
                </a:solidFill>
                <a:hlinkClick r:id="rId4"/>
              </a:rPr>
              <a:t>Download the current Online Services Use Rights document</a:t>
            </a:r>
            <a:endParaRPr lang="en-US" sz="2000" dirty="0">
              <a:solidFill>
                <a:srgbClr val="505050"/>
              </a:solidFill>
            </a:endParaRPr>
          </a:p>
          <a:p>
            <a:pPr marL="932651" lvl="2"/>
            <a:r>
              <a:rPr lang="en-US" sz="2000" dirty="0" smtClean="0">
                <a:solidFill>
                  <a:srgbClr val="505050"/>
                </a:solidFill>
                <a:hlinkClick r:id="rId5"/>
              </a:rPr>
              <a:t>*</a:t>
            </a:r>
            <a:r>
              <a:rPr lang="en-US" sz="2000" dirty="0" smtClean="0">
                <a:solidFill>
                  <a:srgbClr val="505050"/>
                </a:solidFill>
                <a:hlinkClick r:id="rId6"/>
              </a:rPr>
              <a:t>Download </a:t>
            </a:r>
            <a:r>
              <a:rPr lang="en-US" sz="2000" dirty="0">
                <a:solidFill>
                  <a:srgbClr val="505050"/>
                </a:solidFill>
                <a:hlinkClick r:id="rId6"/>
              </a:rPr>
              <a:t>the current Product List document</a:t>
            </a:r>
            <a:endParaRPr lang="en-US" sz="2000" dirty="0" smtClean="0">
              <a:solidFill>
                <a:srgbClr val="505050"/>
              </a:solidFill>
            </a:endParaRPr>
          </a:p>
          <a:p>
            <a:pPr marL="466280" lvl="1"/>
            <a:endParaRPr lang="en-US" sz="1836" dirty="0" smtClean="0">
              <a:solidFill>
                <a:srgbClr val="FFFFFF"/>
              </a:solidFill>
            </a:endParaRPr>
          </a:p>
          <a:p>
            <a:endParaRPr sz="3468" dirty="0">
              <a:solidFill>
                <a:srgbClr val="FFFFFF"/>
              </a:solidFill>
            </a:endParaRPr>
          </a:p>
        </p:txBody>
      </p:sp>
      <p:sp>
        <p:nvSpPr>
          <p:cNvPr id="3" name="Rectangle 2"/>
          <p:cNvSpPr/>
          <p:nvPr/>
        </p:nvSpPr>
        <p:spPr bwMode="auto">
          <a:xfrm>
            <a:off x="0" y="6045200"/>
            <a:ext cx="12436475" cy="957262"/>
          </a:xfrm>
          <a:prstGeom prst="rect">
            <a:avLst/>
          </a:prstGeom>
          <a:solidFill>
            <a:srgbClr val="FFFF00"/>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b="1" dirty="0" smtClean="0">
                <a:solidFill>
                  <a:srgbClr val="505050"/>
                </a:solidFill>
                <a:latin typeface="Segoe" pitchFamily="34" charset="0"/>
              </a:rPr>
              <a:t>Please Read</a:t>
            </a:r>
          </a:p>
        </p:txBody>
      </p:sp>
      <p:sp>
        <p:nvSpPr>
          <p:cNvPr id="2" name="Title 1"/>
          <p:cNvSpPr>
            <a:spLocks noGrp="1"/>
          </p:cNvSpPr>
          <p:nvPr>
            <p:ph type="title"/>
          </p:nvPr>
        </p:nvSpPr>
        <p:spPr/>
        <p:txBody>
          <a:bodyPr/>
          <a:lstStyle/>
          <a:p>
            <a:r>
              <a:rPr lang="en-US" dirty="0" smtClean="0"/>
              <a:t>Disclaimer</a:t>
            </a:r>
            <a:endParaRPr lang="en-US" dirty="0"/>
          </a:p>
        </p:txBody>
      </p:sp>
    </p:spTree>
    <p:extLst>
      <p:ext uri="{BB962C8B-B14F-4D97-AF65-F5344CB8AC3E}">
        <p14:creationId xmlns:p14="http://schemas.microsoft.com/office/powerpoint/2010/main" val="422662728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txBox="1">
            <a:spLocks/>
          </p:cNvSpPr>
          <p:nvPr/>
        </p:nvSpPr>
        <p:spPr>
          <a:xfrm>
            <a:off x="533429" y="157580"/>
            <a:ext cx="11898927" cy="762587"/>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4800" b="0" kern="1200" cap="none" spc="-100" baseline="0">
                <a:ln w="3175">
                  <a:noFill/>
                </a:ln>
                <a:gradFill>
                  <a:gsLst>
                    <a:gs pos="1250">
                      <a:schemeClr val="tx2"/>
                    </a:gs>
                    <a:gs pos="100000">
                      <a:schemeClr val="tx2"/>
                    </a:gs>
                  </a:gsLst>
                  <a:lin ang="5400000" scaled="0"/>
                </a:gradFill>
                <a:effectLst/>
                <a:latin typeface="+mj-lt"/>
                <a:ea typeface="+mn-ea"/>
                <a:cs typeface="Arial" charset="0"/>
              </a:defRPr>
            </a:lvl1pPr>
          </a:lstStyle>
          <a:p>
            <a:r>
              <a:rPr sz="4895" dirty="0">
                <a:gradFill>
                  <a:gsLst>
                    <a:gs pos="1250">
                      <a:srgbClr val="EB3C00"/>
                    </a:gs>
                    <a:gs pos="100000">
                      <a:srgbClr val="EB3C00"/>
                    </a:gs>
                  </a:gsLst>
                  <a:lin ang="5400000" scaled="0"/>
                </a:gradFill>
              </a:rPr>
              <a:t>With Office, you are covered</a:t>
            </a:r>
          </a:p>
        </p:txBody>
      </p:sp>
      <p:sp>
        <p:nvSpPr>
          <p:cNvPr id="7" name="TextBox 6"/>
          <p:cNvSpPr txBox="1"/>
          <p:nvPr/>
        </p:nvSpPr>
        <p:spPr>
          <a:xfrm>
            <a:off x="8672406" y="3339975"/>
            <a:ext cx="3411091" cy="2094718"/>
          </a:xfrm>
          <a:prstGeom prst="rect">
            <a:avLst/>
          </a:prstGeom>
          <a:noFill/>
        </p:spPr>
        <p:txBody>
          <a:bodyPr wrap="square" lIns="0" tIns="0" rIns="0" bIns="0" rtlCol="0">
            <a:spAutoFit/>
          </a:bodyPr>
          <a:lstStyle/>
          <a:p>
            <a:pPr>
              <a:spcBef>
                <a:spcPts val="612"/>
              </a:spcBef>
            </a:pPr>
            <a:r>
              <a:rPr lang="en-US" sz="2039" b="1" spc="-102" dirty="0">
                <a:ln w="3175">
                  <a:noFill/>
                </a:ln>
                <a:gradFill>
                  <a:gsLst>
                    <a:gs pos="1250">
                      <a:srgbClr val="EB3C00"/>
                    </a:gs>
                    <a:gs pos="100000">
                      <a:srgbClr val="EB3C00"/>
                    </a:gs>
                  </a:gsLst>
                  <a:lin ang="5400000" scaled="0"/>
                </a:gradFill>
                <a:latin typeface="Segoe UI Light"/>
                <a:cs typeface="Arial" charset="0"/>
              </a:rPr>
              <a:t>You’re covered with Office 365</a:t>
            </a:r>
          </a:p>
          <a:p>
            <a:pPr>
              <a:spcBef>
                <a:spcPts val="612"/>
              </a:spcBef>
            </a:pPr>
            <a:r>
              <a:rPr lang="en-US" sz="1835" spc="-71" dirty="0">
                <a:solidFill>
                  <a:srgbClr val="E6E6E6">
                    <a:lumMod val="50000"/>
                  </a:srgbClr>
                </a:solidFill>
              </a:rPr>
              <a:t>With the Office 365 enterprise subscription service, customers receive cloud-relevant benefits such as multiple device installs, E-Learning and support. </a:t>
            </a:r>
          </a:p>
          <a:p>
            <a:endParaRPr lang="en-US" sz="1632" spc="-71" dirty="0">
              <a:gradFill>
                <a:gsLst>
                  <a:gs pos="2917">
                    <a:srgbClr val="E6E6E6"/>
                  </a:gs>
                  <a:gs pos="95000">
                    <a:srgbClr val="E6E6E6"/>
                  </a:gs>
                </a:gsLst>
                <a:lin ang="5400000" scaled="0"/>
              </a:gradFill>
            </a:endParaRPr>
          </a:p>
        </p:txBody>
      </p:sp>
      <p:sp>
        <p:nvSpPr>
          <p:cNvPr id="34" name="TextBox 33"/>
          <p:cNvSpPr txBox="1"/>
          <p:nvPr/>
        </p:nvSpPr>
        <p:spPr>
          <a:xfrm>
            <a:off x="771277" y="3339975"/>
            <a:ext cx="3411084" cy="2461201"/>
          </a:xfrm>
          <a:prstGeom prst="rect">
            <a:avLst/>
          </a:prstGeom>
          <a:noFill/>
        </p:spPr>
        <p:txBody>
          <a:bodyPr wrap="square" lIns="0" tIns="0" rIns="0" bIns="0" rtlCol="0">
            <a:spAutoFit/>
          </a:bodyPr>
          <a:lstStyle/>
          <a:p>
            <a:pPr>
              <a:spcBef>
                <a:spcPts val="612"/>
              </a:spcBef>
            </a:pPr>
            <a:r>
              <a:rPr lang="en-US" sz="2039" b="1" spc="-102" dirty="0">
                <a:ln w="3175">
                  <a:noFill/>
                </a:ln>
                <a:gradFill>
                  <a:gsLst>
                    <a:gs pos="1250">
                      <a:srgbClr val="EB3C00"/>
                    </a:gs>
                    <a:gs pos="100000">
                      <a:srgbClr val="EB3C00"/>
                    </a:gs>
                  </a:gsLst>
                  <a:lin ang="5400000" scaled="0"/>
                </a:gradFill>
                <a:latin typeface="Segoe UI Light"/>
                <a:cs typeface="Arial" charset="0"/>
              </a:rPr>
              <a:t>Office with Software Assurance</a:t>
            </a:r>
          </a:p>
          <a:p>
            <a:pPr>
              <a:spcBef>
                <a:spcPts val="612"/>
              </a:spcBef>
            </a:pPr>
            <a:r>
              <a:rPr lang="en-US" sz="1835" spc="-71" dirty="0">
                <a:solidFill>
                  <a:srgbClr val="E6E6E6">
                    <a:lumMod val="50000"/>
                  </a:srgbClr>
                </a:solidFill>
              </a:rPr>
              <a:t>Software Assurance is available for </a:t>
            </a:r>
            <a:r>
              <a:rPr lang="en-US" sz="1835" spc="-71" dirty="0" smtClean="0">
                <a:solidFill>
                  <a:srgbClr val="E6E6E6">
                    <a:lumMod val="50000"/>
                  </a:srgbClr>
                </a:solidFill>
              </a:rPr>
              <a:t>on-premises </a:t>
            </a:r>
            <a:r>
              <a:rPr lang="en-US" sz="1835" spc="-71" dirty="0">
                <a:solidFill>
                  <a:srgbClr val="E6E6E6">
                    <a:lumMod val="50000"/>
                  </a:srgbClr>
                </a:solidFill>
              </a:rPr>
              <a:t>license agreements and provides a range of benefits to help you deploy Office on your premises, train your dedicated IT staff, and get support.  </a:t>
            </a:r>
          </a:p>
          <a:p>
            <a:pPr>
              <a:spcBef>
                <a:spcPts val="612"/>
              </a:spcBef>
            </a:pPr>
            <a:endParaRPr lang="en-US" sz="1632" spc="-71" dirty="0">
              <a:gradFill>
                <a:gsLst>
                  <a:gs pos="2917">
                    <a:srgbClr val="E6E6E6"/>
                  </a:gs>
                  <a:gs pos="95000">
                    <a:srgbClr val="E6E6E6"/>
                  </a:gs>
                </a:gsLst>
                <a:lin ang="5400000" scaled="0"/>
              </a:gradFill>
            </a:endParaRPr>
          </a:p>
        </p:txBody>
      </p:sp>
      <p:sp>
        <p:nvSpPr>
          <p:cNvPr id="36" name="TextBox 35"/>
          <p:cNvSpPr txBox="1"/>
          <p:nvPr/>
        </p:nvSpPr>
        <p:spPr>
          <a:xfrm>
            <a:off x="4719101" y="3339975"/>
            <a:ext cx="3416564" cy="1520288"/>
          </a:xfrm>
          <a:prstGeom prst="rect">
            <a:avLst/>
          </a:prstGeom>
          <a:noFill/>
        </p:spPr>
        <p:txBody>
          <a:bodyPr wrap="square" lIns="0" tIns="0" rIns="0" bIns="0" rtlCol="0">
            <a:spAutoFit/>
          </a:bodyPr>
          <a:lstStyle/>
          <a:p>
            <a:pPr>
              <a:spcBef>
                <a:spcPts val="612"/>
              </a:spcBef>
            </a:pPr>
            <a:r>
              <a:rPr lang="en-US" sz="2039" b="1" spc="-102" dirty="0">
                <a:ln w="3175">
                  <a:noFill/>
                </a:ln>
                <a:gradFill>
                  <a:gsLst>
                    <a:gs pos="1250">
                      <a:srgbClr val="EB3C00"/>
                    </a:gs>
                    <a:gs pos="100000">
                      <a:srgbClr val="EB3C00"/>
                    </a:gs>
                  </a:gsLst>
                  <a:lin ang="5400000" scaled="0"/>
                </a:gradFill>
                <a:latin typeface="Segoe UI Light"/>
                <a:cs typeface="Arial" charset="0"/>
              </a:rPr>
              <a:t>Use benefits to transition</a:t>
            </a:r>
          </a:p>
          <a:p>
            <a:pPr>
              <a:spcBef>
                <a:spcPts val="612"/>
              </a:spcBef>
            </a:pPr>
            <a:r>
              <a:rPr lang="en-US" sz="1835" spc="-71" dirty="0">
                <a:solidFill>
                  <a:srgbClr val="E6E6E6">
                    <a:lumMod val="50000"/>
                  </a:srgbClr>
                </a:solidFill>
              </a:rPr>
              <a:t>As you prepare to move to the cloud, use your Software Assurance benefits to pilot Office 365, get staff trained, and prepare your end-users</a:t>
            </a:r>
            <a:r>
              <a:rPr lang="en-US" sz="1835" spc="-71" dirty="0">
                <a:gradFill>
                  <a:gsLst>
                    <a:gs pos="2917">
                      <a:srgbClr val="E6E6E6"/>
                    </a:gs>
                    <a:gs pos="95000">
                      <a:srgbClr val="E6E6E6"/>
                    </a:gs>
                  </a:gsLst>
                  <a:lin ang="5400000" scaled="0"/>
                </a:gradFill>
              </a:rPr>
              <a:t>.</a:t>
            </a:r>
          </a:p>
        </p:txBody>
      </p:sp>
      <p:sp>
        <p:nvSpPr>
          <p:cNvPr id="10" name="TextBox 9"/>
          <p:cNvSpPr txBox="1"/>
          <p:nvPr/>
        </p:nvSpPr>
        <p:spPr>
          <a:xfrm>
            <a:off x="593452" y="1075813"/>
            <a:ext cx="10818900" cy="1152223"/>
          </a:xfrm>
          <a:prstGeom prst="rect">
            <a:avLst/>
          </a:prstGeom>
          <a:noFill/>
        </p:spPr>
        <p:txBody>
          <a:bodyPr wrap="square" lIns="0" tIns="0" rIns="0" bIns="0" rtlCol="0">
            <a:spAutoFit/>
          </a:bodyPr>
          <a:lstStyle/>
          <a:p>
            <a:r>
              <a:rPr lang="en-US" sz="2447" spc="-71" dirty="0">
                <a:solidFill>
                  <a:srgbClr val="E6E6E6">
                    <a:lumMod val="50000"/>
                  </a:srgbClr>
                </a:solidFill>
              </a:rPr>
              <a:t>As you consider transitioning to the cloud, know that whether you currently have Office on-premises, are in the process of transitioning, or fully moved to Office 365, you are covered   </a:t>
            </a:r>
          </a:p>
        </p:txBody>
      </p:sp>
      <p:cxnSp>
        <p:nvCxnSpPr>
          <p:cNvPr id="13" name="Straight Connector 12"/>
          <p:cNvCxnSpPr/>
          <p:nvPr/>
        </p:nvCxnSpPr>
        <p:spPr>
          <a:xfrm>
            <a:off x="1944919" y="2687226"/>
            <a:ext cx="8158154" cy="0"/>
          </a:xfrm>
          <a:prstGeom prst="line">
            <a:avLst/>
          </a:prstGeom>
          <a:ln w="381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 name="Isosceles Triangle 3"/>
          <p:cNvSpPr/>
          <p:nvPr/>
        </p:nvSpPr>
        <p:spPr bwMode="auto">
          <a:xfrm rot="5400000">
            <a:off x="1780614" y="2457418"/>
            <a:ext cx="471867" cy="461305"/>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19" name="Isosceles Triangle 18"/>
          <p:cNvSpPr/>
          <p:nvPr/>
        </p:nvSpPr>
        <p:spPr bwMode="auto">
          <a:xfrm rot="5400000">
            <a:off x="5739517" y="2457418"/>
            <a:ext cx="471867" cy="461305"/>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5" name="Oval 4"/>
          <p:cNvSpPr/>
          <p:nvPr/>
        </p:nvSpPr>
        <p:spPr bwMode="auto">
          <a:xfrm>
            <a:off x="9941598" y="2452134"/>
            <a:ext cx="464863" cy="471869"/>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71219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4" grpId="0"/>
      <p:bldP spid="3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9544349" y="2064377"/>
            <a:ext cx="2501867" cy="1830884"/>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C:\Users\brentdav\Pictures\bike shop.jpg"/>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6909097" y="2052095"/>
            <a:ext cx="2499165" cy="1843165"/>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 descr="C:\Users\user\Pictures\Work pics and images\Media Bank downloads\Pics\2012\MSC12_Peter_001.jpg"/>
          <p:cNvPicPr>
            <a:picLocks noChangeAspect="1" noChangeArrowheads="1"/>
          </p:cNvPicPr>
          <p:nvPr/>
        </p:nvPicPr>
        <p:blipFill rotWithShape="1">
          <a:blip r:embed="rId5" cstate="screen">
            <a:extLst>
              <a:ext uri="{28A0092B-C50C-407E-A947-70E740481C1C}">
                <a14:useLocalDpi xmlns:a14="http://schemas.microsoft.com/office/drawing/2010/main" val="0"/>
              </a:ext>
            </a:extLst>
          </a:blip>
          <a:srcRect b="-98"/>
          <a:stretch/>
        </p:blipFill>
        <p:spPr bwMode="auto">
          <a:xfrm>
            <a:off x="4260414" y="2052095"/>
            <a:ext cx="2506125" cy="1843165"/>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p:cNvGrpSpPr/>
          <p:nvPr/>
        </p:nvGrpSpPr>
        <p:grpSpPr>
          <a:xfrm>
            <a:off x="9549687" y="1315404"/>
            <a:ext cx="2501772" cy="748973"/>
            <a:chOff x="4091769" y="3614143"/>
            <a:chExt cx="2351063" cy="2488416"/>
          </a:xfrm>
        </p:grpSpPr>
        <p:sp>
          <p:nvSpPr>
            <p:cNvPr id="24" name="Rectangle 23"/>
            <p:cNvSpPr/>
            <p:nvPr/>
          </p:nvSpPr>
          <p:spPr bwMode="auto">
            <a:xfrm>
              <a:off x="4091769" y="3817154"/>
              <a:ext cx="2351063" cy="228540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6" rIns="46606" bIns="93211" numCol="1" spcCol="0" rtlCol="0" fromWordArt="0" anchor="b" anchorCtr="0" forceAA="0" compatLnSpc="1">
              <a:prstTxWarp prst="textNoShape">
                <a:avLst/>
              </a:prstTxWarp>
              <a:noAutofit/>
            </a:bodyPr>
            <a:lstStyle/>
            <a:p>
              <a:pPr defTabSz="931884" fontAlgn="base">
                <a:spcBef>
                  <a:spcPct val="0"/>
                </a:spcBef>
                <a:spcAft>
                  <a:spcPct val="0"/>
                </a:spcAft>
              </a:pPr>
              <a:endParaRPr lang="en-US" sz="2038" dirty="0">
                <a:gradFill>
                  <a:gsLst>
                    <a:gs pos="0">
                      <a:srgbClr val="FFFFFF"/>
                    </a:gs>
                    <a:gs pos="100000">
                      <a:srgbClr val="FFFFFF"/>
                    </a:gs>
                  </a:gsLst>
                  <a:lin ang="5400000" scaled="0"/>
                </a:gradFill>
              </a:endParaRPr>
            </a:p>
          </p:txBody>
        </p:sp>
        <p:sp>
          <p:nvSpPr>
            <p:cNvPr id="25" name="Rectangle 24"/>
            <p:cNvSpPr/>
            <p:nvPr/>
          </p:nvSpPr>
          <p:spPr>
            <a:xfrm>
              <a:off x="4104708" y="3614143"/>
              <a:ext cx="2334545" cy="2226645"/>
            </a:xfrm>
            <a:prstGeom prst="rect">
              <a:avLst/>
            </a:prstGeom>
          </p:spPr>
          <p:txBody>
            <a:bodyPr wrap="square">
              <a:spAutoFit/>
            </a:bodyPr>
            <a:lstStyle/>
            <a:p>
              <a:pPr defTabSz="931884" fontAlgn="base">
                <a:spcBef>
                  <a:spcPct val="0"/>
                </a:spcBef>
                <a:spcAft>
                  <a:spcPct val="0"/>
                </a:spcAft>
              </a:pPr>
              <a:r>
                <a:rPr lang="en-US" sz="1835" b="1" dirty="0">
                  <a:gradFill>
                    <a:gsLst>
                      <a:gs pos="0">
                        <a:srgbClr val="FFFFFF"/>
                      </a:gs>
                      <a:gs pos="100000">
                        <a:srgbClr val="FFFFFF"/>
                      </a:gs>
                    </a:gsLst>
                    <a:lin ang="5400000" scaled="0"/>
                  </a:gradFill>
                  <a:latin typeface="Segoe UI Light"/>
                  <a:ea typeface="Segoe UI" pitchFamily="34" charset="0"/>
                  <a:cs typeface="Segoe UI" pitchFamily="34" charset="0"/>
                </a:rPr>
                <a:t>Optimize business</a:t>
              </a:r>
            </a:p>
            <a:p>
              <a:pPr defTabSz="931884" fontAlgn="base">
                <a:spcBef>
                  <a:spcPct val="0"/>
                </a:spcBef>
                <a:spcAft>
                  <a:spcPct val="0"/>
                </a:spcAft>
              </a:pPr>
              <a:r>
                <a:rPr lang="en-US" sz="1835" b="1" dirty="0">
                  <a:gradFill>
                    <a:gsLst>
                      <a:gs pos="0">
                        <a:srgbClr val="FFFFFF"/>
                      </a:gs>
                      <a:gs pos="100000">
                        <a:srgbClr val="FFFFFF"/>
                      </a:gs>
                    </a:gsLst>
                    <a:lin ang="5400000" scaled="0"/>
                  </a:gradFill>
                  <a:latin typeface="Segoe UI Light"/>
                  <a:ea typeface="Segoe UI" pitchFamily="34" charset="0"/>
                  <a:cs typeface="Segoe UI" pitchFamily="34" charset="0"/>
                </a:rPr>
                <a:t>value</a:t>
              </a:r>
            </a:p>
          </p:txBody>
        </p:sp>
      </p:grpSp>
      <p:grpSp>
        <p:nvGrpSpPr>
          <p:cNvPr id="22" name="Group 21"/>
          <p:cNvGrpSpPr/>
          <p:nvPr/>
        </p:nvGrpSpPr>
        <p:grpSpPr>
          <a:xfrm>
            <a:off x="6903048" y="1315404"/>
            <a:ext cx="2505479" cy="748973"/>
            <a:chOff x="4087142" y="1261126"/>
            <a:chExt cx="2400868" cy="2488417"/>
          </a:xfrm>
        </p:grpSpPr>
        <p:sp>
          <p:nvSpPr>
            <p:cNvPr id="26" name="Rectangle 25"/>
            <p:cNvSpPr/>
            <p:nvPr/>
          </p:nvSpPr>
          <p:spPr bwMode="auto">
            <a:xfrm>
              <a:off x="4091770" y="1461939"/>
              <a:ext cx="2396240" cy="22876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6" rIns="46606" bIns="93211" numCol="1" spcCol="0" rtlCol="0" fromWordArt="0" anchor="b" anchorCtr="0" forceAA="0" compatLnSpc="1">
              <a:prstTxWarp prst="textNoShape">
                <a:avLst/>
              </a:prstTxWarp>
              <a:noAutofit/>
            </a:bodyPr>
            <a:lstStyle/>
            <a:p>
              <a:pPr defTabSz="931884" fontAlgn="base">
                <a:spcBef>
                  <a:spcPct val="0"/>
                </a:spcBef>
                <a:spcAft>
                  <a:spcPct val="0"/>
                </a:spcAft>
              </a:pPr>
              <a:endParaRPr lang="en-US" sz="2038" dirty="0">
                <a:gradFill>
                  <a:gsLst>
                    <a:gs pos="0">
                      <a:srgbClr val="FFFFFF"/>
                    </a:gs>
                    <a:gs pos="100000">
                      <a:srgbClr val="FFFFFF"/>
                    </a:gs>
                  </a:gsLst>
                  <a:lin ang="5400000" scaled="0"/>
                </a:gradFill>
              </a:endParaRPr>
            </a:p>
          </p:txBody>
        </p:sp>
        <p:sp>
          <p:nvSpPr>
            <p:cNvPr id="27" name="Rectangle 26"/>
            <p:cNvSpPr/>
            <p:nvPr/>
          </p:nvSpPr>
          <p:spPr>
            <a:xfrm>
              <a:off x="4087142" y="1261126"/>
              <a:ext cx="2376821" cy="2226646"/>
            </a:xfrm>
            <a:prstGeom prst="rect">
              <a:avLst/>
            </a:prstGeom>
          </p:spPr>
          <p:txBody>
            <a:bodyPr wrap="square">
              <a:spAutoFit/>
            </a:bodyPr>
            <a:lstStyle/>
            <a:p>
              <a:pPr defTabSz="931884" fontAlgn="base">
                <a:spcBef>
                  <a:spcPct val="0"/>
                </a:spcBef>
                <a:spcAft>
                  <a:spcPct val="0"/>
                </a:spcAft>
              </a:pPr>
              <a:r>
                <a:rPr lang="en-US" sz="1835" b="1" dirty="0">
                  <a:gradFill>
                    <a:gsLst>
                      <a:gs pos="0">
                        <a:srgbClr val="FFFFFF"/>
                      </a:gs>
                      <a:gs pos="100000">
                        <a:srgbClr val="FFFFFF"/>
                      </a:gs>
                    </a:gsLst>
                    <a:lin ang="5400000" scaled="0"/>
                  </a:gradFill>
                  <a:latin typeface="Segoe UI Light"/>
                  <a:ea typeface="Segoe UI" pitchFamily="34" charset="0"/>
                  <a:cs typeface="Segoe UI" pitchFamily="34" charset="0"/>
                </a:rPr>
                <a:t>Create a productive</a:t>
              </a:r>
              <a:br>
                <a:rPr lang="en-US" sz="1835" b="1" dirty="0">
                  <a:gradFill>
                    <a:gsLst>
                      <a:gs pos="0">
                        <a:srgbClr val="FFFFFF"/>
                      </a:gs>
                      <a:gs pos="100000">
                        <a:srgbClr val="FFFFFF"/>
                      </a:gs>
                    </a:gsLst>
                    <a:lin ang="5400000" scaled="0"/>
                  </a:gradFill>
                  <a:latin typeface="Segoe UI Light"/>
                  <a:ea typeface="Segoe UI" pitchFamily="34" charset="0"/>
                  <a:cs typeface="Segoe UI" pitchFamily="34" charset="0"/>
                </a:rPr>
              </a:br>
              <a:r>
                <a:rPr lang="en-US" sz="1835" b="1" dirty="0">
                  <a:gradFill>
                    <a:gsLst>
                      <a:gs pos="0">
                        <a:srgbClr val="FFFFFF"/>
                      </a:gs>
                      <a:gs pos="100000">
                        <a:srgbClr val="FFFFFF"/>
                      </a:gs>
                    </a:gsLst>
                    <a:lin ang="5400000" scaled="0"/>
                  </a:gradFill>
                  <a:latin typeface="Segoe UI Light"/>
                  <a:ea typeface="Segoe UI" pitchFamily="34" charset="0"/>
                  <a:cs typeface="Segoe UI" pitchFamily="34" charset="0"/>
                </a:rPr>
                <a:t>workforce</a:t>
              </a:r>
            </a:p>
          </p:txBody>
        </p:sp>
      </p:grpSp>
      <p:sp>
        <p:nvSpPr>
          <p:cNvPr id="2" name="Title 1"/>
          <p:cNvSpPr>
            <a:spLocks noGrp="1"/>
          </p:cNvSpPr>
          <p:nvPr>
            <p:ph type="title"/>
          </p:nvPr>
        </p:nvSpPr>
        <p:spPr/>
        <p:txBody>
          <a:bodyPr/>
          <a:lstStyle/>
          <a:p>
            <a:r>
              <a:rPr lang="en-US" dirty="0" smtClean="0"/>
              <a:t>Software Assurance benefits for Office</a:t>
            </a:r>
            <a:endParaRPr lang="en-US" dirty="0"/>
          </a:p>
        </p:txBody>
      </p:sp>
      <p:sp>
        <p:nvSpPr>
          <p:cNvPr id="3" name="Slide Number Placeholder 2"/>
          <p:cNvSpPr>
            <a:spLocks noGrp="1"/>
          </p:cNvSpPr>
          <p:nvPr>
            <p:ph type="sldNum" sz="quarter" idx="4294967295"/>
          </p:nvPr>
        </p:nvSpPr>
        <p:spPr>
          <a:xfrm>
            <a:off x="659564" y="6526166"/>
            <a:ext cx="571848" cy="223767"/>
          </a:xfrm>
          <a:prstGeom prst="rect">
            <a:avLst/>
          </a:prstGeom>
        </p:spPr>
        <p:txBody>
          <a:bodyPr/>
          <a:lstStyle/>
          <a:p>
            <a:pPr defTabSz="932279"/>
            <a:fld id="{727B4C2D-45E2-4621-8491-2995EB46A674}" type="slidenum">
              <a:rPr lang="en-US" smtClean="0">
                <a:gradFill>
                  <a:gsLst>
                    <a:gs pos="100000">
                      <a:srgbClr val="797A7D"/>
                    </a:gs>
                    <a:gs pos="0">
                      <a:srgbClr val="797A7D"/>
                    </a:gs>
                  </a:gsLst>
                  <a:lin ang="5400000" scaled="0"/>
                </a:gradFill>
              </a:rPr>
              <a:pPr defTabSz="932279"/>
              <a:t>41</a:t>
            </a:fld>
            <a:endParaRPr lang="en-US" dirty="0">
              <a:gradFill>
                <a:gsLst>
                  <a:gs pos="100000">
                    <a:srgbClr val="797A7D"/>
                  </a:gs>
                  <a:gs pos="0">
                    <a:srgbClr val="797A7D"/>
                  </a:gs>
                </a:gsLst>
                <a:lin ang="5400000" scaled="0"/>
              </a:gradFill>
            </a:endParaRPr>
          </a:p>
        </p:txBody>
      </p:sp>
      <p:grpSp>
        <p:nvGrpSpPr>
          <p:cNvPr id="64" name="Group 63"/>
          <p:cNvGrpSpPr/>
          <p:nvPr/>
        </p:nvGrpSpPr>
        <p:grpSpPr>
          <a:xfrm>
            <a:off x="4265662" y="1315404"/>
            <a:ext cx="2500649" cy="748973"/>
            <a:chOff x="4091770" y="1261126"/>
            <a:chExt cx="2396240" cy="2488417"/>
          </a:xfrm>
        </p:grpSpPr>
        <p:sp>
          <p:nvSpPr>
            <p:cNvPr id="65" name="Rectangle 64"/>
            <p:cNvSpPr/>
            <p:nvPr/>
          </p:nvSpPr>
          <p:spPr bwMode="auto">
            <a:xfrm>
              <a:off x="4091770" y="1461939"/>
              <a:ext cx="2396240" cy="22876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1" tIns="46606" rIns="46606" bIns="93211" numCol="1" spcCol="0" rtlCol="0" fromWordArt="0" anchor="b" anchorCtr="0" forceAA="0" compatLnSpc="1">
              <a:prstTxWarp prst="textNoShape">
                <a:avLst/>
              </a:prstTxWarp>
              <a:noAutofit/>
            </a:bodyPr>
            <a:lstStyle/>
            <a:p>
              <a:pPr defTabSz="931884" fontAlgn="base">
                <a:spcBef>
                  <a:spcPct val="0"/>
                </a:spcBef>
                <a:spcAft>
                  <a:spcPct val="0"/>
                </a:spcAft>
              </a:pPr>
              <a:endParaRPr lang="en-US" sz="2038" dirty="0">
                <a:gradFill>
                  <a:gsLst>
                    <a:gs pos="0">
                      <a:srgbClr val="FFFFFF"/>
                    </a:gs>
                    <a:gs pos="100000">
                      <a:srgbClr val="FFFFFF"/>
                    </a:gs>
                  </a:gsLst>
                  <a:lin ang="5400000" scaled="0"/>
                </a:gradFill>
              </a:endParaRPr>
            </a:p>
          </p:txBody>
        </p:sp>
        <p:sp>
          <p:nvSpPr>
            <p:cNvPr id="66" name="Rectangle 65"/>
            <p:cNvSpPr/>
            <p:nvPr/>
          </p:nvSpPr>
          <p:spPr>
            <a:xfrm>
              <a:off x="4106560" y="1261126"/>
              <a:ext cx="2376821" cy="2226646"/>
            </a:xfrm>
            <a:prstGeom prst="rect">
              <a:avLst/>
            </a:prstGeom>
          </p:spPr>
          <p:txBody>
            <a:bodyPr wrap="square">
              <a:spAutoFit/>
            </a:bodyPr>
            <a:lstStyle/>
            <a:p>
              <a:pPr defTabSz="931884" fontAlgn="base">
                <a:spcBef>
                  <a:spcPct val="0"/>
                </a:spcBef>
                <a:spcAft>
                  <a:spcPct val="0"/>
                </a:spcAft>
              </a:pPr>
              <a:r>
                <a:rPr lang="en-US" sz="1835" b="1" dirty="0">
                  <a:gradFill>
                    <a:gsLst>
                      <a:gs pos="0">
                        <a:srgbClr val="FFFFFF"/>
                      </a:gs>
                      <a:gs pos="100000">
                        <a:srgbClr val="FFFFFF"/>
                      </a:gs>
                    </a:gsLst>
                    <a:lin ang="5400000" scaled="0"/>
                  </a:gradFill>
                  <a:latin typeface="Segoe UI Light"/>
                  <a:ea typeface="Segoe UI" pitchFamily="34" charset="0"/>
                  <a:cs typeface="Segoe UI" pitchFamily="34" charset="0"/>
                </a:rPr>
                <a:t>Achieve technical readiness</a:t>
              </a:r>
            </a:p>
          </p:txBody>
        </p:sp>
      </p:grpSp>
      <p:sp>
        <p:nvSpPr>
          <p:cNvPr id="87" name="Rectangle 86"/>
          <p:cNvSpPr/>
          <p:nvPr/>
        </p:nvSpPr>
        <p:spPr>
          <a:xfrm>
            <a:off x="4229644" y="4046772"/>
            <a:ext cx="2423505" cy="1403149"/>
          </a:xfrm>
          <a:prstGeom prst="rect">
            <a:avLst/>
          </a:prstGeom>
        </p:spPr>
        <p:txBody>
          <a:bodyPr wrap="square">
            <a:spAutoFit/>
          </a:bodyPr>
          <a:lstStyle/>
          <a:p>
            <a:pPr defTabSz="931884" fontAlgn="base">
              <a:spcBef>
                <a:spcPts val="612"/>
              </a:spcBef>
              <a:spcAft>
                <a:spcPct val="0"/>
              </a:spcAft>
            </a:pPr>
            <a:r>
              <a:rPr lang="en-US" sz="1835" dirty="0">
                <a:gradFill>
                  <a:gsLst>
                    <a:gs pos="0">
                      <a:srgbClr val="FFFFFF"/>
                    </a:gs>
                    <a:gs pos="100000">
                      <a:srgbClr val="FFFFFF"/>
                    </a:gs>
                  </a:gsLst>
                  <a:lin ang="5400000" scaled="0"/>
                </a:gradFill>
                <a:latin typeface="Segoe UI Light"/>
                <a:ea typeface="Segoe UI" pitchFamily="34" charset="0"/>
                <a:cs typeface="Segoe UI" pitchFamily="34" charset="0"/>
              </a:rPr>
              <a:t>Deployment Planning</a:t>
            </a:r>
            <a:br>
              <a:rPr lang="en-US" sz="1835" dirty="0">
                <a:gradFill>
                  <a:gsLst>
                    <a:gs pos="0">
                      <a:srgbClr val="FFFFFF"/>
                    </a:gs>
                    <a:gs pos="100000">
                      <a:srgbClr val="FFFFFF"/>
                    </a:gs>
                  </a:gsLst>
                  <a:lin ang="5400000" scaled="0"/>
                </a:gradFill>
                <a:latin typeface="Segoe UI Light"/>
                <a:ea typeface="Segoe UI" pitchFamily="34" charset="0"/>
                <a:cs typeface="Segoe UI" pitchFamily="34" charset="0"/>
              </a:rPr>
            </a:br>
            <a:r>
              <a:rPr lang="en-US" sz="1835" dirty="0">
                <a:gradFill>
                  <a:gsLst>
                    <a:gs pos="0">
                      <a:srgbClr val="FFFFFF"/>
                    </a:gs>
                    <a:gs pos="100000">
                      <a:srgbClr val="FFFFFF"/>
                    </a:gs>
                  </a:gsLst>
                  <a:lin ang="5400000" scaled="0"/>
                </a:gradFill>
                <a:latin typeface="Segoe UI Light"/>
                <a:ea typeface="Segoe UI" pitchFamily="34" charset="0"/>
                <a:cs typeface="Segoe UI" pitchFamily="34" charset="0"/>
              </a:rPr>
              <a:t>Services</a:t>
            </a:r>
          </a:p>
          <a:p>
            <a:pPr defTabSz="931884" fontAlgn="base">
              <a:spcBef>
                <a:spcPts val="612"/>
              </a:spcBef>
              <a:spcAft>
                <a:spcPct val="0"/>
              </a:spcAft>
            </a:pPr>
            <a:r>
              <a:rPr lang="en-US" sz="1835" dirty="0">
                <a:gradFill>
                  <a:gsLst>
                    <a:gs pos="0">
                      <a:srgbClr val="FFFFFF"/>
                    </a:gs>
                    <a:gs pos="100000">
                      <a:srgbClr val="FFFFFF"/>
                    </a:gs>
                  </a:gsLst>
                  <a:lin ang="5400000" scaled="0"/>
                </a:gradFill>
                <a:latin typeface="Segoe UI Light"/>
                <a:ea typeface="Segoe UI" pitchFamily="34" charset="0"/>
                <a:cs typeface="Segoe UI" pitchFamily="34" charset="0"/>
              </a:rPr>
              <a:t>IT Pro Training</a:t>
            </a:r>
          </a:p>
          <a:p>
            <a:pPr defTabSz="931884" fontAlgn="base">
              <a:spcBef>
                <a:spcPts val="612"/>
              </a:spcBef>
              <a:spcAft>
                <a:spcPct val="0"/>
              </a:spcAft>
            </a:pPr>
            <a:r>
              <a:rPr lang="en-US" sz="1835" dirty="0">
                <a:gradFill>
                  <a:gsLst>
                    <a:gs pos="0">
                      <a:srgbClr val="FFFFFF"/>
                    </a:gs>
                    <a:gs pos="100000">
                      <a:srgbClr val="FFFFFF"/>
                    </a:gs>
                  </a:gsLst>
                  <a:lin ang="5400000" scaled="0"/>
                </a:gradFill>
                <a:latin typeface="Segoe UI Light"/>
                <a:ea typeface="Segoe UI" pitchFamily="34" charset="0"/>
                <a:cs typeface="Segoe UI" pitchFamily="34" charset="0"/>
              </a:rPr>
              <a:t>24x7 Support</a:t>
            </a:r>
          </a:p>
        </p:txBody>
      </p:sp>
      <p:sp>
        <p:nvSpPr>
          <p:cNvPr id="4" name="TextBox 3"/>
          <p:cNvSpPr txBox="1"/>
          <p:nvPr/>
        </p:nvSpPr>
        <p:spPr>
          <a:xfrm>
            <a:off x="9558828" y="4055122"/>
            <a:ext cx="2492631" cy="2120419"/>
          </a:xfrm>
          <a:prstGeom prst="rect">
            <a:avLst/>
          </a:prstGeom>
          <a:noFill/>
        </p:spPr>
        <p:txBody>
          <a:bodyPr wrap="square" lIns="0" tIns="0" rIns="0" bIns="0" rtlCol="0">
            <a:spAutoFit/>
          </a:bodyPr>
          <a:lstStyle/>
          <a:p>
            <a:pPr defTabSz="931884" fontAlgn="base">
              <a:spcBef>
                <a:spcPts val="612"/>
              </a:spcBef>
              <a:spcAft>
                <a:spcPct val="0"/>
              </a:spcAft>
            </a:pPr>
            <a:r>
              <a:rPr lang="en-US" sz="1835" b="1" spc="-102" dirty="0">
                <a:ln w="3175">
                  <a:noFill/>
                </a:ln>
                <a:gradFill>
                  <a:gsLst>
                    <a:gs pos="1250">
                      <a:srgbClr val="EB3C00"/>
                    </a:gs>
                    <a:gs pos="100000">
                      <a:srgbClr val="EB3C00"/>
                    </a:gs>
                  </a:gsLst>
                  <a:lin ang="5400000" scaled="0"/>
                </a:gradFill>
                <a:latin typeface="Segoe UI Light"/>
                <a:cs typeface="Arial" charset="0"/>
              </a:rPr>
              <a:t>Best in class service offerings</a:t>
            </a:r>
          </a:p>
          <a:p>
            <a:pPr defTabSz="931884" fontAlgn="base">
              <a:spcBef>
                <a:spcPts val="612"/>
              </a:spcBef>
              <a:spcAft>
                <a:spcPct val="0"/>
              </a:spcAft>
            </a:pPr>
            <a:r>
              <a:rPr lang="en-US" sz="1835" spc="-71" dirty="0">
                <a:solidFill>
                  <a:srgbClr val="E6E6E6">
                    <a:lumMod val="50000"/>
                  </a:srgbClr>
                </a:solidFill>
              </a:rPr>
              <a:t>New Version Rights</a:t>
            </a:r>
          </a:p>
          <a:p>
            <a:pPr defTabSz="931884" fontAlgn="base">
              <a:spcBef>
                <a:spcPts val="612"/>
              </a:spcBef>
              <a:spcAft>
                <a:spcPct val="0"/>
              </a:spcAft>
            </a:pPr>
            <a:r>
              <a:rPr lang="en-US" sz="1835" spc="-71" dirty="0">
                <a:solidFill>
                  <a:srgbClr val="E6E6E6">
                    <a:lumMod val="50000"/>
                  </a:srgbClr>
                </a:solidFill>
              </a:rPr>
              <a:t>Extended Hotfix</a:t>
            </a:r>
          </a:p>
          <a:p>
            <a:pPr defTabSz="931884" fontAlgn="base">
              <a:spcBef>
                <a:spcPts val="612"/>
              </a:spcBef>
              <a:spcAft>
                <a:spcPct val="0"/>
              </a:spcAft>
            </a:pPr>
            <a:r>
              <a:rPr lang="en-US" sz="1835" spc="-71" dirty="0">
                <a:solidFill>
                  <a:srgbClr val="E6E6E6">
                    <a:lumMod val="50000"/>
                  </a:srgbClr>
                </a:solidFill>
              </a:rPr>
              <a:t>Cold Backups</a:t>
            </a:r>
          </a:p>
          <a:p>
            <a:pPr defTabSz="931884" fontAlgn="base">
              <a:spcBef>
                <a:spcPts val="612"/>
              </a:spcBef>
              <a:spcAft>
                <a:spcPct val="0"/>
              </a:spcAft>
            </a:pPr>
            <a:r>
              <a:rPr lang="en-US" sz="1835" spc="-71" dirty="0">
                <a:solidFill>
                  <a:srgbClr val="E6E6E6">
                    <a:lumMod val="50000"/>
                  </a:srgbClr>
                </a:solidFill>
              </a:rPr>
              <a:t>Multi-Language Pack</a:t>
            </a:r>
          </a:p>
          <a:p>
            <a:pPr defTabSz="931884" fontAlgn="base">
              <a:spcBef>
                <a:spcPts val="612"/>
              </a:spcBef>
              <a:spcAft>
                <a:spcPct val="0"/>
              </a:spcAft>
            </a:pPr>
            <a:r>
              <a:rPr lang="en-US" sz="1835" spc="-71" dirty="0">
                <a:solidFill>
                  <a:srgbClr val="E6E6E6">
                    <a:lumMod val="50000"/>
                  </a:srgbClr>
                </a:solidFill>
              </a:rPr>
              <a:t>Spread Payments</a:t>
            </a:r>
          </a:p>
        </p:txBody>
      </p:sp>
      <p:sp>
        <p:nvSpPr>
          <p:cNvPr id="28" name="TextBox 27"/>
          <p:cNvSpPr txBox="1"/>
          <p:nvPr/>
        </p:nvSpPr>
        <p:spPr>
          <a:xfrm>
            <a:off x="4290742" y="4018800"/>
            <a:ext cx="2470739" cy="1387453"/>
          </a:xfrm>
          <a:prstGeom prst="rect">
            <a:avLst/>
          </a:prstGeom>
          <a:noFill/>
        </p:spPr>
        <p:txBody>
          <a:bodyPr wrap="square" lIns="0" tIns="0" rIns="0" bIns="0" rtlCol="0">
            <a:spAutoFit/>
          </a:bodyPr>
          <a:lstStyle/>
          <a:p>
            <a:pPr defTabSz="931884" fontAlgn="base">
              <a:spcBef>
                <a:spcPts val="612"/>
              </a:spcBef>
              <a:spcAft>
                <a:spcPct val="0"/>
              </a:spcAft>
            </a:pPr>
            <a:r>
              <a:rPr lang="en-US" sz="1835" b="1" spc="-102" dirty="0">
                <a:ln w="3175">
                  <a:noFill/>
                </a:ln>
                <a:gradFill>
                  <a:gsLst>
                    <a:gs pos="1250">
                      <a:srgbClr val="EB3C00"/>
                    </a:gs>
                    <a:gs pos="100000">
                      <a:srgbClr val="EB3C00"/>
                    </a:gs>
                  </a:gsLst>
                  <a:lin ang="5400000" scaled="0"/>
                </a:gradFill>
                <a:latin typeface="Segoe UI Light"/>
                <a:cs typeface="Arial" charset="0"/>
              </a:rPr>
              <a:t>Get trained and manage IT</a:t>
            </a:r>
          </a:p>
          <a:p>
            <a:pPr defTabSz="931884" fontAlgn="base">
              <a:spcBef>
                <a:spcPts val="612"/>
              </a:spcBef>
              <a:spcAft>
                <a:spcPct val="0"/>
              </a:spcAft>
            </a:pPr>
            <a:r>
              <a:rPr lang="en-US" sz="1835" spc="-71" dirty="0">
                <a:solidFill>
                  <a:srgbClr val="E6E6E6">
                    <a:lumMod val="50000"/>
                  </a:srgbClr>
                </a:solidFill>
              </a:rPr>
              <a:t>IT Pro Training</a:t>
            </a:r>
          </a:p>
          <a:p>
            <a:pPr defTabSz="931884" fontAlgn="base">
              <a:spcBef>
                <a:spcPts val="612"/>
              </a:spcBef>
              <a:spcAft>
                <a:spcPct val="0"/>
              </a:spcAft>
            </a:pPr>
            <a:r>
              <a:rPr lang="en-US" sz="1835" spc="-71" dirty="0">
                <a:solidFill>
                  <a:srgbClr val="E6E6E6">
                    <a:lumMod val="50000"/>
                  </a:srgbClr>
                </a:solidFill>
              </a:rPr>
              <a:t>Planning Services</a:t>
            </a:r>
          </a:p>
          <a:p>
            <a:pPr defTabSz="931884" fontAlgn="base">
              <a:spcBef>
                <a:spcPts val="612"/>
              </a:spcBef>
              <a:spcAft>
                <a:spcPct val="0"/>
              </a:spcAft>
            </a:pPr>
            <a:r>
              <a:rPr lang="en-US" sz="1835" spc="-71" dirty="0">
                <a:solidFill>
                  <a:srgbClr val="E6E6E6">
                    <a:lumMod val="50000"/>
                  </a:srgbClr>
                </a:solidFill>
              </a:rPr>
              <a:t>24x7 Support</a:t>
            </a:r>
          </a:p>
        </p:txBody>
      </p:sp>
      <p:sp>
        <p:nvSpPr>
          <p:cNvPr id="32" name="TextBox 31"/>
          <p:cNvSpPr txBox="1"/>
          <p:nvPr/>
        </p:nvSpPr>
        <p:spPr>
          <a:xfrm>
            <a:off x="6888673" y="4041464"/>
            <a:ext cx="2494760" cy="1963467"/>
          </a:xfrm>
          <a:prstGeom prst="rect">
            <a:avLst/>
          </a:prstGeom>
          <a:noFill/>
        </p:spPr>
        <p:txBody>
          <a:bodyPr wrap="square" lIns="0" tIns="0" rIns="0" bIns="0" rtlCol="0">
            <a:spAutoFit/>
          </a:bodyPr>
          <a:lstStyle/>
          <a:p>
            <a:pPr defTabSz="931884" fontAlgn="base">
              <a:spcBef>
                <a:spcPts val="612"/>
              </a:spcBef>
              <a:spcAft>
                <a:spcPct val="0"/>
              </a:spcAft>
            </a:pPr>
            <a:r>
              <a:rPr lang="en-US" sz="1835" b="1" spc="-102" dirty="0">
                <a:ln w="3175">
                  <a:noFill/>
                </a:ln>
                <a:gradFill>
                  <a:gsLst>
                    <a:gs pos="1250">
                      <a:srgbClr val="EB3C00"/>
                    </a:gs>
                    <a:gs pos="100000">
                      <a:srgbClr val="EB3C00"/>
                    </a:gs>
                  </a:gsLst>
                  <a:lin ang="5400000" scaled="0"/>
                </a:gradFill>
                <a:latin typeface="Segoe UI Light"/>
                <a:cs typeface="Arial" charset="0"/>
              </a:rPr>
              <a:t>Empower employees</a:t>
            </a:r>
          </a:p>
          <a:p>
            <a:pPr defTabSz="931884" fontAlgn="base">
              <a:spcBef>
                <a:spcPts val="612"/>
              </a:spcBef>
              <a:spcAft>
                <a:spcPct val="0"/>
              </a:spcAft>
            </a:pPr>
            <a:r>
              <a:rPr lang="en-US" sz="1835" spc="-71" dirty="0">
                <a:solidFill>
                  <a:srgbClr val="E6E6E6">
                    <a:lumMod val="50000"/>
                  </a:srgbClr>
                </a:solidFill>
              </a:rPr>
              <a:t>Home Use Program</a:t>
            </a:r>
          </a:p>
          <a:p>
            <a:pPr defTabSz="931884" fontAlgn="base">
              <a:spcBef>
                <a:spcPts val="612"/>
              </a:spcBef>
              <a:spcAft>
                <a:spcPct val="0"/>
              </a:spcAft>
            </a:pPr>
            <a:r>
              <a:rPr lang="en-US" sz="1835" spc="-71" dirty="0">
                <a:solidFill>
                  <a:srgbClr val="E6E6E6">
                    <a:lumMod val="50000"/>
                  </a:srgbClr>
                </a:solidFill>
              </a:rPr>
              <a:t>Office Roaming</a:t>
            </a:r>
            <a:br>
              <a:rPr lang="en-US" sz="1835" spc="-71" dirty="0">
                <a:solidFill>
                  <a:srgbClr val="E6E6E6">
                    <a:lumMod val="50000"/>
                  </a:srgbClr>
                </a:solidFill>
              </a:rPr>
            </a:br>
            <a:r>
              <a:rPr lang="en-US" sz="1835" spc="-71" dirty="0">
                <a:solidFill>
                  <a:srgbClr val="E6E6E6">
                    <a:lumMod val="50000"/>
                  </a:srgbClr>
                </a:solidFill>
              </a:rPr>
              <a:t>Use Rights</a:t>
            </a:r>
          </a:p>
          <a:p>
            <a:pPr defTabSz="931884" fontAlgn="base">
              <a:spcBef>
                <a:spcPts val="612"/>
              </a:spcBef>
              <a:spcAft>
                <a:spcPct val="0"/>
              </a:spcAft>
            </a:pPr>
            <a:r>
              <a:rPr lang="en-US" sz="1835" spc="-71" dirty="0">
                <a:solidFill>
                  <a:srgbClr val="E6E6E6">
                    <a:lumMod val="50000"/>
                  </a:srgbClr>
                </a:solidFill>
              </a:rPr>
              <a:t>E-Learning Courses</a:t>
            </a:r>
          </a:p>
          <a:p>
            <a:endParaRPr lang="en-US" sz="1835" spc="-71" dirty="0">
              <a:gradFill>
                <a:gsLst>
                  <a:gs pos="2917">
                    <a:srgbClr val="E6E6E6"/>
                  </a:gs>
                  <a:gs pos="95000">
                    <a:srgbClr val="E6E6E6"/>
                  </a:gs>
                </a:gsLst>
                <a:lin ang="5400000" scaled="0"/>
              </a:gradFill>
            </a:endParaRPr>
          </a:p>
        </p:txBody>
      </p:sp>
      <p:pic>
        <p:nvPicPr>
          <p:cNvPr id="98" name="Picture 4" descr="http://farm7.staticflickr.com/6198/6149648253_a3f453cb9e_z.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1" t="5733" r="18331" b="39762"/>
          <a:stretch/>
        </p:blipFill>
        <p:spPr bwMode="auto">
          <a:xfrm>
            <a:off x="302226" y="1372688"/>
            <a:ext cx="3797181" cy="4754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0677335"/>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8201588" y="1093818"/>
            <a:ext cx="3784587" cy="60293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65" tIns="46616" rIns="93232" bIns="93236" numCol="1" rtlCol="0" anchor="ctr" anchorCtr="0" compatLnSpc="1">
            <a:prstTxWarp prst="textNoShape">
              <a:avLst/>
            </a:prstTxWarp>
          </a:bodyPr>
          <a:lstStyle/>
          <a:p>
            <a:pPr defTabSz="932010" fontAlgn="base">
              <a:lnSpc>
                <a:spcPct val="90000"/>
              </a:lnSpc>
              <a:spcBef>
                <a:spcPct val="0"/>
              </a:spcBef>
              <a:spcAft>
                <a:spcPct val="0"/>
              </a:spcAft>
            </a:pPr>
            <a:r>
              <a:rPr lang="en-US" sz="2039" b="1" dirty="0">
                <a:gradFill>
                  <a:gsLst>
                    <a:gs pos="0">
                      <a:srgbClr val="FFFFFF"/>
                    </a:gs>
                    <a:gs pos="100000">
                      <a:srgbClr val="FFFFFF"/>
                    </a:gs>
                  </a:gsLst>
                  <a:lin ang="5400000" scaled="0"/>
                </a:gradFill>
                <a:latin typeface="Segoe UI Light"/>
                <a:ea typeface="Segoe UI" pitchFamily="34" charset="0"/>
                <a:cs typeface="Segoe UI" pitchFamily="34" charset="0"/>
              </a:rPr>
              <a:t> Optimize business value</a:t>
            </a:r>
          </a:p>
        </p:txBody>
      </p:sp>
      <p:sp>
        <p:nvSpPr>
          <p:cNvPr id="34" name="Rectangle 33"/>
          <p:cNvSpPr/>
          <p:nvPr/>
        </p:nvSpPr>
        <p:spPr bwMode="auto">
          <a:xfrm>
            <a:off x="4286743" y="1093818"/>
            <a:ext cx="3784587" cy="60293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65" tIns="46616" rIns="93232" bIns="93236" numCol="1" rtlCol="0" anchor="ctr" anchorCtr="0" compatLnSpc="1">
            <a:prstTxWarp prst="textNoShape">
              <a:avLst/>
            </a:prstTxWarp>
          </a:bodyPr>
          <a:lstStyle/>
          <a:p>
            <a:pPr defTabSz="932010" fontAlgn="base">
              <a:lnSpc>
                <a:spcPct val="90000"/>
              </a:lnSpc>
              <a:spcBef>
                <a:spcPct val="0"/>
              </a:spcBef>
              <a:spcAft>
                <a:spcPct val="0"/>
              </a:spcAft>
            </a:pPr>
            <a:r>
              <a:rPr lang="en-US" sz="2039" b="1" dirty="0">
                <a:gradFill>
                  <a:gsLst>
                    <a:gs pos="0">
                      <a:srgbClr val="FFFFFF"/>
                    </a:gs>
                    <a:gs pos="100000">
                      <a:srgbClr val="FFFFFF"/>
                    </a:gs>
                  </a:gsLst>
                  <a:lin ang="5400000" scaled="0"/>
                </a:gradFill>
                <a:latin typeface="Segoe UI Light"/>
                <a:ea typeface="Segoe UI" pitchFamily="34" charset="0"/>
                <a:cs typeface="Segoe UI" pitchFamily="34" charset="0"/>
              </a:rPr>
              <a:t> Create a productive workforce</a:t>
            </a:r>
          </a:p>
        </p:txBody>
      </p:sp>
      <p:sp>
        <p:nvSpPr>
          <p:cNvPr id="14" name="Title 2"/>
          <p:cNvSpPr txBox="1">
            <a:spLocks/>
          </p:cNvSpPr>
          <p:nvPr/>
        </p:nvSpPr>
        <p:spPr>
          <a:xfrm>
            <a:off x="533429" y="157580"/>
            <a:ext cx="11898927" cy="762587"/>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4800" b="0" kern="1200" cap="none" spc="-100" baseline="0">
                <a:ln w="3175">
                  <a:noFill/>
                </a:ln>
                <a:gradFill>
                  <a:gsLst>
                    <a:gs pos="1250">
                      <a:schemeClr val="tx2"/>
                    </a:gs>
                    <a:gs pos="100000">
                      <a:schemeClr val="tx2"/>
                    </a:gs>
                  </a:gsLst>
                  <a:lin ang="5400000" scaled="0"/>
                </a:gradFill>
                <a:effectLst/>
                <a:latin typeface="+mj-lt"/>
                <a:ea typeface="+mn-ea"/>
                <a:cs typeface="Arial" charset="0"/>
              </a:defRPr>
            </a:lvl1pPr>
          </a:lstStyle>
          <a:p>
            <a:r>
              <a:rPr sz="4895" dirty="0">
                <a:gradFill>
                  <a:gsLst>
                    <a:gs pos="1250">
                      <a:srgbClr val="EB3C00"/>
                    </a:gs>
                    <a:gs pos="100000">
                      <a:srgbClr val="EB3C00"/>
                    </a:gs>
                  </a:gsLst>
                  <a:lin ang="5400000" scaled="0"/>
                </a:gradFill>
              </a:rPr>
              <a:t>Use Software Assurance to move to the cloud</a:t>
            </a:r>
            <a:endParaRPr sz="4079" dirty="0">
              <a:gradFill>
                <a:gsLst>
                  <a:gs pos="1250">
                    <a:srgbClr val="EB3C00"/>
                  </a:gs>
                  <a:gs pos="100000">
                    <a:srgbClr val="EB3C00"/>
                  </a:gs>
                </a:gsLst>
                <a:lin ang="5400000" scaled="0"/>
              </a:gradFill>
            </a:endParaRPr>
          </a:p>
        </p:txBody>
      </p:sp>
      <p:sp>
        <p:nvSpPr>
          <p:cNvPr id="22" name="TextBox 21"/>
          <p:cNvSpPr txBox="1"/>
          <p:nvPr/>
        </p:nvSpPr>
        <p:spPr>
          <a:xfrm>
            <a:off x="371830" y="4505122"/>
            <a:ext cx="3784588" cy="1152549"/>
          </a:xfrm>
          <a:prstGeom prst="rect">
            <a:avLst/>
          </a:prstGeom>
          <a:noFill/>
        </p:spPr>
        <p:txBody>
          <a:bodyPr wrap="square" lIns="0" tIns="0" rIns="0" bIns="0" rtlCol="0">
            <a:spAutoFit/>
          </a:bodyPr>
          <a:lstStyle/>
          <a:p>
            <a:pPr>
              <a:spcBef>
                <a:spcPts val="612"/>
              </a:spcBef>
            </a:pPr>
            <a:r>
              <a:rPr lang="en-US" sz="2447" b="1" spc="-102" dirty="0">
                <a:ln w="3175">
                  <a:noFill/>
                </a:ln>
                <a:gradFill>
                  <a:gsLst>
                    <a:gs pos="1250">
                      <a:srgbClr val="EB3C00"/>
                    </a:gs>
                    <a:gs pos="100000">
                      <a:srgbClr val="EB3C00"/>
                    </a:gs>
                  </a:gsLst>
                  <a:lin ang="5400000" scaled="0"/>
                </a:gradFill>
                <a:latin typeface="Segoe UI Light"/>
                <a:cs typeface="Arial" charset="0"/>
              </a:rPr>
              <a:t>Planning Services</a:t>
            </a:r>
            <a:r>
              <a:rPr lang="en-US" sz="2855" b="1" spc="-102" dirty="0">
                <a:ln w="3175">
                  <a:noFill/>
                </a:ln>
                <a:gradFill>
                  <a:gsLst>
                    <a:gs pos="1250">
                      <a:srgbClr val="EB3C00"/>
                    </a:gs>
                    <a:gs pos="100000">
                      <a:srgbClr val="EB3C00"/>
                    </a:gs>
                  </a:gsLst>
                  <a:lin ang="5400000" scaled="0"/>
                </a:gradFill>
                <a:latin typeface="Segoe UI Light"/>
                <a:cs typeface="Arial" charset="0"/>
              </a:rPr>
              <a:t/>
            </a:r>
            <a:br>
              <a:rPr lang="en-US" sz="2855" b="1" spc="-102" dirty="0">
                <a:ln w="3175">
                  <a:noFill/>
                </a:ln>
                <a:gradFill>
                  <a:gsLst>
                    <a:gs pos="1250">
                      <a:srgbClr val="EB3C00"/>
                    </a:gs>
                    <a:gs pos="100000">
                      <a:srgbClr val="EB3C00"/>
                    </a:gs>
                  </a:gsLst>
                  <a:lin ang="5400000" scaled="0"/>
                </a:gradFill>
                <a:latin typeface="Segoe UI Light"/>
                <a:cs typeface="Arial" charset="0"/>
              </a:rPr>
            </a:br>
            <a:r>
              <a:rPr lang="en-US" sz="1632" spc="-71" dirty="0">
                <a:solidFill>
                  <a:srgbClr val="E6E6E6">
                    <a:lumMod val="50000"/>
                  </a:srgbClr>
                </a:solidFill>
              </a:rPr>
              <a:t>Work with a qualified Planning Services partner to experience a hands-on Office 365 pilot engagement in your environment. </a:t>
            </a:r>
          </a:p>
        </p:txBody>
      </p:sp>
      <p:sp>
        <p:nvSpPr>
          <p:cNvPr id="28" name="TextBox 27"/>
          <p:cNvSpPr txBox="1"/>
          <p:nvPr/>
        </p:nvSpPr>
        <p:spPr>
          <a:xfrm>
            <a:off x="4286054" y="4506221"/>
            <a:ext cx="3785276" cy="1152549"/>
          </a:xfrm>
          <a:prstGeom prst="rect">
            <a:avLst/>
          </a:prstGeom>
          <a:noFill/>
        </p:spPr>
        <p:txBody>
          <a:bodyPr wrap="square" lIns="0" tIns="0" rIns="0" bIns="0" rtlCol="0">
            <a:spAutoFit/>
          </a:bodyPr>
          <a:lstStyle/>
          <a:p>
            <a:r>
              <a:rPr lang="en-US" sz="2447" b="1" spc="-102" dirty="0">
                <a:ln w="3175">
                  <a:noFill/>
                </a:ln>
                <a:gradFill>
                  <a:gsLst>
                    <a:gs pos="1250">
                      <a:srgbClr val="EB3C00"/>
                    </a:gs>
                    <a:gs pos="100000">
                      <a:srgbClr val="EB3C00"/>
                    </a:gs>
                  </a:gsLst>
                  <a:lin ang="5400000" scaled="0"/>
                </a:gradFill>
                <a:latin typeface="Segoe UI Light"/>
                <a:cs typeface="Arial" charset="0"/>
              </a:rPr>
              <a:t>Training</a:t>
            </a:r>
          </a:p>
          <a:p>
            <a:r>
              <a:rPr lang="en-US" sz="1632" spc="-71" dirty="0">
                <a:solidFill>
                  <a:srgbClr val="E6E6E6">
                    <a:lumMod val="50000"/>
                  </a:srgbClr>
                </a:solidFill>
              </a:rPr>
              <a:t>IT Pro and end-user training courses help your organization prepare for the cloud and be more productive.</a:t>
            </a:r>
          </a:p>
        </p:txBody>
      </p:sp>
      <p:pic>
        <p:nvPicPr>
          <p:cNvPr id="16" name="Picture 1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71830" y="1696758"/>
            <a:ext cx="3785383" cy="277790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C:\Users\user\Pictures\Work pics and images\Media Bank downloads\Pics\2012\MSC12_Perry_001.jpg"/>
          <p:cNvPicPr preferRelativeResize="0">
            <a:picLocks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flipH="1">
            <a:off x="4289927" y="1685425"/>
            <a:ext cx="3781404" cy="277843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202383" y="1697856"/>
            <a:ext cx="3785383" cy="2776803"/>
          </a:xfrm>
          <a:prstGeom prst="rect">
            <a:avLst/>
          </a:prstGeom>
        </p:spPr>
      </p:pic>
      <p:sp>
        <p:nvSpPr>
          <p:cNvPr id="20" name="Rectangle 19"/>
          <p:cNvSpPr/>
          <p:nvPr/>
        </p:nvSpPr>
        <p:spPr bwMode="auto">
          <a:xfrm>
            <a:off x="371831" y="1093818"/>
            <a:ext cx="3784587" cy="60293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65" tIns="46616" rIns="93232" bIns="93236" numCol="1" rtlCol="0" anchor="ctr" anchorCtr="0" compatLnSpc="1">
            <a:prstTxWarp prst="textNoShape">
              <a:avLst/>
            </a:prstTxWarp>
          </a:bodyPr>
          <a:lstStyle/>
          <a:p>
            <a:pPr defTabSz="932010" fontAlgn="base">
              <a:lnSpc>
                <a:spcPct val="90000"/>
              </a:lnSpc>
              <a:spcBef>
                <a:spcPct val="0"/>
              </a:spcBef>
              <a:spcAft>
                <a:spcPct val="0"/>
              </a:spcAft>
            </a:pPr>
            <a:r>
              <a:rPr lang="en-US" sz="2039" b="1" dirty="0">
                <a:gradFill>
                  <a:gsLst>
                    <a:gs pos="0">
                      <a:srgbClr val="FFFFFF"/>
                    </a:gs>
                    <a:gs pos="100000">
                      <a:srgbClr val="FFFFFF"/>
                    </a:gs>
                  </a:gsLst>
                  <a:lin ang="5400000" scaled="0"/>
                </a:gradFill>
                <a:latin typeface="Segoe UI Light"/>
                <a:ea typeface="Segoe UI" pitchFamily="34" charset="0"/>
                <a:cs typeface="Segoe UI" pitchFamily="34" charset="0"/>
              </a:rPr>
              <a:t> Achieve technical readiness</a:t>
            </a:r>
          </a:p>
        </p:txBody>
      </p:sp>
      <p:sp>
        <p:nvSpPr>
          <p:cNvPr id="35" name="TextBox 34"/>
          <p:cNvSpPr txBox="1"/>
          <p:nvPr/>
        </p:nvSpPr>
        <p:spPr>
          <a:xfrm>
            <a:off x="8201588" y="4505122"/>
            <a:ext cx="3784587" cy="1152549"/>
          </a:xfrm>
          <a:prstGeom prst="rect">
            <a:avLst/>
          </a:prstGeom>
          <a:noFill/>
        </p:spPr>
        <p:txBody>
          <a:bodyPr wrap="square" lIns="0" tIns="0" rIns="0" bIns="0" rtlCol="0">
            <a:spAutoFit/>
          </a:bodyPr>
          <a:lstStyle/>
          <a:p>
            <a:r>
              <a:rPr lang="en-US" sz="2447" b="1" spc="-102" dirty="0">
                <a:ln w="3175">
                  <a:noFill/>
                </a:ln>
                <a:gradFill>
                  <a:gsLst>
                    <a:gs pos="1250">
                      <a:srgbClr val="EB3C00"/>
                    </a:gs>
                    <a:gs pos="100000">
                      <a:srgbClr val="EB3C00"/>
                    </a:gs>
                  </a:gsLst>
                  <a:lin ang="5400000" scaled="0"/>
                </a:gradFill>
                <a:latin typeface="Segoe UI Light"/>
                <a:cs typeface="Arial" charset="0"/>
              </a:rPr>
              <a:t>New Version Rights</a:t>
            </a:r>
            <a:endParaRPr lang="en-US" sz="1224" b="1" spc="-102" dirty="0">
              <a:ln w="3175">
                <a:noFill/>
              </a:ln>
              <a:gradFill>
                <a:gsLst>
                  <a:gs pos="1250">
                    <a:srgbClr val="EB3C00"/>
                  </a:gs>
                  <a:gs pos="100000">
                    <a:srgbClr val="EB3C00"/>
                  </a:gs>
                </a:gsLst>
                <a:lin ang="5400000" scaled="0"/>
              </a:gradFill>
              <a:latin typeface="Segoe UI Light"/>
              <a:cs typeface="Arial" charset="0"/>
            </a:endParaRPr>
          </a:p>
          <a:p>
            <a:r>
              <a:rPr lang="en-US" sz="1632" spc="-71" dirty="0">
                <a:solidFill>
                  <a:srgbClr val="E6E6E6">
                    <a:lumMod val="50000"/>
                  </a:srgbClr>
                </a:solidFill>
              </a:rPr>
              <a:t>Get current on the latest Windows and Office software to optimize for your Office 365 experience.</a:t>
            </a:r>
          </a:p>
        </p:txBody>
      </p:sp>
    </p:spTree>
    <p:extLst>
      <p:ext uri="{BB962C8B-B14F-4D97-AF65-F5344CB8AC3E}">
        <p14:creationId xmlns:p14="http://schemas.microsoft.com/office/powerpoint/2010/main" val="2985725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descr="C:\Users\v-junyo\Documents\Jun_Mesh\Microsoft Files\DesignTools\Brand Photos\Office Brand - No_exp\NEW\OFF12_Joi_01.png"/>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409124" y="1504058"/>
            <a:ext cx="3784587" cy="308269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p:cNvPicPr>
            <a:picLocks noChangeArrowheads="1"/>
          </p:cNvPicPr>
          <p:nvPr/>
        </p:nvPicPr>
        <p:blipFill rotWithShape="1">
          <a:blip r:embed="rId4" cstate="screen">
            <a:extLst>
              <a:ext uri="{28A0092B-C50C-407E-A947-70E740481C1C}">
                <a14:useLocalDpi xmlns:a14="http://schemas.microsoft.com/office/drawing/2010/main"/>
              </a:ext>
            </a:extLst>
          </a:blip>
          <a:srcRect t="-408"/>
          <a:stretch/>
        </p:blipFill>
        <p:spPr bwMode="auto">
          <a:xfrm>
            <a:off x="4323970" y="1965650"/>
            <a:ext cx="3784655" cy="2632952"/>
          </a:xfrm>
          <a:prstGeom prst="rect">
            <a:avLst/>
          </a:prstGeom>
          <a:noFill/>
          <a:ln>
            <a:noFill/>
          </a:ln>
          <a:effectLst/>
          <a:extLst>
            <a:ext uri="{909E8E84-426E-40DD-AFC4-6F175D3DCCD1}">
              <a14:hiddenFill xmlns:a14="http://schemas.microsoft.com/office/drawing/2010/main">
                <a:solidFill>
                  <a:srgbClr val="FFFFFF"/>
                </a:solidFill>
              </a14:hiddenFill>
            </a:ext>
          </a:extLst>
        </p:spPr>
      </p:pic>
      <p:pic>
        <p:nvPicPr>
          <p:cNvPr id="19" name="Picture 4" descr="http://farm7.staticflickr.com/6198/6149648253_a3f453cb9e_z.jp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1" t="5733" r="18331" b="39762"/>
          <a:stretch/>
        </p:blipFill>
        <p:spPr bwMode="auto">
          <a:xfrm>
            <a:off x="8251573" y="1965650"/>
            <a:ext cx="3771898" cy="2636347"/>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2"/>
          <p:cNvSpPr txBox="1">
            <a:spLocks/>
          </p:cNvSpPr>
          <p:nvPr/>
        </p:nvSpPr>
        <p:spPr>
          <a:xfrm>
            <a:off x="533429" y="172865"/>
            <a:ext cx="11898927" cy="762587"/>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4800" b="0" kern="1200" cap="none" spc="-100" baseline="0">
                <a:ln w="3175">
                  <a:noFill/>
                </a:ln>
                <a:gradFill>
                  <a:gsLst>
                    <a:gs pos="1250">
                      <a:schemeClr val="tx2"/>
                    </a:gs>
                    <a:gs pos="100000">
                      <a:schemeClr val="tx2"/>
                    </a:gs>
                  </a:gsLst>
                  <a:lin ang="5400000" scaled="0"/>
                </a:gradFill>
                <a:effectLst/>
                <a:latin typeface="+mj-lt"/>
                <a:ea typeface="+mn-ea"/>
                <a:cs typeface="Arial" charset="0"/>
              </a:defRPr>
            </a:lvl1pPr>
          </a:lstStyle>
          <a:p>
            <a:r>
              <a:rPr sz="4895" dirty="0">
                <a:gradFill>
                  <a:gsLst>
                    <a:gs pos="1250">
                      <a:srgbClr val="EB3C00"/>
                    </a:gs>
                    <a:gs pos="100000">
                      <a:srgbClr val="EB3C00"/>
                    </a:gs>
                  </a:gsLst>
                  <a:lin ang="5400000" scaled="0"/>
                </a:gradFill>
              </a:rPr>
              <a:t>Cloud relevant benefits of Office 365</a:t>
            </a:r>
            <a:endParaRPr sz="4079" dirty="0">
              <a:gradFill>
                <a:gsLst>
                  <a:gs pos="1250">
                    <a:srgbClr val="EB3C00"/>
                  </a:gs>
                  <a:gs pos="100000">
                    <a:srgbClr val="EB3C00"/>
                  </a:gs>
                </a:gsLst>
                <a:lin ang="5400000" scaled="0"/>
              </a:gradFill>
            </a:endParaRPr>
          </a:p>
        </p:txBody>
      </p:sp>
      <p:sp>
        <p:nvSpPr>
          <p:cNvPr id="4" name="TextBox 3"/>
          <p:cNvSpPr txBox="1"/>
          <p:nvPr/>
        </p:nvSpPr>
        <p:spPr>
          <a:xfrm>
            <a:off x="8251572" y="4624290"/>
            <a:ext cx="3771897" cy="2216487"/>
          </a:xfrm>
          <a:prstGeom prst="rect">
            <a:avLst/>
          </a:prstGeom>
          <a:noFill/>
        </p:spPr>
        <p:txBody>
          <a:bodyPr wrap="square" lIns="0" tIns="0" rIns="0" bIns="0" rtlCol="0">
            <a:spAutoFit/>
          </a:bodyPr>
          <a:lstStyle/>
          <a:p>
            <a:pPr>
              <a:spcBef>
                <a:spcPts val="612"/>
              </a:spcBef>
            </a:pPr>
            <a:r>
              <a:rPr lang="en-US" sz="2447" b="1" spc="-102" dirty="0">
                <a:ln w="3175">
                  <a:noFill/>
                </a:ln>
                <a:gradFill>
                  <a:gsLst>
                    <a:gs pos="1250">
                      <a:srgbClr val="EB3C00"/>
                    </a:gs>
                    <a:gs pos="100000">
                      <a:srgbClr val="EB3C00"/>
                    </a:gs>
                  </a:gsLst>
                  <a:lin ang="5400000" scaled="0"/>
                </a:gradFill>
                <a:latin typeface="Segoe UI Light"/>
                <a:cs typeface="Arial" charset="0"/>
              </a:rPr>
              <a:t>Best in class service offerings</a:t>
            </a:r>
          </a:p>
          <a:p>
            <a:pPr>
              <a:spcBef>
                <a:spcPts val="612"/>
              </a:spcBef>
            </a:pPr>
            <a:r>
              <a:rPr lang="en-US" sz="1835" spc="-71" dirty="0">
                <a:solidFill>
                  <a:srgbClr val="E6E6E6">
                    <a:lumMod val="50000"/>
                  </a:srgbClr>
                </a:solidFill>
              </a:rPr>
              <a:t>Office 365 is always up to date</a:t>
            </a:r>
          </a:p>
          <a:p>
            <a:pPr>
              <a:spcBef>
                <a:spcPts val="612"/>
              </a:spcBef>
            </a:pPr>
            <a:r>
              <a:rPr lang="en-US" sz="1835" spc="-71" dirty="0">
                <a:solidFill>
                  <a:srgbClr val="E6E6E6">
                    <a:lumMod val="50000"/>
                  </a:srgbClr>
                </a:solidFill>
              </a:rPr>
              <a:t>Available in multiple languages</a:t>
            </a:r>
          </a:p>
          <a:p>
            <a:pPr>
              <a:spcBef>
                <a:spcPts val="612"/>
              </a:spcBef>
            </a:pPr>
            <a:r>
              <a:rPr lang="en-US" sz="1835" spc="-71" dirty="0">
                <a:solidFill>
                  <a:srgbClr val="E6E6E6">
                    <a:lumMod val="50000"/>
                  </a:srgbClr>
                </a:solidFill>
              </a:rPr>
              <a:t>Guaranteed 99.9% uptime</a:t>
            </a:r>
          </a:p>
          <a:p>
            <a:pPr>
              <a:spcBef>
                <a:spcPts val="612"/>
              </a:spcBef>
            </a:pPr>
            <a:r>
              <a:rPr lang="en-US" sz="1835" spc="-71" dirty="0">
                <a:solidFill>
                  <a:srgbClr val="E6E6E6">
                    <a:lumMod val="50000"/>
                  </a:srgbClr>
                </a:solidFill>
              </a:rPr>
              <a:t>Annual payment terms</a:t>
            </a:r>
          </a:p>
          <a:p>
            <a:pPr>
              <a:spcBef>
                <a:spcPts val="612"/>
              </a:spcBef>
            </a:pPr>
            <a:r>
              <a:rPr lang="en-US" sz="1835" spc="-71" dirty="0">
                <a:solidFill>
                  <a:srgbClr val="E6E6E6">
                    <a:lumMod val="50000"/>
                  </a:srgbClr>
                </a:solidFill>
              </a:rPr>
              <a:t>Built in security protection</a:t>
            </a:r>
          </a:p>
        </p:txBody>
      </p:sp>
      <p:sp>
        <p:nvSpPr>
          <p:cNvPr id="29" name="TextBox 28"/>
          <p:cNvSpPr txBox="1"/>
          <p:nvPr/>
        </p:nvSpPr>
        <p:spPr>
          <a:xfrm>
            <a:off x="392692" y="4622348"/>
            <a:ext cx="3784587" cy="1850005"/>
          </a:xfrm>
          <a:prstGeom prst="rect">
            <a:avLst/>
          </a:prstGeom>
          <a:noFill/>
        </p:spPr>
        <p:txBody>
          <a:bodyPr wrap="square" lIns="0" tIns="0" rIns="0" bIns="0" rtlCol="0">
            <a:spAutoFit/>
          </a:bodyPr>
          <a:lstStyle/>
          <a:p>
            <a:pPr>
              <a:spcBef>
                <a:spcPts val="612"/>
              </a:spcBef>
            </a:pPr>
            <a:r>
              <a:rPr lang="en-US" sz="2447" b="1" spc="-102" dirty="0">
                <a:ln w="3175">
                  <a:noFill/>
                </a:ln>
                <a:gradFill>
                  <a:gsLst>
                    <a:gs pos="1250">
                      <a:srgbClr val="EB3C00"/>
                    </a:gs>
                    <a:gs pos="100000">
                      <a:srgbClr val="EB3C00"/>
                    </a:gs>
                  </a:gsLst>
                  <a:lin ang="5400000" scaled="0"/>
                </a:gradFill>
                <a:latin typeface="Segoe UI Light"/>
                <a:cs typeface="Arial" charset="0"/>
              </a:rPr>
              <a:t>Get trained and manage IT</a:t>
            </a:r>
          </a:p>
          <a:p>
            <a:pPr>
              <a:spcBef>
                <a:spcPts val="612"/>
              </a:spcBef>
            </a:pPr>
            <a:r>
              <a:rPr lang="en-US" sz="1835" spc="-71" dirty="0">
                <a:solidFill>
                  <a:srgbClr val="E6E6E6">
                    <a:lumMod val="50000"/>
                  </a:srgbClr>
                </a:solidFill>
              </a:rPr>
              <a:t>IT Pro E-learning courses</a:t>
            </a:r>
          </a:p>
          <a:p>
            <a:pPr>
              <a:spcBef>
                <a:spcPts val="612"/>
              </a:spcBef>
            </a:pPr>
            <a:r>
              <a:rPr lang="en-US" sz="1835" spc="-71" dirty="0">
                <a:solidFill>
                  <a:srgbClr val="E6E6E6">
                    <a:lumMod val="50000"/>
                  </a:srgbClr>
                </a:solidFill>
              </a:rPr>
              <a:t>24x7 Support</a:t>
            </a:r>
          </a:p>
          <a:p>
            <a:pPr>
              <a:spcBef>
                <a:spcPts val="612"/>
              </a:spcBef>
            </a:pPr>
            <a:r>
              <a:rPr lang="en-US" sz="1835" spc="-71" dirty="0">
                <a:solidFill>
                  <a:srgbClr val="E6E6E6">
                    <a:lumMod val="50000"/>
                  </a:srgbClr>
                </a:solidFill>
              </a:rPr>
              <a:t>Configurable admin portal</a:t>
            </a:r>
          </a:p>
          <a:p>
            <a:pPr>
              <a:spcBef>
                <a:spcPts val="612"/>
              </a:spcBef>
            </a:pPr>
            <a:r>
              <a:rPr lang="en-US" sz="1835" spc="-71" dirty="0">
                <a:solidFill>
                  <a:srgbClr val="E6E6E6">
                    <a:lumMod val="50000"/>
                  </a:srgbClr>
                </a:solidFill>
              </a:rPr>
              <a:t>Office 365 deployment investment</a:t>
            </a:r>
            <a:r>
              <a:rPr lang="en-US" sz="1835" spc="-71" dirty="0">
                <a:gradFill>
                  <a:gsLst>
                    <a:gs pos="2917">
                      <a:srgbClr val="E6E6E6"/>
                    </a:gs>
                    <a:gs pos="95000">
                      <a:srgbClr val="E6E6E6"/>
                    </a:gs>
                  </a:gsLst>
                  <a:lin ang="5400000" scaled="0"/>
                </a:gradFill>
              </a:rPr>
              <a:t>*</a:t>
            </a:r>
          </a:p>
        </p:txBody>
      </p:sp>
      <p:sp>
        <p:nvSpPr>
          <p:cNvPr id="30" name="TextBox 29"/>
          <p:cNvSpPr txBox="1"/>
          <p:nvPr/>
        </p:nvSpPr>
        <p:spPr>
          <a:xfrm>
            <a:off x="4323970" y="4622348"/>
            <a:ext cx="3784655" cy="1850005"/>
          </a:xfrm>
          <a:prstGeom prst="rect">
            <a:avLst/>
          </a:prstGeom>
          <a:noFill/>
        </p:spPr>
        <p:txBody>
          <a:bodyPr wrap="square" lIns="0" tIns="0" rIns="0" bIns="0" rtlCol="0">
            <a:spAutoFit/>
          </a:bodyPr>
          <a:lstStyle/>
          <a:p>
            <a:pPr>
              <a:spcBef>
                <a:spcPts val="612"/>
              </a:spcBef>
            </a:pPr>
            <a:r>
              <a:rPr lang="en-US" sz="2447" b="1" spc="-102" dirty="0">
                <a:ln w="3175">
                  <a:noFill/>
                </a:ln>
                <a:gradFill>
                  <a:gsLst>
                    <a:gs pos="1250">
                      <a:srgbClr val="EB3C00"/>
                    </a:gs>
                    <a:gs pos="100000">
                      <a:srgbClr val="EB3C00"/>
                    </a:gs>
                  </a:gsLst>
                  <a:lin ang="5400000" scaled="0"/>
                </a:gradFill>
                <a:latin typeface="Segoe UI Light"/>
                <a:cs typeface="Arial" charset="0"/>
              </a:rPr>
              <a:t>Empower employees</a:t>
            </a:r>
          </a:p>
          <a:p>
            <a:pPr>
              <a:spcBef>
                <a:spcPts val="612"/>
              </a:spcBef>
            </a:pPr>
            <a:r>
              <a:rPr lang="en-US" sz="1835" spc="-71" dirty="0">
                <a:solidFill>
                  <a:srgbClr val="E6E6E6">
                    <a:lumMod val="50000"/>
                  </a:srgbClr>
                </a:solidFill>
              </a:rPr>
              <a:t>Install service on up to 5 devices</a:t>
            </a:r>
          </a:p>
          <a:p>
            <a:pPr>
              <a:spcBef>
                <a:spcPts val="612"/>
              </a:spcBef>
            </a:pPr>
            <a:r>
              <a:rPr lang="en-US" sz="1835" spc="-71" dirty="0">
                <a:solidFill>
                  <a:srgbClr val="E6E6E6">
                    <a:lumMod val="50000"/>
                  </a:srgbClr>
                </a:solidFill>
              </a:rPr>
              <a:t>Work from anywhere</a:t>
            </a:r>
          </a:p>
          <a:p>
            <a:pPr>
              <a:spcBef>
                <a:spcPts val="612"/>
              </a:spcBef>
            </a:pPr>
            <a:r>
              <a:rPr lang="en-US" sz="1835" spc="-71" dirty="0">
                <a:solidFill>
                  <a:srgbClr val="E6E6E6">
                    <a:lumMod val="50000"/>
                  </a:srgbClr>
                </a:solidFill>
              </a:rPr>
              <a:t>Office mobile apps</a:t>
            </a:r>
          </a:p>
          <a:p>
            <a:pPr>
              <a:spcBef>
                <a:spcPts val="612"/>
              </a:spcBef>
            </a:pPr>
            <a:r>
              <a:rPr lang="en-US" sz="1835" spc="-71" dirty="0">
                <a:solidFill>
                  <a:srgbClr val="E6E6E6">
                    <a:lumMod val="50000"/>
                  </a:srgbClr>
                </a:solidFill>
              </a:rPr>
              <a:t>Office 365 E-Learning courses </a:t>
            </a:r>
          </a:p>
        </p:txBody>
      </p:sp>
      <p:sp>
        <p:nvSpPr>
          <p:cNvPr id="2" name="TextBox 1"/>
          <p:cNvSpPr txBox="1"/>
          <p:nvPr/>
        </p:nvSpPr>
        <p:spPr>
          <a:xfrm>
            <a:off x="392691" y="6760548"/>
            <a:ext cx="3225861" cy="176114"/>
          </a:xfrm>
          <a:prstGeom prst="rect">
            <a:avLst/>
          </a:prstGeom>
          <a:noFill/>
        </p:spPr>
        <p:txBody>
          <a:bodyPr wrap="square" lIns="0" tIns="0" rIns="0" bIns="0" rtlCol="0">
            <a:spAutoFit/>
          </a:bodyPr>
          <a:lstStyle/>
          <a:p>
            <a:r>
              <a:rPr lang="en-US" sz="1122" i="1" spc="-71" dirty="0">
                <a:gradFill>
                  <a:gsLst>
                    <a:gs pos="2917">
                      <a:srgbClr val="E6E6E6"/>
                    </a:gs>
                    <a:gs pos="95000">
                      <a:srgbClr val="E6E6E6"/>
                    </a:gs>
                  </a:gsLst>
                  <a:lin ang="5400000" scaled="0"/>
                </a:gradFill>
              </a:rPr>
              <a:t>*150 seats or more qualifying purchases</a:t>
            </a:r>
          </a:p>
        </p:txBody>
      </p:sp>
      <p:sp>
        <p:nvSpPr>
          <p:cNvPr id="22" name="TextBox 21"/>
          <p:cNvSpPr txBox="1"/>
          <p:nvPr/>
        </p:nvSpPr>
        <p:spPr>
          <a:xfrm>
            <a:off x="593452" y="973235"/>
            <a:ext cx="10818900" cy="384075"/>
          </a:xfrm>
          <a:prstGeom prst="rect">
            <a:avLst/>
          </a:prstGeom>
          <a:noFill/>
        </p:spPr>
        <p:txBody>
          <a:bodyPr wrap="square" lIns="0" tIns="0" rIns="0" bIns="0" rtlCol="0">
            <a:spAutoFit/>
          </a:bodyPr>
          <a:lstStyle/>
          <a:p>
            <a:r>
              <a:rPr lang="en-US" sz="2447" spc="-71" dirty="0">
                <a:solidFill>
                  <a:srgbClr val="E6E6E6">
                    <a:lumMod val="50000"/>
                  </a:srgbClr>
                </a:solidFill>
              </a:rPr>
              <a:t>Office 365 offers a variety of cloud-based benefits that replace Software Assurance</a:t>
            </a:r>
          </a:p>
        </p:txBody>
      </p:sp>
      <p:sp>
        <p:nvSpPr>
          <p:cNvPr id="17" name="Rectangle 16"/>
          <p:cNvSpPr/>
          <p:nvPr/>
        </p:nvSpPr>
        <p:spPr bwMode="auto">
          <a:xfrm>
            <a:off x="8238883" y="1504057"/>
            <a:ext cx="3784587" cy="60293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65" tIns="46616" rIns="93232" bIns="93236" numCol="1" rtlCol="0" anchor="ctr" anchorCtr="0" compatLnSpc="1">
            <a:prstTxWarp prst="textNoShape">
              <a:avLst/>
            </a:prstTxWarp>
          </a:bodyPr>
          <a:lstStyle/>
          <a:p>
            <a:pPr defTabSz="932010" fontAlgn="base">
              <a:lnSpc>
                <a:spcPct val="90000"/>
              </a:lnSpc>
              <a:spcBef>
                <a:spcPct val="0"/>
              </a:spcBef>
              <a:spcAft>
                <a:spcPct val="0"/>
              </a:spcAft>
            </a:pPr>
            <a:r>
              <a:rPr lang="en-US" sz="2039" b="1" dirty="0">
                <a:gradFill>
                  <a:gsLst>
                    <a:gs pos="0">
                      <a:srgbClr val="FFFFFF"/>
                    </a:gs>
                    <a:gs pos="100000">
                      <a:srgbClr val="FFFFFF"/>
                    </a:gs>
                  </a:gsLst>
                  <a:lin ang="5400000" scaled="0"/>
                </a:gradFill>
                <a:latin typeface="Segoe UI Light"/>
                <a:ea typeface="Segoe UI" pitchFamily="34" charset="0"/>
                <a:cs typeface="Segoe UI" pitchFamily="34" charset="0"/>
              </a:rPr>
              <a:t> Optimize business value</a:t>
            </a:r>
          </a:p>
        </p:txBody>
      </p:sp>
      <p:sp>
        <p:nvSpPr>
          <p:cNvPr id="23" name="Rectangle 22"/>
          <p:cNvSpPr/>
          <p:nvPr/>
        </p:nvSpPr>
        <p:spPr bwMode="auto">
          <a:xfrm>
            <a:off x="4324037" y="1504057"/>
            <a:ext cx="3784587" cy="60293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65" tIns="46616" rIns="93232" bIns="93236" numCol="1" rtlCol="0" anchor="ctr" anchorCtr="0" compatLnSpc="1">
            <a:prstTxWarp prst="textNoShape">
              <a:avLst/>
            </a:prstTxWarp>
          </a:bodyPr>
          <a:lstStyle/>
          <a:p>
            <a:pPr defTabSz="932010" fontAlgn="base">
              <a:lnSpc>
                <a:spcPct val="90000"/>
              </a:lnSpc>
              <a:spcBef>
                <a:spcPct val="0"/>
              </a:spcBef>
              <a:spcAft>
                <a:spcPct val="0"/>
              </a:spcAft>
            </a:pPr>
            <a:r>
              <a:rPr lang="en-US" sz="2039" b="1" dirty="0">
                <a:gradFill>
                  <a:gsLst>
                    <a:gs pos="0">
                      <a:srgbClr val="FFFFFF"/>
                    </a:gs>
                    <a:gs pos="100000">
                      <a:srgbClr val="FFFFFF"/>
                    </a:gs>
                  </a:gsLst>
                  <a:lin ang="5400000" scaled="0"/>
                </a:gradFill>
                <a:latin typeface="Segoe UI Light"/>
                <a:ea typeface="Segoe UI" pitchFamily="34" charset="0"/>
                <a:cs typeface="Segoe UI" pitchFamily="34" charset="0"/>
              </a:rPr>
              <a:t> Create a productive workforce</a:t>
            </a:r>
          </a:p>
        </p:txBody>
      </p:sp>
      <p:sp>
        <p:nvSpPr>
          <p:cNvPr id="25" name="Rectangle 24"/>
          <p:cNvSpPr/>
          <p:nvPr/>
        </p:nvSpPr>
        <p:spPr bwMode="auto">
          <a:xfrm>
            <a:off x="409125" y="1504057"/>
            <a:ext cx="3784587" cy="60293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65" tIns="46616" rIns="93232" bIns="93236" numCol="1" rtlCol="0" anchor="ctr" anchorCtr="0" compatLnSpc="1">
            <a:prstTxWarp prst="textNoShape">
              <a:avLst/>
            </a:prstTxWarp>
          </a:bodyPr>
          <a:lstStyle/>
          <a:p>
            <a:pPr defTabSz="932010" fontAlgn="base">
              <a:lnSpc>
                <a:spcPct val="90000"/>
              </a:lnSpc>
              <a:spcBef>
                <a:spcPct val="0"/>
              </a:spcBef>
              <a:spcAft>
                <a:spcPct val="0"/>
              </a:spcAft>
            </a:pPr>
            <a:r>
              <a:rPr lang="en-US" sz="2039" b="1" dirty="0">
                <a:gradFill>
                  <a:gsLst>
                    <a:gs pos="0">
                      <a:srgbClr val="FFFFFF"/>
                    </a:gs>
                    <a:gs pos="100000">
                      <a:srgbClr val="FFFFFF"/>
                    </a:gs>
                  </a:gsLst>
                  <a:lin ang="5400000" scaled="0"/>
                </a:gradFill>
                <a:latin typeface="Segoe UI Light"/>
                <a:ea typeface="Segoe UI" pitchFamily="34" charset="0"/>
                <a:cs typeface="Segoe UI" pitchFamily="34" charset="0"/>
              </a:rPr>
              <a:t> Achieve technical readiness</a:t>
            </a:r>
          </a:p>
        </p:txBody>
      </p:sp>
    </p:spTree>
    <p:extLst>
      <p:ext uri="{BB962C8B-B14F-4D97-AF65-F5344CB8AC3E}">
        <p14:creationId xmlns:p14="http://schemas.microsoft.com/office/powerpoint/2010/main" val="1742467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79437" y="2049462"/>
            <a:ext cx="10244276" cy="3333220"/>
          </a:xfrm>
        </p:spPr>
        <p:txBody>
          <a:bodyPr/>
          <a:lstStyle/>
          <a:p>
            <a:pPr>
              <a:spcBef>
                <a:spcPts val="3000"/>
              </a:spcBef>
            </a:pPr>
            <a:r>
              <a:rPr lang="en-US" sz="3600" dirty="0" smtClean="0"/>
              <a:t>Licensing Overview </a:t>
            </a:r>
          </a:p>
          <a:p>
            <a:pPr>
              <a:spcBef>
                <a:spcPts val="3000"/>
              </a:spcBef>
            </a:pPr>
            <a:r>
              <a:rPr lang="en-US" sz="3600" dirty="0" smtClean="0"/>
              <a:t>Online SKUs &amp; Office 365 Licensing Options</a:t>
            </a:r>
          </a:p>
          <a:p>
            <a:pPr>
              <a:spcBef>
                <a:spcPts val="3000"/>
              </a:spcBef>
            </a:pPr>
            <a:r>
              <a:rPr lang="en-US" sz="3600" dirty="0" smtClean="0"/>
              <a:t>On Premises SKUs</a:t>
            </a:r>
          </a:p>
          <a:p>
            <a:pPr>
              <a:spcBef>
                <a:spcPts val="3000"/>
              </a:spcBef>
            </a:pPr>
            <a:r>
              <a:rPr lang="en-US" sz="3600" dirty="0" smtClean="0"/>
              <a:t>Feature Tiering</a:t>
            </a:r>
          </a:p>
        </p:txBody>
      </p:sp>
      <p:sp>
        <p:nvSpPr>
          <p:cNvPr id="2" name="Title 1"/>
          <p:cNvSpPr>
            <a:spLocks noGrp="1"/>
          </p:cNvSpPr>
          <p:nvPr>
            <p:ph type="title"/>
          </p:nvPr>
        </p:nvSpPr>
        <p:spPr/>
        <p:txBody>
          <a:bodyPr/>
          <a:lstStyle/>
          <a:p>
            <a:r>
              <a:rPr lang="en-US" dirty="0" smtClean="0"/>
              <a:t>What we will cover today</a:t>
            </a:r>
            <a:endParaRPr lang="en-US" dirty="0"/>
          </a:p>
        </p:txBody>
      </p:sp>
    </p:spTree>
    <p:extLst>
      <p:ext uri="{BB962C8B-B14F-4D97-AF65-F5344CB8AC3E}">
        <p14:creationId xmlns:p14="http://schemas.microsoft.com/office/powerpoint/2010/main" val="326812875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4893" dirty="0" smtClean="0"/>
              <a:t>Licensing </a:t>
            </a:r>
            <a:r>
              <a:rPr lang="en-US" sz="4893" dirty="0"/>
              <a:t>101</a:t>
            </a:r>
          </a:p>
        </p:txBody>
      </p:sp>
      <p:graphicFrame>
        <p:nvGraphicFramePr>
          <p:cNvPr id="22" name="Table 1"/>
          <p:cNvGraphicFramePr>
            <a:graphicFrameLocks noGrp="1"/>
          </p:cNvGraphicFramePr>
          <p:nvPr>
            <p:extLst/>
          </p:nvPr>
        </p:nvGraphicFramePr>
        <p:xfrm>
          <a:off x="503237" y="5089193"/>
          <a:ext cx="11552444" cy="1528241"/>
        </p:xfrm>
        <a:graphic>
          <a:graphicData uri="http://schemas.openxmlformats.org/drawingml/2006/table">
            <a:tbl>
              <a:tblPr firstRow="1" bandRow="1">
                <a:tableStyleId>{5940675A-B579-460E-94D1-54222C63F5DA}</a:tableStyleId>
              </a:tblPr>
              <a:tblGrid>
                <a:gridCol w="2888111"/>
                <a:gridCol w="2888111"/>
                <a:gridCol w="2888111"/>
                <a:gridCol w="2888111"/>
              </a:tblGrid>
              <a:tr h="378069">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dirty="0" smtClean="0">
                          <a:ea typeface="Calibri" panose="020F0502020204030204" pitchFamily="34" charset="0"/>
                          <a:cs typeface="Times New Roman" panose="02020603050405020304" pitchFamily="18" charset="0"/>
                        </a:rPr>
                        <a:t>Channels</a:t>
                      </a:r>
                    </a:p>
                  </a:txBody>
                  <a:tcPr marL="93223" marR="93223" marT="46611" marB="46611"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i="0" dirty="0" smtClean="0">
                          <a:solidFill>
                            <a:schemeClr val="bg1"/>
                          </a:solidFill>
                        </a:rPr>
                        <a:t>Consumer</a:t>
                      </a:r>
                      <a:endParaRPr lang="en-US" sz="1600" i="0" dirty="0">
                        <a:solidFill>
                          <a:schemeClr val="bg1"/>
                        </a:solidFill>
                      </a:endParaRPr>
                    </a:p>
                  </a:txBody>
                  <a:tcPr marL="93223" marR="93223" marT="46611" marB="46611" anchor="ctr">
                    <a:lnL w="12700" cap="flat" cmpd="sng" algn="ctr">
                      <a:solidFill>
                        <a:schemeClr val="accent2">
                          <a:lumMod val="20000"/>
                          <a:lumOff val="80000"/>
                        </a:schemeClr>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c>
                  <a:txBody>
                    <a:bodyPr/>
                    <a:lstStyle/>
                    <a:p>
                      <a:r>
                        <a:rPr lang="en-US" sz="1600" i="0" dirty="0" smtClean="0">
                          <a:solidFill>
                            <a:schemeClr val="bg1"/>
                          </a:solidFill>
                        </a:rPr>
                        <a:t>Small &amp; Medium</a:t>
                      </a:r>
                      <a:r>
                        <a:rPr lang="en-US" sz="1600" i="0" baseline="0" dirty="0" smtClean="0">
                          <a:solidFill>
                            <a:schemeClr val="bg1"/>
                          </a:solidFill>
                        </a:rPr>
                        <a:t> Business</a:t>
                      </a:r>
                      <a:endParaRPr lang="en-US" sz="1600" i="0" dirty="0">
                        <a:solidFill>
                          <a:schemeClr val="bg1"/>
                        </a:solidFill>
                      </a:endParaRPr>
                    </a:p>
                  </a:txBody>
                  <a:tcPr marL="93223" marR="93223" marT="46611" marB="4661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r>
                        <a:rPr lang="en-US" sz="1600" i="0" dirty="0" smtClean="0">
                          <a:solidFill>
                            <a:schemeClr val="bg1"/>
                          </a:solidFill>
                        </a:rPr>
                        <a:t>Enterprise</a:t>
                      </a:r>
                      <a:endParaRPr lang="en-US" sz="1600" i="0" dirty="0">
                        <a:solidFill>
                          <a:schemeClr val="bg1"/>
                        </a:solidFill>
                      </a:endParaRPr>
                    </a:p>
                  </a:txBody>
                  <a:tcPr marL="93223" marR="93223" marT="46611" marB="4661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75000"/>
                      </a:schemeClr>
                    </a:solidFill>
                  </a:tcPr>
                </a:tc>
              </a:tr>
              <a:tr h="1150172">
                <a:tc>
                  <a:txBody>
                    <a:bodyPr/>
                    <a:lstStyle/>
                    <a:p>
                      <a:endParaRPr lang="en-US" sz="1600" dirty="0"/>
                    </a:p>
                  </a:txBody>
                  <a:tcPr marL="93223" marR="93223" marT="46611" marB="46611" anchor="ctr">
                    <a:lnL w="12700" cmpd="sng">
                      <a:noFill/>
                    </a:lnL>
                    <a:lnR w="12700" cmpd="sng">
                      <a:noFill/>
                    </a:lnR>
                    <a:lnT w="12700" cap="flat" cmpd="sng" algn="ctr">
                      <a:solidFill>
                        <a:schemeClr val="accent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1600" i="0" dirty="0" smtClean="0">
                          <a:ea typeface="Calibri" panose="020F0502020204030204" pitchFamily="34" charset="0"/>
                          <a:cs typeface="Times New Roman" panose="02020603050405020304" pitchFamily="18" charset="0"/>
                        </a:rPr>
                        <a:t>FPP / OEM / Direct</a:t>
                      </a:r>
                    </a:p>
                    <a:p>
                      <a:endParaRPr lang="en-US" sz="1600" i="0" dirty="0"/>
                    </a:p>
                  </a:txBody>
                  <a:tcPr marL="93223" marR="93223" marT="182880" marB="46611">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600" i="0" dirty="0" smtClean="0">
                          <a:ea typeface="Calibri" panose="020F0502020204030204" pitchFamily="34" charset="0"/>
                          <a:cs typeface="Times New Roman" panose="02020603050405020304" pitchFamily="18" charset="0"/>
                        </a:rPr>
                        <a:t>Open /</a:t>
                      </a:r>
                      <a:r>
                        <a:rPr lang="en-US" sz="1600" i="0" baseline="0" dirty="0" smtClean="0">
                          <a:ea typeface="Calibri" panose="020F0502020204030204" pitchFamily="34" charset="0"/>
                          <a:cs typeface="Times New Roman" panose="02020603050405020304" pitchFamily="18" charset="0"/>
                        </a:rPr>
                        <a:t> Direct / Syndication</a:t>
                      </a:r>
                      <a:endParaRPr lang="en-US" sz="1600" i="0" dirty="0" smtClean="0">
                        <a:ea typeface="Calibri" panose="020F0502020204030204" pitchFamily="34" charset="0"/>
                        <a:cs typeface="Times New Roman" panose="02020603050405020304" pitchFamily="18" charset="0"/>
                      </a:endParaRPr>
                    </a:p>
                    <a:p>
                      <a:endParaRPr lang="en-US" sz="1600" i="0" dirty="0"/>
                    </a:p>
                  </a:txBody>
                  <a:tcPr marL="93223" marR="93223" marT="182880" marB="46611">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600" i="0" dirty="0" smtClean="0">
                          <a:ea typeface="Calibri" panose="020F0502020204030204" pitchFamily="34" charset="0"/>
                          <a:cs typeface="Times New Roman" panose="02020603050405020304" pitchFamily="18" charset="0"/>
                        </a:rPr>
                        <a:t>Select / Enterprise Agreement</a:t>
                      </a:r>
                    </a:p>
                    <a:p>
                      <a:endParaRPr lang="en-US" sz="1600" i="0" dirty="0"/>
                    </a:p>
                  </a:txBody>
                  <a:tcPr marL="93223" marR="93223" marT="182880" marB="46611">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4" name="Table 1"/>
          <p:cNvGraphicFramePr>
            <a:graphicFrameLocks noGrp="1"/>
          </p:cNvGraphicFramePr>
          <p:nvPr>
            <p:extLst/>
          </p:nvPr>
        </p:nvGraphicFramePr>
        <p:xfrm>
          <a:off x="503237" y="1592262"/>
          <a:ext cx="11552444" cy="1579421"/>
        </p:xfrm>
        <a:graphic>
          <a:graphicData uri="http://schemas.openxmlformats.org/drawingml/2006/table">
            <a:tbl>
              <a:tblPr firstRow="1" bandRow="1">
                <a:tableStyleId>{5940675A-B579-460E-94D1-54222C63F5DA}</a:tableStyleId>
              </a:tblPr>
              <a:tblGrid>
                <a:gridCol w="2888111"/>
                <a:gridCol w="2888111"/>
                <a:gridCol w="2888111"/>
                <a:gridCol w="2888111"/>
              </a:tblGrid>
              <a:tr h="378069">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dirty="0" smtClean="0">
                          <a:ea typeface="Calibri" panose="020F0502020204030204" pitchFamily="34" charset="0"/>
                          <a:cs typeface="Times New Roman" panose="02020603050405020304" pitchFamily="18" charset="0"/>
                        </a:rPr>
                        <a:t>Types of Licenses</a:t>
                      </a:r>
                    </a:p>
                  </a:txBody>
                  <a:tcPr marL="93223" marR="93223" marT="46611" marB="46611">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r>
                        <a:rPr lang="en-US" sz="1600" i="0" dirty="0" smtClean="0">
                          <a:solidFill>
                            <a:schemeClr val="bg1"/>
                          </a:solidFill>
                        </a:rPr>
                        <a:t>On-premises</a:t>
                      </a:r>
                      <a:endParaRPr lang="en-US" sz="1600" i="0" dirty="0">
                        <a:solidFill>
                          <a:schemeClr val="bg1"/>
                        </a:solidFill>
                      </a:endParaRPr>
                    </a:p>
                  </a:txBody>
                  <a:tcPr marL="93223" marR="93223" marT="46611" marB="46611" anchor="ctr">
                    <a:lnL w="12700" cap="flat" cmpd="sng" algn="ctr">
                      <a:solidFill>
                        <a:schemeClr val="accent2">
                          <a:lumMod val="20000"/>
                          <a:lumOff val="80000"/>
                        </a:schemeClr>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c hMerge="1">
                  <a:txBody>
                    <a:bodyPr/>
                    <a:lstStyle/>
                    <a:p>
                      <a:endParaRPr lang="en-US" sz="12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c>
                  <a:txBody>
                    <a:bodyPr/>
                    <a:lstStyle/>
                    <a:p>
                      <a:r>
                        <a:rPr lang="en-US" sz="1600" i="0" dirty="0" smtClean="0">
                          <a:solidFill>
                            <a:schemeClr val="bg1"/>
                          </a:solidFill>
                        </a:rPr>
                        <a:t>Cloud</a:t>
                      </a:r>
                      <a:endParaRPr lang="en-US" sz="1600" i="0" dirty="0">
                        <a:solidFill>
                          <a:schemeClr val="bg1"/>
                        </a:solidFill>
                      </a:endParaRPr>
                    </a:p>
                  </a:txBody>
                  <a:tcPr marL="93223" marR="93223" marT="46611" marB="4661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75000"/>
                      </a:schemeClr>
                    </a:solidFill>
                  </a:tcPr>
                </a:tc>
              </a:tr>
              <a:tr h="1201352">
                <a:tc>
                  <a:txBody>
                    <a:bodyPr/>
                    <a:lstStyle/>
                    <a:p>
                      <a:endParaRPr lang="en-US" sz="1600" dirty="0"/>
                    </a:p>
                  </a:txBody>
                  <a:tcPr marL="93223" marR="93223" marT="46611" marB="46611" anchor="ctr">
                    <a:lnL w="12700" cmpd="sng">
                      <a:noFill/>
                    </a:lnL>
                    <a:lnR w="12700" cmpd="sng">
                      <a:noFill/>
                    </a:lnR>
                    <a:lnT w="12700" cap="flat" cmpd="sng" algn="ctr">
                      <a:solidFill>
                        <a:schemeClr val="accent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i="0" dirty="0" smtClean="0">
                          <a:ea typeface="Calibri" panose="020F0502020204030204" pitchFamily="34" charset="0"/>
                          <a:cs typeface="Times New Roman" panose="02020603050405020304" pitchFamily="18" charset="0"/>
                        </a:rPr>
                        <a:t>Client Licenses</a:t>
                      </a:r>
                    </a:p>
                  </a:txBody>
                  <a:tcPr marL="93223" marR="93223" marT="182880" marB="46611">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600" i="0" dirty="0" smtClean="0">
                          <a:ea typeface="Calibri" panose="020F0502020204030204" pitchFamily="34" charset="0"/>
                          <a:cs typeface="Times New Roman" panose="02020603050405020304" pitchFamily="18" charset="0"/>
                        </a:rPr>
                        <a:t>Server Licenses &amp; Client Access Licenses (CAL)</a:t>
                      </a:r>
                    </a:p>
                  </a:txBody>
                  <a:tcPr marL="93223" marR="93223" marT="182880" marB="46611">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600" i="0" dirty="0" smtClean="0">
                          <a:ea typeface="Calibri" panose="020F0502020204030204" pitchFamily="34" charset="0"/>
                          <a:cs typeface="Times New Roman" panose="02020603050405020304" pitchFamily="18" charset="0"/>
                        </a:rPr>
                        <a:t>User Subscription License (USL)</a:t>
                      </a:r>
                    </a:p>
                  </a:txBody>
                  <a:tcPr marL="93223" marR="93223" marT="182880" marB="46611">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5" name="Table 1"/>
          <p:cNvGraphicFramePr>
            <a:graphicFrameLocks noGrp="1"/>
          </p:cNvGraphicFramePr>
          <p:nvPr>
            <p:extLst/>
          </p:nvPr>
        </p:nvGraphicFramePr>
        <p:xfrm>
          <a:off x="503237" y="3336593"/>
          <a:ext cx="11552444" cy="1600200"/>
        </p:xfrm>
        <a:graphic>
          <a:graphicData uri="http://schemas.openxmlformats.org/drawingml/2006/table">
            <a:tbl>
              <a:tblPr firstRow="1" bandRow="1">
                <a:tableStyleId>{5940675A-B579-460E-94D1-54222C63F5DA}</a:tableStyleId>
              </a:tblPr>
              <a:tblGrid>
                <a:gridCol w="2888111"/>
                <a:gridCol w="2888111"/>
                <a:gridCol w="2888111"/>
                <a:gridCol w="2888111"/>
              </a:tblGrid>
              <a:tr h="378069">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1" dirty="0" smtClean="0">
                          <a:ea typeface="Calibri" panose="020F0502020204030204" pitchFamily="34" charset="0"/>
                          <a:cs typeface="Times New Roman" panose="02020603050405020304" pitchFamily="18" charset="0"/>
                        </a:rPr>
                        <a:t>Types of Commitment </a:t>
                      </a:r>
                    </a:p>
                  </a:txBody>
                  <a:tcPr marL="93223" marR="93223" marT="46611" marB="46611" anchor="ctr">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12700" cap="flat" cmpd="sng" algn="ctr">
                      <a:solidFill>
                        <a:schemeClr val="accent2">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i="0" dirty="0" smtClean="0">
                          <a:solidFill>
                            <a:schemeClr val="bg1"/>
                          </a:solidFill>
                        </a:rPr>
                        <a:t>Occasional</a:t>
                      </a:r>
                      <a:r>
                        <a:rPr lang="en-US" sz="1600" i="0" baseline="0" dirty="0" smtClean="0">
                          <a:solidFill>
                            <a:schemeClr val="bg1"/>
                          </a:solidFill>
                        </a:rPr>
                        <a:t> Buyer</a:t>
                      </a:r>
                      <a:endParaRPr lang="en-US" sz="1600" i="0" dirty="0">
                        <a:solidFill>
                          <a:schemeClr val="bg1"/>
                        </a:solidFill>
                      </a:endParaRPr>
                    </a:p>
                  </a:txBody>
                  <a:tcPr marL="93223" marR="93223" marT="46611" marB="46611" anchor="ctr">
                    <a:lnL w="12700" cap="flat" cmpd="sng" algn="ctr">
                      <a:solidFill>
                        <a:schemeClr val="accent2">
                          <a:lumMod val="20000"/>
                          <a:lumOff val="80000"/>
                        </a:schemeClr>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c>
                  <a:txBody>
                    <a:bodyPr/>
                    <a:lstStyle/>
                    <a:p>
                      <a:r>
                        <a:rPr lang="en-US" sz="1600" i="0" dirty="0" smtClean="0">
                          <a:solidFill>
                            <a:schemeClr val="bg1"/>
                          </a:solidFill>
                        </a:rPr>
                        <a:t>Multi-Year</a:t>
                      </a:r>
                      <a:r>
                        <a:rPr lang="en-US" sz="1600" i="0" baseline="0" dirty="0" smtClean="0">
                          <a:solidFill>
                            <a:schemeClr val="bg1"/>
                          </a:solidFill>
                        </a:rPr>
                        <a:t> Commitment</a:t>
                      </a:r>
                      <a:endParaRPr lang="en-US" sz="1600" i="0" dirty="0">
                        <a:solidFill>
                          <a:schemeClr val="bg1"/>
                        </a:solidFill>
                      </a:endParaRPr>
                    </a:p>
                  </a:txBody>
                  <a:tcPr marL="93223" marR="93223" marT="46611" marB="4661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r>
                        <a:rPr lang="en-US" sz="1600" i="0" dirty="0" smtClean="0">
                          <a:solidFill>
                            <a:schemeClr val="bg1"/>
                          </a:solidFill>
                        </a:rPr>
                        <a:t>Committed</a:t>
                      </a:r>
                      <a:r>
                        <a:rPr lang="en-US" sz="1600" i="0" baseline="0" dirty="0" smtClean="0">
                          <a:solidFill>
                            <a:schemeClr val="bg1"/>
                          </a:solidFill>
                        </a:rPr>
                        <a:t> Subscriber</a:t>
                      </a:r>
                      <a:endParaRPr lang="en-US" sz="1600" i="0" dirty="0">
                        <a:solidFill>
                          <a:schemeClr val="bg1"/>
                        </a:solidFill>
                      </a:endParaRPr>
                    </a:p>
                  </a:txBody>
                  <a:tcPr marL="93223" marR="93223" marT="46611" marB="4661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75000"/>
                      </a:schemeClr>
                    </a:solidFill>
                  </a:tcPr>
                </a:tc>
              </a:tr>
              <a:tr h="1222131">
                <a:tc>
                  <a:txBody>
                    <a:bodyPr/>
                    <a:lstStyle/>
                    <a:p>
                      <a:endParaRPr lang="en-US" sz="1600" dirty="0"/>
                    </a:p>
                  </a:txBody>
                  <a:tcPr marL="93223" marR="93223" marT="46611" marB="46611" anchor="ctr">
                    <a:lnL w="12700" cmpd="sng">
                      <a:noFill/>
                    </a:lnL>
                    <a:lnR w="12700" cmpd="sng">
                      <a:noFill/>
                    </a:lnR>
                    <a:lnT w="12700" cap="flat" cmpd="sng" algn="ctr">
                      <a:solidFill>
                        <a:schemeClr val="accent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i="0" dirty="0" smtClean="0">
                          <a:ea typeface="Calibri" panose="020F0502020204030204" pitchFamily="34" charset="0"/>
                          <a:cs typeface="Times New Roman" panose="02020603050405020304" pitchFamily="18" charset="0"/>
                        </a:rPr>
                        <a:t>Transactional / Perpetual</a:t>
                      </a:r>
                    </a:p>
                    <a:p>
                      <a:endParaRPr lang="en-US" sz="1600" i="0" dirty="0"/>
                    </a:p>
                  </a:txBody>
                  <a:tcPr marL="93223" marR="93223" marT="182880" marB="46611">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600" i="0" dirty="0" smtClean="0">
                          <a:ea typeface="Calibri" panose="020F0502020204030204" pitchFamily="34" charset="0"/>
                          <a:cs typeface="Times New Roman" panose="02020603050405020304" pitchFamily="18" charset="0"/>
                        </a:rPr>
                        <a:t>Annuity / Software Assurance</a:t>
                      </a:r>
                    </a:p>
                    <a:p>
                      <a:endParaRPr lang="en-US" sz="1600" i="0" dirty="0"/>
                    </a:p>
                  </a:txBody>
                  <a:tcPr marL="93223" marR="93223" marT="182880" marB="46611">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600" i="0" dirty="0" smtClean="0">
                          <a:ea typeface="Calibri" panose="020F0502020204030204" pitchFamily="34" charset="0"/>
                          <a:cs typeface="Times New Roman" panose="02020603050405020304" pitchFamily="18" charset="0"/>
                        </a:rPr>
                        <a:t>Subscription</a:t>
                      </a:r>
                    </a:p>
                    <a:p>
                      <a:endParaRPr lang="en-US" sz="1600" i="0" dirty="0"/>
                    </a:p>
                  </a:txBody>
                  <a:tcPr marL="93223" marR="93223" marT="182880" marB="46611">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2817868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8656638" y="3488130"/>
            <a:ext cx="2666999" cy="762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 name="Rectangle 18"/>
          <p:cNvSpPr/>
          <p:nvPr/>
        </p:nvSpPr>
        <p:spPr bwMode="auto">
          <a:xfrm>
            <a:off x="8656638" y="2626237"/>
            <a:ext cx="2666999" cy="762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 name="Rectangle 17"/>
          <p:cNvSpPr/>
          <p:nvPr/>
        </p:nvSpPr>
        <p:spPr bwMode="auto">
          <a:xfrm>
            <a:off x="5761037" y="2626237"/>
            <a:ext cx="2743200" cy="762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z="4800" dirty="0" smtClean="0"/>
              <a:t>SharePoint Usage Scenarios &amp; User Licensing</a:t>
            </a:r>
            <a:endParaRPr lang="en-US" sz="4800" dirty="0"/>
          </a:p>
        </p:txBody>
      </p:sp>
      <p:sp>
        <p:nvSpPr>
          <p:cNvPr id="9" name="Rectangle 8"/>
          <p:cNvSpPr/>
          <p:nvPr/>
        </p:nvSpPr>
        <p:spPr>
          <a:xfrm>
            <a:off x="3577677" y="6465739"/>
            <a:ext cx="35806" cy="155723"/>
          </a:xfrm>
          <a:prstGeom prst="rect">
            <a:avLst/>
          </a:prstGeom>
          <a:ln>
            <a:noFill/>
          </a:ln>
        </p:spPr>
        <p:txBody>
          <a:bodyPr vert="horz" lIns="0" tIns="0" rIns="0" bIns="0" rtlCol="0">
            <a:noAutofit/>
          </a:bodyPr>
          <a:lstStyle/>
          <a:p>
            <a:pPr>
              <a:lnSpc>
                <a:spcPct val="107000"/>
              </a:lnSpc>
              <a:spcAft>
                <a:spcPts val="800"/>
              </a:spcAft>
            </a:pPr>
            <a:r>
              <a:rPr lang="en-US" sz="700" i="1">
                <a:solidFill>
                  <a:srgbClr val="000000"/>
                </a:solidFill>
                <a:ea typeface="Segoe UI" panose="020B0502040204020203" pitchFamily="34" charset="0"/>
              </a:rPr>
              <a:t>.</a:t>
            </a:r>
            <a:endParaRPr lang="en-US" sz="900">
              <a:solidFill>
                <a:srgbClr val="505050"/>
              </a:solidFill>
              <a:ea typeface="Segoe UI" panose="020B0502040204020203" pitchFamily="34" charset="0"/>
            </a:endParaRPr>
          </a:p>
        </p:txBody>
      </p:sp>
      <p:sp>
        <p:nvSpPr>
          <p:cNvPr id="10" name="Rectangle 9"/>
          <p:cNvSpPr/>
          <p:nvPr/>
        </p:nvSpPr>
        <p:spPr>
          <a:xfrm>
            <a:off x="3605357" y="6465739"/>
            <a:ext cx="45168" cy="155723"/>
          </a:xfrm>
          <a:prstGeom prst="rect">
            <a:avLst/>
          </a:prstGeom>
          <a:ln>
            <a:noFill/>
          </a:ln>
        </p:spPr>
        <p:txBody>
          <a:bodyPr vert="horz" lIns="0" tIns="0" rIns="0" bIns="0" rtlCol="0">
            <a:noAutofit/>
          </a:bodyPr>
          <a:lstStyle/>
          <a:p>
            <a:pPr>
              <a:lnSpc>
                <a:spcPct val="107000"/>
              </a:lnSpc>
              <a:spcAft>
                <a:spcPts val="800"/>
              </a:spcAft>
            </a:pPr>
            <a:r>
              <a:rPr lang="en-US" sz="700" i="1">
                <a:solidFill>
                  <a:srgbClr val="000000"/>
                </a:solidFill>
                <a:ea typeface="Segoe UI" panose="020B0502040204020203" pitchFamily="34" charset="0"/>
              </a:rPr>
              <a:t> </a:t>
            </a:r>
            <a:endParaRPr lang="en-US" sz="900">
              <a:solidFill>
                <a:srgbClr val="505050"/>
              </a:solidFill>
              <a:ea typeface="Segoe UI" panose="020B0502040204020203" pitchFamily="34" charset="0"/>
            </a:endParaRPr>
          </a:p>
        </p:txBody>
      </p:sp>
      <p:sp>
        <p:nvSpPr>
          <p:cNvPr id="15" name="TextBox 14"/>
          <p:cNvSpPr txBox="1"/>
          <p:nvPr/>
        </p:nvSpPr>
        <p:spPr>
          <a:xfrm>
            <a:off x="2941637" y="1971866"/>
            <a:ext cx="2666999"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b="1" dirty="0" smtClean="0">
                <a:gradFill>
                  <a:gsLst>
                    <a:gs pos="2917">
                      <a:srgbClr val="505050"/>
                    </a:gs>
                    <a:gs pos="30000">
                      <a:srgbClr val="505050"/>
                    </a:gs>
                  </a:gsLst>
                  <a:lin ang="5400000" scaled="0"/>
                </a:gradFill>
              </a:rPr>
              <a:t>Internal User</a:t>
            </a:r>
          </a:p>
        </p:txBody>
      </p:sp>
      <p:sp>
        <p:nvSpPr>
          <p:cNvPr id="23" name="TextBox 22"/>
          <p:cNvSpPr txBox="1"/>
          <p:nvPr/>
        </p:nvSpPr>
        <p:spPr>
          <a:xfrm>
            <a:off x="5761036" y="1971866"/>
            <a:ext cx="2743201"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b="1" dirty="0" smtClean="0">
                <a:gradFill>
                  <a:gsLst>
                    <a:gs pos="2917">
                      <a:srgbClr val="505050"/>
                    </a:gs>
                    <a:gs pos="30000">
                      <a:srgbClr val="505050"/>
                    </a:gs>
                  </a:gsLst>
                  <a:lin ang="5400000" scaled="0"/>
                </a:gradFill>
              </a:rPr>
              <a:t>External User</a:t>
            </a:r>
          </a:p>
        </p:txBody>
      </p:sp>
      <p:sp>
        <p:nvSpPr>
          <p:cNvPr id="24" name="TextBox 23"/>
          <p:cNvSpPr txBox="1"/>
          <p:nvPr/>
        </p:nvSpPr>
        <p:spPr>
          <a:xfrm>
            <a:off x="8580437" y="1971866"/>
            <a:ext cx="2819400"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b="1" dirty="0" smtClean="0">
                <a:gradFill>
                  <a:gsLst>
                    <a:gs pos="2917">
                      <a:srgbClr val="505050"/>
                    </a:gs>
                    <a:gs pos="30000">
                      <a:srgbClr val="505050"/>
                    </a:gs>
                  </a:gsLst>
                  <a:lin ang="5400000" scaled="0"/>
                </a:gradFill>
              </a:rPr>
              <a:t>Anonymous User</a:t>
            </a:r>
          </a:p>
        </p:txBody>
      </p:sp>
      <p:sp>
        <p:nvSpPr>
          <p:cNvPr id="25" name="TextBox 24"/>
          <p:cNvSpPr txBox="1"/>
          <p:nvPr/>
        </p:nvSpPr>
        <p:spPr>
          <a:xfrm>
            <a:off x="503239" y="2672771"/>
            <a:ext cx="1533112"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gradFill>
                  <a:gsLst>
                    <a:gs pos="2917">
                      <a:srgbClr val="505050"/>
                    </a:gs>
                    <a:gs pos="30000">
                      <a:srgbClr val="505050"/>
                    </a:gs>
                  </a:gsLst>
                  <a:lin ang="5400000" scaled="0"/>
                </a:gradFill>
              </a:rPr>
              <a:t>Intranet</a:t>
            </a:r>
          </a:p>
        </p:txBody>
      </p:sp>
      <p:sp>
        <p:nvSpPr>
          <p:cNvPr id="27" name="TextBox 26"/>
          <p:cNvSpPr txBox="1"/>
          <p:nvPr/>
        </p:nvSpPr>
        <p:spPr>
          <a:xfrm>
            <a:off x="503239" y="3555198"/>
            <a:ext cx="1582806"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gradFill>
                  <a:gsLst>
                    <a:gs pos="2917">
                      <a:srgbClr val="505050"/>
                    </a:gs>
                    <a:gs pos="30000">
                      <a:srgbClr val="505050"/>
                    </a:gs>
                  </a:gsLst>
                  <a:lin ang="5400000" scaled="0"/>
                </a:gradFill>
              </a:rPr>
              <a:t>Extranet</a:t>
            </a:r>
          </a:p>
        </p:txBody>
      </p:sp>
      <p:sp>
        <p:nvSpPr>
          <p:cNvPr id="28" name="TextBox 27"/>
          <p:cNvSpPr txBox="1"/>
          <p:nvPr/>
        </p:nvSpPr>
        <p:spPr>
          <a:xfrm>
            <a:off x="503239" y="4415583"/>
            <a:ext cx="2301015"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gradFill>
                  <a:gsLst>
                    <a:gs pos="2917">
                      <a:srgbClr val="505050"/>
                    </a:gs>
                    <a:gs pos="30000">
                      <a:srgbClr val="505050"/>
                    </a:gs>
                  </a:gsLst>
                  <a:lin ang="5400000" scaled="0"/>
                </a:gradFill>
              </a:rPr>
              <a:t>Internet Sites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23437" y="2713839"/>
            <a:ext cx="586796" cy="586796"/>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9238" y="2713839"/>
            <a:ext cx="586796" cy="586796"/>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23437" y="3596266"/>
            <a:ext cx="586796" cy="586796"/>
          </a:xfrm>
          <a:prstGeom prst="rect">
            <a:avLst/>
          </a:prstGeom>
        </p:spPr>
      </p:pic>
      <p:sp>
        <p:nvSpPr>
          <p:cNvPr id="4" name="Rectangle 3"/>
          <p:cNvSpPr/>
          <p:nvPr/>
        </p:nvSpPr>
        <p:spPr bwMode="auto">
          <a:xfrm>
            <a:off x="2941637" y="2626237"/>
            <a:ext cx="2666999" cy="762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CAL/USL</a:t>
            </a: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2941637" y="3488130"/>
            <a:ext cx="2666999" cy="762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CAL/USL</a:t>
            </a:r>
            <a:endParaRPr lang="en-US" sz="2000" dirty="0">
              <a:gradFill>
                <a:gsLst>
                  <a:gs pos="0">
                    <a:srgbClr val="FFFFFF"/>
                  </a:gs>
                  <a:gs pos="100000">
                    <a:srgbClr val="FFFFFF"/>
                  </a:gs>
                </a:gsLst>
                <a:lin ang="5400000" scaled="0"/>
              </a:gradFill>
            </a:endParaRPr>
          </a:p>
        </p:txBody>
      </p:sp>
      <p:sp>
        <p:nvSpPr>
          <p:cNvPr id="17" name="Rectangle 16"/>
          <p:cNvSpPr/>
          <p:nvPr/>
        </p:nvSpPr>
        <p:spPr bwMode="auto">
          <a:xfrm>
            <a:off x="2941637" y="4348515"/>
            <a:ext cx="2666999" cy="762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No user license </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required</a:t>
            </a:r>
            <a:endParaRPr lang="en-US" sz="2000" dirty="0">
              <a:gradFill>
                <a:gsLst>
                  <a:gs pos="0">
                    <a:srgbClr val="FFFFFF"/>
                  </a:gs>
                  <a:gs pos="100000">
                    <a:srgbClr val="FFFFFF"/>
                  </a:gs>
                </a:gsLst>
                <a:lin ang="5400000" scaled="0"/>
              </a:gradFill>
            </a:endParaRPr>
          </a:p>
        </p:txBody>
      </p:sp>
      <p:sp>
        <p:nvSpPr>
          <p:cNvPr id="20" name="Rectangle 19"/>
          <p:cNvSpPr/>
          <p:nvPr/>
        </p:nvSpPr>
        <p:spPr bwMode="auto">
          <a:xfrm>
            <a:off x="5761037" y="3487526"/>
            <a:ext cx="2743200" cy="762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No user license </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required</a:t>
            </a:r>
            <a:endParaRPr lang="en-US" sz="2000" dirty="0">
              <a:gradFill>
                <a:gsLst>
                  <a:gs pos="0">
                    <a:srgbClr val="FFFFFF"/>
                  </a:gs>
                  <a:gs pos="100000">
                    <a:srgbClr val="FFFFFF"/>
                  </a:gs>
                </a:gsLst>
                <a:lin ang="5400000" scaled="0"/>
              </a:gradFill>
            </a:endParaRPr>
          </a:p>
        </p:txBody>
      </p:sp>
      <p:sp>
        <p:nvSpPr>
          <p:cNvPr id="21" name="Rectangle 20"/>
          <p:cNvSpPr/>
          <p:nvPr/>
        </p:nvSpPr>
        <p:spPr bwMode="auto">
          <a:xfrm>
            <a:off x="5761037" y="4348515"/>
            <a:ext cx="2743200" cy="762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No user license </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required</a:t>
            </a:r>
            <a:endParaRPr lang="en-US" sz="2000" dirty="0">
              <a:gradFill>
                <a:gsLst>
                  <a:gs pos="0">
                    <a:srgbClr val="FFFFFF"/>
                  </a:gs>
                  <a:gs pos="100000">
                    <a:srgbClr val="FFFFFF"/>
                  </a:gs>
                </a:gsLst>
                <a:lin ang="5400000" scaled="0"/>
              </a:gradFill>
            </a:endParaRPr>
          </a:p>
        </p:txBody>
      </p:sp>
      <p:sp>
        <p:nvSpPr>
          <p:cNvPr id="26" name="Rectangle 25"/>
          <p:cNvSpPr/>
          <p:nvPr/>
        </p:nvSpPr>
        <p:spPr bwMode="auto">
          <a:xfrm>
            <a:off x="8656638" y="4348515"/>
            <a:ext cx="2666999" cy="762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No user license </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required</a:t>
            </a:r>
            <a:endParaRPr lang="en-US" sz="2000" dirty="0">
              <a:gradFill>
                <a:gsLst>
                  <a:gs pos="0">
                    <a:srgbClr val="FFFFFF"/>
                  </a:gs>
                  <a:gs pos="100000">
                    <a:srgbClr val="FFFFFF"/>
                  </a:gs>
                </a:gsLst>
                <a:lin ang="5400000" scaled="0"/>
              </a:gradFill>
            </a:endParaRPr>
          </a:p>
        </p:txBody>
      </p:sp>
      <p:sp>
        <p:nvSpPr>
          <p:cNvPr id="29" name="Rectangle 1"/>
          <p:cNvSpPr>
            <a:spLocks noChangeArrowheads="1"/>
          </p:cNvSpPr>
          <p:nvPr/>
        </p:nvSpPr>
        <p:spPr bwMode="auto">
          <a:xfrm>
            <a:off x="656872" y="6296784"/>
            <a:ext cx="11276365" cy="309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23" tIns="46611" rIns="93223" bIns="46611" numCol="1" anchor="ctr" anchorCtr="0" compatLnSpc="1">
            <a:prstTxWarp prst="textNoShape">
              <a:avLst/>
            </a:prstTxWarp>
            <a:spAutoFit/>
          </a:bodyPr>
          <a:lstStyle/>
          <a:p>
            <a:pPr defTabSz="932227" eaLnBrk="0" fontAlgn="ctr" hangingPunct="0">
              <a:spcBef>
                <a:spcPct val="0"/>
              </a:spcBef>
              <a:spcAft>
                <a:spcPct val="0"/>
              </a:spcAft>
            </a:pPr>
            <a:r>
              <a:rPr lang="en-US" sz="1400" b="1" dirty="0">
                <a:solidFill>
                  <a:srgbClr val="505050"/>
                </a:solidFill>
                <a:ea typeface="Times New Roman" panose="02020603050405020304" pitchFamily="18" charset="0"/>
                <a:cs typeface="Segoe UI" panose="020B0502040204020203" pitchFamily="34" charset="0"/>
              </a:rPr>
              <a:t>* </a:t>
            </a:r>
            <a:r>
              <a:rPr lang="en-US" sz="1400" dirty="0">
                <a:solidFill>
                  <a:srgbClr val="505050"/>
                </a:solidFill>
                <a:ea typeface="Times New Roman" panose="02020603050405020304" pitchFamily="18" charset="0"/>
                <a:cs typeface="Segoe UI" panose="020B0502040204020203" pitchFamily="34" charset="0"/>
              </a:rPr>
              <a:t>External Users:  </a:t>
            </a:r>
            <a:r>
              <a:rPr lang="en-US" sz="1400" dirty="0" smtClean="0">
                <a:solidFill>
                  <a:srgbClr val="404040"/>
                </a:solidFill>
                <a:ea typeface="Times New Roman" panose="02020603050405020304" pitchFamily="18" charset="0"/>
                <a:cs typeface="Segoe UI" panose="020B0502040204020203" pitchFamily="34" charset="0"/>
              </a:rPr>
              <a:t>users </a:t>
            </a:r>
            <a:r>
              <a:rPr lang="en-US" sz="1400" dirty="0">
                <a:solidFill>
                  <a:srgbClr val="404040"/>
                </a:solidFill>
                <a:ea typeface="Times New Roman" panose="02020603050405020304" pitchFamily="18" charset="0"/>
                <a:cs typeface="Segoe UI" panose="020B0502040204020203" pitchFamily="34" charset="0"/>
              </a:rPr>
              <a:t>that are not either your or your affiliates’ employees, or your or your affiliates’ onsite contractors or onsite agents.</a:t>
            </a:r>
            <a:endParaRPr lang="en-US" sz="3600" dirty="0">
              <a:solidFill>
                <a:srgbClr val="505050"/>
              </a:solidFill>
              <a:cs typeface="Segoe UI" panose="020B0502040204020203" pitchFamily="34" charset="0"/>
            </a:endParaRPr>
          </a:p>
        </p:txBody>
      </p:sp>
    </p:spTree>
    <p:extLst>
      <p:ext uri="{BB962C8B-B14F-4D97-AF65-F5344CB8AC3E}">
        <p14:creationId xmlns:p14="http://schemas.microsoft.com/office/powerpoint/2010/main" val="41670341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par>
                                <p:cTn id="53" presetID="10" presetClass="entr" presetSubtype="0"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9" grpId="0" animBg="1"/>
      <p:bldP spid="18" grpId="0" animBg="1"/>
      <p:bldP spid="15" grpId="0"/>
      <p:bldP spid="23" grpId="0"/>
      <p:bldP spid="24" grpId="0"/>
      <p:bldP spid="25" grpId="0"/>
      <p:bldP spid="27" grpId="0"/>
      <p:bldP spid="28" grpId="0"/>
      <p:bldP spid="4" grpId="0" animBg="1"/>
      <p:bldP spid="16" grpId="0" animBg="1"/>
      <p:bldP spid="17" grpId="0" animBg="1"/>
      <p:bldP spid="20" grpId="0" animBg="1"/>
      <p:bldP spid="21" grpId="0" animBg="1"/>
      <p:bldP spid="26" grpId="0" animBg="1"/>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Online Plans</a:t>
            </a:r>
            <a:endParaRPr lang="en-US" dirty="0"/>
          </a:p>
        </p:txBody>
      </p:sp>
    </p:spTree>
    <p:extLst>
      <p:ext uri="{BB962C8B-B14F-4D97-AF65-F5344CB8AC3E}">
        <p14:creationId xmlns:p14="http://schemas.microsoft.com/office/powerpoint/2010/main" val="94770845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647" y="234031"/>
            <a:ext cx="11889564" cy="917575"/>
          </a:xfrm>
        </p:spPr>
        <p:txBody>
          <a:bodyPr/>
          <a:lstStyle/>
          <a:p>
            <a:r>
              <a:rPr lang="en-US" sz="4800" dirty="0" smtClean="0"/>
              <a:t>SharePoint Online Plans</a:t>
            </a:r>
            <a:endParaRPr lang="en-US" sz="4800" dirty="0"/>
          </a:p>
        </p:txBody>
      </p:sp>
      <p:sp>
        <p:nvSpPr>
          <p:cNvPr id="40" name="Rectangle 39"/>
          <p:cNvSpPr>
            <a:spLocks/>
          </p:cNvSpPr>
          <p:nvPr/>
        </p:nvSpPr>
        <p:spPr bwMode="auto">
          <a:xfrm>
            <a:off x="5020722" y="2760433"/>
            <a:ext cx="1813853" cy="54221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600" dirty="0">
                <a:solidFill>
                  <a:srgbClr val="505050"/>
                </a:solidFill>
                <a:ea typeface="Segoe UI" pitchFamily="34" charset="0"/>
                <a:cs typeface="Segoe UI" pitchFamily="34" charset="0"/>
              </a:rPr>
              <a:t>E4</a:t>
            </a:r>
          </a:p>
        </p:txBody>
      </p:sp>
      <p:sp>
        <p:nvSpPr>
          <p:cNvPr id="39" name="Rectangle 38"/>
          <p:cNvSpPr>
            <a:spLocks/>
          </p:cNvSpPr>
          <p:nvPr/>
        </p:nvSpPr>
        <p:spPr bwMode="auto">
          <a:xfrm>
            <a:off x="5020722" y="3412248"/>
            <a:ext cx="1813853" cy="54221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600" dirty="0">
                <a:solidFill>
                  <a:srgbClr val="505050"/>
                </a:solidFill>
                <a:ea typeface="Segoe UI" pitchFamily="34" charset="0"/>
                <a:cs typeface="Segoe UI" pitchFamily="34" charset="0"/>
              </a:rPr>
              <a:t>E3</a:t>
            </a:r>
          </a:p>
        </p:txBody>
      </p:sp>
      <p:sp>
        <p:nvSpPr>
          <p:cNvPr id="37" name="Rectangle 36"/>
          <p:cNvSpPr>
            <a:spLocks/>
          </p:cNvSpPr>
          <p:nvPr/>
        </p:nvSpPr>
        <p:spPr bwMode="auto">
          <a:xfrm>
            <a:off x="5006511" y="4709550"/>
            <a:ext cx="1813853" cy="54221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600" dirty="0">
                <a:solidFill>
                  <a:srgbClr val="505050"/>
                </a:solidFill>
                <a:ea typeface="Segoe UI" pitchFamily="34" charset="0"/>
                <a:cs typeface="Segoe UI" pitchFamily="34" charset="0"/>
              </a:rPr>
              <a:t>E1</a:t>
            </a:r>
          </a:p>
        </p:txBody>
      </p:sp>
      <p:sp>
        <p:nvSpPr>
          <p:cNvPr id="47" name="Rectangle 46"/>
          <p:cNvSpPr>
            <a:spLocks/>
          </p:cNvSpPr>
          <p:nvPr/>
        </p:nvSpPr>
        <p:spPr bwMode="auto">
          <a:xfrm>
            <a:off x="2441680" y="2957388"/>
            <a:ext cx="1823528" cy="54221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600" dirty="0">
                <a:solidFill>
                  <a:srgbClr val="505050"/>
                </a:solidFill>
                <a:ea typeface="Segoe UI" pitchFamily="34" charset="0"/>
                <a:cs typeface="Segoe UI" pitchFamily="34" charset="0"/>
              </a:rPr>
              <a:t>SharePoint Online Plan </a:t>
            </a:r>
            <a:r>
              <a:rPr lang="en-US" sz="1600" dirty="0" smtClean="0">
                <a:solidFill>
                  <a:srgbClr val="505050"/>
                </a:solidFill>
                <a:ea typeface="Segoe UI" pitchFamily="34" charset="0"/>
                <a:cs typeface="Segoe UI" pitchFamily="34" charset="0"/>
              </a:rPr>
              <a:t>2</a:t>
            </a:r>
            <a:endParaRPr lang="en-US" sz="1600" dirty="0">
              <a:solidFill>
                <a:srgbClr val="505050"/>
              </a:solidFill>
              <a:ea typeface="Segoe UI" pitchFamily="34" charset="0"/>
              <a:cs typeface="Segoe UI" pitchFamily="34" charset="0"/>
            </a:endParaRPr>
          </a:p>
        </p:txBody>
      </p:sp>
      <p:sp>
        <p:nvSpPr>
          <p:cNvPr id="48" name="Rectangle 47"/>
          <p:cNvSpPr>
            <a:spLocks/>
          </p:cNvSpPr>
          <p:nvPr/>
        </p:nvSpPr>
        <p:spPr bwMode="auto">
          <a:xfrm>
            <a:off x="2456596" y="4908431"/>
            <a:ext cx="1808613" cy="54221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600" dirty="0">
                <a:solidFill>
                  <a:srgbClr val="505050"/>
                </a:solidFill>
                <a:ea typeface="Segoe UI" pitchFamily="34" charset="0"/>
                <a:cs typeface="Segoe UI" pitchFamily="34" charset="0"/>
              </a:rPr>
              <a:t>SharePoint Online Plan </a:t>
            </a:r>
            <a:r>
              <a:rPr lang="en-US" sz="1600" dirty="0" smtClean="0">
                <a:solidFill>
                  <a:srgbClr val="505050"/>
                </a:solidFill>
                <a:ea typeface="Segoe UI" pitchFamily="34" charset="0"/>
                <a:cs typeface="Segoe UI" pitchFamily="34" charset="0"/>
              </a:rPr>
              <a:t>1</a:t>
            </a:r>
            <a:endParaRPr lang="en-US" sz="1600" dirty="0">
              <a:solidFill>
                <a:srgbClr val="505050"/>
              </a:solidFill>
              <a:ea typeface="Segoe UI" pitchFamily="34" charset="0"/>
              <a:cs typeface="Segoe UI" pitchFamily="34" charset="0"/>
            </a:endParaRPr>
          </a:p>
        </p:txBody>
      </p:sp>
      <p:sp>
        <p:nvSpPr>
          <p:cNvPr id="34" name="TextBox 33"/>
          <p:cNvSpPr txBox="1"/>
          <p:nvPr/>
        </p:nvSpPr>
        <p:spPr>
          <a:xfrm>
            <a:off x="4985311" y="1671439"/>
            <a:ext cx="1828064" cy="615553"/>
          </a:xfrm>
          <a:prstGeom prst="rect">
            <a:avLst/>
          </a:prstGeom>
          <a:noFill/>
        </p:spPr>
        <p:txBody>
          <a:bodyPr wrap="square" lIns="0" tIns="0" rIns="0" bIns="0" rtlCol="0">
            <a:spAutoFit/>
          </a:bodyPr>
          <a:lstStyle/>
          <a:p>
            <a:pPr algn="ctr"/>
            <a:r>
              <a:rPr lang="en-US" sz="2000" spc="-71" dirty="0">
                <a:gradFill>
                  <a:gsLst>
                    <a:gs pos="2917">
                      <a:srgbClr val="797A7D"/>
                    </a:gs>
                    <a:gs pos="95000">
                      <a:srgbClr val="797A7D"/>
                    </a:gs>
                  </a:gsLst>
                  <a:lin ang="5400000" scaled="0"/>
                </a:gradFill>
              </a:rPr>
              <a:t>Office 365 </a:t>
            </a:r>
            <a:r>
              <a:rPr lang="en-US" sz="2000" spc="-71" dirty="0" smtClean="0">
                <a:gradFill>
                  <a:gsLst>
                    <a:gs pos="2917">
                      <a:srgbClr val="797A7D"/>
                    </a:gs>
                    <a:gs pos="95000">
                      <a:srgbClr val="797A7D"/>
                    </a:gs>
                  </a:gsLst>
                  <a:lin ang="5400000" scaled="0"/>
                </a:gradFill>
              </a:rPr>
              <a:t>Enterprise</a:t>
            </a:r>
            <a:endParaRPr lang="en-US" sz="2000" spc="-71" dirty="0">
              <a:gradFill>
                <a:gsLst>
                  <a:gs pos="2917">
                    <a:srgbClr val="797A7D"/>
                  </a:gs>
                  <a:gs pos="95000">
                    <a:srgbClr val="797A7D"/>
                  </a:gs>
                </a:gsLst>
                <a:lin ang="5400000" scaled="0"/>
              </a:gradFill>
            </a:endParaRPr>
          </a:p>
        </p:txBody>
      </p:sp>
      <p:sp>
        <p:nvSpPr>
          <p:cNvPr id="49" name="TextBox 48"/>
          <p:cNvSpPr txBox="1"/>
          <p:nvPr/>
        </p:nvSpPr>
        <p:spPr>
          <a:xfrm>
            <a:off x="2452059" y="1671439"/>
            <a:ext cx="1813149" cy="615553"/>
          </a:xfrm>
          <a:prstGeom prst="rect">
            <a:avLst/>
          </a:prstGeom>
          <a:noFill/>
        </p:spPr>
        <p:txBody>
          <a:bodyPr wrap="square" lIns="0" tIns="0" rIns="0" bIns="0" rtlCol="0">
            <a:spAutoFit/>
          </a:bodyPr>
          <a:lstStyle/>
          <a:p>
            <a:pPr algn="ctr"/>
            <a:r>
              <a:rPr lang="en-US" sz="2000" spc="-71" dirty="0">
                <a:gradFill>
                  <a:gsLst>
                    <a:gs pos="2917">
                      <a:srgbClr val="797A7D"/>
                    </a:gs>
                    <a:gs pos="95000">
                      <a:srgbClr val="797A7D"/>
                    </a:gs>
                  </a:gsLst>
                  <a:lin ang="5400000" scaled="0"/>
                </a:gradFill>
              </a:rPr>
              <a:t>Standalone</a:t>
            </a:r>
          </a:p>
          <a:p>
            <a:pPr algn="ctr"/>
            <a:r>
              <a:rPr lang="en-US" sz="2000" spc="-71" dirty="0" smtClean="0">
                <a:gradFill>
                  <a:gsLst>
                    <a:gs pos="2917">
                      <a:srgbClr val="797A7D"/>
                    </a:gs>
                    <a:gs pos="95000">
                      <a:srgbClr val="797A7D"/>
                    </a:gs>
                  </a:gsLst>
                  <a:lin ang="5400000" scaled="0"/>
                </a:gradFill>
              </a:rPr>
              <a:t>Online</a:t>
            </a:r>
            <a:endParaRPr lang="en-US" sz="800" spc="-71" dirty="0">
              <a:gradFill>
                <a:gsLst>
                  <a:gs pos="2917">
                    <a:srgbClr val="797A7D"/>
                  </a:gs>
                  <a:gs pos="95000">
                    <a:srgbClr val="797A7D"/>
                  </a:gs>
                </a:gsLst>
                <a:lin ang="5400000" scaled="0"/>
              </a:gradFill>
            </a:endParaRPr>
          </a:p>
        </p:txBody>
      </p:sp>
      <p:sp>
        <p:nvSpPr>
          <p:cNvPr id="25" name="Rectangle 24"/>
          <p:cNvSpPr>
            <a:spLocks/>
          </p:cNvSpPr>
          <p:nvPr/>
        </p:nvSpPr>
        <p:spPr bwMode="auto">
          <a:xfrm>
            <a:off x="5013615" y="5393448"/>
            <a:ext cx="1813853" cy="54221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600" dirty="0">
                <a:solidFill>
                  <a:srgbClr val="505050"/>
                </a:solidFill>
                <a:ea typeface="Segoe UI" pitchFamily="34" charset="0"/>
                <a:cs typeface="Segoe UI" pitchFamily="34" charset="0"/>
              </a:rPr>
              <a:t>Kiosk</a:t>
            </a:r>
          </a:p>
        </p:txBody>
      </p:sp>
      <p:sp>
        <p:nvSpPr>
          <p:cNvPr id="30" name="Rectangle 29"/>
          <p:cNvSpPr>
            <a:spLocks/>
          </p:cNvSpPr>
          <p:nvPr/>
        </p:nvSpPr>
        <p:spPr bwMode="auto">
          <a:xfrm>
            <a:off x="7601467" y="5088648"/>
            <a:ext cx="1813853" cy="54221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600" dirty="0">
                <a:solidFill>
                  <a:srgbClr val="505050"/>
                </a:solidFill>
                <a:ea typeface="Segoe UI" pitchFamily="34" charset="0"/>
                <a:cs typeface="Segoe UI" pitchFamily="34" charset="0"/>
              </a:rPr>
              <a:t>Small Business Premium</a:t>
            </a:r>
          </a:p>
        </p:txBody>
      </p:sp>
      <p:sp>
        <p:nvSpPr>
          <p:cNvPr id="31" name="TextBox 30"/>
          <p:cNvSpPr txBox="1"/>
          <p:nvPr/>
        </p:nvSpPr>
        <p:spPr>
          <a:xfrm>
            <a:off x="7533478" y="1363662"/>
            <a:ext cx="1828064" cy="923330"/>
          </a:xfrm>
          <a:prstGeom prst="rect">
            <a:avLst/>
          </a:prstGeom>
          <a:noFill/>
        </p:spPr>
        <p:txBody>
          <a:bodyPr wrap="square" lIns="0" tIns="0" rIns="0" bIns="0" rtlCol="0">
            <a:spAutoFit/>
          </a:bodyPr>
          <a:lstStyle/>
          <a:p>
            <a:pPr algn="ctr"/>
            <a:r>
              <a:rPr lang="en-US" sz="2000" spc="-71" dirty="0">
                <a:gradFill>
                  <a:gsLst>
                    <a:gs pos="2917">
                      <a:srgbClr val="797A7D"/>
                    </a:gs>
                    <a:gs pos="95000">
                      <a:srgbClr val="797A7D"/>
                    </a:gs>
                  </a:gsLst>
                  <a:lin ang="5400000" scaled="0"/>
                </a:gradFill>
              </a:rPr>
              <a:t>Office 365 Small &amp; Midsize </a:t>
            </a:r>
            <a:r>
              <a:rPr lang="en-US" sz="2000" spc="-71" dirty="0" smtClean="0">
                <a:gradFill>
                  <a:gsLst>
                    <a:gs pos="2917">
                      <a:srgbClr val="797A7D"/>
                    </a:gs>
                    <a:gs pos="95000">
                      <a:srgbClr val="797A7D"/>
                    </a:gs>
                  </a:gsLst>
                  <a:lin ang="5400000" scaled="0"/>
                </a:gradFill>
              </a:rPr>
              <a:t>Business</a:t>
            </a:r>
            <a:endParaRPr lang="en-US" sz="2000" spc="-71" dirty="0">
              <a:gradFill>
                <a:gsLst>
                  <a:gs pos="2917">
                    <a:srgbClr val="797A7D"/>
                  </a:gs>
                  <a:gs pos="95000">
                    <a:srgbClr val="797A7D"/>
                  </a:gs>
                </a:gsLst>
                <a:lin ang="5400000" scaled="0"/>
              </a:gradFill>
            </a:endParaRPr>
          </a:p>
        </p:txBody>
      </p:sp>
      <p:sp>
        <p:nvSpPr>
          <p:cNvPr id="32" name="Rectangle 31"/>
          <p:cNvSpPr>
            <a:spLocks/>
          </p:cNvSpPr>
          <p:nvPr/>
        </p:nvSpPr>
        <p:spPr bwMode="auto">
          <a:xfrm>
            <a:off x="7608572" y="5774448"/>
            <a:ext cx="1813853" cy="54221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600" dirty="0">
                <a:solidFill>
                  <a:srgbClr val="505050"/>
                </a:solidFill>
                <a:ea typeface="Segoe UI" pitchFamily="34" charset="0"/>
                <a:cs typeface="Segoe UI" pitchFamily="34" charset="0"/>
              </a:rPr>
              <a:t>Small Business</a:t>
            </a:r>
          </a:p>
        </p:txBody>
      </p:sp>
      <p:sp>
        <p:nvSpPr>
          <p:cNvPr id="33" name="Rectangle 32"/>
          <p:cNvSpPr>
            <a:spLocks/>
          </p:cNvSpPr>
          <p:nvPr/>
        </p:nvSpPr>
        <p:spPr bwMode="auto">
          <a:xfrm>
            <a:off x="7601467" y="4387908"/>
            <a:ext cx="1813853" cy="54221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600" dirty="0">
                <a:solidFill>
                  <a:srgbClr val="505050"/>
                </a:solidFill>
                <a:ea typeface="Segoe UI" pitchFamily="34" charset="0"/>
                <a:cs typeface="Segoe UI" pitchFamily="34" charset="0"/>
              </a:rPr>
              <a:t>Midsize Business</a:t>
            </a:r>
          </a:p>
        </p:txBody>
      </p:sp>
      <p:cxnSp>
        <p:nvCxnSpPr>
          <p:cNvPr id="12" name="Straight Connector 11"/>
          <p:cNvCxnSpPr/>
          <p:nvPr/>
        </p:nvCxnSpPr>
        <p:spPr>
          <a:xfrm>
            <a:off x="2244225" y="2430462"/>
            <a:ext cx="7315200" cy="0"/>
          </a:xfrm>
          <a:prstGeom prst="line">
            <a:avLst/>
          </a:prstGeom>
          <a:ln w="19050">
            <a:solidFill>
              <a:schemeClr val="tx1">
                <a:lumMod val="60000"/>
                <a:lumOff val="4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255837" y="4183062"/>
            <a:ext cx="7315200" cy="0"/>
          </a:xfrm>
          <a:prstGeom prst="line">
            <a:avLst/>
          </a:prstGeom>
          <a:ln w="12700">
            <a:solidFill>
              <a:schemeClr val="tx1">
                <a:lumMod val="60000"/>
                <a:lumOff val="40000"/>
              </a:schemeClr>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3"/>
          <a:stretch>
            <a:fillRect/>
          </a:stretch>
        </p:blipFill>
        <p:spPr>
          <a:xfrm>
            <a:off x="3730080" y="3307156"/>
            <a:ext cx="999937" cy="349420"/>
          </a:xfrm>
          <a:prstGeom prst="rect">
            <a:avLst/>
          </a:prstGeom>
        </p:spPr>
      </p:pic>
      <p:pic>
        <p:nvPicPr>
          <p:cNvPr id="20" name="Picture 19"/>
          <p:cNvPicPr>
            <a:picLocks noChangeAspect="1"/>
          </p:cNvPicPr>
          <p:nvPr/>
        </p:nvPicPr>
        <p:blipFill>
          <a:blip r:embed="rId3"/>
          <a:stretch>
            <a:fillRect/>
          </a:stretch>
        </p:blipFill>
        <p:spPr>
          <a:xfrm>
            <a:off x="3730080" y="5287209"/>
            <a:ext cx="999937" cy="349420"/>
          </a:xfrm>
          <a:prstGeom prst="rect">
            <a:avLst/>
          </a:prstGeom>
        </p:spPr>
      </p:pic>
      <p:pic>
        <p:nvPicPr>
          <p:cNvPr id="21" name="Picture 20"/>
          <p:cNvPicPr>
            <a:picLocks noChangeAspect="1"/>
          </p:cNvPicPr>
          <p:nvPr/>
        </p:nvPicPr>
        <p:blipFill>
          <a:blip r:embed="rId3"/>
          <a:stretch>
            <a:fillRect/>
          </a:stretch>
        </p:blipFill>
        <p:spPr>
          <a:xfrm>
            <a:off x="6313406" y="2991986"/>
            <a:ext cx="999937" cy="349420"/>
          </a:xfrm>
          <a:prstGeom prst="rect">
            <a:avLst/>
          </a:prstGeom>
        </p:spPr>
      </p:pic>
      <p:pic>
        <p:nvPicPr>
          <p:cNvPr id="22" name="Picture 21"/>
          <p:cNvPicPr>
            <a:picLocks noChangeAspect="1"/>
          </p:cNvPicPr>
          <p:nvPr/>
        </p:nvPicPr>
        <p:blipFill>
          <a:blip r:embed="rId3"/>
          <a:stretch>
            <a:fillRect/>
          </a:stretch>
        </p:blipFill>
        <p:spPr>
          <a:xfrm>
            <a:off x="6313406" y="3675446"/>
            <a:ext cx="999937" cy="349420"/>
          </a:xfrm>
          <a:prstGeom prst="rect">
            <a:avLst/>
          </a:prstGeom>
        </p:spPr>
      </p:pic>
      <p:pic>
        <p:nvPicPr>
          <p:cNvPr id="23" name="Picture 22"/>
          <p:cNvPicPr>
            <a:picLocks noChangeAspect="1"/>
          </p:cNvPicPr>
          <p:nvPr/>
        </p:nvPicPr>
        <p:blipFill>
          <a:blip r:embed="rId3"/>
          <a:stretch>
            <a:fillRect/>
          </a:stretch>
        </p:blipFill>
        <p:spPr>
          <a:xfrm>
            <a:off x="6313405" y="4969028"/>
            <a:ext cx="999937" cy="349420"/>
          </a:xfrm>
          <a:prstGeom prst="rect">
            <a:avLst/>
          </a:prstGeom>
        </p:spPr>
      </p:pic>
      <p:pic>
        <p:nvPicPr>
          <p:cNvPr id="24" name="Picture 23"/>
          <p:cNvPicPr>
            <a:picLocks noChangeAspect="1"/>
          </p:cNvPicPr>
          <p:nvPr/>
        </p:nvPicPr>
        <p:blipFill>
          <a:blip r:embed="rId3"/>
          <a:stretch>
            <a:fillRect/>
          </a:stretch>
        </p:blipFill>
        <p:spPr>
          <a:xfrm>
            <a:off x="8896730" y="4698048"/>
            <a:ext cx="999937" cy="349420"/>
          </a:xfrm>
          <a:prstGeom prst="rect">
            <a:avLst/>
          </a:prstGeom>
        </p:spPr>
      </p:pic>
      <p:pic>
        <p:nvPicPr>
          <p:cNvPr id="26" name="Picture 25"/>
          <p:cNvPicPr>
            <a:picLocks noChangeAspect="1"/>
          </p:cNvPicPr>
          <p:nvPr/>
        </p:nvPicPr>
        <p:blipFill>
          <a:blip r:embed="rId3"/>
          <a:stretch>
            <a:fillRect/>
          </a:stretch>
        </p:blipFill>
        <p:spPr>
          <a:xfrm>
            <a:off x="8896729" y="5387743"/>
            <a:ext cx="999937" cy="349420"/>
          </a:xfrm>
          <a:prstGeom prst="rect">
            <a:avLst/>
          </a:prstGeom>
        </p:spPr>
      </p:pic>
      <p:pic>
        <p:nvPicPr>
          <p:cNvPr id="27" name="Picture 26"/>
          <p:cNvPicPr>
            <a:picLocks noChangeAspect="1"/>
          </p:cNvPicPr>
          <p:nvPr/>
        </p:nvPicPr>
        <p:blipFill>
          <a:blip r:embed="rId3"/>
          <a:stretch>
            <a:fillRect/>
          </a:stretch>
        </p:blipFill>
        <p:spPr>
          <a:xfrm>
            <a:off x="8896728" y="6110828"/>
            <a:ext cx="999937" cy="349420"/>
          </a:xfrm>
          <a:prstGeom prst="rect">
            <a:avLst/>
          </a:prstGeom>
        </p:spPr>
      </p:pic>
    </p:spTree>
    <p:extLst>
      <p:ext uri="{BB962C8B-B14F-4D97-AF65-F5344CB8AC3E}">
        <p14:creationId xmlns:p14="http://schemas.microsoft.com/office/powerpoint/2010/main" val="3889573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500"/>
                                        <p:tgtEl>
                                          <p:spTgt spid="48"/>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ppt_x"/>
                                          </p:val>
                                        </p:tav>
                                        <p:tav tm="100000">
                                          <p:val>
                                            <p:strVal val="#ppt_x"/>
                                          </p:val>
                                        </p:tav>
                                      </p:tavLst>
                                    </p:anim>
                                    <p:anim calcmode="lin" valueType="num">
                                      <p:cBhvr additive="base">
                                        <p:cTn id="59" dur="500" fill="hold"/>
                                        <p:tgtEl>
                                          <p:spTgt spid="27"/>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500" fill="hold"/>
                                        <p:tgtEl>
                                          <p:spTgt spid="26"/>
                                        </p:tgtEl>
                                        <p:attrNameLst>
                                          <p:attrName>ppt_x</p:attrName>
                                        </p:attrNameLst>
                                      </p:cBhvr>
                                      <p:tavLst>
                                        <p:tav tm="0">
                                          <p:val>
                                            <p:strVal val="#ppt_x"/>
                                          </p:val>
                                        </p:tav>
                                        <p:tav tm="100000">
                                          <p:val>
                                            <p:strVal val="#ppt_x"/>
                                          </p:val>
                                        </p:tav>
                                      </p:tavLst>
                                    </p:anim>
                                    <p:anim calcmode="lin" valueType="num">
                                      <p:cBhvr additive="base">
                                        <p:cTn id="63" dur="500" fill="hold"/>
                                        <p:tgtEl>
                                          <p:spTgt spid="26"/>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500" fill="hold"/>
                                        <p:tgtEl>
                                          <p:spTgt spid="24"/>
                                        </p:tgtEl>
                                        <p:attrNameLst>
                                          <p:attrName>ppt_x</p:attrName>
                                        </p:attrNameLst>
                                      </p:cBhvr>
                                      <p:tavLst>
                                        <p:tav tm="0">
                                          <p:val>
                                            <p:strVal val="#ppt_x"/>
                                          </p:val>
                                        </p:tav>
                                        <p:tav tm="100000">
                                          <p:val>
                                            <p:strVal val="#ppt_x"/>
                                          </p:val>
                                        </p:tav>
                                      </p:tavLst>
                                    </p:anim>
                                    <p:anim calcmode="lin" valueType="num">
                                      <p:cBhvr additive="base">
                                        <p:cTn id="67" dur="500" fill="hold"/>
                                        <p:tgtEl>
                                          <p:spTgt spid="24"/>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additive="base">
                                        <p:cTn id="70" dur="500" fill="hold"/>
                                        <p:tgtEl>
                                          <p:spTgt spid="23"/>
                                        </p:tgtEl>
                                        <p:attrNameLst>
                                          <p:attrName>ppt_x</p:attrName>
                                        </p:attrNameLst>
                                      </p:cBhvr>
                                      <p:tavLst>
                                        <p:tav tm="0">
                                          <p:val>
                                            <p:strVal val="#ppt_x"/>
                                          </p:val>
                                        </p:tav>
                                        <p:tav tm="100000">
                                          <p:val>
                                            <p:strVal val="#ppt_x"/>
                                          </p:val>
                                        </p:tav>
                                      </p:tavLst>
                                    </p:anim>
                                    <p:anim calcmode="lin" valueType="num">
                                      <p:cBhvr additive="base">
                                        <p:cTn id="71" dur="500" fill="hold"/>
                                        <p:tgtEl>
                                          <p:spTgt spid="23"/>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fill="hold"/>
                                        <p:tgtEl>
                                          <p:spTgt spid="22"/>
                                        </p:tgtEl>
                                        <p:attrNameLst>
                                          <p:attrName>ppt_x</p:attrName>
                                        </p:attrNameLst>
                                      </p:cBhvr>
                                      <p:tavLst>
                                        <p:tav tm="0">
                                          <p:val>
                                            <p:strVal val="#ppt_x"/>
                                          </p:val>
                                        </p:tav>
                                        <p:tav tm="100000">
                                          <p:val>
                                            <p:strVal val="#ppt_x"/>
                                          </p:val>
                                        </p:tav>
                                      </p:tavLst>
                                    </p:anim>
                                    <p:anim calcmode="lin" valueType="num">
                                      <p:cBhvr additive="base">
                                        <p:cTn id="75" dur="500" fill="hold"/>
                                        <p:tgtEl>
                                          <p:spTgt spid="22"/>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fill="hold"/>
                                        <p:tgtEl>
                                          <p:spTgt spid="21"/>
                                        </p:tgtEl>
                                        <p:attrNameLst>
                                          <p:attrName>ppt_x</p:attrName>
                                        </p:attrNameLst>
                                      </p:cBhvr>
                                      <p:tavLst>
                                        <p:tav tm="0">
                                          <p:val>
                                            <p:strVal val="#ppt_x"/>
                                          </p:val>
                                        </p:tav>
                                        <p:tav tm="100000">
                                          <p:val>
                                            <p:strVal val="#ppt_x"/>
                                          </p:val>
                                        </p:tav>
                                      </p:tavLst>
                                    </p:anim>
                                    <p:anim calcmode="lin" valueType="num">
                                      <p:cBhvr additive="base">
                                        <p:cTn id="79" dur="500" fill="hold"/>
                                        <p:tgtEl>
                                          <p:spTgt spid="21"/>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4"/>
                                        </p:tgtEl>
                                        <p:attrNameLst>
                                          <p:attrName>style.visibility</p:attrName>
                                        </p:attrNameLst>
                                      </p:cBhvr>
                                      <p:to>
                                        <p:strVal val="visible"/>
                                      </p:to>
                                    </p:set>
                                    <p:anim calcmode="lin" valueType="num">
                                      <p:cBhvr additive="base">
                                        <p:cTn id="82" dur="500" fill="hold"/>
                                        <p:tgtEl>
                                          <p:spTgt spid="4"/>
                                        </p:tgtEl>
                                        <p:attrNameLst>
                                          <p:attrName>ppt_x</p:attrName>
                                        </p:attrNameLst>
                                      </p:cBhvr>
                                      <p:tavLst>
                                        <p:tav tm="0">
                                          <p:val>
                                            <p:strVal val="#ppt_x"/>
                                          </p:val>
                                        </p:tav>
                                        <p:tav tm="100000">
                                          <p:val>
                                            <p:strVal val="#ppt_x"/>
                                          </p:val>
                                        </p:tav>
                                      </p:tavLst>
                                    </p:anim>
                                    <p:anim calcmode="lin" valueType="num">
                                      <p:cBhvr additive="base">
                                        <p:cTn id="83" dur="500" fill="hold"/>
                                        <p:tgtEl>
                                          <p:spTgt spid="4"/>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additive="base">
                                        <p:cTn id="86" dur="500" fill="hold"/>
                                        <p:tgtEl>
                                          <p:spTgt spid="20"/>
                                        </p:tgtEl>
                                        <p:attrNameLst>
                                          <p:attrName>ppt_x</p:attrName>
                                        </p:attrNameLst>
                                      </p:cBhvr>
                                      <p:tavLst>
                                        <p:tav tm="0">
                                          <p:val>
                                            <p:strVal val="#ppt_x"/>
                                          </p:val>
                                        </p:tav>
                                        <p:tav tm="100000">
                                          <p:val>
                                            <p:strVal val="#ppt_x"/>
                                          </p:val>
                                        </p:tav>
                                      </p:tavLst>
                                    </p:anim>
                                    <p:anim calcmode="lin" valueType="num">
                                      <p:cBhvr additive="base">
                                        <p:cTn id="8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9" grpId="0" animBg="1"/>
      <p:bldP spid="37" grpId="0" animBg="1"/>
      <p:bldP spid="47" grpId="0" animBg="1"/>
      <p:bldP spid="48" grpId="0" animBg="1"/>
      <p:bldP spid="34" grpId="0"/>
      <p:bldP spid="49" grpId="0"/>
      <p:bldP spid="25" grpId="0" animBg="1"/>
      <p:bldP spid="30" grpId="0" animBg="1"/>
      <p:bldP spid="31" grpId="0"/>
      <p:bldP spid="32" grpId="0" animBg="1"/>
      <p:bldP spid="33" grpId="0" animBg="1"/>
    </p:bldLst>
  </p:timing>
</p:sld>
</file>

<file path=ppt/theme/theme1.xml><?xml version="1.0" encoding="utf-8"?>
<a:theme xmlns:a="http://schemas.openxmlformats.org/drawingml/2006/main" name="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5" id="{ED9CC74F-BC90-4AE3-B588-8F47DED84D85}" vid="{9EF39B8B-F790-467F-91F7-25249078E0A0}"/>
    </a:ext>
  </a:extLst>
</a:theme>
</file>

<file path=ppt/theme/theme2.xml><?xml version="1.0" encoding="utf-8"?>
<a:theme xmlns:a="http://schemas.openxmlformats.org/drawingml/2006/main" name="1_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F96B0763-F710-416C-8427-3D71E10E9EFE}" vid="{CF1F79E0-1728-4D1E-8884-199306FDD0CE}"/>
    </a:ext>
  </a:extLst>
</a:theme>
</file>

<file path=ppt/theme/theme3.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87684FD-A08C-412B-A4F5-224FA5E41ED3}"/>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SharePoint_Conference_2014_Exec_Template</Template>
  <TotalTime>6</TotalTime>
  <Words>7711</Words>
  <Application>Microsoft Office PowerPoint</Application>
  <PresentationFormat>Custom</PresentationFormat>
  <Paragraphs>1034</Paragraphs>
  <Slides>43</Slides>
  <Notes>39</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43</vt:i4>
      </vt:variant>
    </vt:vector>
  </HeadingPairs>
  <TitlesOfParts>
    <vt:vector size="55" baseType="lpstr">
      <vt:lpstr>Arial</vt:lpstr>
      <vt:lpstr>Calibri</vt:lpstr>
      <vt:lpstr>Consolas</vt:lpstr>
      <vt:lpstr>Segoe</vt:lpstr>
      <vt:lpstr>Segoe UI</vt:lpstr>
      <vt:lpstr>Segoe UI Light</vt:lpstr>
      <vt:lpstr>Segoe UI Semibold</vt:lpstr>
      <vt:lpstr>Times New Roman</vt:lpstr>
      <vt:lpstr>Wingdings</vt:lpstr>
      <vt:lpstr>5-30499_SPC_2014_Exec_Template_16x9</vt:lpstr>
      <vt:lpstr>1_5-30499_SPC_2014_Exec_Template_16x9</vt:lpstr>
      <vt:lpstr>5-30499_SPC_2014_Dev_Template_16x9</vt:lpstr>
      <vt:lpstr>PowerPoint Presentation</vt:lpstr>
      <vt:lpstr>The ins and outs  of SharePoint Licensing</vt:lpstr>
      <vt:lpstr>Why you should care about licensing…</vt:lpstr>
      <vt:lpstr>Disclaimer</vt:lpstr>
      <vt:lpstr>What we will cover today</vt:lpstr>
      <vt:lpstr>Licensing 101</vt:lpstr>
      <vt:lpstr>SharePoint Usage Scenarios &amp; User Licensing</vt:lpstr>
      <vt:lpstr>Online Plans</vt:lpstr>
      <vt:lpstr>SharePoint Online Plans</vt:lpstr>
      <vt:lpstr>New SKU: OneDrive for Business with Office Online Launching on April 1st</vt:lpstr>
      <vt:lpstr>PowerPoint Presentation</vt:lpstr>
      <vt:lpstr>Office Online (Web Apps) Licensing Office with SA customers now get Office Online edit rights in Office 365</vt:lpstr>
      <vt:lpstr>External Users </vt:lpstr>
      <vt:lpstr>SharePoint Online Plans: Quotas and Caps</vt:lpstr>
      <vt:lpstr>Office 365 Licensing Options </vt:lpstr>
      <vt:lpstr>Comparing Office 365 Add-ons vs. Full USL</vt:lpstr>
      <vt:lpstr>Add-on vs. Full USL</vt:lpstr>
      <vt:lpstr>Office 365 Add-on options</vt:lpstr>
      <vt:lpstr>On-premises SKUs</vt:lpstr>
      <vt:lpstr>SharePoint On-premises SKUs</vt:lpstr>
      <vt:lpstr>Core CAL Suite Package</vt:lpstr>
      <vt:lpstr>Enterprise CAL Suite Package</vt:lpstr>
      <vt:lpstr>Software Assurance vs. Office 365 benefits</vt:lpstr>
      <vt:lpstr>SharePoint Feature Tiering</vt:lpstr>
      <vt:lpstr>MySPC</vt:lpstr>
      <vt:lpstr>PowerPoint Presentation</vt:lpstr>
      <vt:lpstr>Appendix</vt:lpstr>
      <vt:lpstr>SharePoint – Intranet - Feature Tiering </vt:lpstr>
      <vt:lpstr>SharePoint – Internet Sites - Feature Tiering</vt:lpstr>
      <vt:lpstr>Office 365 Standalones</vt:lpstr>
      <vt:lpstr>Comparison Across Suites</vt:lpstr>
      <vt:lpstr>Office 365 Enterprise Suites (Included Plans)</vt:lpstr>
      <vt:lpstr>Upgrade Office 365 Plans Easily</vt:lpstr>
      <vt:lpstr>InfoPath Forms Services</vt:lpstr>
      <vt:lpstr>CAL Suites Overview</vt:lpstr>
      <vt:lpstr>Core and Enterprise CAL Suite Portfolio</vt:lpstr>
      <vt:lpstr>SA Migration</vt:lpstr>
      <vt:lpstr>Legacy FAST Maintenance Transition</vt:lpstr>
      <vt:lpstr>Office 365 Add-ons  Simplified Licensing for Office 365 </vt:lpstr>
      <vt:lpstr>PowerPoint Presentation</vt:lpstr>
      <vt:lpstr>Software Assurance benefits for Office</vt:lpstr>
      <vt:lpstr>PowerPoint Presentation</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Ins and Outs of SharePoint Licensing</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Administrator</cp:lastModifiedBy>
  <cp:revision>4</cp:revision>
  <dcterms:created xsi:type="dcterms:W3CDTF">2014-03-03T02:08:35Z</dcterms:created>
  <dcterms:modified xsi:type="dcterms:W3CDTF">2014-03-06T02:26:54Z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104;#executives|6d110970-2b36-4b0a-8093-dcd59b769fa9</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