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5"/>
    <p:sldMasterId id="2147484217" r:id="rId6"/>
    <p:sldMasterId id="2147484219" r:id="rId7"/>
    <p:sldMasterId id="2147484230" r:id="rId8"/>
    <p:sldMasterId id="2147484233" r:id="rId9"/>
  </p:sldMasterIdLst>
  <p:notesMasterIdLst>
    <p:notesMasterId r:id="rId45"/>
  </p:notesMasterIdLst>
  <p:handoutMasterIdLst>
    <p:handoutMasterId r:id="rId46"/>
  </p:handoutMasterIdLst>
  <p:sldIdLst>
    <p:sldId id="291"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90" r:id="rId39"/>
    <p:sldId id="285" r:id="rId40"/>
    <p:sldId id="286" r:id="rId41"/>
    <p:sldId id="287" r:id="rId42"/>
    <p:sldId id="288" r:id="rId43"/>
    <p:sldId id="289"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presProps" Target="presProps.xml"/><Relationship Id="rId8" Type="http://schemas.openxmlformats.org/officeDocument/2006/relationships/slideMaster" Target="slideMasters/slideMaster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handoutMaster" Target="handoutMasters/handoutMaster1.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650090-F824-490A-B1BA-084982CADA8C}"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en-US"/>
        </a:p>
      </dgm:t>
    </dgm:pt>
    <dgm:pt modelId="{29331F07-E18F-4517-B783-6795DF378AC9}">
      <dgm:prSet/>
      <dgm:spPr/>
      <dgm:t>
        <a:bodyPr/>
        <a:lstStyle/>
        <a:p>
          <a:pPr rtl="0"/>
          <a:r>
            <a:rPr lang="en-US" baseline="0" smtClean="0"/>
            <a:t>Subra</a:t>
          </a:r>
          <a:endParaRPr lang="en-US"/>
        </a:p>
      </dgm:t>
    </dgm:pt>
    <dgm:pt modelId="{85801A6C-C9C4-4072-A0A1-162D8ECC28CF}" type="parTrans" cxnId="{60C225DC-EB76-4672-BF81-EE7E929F811C}">
      <dgm:prSet/>
      <dgm:spPr/>
      <dgm:t>
        <a:bodyPr/>
        <a:lstStyle/>
        <a:p>
          <a:endParaRPr lang="en-US"/>
        </a:p>
      </dgm:t>
    </dgm:pt>
    <dgm:pt modelId="{3C1B4D84-D2A8-44B6-AB0A-5D6B34EF1B2A}" type="sibTrans" cxnId="{60C225DC-EB76-4672-BF81-EE7E929F811C}">
      <dgm:prSet/>
      <dgm:spPr/>
      <dgm:t>
        <a:bodyPr/>
        <a:lstStyle/>
        <a:p>
          <a:endParaRPr lang="en-US"/>
        </a:p>
      </dgm:t>
    </dgm:pt>
    <dgm:pt modelId="{C1FF92BA-2637-4214-9616-2C0420A9BD6E}">
      <dgm:prSet/>
      <dgm:spPr/>
      <dgm:t>
        <a:bodyPr/>
        <a:lstStyle/>
        <a:p>
          <a:pPr rtl="0"/>
          <a:r>
            <a:rPr lang="en-US" baseline="0" smtClean="0"/>
            <a:t>Libra</a:t>
          </a:r>
          <a:endParaRPr lang="en-US"/>
        </a:p>
      </dgm:t>
    </dgm:pt>
    <dgm:pt modelId="{61ECB784-773F-48ED-8BA9-E094477480CB}" type="parTrans" cxnId="{226CCB0D-3339-43F4-A6CC-1DC95AF09E87}">
      <dgm:prSet/>
      <dgm:spPr/>
      <dgm:t>
        <a:bodyPr/>
        <a:lstStyle/>
        <a:p>
          <a:endParaRPr lang="en-US"/>
        </a:p>
      </dgm:t>
    </dgm:pt>
    <dgm:pt modelId="{DFEEEACD-8476-42D5-B646-99D1C6A358A1}" type="sibTrans" cxnId="{226CCB0D-3339-43F4-A6CC-1DC95AF09E87}">
      <dgm:prSet/>
      <dgm:spPr/>
      <dgm:t>
        <a:bodyPr/>
        <a:lstStyle/>
        <a:p>
          <a:endParaRPr lang="en-US"/>
        </a:p>
      </dgm:t>
    </dgm:pt>
    <dgm:pt modelId="{8F3AAC4C-14D7-4ACD-B89E-CAE61963E41B}">
      <dgm:prSet/>
      <dgm:spPr/>
      <dgm:t>
        <a:bodyPr/>
        <a:lstStyle/>
        <a:p>
          <a:pPr rtl="0"/>
          <a:r>
            <a:rPr lang="en-US" baseline="0" smtClean="0"/>
            <a:t>Hydra</a:t>
          </a:r>
          <a:endParaRPr lang="en-US"/>
        </a:p>
      </dgm:t>
    </dgm:pt>
    <dgm:pt modelId="{BB7FAB21-3CC6-43E7-AEA0-02288D13F8F9}" type="parTrans" cxnId="{586FD224-6919-4509-97F9-E7E824DB9CFE}">
      <dgm:prSet/>
      <dgm:spPr/>
      <dgm:t>
        <a:bodyPr/>
        <a:lstStyle/>
        <a:p>
          <a:endParaRPr lang="en-US"/>
        </a:p>
      </dgm:t>
    </dgm:pt>
    <dgm:pt modelId="{E762DECE-49BF-4251-8310-93BFADAECACF}" type="sibTrans" cxnId="{586FD224-6919-4509-97F9-E7E824DB9CFE}">
      <dgm:prSet/>
      <dgm:spPr/>
      <dgm:t>
        <a:bodyPr/>
        <a:lstStyle/>
        <a:p>
          <a:endParaRPr lang="en-US"/>
        </a:p>
      </dgm:t>
    </dgm:pt>
    <dgm:pt modelId="{0E583F53-6205-41EF-B85E-265C709B983F}">
      <dgm:prSet/>
      <dgm:spPr/>
      <dgm:t>
        <a:bodyPr/>
        <a:lstStyle/>
        <a:p>
          <a:pPr rtl="0"/>
          <a:r>
            <a:rPr lang="en-US" baseline="0" smtClean="0"/>
            <a:t>Abracadabra</a:t>
          </a:r>
          <a:endParaRPr lang="en-US"/>
        </a:p>
      </dgm:t>
    </dgm:pt>
    <dgm:pt modelId="{29539D05-C87A-40A7-973A-57AE5E887EC8}" type="parTrans" cxnId="{A7BE0726-4614-41D6-86B7-6318EEB384AD}">
      <dgm:prSet/>
      <dgm:spPr/>
      <dgm:t>
        <a:bodyPr/>
        <a:lstStyle/>
        <a:p>
          <a:endParaRPr lang="en-US"/>
        </a:p>
      </dgm:t>
    </dgm:pt>
    <dgm:pt modelId="{3493623E-E841-493F-9215-57EA5EFA6EB5}" type="sibTrans" cxnId="{A7BE0726-4614-41D6-86B7-6318EEB384AD}">
      <dgm:prSet/>
      <dgm:spPr/>
      <dgm:t>
        <a:bodyPr/>
        <a:lstStyle/>
        <a:p>
          <a:endParaRPr lang="en-US"/>
        </a:p>
      </dgm:t>
    </dgm:pt>
    <dgm:pt modelId="{43601F5B-4692-414D-A5B3-860DD60E9F03}" type="pres">
      <dgm:prSet presAssocID="{85650090-F824-490A-B1BA-084982CADA8C}" presName="Name0" presStyleCnt="0">
        <dgm:presLayoutVars>
          <dgm:dir/>
          <dgm:resizeHandles val="exact"/>
        </dgm:presLayoutVars>
      </dgm:prSet>
      <dgm:spPr/>
      <dgm:t>
        <a:bodyPr/>
        <a:lstStyle/>
        <a:p>
          <a:endParaRPr lang="en-US"/>
        </a:p>
      </dgm:t>
    </dgm:pt>
    <dgm:pt modelId="{06404C43-E33F-4405-8F2D-71A4DEACB129}" type="pres">
      <dgm:prSet presAssocID="{29331F07-E18F-4517-B783-6795DF378AC9}" presName="node" presStyleLbl="node1" presStyleIdx="0" presStyleCnt="4">
        <dgm:presLayoutVars>
          <dgm:bulletEnabled val="1"/>
        </dgm:presLayoutVars>
      </dgm:prSet>
      <dgm:spPr/>
      <dgm:t>
        <a:bodyPr/>
        <a:lstStyle/>
        <a:p>
          <a:endParaRPr lang="en-US"/>
        </a:p>
      </dgm:t>
    </dgm:pt>
    <dgm:pt modelId="{ACB9D9C5-190D-4819-A0AE-7CF6AD1895B9}" type="pres">
      <dgm:prSet presAssocID="{3C1B4D84-D2A8-44B6-AB0A-5D6B34EF1B2A}" presName="sibTrans" presStyleLbl="sibTrans2D1" presStyleIdx="0" presStyleCnt="3"/>
      <dgm:spPr/>
      <dgm:t>
        <a:bodyPr/>
        <a:lstStyle/>
        <a:p>
          <a:endParaRPr lang="en-US"/>
        </a:p>
      </dgm:t>
    </dgm:pt>
    <dgm:pt modelId="{D8FC61E8-CE9E-4694-82C6-76AE4A7D477B}" type="pres">
      <dgm:prSet presAssocID="{3C1B4D84-D2A8-44B6-AB0A-5D6B34EF1B2A}" presName="connectorText" presStyleLbl="sibTrans2D1" presStyleIdx="0" presStyleCnt="3"/>
      <dgm:spPr/>
      <dgm:t>
        <a:bodyPr/>
        <a:lstStyle/>
        <a:p>
          <a:endParaRPr lang="en-US"/>
        </a:p>
      </dgm:t>
    </dgm:pt>
    <dgm:pt modelId="{6B88F214-5405-40A6-B591-D9F6A16A46E4}" type="pres">
      <dgm:prSet presAssocID="{C1FF92BA-2637-4214-9616-2C0420A9BD6E}" presName="node" presStyleLbl="node1" presStyleIdx="1" presStyleCnt="4">
        <dgm:presLayoutVars>
          <dgm:bulletEnabled val="1"/>
        </dgm:presLayoutVars>
      </dgm:prSet>
      <dgm:spPr/>
      <dgm:t>
        <a:bodyPr/>
        <a:lstStyle/>
        <a:p>
          <a:endParaRPr lang="en-US"/>
        </a:p>
      </dgm:t>
    </dgm:pt>
    <dgm:pt modelId="{C0C61A9D-6446-4A1F-B9E2-3E13A8EABECB}" type="pres">
      <dgm:prSet presAssocID="{DFEEEACD-8476-42D5-B646-99D1C6A358A1}" presName="sibTrans" presStyleLbl="sibTrans2D1" presStyleIdx="1" presStyleCnt="3"/>
      <dgm:spPr/>
      <dgm:t>
        <a:bodyPr/>
        <a:lstStyle/>
        <a:p>
          <a:endParaRPr lang="en-US"/>
        </a:p>
      </dgm:t>
    </dgm:pt>
    <dgm:pt modelId="{DAC2DACD-2098-4ED5-B50C-2385EB78281F}" type="pres">
      <dgm:prSet presAssocID="{DFEEEACD-8476-42D5-B646-99D1C6A358A1}" presName="connectorText" presStyleLbl="sibTrans2D1" presStyleIdx="1" presStyleCnt="3"/>
      <dgm:spPr/>
      <dgm:t>
        <a:bodyPr/>
        <a:lstStyle/>
        <a:p>
          <a:endParaRPr lang="en-US"/>
        </a:p>
      </dgm:t>
    </dgm:pt>
    <dgm:pt modelId="{FEDABEFC-D136-4D94-81D2-6EE071CA451B}" type="pres">
      <dgm:prSet presAssocID="{8F3AAC4C-14D7-4ACD-B89E-CAE61963E41B}" presName="node" presStyleLbl="node1" presStyleIdx="2" presStyleCnt="4">
        <dgm:presLayoutVars>
          <dgm:bulletEnabled val="1"/>
        </dgm:presLayoutVars>
      </dgm:prSet>
      <dgm:spPr/>
      <dgm:t>
        <a:bodyPr/>
        <a:lstStyle/>
        <a:p>
          <a:endParaRPr lang="en-US"/>
        </a:p>
      </dgm:t>
    </dgm:pt>
    <dgm:pt modelId="{E738080C-26A8-458F-B9D8-B633B9DC589F}" type="pres">
      <dgm:prSet presAssocID="{E762DECE-49BF-4251-8310-93BFADAECACF}" presName="sibTrans" presStyleLbl="sibTrans2D1" presStyleIdx="2" presStyleCnt="3"/>
      <dgm:spPr/>
      <dgm:t>
        <a:bodyPr/>
        <a:lstStyle/>
        <a:p>
          <a:endParaRPr lang="en-US"/>
        </a:p>
      </dgm:t>
    </dgm:pt>
    <dgm:pt modelId="{E1E8BF89-9D53-4634-8438-C4A88654DB1C}" type="pres">
      <dgm:prSet presAssocID="{E762DECE-49BF-4251-8310-93BFADAECACF}" presName="connectorText" presStyleLbl="sibTrans2D1" presStyleIdx="2" presStyleCnt="3"/>
      <dgm:spPr/>
      <dgm:t>
        <a:bodyPr/>
        <a:lstStyle/>
        <a:p>
          <a:endParaRPr lang="en-US"/>
        </a:p>
      </dgm:t>
    </dgm:pt>
    <dgm:pt modelId="{0578383B-00BB-480C-B6CF-C6309ACBF325}" type="pres">
      <dgm:prSet presAssocID="{0E583F53-6205-41EF-B85E-265C709B983F}" presName="node" presStyleLbl="node1" presStyleIdx="3" presStyleCnt="4">
        <dgm:presLayoutVars>
          <dgm:bulletEnabled val="1"/>
        </dgm:presLayoutVars>
      </dgm:prSet>
      <dgm:spPr/>
      <dgm:t>
        <a:bodyPr/>
        <a:lstStyle/>
        <a:p>
          <a:endParaRPr lang="en-US"/>
        </a:p>
      </dgm:t>
    </dgm:pt>
  </dgm:ptLst>
  <dgm:cxnLst>
    <dgm:cxn modelId="{586FD224-6919-4509-97F9-E7E824DB9CFE}" srcId="{85650090-F824-490A-B1BA-084982CADA8C}" destId="{8F3AAC4C-14D7-4ACD-B89E-CAE61963E41B}" srcOrd="2" destOrd="0" parTransId="{BB7FAB21-3CC6-43E7-AEA0-02288D13F8F9}" sibTransId="{E762DECE-49BF-4251-8310-93BFADAECACF}"/>
    <dgm:cxn modelId="{CE569287-A240-42E4-825E-2539CB25A57A}" type="presOf" srcId="{3C1B4D84-D2A8-44B6-AB0A-5D6B34EF1B2A}" destId="{D8FC61E8-CE9E-4694-82C6-76AE4A7D477B}" srcOrd="1" destOrd="0" presId="urn:microsoft.com/office/officeart/2005/8/layout/process1"/>
    <dgm:cxn modelId="{D870B0B0-4D6E-4394-AD1E-2A3BADAF35AA}" type="presOf" srcId="{8F3AAC4C-14D7-4ACD-B89E-CAE61963E41B}" destId="{FEDABEFC-D136-4D94-81D2-6EE071CA451B}" srcOrd="0" destOrd="0" presId="urn:microsoft.com/office/officeart/2005/8/layout/process1"/>
    <dgm:cxn modelId="{A7BE0726-4614-41D6-86B7-6318EEB384AD}" srcId="{85650090-F824-490A-B1BA-084982CADA8C}" destId="{0E583F53-6205-41EF-B85E-265C709B983F}" srcOrd="3" destOrd="0" parTransId="{29539D05-C87A-40A7-973A-57AE5E887EC8}" sibTransId="{3493623E-E841-493F-9215-57EA5EFA6EB5}"/>
    <dgm:cxn modelId="{952A25FE-1F16-46B6-9DAA-8B7CFEE0C0D5}" type="presOf" srcId="{DFEEEACD-8476-42D5-B646-99D1C6A358A1}" destId="{C0C61A9D-6446-4A1F-B9E2-3E13A8EABECB}" srcOrd="0" destOrd="0" presId="urn:microsoft.com/office/officeart/2005/8/layout/process1"/>
    <dgm:cxn modelId="{44E8D3E3-EF26-48D5-846B-11E4E0776C12}" type="presOf" srcId="{E762DECE-49BF-4251-8310-93BFADAECACF}" destId="{E738080C-26A8-458F-B9D8-B633B9DC589F}" srcOrd="0" destOrd="0" presId="urn:microsoft.com/office/officeart/2005/8/layout/process1"/>
    <dgm:cxn modelId="{398EC455-CBF7-4109-8602-AE103C3ECE70}" type="presOf" srcId="{DFEEEACD-8476-42D5-B646-99D1C6A358A1}" destId="{DAC2DACD-2098-4ED5-B50C-2385EB78281F}" srcOrd="1" destOrd="0" presId="urn:microsoft.com/office/officeart/2005/8/layout/process1"/>
    <dgm:cxn modelId="{0CE28EE7-64D6-44C0-B117-31F94CE11EB3}" type="presOf" srcId="{E762DECE-49BF-4251-8310-93BFADAECACF}" destId="{E1E8BF89-9D53-4634-8438-C4A88654DB1C}" srcOrd="1" destOrd="0" presId="urn:microsoft.com/office/officeart/2005/8/layout/process1"/>
    <dgm:cxn modelId="{226CCB0D-3339-43F4-A6CC-1DC95AF09E87}" srcId="{85650090-F824-490A-B1BA-084982CADA8C}" destId="{C1FF92BA-2637-4214-9616-2C0420A9BD6E}" srcOrd="1" destOrd="0" parTransId="{61ECB784-773F-48ED-8BA9-E094477480CB}" sibTransId="{DFEEEACD-8476-42D5-B646-99D1C6A358A1}"/>
    <dgm:cxn modelId="{60C225DC-EB76-4672-BF81-EE7E929F811C}" srcId="{85650090-F824-490A-B1BA-084982CADA8C}" destId="{29331F07-E18F-4517-B783-6795DF378AC9}" srcOrd="0" destOrd="0" parTransId="{85801A6C-C9C4-4072-A0A1-162D8ECC28CF}" sibTransId="{3C1B4D84-D2A8-44B6-AB0A-5D6B34EF1B2A}"/>
    <dgm:cxn modelId="{EB2524F0-5BB7-47EE-94C2-3AE2826968EF}" type="presOf" srcId="{C1FF92BA-2637-4214-9616-2C0420A9BD6E}" destId="{6B88F214-5405-40A6-B591-D9F6A16A46E4}" srcOrd="0" destOrd="0" presId="urn:microsoft.com/office/officeart/2005/8/layout/process1"/>
    <dgm:cxn modelId="{53B0D71F-0E39-4E2B-87A9-4FF0850CD0B4}" type="presOf" srcId="{29331F07-E18F-4517-B783-6795DF378AC9}" destId="{06404C43-E33F-4405-8F2D-71A4DEACB129}" srcOrd="0" destOrd="0" presId="urn:microsoft.com/office/officeart/2005/8/layout/process1"/>
    <dgm:cxn modelId="{5EACC919-A4FB-4875-9743-EDC3463B3EF3}" type="presOf" srcId="{85650090-F824-490A-B1BA-084982CADA8C}" destId="{43601F5B-4692-414D-A5B3-860DD60E9F03}" srcOrd="0" destOrd="0" presId="urn:microsoft.com/office/officeart/2005/8/layout/process1"/>
    <dgm:cxn modelId="{D7750862-80E4-45E8-954B-57F55F7AAAC7}" type="presOf" srcId="{3C1B4D84-D2A8-44B6-AB0A-5D6B34EF1B2A}" destId="{ACB9D9C5-190D-4819-A0AE-7CF6AD1895B9}" srcOrd="0" destOrd="0" presId="urn:microsoft.com/office/officeart/2005/8/layout/process1"/>
    <dgm:cxn modelId="{31094717-CD26-4A39-BE01-AC3572A21D3A}" type="presOf" srcId="{0E583F53-6205-41EF-B85E-265C709B983F}" destId="{0578383B-00BB-480C-B6CF-C6309ACBF325}" srcOrd="0" destOrd="0" presId="urn:microsoft.com/office/officeart/2005/8/layout/process1"/>
    <dgm:cxn modelId="{566F119B-2C48-47A2-A62B-7584A82BD6F8}" type="presParOf" srcId="{43601F5B-4692-414D-A5B3-860DD60E9F03}" destId="{06404C43-E33F-4405-8F2D-71A4DEACB129}" srcOrd="0" destOrd="0" presId="urn:microsoft.com/office/officeart/2005/8/layout/process1"/>
    <dgm:cxn modelId="{DD53ACCB-6A63-43CF-989B-D204A65968D9}" type="presParOf" srcId="{43601F5B-4692-414D-A5B3-860DD60E9F03}" destId="{ACB9D9C5-190D-4819-A0AE-7CF6AD1895B9}" srcOrd="1" destOrd="0" presId="urn:microsoft.com/office/officeart/2005/8/layout/process1"/>
    <dgm:cxn modelId="{55A8F10D-9EE0-4A2F-9918-019C0C360D18}" type="presParOf" srcId="{ACB9D9C5-190D-4819-A0AE-7CF6AD1895B9}" destId="{D8FC61E8-CE9E-4694-82C6-76AE4A7D477B}" srcOrd="0" destOrd="0" presId="urn:microsoft.com/office/officeart/2005/8/layout/process1"/>
    <dgm:cxn modelId="{F2D3B211-7F6E-46DC-AFA8-7267A06AAE5B}" type="presParOf" srcId="{43601F5B-4692-414D-A5B3-860DD60E9F03}" destId="{6B88F214-5405-40A6-B591-D9F6A16A46E4}" srcOrd="2" destOrd="0" presId="urn:microsoft.com/office/officeart/2005/8/layout/process1"/>
    <dgm:cxn modelId="{4A6DA03C-0F13-4CBA-9161-B5E4F5501891}" type="presParOf" srcId="{43601F5B-4692-414D-A5B3-860DD60E9F03}" destId="{C0C61A9D-6446-4A1F-B9E2-3E13A8EABECB}" srcOrd="3" destOrd="0" presId="urn:microsoft.com/office/officeart/2005/8/layout/process1"/>
    <dgm:cxn modelId="{9C155C29-FDE8-4086-824E-8BFD5DE5A10E}" type="presParOf" srcId="{C0C61A9D-6446-4A1F-B9E2-3E13A8EABECB}" destId="{DAC2DACD-2098-4ED5-B50C-2385EB78281F}" srcOrd="0" destOrd="0" presId="urn:microsoft.com/office/officeart/2005/8/layout/process1"/>
    <dgm:cxn modelId="{95CD9A6F-D93A-4B2C-9949-A6DEB15BB8F2}" type="presParOf" srcId="{43601F5B-4692-414D-A5B3-860DD60E9F03}" destId="{FEDABEFC-D136-4D94-81D2-6EE071CA451B}" srcOrd="4" destOrd="0" presId="urn:microsoft.com/office/officeart/2005/8/layout/process1"/>
    <dgm:cxn modelId="{503E1ECA-2CE9-4847-A918-1F92159DA7EF}" type="presParOf" srcId="{43601F5B-4692-414D-A5B3-860DD60E9F03}" destId="{E738080C-26A8-458F-B9D8-B633B9DC589F}" srcOrd="5" destOrd="0" presId="urn:microsoft.com/office/officeart/2005/8/layout/process1"/>
    <dgm:cxn modelId="{9C7F5C80-B8B8-424A-AF50-DCB36464FFCB}" type="presParOf" srcId="{E738080C-26A8-458F-B9D8-B633B9DC589F}" destId="{E1E8BF89-9D53-4634-8438-C4A88654DB1C}" srcOrd="0" destOrd="0" presId="urn:microsoft.com/office/officeart/2005/8/layout/process1"/>
    <dgm:cxn modelId="{E2353E69-2ACD-438C-8548-114624B59809}" type="presParOf" srcId="{43601F5B-4692-414D-A5B3-860DD60E9F03}" destId="{0578383B-00BB-480C-B6CF-C6309ACBF325}"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343979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11</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3/5/2014 1:47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4265909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567449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15</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3/5/2014 1:47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5761173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16</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3/5/2014 1:47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3809166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9886747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19</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3/5/2014 1:47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618124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0164550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22</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3/5/2014 1:47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3755618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a:xfrm>
            <a:off x="0" y="0"/>
            <a:ext cx="3037840" cy="464820"/>
          </a:xfrm>
          <a:prstGeom prst="rect">
            <a:avLst/>
          </a:prstGeom>
        </p:spPr>
        <p:txBody>
          <a:bodyPr/>
          <a:lstStyle/>
          <a:p>
            <a:r>
              <a:rPr lang="en-US" smtClean="0">
                <a:solidFill>
                  <a:prstClr val="black"/>
                </a:solidFill>
              </a:rPr>
              <a:t>Microsoft Dynamics</a:t>
            </a:r>
            <a:endParaRPr lang="en-US" dirty="0">
              <a:solidFill>
                <a:prstClr val="black"/>
              </a:solidFill>
            </a:endParaRPr>
          </a:p>
        </p:txBody>
      </p:sp>
      <p:sp>
        <p:nvSpPr>
          <p:cNvPr id="5" name="Date Placeholder 4"/>
          <p:cNvSpPr>
            <a:spLocks noGrp="1"/>
          </p:cNvSpPr>
          <p:nvPr>
            <p:ph type="dt" sz="quarter" idx="11"/>
          </p:nvPr>
        </p:nvSpPr>
        <p:spPr>
          <a:xfrm>
            <a:off x="3970938" y="0"/>
            <a:ext cx="3037840" cy="464820"/>
          </a:xfrm>
          <a:prstGeom prst="rect">
            <a:avLst/>
          </a:prstGeom>
        </p:spPr>
        <p:txBody>
          <a:bodyPr/>
          <a:lstStyle/>
          <a:p>
            <a:fld id="{8E43A3EC-50EC-4216-88E7-D1C3260F4246}" type="datetime1">
              <a:rPr lang="en-US" smtClean="0">
                <a:solidFill>
                  <a:prstClr val="black"/>
                </a:solidFill>
              </a:rPr>
              <a:pPr/>
              <a:t>3/5/2014</a:t>
            </a:fld>
            <a:endParaRPr lang="en-US">
              <a:solidFill>
                <a:prstClr val="black"/>
              </a:solidFill>
            </a:endParaRPr>
          </a:p>
        </p:txBody>
      </p:sp>
      <p:sp>
        <p:nvSpPr>
          <p:cNvPr id="6" name="Footer Placeholder 5"/>
          <p:cNvSpPr>
            <a:spLocks noGrp="1"/>
          </p:cNvSpPr>
          <p:nvPr>
            <p:ph type="ftr" sz="quarter" idx="12"/>
          </p:nvPr>
        </p:nvSpPr>
        <p:spPr>
          <a:xfrm>
            <a:off x="0" y="8831580"/>
            <a:ext cx="6052312" cy="361897"/>
          </a:xfrm>
          <a:prstGeom prst="rect">
            <a:avLst/>
          </a:prstGeom>
        </p:spPr>
        <p:txBody>
          <a:bodyPr/>
          <a:lstStyle/>
          <a:p>
            <a:r>
              <a:rPr lang="en-US" sz="500" dirty="0">
                <a:solidFill>
                  <a:srgbClr val="000000"/>
                </a:solidFill>
                <a:latin typeface="Segoe UI" pitchFamily="34" charset="0"/>
              </a:rPr>
              <a:t>© 2012 Microsoft Corporation. All rights reserved. Microsoft, Windows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a:xfrm>
            <a:off x="6040627" y="8829967"/>
            <a:ext cx="968150" cy="464820"/>
          </a:xfrm>
          <a:prstGeom prst="rect">
            <a:avLst/>
          </a:prstGeom>
        </p:spPr>
        <p:txBody>
          <a:bodyPr/>
          <a:lstStyle/>
          <a:p>
            <a:fld id="{8980CB99-47E3-46F4-AAEB-3919FBEFC014}"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637732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563994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350190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3/5/2014 1:47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14468553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1454542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30</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94008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251737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3/5/2014 1:47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20054090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4358807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873408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Microsoft Dynamics</a:t>
            </a:r>
            <a:endParaRPr lang="en-US" dirty="0">
              <a:solidFill>
                <a:prstClr val="black"/>
              </a:solidFill>
            </a:endParaRPr>
          </a:p>
        </p:txBody>
      </p:sp>
      <p:sp>
        <p:nvSpPr>
          <p:cNvPr id="5" name="Date Placeholder 4"/>
          <p:cNvSpPr>
            <a:spLocks noGrp="1"/>
          </p:cNvSpPr>
          <p:nvPr>
            <p:ph type="dt" sz="quarter" idx="11"/>
          </p:nvPr>
        </p:nvSpPr>
        <p:spPr/>
        <p:txBody>
          <a:bodyPr/>
          <a:lstStyle/>
          <a:p>
            <a:fld id="{8A840D49-02B9-4BA2-AE81-22B5239A98EB}" type="datetime1">
              <a:rPr lang="en-US" smtClean="0">
                <a:solidFill>
                  <a:prstClr val="black"/>
                </a:solidFill>
              </a:rPr>
              <a:pPr/>
              <a:t>3/5/2014</a:t>
            </a:fld>
            <a:endParaRPr lang="en-US">
              <a:solidFill>
                <a:prstClr val="black"/>
              </a:solidFill>
            </a:endParaRPr>
          </a:p>
        </p:txBody>
      </p:sp>
      <p:sp>
        <p:nvSpPr>
          <p:cNvPr id="6" name="Footer Placeholder 5"/>
          <p:cNvSpPr>
            <a:spLocks noGrp="1"/>
          </p:cNvSpPr>
          <p:nvPr>
            <p:ph type="ftr" sz="quarter" idx="12"/>
          </p:nvPr>
        </p:nvSpPr>
        <p:spPr/>
        <p:txBody>
          <a:bodyPr/>
          <a:lstStyle/>
          <a:p>
            <a:r>
              <a:rPr lang="en-US" sz="50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z="500">
                <a:solidFill>
                  <a:srgbClr val="000000"/>
                </a:solidFill>
                <a:latin typeface="Segoe UI" pitchFamily="34" charset="0"/>
              </a:rPr>
            </a:br>
            <a:r>
              <a:rPr lang="en-US" sz="500">
                <a:solidFill>
                  <a:srgbClr val="000000"/>
                </a:solidFill>
                <a:latin typeface="Segoe UI" pitchFamily="34" charset="0"/>
              </a:rPr>
              <a:t>MICROSOFT MAKES NO WARRANTIES, EXPRESS, IMPLIED OR STATUTORY, AS TO THE INFORMATION IN THIS PRESENTATION.</a:t>
            </a:r>
            <a:endParaRPr lang="en-US" sz="500" dirty="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980CB99-47E3-46F4-AAEB-3919FBEFC014}"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706493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259380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Microsoft Dynamics</a:t>
            </a:r>
            <a:endParaRPr lang="en-US" dirty="0">
              <a:solidFill>
                <a:prstClr val="black"/>
              </a:solidFill>
            </a:endParaRPr>
          </a:p>
        </p:txBody>
      </p:sp>
      <p:sp>
        <p:nvSpPr>
          <p:cNvPr id="5" name="Date Placeholder 4"/>
          <p:cNvSpPr>
            <a:spLocks noGrp="1"/>
          </p:cNvSpPr>
          <p:nvPr>
            <p:ph type="dt" sz="quarter" idx="11"/>
          </p:nvPr>
        </p:nvSpPr>
        <p:spPr/>
        <p:txBody>
          <a:bodyPr/>
          <a:lstStyle/>
          <a:p>
            <a:fld id="{36654A7D-0B31-45D5-8195-6AD72C39E1A7}" type="datetime1">
              <a:rPr lang="en-US" smtClean="0">
                <a:solidFill>
                  <a:prstClr val="black"/>
                </a:solidFill>
              </a:rPr>
              <a:pPr/>
              <a:t>3/5/2014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z="500" dirty="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980CB99-47E3-46F4-AAEB-3919FBEFC014}"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496022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6</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3/5/2014 1:47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2430504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094056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30429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10</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3/5/2014 1:47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4" name="Header Placeholder 13"/>
          <p:cNvSpPr>
            <a:spLocks noGrp="1"/>
          </p:cNvSpPr>
          <p:nvPr>
            <p:ph type="hdr" sz="quarter" idx="16"/>
          </p:nvPr>
        </p:nvSpPr>
        <p:spPr/>
        <p:txBody>
          <a:bodyPr/>
          <a:lstStyle/>
          <a:p>
            <a:endParaRPr lang="en-US" dirty="0">
              <a:solidFill>
                <a:prstClr val="black"/>
              </a:solidFill>
            </a:endParaRPr>
          </a:p>
        </p:txBody>
      </p:sp>
    </p:spTree>
    <p:extLst>
      <p:ext uri="{BB962C8B-B14F-4D97-AF65-F5344CB8AC3E}">
        <p14:creationId xmlns:p14="http://schemas.microsoft.com/office/powerpoint/2010/main" val="12093058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9680671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6983170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1000866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140886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3103544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531489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210160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9321547"/>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468028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3593436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99353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6423" y="233152"/>
            <a:ext cx="11385254" cy="621531"/>
          </a:xfrm>
        </p:spPr>
        <p:txBody>
          <a:bodyPr/>
          <a:lstStyle>
            <a:lvl1pPr>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9142059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369475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221148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274638" y="6697663"/>
            <a:ext cx="3937000" cy="371475"/>
          </a:xfrm>
          <a:prstGeom prst="rect">
            <a:avLst/>
          </a:prstGeom>
        </p:spPr>
        <p:txBody>
          <a:bodyPr/>
          <a:lstStyle/>
          <a:p>
            <a:r>
              <a:rPr lang="en-US" dirty="0" smtClean="0">
                <a:solidFill>
                  <a:srgbClr val="505050"/>
                </a:solidFill>
              </a:rPr>
              <a:t>Microsoft Confidential</a:t>
            </a:r>
            <a:endParaRPr lang="en-US" dirty="0">
              <a:solidFill>
                <a:srgbClr val="505050"/>
              </a:solidFill>
            </a:endParaRPr>
          </a:p>
        </p:txBody>
      </p:sp>
      <p:sp>
        <p:nvSpPr>
          <p:cNvPr id="4" name="Slide Number Placeholder 3"/>
          <p:cNvSpPr>
            <a:spLocks noGrp="1"/>
          </p:cNvSpPr>
          <p:nvPr>
            <p:ph type="sldNum" sz="quarter" idx="12"/>
          </p:nvPr>
        </p:nvSpPr>
        <p:spPr>
          <a:xfrm>
            <a:off x="9259889" y="6695370"/>
            <a:ext cx="2901950" cy="371475"/>
          </a:xfrm>
          <a:prstGeom prst="rect">
            <a:avLst/>
          </a:prstGeom>
        </p:spPr>
        <p:txBody>
          <a:bodyPr/>
          <a:lstStyle/>
          <a:p>
            <a:fld id="{25B1B22E-D3C8-4129-8E85-2E5037E3E69B}" type="slidenum">
              <a:rPr lang="en-US" smtClean="0">
                <a:solidFill>
                  <a:srgbClr val="505050"/>
                </a:solidFill>
              </a:rPr>
              <a:pPr/>
              <a:t>‹#›</a:t>
            </a:fld>
            <a:endParaRPr lang="en-US" dirty="0">
              <a:solidFill>
                <a:srgbClr val="505050"/>
              </a:solidFill>
            </a:endParaRPr>
          </a:p>
        </p:txBody>
      </p:sp>
      <p:sp>
        <p:nvSpPr>
          <p:cNvPr id="5" name="Title 4"/>
          <p:cNvSpPr>
            <a:spLocks noGrp="1"/>
          </p:cNvSpPr>
          <p:nvPr>
            <p:ph type="title"/>
          </p:nvPr>
        </p:nvSpPr>
        <p:spPr/>
        <p:txBody>
          <a:bodyPr/>
          <a:lstStyle/>
          <a:p>
            <a:r>
              <a:rPr lang="en-US" smtClean="0"/>
              <a:t>Click to edit Master title style</a:t>
            </a:r>
            <a:endParaRPr lang="en-US"/>
          </a:p>
        </p:txBody>
      </p:sp>
      <p:sp>
        <p:nvSpPr>
          <p:cNvPr id="8" name="Text Placeholder 7"/>
          <p:cNvSpPr>
            <a:spLocks noGrp="1"/>
          </p:cNvSpPr>
          <p:nvPr>
            <p:ph type="body" sz="quarter" idx="13"/>
          </p:nvPr>
        </p:nvSpPr>
        <p:spPr>
          <a:xfrm>
            <a:off x="274638" y="1439864"/>
            <a:ext cx="11887200" cy="1907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445712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image" Target="../media/image1.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heme" Target="../theme/theme3.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729762615"/>
      </p:ext>
    </p:extLst>
  </p:cSld>
  <p:clrMap bg1="lt1" tx1="dk1" bg2="lt2" tx2="dk2" accent1="accent1" accent2="accent2" accent3="accent3" accent4="accent4" accent5="accent5" accent6="accent6" hlink="hlink" folHlink="folHlink"/>
  <p:sldLayoutIdLst>
    <p:sldLayoutId id="2147484218" r:id="rId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045252715"/>
      </p:ext>
    </p:extLst>
  </p:cSld>
  <p:clrMap bg1="lt1" tx1="dk1" bg2="lt2" tx2="dk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2"/>
            <a:ext cx="11375536" cy="6215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29660" y="1476623"/>
            <a:ext cx="11375535" cy="2040374"/>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45085444"/>
      </p:ext>
    </p:extLst>
  </p:cSld>
  <p:clrMap bg1="lt1" tx1="dk1" bg2="lt2" tx2="dk2" accent1="accent1" accent2="accent2" accent3="accent3" accent4="accent4" accent5="accent5" accent6="accent6" hlink="hlink" folHlink="folHlink"/>
  <p:sldLayoutIdLst>
    <p:sldLayoutId id="2147484231" r:id="rId1"/>
    <p:sldLayoutId id="2147484232" r:id="rId2"/>
  </p:sldLayoutIdLst>
  <p:transition>
    <p:fade/>
  </p:transition>
  <p:timing>
    <p:tnLst>
      <p:par>
        <p:cTn id="1" dur="indefinite" restart="never" nodeType="tmRoot"/>
      </p:par>
    </p:tnLst>
  </p:timing>
  <p:hf sldNum="0" hdr="0" ftr="0" dt="0"/>
  <p:txStyles>
    <p:titleStyle>
      <a:lvl1pPr algn="l" defTabSz="932520" rtl="0" eaLnBrk="1" latinLnBrk="0" hangingPunct="1">
        <a:lnSpc>
          <a:spcPct val="90000"/>
        </a:lnSpc>
        <a:spcBef>
          <a:spcPct val="0"/>
        </a:spcBef>
        <a:buNone/>
        <a:defRPr lang="en-US" sz="4488" b="0" kern="1200" cap="none" spc="-102"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9516" indent="-469516" algn="l" defTabSz="932520" rtl="0" eaLnBrk="1" latinLnBrk="0" hangingPunct="1">
        <a:lnSpc>
          <a:spcPct val="90000"/>
        </a:lnSpc>
        <a:spcBef>
          <a:spcPct val="20000"/>
        </a:spcBef>
        <a:buClr>
          <a:schemeClr val="accent1"/>
        </a:buClr>
        <a:buSzPct val="90000"/>
        <a:buFont typeface="Wingdings" pitchFamily="2" charset="2"/>
        <a:buChar char="§"/>
        <a:defRPr sz="3264" kern="1200" spc="-72" baseline="0">
          <a:gradFill>
            <a:gsLst>
              <a:gs pos="0">
                <a:schemeClr val="tx1"/>
              </a:gs>
              <a:gs pos="86000">
                <a:schemeClr val="tx1"/>
              </a:gs>
            </a:gsLst>
            <a:lin ang="5400000" scaled="0"/>
          </a:gradFill>
          <a:latin typeface="+mn-lt"/>
          <a:ea typeface="+mn-ea"/>
          <a:cs typeface="+mn-cs"/>
        </a:defRPr>
      </a:lvl1pPr>
      <a:lvl2pPr marL="872655" indent="-403138" algn="l" defTabSz="932520" rtl="0" eaLnBrk="1" latinLnBrk="0" hangingPunct="1">
        <a:lnSpc>
          <a:spcPct val="90000"/>
        </a:lnSpc>
        <a:spcBef>
          <a:spcPct val="20000"/>
        </a:spcBef>
        <a:buClr>
          <a:schemeClr val="accent1"/>
        </a:buClr>
        <a:buSzPct val="90000"/>
        <a:buFont typeface="Wingdings" pitchFamily="2" charset="2"/>
        <a:buChar char="§"/>
        <a:defRPr sz="2856" kern="1200" spc="-72" baseline="0">
          <a:gradFill>
            <a:gsLst>
              <a:gs pos="0">
                <a:schemeClr val="tx1"/>
              </a:gs>
              <a:gs pos="86000">
                <a:schemeClr val="tx1"/>
              </a:gs>
            </a:gsLst>
            <a:lin ang="5400000" scaled="0"/>
          </a:gradFill>
          <a:latin typeface="+mn-lt"/>
          <a:ea typeface="+mn-ea"/>
          <a:cs typeface="+mn-cs"/>
        </a:defRPr>
      </a:lvl2pPr>
      <a:lvl3pPr marL="1283887" indent="-411232" algn="l" defTabSz="932520" rtl="0" eaLnBrk="1" latinLnBrk="0" hangingPunct="1">
        <a:lnSpc>
          <a:spcPct val="90000"/>
        </a:lnSpc>
        <a:spcBef>
          <a:spcPct val="20000"/>
        </a:spcBef>
        <a:buClr>
          <a:schemeClr val="accent1"/>
        </a:buClr>
        <a:buSzPct val="90000"/>
        <a:buFont typeface="Wingdings" pitchFamily="2" charset="2"/>
        <a:buChar char="§"/>
        <a:defRPr sz="2448" kern="1200" spc="-72" baseline="0">
          <a:gradFill>
            <a:gsLst>
              <a:gs pos="0">
                <a:schemeClr val="tx1"/>
              </a:gs>
              <a:gs pos="86000">
                <a:schemeClr val="tx1"/>
              </a:gs>
            </a:gsLst>
            <a:lin ang="5400000" scaled="0"/>
          </a:gradFill>
          <a:latin typeface="+mn-lt"/>
          <a:ea typeface="+mn-ea"/>
          <a:cs typeface="+mn-cs"/>
        </a:defRPr>
      </a:lvl3pPr>
      <a:lvl4pPr marL="1636833" indent="-352948" algn="l" defTabSz="932520" rtl="0" eaLnBrk="1" latinLnBrk="0" hangingPunct="1">
        <a:lnSpc>
          <a:spcPct val="90000"/>
        </a:lnSpc>
        <a:spcBef>
          <a:spcPct val="20000"/>
        </a:spcBef>
        <a:buClr>
          <a:schemeClr val="accent1"/>
        </a:buClr>
        <a:buSzPct val="90000"/>
        <a:buFont typeface="Wingdings" pitchFamily="2" charset="2"/>
        <a:buChar char="§"/>
        <a:defRPr sz="2040" kern="1200" spc="-72" baseline="0">
          <a:gradFill>
            <a:gsLst>
              <a:gs pos="0">
                <a:schemeClr val="tx1"/>
              </a:gs>
              <a:gs pos="86000">
                <a:schemeClr val="tx1"/>
              </a:gs>
            </a:gsLst>
            <a:lin ang="5400000" scaled="0"/>
          </a:gradFill>
          <a:latin typeface="+mn-lt"/>
          <a:ea typeface="+mn-ea"/>
          <a:cs typeface="+mn-cs"/>
        </a:defRPr>
      </a:lvl4pPr>
      <a:lvl5pPr marL="1980066" indent="-343233" algn="l" defTabSz="932520" rtl="0" eaLnBrk="1" latinLnBrk="0" hangingPunct="1">
        <a:lnSpc>
          <a:spcPct val="90000"/>
        </a:lnSpc>
        <a:spcBef>
          <a:spcPct val="20000"/>
        </a:spcBef>
        <a:buClr>
          <a:schemeClr val="accent1"/>
        </a:buClr>
        <a:buSzPct val="90000"/>
        <a:buFont typeface="Wingdings" pitchFamily="2" charset="2"/>
        <a:buChar char="§"/>
        <a:defRPr sz="2040" kern="1200" spc="-72" baseline="0">
          <a:gradFill>
            <a:gsLst>
              <a:gs pos="0">
                <a:schemeClr val="tx1"/>
              </a:gs>
              <a:gs pos="86000">
                <a:schemeClr val="tx1"/>
              </a:gs>
            </a:gsLst>
            <a:lin ang="5400000" scaled="0"/>
          </a:gradFill>
          <a:latin typeface="+mn-lt"/>
          <a:ea typeface="+mn-ea"/>
          <a:cs typeface="+mn-cs"/>
        </a:defRPr>
      </a:lvl5pPr>
      <a:lvl6pPr marL="2564431"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691"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6952"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212"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20" rtl="0" eaLnBrk="1" latinLnBrk="0" hangingPunct="1">
        <a:defRPr sz="1938" kern="1200">
          <a:solidFill>
            <a:schemeClr val="tx1"/>
          </a:solidFill>
          <a:latin typeface="+mn-lt"/>
          <a:ea typeface="+mn-ea"/>
          <a:cs typeface="+mn-cs"/>
        </a:defRPr>
      </a:lvl1pPr>
      <a:lvl2pPr marL="466261" algn="l" defTabSz="932520" rtl="0" eaLnBrk="1" latinLnBrk="0" hangingPunct="1">
        <a:defRPr sz="1938" kern="1200">
          <a:solidFill>
            <a:schemeClr val="tx1"/>
          </a:solidFill>
          <a:latin typeface="+mn-lt"/>
          <a:ea typeface="+mn-ea"/>
          <a:cs typeface="+mn-cs"/>
        </a:defRPr>
      </a:lvl2pPr>
      <a:lvl3pPr marL="932520" algn="l" defTabSz="932520" rtl="0" eaLnBrk="1" latinLnBrk="0" hangingPunct="1">
        <a:defRPr sz="1938" kern="1200">
          <a:solidFill>
            <a:schemeClr val="tx1"/>
          </a:solidFill>
          <a:latin typeface="+mn-lt"/>
          <a:ea typeface="+mn-ea"/>
          <a:cs typeface="+mn-cs"/>
        </a:defRPr>
      </a:lvl3pPr>
      <a:lvl4pPr marL="1398781" algn="l" defTabSz="932520" rtl="0" eaLnBrk="1" latinLnBrk="0" hangingPunct="1">
        <a:defRPr sz="1938" kern="1200">
          <a:solidFill>
            <a:schemeClr val="tx1"/>
          </a:solidFill>
          <a:latin typeface="+mn-lt"/>
          <a:ea typeface="+mn-ea"/>
          <a:cs typeface="+mn-cs"/>
        </a:defRPr>
      </a:lvl4pPr>
      <a:lvl5pPr marL="1865041" algn="l" defTabSz="932520" rtl="0" eaLnBrk="1" latinLnBrk="0" hangingPunct="1">
        <a:defRPr sz="1938" kern="1200">
          <a:solidFill>
            <a:schemeClr val="tx1"/>
          </a:solidFill>
          <a:latin typeface="+mn-lt"/>
          <a:ea typeface="+mn-ea"/>
          <a:cs typeface="+mn-cs"/>
        </a:defRPr>
      </a:lvl5pPr>
      <a:lvl6pPr marL="2331301" algn="l" defTabSz="932520" rtl="0" eaLnBrk="1" latinLnBrk="0" hangingPunct="1">
        <a:defRPr sz="1938" kern="1200">
          <a:solidFill>
            <a:schemeClr val="tx1"/>
          </a:solidFill>
          <a:latin typeface="+mn-lt"/>
          <a:ea typeface="+mn-ea"/>
          <a:cs typeface="+mn-cs"/>
        </a:defRPr>
      </a:lvl6pPr>
      <a:lvl7pPr marL="2797561" algn="l" defTabSz="932520" rtl="0" eaLnBrk="1" latinLnBrk="0" hangingPunct="1">
        <a:defRPr sz="1938" kern="1200">
          <a:solidFill>
            <a:schemeClr val="tx1"/>
          </a:solidFill>
          <a:latin typeface="+mn-lt"/>
          <a:ea typeface="+mn-ea"/>
          <a:cs typeface="+mn-cs"/>
        </a:defRPr>
      </a:lvl7pPr>
      <a:lvl8pPr marL="3263822" algn="l" defTabSz="932520" rtl="0" eaLnBrk="1" latinLnBrk="0" hangingPunct="1">
        <a:defRPr sz="1938" kern="1200">
          <a:solidFill>
            <a:schemeClr val="tx1"/>
          </a:solidFill>
          <a:latin typeface="+mn-lt"/>
          <a:ea typeface="+mn-ea"/>
          <a:cs typeface="+mn-cs"/>
        </a:defRPr>
      </a:lvl8pPr>
      <a:lvl9pPr marL="3730081" algn="l" defTabSz="932520" rtl="0" eaLnBrk="1" latinLnBrk="0" hangingPunct="1">
        <a:defRPr sz="1938"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0833648"/>
      </p:ext>
    </p:extLst>
  </p:cSld>
  <p:clrMap bg1="lt1" tx1="dk1" bg2="lt2" tx2="dk2" accent1="accent1" accent2="accent2" accent3="accent3" accent4="accent4" accent5="accent5" accent6="accent6" hlink="hlink" folHlink="folHlink"/>
  <p:sldLayoutIdLst>
    <p:sldLayoutId id="2147484234" r:id="rId1"/>
    <p:sldLayoutId id="2147484235" r:id="rId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8.xml"/><Relationship Id="rId1" Type="http://schemas.openxmlformats.org/officeDocument/2006/relationships/customXml" Target="../../customXml/item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3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hyperlink" Target="http://blogs.msdn.com/girishr"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twitter.com/girishr"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36.xml"/><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hyperlink" Target="http://bit.ly/Social4Closers" TargetMode="External"/><Relationship Id="rId7" Type="http://schemas.openxmlformats.org/officeDocument/2006/relationships/image" Target="../media/image37.emf"/><Relationship Id="rId2" Type="http://schemas.openxmlformats.org/officeDocument/2006/relationships/notesSlide" Target="../notesSlides/notesSlide21.xml"/><Relationship Id="rId1" Type="http://schemas.openxmlformats.org/officeDocument/2006/relationships/slideLayout" Target="../slideLayouts/slideLayout36.xml"/><Relationship Id="rId6" Type="http://schemas.openxmlformats.org/officeDocument/2006/relationships/image" Target="../media/image36.emf"/><Relationship Id="rId5" Type="http://schemas.openxmlformats.org/officeDocument/2006/relationships/hyperlink" Target="http://bit.ly/WowService" TargetMode="External"/><Relationship Id="rId4" Type="http://schemas.openxmlformats.org/officeDocument/2006/relationships/hyperlink" Target="http://bit.ly/URBrandSux"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dynamics.microsoftelearning.com/eLearning/courseDetail.aspx?courseId=448977" TargetMode="External"/><Relationship Id="rId2" Type="http://schemas.openxmlformats.org/officeDocument/2006/relationships/hyperlink" Target="https://presentations.inxpo.com/Shows/microsoft/MSConvergence/3-14/Login/index.html" TargetMode="External"/><Relationship Id="rId1" Type="http://schemas.openxmlformats.org/officeDocument/2006/relationships/slideLayout" Target="../slideLayouts/slideLayout37.xml"/><Relationship Id="rId5" Type="http://schemas.openxmlformats.org/officeDocument/2006/relationships/hyperlink" Target="http://twitter.com/girishr" TargetMode="External"/><Relationship Id="rId4" Type="http://schemas.openxmlformats.org/officeDocument/2006/relationships/hyperlink" Target="http://blogs.msdn.com/girishr"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6.xml"/><Relationship Id="rId6" Type="http://schemas.openxmlformats.org/officeDocument/2006/relationships/hyperlink" Target="http://www.flickr.com/photos/seandreilinger/" TargetMode="Externa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3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42.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image" Target="../media/image12.png"/><Relationship Id="rId7" Type="http://schemas.openxmlformats.org/officeDocument/2006/relationships/image" Target="../media/image14.png"/><Relationship Id="rId12"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40.xml"/><Relationship Id="rId6" Type="http://schemas.microsoft.com/office/2007/relationships/hdphoto" Target="../media/hdphoto2.wdp"/><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microsoft.com/office/2007/relationships/hdphoto" Target="../media/hdphoto1.wdp"/><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38.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8.xm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571774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Microsoft </a:t>
            </a:r>
            <a:r>
              <a:rPr lang="en-US" dirty="0"/>
              <a:t>S</a:t>
            </a:r>
            <a:r>
              <a:rPr lang="en-US" dirty="0" smtClean="0"/>
              <a:t>ocial Listening </a:t>
            </a:r>
            <a:r>
              <a:rPr lang="en-US" sz="4000" dirty="0" smtClean="0"/>
              <a:t>(MSL)</a:t>
            </a:r>
            <a:endParaRPr lang="en-US" dirty="0"/>
          </a:p>
        </p:txBody>
      </p:sp>
      <p:sp>
        <p:nvSpPr>
          <p:cNvPr id="31" name="Freeform 20"/>
          <p:cNvSpPr>
            <a:spLocks noEditPoints="1"/>
          </p:cNvSpPr>
          <p:nvPr/>
        </p:nvSpPr>
        <p:spPr bwMode="black">
          <a:xfrm>
            <a:off x="784931" y="3075436"/>
            <a:ext cx="1722296" cy="1493242"/>
          </a:xfrm>
          <a:custGeom>
            <a:avLst/>
            <a:gdLst>
              <a:gd name="T0" fmla="*/ 243 w 708"/>
              <a:gd name="T1" fmla="*/ 484 h 614"/>
              <a:gd name="T2" fmla="*/ 243 w 708"/>
              <a:gd name="T3" fmla="*/ 614 h 614"/>
              <a:gd name="T4" fmla="*/ 0 w 708"/>
              <a:gd name="T5" fmla="*/ 614 h 614"/>
              <a:gd name="T6" fmla="*/ 104 w 708"/>
              <a:gd name="T7" fmla="*/ 437 h 614"/>
              <a:gd name="T8" fmla="*/ 174 w 708"/>
              <a:gd name="T9" fmla="*/ 437 h 614"/>
              <a:gd name="T10" fmla="*/ 134 w 708"/>
              <a:gd name="T11" fmla="*/ 484 h 614"/>
              <a:gd name="T12" fmla="*/ 243 w 708"/>
              <a:gd name="T13" fmla="*/ 484 h 614"/>
              <a:gd name="T14" fmla="*/ 574 w 708"/>
              <a:gd name="T15" fmla="*/ 484 h 614"/>
              <a:gd name="T16" fmla="*/ 465 w 708"/>
              <a:gd name="T17" fmla="*/ 484 h 614"/>
              <a:gd name="T18" fmla="*/ 465 w 708"/>
              <a:gd name="T19" fmla="*/ 614 h 614"/>
              <a:gd name="T20" fmla="*/ 465 w 708"/>
              <a:gd name="T21" fmla="*/ 614 h 614"/>
              <a:gd name="T22" fmla="*/ 708 w 708"/>
              <a:gd name="T23" fmla="*/ 614 h 614"/>
              <a:gd name="T24" fmla="*/ 604 w 708"/>
              <a:gd name="T25" fmla="*/ 437 h 614"/>
              <a:gd name="T26" fmla="*/ 533 w 708"/>
              <a:gd name="T27" fmla="*/ 437 h 614"/>
              <a:gd name="T28" fmla="*/ 574 w 708"/>
              <a:gd name="T29" fmla="*/ 484 h 614"/>
              <a:gd name="T30" fmla="*/ 354 w 708"/>
              <a:gd name="T31" fmla="*/ 229 h 614"/>
              <a:gd name="T32" fmla="*/ 507 w 708"/>
              <a:gd name="T33" fmla="*/ 408 h 614"/>
              <a:gd name="T34" fmla="*/ 590 w 708"/>
              <a:gd name="T35" fmla="*/ 408 h 614"/>
              <a:gd name="T36" fmla="*/ 486 w 708"/>
              <a:gd name="T37" fmla="*/ 229 h 614"/>
              <a:gd name="T38" fmla="*/ 222 w 708"/>
              <a:gd name="T39" fmla="*/ 229 h 614"/>
              <a:gd name="T40" fmla="*/ 118 w 708"/>
              <a:gd name="T41" fmla="*/ 408 h 614"/>
              <a:gd name="T42" fmla="*/ 200 w 708"/>
              <a:gd name="T43" fmla="*/ 408 h 614"/>
              <a:gd name="T44" fmla="*/ 354 w 708"/>
              <a:gd name="T45" fmla="*/ 229 h 614"/>
              <a:gd name="T46" fmla="*/ 354 w 708"/>
              <a:gd name="T47" fmla="*/ 0 h 614"/>
              <a:gd name="T48" fmla="*/ 238 w 708"/>
              <a:gd name="T49" fmla="*/ 200 h 614"/>
              <a:gd name="T50" fmla="*/ 470 w 708"/>
              <a:gd name="T51" fmla="*/ 200 h 614"/>
              <a:gd name="T52" fmla="*/ 354 w 708"/>
              <a:gd name="T53" fmla="*/ 0 h 614"/>
              <a:gd name="T54" fmla="*/ 354 w 708"/>
              <a:gd name="T55" fmla="*/ 274 h 614"/>
              <a:gd name="T56" fmla="*/ 196 w 708"/>
              <a:gd name="T57" fmla="*/ 463 h 614"/>
              <a:gd name="T58" fmla="*/ 278 w 708"/>
              <a:gd name="T59" fmla="*/ 463 h 614"/>
              <a:gd name="T60" fmla="*/ 278 w 708"/>
              <a:gd name="T61" fmla="*/ 614 h 614"/>
              <a:gd name="T62" fmla="*/ 430 w 708"/>
              <a:gd name="T63" fmla="*/ 614 h 614"/>
              <a:gd name="T64" fmla="*/ 430 w 708"/>
              <a:gd name="T65" fmla="*/ 463 h 614"/>
              <a:gd name="T66" fmla="*/ 515 w 708"/>
              <a:gd name="T67" fmla="*/ 463 h 614"/>
              <a:gd name="T68" fmla="*/ 354 w 708"/>
              <a:gd name="T69" fmla="*/ 2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614">
                <a:moveTo>
                  <a:pt x="243" y="484"/>
                </a:moveTo>
                <a:lnTo>
                  <a:pt x="243" y="614"/>
                </a:lnTo>
                <a:lnTo>
                  <a:pt x="0" y="614"/>
                </a:lnTo>
                <a:lnTo>
                  <a:pt x="104" y="437"/>
                </a:lnTo>
                <a:lnTo>
                  <a:pt x="174" y="437"/>
                </a:lnTo>
                <a:lnTo>
                  <a:pt x="134" y="484"/>
                </a:lnTo>
                <a:lnTo>
                  <a:pt x="243" y="484"/>
                </a:lnTo>
                <a:close/>
                <a:moveTo>
                  <a:pt x="574" y="484"/>
                </a:moveTo>
                <a:lnTo>
                  <a:pt x="465" y="484"/>
                </a:lnTo>
                <a:lnTo>
                  <a:pt x="465" y="614"/>
                </a:lnTo>
                <a:lnTo>
                  <a:pt x="465" y="614"/>
                </a:lnTo>
                <a:lnTo>
                  <a:pt x="708" y="614"/>
                </a:lnTo>
                <a:lnTo>
                  <a:pt x="604" y="437"/>
                </a:lnTo>
                <a:lnTo>
                  <a:pt x="533" y="437"/>
                </a:lnTo>
                <a:lnTo>
                  <a:pt x="574" y="484"/>
                </a:lnTo>
                <a:close/>
                <a:moveTo>
                  <a:pt x="354" y="229"/>
                </a:moveTo>
                <a:lnTo>
                  <a:pt x="507" y="408"/>
                </a:lnTo>
                <a:lnTo>
                  <a:pt x="590" y="408"/>
                </a:lnTo>
                <a:lnTo>
                  <a:pt x="486" y="229"/>
                </a:lnTo>
                <a:lnTo>
                  <a:pt x="222" y="229"/>
                </a:lnTo>
                <a:lnTo>
                  <a:pt x="118" y="408"/>
                </a:lnTo>
                <a:lnTo>
                  <a:pt x="200" y="408"/>
                </a:lnTo>
                <a:lnTo>
                  <a:pt x="354" y="229"/>
                </a:lnTo>
                <a:close/>
                <a:moveTo>
                  <a:pt x="354" y="0"/>
                </a:moveTo>
                <a:lnTo>
                  <a:pt x="238" y="200"/>
                </a:lnTo>
                <a:lnTo>
                  <a:pt x="470" y="200"/>
                </a:lnTo>
                <a:lnTo>
                  <a:pt x="354" y="0"/>
                </a:lnTo>
                <a:close/>
                <a:moveTo>
                  <a:pt x="354" y="274"/>
                </a:moveTo>
                <a:lnTo>
                  <a:pt x="196" y="463"/>
                </a:lnTo>
                <a:lnTo>
                  <a:pt x="278" y="463"/>
                </a:lnTo>
                <a:lnTo>
                  <a:pt x="278" y="614"/>
                </a:lnTo>
                <a:lnTo>
                  <a:pt x="430" y="614"/>
                </a:lnTo>
                <a:lnTo>
                  <a:pt x="430" y="463"/>
                </a:lnTo>
                <a:lnTo>
                  <a:pt x="515" y="463"/>
                </a:lnTo>
                <a:lnTo>
                  <a:pt x="35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defTabSz="914363"/>
            <a:endParaRPr lang="en-US" sz="1600" dirty="0">
              <a:solidFill>
                <a:srgbClr val="FFFFFF"/>
              </a:solidFill>
            </a:endParaRPr>
          </a:p>
        </p:txBody>
      </p:sp>
      <p:pic>
        <p:nvPicPr>
          <p:cNvPr id="7" name="Picture 6"/>
          <p:cNvPicPr>
            <a:picLocks noChangeAspect="1"/>
          </p:cNvPicPr>
          <p:nvPr/>
        </p:nvPicPr>
        <p:blipFill rotWithShape="1">
          <a:blip r:embed="rId3"/>
          <a:srcRect l="31855" t="16143" r="32073" b="26969"/>
          <a:stretch/>
        </p:blipFill>
        <p:spPr>
          <a:xfrm>
            <a:off x="108328" y="2016263"/>
            <a:ext cx="3492843" cy="3328087"/>
          </a:xfrm>
          <a:prstGeom prst="rect">
            <a:avLst/>
          </a:prstGeom>
        </p:spPr>
      </p:pic>
      <p:sp>
        <p:nvSpPr>
          <p:cNvPr id="8" name="Rectangle 7"/>
          <p:cNvSpPr/>
          <p:nvPr/>
        </p:nvSpPr>
        <p:spPr bwMode="auto">
          <a:xfrm>
            <a:off x="4334152" y="1997780"/>
            <a:ext cx="6795167" cy="6272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a:lnSpc>
                <a:spcPct val="90000"/>
              </a:lnSpc>
              <a:spcAft>
                <a:spcPts val="600"/>
              </a:spcAft>
            </a:pPr>
            <a:r>
              <a:rPr lang="en-US" sz="2400" dirty="0" smtClean="0">
                <a:solidFill>
                  <a:srgbClr val="FFFFFF"/>
                </a:solidFill>
              </a:rPr>
              <a:t>Microsoft Dynamics CRM </a:t>
            </a:r>
            <a:r>
              <a:rPr lang="en-US" sz="2400" dirty="0">
                <a:solidFill>
                  <a:srgbClr val="FFFFFF"/>
                </a:solidFill>
              </a:rPr>
              <a:t>aligned UI</a:t>
            </a:r>
          </a:p>
        </p:txBody>
      </p:sp>
      <p:sp>
        <p:nvSpPr>
          <p:cNvPr id="9" name="Rectangle 8"/>
          <p:cNvSpPr/>
          <p:nvPr/>
        </p:nvSpPr>
        <p:spPr bwMode="auto">
          <a:xfrm>
            <a:off x="4334152" y="2655981"/>
            <a:ext cx="6795167" cy="6272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a:lnSpc>
                <a:spcPct val="90000"/>
              </a:lnSpc>
              <a:spcAft>
                <a:spcPts val="600"/>
              </a:spcAft>
            </a:pPr>
            <a:r>
              <a:rPr lang="en-US" sz="2400" dirty="0">
                <a:solidFill>
                  <a:srgbClr val="FFFFFF"/>
                </a:solidFill>
              </a:rPr>
              <a:t>Responsive </a:t>
            </a:r>
            <a:r>
              <a:rPr lang="en-US" sz="2400" dirty="0" smtClean="0">
                <a:solidFill>
                  <a:srgbClr val="FFFFFF"/>
                </a:solidFill>
              </a:rPr>
              <a:t>design </a:t>
            </a:r>
            <a:r>
              <a:rPr lang="en-US" sz="2400" dirty="0">
                <a:solidFill>
                  <a:srgbClr val="FFFFFF"/>
                </a:solidFill>
              </a:rPr>
              <a:t>– </a:t>
            </a:r>
            <a:r>
              <a:rPr lang="en-US" sz="2400" dirty="0" smtClean="0">
                <a:solidFill>
                  <a:srgbClr val="FFFFFF"/>
                </a:solidFill>
              </a:rPr>
              <a:t>desktop</a:t>
            </a:r>
            <a:r>
              <a:rPr lang="en-US" sz="2400" dirty="0">
                <a:solidFill>
                  <a:srgbClr val="FFFFFF"/>
                </a:solidFill>
              </a:rPr>
              <a:t>, </a:t>
            </a:r>
            <a:r>
              <a:rPr lang="en-US" sz="2400" dirty="0" smtClean="0">
                <a:solidFill>
                  <a:srgbClr val="FFFFFF"/>
                </a:solidFill>
              </a:rPr>
              <a:t>tablet</a:t>
            </a:r>
            <a:r>
              <a:rPr lang="en-US" sz="2400" dirty="0">
                <a:solidFill>
                  <a:srgbClr val="FFFFFF"/>
                </a:solidFill>
              </a:rPr>
              <a:t>, </a:t>
            </a:r>
            <a:r>
              <a:rPr lang="en-US" sz="2400" dirty="0" smtClean="0">
                <a:solidFill>
                  <a:srgbClr val="FFFFFF"/>
                </a:solidFill>
              </a:rPr>
              <a:t>phone</a:t>
            </a:r>
            <a:endParaRPr lang="en-US" sz="2400" dirty="0">
              <a:solidFill>
                <a:srgbClr val="FFFFFF"/>
              </a:solidFill>
            </a:endParaRPr>
          </a:p>
        </p:txBody>
      </p:sp>
      <p:sp>
        <p:nvSpPr>
          <p:cNvPr id="10" name="Rectangle 9"/>
          <p:cNvSpPr/>
          <p:nvPr/>
        </p:nvSpPr>
        <p:spPr bwMode="auto">
          <a:xfrm>
            <a:off x="4334152" y="3310588"/>
            <a:ext cx="6795167" cy="6272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a:lnSpc>
                <a:spcPct val="90000"/>
              </a:lnSpc>
              <a:spcAft>
                <a:spcPts val="600"/>
              </a:spcAft>
            </a:pPr>
            <a:r>
              <a:rPr lang="en-US" sz="2400" dirty="0">
                <a:solidFill>
                  <a:srgbClr val="FFFFFF"/>
                </a:solidFill>
              </a:rPr>
              <a:t>Easier </a:t>
            </a:r>
            <a:r>
              <a:rPr lang="en-US" sz="2400" dirty="0" smtClean="0">
                <a:solidFill>
                  <a:srgbClr val="FFFFFF"/>
                </a:solidFill>
              </a:rPr>
              <a:t>setup</a:t>
            </a:r>
            <a:endParaRPr lang="en-US" sz="2400" dirty="0">
              <a:solidFill>
                <a:srgbClr val="FFFFFF"/>
              </a:solidFill>
            </a:endParaRPr>
          </a:p>
        </p:txBody>
      </p:sp>
      <p:sp>
        <p:nvSpPr>
          <p:cNvPr id="11" name="Rectangle 10"/>
          <p:cNvSpPr/>
          <p:nvPr/>
        </p:nvSpPr>
        <p:spPr bwMode="auto">
          <a:xfrm>
            <a:off x="4334152" y="3965195"/>
            <a:ext cx="6795167" cy="6272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a:lnSpc>
                <a:spcPct val="90000"/>
              </a:lnSpc>
              <a:spcAft>
                <a:spcPts val="600"/>
              </a:spcAft>
            </a:pPr>
            <a:r>
              <a:rPr lang="en-US" sz="2400" dirty="0" smtClean="0">
                <a:solidFill>
                  <a:srgbClr val="FFFFFF"/>
                </a:solidFill>
              </a:rPr>
              <a:t>O365 identity integration</a:t>
            </a:r>
            <a:endParaRPr lang="en-US" sz="2400" dirty="0">
              <a:solidFill>
                <a:srgbClr val="FFFFFF"/>
              </a:solidFill>
            </a:endParaRPr>
          </a:p>
        </p:txBody>
      </p:sp>
      <p:sp>
        <p:nvSpPr>
          <p:cNvPr id="12" name="Rectangle 11"/>
          <p:cNvSpPr/>
          <p:nvPr/>
        </p:nvSpPr>
        <p:spPr bwMode="auto">
          <a:xfrm>
            <a:off x="4334152" y="4613249"/>
            <a:ext cx="6795167" cy="6272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a:lnSpc>
                <a:spcPct val="90000"/>
              </a:lnSpc>
              <a:spcAft>
                <a:spcPts val="600"/>
              </a:spcAft>
            </a:pPr>
            <a:r>
              <a:rPr lang="en-US" sz="2400" dirty="0">
                <a:solidFill>
                  <a:srgbClr val="FFFFFF"/>
                </a:solidFill>
              </a:rPr>
              <a:t>Faster </a:t>
            </a:r>
            <a:r>
              <a:rPr lang="en-US" sz="2400" dirty="0" smtClean="0">
                <a:solidFill>
                  <a:srgbClr val="FFFFFF"/>
                </a:solidFill>
              </a:rPr>
              <a:t>download </a:t>
            </a:r>
            <a:r>
              <a:rPr lang="en-US" sz="2400" dirty="0">
                <a:solidFill>
                  <a:srgbClr val="FFFFFF"/>
                </a:solidFill>
              </a:rPr>
              <a:t>of posts</a:t>
            </a:r>
          </a:p>
        </p:txBody>
      </p:sp>
      <p:sp>
        <p:nvSpPr>
          <p:cNvPr id="13" name="Rectangle 12"/>
          <p:cNvSpPr/>
          <p:nvPr/>
        </p:nvSpPr>
        <p:spPr bwMode="auto">
          <a:xfrm>
            <a:off x="4334152" y="5270458"/>
            <a:ext cx="6795167" cy="6272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a:lnSpc>
                <a:spcPct val="90000"/>
              </a:lnSpc>
              <a:spcAft>
                <a:spcPts val="600"/>
              </a:spcAft>
            </a:pPr>
            <a:r>
              <a:rPr lang="en-US" sz="2400" dirty="0" smtClean="0">
                <a:solidFill>
                  <a:srgbClr val="FFFFFF"/>
                </a:solidFill>
              </a:rPr>
              <a:t>Geo expansion</a:t>
            </a:r>
            <a:endParaRPr lang="en-US" sz="2400" dirty="0">
              <a:solidFill>
                <a:srgbClr val="FFFFFF"/>
              </a:solidFill>
            </a:endParaRPr>
          </a:p>
        </p:txBody>
      </p:sp>
      <p:sp>
        <p:nvSpPr>
          <p:cNvPr id="14" name="Rectangle 13"/>
          <p:cNvSpPr/>
          <p:nvPr/>
        </p:nvSpPr>
        <p:spPr bwMode="auto">
          <a:xfrm>
            <a:off x="4334152" y="5927667"/>
            <a:ext cx="6795167" cy="6272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a:lnSpc>
                <a:spcPct val="90000"/>
              </a:lnSpc>
              <a:spcAft>
                <a:spcPts val="600"/>
              </a:spcAft>
            </a:pPr>
            <a:r>
              <a:rPr lang="en-US" sz="2400" dirty="0" smtClean="0">
                <a:solidFill>
                  <a:srgbClr val="FFFFFF"/>
                </a:solidFill>
              </a:rPr>
              <a:t>Fully running on Azure</a:t>
            </a:r>
            <a:endParaRPr lang="en-US" sz="2400" dirty="0">
              <a:solidFill>
                <a:srgbClr val="FFFFFF"/>
              </a:solidFill>
            </a:endParaRPr>
          </a:p>
        </p:txBody>
      </p:sp>
    </p:spTree>
    <p:extLst>
      <p:ext uri="{BB962C8B-B14F-4D97-AF65-F5344CB8AC3E}">
        <p14:creationId xmlns:p14="http://schemas.microsoft.com/office/powerpoint/2010/main" val="619093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4066835" y="2394828"/>
            <a:ext cx="7993360" cy="106506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a:lnSpc>
                <a:spcPct val="90000"/>
              </a:lnSpc>
              <a:spcAft>
                <a:spcPts val="600"/>
              </a:spcAft>
            </a:pPr>
            <a:r>
              <a:rPr lang="en-US" sz="2400" dirty="0">
                <a:solidFill>
                  <a:srgbClr val="FFFFFF"/>
                </a:solidFill>
              </a:rPr>
              <a:t>Included for all </a:t>
            </a:r>
            <a:r>
              <a:rPr lang="en-US" sz="2400" dirty="0" smtClean="0">
                <a:solidFill>
                  <a:srgbClr val="FFFFFF"/>
                </a:solidFill>
              </a:rPr>
              <a:t>CRM </a:t>
            </a:r>
            <a:r>
              <a:rPr lang="en-US" sz="2400" dirty="0">
                <a:solidFill>
                  <a:srgbClr val="FFFFFF"/>
                </a:solidFill>
              </a:rPr>
              <a:t>Online </a:t>
            </a:r>
            <a:r>
              <a:rPr lang="en-US" sz="2400" dirty="0" smtClean="0">
                <a:solidFill>
                  <a:srgbClr val="FFFFFF"/>
                </a:solidFill>
              </a:rPr>
              <a:t>Professional </a:t>
            </a:r>
            <a:r>
              <a:rPr lang="en-US" sz="2400" dirty="0">
                <a:solidFill>
                  <a:srgbClr val="FFFFFF"/>
                </a:solidFill>
              </a:rPr>
              <a:t>&gt;= 10 </a:t>
            </a:r>
            <a:r>
              <a:rPr lang="en-US" sz="2400" dirty="0" smtClean="0">
                <a:solidFill>
                  <a:srgbClr val="FFFFFF"/>
                </a:solidFill>
              </a:rPr>
              <a:t>seats</a:t>
            </a:r>
          </a:p>
          <a:p>
            <a:pPr lvl="1">
              <a:lnSpc>
                <a:spcPct val="90000"/>
              </a:lnSpc>
              <a:spcAft>
                <a:spcPts val="600"/>
              </a:spcAft>
            </a:pPr>
            <a:r>
              <a:rPr lang="en-US" sz="2400" dirty="0" smtClean="0">
                <a:solidFill>
                  <a:srgbClr val="FFFFFF"/>
                </a:solidFill>
              </a:rPr>
              <a:t>Including basic posts/month limit</a:t>
            </a:r>
            <a:endParaRPr lang="en-US" sz="2400" dirty="0">
              <a:solidFill>
                <a:srgbClr val="FFFFFF"/>
              </a:solidFill>
            </a:endParaRPr>
          </a:p>
        </p:txBody>
      </p:sp>
      <p:sp>
        <p:nvSpPr>
          <p:cNvPr id="9" name="Rectangle 8"/>
          <p:cNvSpPr/>
          <p:nvPr/>
        </p:nvSpPr>
        <p:spPr bwMode="auto">
          <a:xfrm>
            <a:off x="4066835" y="3536923"/>
            <a:ext cx="7993360" cy="106506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a:lnSpc>
                <a:spcPct val="90000"/>
              </a:lnSpc>
              <a:spcAft>
                <a:spcPts val="600"/>
              </a:spcAft>
            </a:pPr>
            <a:r>
              <a:rPr lang="en-US" sz="2400" dirty="0">
                <a:solidFill>
                  <a:srgbClr val="FFFFFF"/>
                </a:solidFill>
              </a:rPr>
              <a:t>Reduced price for CRM </a:t>
            </a:r>
            <a:r>
              <a:rPr lang="en-US" sz="2400" dirty="0" smtClean="0">
                <a:solidFill>
                  <a:srgbClr val="FFFFFF"/>
                </a:solidFill>
              </a:rPr>
              <a:t>On-Premises Professional</a:t>
            </a:r>
          </a:p>
          <a:p>
            <a:pPr lvl="1">
              <a:lnSpc>
                <a:spcPct val="90000"/>
              </a:lnSpc>
              <a:spcAft>
                <a:spcPts val="600"/>
              </a:spcAft>
            </a:pPr>
            <a:r>
              <a:rPr lang="en-US" sz="2400" dirty="0">
                <a:solidFill>
                  <a:srgbClr val="FFFFFF"/>
                </a:solidFill>
              </a:rPr>
              <a:t>Including basic </a:t>
            </a:r>
            <a:r>
              <a:rPr lang="en-US" sz="2400" dirty="0" smtClean="0">
                <a:solidFill>
                  <a:srgbClr val="FFFFFF"/>
                </a:solidFill>
              </a:rPr>
              <a:t>posts/month </a:t>
            </a:r>
            <a:r>
              <a:rPr lang="en-US" sz="2400" dirty="0">
                <a:solidFill>
                  <a:srgbClr val="FFFFFF"/>
                </a:solidFill>
              </a:rPr>
              <a:t>limit</a:t>
            </a:r>
          </a:p>
        </p:txBody>
      </p:sp>
      <p:sp>
        <p:nvSpPr>
          <p:cNvPr id="10" name="Rectangle 9"/>
          <p:cNvSpPr/>
          <p:nvPr/>
        </p:nvSpPr>
        <p:spPr bwMode="auto">
          <a:xfrm>
            <a:off x="4066835" y="5821113"/>
            <a:ext cx="7993360" cy="106506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defTabSz="932472" fontAlgn="base">
              <a:spcBef>
                <a:spcPct val="0"/>
              </a:spcBef>
              <a:spcAft>
                <a:spcPct val="0"/>
              </a:spcAft>
            </a:pPr>
            <a:r>
              <a:rPr lang="en-US" sz="2400" dirty="0" smtClean="0">
                <a:solidFill>
                  <a:srgbClr val="FFFFFF"/>
                </a:solidFill>
              </a:rPr>
              <a:t>Buy higher “posts/month limit” as add-on</a:t>
            </a:r>
            <a:endParaRPr lang="en-US" sz="2400" dirty="0">
              <a:solidFill>
                <a:srgbClr val="FFFFFF"/>
              </a:solidFill>
            </a:endParaRPr>
          </a:p>
        </p:txBody>
      </p:sp>
      <p:sp>
        <p:nvSpPr>
          <p:cNvPr id="2" name="Title 1"/>
          <p:cNvSpPr>
            <a:spLocks noGrp="1"/>
          </p:cNvSpPr>
          <p:nvPr>
            <p:ph type="title"/>
          </p:nvPr>
        </p:nvSpPr>
        <p:spPr/>
        <p:txBody>
          <a:bodyPr/>
          <a:lstStyle/>
          <a:p>
            <a:r>
              <a:rPr lang="en-US" sz="6000" dirty="0" smtClean="0"/>
              <a:t>Democratizing Social</a:t>
            </a:r>
            <a:endParaRPr lang="en-US" sz="6000" dirty="0"/>
          </a:p>
        </p:txBody>
      </p:sp>
      <p:sp>
        <p:nvSpPr>
          <p:cNvPr id="3" name="Text Placeholder 2"/>
          <p:cNvSpPr>
            <a:spLocks noGrp="1"/>
          </p:cNvSpPr>
          <p:nvPr>
            <p:ph type="body" sz="quarter" idx="4294967295"/>
          </p:nvPr>
        </p:nvSpPr>
        <p:spPr>
          <a:xfrm>
            <a:off x="-585" y="1212850"/>
            <a:ext cx="11887200" cy="1415772"/>
          </a:xfrm>
          <a:prstGeom prst="rect">
            <a:avLst/>
          </a:prstGeom>
        </p:spPr>
        <p:txBody>
          <a:bodyPr/>
          <a:lstStyle/>
          <a:p>
            <a:pPr indent="0">
              <a:buNone/>
            </a:pPr>
            <a:r>
              <a:rPr lang="en-US" dirty="0" smtClean="0">
                <a:solidFill>
                  <a:schemeClr val="tx1"/>
                </a:solidFill>
                <a:latin typeface="+mn-lt"/>
                <a:cs typeface="Segoe UI Semibold" panose="020B0702040204020203" pitchFamily="34" charset="0"/>
              </a:rPr>
              <a:t>Stand-alone</a:t>
            </a:r>
            <a:endParaRPr lang="en-US" dirty="0" smtClean="0">
              <a:solidFill>
                <a:schemeClr val="tx2"/>
              </a:solidFill>
            </a:endParaRPr>
          </a:p>
          <a:p>
            <a:endParaRPr lang="en-US" dirty="0" smtClean="0">
              <a:solidFill>
                <a:schemeClr val="tx2"/>
              </a:solidFill>
            </a:endParaRPr>
          </a:p>
        </p:txBody>
      </p:sp>
      <p:sp>
        <p:nvSpPr>
          <p:cNvPr id="31" name="Freeform 20"/>
          <p:cNvSpPr>
            <a:spLocks noEditPoints="1"/>
          </p:cNvSpPr>
          <p:nvPr/>
        </p:nvSpPr>
        <p:spPr bwMode="black">
          <a:xfrm>
            <a:off x="784931" y="3075436"/>
            <a:ext cx="1722296" cy="1493242"/>
          </a:xfrm>
          <a:custGeom>
            <a:avLst/>
            <a:gdLst>
              <a:gd name="T0" fmla="*/ 243 w 708"/>
              <a:gd name="T1" fmla="*/ 484 h 614"/>
              <a:gd name="T2" fmla="*/ 243 w 708"/>
              <a:gd name="T3" fmla="*/ 614 h 614"/>
              <a:gd name="T4" fmla="*/ 0 w 708"/>
              <a:gd name="T5" fmla="*/ 614 h 614"/>
              <a:gd name="T6" fmla="*/ 104 w 708"/>
              <a:gd name="T7" fmla="*/ 437 h 614"/>
              <a:gd name="T8" fmla="*/ 174 w 708"/>
              <a:gd name="T9" fmla="*/ 437 h 614"/>
              <a:gd name="T10" fmla="*/ 134 w 708"/>
              <a:gd name="T11" fmla="*/ 484 h 614"/>
              <a:gd name="T12" fmla="*/ 243 w 708"/>
              <a:gd name="T13" fmla="*/ 484 h 614"/>
              <a:gd name="T14" fmla="*/ 574 w 708"/>
              <a:gd name="T15" fmla="*/ 484 h 614"/>
              <a:gd name="T16" fmla="*/ 465 w 708"/>
              <a:gd name="T17" fmla="*/ 484 h 614"/>
              <a:gd name="T18" fmla="*/ 465 w 708"/>
              <a:gd name="T19" fmla="*/ 614 h 614"/>
              <a:gd name="T20" fmla="*/ 465 w 708"/>
              <a:gd name="T21" fmla="*/ 614 h 614"/>
              <a:gd name="T22" fmla="*/ 708 w 708"/>
              <a:gd name="T23" fmla="*/ 614 h 614"/>
              <a:gd name="T24" fmla="*/ 604 w 708"/>
              <a:gd name="T25" fmla="*/ 437 h 614"/>
              <a:gd name="T26" fmla="*/ 533 w 708"/>
              <a:gd name="T27" fmla="*/ 437 h 614"/>
              <a:gd name="T28" fmla="*/ 574 w 708"/>
              <a:gd name="T29" fmla="*/ 484 h 614"/>
              <a:gd name="T30" fmla="*/ 354 w 708"/>
              <a:gd name="T31" fmla="*/ 229 h 614"/>
              <a:gd name="T32" fmla="*/ 507 w 708"/>
              <a:gd name="T33" fmla="*/ 408 h 614"/>
              <a:gd name="T34" fmla="*/ 590 w 708"/>
              <a:gd name="T35" fmla="*/ 408 h 614"/>
              <a:gd name="T36" fmla="*/ 486 w 708"/>
              <a:gd name="T37" fmla="*/ 229 h 614"/>
              <a:gd name="T38" fmla="*/ 222 w 708"/>
              <a:gd name="T39" fmla="*/ 229 h 614"/>
              <a:gd name="T40" fmla="*/ 118 w 708"/>
              <a:gd name="T41" fmla="*/ 408 h 614"/>
              <a:gd name="T42" fmla="*/ 200 w 708"/>
              <a:gd name="T43" fmla="*/ 408 h 614"/>
              <a:gd name="T44" fmla="*/ 354 w 708"/>
              <a:gd name="T45" fmla="*/ 229 h 614"/>
              <a:gd name="T46" fmla="*/ 354 w 708"/>
              <a:gd name="T47" fmla="*/ 0 h 614"/>
              <a:gd name="T48" fmla="*/ 238 w 708"/>
              <a:gd name="T49" fmla="*/ 200 h 614"/>
              <a:gd name="T50" fmla="*/ 470 w 708"/>
              <a:gd name="T51" fmla="*/ 200 h 614"/>
              <a:gd name="T52" fmla="*/ 354 w 708"/>
              <a:gd name="T53" fmla="*/ 0 h 614"/>
              <a:gd name="T54" fmla="*/ 354 w 708"/>
              <a:gd name="T55" fmla="*/ 274 h 614"/>
              <a:gd name="T56" fmla="*/ 196 w 708"/>
              <a:gd name="T57" fmla="*/ 463 h 614"/>
              <a:gd name="T58" fmla="*/ 278 w 708"/>
              <a:gd name="T59" fmla="*/ 463 h 614"/>
              <a:gd name="T60" fmla="*/ 278 w 708"/>
              <a:gd name="T61" fmla="*/ 614 h 614"/>
              <a:gd name="T62" fmla="*/ 430 w 708"/>
              <a:gd name="T63" fmla="*/ 614 h 614"/>
              <a:gd name="T64" fmla="*/ 430 w 708"/>
              <a:gd name="T65" fmla="*/ 463 h 614"/>
              <a:gd name="T66" fmla="*/ 515 w 708"/>
              <a:gd name="T67" fmla="*/ 463 h 614"/>
              <a:gd name="T68" fmla="*/ 354 w 708"/>
              <a:gd name="T69" fmla="*/ 2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614">
                <a:moveTo>
                  <a:pt x="243" y="484"/>
                </a:moveTo>
                <a:lnTo>
                  <a:pt x="243" y="614"/>
                </a:lnTo>
                <a:lnTo>
                  <a:pt x="0" y="614"/>
                </a:lnTo>
                <a:lnTo>
                  <a:pt x="104" y="437"/>
                </a:lnTo>
                <a:lnTo>
                  <a:pt x="174" y="437"/>
                </a:lnTo>
                <a:lnTo>
                  <a:pt x="134" y="484"/>
                </a:lnTo>
                <a:lnTo>
                  <a:pt x="243" y="484"/>
                </a:lnTo>
                <a:close/>
                <a:moveTo>
                  <a:pt x="574" y="484"/>
                </a:moveTo>
                <a:lnTo>
                  <a:pt x="465" y="484"/>
                </a:lnTo>
                <a:lnTo>
                  <a:pt x="465" y="614"/>
                </a:lnTo>
                <a:lnTo>
                  <a:pt x="465" y="614"/>
                </a:lnTo>
                <a:lnTo>
                  <a:pt x="708" y="614"/>
                </a:lnTo>
                <a:lnTo>
                  <a:pt x="604" y="437"/>
                </a:lnTo>
                <a:lnTo>
                  <a:pt x="533" y="437"/>
                </a:lnTo>
                <a:lnTo>
                  <a:pt x="574" y="484"/>
                </a:lnTo>
                <a:close/>
                <a:moveTo>
                  <a:pt x="354" y="229"/>
                </a:moveTo>
                <a:lnTo>
                  <a:pt x="507" y="408"/>
                </a:lnTo>
                <a:lnTo>
                  <a:pt x="590" y="408"/>
                </a:lnTo>
                <a:lnTo>
                  <a:pt x="486" y="229"/>
                </a:lnTo>
                <a:lnTo>
                  <a:pt x="222" y="229"/>
                </a:lnTo>
                <a:lnTo>
                  <a:pt x="118" y="408"/>
                </a:lnTo>
                <a:lnTo>
                  <a:pt x="200" y="408"/>
                </a:lnTo>
                <a:lnTo>
                  <a:pt x="354" y="229"/>
                </a:lnTo>
                <a:close/>
                <a:moveTo>
                  <a:pt x="354" y="0"/>
                </a:moveTo>
                <a:lnTo>
                  <a:pt x="238" y="200"/>
                </a:lnTo>
                <a:lnTo>
                  <a:pt x="470" y="200"/>
                </a:lnTo>
                <a:lnTo>
                  <a:pt x="354" y="0"/>
                </a:lnTo>
                <a:close/>
                <a:moveTo>
                  <a:pt x="354" y="274"/>
                </a:moveTo>
                <a:lnTo>
                  <a:pt x="196" y="463"/>
                </a:lnTo>
                <a:lnTo>
                  <a:pt x="278" y="463"/>
                </a:lnTo>
                <a:lnTo>
                  <a:pt x="278" y="614"/>
                </a:lnTo>
                <a:lnTo>
                  <a:pt x="430" y="614"/>
                </a:lnTo>
                <a:lnTo>
                  <a:pt x="430" y="463"/>
                </a:lnTo>
                <a:lnTo>
                  <a:pt x="515" y="463"/>
                </a:lnTo>
                <a:lnTo>
                  <a:pt x="35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defTabSz="914363"/>
            <a:endParaRPr lang="en-US" sz="1600" dirty="0">
              <a:solidFill>
                <a:srgbClr val="FFFFFF"/>
              </a:solidFill>
            </a:endParaRPr>
          </a:p>
        </p:txBody>
      </p:sp>
      <p:sp>
        <p:nvSpPr>
          <p:cNvPr id="4" name="TextBox 3"/>
          <p:cNvSpPr txBox="1"/>
          <p:nvPr/>
        </p:nvSpPr>
        <p:spPr>
          <a:xfrm>
            <a:off x="3893256" y="1777090"/>
            <a:ext cx="7993359"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Preview early March - GA early Q2</a:t>
            </a:r>
          </a:p>
        </p:txBody>
      </p:sp>
      <p:pic>
        <p:nvPicPr>
          <p:cNvPr id="5" name="Picture 4"/>
          <p:cNvPicPr>
            <a:picLocks noChangeAspect="1"/>
          </p:cNvPicPr>
          <p:nvPr/>
        </p:nvPicPr>
        <p:blipFill rotWithShape="1">
          <a:blip r:embed="rId3"/>
          <a:srcRect l="31855" t="16143" r="32073" b="26969"/>
          <a:stretch/>
        </p:blipFill>
        <p:spPr>
          <a:xfrm>
            <a:off x="108328" y="2016263"/>
            <a:ext cx="3492843" cy="3328087"/>
          </a:xfrm>
          <a:prstGeom prst="rect">
            <a:avLst/>
          </a:prstGeom>
        </p:spPr>
      </p:pic>
      <p:sp>
        <p:nvSpPr>
          <p:cNvPr id="13" name="Rectangle 12"/>
          <p:cNvSpPr/>
          <p:nvPr/>
        </p:nvSpPr>
        <p:spPr bwMode="auto">
          <a:xfrm>
            <a:off x="4066835" y="4679018"/>
            <a:ext cx="7993360" cy="106506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1" defTabSz="932472" fontAlgn="base">
              <a:spcBef>
                <a:spcPct val="0"/>
              </a:spcBef>
              <a:spcAft>
                <a:spcPct val="0"/>
              </a:spcAft>
            </a:pPr>
            <a:r>
              <a:rPr lang="en-US" sz="2400" dirty="0" smtClean="0">
                <a:solidFill>
                  <a:srgbClr val="FFFFFF"/>
                </a:solidFill>
              </a:rPr>
              <a:t>Stand-alone, minimum 1 seat</a:t>
            </a:r>
          </a:p>
          <a:p>
            <a:pPr lvl="1">
              <a:lnSpc>
                <a:spcPct val="90000"/>
              </a:lnSpc>
              <a:spcAft>
                <a:spcPts val="600"/>
              </a:spcAft>
            </a:pPr>
            <a:r>
              <a:rPr lang="en-US" sz="2400" dirty="0">
                <a:solidFill>
                  <a:srgbClr val="FFFFFF"/>
                </a:solidFill>
              </a:rPr>
              <a:t>Including basic </a:t>
            </a:r>
            <a:r>
              <a:rPr lang="en-US" sz="2400" dirty="0" smtClean="0">
                <a:solidFill>
                  <a:srgbClr val="FFFFFF"/>
                </a:solidFill>
              </a:rPr>
              <a:t>posts/month </a:t>
            </a:r>
            <a:r>
              <a:rPr lang="en-US" sz="2400" dirty="0">
                <a:solidFill>
                  <a:srgbClr val="FFFFFF"/>
                </a:solidFill>
              </a:rPr>
              <a:t>limit</a:t>
            </a:r>
          </a:p>
        </p:txBody>
      </p:sp>
    </p:spTree>
    <p:extLst>
      <p:ext uri="{BB962C8B-B14F-4D97-AF65-F5344CB8AC3E}">
        <p14:creationId xmlns:p14="http://schemas.microsoft.com/office/powerpoint/2010/main" val="2273089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MSL Roadmap</a:t>
            </a:r>
            <a:endParaRPr lang="en-US" dirty="0"/>
          </a:p>
        </p:txBody>
      </p:sp>
    </p:spTree>
    <p:extLst>
      <p:ext uri="{BB962C8B-B14F-4D97-AF65-F5344CB8AC3E}">
        <p14:creationId xmlns:p14="http://schemas.microsoft.com/office/powerpoint/2010/main" val="235341658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22617" y="1043268"/>
            <a:ext cx="11191240" cy="5592121"/>
          </a:xfrm>
          <a:prstGeom prst="rect">
            <a:avLst/>
          </a:prstGeom>
        </p:spPr>
      </p:pic>
      <p:sp>
        <p:nvSpPr>
          <p:cNvPr id="6" name="Title 5"/>
          <p:cNvSpPr>
            <a:spLocks noGrp="1"/>
          </p:cNvSpPr>
          <p:nvPr>
            <p:ph type="title"/>
          </p:nvPr>
        </p:nvSpPr>
        <p:spPr>
          <a:xfrm>
            <a:off x="622617" y="248795"/>
            <a:ext cx="10724938" cy="582682"/>
          </a:xfrm>
        </p:spPr>
        <p:txBody>
          <a:bodyPr>
            <a:normAutofit fontScale="90000"/>
          </a:bodyPr>
          <a:lstStyle/>
          <a:p>
            <a:r>
              <a:rPr lang="en-US" dirty="0" smtClean="0"/>
              <a:t>Social Dashboard on CRM</a:t>
            </a:r>
            <a:endParaRPr lang="en-US" dirty="0"/>
          </a:p>
        </p:txBody>
      </p:sp>
      <p:sp>
        <p:nvSpPr>
          <p:cNvPr id="7" name="MouseClick"/>
          <p:cNvSpPr/>
          <p:nvPr>
            <p:custDataLst>
              <p:custData r:id="rId1"/>
            </p:custDataLst>
          </p:nvPr>
        </p:nvSpPr>
        <p:spPr>
          <a:xfrm rot="20359169">
            <a:off x="1613233" y="4957171"/>
            <a:ext cx="93260" cy="13989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rgbClr val="FFFFFF"/>
          </a:solidFill>
          <a:ln w="3175">
            <a:solidFill>
              <a:srgbClr val="000000">
                <a:lumMod val="85000"/>
                <a:lumOff val="15000"/>
              </a:srgbClr>
            </a:solidFill>
          </a:ln>
          <a:effectLst>
            <a:glow rad="139700">
              <a:srgbClr val="F79646">
                <a:satMod val="175000"/>
                <a:alpha val="40000"/>
              </a:srgbClr>
            </a:glow>
            <a:outerShdw blurRad="25400" dist="25400" dir="2040000" algn="tl" rotWithShape="0">
              <a:prstClr val="black">
                <a:alpha val="20000"/>
              </a:prstClr>
            </a:outerShdw>
          </a:effectLst>
        </p:spPr>
        <p:style>
          <a:lnRef idx="2">
            <a:srgbClr val="4F81BD">
              <a:shade val="50000"/>
            </a:srgbClr>
          </a:lnRef>
          <a:fillRef idx="1">
            <a:srgbClr val="4F81BD"/>
          </a:fillRef>
          <a:effectRef idx="0">
            <a:srgbClr val="4F81BD"/>
          </a:effectRef>
          <a:fontRef idx="minor">
            <a:srgbClr val="000000"/>
          </a:fontRef>
        </p:style>
        <p:txBody>
          <a:bodyPr lIns="99473" tIns="49737" rIns="99473" bIns="49737" rtlCol="0" anchor="ctr"/>
          <a:lstStyle>
            <a:defPPr>
              <a:defRPr lang="en-US"/>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en-US" sz="1836" dirty="0"/>
          </a:p>
        </p:txBody>
      </p:sp>
    </p:spTree>
    <p:extLst>
      <p:ext uri="{BB962C8B-B14F-4D97-AF65-F5344CB8AC3E}">
        <p14:creationId xmlns:p14="http://schemas.microsoft.com/office/powerpoint/2010/main" val="305575440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22617" y="248795"/>
            <a:ext cx="10724938" cy="582682"/>
          </a:xfrm>
        </p:spPr>
        <p:txBody>
          <a:bodyPr>
            <a:normAutofit fontScale="90000"/>
          </a:bodyPr>
          <a:lstStyle/>
          <a:p>
            <a:r>
              <a:rPr lang="en-US" dirty="0" smtClean="0"/>
              <a:t>Widgets</a:t>
            </a:r>
            <a:endParaRPr lang="en-US" dirty="0"/>
          </a:p>
        </p:txBody>
      </p:sp>
      <p:pic>
        <p:nvPicPr>
          <p:cNvPr id="4" name="Picture 3"/>
          <p:cNvPicPr>
            <a:picLocks noChangeAspect="1"/>
          </p:cNvPicPr>
          <p:nvPr/>
        </p:nvPicPr>
        <p:blipFill>
          <a:blip r:embed="rId3"/>
          <a:stretch>
            <a:fillRect/>
          </a:stretch>
        </p:blipFill>
        <p:spPr>
          <a:xfrm>
            <a:off x="622617" y="1033553"/>
            <a:ext cx="11191240" cy="5606118"/>
          </a:xfrm>
          <a:prstGeom prst="rect">
            <a:avLst/>
          </a:prstGeom>
        </p:spPr>
      </p:pic>
      <p:sp>
        <p:nvSpPr>
          <p:cNvPr id="2" name="Rounded Rectangle 1"/>
          <p:cNvSpPr/>
          <p:nvPr/>
        </p:nvSpPr>
        <p:spPr bwMode="auto">
          <a:xfrm>
            <a:off x="4084637" y="2506662"/>
            <a:ext cx="4724400" cy="2590800"/>
          </a:xfrm>
          <a:prstGeom prst="roundRect">
            <a:avLst/>
          </a:prstGeom>
          <a:noFill/>
          <a:ln w="28575">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977749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CRM + MSL</a:t>
            </a:r>
            <a:br>
              <a:rPr lang="en-US" dirty="0" smtClean="0"/>
            </a:br>
            <a:r>
              <a:rPr lang="en-US" dirty="0" smtClean="0"/>
              <a:t>Create Social Activities : H2</a:t>
            </a:r>
            <a:endParaRPr lang="en-US" dirty="0"/>
          </a:p>
        </p:txBody>
      </p:sp>
      <p:sp>
        <p:nvSpPr>
          <p:cNvPr id="6" name="TextBox 5"/>
          <p:cNvSpPr txBox="1"/>
          <p:nvPr/>
        </p:nvSpPr>
        <p:spPr>
          <a:xfrm>
            <a:off x="274320" y="2198780"/>
            <a:ext cx="2841099" cy="34932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Create: </a:t>
            </a:r>
          </a:p>
          <a:p>
            <a:pPr>
              <a:lnSpc>
                <a:spcPct val="90000"/>
              </a:lnSpc>
              <a:spcAft>
                <a:spcPts val="600"/>
              </a:spcAft>
            </a:pPr>
            <a:endParaRPr lang="en-US" sz="2400" dirty="0">
              <a:gradFill>
                <a:gsLst>
                  <a:gs pos="2917">
                    <a:srgbClr val="505050"/>
                  </a:gs>
                  <a:gs pos="30000">
                    <a:srgbClr val="505050"/>
                  </a:gs>
                </a:gsLst>
                <a:lin ang="5400000" scaled="0"/>
              </a:gradFill>
            </a:endParaRP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Cases</a:t>
            </a: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Leads</a:t>
            </a: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Opportunities</a:t>
            </a:r>
          </a:p>
          <a:p>
            <a:pPr>
              <a:lnSpc>
                <a:spcPct val="90000"/>
              </a:lnSpc>
              <a:spcAft>
                <a:spcPts val="600"/>
              </a:spcAft>
            </a:pPr>
            <a:endParaRPr lang="en-US" sz="2400" dirty="0">
              <a:gradFill>
                <a:gsLst>
                  <a:gs pos="2917">
                    <a:srgbClr val="505050"/>
                  </a:gs>
                  <a:gs pos="30000">
                    <a:srgbClr val="505050"/>
                  </a:gs>
                </a:gsLst>
                <a:lin ang="5400000" scaled="0"/>
              </a:gradFill>
            </a:endParaRPr>
          </a:p>
          <a:p>
            <a:pPr>
              <a:lnSpc>
                <a:spcPct val="90000"/>
              </a:lnSpc>
              <a:spcAft>
                <a:spcPts val="600"/>
              </a:spcAft>
            </a:pPr>
            <a:r>
              <a:rPr lang="en-US" sz="2400" dirty="0" smtClean="0">
                <a:gradFill>
                  <a:gsLst>
                    <a:gs pos="2917">
                      <a:srgbClr val="505050"/>
                    </a:gs>
                    <a:gs pos="30000">
                      <a:srgbClr val="505050"/>
                    </a:gs>
                  </a:gsLst>
                  <a:lin ang="5400000" scaled="0"/>
                </a:gradFill>
              </a:rPr>
              <a:t>From MSL to CRM</a:t>
            </a:r>
          </a:p>
          <a:p>
            <a:pPr marL="342900" indent="-342900">
              <a:lnSpc>
                <a:spcPct val="90000"/>
              </a:lnSpc>
              <a:spcAft>
                <a:spcPts val="600"/>
              </a:spcAft>
              <a:buFont typeface="Wingdings" panose="05000000000000000000" pitchFamily="2" charset="2"/>
              <a:buChar char="§"/>
            </a:pPr>
            <a:endParaRPr lang="en-US" sz="2400" dirty="0">
              <a:gradFill>
                <a:gsLst>
                  <a:gs pos="2917">
                    <a:srgbClr val="505050"/>
                  </a:gs>
                  <a:gs pos="30000">
                    <a:srgbClr val="505050"/>
                  </a:gs>
                </a:gsLst>
                <a:lin ang="5400000" scaled="0"/>
              </a:gradFill>
            </a:endParaRPr>
          </a:p>
        </p:txBody>
      </p:sp>
      <p:pic>
        <p:nvPicPr>
          <p:cNvPr id="5" name="Picture 4"/>
          <p:cNvPicPr>
            <a:picLocks noChangeAspect="1"/>
          </p:cNvPicPr>
          <p:nvPr/>
        </p:nvPicPr>
        <p:blipFill rotWithShape="1">
          <a:blip r:embed="rId3"/>
          <a:srcRect l="6082" t="12369" r="8243" b="8547"/>
          <a:stretch/>
        </p:blipFill>
        <p:spPr>
          <a:xfrm>
            <a:off x="3254520" y="1938192"/>
            <a:ext cx="8135600" cy="4693614"/>
          </a:xfrm>
          <a:prstGeom prst="rect">
            <a:avLst/>
          </a:prstGeom>
        </p:spPr>
      </p:pic>
      <p:sp>
        <p:nvSpPr>
          <p:cNvPr id="13" name="TextBox 12"/>
          <p:cNvSpPr txBox="1"/>
          <p:nvPr/>
        </p:nvSpPr>
        <p:spPr>
          <a:xfrm rot="20065074">
            <a:off x="9482469" y="5696780"/>
            <a:ext cx="244278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Design preview</a:t>
            </a:r>
          </a:p>
        </p:txBody>
      </p:sp>
    </p:spTree>
    <p:extLst>
      <p:ext uri="{BB962C8B-B14F-4D97-AF65-F5344CB8AC3E}">
        <p14:creationId xmlns:p14="http://schemas.microsoft.com/office/powerpoint/2010/main" val="869199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 API - Power BI + MSL</a:t>
            </a:r>
            <a:endParaRPr lang="en-US" dirty="0"/>
          </a:p>
        </p:txBody>
      </p:sp>
      <p:sp>
        <p:nvSpPr>
          <p:cNvPr id="10" name="TextBox 9"/>
          <p:cNvSpPr txBox="1"/>
          <p:nvPr/>
        </p:nvSpPr>
        <p:spPr>
          <a:xfrm>
            <a:off x="354228" y="2085266"/>
            <a:ext cx="3682313" cy="3594830"/>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What’s in:</a:t>
            </a:r>
          </a:p>
          <a:p>
            <a:pPr>
              <a:lnSpc>
                <a:spcPct val="90000"/>
              </a:lnSpc>
              <a:spcAft>
                <a:spcPts val="600"/>
              </a:spcAft>
            </a:pPr>
            <a:endParaRPr lang="en-US" sz="2400" dirty="0">
              <a:gradFill>
                <a:gsLst>
                  <a:gs pos="2917">
                    <a:srgbClr val="505050"/>
                  </a:gs>
                  <a:gs pos="30000">
                    <a:srgbClr val="505050"/>
                  </a:gs>
                </a:gsLst>
                <a:lin ang="5400000" scaled="0"/>
              </a:gradFill>
            </a:endParaRP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Connect Social Data to Power BI and do advanced analytics </a:t>
            </a:r>
          </a:p>
          <a:p>
            <a:pPr marL="342900" indent="-342900">
              <a:lnSpc>
                <a:spcPct val="90000"/>
              </a:lnSpc>
              <a:spcAft>
                <a:spcPts val="600"/>
              </a:spcAft>
              <a:buFont typeface="Wingdings" panose="05000000000000000000" pitchFamily="2" charset="2"/>
              <a:buChar char="§"/>
            </a:pPr>
            <a:endParaRPr lang="en-US" sz="2400" dirty="0">
              <a:gradFill>
                <a:gsLst>
                  <a:gs pos="2917">
                    <a:srgbClr val="505050"/>
                  </a:gs>
                  <a:gs pos="30000">
                    <a:srgbClr val="505050"/>
                  </a:gs>
                </a:gsLst>
                <a:lin ang="5400000" scaled="0"/>
              </a:gradFill>
            </a:endParaRP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Mash up Social Data with Sales, Marketing, and Financial Data</a:t>
            </a:r>
          </a:p>
        </p:txBody>
      </p:sp>
      <p:pic>
        <p:nvPicPr>
          <p:cNvPr id="6" name="Picture 5"/>
          <p:cNvPicPr>
            <a:picLocks noChangeAspect="1"/>
          </p:cNvPicPr>
          <p:nvPr/>
        </p:nvPicPr>
        <p:blipFill>
          <a:blip r:embed="rId3"/>
          <a:stretch>
            <a:fillRect/>
          </a:stretch>
        </p:blipFill>
        <p:spPr>
          <a:xfrm>
            <a:off x="5761037" y="1820862"/>
            <a:ext cx="6171543" cy="5042329"/>
          </a:xfrm>
          <a:prstGeom prst="rect">
            <a:avLst/>
          </a:prstGeom>
        </p:spPr>
      </p:pic>
    </p:spTree>
    <p:extLst>
      <p:ext uri="{BB962C8B-B14F-4D97-AF65-F5344CB8AC3E}">
        <p14:creationId xmlns:p14="http://schemas.microsoft.com/office/powerpoint/2010/main" val="1682773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Roadmap – fast release cadence</a:t>
            </a:r>
            <a:endParaRPr lang="en-US" dirty="0"/>
          </a:p>
        </p:txBody>
      </p:sp>
      <p:graphicFrame>
        <p:nvGraphicFramePr>
          <p:cNvPr id="2" name="Diagram 1"/>
          <p:cNvGraphicFramePr/>
          <p:nvPr>
            <p:extLst/>
          </p:nvPr>
        </p:nvGraphicFramePr>
        <p:xfrm>
          <a:off x="291566" y="2354262"/>
          <a:ext cx="11889564" cy="27699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274157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graphicEl>
                                              <a:dgm id="{06404C43-E33F-4405-8F2D-71A4DEACB129}"/>
                                            </p:graphicEl>
                                          </p:spTgt>
                                        </p:tgtEl>
                                        <p:attrNameLst>
                                          <p:attrName>style.visibility</p:attrName>
                                        </p:attrNameLst>
                                      </p:cBhvr>
                                      <p:to>
                                        <p:strVal val="visible"/>
                                      </p:to>
                                    </p:set>
                                    <p:anim calcmode="lin" valueType="num">
                                      <p:cBhvr additive="base">
                                        <p:cTn id="7" dur="500" fill="hold"/>
                                        <p:tgtEl>
                                          <p:spTgt spid="2">
                                            <p:graphicEl>
                                              <a:dgm id="{06404C43-E33F-4405-8F2D-71A4DEACB129}"/>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graphicEl>
                                              <a:dgm id="{06404C43-E33F-4405-8F2D-71A4DEACB129}"/>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graphicEl>
                                              <a:dgm id="{ACB9D9C5-190D-4819-A0AE-7CF6AD1895B9}"/>
                                            </p:graphicEl>
                                          </p:spTgt>
                                        </p:tgtEl>
                                        <p:attrNameLst>
                                          <p:attrName>style.visibility</p:attrName>
                                        </p:attrNameLst>
                                      </p:cBhvr>
                                      <p:to>
                                        <p:strVal val="visible"/>
                                      </p:to>
                                    </p:set>
                                    <p:anim calcmode="lin" valueType="num">
                                      <p:cBhvr additive="base">
                                        <p:cTn id="13" dur="500" fill="hold"/>
                                        <p:tgtEl>
                                          <p:spTgt spid="2">
                                            <p:graphicEl>
                                              <a:dgm id="{ACB9D9C5-190D-4819-A0AE-7CF6AD1895B9}"/>
                                            </p:graphic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graphicEl>
                                              <a:dgm id="{ACB9D9C5-190D-4819-A0AE-7CF6AD1895B9}"/>
                                            </p:graphic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
                                            <p:graphicEl>
                                              <a:dgm id="{6B88F214-5405-40A6-B591-D9F6A16A46E4}"/>
                                            </p:graphicEl>
                                          </p:spTgt>
                                        </p:tgtEl>
                                        <p:attrNameLst>
                                          <p:attrName>style.visibility</p:attrName>
                                        </p:attrNameLst>
                                      </p:cBhvr>
                                      <p:to>
                                        <p:strVal val="visible"/>
                                      </p:to>
                                    </p:set>
                                    <p:anim calcmode="lin" valueType="num">
                                      <p:cBhvr additive="base">
                                        <p:cTn id="17" dur="500" fill="hold"/>
                                        <p:tgtEl>
                                          <p:spTgt spid="2">
                                            <p:graphicEl>
                                              <a:dgm id="{6B88F214-5405-40A6-B591-D9F6A16A46E4}"/>
                                            </p:graphic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
                                            <p:graphicEl>
                                              <a:dgm id="{6B88F214-5405-40A6-B591-D9F6A16A46E4}"/>
                                            </p:graphic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2">
                                            <p:graphicEl>
                                              <a:dgm id="{C0C61A9D-6446-4A1F-B9E2-3E13A8EABECB}"/>
                                            </p:graphicEl>
                                          </p:spTgt>
                                        </p:tgtEl>
                                        <p:attrNameLst>
                                          <p:attrName>style.visibility</p:attrName>
                                        </p:attrNameLst>
                                      </p:cBhvr>
                                      <p:to>
                                        <p:strVal val="visible"/>
                                      </p:to>
                                    </p:set>
                                    <p:anim calcmode="lin" valueType="num">
                                      <p:cBhvr additive="base">
                                        <p:cTn id="23" dur="500" fill="hold"/>
                                        <p:tgtEl>
                                          <p:spTgt spid="2">
                                            <p:graphicEl>
                                              <a:dgm id="{C0C61A9D-6446-4A1F-B9E2-3E13A8EABECB}"/>
                                            </p:graphic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
                                            <p:graphicEl>
                                              <a:dgm id="{C0C61A9D-6446-4A1F-B9E2-3E13A8EABECB}"/>
                                            </p:graphic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
                                            <p:graphicEl>
                                              <a:dgm id="{FEDABEFC-D136-4D94-81D2-6EE071CA451B}"/>
                                            </p:graphicEl>
                                          </p:spTgt>
                                        </p:tgtEl>
                                        <p:attrNameLst>
                                          <p:attrName>style.visibility</p:attrName>
                                        </p:attrNameLst>
                                      </p:cBhvr>
                                      <p:to>
                                        <p:strVal val="visible"/>
                                      </p:to>
                                    </p:set>
                                    <p:anim calcmode="lin" valueType="num">
                                      <p:cBhvr additive="base">
                                        <p:cTn id="27" dur="500" fill="hold"/>
                                        <p:tgtEl>
                                          <p:spTgt spid="2">
                                            <p:graphicEl>
                                              <a:dgm id="{FEDABEFC-D136-4D94-81D2-6EE071CA451B}"/>
                                            </p:graphic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
                                            <p:graphicEl>
                                              <a:dgm id="{FEDABEFC-D136-4D94-81D2-6EE071CA451B}"/>
                                            </p:graphic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2">
                                            <p:graphicEl>
                                              <a:dgm id="{E738080C-26A8-458F-B9D8-B633B9DC589F}"/>
                                            </p:graphicEl>
                                          </p:spTgt>
                                        </p:tgtEl>
                                        <p:attrNameLst>
                                          <p:attrName>style.visibility</p:attrName>
                                        </p:attrNameLst>
                                      </p:cBhvr>
                                      <p:to>
                                        <p:strVal val="visible"/>
                                      </p:to>
                                    </p:set>
                                    <p:anim calcmode="lin" valueType="num">
                                      <p:cBhvr additive="base">
                                        <p:cTn id="33" dur="500" fill="hold"/>
                                        <p:tgtEl>
                                          <p:spTgt spid="2">
                                            <p:graphicEl>
                                              <a:dgm id="{E738080C-26A8-458F-B9D8-B633B9DC589F}"/>
                                            </p:graphic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
                                            <p:graphicEl>
                                              <a:dgm id="{E738080C-26A8-458F-B9D8-B633B9DC589F}"/>
                                            </p:graphic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
                                            <p:graphicEl>
                                              <a:dgm id="{0578383B-00BB-480C-B6CF-C6309ACBF325}"/>
                                            </p:graphicEl>
                                          </p:spTgt>
                                        </p:tgtEl>
                                        <p:attrNameLst>
                                          <p:attrName>style.visibility</p:attrName>
                                        </p:attrNameLst>
                                      </p:cBhvr>
                                      <p:to>
                                        <p:strVal val="visible"/>
                                      </p:to>
                                    </p:set>
                                    <p:anim calcmode="lin" valueType="num">
                                      <p:cBhvr additive="base">
                                        <p:cTn id="37" dur="500" fill="hold"/>
                                        <p:tgtEl>
                                          <p:spTgt spid="2">
                                            <p:graphicEl>
                                              <a:dgm id="{0578383B-00BB-480C-B6CF-C6309ACBF325}"/>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
                                            <p:graphicEl>
                                              <a:dgm id="{0578383B-00BB-480C-B6CF-C6309ACBF325}"/>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Social Insights – </a:t>
            </a:r>
            <a:r>
              <a:rPr lang="en-US" dirty="0" err="1" smtClean="0"/>
              <a:t>InsideView</a:t>
            </a:r>
            <a:r>
              <a:rPr lang="en-US" dirty="0" smtClean="0"/>
              <a:t> Partnership</a:t>
            </a:r>
            <a:endParaRPr lang="en-US" dirty="0"/>
          </a:p>
        </p:txBody>
      </p:sp>
    </p:spTree>
    <p:extLst>
      <p:ext uri="{BB962C8B-B14F-4D97-AF65-F5344CB8AC3E}">
        <p14:creationId xmlns:p14="http://schemas.microsoft.com/office/powerpoint/2010/main" val="267614179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Insights - Inside view partnership</a:t>
            </a:r>
            <a:endParaRPr lang="en-US" dirty="0"/>
          </a:p>
        </p:txBody>
      </p:sp>
      <p:sp>
        <p:nvSpPr>
          <p:cNvPr id="31" name="Freeform 20"/>
          <p:cNvSpPr>
            <a:spLocks noEditPoints="1"/>
          </p:cNvSpPr>
          <p:nvPr/>
        </p:nvSpPr>
        <p:spPr bwMode="black">
          <a:xfrm>
            <a:off x="784931" y="3075436"/>
            <a:ext cx="1722296" cy="1493242"/>
          </a:xfrm>
          <a:custGeom>
            <a:avLst/>
            <a:gdLst>
              <a:gd name="T0" fmla="*/ 243 w 708"/>
              <a:gd name="T1" fmla="*/ 484 h 614"/>
              <a:gd name="T2" fmla="*/ 243 w 708"/>
              <a:gd name="T3" fmla="*/ 614 h 614"/>
              <a:gd name="T4" fmla="*/ 0 w 708"/>
              <a:gd name="T5" fmla="*/ 614 h 614"/>
              <a:gd name="T6" fmla="*/ 104 w 708"/>
              <a:gd name="T7" fmla="*/ 437 h 614"/>
              <a:gd name="T8" fmla="*/ 174 w 708"/>
              <a:gd name="T9" fmla="*/ 437 h 614"/>
              <a:gd name="T10" fmla="*/ 134 w 708"/>
              <a:gd name="T11" fmla="*/ 484 h 614"/>
              <a:gd name="T12" fmla="*/ 243 w 708"/>
              <a:gd name="T13" fmla="*/ 484 h 614"/>
              <a:gd name="T14" fmla="*/ 574 w 708"/>
              <a:gd name="T15" fmla="*/ 484 h 614"/>
              <a:gd name="T16" fmla="*/ 465 w 708"/>
              <a:gd name="T17" fmla="*/ 484 h 614"/>
              <a:gd name="T18" fmla="*/ 465 w 708"/>
              <a:gd name="T19" fmla="*/ 614 h 614"/>
              <a:gd name="T20" fmla="*/ 465 w 708"/>
              <a:gd name="T21" fmla="*/ 614 h 614"/>
              <a:gd name="T22" fmla="*/ 708 w 708"/>
              <a:gd name="T23" fmla="*/ 614 h 614"/>
              <a:gd name="T24" fmla="*/ 604 w 708"/>
              <a:gd name="T25" fmla="*/ 437 h 614"/>
              <a:gd name="T26" fmla="*/ 533 w 708"/>
              <a:gd name="T27" fmla="*/ 437 h 614"/>
              <a:gd name="T28" fmla="*/ 574 w 708"/>
              <a:gd name="T29" fmla="*/ 484 h 614"/>
              <a:gd name="T30" fmla="*/ 354 w 708"/>
              <a:gd name="T31" fmla="*/ 229 h 614"/>
              <a:gd name="T32" fmla="*/ 507 w 708"/>
              <a:gd name="T33" fmla="*/ 408 h 614"/>
              <a:gd name="T34" fmla="*/ 590 w 708"/>
              <a:gd name="T35" fmla="*/ 408 h 614"/>
              <a:gd name="T36" fmla="*/ 486 w 708"/>
              <a:gd name="T37" fmla="*/ 229 h 614"/>
              <a:gd name="T38" fmla="*/ 222 w 708"/>
              <a:gd name="T39" fmla="*/ 229 h 614"/>
              <a:gd name="T40" fmla="*/ 118 w 708"/>
              <a:gd name="T41" fmla="*/ 408 h 614"/>
              <a:gd name="T42" fmla="*/ 200 w 708"/>
              <a:gd name="T43" fmla="*/ 408 h 614"/>
              <a:gd name="T44" fmla="*/ 354 w 708"/>
              <a:gd name="T45" fmla="*/ 229 h 614"/>
              <a:gd name="T46" fmla="*/ 354 w 708"/>
              <a:gd name="T47" fmla="*/ 0 h 614"/>
              <a:gd name="T48" fmla="*/ 238 w 708"/>
              <a:gd name="T49" fmla="*/ 200 h 614"/>
              <a:gd name="T50" fmla="*/ 470 w 708"/>
              <a:gd name="T51" fmla="*/ 200 h 614"/>
              <a:gd name="T52" fmla="*/ 354 w 708"/>
              <a:gd name="T53" fmla="*/ 0 h 614"/>
              <a:gd name="T54" fmla="*/ 354 w 708"/>
              <a:gd name="T55" fmla="*/ 274 h 614"/>
              <a:gd name="T56" fmla="*/ 196 w 708"/>
              <a:gd name="T57" fmla="*/ 463 h 614"/>
              <a:gd name="T58" fmla="*/ 278 w 708"/>
              <a:gd name="T59" fmla="*/ 463 h 614"/>
              <a:gd name="T60" fmla="*/ 278 w 708"/>
              <a:gd name="T61" fmla="*/ 614 h 614"/>
              <a:gd name="T62" fmla="*/ 430 w 708"/>
              <a:gd name="T63" fmla="*/ 614 h 614"/>
              <a:gd name="T64" fmla="*/ 430 w 708"/>
              <a:gd name="T65" fmla="*/ 463 h 614"/>
              <a:gd name="T66" fmla="*/ 515 w 708"/>
              <a:gd name="T67" fmla="*/ 463 h 614"/>
              <a:gd name="T68" fmla="*/ 354 w 708"/>
              <a:gd name="T69" fmla="*/ 2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614">
                <a:moveTo>
                  <a:pt x="243" y="484"/>
                </a:moveTo>
                <a:lnTo>
                  <a:pt x="243" y="614"/>
                </a:lnTo>
                <a:lnTo>
                  <a:pt x="0" y="614"/>
                </a:lnTo>
                <a:lnTo>
                  <a:pt x="104" y="437"/>
                </a:lnTo>
                <a:lnTo>
                  <a:pt x="174" y="437"/>
                </a:lnTo>
                <a:lnTo>
                  <a:pt x="134" y="484"/>
                </a:lnTo>
                <a:lnTo>
                  <a:pt x="243" y="484"/>
                </a:lnTo>
                <a:close/>
                <a:moveTo>
                  <a:pt x="574" y="484"/>
                </a:moveTo>
                <a:lnTo>
                  <a:pt x="465" y="484"/>
                </a:lnTo>
                <a:lnTo>
                  <a:pt x="465" y="614"/>
                </a:lnTo>
                <a:lnTo>
                  <a:pt x="465" y="614"/>
                </a:lnTo>
                <a:lnTo>
                  <a:pt x="708" y="614"/>
                </a:lnTo>
                <a:lnTo>
                  <a:pt x="604" y="437"/>
                </a:lnTo>
                <a:lnTo>
                  <a:pt x="533" y="437"/>
                </a:lnTo>
                <a:lnTo>
                  <a:pt x="574" y="484"/>
                </a:lnTo>
                <a:close/>
                <a:moveTo>
                  <a:pt x="354" y="229"/>
                </a:moveTo>
                <a:lnTo>
                  <a:pt x="507" y="408"/>
                </a:lnTo>
                <a:lnTo>
                  <a:pt x="590" y="408"/>
                </a:lnTo>
                <a:lnTo>
                  <a:pt x="486" y="229"/>
                </a:lnTo>
                <a:lnTo>
                  <a:pt x="222" y="229"/>
                </a:lnTo>
                <a:lnTo>
                  <a:pt x="118" y="408"/>
                </a:lnTo>
                <a:lnTo>
                  <a:pt x="200" y="408"/>
                </a:lnTo>
                <a:lnTo>
                  <a:pt x="354" y="229"/>
                </a:lnTo>
                <a:close/>
                <a:moveTo>
                  <a:pt x="354" y="0"/>
                </a:moveTo>
                <a:lnTo>
                  <a:pt x="238" y="200"/>
                </a:lnTo>
                <a:lnTo>
                  <a:pt x="470" y="200"/>
                </a:lnTo>
                <a:lnTo>
                  <a:pt x="354" y="0"/>
                </a:lnTo>
                <a:close/>
                <a:moveTo>
                  <a:pt x="354" y="274"/>
                </a:moveTo>
                <a:lnTo>
                  <a:pt x="196" y="463"/>
                </a:lnTo>
                <a:lnTo>
                  <a:pt x="278" y="463"/>
                </a:lnTo>
                <a:lnTo>
                  <a:pt x="278" y="614"/>
                </a:lnTo>
                <a:lnTo>
                  <a:pt x="430" y="614"/>
                </a:lnTo>
                <a:lnTo>
                  <a:pt x="430" y="463"/>
                </a:lnTo>
                <a:lnTo>
                  <a:pt x="515" y="463"/>
                </a:lnTo>
                <a:lnTo>
                  <a:pt x="35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defTabSz="914363"/>
            <a:endParaRPr lang="en-US" sz="1600" dirty="0">
              <a:solidFill>
                <a:srgbClr val="FFFFFF"/>
              </a:solidFill>
            </a:endParaRPr>
          </a:p>
        </p:txBody>
      </p:sp>
      <p:sp>
        <p:nvSpPr>
          <p:cNvPr id="6" name="TextBox 5"/>
          <p:cNvSpPr txBox="1"/>
          <p:nvPr/>
        </p:nvSpPr>
        <p:spPr>
          <a:xfrm>
            <a:off x="337752" y="1343517"/>
            <a:ext cx="3682313" cy="456740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What’s in:</a:t>
            </a:r>
          </a:p>
          <a:p>
            <a:pPr>
              <a:lnSpc>
                <a:spcPct val="90000"/>
              </a:lnSpc>
              <a:spcAft>
                <a:spcPts val="600"/>
              </a:spcAft>
            </a:pPr>
            <a:endParaRPr lang="en-US" sz="2400" dirty="0">
              <a:gradFill>
                <a:gsLst>
                  <a:gs pos="2917">
                    <a:srgbClr val="505050"/>
                  </a:gs>
                  <a:gs pos="30000">
                    <a:srgbClr val="505050"/>
                  </a:gs>
                </a:gsLst>
                <a:lin ang="5400000" scaled="0"/>
              </a:gradFill>
            </a:endParaRP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Insights about any leads, opportunities, and accounts</a:t>
            </a:r>
          </a:p>
          <a:p>
            <a:pPr marL="342900" indent="-342900">
              <a:lnSpc>
                <a:spcPct val="90000"/>
              </a:lnSpc>
              <a:spcAft>
                <a:spcPts val="600"/>
              </a:spcAft>
              <a:buFont typeface="Wingdings" panose="05000000000000000000" pitchFamily="2" charset="2"/>
              <a:buChar char="§"/>
            </a:pPr>
            <a:endParaRPr lang="en-US" sz="2400" dirty="0">
              <a:gradFill>
                <a:gsLst>
                  <a:gs pos="2917">
                    <a:srgbClr val="505050"/>
                  </a:gs>
                  <a:gs pos="30000">
                    <a:srgbClr val="505050"/>
                  </a:gs>
                </a:gsLst>
                <a:lin ang="5400000" scaled="0"/>
              </a:gradFill>
            </a:endParaRP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News</a:t>
            </a: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Financials</a:t>
            </a: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People</a:t>
            </a: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Buzz</a:t>
            </a: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Competitors</a:t>
            </a:r>
            <a:endParaRPr lang="en-US" sz="2400" dirty="0">
              <a:gradFill>
                <a:gsLst>
                  <a:gs pos="2917">
                    <a:srgbClr val="505050"/>
                  </a:gs>
                  <a:gs pos="30000">
                    <a:srgbClr val="505050"/>
                  </a:gs>
                </a:gsLst>
                <a:lin ang="5400000" scaled="0"/>
              </a:gradFill>
            </a:endParaRPr>
          </a:p>
        </p:txBody>
      </p:sp>
      <p:pic>
        <p:nvPicPr>
          <p:cNvPr id="7" name="Picture 6"/>
          <p:cNvPicPr>
            <a:picLocks noChangeAspect="1"/>
          </p:cNvPicPr>
          <p:nvPr/>
        </p:nvPicPr>
        <p:blipFill>
          <a:blip r:embed="rId3"/>
          <a:stretch>
            <a:fillRect/>
          </a:stretch>
        </p:blipFill>
        <p:spPr>
          <a:xfrm>
            <a:off x="4020064" y="1497029"/>
            <a:ext cx="8034773" cy="4854343"/>
          </a:xfrm>
          <a:prstGeom prst="rect">
            <a:avLst/>
          </a:prstGeom>
        </p:spPr>
      </p:pic>
    </p:spTree>
    <p:extLst>
      <p:ext uri="{BB962C8B-B14F-4D97-AF65-F5344CB8AC3E}">
        <p14:creationId xmlns:p14="http://schemas.microsoft.com/office/powerpoint/2010/main" val="16962372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Harnessing social technologies with Microsoft Dynamics CRM </a:t>
            </a:r>
          </a:p>
        </p:txBody>
      </p:sp>
      <p:sp>
        <p:nvSpPr>
          <p:cNvPr id="5" name="Text Placeholder 4"/>
          <p:cNvSpPr>
            <a:spLocks noGrp="1"/>
          </p:cNvSpPr>
          <p:nvPr>
            <p:ph type="body" sz="quarter" idx="14"/>
          </p:nvPr>
        </p:nvSpPr>
        <p:spPr/>
        <p:txBody>
          <a:bodyPr/>
          <a:lstStyle/>
          <a:p>
            <a:r>
              <a:rPr lang="en-US" dirty="0" smtClean="0"/>
              <a:t>Girish Raja</a:t>
            </a:r>
          </a:p>
          <a:p>
            <a:r>
              <a:rPr lang="en-US" dirty="0" smtClean="0"/>
              <a:t>Technical Marketing Manager @ Microsoft</a:t>
            </a:r>
          </a:p>
          <a:p>
            <a:r>
              <a:rPr lang="en-US" dirty="0" smtClean="0">
                <a:hlinkClick r:id="rId3"/>
              </a:rPr>
              <a:t>http://blogs.msdn.com/girishr</a:t>
            </a:r>
            <a:endParaRPr lang="en-US" dirty="0" smtClean="0"/>
          </a:p>
          <a:p>
            <a:r>
              <a:rPr lang="en-US" dirty="0" smtClean="0">
                <a:hlinkClick r:id="rId4"/>
              </a:rPr>
              <a:t>@girishr</a:t>
            </a:r>
            <a:r>
              <a:rPr lang="en-US" dirty="0" smtClean="0"/>
              <a:t>  #SPC284</a:t>
            </a:r>
            <a:endParaRPr lang="en-US" dirty="0"/>
          </a:p>
        </p:txBody>
      </p:sp>
      <p:sp>
        <p:nvSpPr>
          <p:cNvPr id="2" name="Text Placeholder 1"/>
          <p:cNvSpPr>
            <a:spLocks noGrp="1"/>
          </p:cNvSpPr>
          <p:nvPr>
            <p:ph type="body" sz="quarter" idx="15"/>
          </p:nvPr>
        </p:nvSpPr>
        <p:spPr/>
        <p:txBody>
          <a:bodyPr/>
          <a:lstStyle/>
          <a:p>
            <a:r>
              <a:rPr lang="en-US" dirty="0" smtClean="0"/>
              <a:t>SPC284</a:t>
            </a:r>
            <a:endParaRPr lang="en-US" dirty="0"/>
          </a:p>
        </p:txBody>
      </p:sp>
    </p:spTree>
    <p:extLst>
      <p:ext uri="{BB962C8B-B14F-4D97-AF65-F5344CB8AC3E}">
        <p14:creationId xmlns:p14="http://schemas.microsoft.com/office/powerpoint/2010/main" val="353052540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1209973"/>
            <a:ext cx="10439398" cy="2751698"/>
          </a:xfrm>
        </p:spPr>
        <p:txBody>
          <a:bodyPr/>
          <a:lstStyle/>
          <a:p>
            <a:r>
              <a:rPr lang="en-US" dirty="0" smtClean="0"/>
              <a:t>Social Insights – </a:t>
            </a:r>
            <a:br>
              <a:rPr lang="en-US" dirty="0" smtClean="0"/>
            </a:br>
            <a:r>
              <a:rPr lang="en-US" dirty="0" smtClean="0"/>
              <a:t>Inside View Demo</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2951152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Yammer and CRM</a:t>
            </a:r>
            <a:endParaRPr lang="en-US" dirty="0"/>
          </a:p>
        </p:txBody>
      </p:sp>
    </p:spTree>
    <p:extLst>
      <p:ext uri="{BB962C8B-B14F-4D97-AF65-F5344CB8AC3E}">
        <p14:creationId xmlns:p14="http://schemas.microsoft.com/office/powerpoint/2010/main" val="313824157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Yammer: Collaboration</a:t>
            </a:r>
            <a:endParaRPr lang="en-US" dirty="0"/>
          </a:p>
        </p:txBody>
      </p:sp>
      <p:sp>
        <p:nvSpPr>
          <p:cNvPr id="31" name="Freeform 20"/>
          <p:cNvSpPr>
            <a:spLocks noEditPoints="1"/>
          </p:cNvSpPr>
          <p:nvPr/>
        </p:nvSpPr>
        <p:spPr bwMode="black">
          <a:xfrm>
            <a:off x="784931" y="3075436"/>
            <a:ext cx="1722296" cy="1493242"/>
          </a:xfrm>
          <a:custGeom>
            <a:avLst/>
            <a:gdLst>
              <a:gd name="T0" fmla="*/ 243 w 708"/>
              <a:gd name="T1" fmla="*/ 484 h 614"/>
              <a:gd name="T2" fmla="*/ 243 w 708"/>
              <a:gd name="T3" fmla="*/ 614 h 614"/>
              <a:gd name="T4" fmla="*/ 0 w 708"/>
              <a:gd name="T5" fmla="*/ 614 h 614"/>
              <a:gd name="T6" fmla="*/ 104 w 708"/>
              <a:gd name="T7" fmla="*/ 437 h 614"/>
              <a:gd name="T8" fmla="*/ 174 w 708"/>
              <a:gd name="T9" fmla="*/ 437 h 614"/>
              <a:gd name="T10" fmla="*/ 134 w 708"/>
              <a:gd name="T11" fmla="*/ 484 h 614"/>
              <a:gd name="T12" fmla="*/ 243 w 708"/>
              <a:gd name="T13" fmla="*/ 484 h 614"/>
              <a:gd name="T14" fmla="*/ 574 w 708"/>
              <a:gd name="T15" fmla="*/ 484 h 614"/>
              <a:gd name="T16" fmla="*/ 465 w 708"/>
              <a:gd name="T17" fmla="*/ 484 h 614"/>
              <a:gd name="T18" fmla="*/ 465 w 708"/>
              <a:gd name="T19" fmla="*/ 614 h 614"/>
              <a:gd name="T20" fmla="*/ 465 w 708"/>
              <a:gd name="T21" fmla="*/ 614 h 614"/>
              <a:gd name="T22" fmla="*/ 708 w 708"/>
              <a:gd name="T23" fmla="*/ 614 h 614"/>
              <a:gd name="T24" fmla="*/ 604 w 708"/>
              <a:gd name="T25" fmla="*/ 437 h 614"/>
              <a:gd name="T26" fmla="*/ 533 w 708"/>
              <a:gd name="T27" fmla="*/ 437 h 614"/>
              <a:gd name="T28" fmla="*/ 574 w 708"/>
              <a:gd name="T29" fmla="*/ 484 h 614"/>
              <a:gd name="T30" fmla="*/ 354 w 708"/>
              <a:gd name="T31" fmla="*/ 229 h 614"/>
              <a:gd name="T32" fmla="*/ 507 w 708"/>
              <a:gd name="T33" fmla="*/ 408 h 614"/>
              <a:gd name="T34" fmla="*/ 590 w 708"/>
              <a:gd name="T35" fmla="*/ 408 h 614"/>
              <a:gd name="T36" fmla="*/ 486 w 708"/>
              <a:gd name="T37" fmla="*/ 229 h 614"/>
              <a:gd name="T38" fmla="*/ 222 w 708"/>
              <a:gd name="T39" fmla="*/ 229 h 614"/>
              <a:gd name="T40" fmla="*/ 118 w 708"/>
              <a:gd name="T41" fmla="*/ 408 h 614"/>
              <a:gd name="T42" fmla="*/ 200 w 708"/>
              <a:gd name="T43" fmla="*/ 408 h 614"/>
              <a:gd name="T44" fmla="*/ 354 w 708"/>
              <a:gd name="T45" fmla="*/ 229 h 614"/>
              <a:gd name="T46" fmla="*/ 354 w 708"/>
              <a:gd name="T47" fmla="*/ 0 h 614"/>
              <a:gd name="T48" fmla="*/ 238 w 708"/>
              <a:gd name="T49" fmla="*/ 200 h 614"/>
              <a:gd name="T50" fmla="*/ 470 w 708"/>
              <a:gd name="T51" fmla="*/ 200 h 614"/>
              <a:gd name="T52" fmla="*/ 354 w 708"/>
              <a:gd name="T53" fmla="*/ 0 h 614"/>
              <a:gd name="T54" fmla="*/ 354 w 708"/>
              <a:gd name="T55" fmla="*/ 274 h 614"/>
              <a:gd name="T56" fmla="*/ 196 w 708"/>
              <a:gd name="T57" fmla="*/ 463 h 614"/>
              <a:gd name="T58" fmla="*/ 278 w 708"/>
              <a:gd name="T59" fmla="*/ 463 h 614"/>
              <a:gd name="T60" fmla="*/ 278 w 708"/>
              <a:gd name="T61" fmla="*/ 614 h 614"/>
              <a:gd name="T62" fmla="*/ 430 w 708"/>
              <a:gd name="T63" fmla="*/ 614 h 614"/>
              <a:gd name="T64" fmla="*/ 430 w 708"/>
              <a:gd name="T65" fmla="*/ 463 h 614"/>
              <a:gd name="T66" fmla="*/ 515 w 708"/>
              <a:gd name="T67" fmla="*/ 463 h 614"/>
              <a:gd name="T68" fmla="*/ 354 w 708"/>
              <a:gd name="T69" fmla="*/ 2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614">
                <a:moveTo>
                  <a:pt x="243" y="484"/>
                </a:moveTo>
                <a:lnTo>
                  <a:pt x="243" y="614"/>
                </a:lnTo>
                <a:lnTo>
                  <a:pt x="0" y="614"/>
                </a:lnTo>
                <a:lnTo>
                  <a:pt x="104" y="437"/>
                </a:lnTo>
                <a:lnTo>
                  <a:pt x="174" y="437"/>
                </a:lnTo>
                <a:lnTo>
                  <a:pt x="134" y="484"/>
                </a:lnTo>
                <a:lnTo>
                  <a:pt x="243" y="484"/>
                </a:lnTo>
                <a:close/>
                <a:moveTo>
                  <a:pt x="574" y="484"/>
                </a:moveTo>
                <a:lnTo>
                  <a:pt x="465" y="484"/>
                </a:lnTo>
                <a:lnTo>
                  <a:pt x="465" y="614"/>
                </a:lnTo>
                <a:lnTo>
                  <a:pt x="465" y="614"/>
                </a:lnTo>
                <a:lnTo>
                  <a:pt x="708" y="614"/>
                </a:lnTo>
                <a:lnTo>
                  <a:pt x="604" y="437"/>
                </a:lnTo>
                <a:lnTo>
                  <a:pt x="533" y="437"/>
                </a:lnTo>
                <a:lnTo>
                  <a:pt x="574" y="484"/>
                </a:lnTo>
                <a:close/>
                <a:moveTo>
                  <a:pt x="354" y="229"/>
                </a:moveTo>
                <a:lnTo>
                  <a:pt x="507" y="408"/>
                </a:lnTo>
                <a:lnTo>
                  <a:pt x="590" y="408"/>
                </a:lnTo>
                <a:lnTo>
                  <a:pt x="486" y="229"/>
                </a:lnTo>
                <a:lnTo>
                  <a:pt x="222" y="229"/>
                </a:lnTo>
                <a:lnTo>
                  <a:pt x="118" y="408"/>
                </a:lnTo>
                <a:lnTo>
                  <a:pt x="200" y="408"/>
                </a:lnTo>
                <a:lnTo>
                  <a:pt x="354" y="229"/>
                </a:lnTo>
                <a:close/>
                <a:moveTo>
                  <a:pt x="354" y="0"/>
                </a:moveTo>
                <a:lnTo>
                  <a:pt x="238" y="200"/>
                </a:lnTo>
                <a:lnTo>
                  <a:pt x="470" y="200"/>
                </a:lnTo>
                <a:lnTo>
                  <a:pt x="354" y="0"/>
                </a:lnTo>
                <a:close/>
                <a:moveTo>
                  <a:pt x="354" y="274"/>
                </a:moveTo>
                <a:lnTo>
                  <a:pt x="196" y="463"/>
                </a:lnTo>
                <a:lnTo>
                  <a:pt x="278" y="463"/>
                </a:lnTo>
                <a:lnTo>
                  <a:pt x="278" y="614"/>
                </a:lnTo>
                <a:lnTo>
                  <a:pt x="430" y="614"/>
                </a:lnTo>
                <a:lnTo>
                  <a:pt x="430" y="463"/>
                </a:lnTo>
                <a:lnTo>
                  <a:pt x="515" y="463"/>
                </a:lnTo>
                <a:lnTo>
                  <a:pt x="35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defTabSz="914363"/>
            <a:endParaRPr lang="en-US" sz="1600" dirty="0">
              <a:solidFill>
                <a:srgbClr val="FFFFFF"/>
              </a:solidFill>
            </a:endParaRPr>
          </a:p>
        </p:txBody>
      </p:sp>
      <p:sp>
        <p:nvSpPr>
          <p:cNvPr id="6" name="TextBox 5"/>
          <p:cNvSpPr txBox="1"/>
          <p:nvPr/>
        </p:nvSpPr>
        <p:spPr>
          <a:xfrm>
            <a:off x="274320" y="1480338"/>
            <a:ext cx="3797536" cy="2443746"/>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What’s in:</a:t>
            </a:r>
          </a:p>
          <a:p>
            <a:pPr>
              <a:lnSpc>
                <a:spcPct val="90000"/>
              </a:lnSpc>
              <a:spcAft>
                <a:spcPts val="600"/>
              </a:spcAft>
            </a:pPr>
            <a:endParaRPr lang="en-US" sz="2400" dirty="0">
              <a:gradFill>
                <a:gsLst>
                  <a:gs pos="2917">
                    <a:srgbClr val="505050"/>
                  </a:gs>
                  <a:gs pos="30000">
                    <a:srgbClr val="505050"/>
                  </a:gs>
                </a:gsLst>
                <a:lin ang="5400000" scaled="0"/>
              </a:gradFill>
            </a:endParaRPr>
          </a:p>
          <a:p>
            <a:pPr marL="342900" indent="-342900">
              <a:lnSpc>
                <a:spcPct val="90000"/>
              </a:lnSpc>
              <a:spcAft>
                <a:spcPts val="600"/>
              </a:spcAft>
              <a:buFont typeface="Wingdings" panose="05000000000000000000" pitchFamily="2" charset="2"/>
              <a:buChar char="§"/>
            </a:pPr>
            <a:r>
              <a:rPr lang="en-US" sz="2400" dirty="0" smtClean="0">
                <a:gradFill>
                  <a:gsLst>
                    <a:gs pos="2917">
                      <a:srgbClr val="505050"/>
                    </a:gs>
                    <a:gs pos="30000">
                      <a:srgbClr val="505050"/>
                    </a:gs>
                  </a:gsLst>
                  <a:lin ang="5400000" scaled="0"/>
                </a:gradFill>
              </a:rPr>
              <a:t>Collaborate with colleagues on sales opportunities, leads, and cases</a:t>
            </a:r>
            <a:endParaRPr lang="en-US" sz="2400" dirty="0">
              <a:gradFill>
                <a:gsLst>
                  <a:gs pos="2917">
                    <a:srgbClr val="505050"/>
                  </a:gs>
                  <a:gs pos="30000">
                    <a:srgbClr val="505050"/>
                  </a:gs>
                </a:gsLst>
                <a:lin ang="5400000" scaled="0"/>
              </a:gradFill>
            </a:endParaRPr>
          </a:p>
        </p:txBody>
      </p:sp>
      <p:pic>
        <p:nvPicPr>
          <p:cNvPr id="7" name="Picture 6"/>
          <p:cNvPicPr>
            <a:picLocks noChangeAspect="1"/>
          </p:cNvPicPr>
          <p:nvPr/>
        </p:nvPicPr>
        <p:blipFill rotWithShape="1">
          <a:blip r:embed="rId3"/>
          <a:srcRect l="-95" t="4811" r="1046" b="2330"/>
          <a:stretch/>
        </p:blipFill>
        <p:spPr>
          <a:xfrm>
            <a:off x="3571819" y="1656814"/>
            <a:ext cx="8682681" cy="4917989"/>
          </a:xfrm>
          <a:prstGeom prst="rect">
            <a:avLst/>
          </a:prstGeom>
        </p:spPr>
      </p:pic>
    </p:spTree>
    <p:extLst>
      <p:ext uri="{BB962C8B-B14F-4D97-AF65-F5344CB8AC3E}">
        <p14:creationId xmlns:p14="http://schemas.microsoft.com/office/powerpoint/2010/main" val="42193423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62"/>
          <p:cNvPicPr>
            <a:picLocks noChangeAspect="1"/>
          </p:cNvPicPr>
          <p:nvPr/>
        </p:nvPicPr>
        <p:blipFill rotWithShape="1">
          <a:blip r:embed="rId3"/>
          <a:srcRect l="-95" t="4811" r="1046" b="2330"/>
          <a:stretch/>
        </p:blipFill>
        <p:spPr>
          <a:xfrm>
            <a:off x="250570" y="2129816"/>
            <a:ext cx="5912015" cy="3348646"/>
          </a:xfrm>
          <a:prstGeom prst="rect">
            <a:avLst/>
          </a:prstGeom>
        </p:spPr>
      </p:pic>
      <p:sp>
        <p:nvSpPr>
          <p:cNvPr id="4" name="Title 3"/>
          <p:cNvSpPr>
            <a:spLocks noGrp="1"/>
          </p:cNvSpPr>
          <p:nvPr>
            <p:ph type="title"/>
          </p:nvPr>
        </p:nvSpPr>
        <p:spPr/>
        <p:txBody>
          <a:bodyPr/>
          <a:lstStyle/>
          <a:p>
            <a:r>
              <a:rPr lang="en-US" dirty="0" smtClean="0"/>
              <a:t>Yammer + Dynamics CRM</a:t>
            </a:r>
            <a:endParaRPr lang="en-US" dirty="0"/>
          </a:p>
        </p:txBody>
      </p:sp>
      <p:sp>
        <p:nvSpPr>
          <p:cNvPr id="9" name="Rectangle 8"/>
          <p:cNvSpPr/>
          <p:nvPr/>
        </p:nvSpPr>
        <p:spPr bwMode="auto">
          <a:xfrm>
            <a:off x="6298553" y="2125663"/>
            <a:ext cx="1889548" cy="18895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72000" bIns="108000" numCol="1" spcCol="0" rtlCol="0" fromWordArt="0" anchor="b" anchorCtr="0" forceAA="0" compatLnSpc="1">
            <a:prstTxWarp prst="textNoShape">
              <a:avLst/>
            </a:prstTxWarp>
            <a:noAutofit/>
          </a:bodyPr>
          <a:lstStyle/>
          <a:p>
            <a:pPr defTabSz="699020"/>
            <a:r>
              <a:rPr lang="en-US" sz="16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Follow CRM records in Yammer</a:t>
            </a:r>
          </a:p>
        </p:txBody>
      </p:sp>
      <p:grpSp>
        <p:nvGrpSpPr>
          <p:cNvPr id="35" name="Group 34"/>
          <p:cNvGrpSpPr/>
          <p:nvPr/>
        </p:nvGrpSpPr>
        <p:grpSpPr bwMode="black">
          <a:xfrm>
            <a:off x="6793201" y="2363499"/>
            <a:ext cx="920446" cy="920446"/>
            <a:chOff x="446088" y="3778250"/>
            <a:chExt cx="920750" cy="920750"/>
          </a:xfrm>
          <a:solidFill>
            <a:schemeClr val="accent2"/>
          </a:solidFill>
        </p:grpSpPr>
        <p:sp>
          <p:nvSpPr>
            <p:cNvPr id="36" name="Freeform 29"/>
            <p:cNvSpPr>
              <a:spLocks noEditPoints="1"/>
            </p:cNvSpPr>
            <p:nvPr/>
          </p:nvSpPr>
          <p:spPr bwMode="black">
            <a:xfrm>
              <a:off x="446088" y="3778250"/>
              <a:ext cx="920750" cy="920750"/>
            </a:xfrm>
            <a:custGeom>
              <a:avLst/>
              <a:gdLst>
                <a:gd name="T0" fmla="*/ 494 w 518"/>
                <a:gd name="T1" fmla="*/ 216 h 518"/>
                <a:gd name="T2" fmla="*/ 302 w 518"/>
                <a:gd name="T3" fmla="*/ 24 h 518"/>
                <a:gd name="T4" fmla="*/ 216 w 518"/>
                <a:gd name="T5" fmla="*/ 24 h 518"/>
                <a:gd name="T6" fmla="*/ 24 w 518"/>
                <a:gd name="T7" fmla="*/ 216 h 518"/>
                <a:gd name="T8" fmla="*/ 24 w 518"/>
                <a:gd name="T9" fmla="*/ 302 h 518"/>
                <a:gd name="T10" fmla="*/ 216 w 518"/>
                <a:gd name="T11" fmla="*/ 494 h 518"/>
                <a:gd name="T12" fmla="*/ 302 w 518"/>
                <a:gd name="T13" fmla="*/ 494 h 518"/>
                <a:gd name="T14" fmla="*/ 494 w 518"/>
                <a:gd name="T15" fmla="*/ 302 h 518"/>
                <a:gd name="T16" fmla="*/ 494 w 518"/>
                <a:gd name="T17" fmla="*/ 216 h 518"/>
                <a:gd name="T18" fmla="*/ 482 w 518"/>
                <a:gd name="T19" fmla="*/ 289 h 518"/>
                <a:gd name="T20" fmla="*/ 289 w 518"/>
                <a:gd name="T21" fmla="*/ 482 h 518"/>
                <a:gd name="T22" fmla="*/ 228 w 518"/>
                <a:gd name="T23" fmla="*/ 482 h 518"/>
                <a:gd name="T24" fmla="*/ 36 w 518"/>
                <a:gd name="T25" fmla="*/ 289 h 518"/>
                <a:gd name="T26" fmla="*/ 36 w 518"/>
                <a:gd name="T27" fmla="*/ 228 h 518"/>
                <a:gd name="T28" fmla="*/ 228 w 518"/>
                <a:gd name="T29" fmla="*/ 36 h 518"/>
                <a:gd name="T30" fmla="*/ 290 w 518"/>
                <a:gd name="T31" fmla="*/ 36 h 518"/>
                <a:gd name="T32" fmla="*/ 482 w 518"/>
                <a:gd name="T33" fmla="*/ 228 h 518"/>
                <a:gd name="T34" fmla="*/ 482 w 518"/>
                <a:gd name="T35" fmla="*/ 28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8" h="518">
                  <a:moveTo>
                    <a:pt x="494" y="216"/>
                  </a:moveTo>
                  <a:cubicBezTo>
                    <a:pt x="302" y="24"/>
                    <a:pt x="302" y="24"/>
                    <a:pt x="302" y="24"/>
                  </a:cubicBezTo>
                  <a:cubicBezTo>
                    <a:pt x="278" y="0"/>
                    <a:pt x="240" y="0"/>
                    <a:pt x="216" y="24"/>
                  </a:cubicBezTo>
                  <a:cubicBezTo>
                    <a:pt x="24" y="216"/>
                    <a:pt x="24" y="216"/>
                    <a:pt x="24" y="216"/>
                  </a:cubicBezTo>
                  <a:cubicBezTo>
                    <a:pt x="0" y="240"/>
                    <a:pt x="0" y="278"/>
                    <a:pt x="24" y="302"/>
                  </a:cubicBezTo>
                  <a:cubicBezTo>
                    <a:pt x="216" y="494"/>
                    <a:pt x="216" y="494"/>
                    <a:pt x="216" y="494"/>
                  </a:cubicBezTo>
                  <a:cubicBezTo>
                    <a:pt x="240" y="518"/>
                    <a:pt x="278" y="518"/>
                    <a:pt x="302" y="494"/>
                  </a:cubicBezTo>
                  <a:cubicBezTo>
                    <a:pt x="494" y="302"/>
                    <a:pt x="494" y="302"/>
                    <a:pt x="494" y="302"/>
                  </a:cubicBezTo>
                  <a:cubicBezTo>
                    <a:pt x="518" y="278"/>
                    <a:pt x="518" y="240"/>
                    <a:pt x="494" y="216"/>
                  </a:cubicBezTo>
                  <a:close/>
                  <a:moveTo>
                    <a:pt x="482" y="289"/>
                  </a:moveTo>
                  <a:cubicBezTo>
                    <a:pt x="289" y="482"/>
                    <a:pt x="289" y="482"/>
                    <a:pt x="289" y="482"/>
                  </a:cubicBezTo>
                  <a:cubicBezTo>
                    <a:pt x="273" y="499"/>
                    <a:pt x="245" y="499"/>
                    <a:pt x="228" y="482"/>
                  </a:cubicBezTo>
                  <a:cubicBezTo>
                    <a:pt x="36" y="289"/>
                    <a:pt x="36" y="289"/>
                    <a:pt x="36" y="289"/>
                  </a:cubicBezTo>
                  <a:cubicBezTo>
                    <a:pt x="19" y="273"/>
                    <a:pt x="19" y="245"/>
                    <a:pt x="36" y="228"/>
                  </a:cubicBezTo>
                  <a:cubicBezTo>
                    <a:pt x="228" y="36"/>
                    <a:pt x="228" y="36"/>
                    <a:pt x="228" y="36"/>
                  </a:cubicBezTo>
                  <a:cubicBezTo>
                    <a:pt x="245" y="19"/>
                    <a:pt x="273" y="19"/>
                    <a:pt x="290" y="36"/>
                  </a:cubicBezTo>
                  <a:cubicBezTo>
                    <a:pt x="482" y="228"/>
                    <a:pt x="482" y="228"/>
                    <a:pt x="482" y="228"/>
                  </a:cubicBezTo>
                  <a:cubicBezTo>
                    <a:pt x="499" y="245"/>
                    <a:pt x="499" y="273"/>
                    <a:pt x="482" y="289"/>
                  </a:cubicBezTo>
                  <a:close/>
                </a:path>
              </a:pathLst>
            </a:custGeom>
            <a:solidFill>
              <a:schemeClr val="bg1"/>
            </a:solidFill>
            <a:ln>
              <a:noFill/>
            </a:ln>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37" name="Freeform 30"/>
            <p:cNvSpPr>
              <a:spLocks noEditPoints="1"/>
            </p:cNvSpPr>
            <p:nvPr/>
          </p:nvSpPr>
          <p:spPr bwMode="black">
            <a:xfrm>
              <a:off x="514350" y="3844925"/>
              <a:ext cx="785813" cy="785813"/>
            </a:xfrm>
            <a:custGeom>
              <a:avLst/>
              <a:gdLst>
                <a:gd name="T0" fmla="*/ 432 w 442"/>
                <a:gd name="T1" fmla="*/ 203 h 442"/>
                <a:gd name="T2" fmla="*/ 239 w 442"/>
                <a:gd name="T3" fmla="*/ 10 h 442"/>
                <a:gd name="T4" fmla="*/ 203 w 442"/>
                <a:gd name="T5" fmla="*/ 10 h 442"/>
                <a:gd name="T6" fmla="*/ 10 w 442"/>
                <a:gd name="T7" fmla="*/ 203 h 442"/>
                <a:gd name="T8" fmla="*/ 10 w 442"/>
                <a:gd name="T9" fmla="*/ 239 h 442"/>
                <a:gd name="T10" fmla="*/ 203 w 442"/>
                <a:gd name="T11" fmla="*/ 432 h 442"/>
                <a:gd name="T12" fmla="*/ 239 w 442"/>
                <a:gd name="T13" fmla="*/ 432 h 442"/>
                <a:gd name="T14" fmla="*/ 432 w 442"/>
                <a:gd name="T15" fmla="*/ 239 h 442"/>
                <a:gd name="T16" fmla="*/ 432 w 442"/>
                <a:gd name="T17" fmla="*/ 203 h 442"/>
                <a:gd name="T18" fmla="*/ 279 w 442"/>
                <a:gd name="T19" fmla="*/ 255 h 442"/>
                <a:gd name="T20" fmla="*/ 207 w 442"/>
                <a:gd name="T21" fmla="*/ 277 h 442"/>
                <a:gd name="T22" fmla="*/ 184 w 442"/>
                <a:gd name="T23" fmla="*/ 294 h 442"/>
                <a:gd name="T24" fmla="*/ 199 w 442"/>
                <a:gd name="T25" fmla="*/ 311 h 442"/>
                <a:gd name="T26" fmla="*/ 221 w 442"/>
                <a:gd name="T27" fmla="*/ 325 h 442"/>
                <a:gd name="T28" fmla="*/ 241 w 442"/>
                <a:gd name="T29" fmla="*/ 367 h 442"/>
                <a:gd name="T30" fmla="*/ 241 w 442"/>
                <a:gd name="T31" fmla="*/ 371 h 442"/>
                <a:gd name="T32" fmla="*/ 241 w 442"/>
                <a:gd name="T33" fmla="*/ 381 h 442"/>
                <a:gd name="T34" fmla="*/ 199 w 442"/>
                <a:gd name="T35" fmla="*/ 381 h 442"/>
                <a:gd name="T36" fmla="*/ 199 w 442"/>
                <a:gd name="T37" fmla="*/ 369 h 442"/>
                <a:gd name="T38" fmla="*/ 199 w 442"/>
                <a:gd name="T39" fmla="*/ 367 h 442"/>
                <a:gd name="T40" fmla="*/ 200 w 442"/>
                <a:gd name="T41" fmla="*/ 367 h 442"/>
                <a:gd name="T42" fmla="*/ 194 w 442"/>
                <a:gd name="T43" fmla="*/ 358 h 442"/>
                <a:gd name="T44" fmla="*/ 184 w 442"/>
                <a:gd name="T45" fmla="*/ 351 h 442"/>
                <a:gd name="T46" fmla="*/ 156 w 442"/>
                <a:gd name="T47" fmla="*/ 333 h 442"/>
                <a:gd name="T48" fmla="*/ 140 w 442"/>
                <a:gd name="T49" fmla="*/ 296 h 442"/>
                <a:gd name="T50" fmla="*/ 140 w 442"/>
                <a:gd name="T51" fmla="*/ 292 h 442"/>
                <a:gd name="T52" fmla="*/ 156 w 442"/>
                <a:gd name="T53" fmla="*/ 258 h 442"/>
                <a:gd name="T54" fmla="*/ 186 w 442"/>
                <a:gd name="T55" fmla="*/ 242 h 442"/>
                <a:gd name="T56" fmla="*/ 188 w 442"/>
                <a:gd name="T57" fmla="*/ 241 h 442"/>
                <a:gd name="T58" fmla="*/ 231 w 442"/>
                <a:gd name="T59" fmla="*/ 233 h 442"/>
                <a:gd name="T60" fmla="*/ 249 w 442"/>
                <a:gd name="T61" fmla="*/ 221 h 442"/>
                <a:gd name="T62" fmla="*/ 218 w 442"/>
                <a:gd name="T63" fmla="*/ 194 h 442"/>
                <a:gd name="T64" fmla="*/ 198 w 442"/>
                <a:gd name="T65" fmla="*/ 152 h 442"/>
                <a:gd name="T66" fmla="*/ 199 w 442"/>
                <a:gd name="T67" fmla="*/ 145 h 442"/>
                <a:gd name="T68" fmla="*/ 160 w 442"/>
                <a:gd name="T69" fmla="*/ 145 h 442"/>
                <a:gd name="T70" fmla="*/ 160 w 442"/>
                <a:gd name="T71" fmla="*/ 145 h 442"/>
                <a:gd name="T72" fmla="*/ 152 w 442"/>
                <a:gd name="T73" fmla="*/ 138 h 442"/>
                <a:gd name="T74" fmla="*/ 153 w 442"/>
                <a:gd name="T75" fmla="*/ 134 h 442"/>
                <a:gd name="T76" fmla="*/ 221 w 442"/>
                <a:gd name="T77" fmla="*/ 42 h 442"/>
                <a:gd name="T78" fmla="*/ 292 w 442"/>
                <a:gd name="T79" fmla="*/ 133 h 442"/>
                <a:gd name="T80" fmla="*/ 292 w 442"/>
                <a:gd name="T81" fmla="*/ 133 h 442"/>
                <a:gd name="T82" fmla="*/ 294 w 442"/>
                <a:gd name="T83" fmla="*/ 138 h 442"/>
                <a:gd name="T84" fmla="*/ 286 w 442"/>
                <a:gd name="T85" fmla="*/ 145 h 442"/>
                <a:gd name="T86" fmla="*/ 286 w 442"/>
                <a:gd name="T87" fmla="*/ 145 h 442"/>
                <a:gd name="T88" fmla="*/ 241 w 442"/>
                <a:gd name="T89" fmla="*/ 145 h 442"/>
                <a:gd name="T90" fmla="*/ 240 w 442"/>
                <a:gd name="T91" fmla="*/ 152 h 442"/>
                <a:gd name="T92" fmla="*/ 243 w 442"/>
                <a:gd name="T93" fmla="*/ 160 h 442"/>
                <a:gd name="T94" fmla="*/ 248 w 442"/>
                <a:gd name="T95" fmla="*/ 163 h 442"/>
                <a:gd name="T96" fmla="*/ 249 w 442"/>
                <a:gd name="T97" fmla="*/ 163 h 442"/>
                <a:gd name="T98" fmla="*/ 251 w 442"/>
                <a:gd name="T99" fmla="*/ 164 h 442"/>
                <a:gd name="T100" fmla="*/ 278 w 442"/>
                <a:gd name="T101" fmla="*/ 179 h 442"/>
                <a:gd name="T102" fmla="*/ 295 w 442"/>
                <a:gd name="T103" fmla="*/ 211 h 442"/>
                <a:gd name="T104" fmla="*/ 296 w 442"/>
                <a:gd name="T105" fmla="*/ 220 h 442"/>
                <a:gd name="T106" fmla="*/ 279 w 442"/>
                <a:gd name="T107" fmla="*/ 25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 h="442">
                  <a:moveTo>
                    <a:pt x="432" y="203"/>
                  </a:moveTo>
                  <a:cubicBezTo>
                    <a:pt x="239" y="10"/>
                    <a:pt x="239" y="10"/>
                    <a:pt x="239" y="10"/>
                  </a:cubicBezTo>
                  <a:cubicBezTo>
                    <a:pt x="229" y="0"/>
                    <a:pt x="213" y="0"/>
                    <a:pt x="203" y="10"/>
                  </a:cubicBezTo>
                  <a:cubicBezTo>
                    <a:pt x="10" y="203"/>
                    <a:pt x="10" y="203"/>
                    <a:pt x="10" y="203"/>
                  </a:cubicBezTo>
                  <a:cubicBezTo>
                    <a:pt x="0" y="213"/>
                    <a:pt x="0" y="229"/>
                    <a:pt x="10" y="239"/>
                  </a:cubicBezTo>
                  <a:cubicBezTo>
                    <a:pt x="203" y="432"/>
                    <a:pt x="203" y="432"/>
                    <a:pt x="203" y="432"/>
                  </a:cubicBezTo>
                  <a:cubicBezTo>
                    <a:pt x="213" y="442"/>
                    <a:pt x="229" y="442"/>
                    <a:pt x="239" y="432"/>
                  </a:cubicBezTo>
                  <a:cubicBezTo>
                    <a:pt x="432" y="239"/>
                    <a:pt x="432" y="239"/>
                    <a:pt x="432" y="239"/>
                  </a:cubicBezTo>
                  <a:cubicBezTo>
                    <a:pt x="442" y="229"/>
                    <a:pt x="442" y="213"/>
                    <a:pt x="432" y="203"/>
                  </a:cubicBezTo>
                  <a:close/>
                  <a:moveTo>
                    <a:pt x="279" y="255"/>
                  </a:moveTo>
                  <a:cubicBezTo>
                    <a:pt x="257" y="276"/>
                    <a:pt x="207" y="277"/>
                    <a:pt x="207" y="277"/>
                  </a:cubicBezTo>
                  <a:cubicBezTo>
                    <a:pt x="207" y="277"/>
                    <a:pt x="185" y="277"/>
                    <a:pt x="184" y="294"/>
                  </a:cubicBezTo>
                  <a:cubicBezTo>
                    <a:pt x="183" y="303"/>
                    <a:pt x="193" y="308"/>
                    <a:pt x="199" y="311"/>
                  </a:cubicBezTo>
                  <a:cubicBezTo>
                    <a:pt x="199" y="311"/>
                    <a:pt x="212" y="317"/>
                    <a:pt x="221" y="325"/>
                  </a:cubicBezTo>
                  <a:cubicBezTo>
                    <a:pt x="229" y="333"/>
                    <a:pt x="241" y="346"/>
                    <a:pt x="241" y="367"/>
                  </a:cubicBezTo>
                  <a:cubicBezTo>
                    <a:pt x="241" y="368"/>
                    <a:pt x="241" y="370"/>
                    <a:pt x="241" y="371"/>
                  </a:cubicBezTo>
                  <a:cubicBezTo>
                    <a:pt x="241" y="381"/>
                    <a:pt x="241" y="381"/>
                    <a:pt x="241" y="381"/>
                  </a:cubicBezTo>
                  <a:cubicBezTo>
                    <a:pt x="199" y="381"/>
                    <a:pt x="199" y="381"/>
                    <a:pt x="199" y="381"/>
                  </a:cubicBezTo>
                  <a:cubicBezTo>
                    <a:pt x="199" y="369"/>
                    <a:pt x="199" y="369"/>
                    <a:pt x="199" y="369"/>
                  </a:cubicBezTo>
                  <a:cubicBezTo>
                    <a:pt x="199" y="367"/>
                    <a:pt x="199" y="367"/>
                    <a:pt x="199" y="367"/>
                  </a:cubicBezTo>
                  <a:cubicBezTo>
                    <a:pt x="199" y="367"/>
                    <a:pt x="200" y="367"/>
                    <a:pt x="200" y="367"/>
                  </a:cubicBezTo>
                  <a:cubicBezTo>
                    <a:pt x="200" y="366"/>
                    <a:pt x="198" y="362"/>
                    <a:pt x="194" y="358"/>
                  </a:cubicBezTo>
                  <a:cubicBezTo>
                    <a:pt x="190" y="354"/>
                    <a:pt x="186" y="352"/>
                    <a:pt x="184" y="351"/>
                  </a:cubicBezTo>
                  <a:cubicBezTo>
                    <a:pt x="174" y="347"/>
                    <a:pt x="165" y="341"/>
                    <a:pt x="156" y="333"/>
                  </a:cubicBezTo>
                  <a:cubicBezTo>
                    <a:pt x="147" y="324"/>
                    <a:pt x="140" y="311"/>
                    <a:pt x="140" y="296"/>
                  </a:cubicBezTo>
                  <a:cubicBezTo>
                    <a:pt x="140" y="294"/>
                    <a:pt x="140" y="293"/>
                    <a:pt x="140" y="292"/>
                  </a:cubicBezTo>
                  <a:cubicBezTo>
                    <a:pt x="141" y="279"/>
                    <a:pt x="147" y="266"/>
                    <a:pt x="156" y="258"/>
                  </a:cubicBezTo>
                  <a:cubicBezTo>
                    <a:pt x="165" y="250"/>
                    <a:pt x="176" y="245"/>
                    <a:pt x="186" y="242"/>
                  </a:cubicBezTo>
                  <a:cubicBezTo>
                    <a:pt x="188" y="241"/>
                    <a:pt x="188" y="241"/>
                    <a:pt x="188" y="241"/>
                  </a:cubicBezTo>
                  <a:cubicBezTo>
                    <a:pt x="231" y="233"/>
                    <a:pt x="231" y="233"/>
                    <a:pt x="231" y="233"/>
                  </a:cubicBezTo>
                  <a:cubicBezTo>
                    <a:pt x="231" y="233"/>
                    <a:pt x="245" y="231"/>
                    <a:pt x="249" y="221"/>
                  </a:cubicBezTo>
                  <a:cubicBezTo>
                    <a:pt x="254" y="206"/>
                    <a:pt x="225" y="200"/>
                    <a:pt x="218" y="194"/>
                  </a:cubicBezTo>
                  <a:cubicBezTo>
                    <a:pt x="208" y="187"/>
                    <a:pt x="198" y="171"/>
                    <a:pt x="198" y="152"/>
                  </a:cubicBezTo>
                  <a:cubicBezTo>
                    <a:pt x="198" y="150"/>
                    <a:pt x="198" y="147"/>
                    <a:pt x="199" y="145"/>
                  </a:cubicBezTo>
                  <a:cubicBezTo>
                    <a:pt x="160" y="145"/>
                    <a:pt x="160" y="145"/>
                    <a:pt x="160" y="145"/>
                  </a:cubicBezTo>
                  <a:cubicBezTo>
                    <a:pt x="160" y="145"/>
                    <a:pt x="160" y="145"/>
                    <a:pt x="160" y="145"/>
                  </a:cubicBezTo>
                  <a:cubicBezTo>
                    <a:pt x="156" y="145"/>
                    <a:pt x="152" y="142"/>
                    <a:pt x="152" y="138"/>
                  </a:cubicBezTo>
                  <a:cubicBezTo>
                    <a:pt x="152" y="136"/>
                    <a:pt x="153" y="135"/>
                    <a:pt x="153" y="134"/>
                  </a:cubicBezTo>
                  <a:cubicBezTo>
                    <a:pt x="221" y="42"/>
                    <a:pt x="221" y="42"/>
                    <a:pt x="221" y="42"/>
                  </a:cubicBezTo>
                  <a:cubicBezTo>
                    <a:pt x="292" y="133"/>
                    <a:pt x="292" y="133"/>
                    <a:pt x="292" y="133"/>
                  </a:cubicBezTo>
                  <a:cubicBezTo>
                    <a:pt x="292" y="133"/>
                    <a:pt x="292" y="133"/>
                    <a:pt x="292" y="133"/>
                  </a:cubicBezTo>
                  <a:cubicBezTo>
                    <a:pt x="293" y="134"/>
                    <a:pt x="294" y="136"/>
                    <a:pt x="294" y="138"/>
                  </a:cubicBezTo>
                  <a:cubicBezTo>
                    <a:pt x="294" y="142"/>
                    <a:pt x="290" y="145"/>
                    <a:pt x="286" y="145"/>
                  </a:cubicBezTo>
                  <a:cubicBezTo>
                    <a:pt x="286" y="145"/>
                    <a:pt x="286" y="145"/>
                    <a:pt x="286" y="145"/>
                  </a:cubicBezTo>
                  <a:cubicBezTo>
                    <a:pt x="241" y="145"/>
                    <a:pt x="241" y="145"/>
                    <a:pt x="241" y="145"/>
                  </a:cubicBezTo>
                  <a:cubicBezTo>
                    <a:pt x="240" y="148"/>
                    <a:pt x="240" y="150"/>
                    <a:pt x="240" y="152"/>
                  </a:cubicBezTo>
                  <a:cubicBezTo>
                    <a:pt x="240" y="158"/>
                    <a:pt x="242" y="159"/>
                    <a:pt x="243" y="160"/>
                  </a:cubicBezTo>
                  <a:cubicBezTo>
                    <a:pt x="245" y="162"/>
                    <a:pt x="247" y="163"/>
                    <a:pt x="248" y="163"/>
                  </a:cubicBezTo>
                  <a:cubicBezTo>
                    <a:pt x="249" y="163"/>
                    <a:pt x="249" y="163"/>
                    <a:pt x="249" y="163"/>
                  </a:cubicBezTo>
                  <a:cubicBezTo>
                    <a:pt x="251" y="164"/>
                    <a:pt x="251" y="164"/>
                    <a:pt x="251" y="164"/>
                  </a:cubicBezTo>
                  <a:cubicBezTo>
                    <a:pt x="260" y="168"/>
                    <a:pt x="269" y="171"/>
                    <a:pt x="278" y="179"/>
                  </a:cubicBezTo>
                  <a:cubicBezTo>
                    <a:pt x="286" y="187"/>
                    <a:pt x="293" y="198"/>
                    <a:pt x="295" y="211"/>
                  </a:cubicBezTo>
                  <a:cubicBezTo>
                    <a:pt x="296" y="214"/>
                    <a:pt x="296" y="217"/>
                    <a:pt x="296" y="220"/>
                  </a:cubicBezTo>
                  <a:cubicBezTo>
                    <a:pt x="296" y="236"/>
                    <a:pt x="288" y="247"/>
                    <a:pt x="279" y="255"/>
                  </a:cubicBezTo>
                  <a:close/>
                </a:path>
              </a:pathLst>
            </a:custGeom>
            <a:solidFill>
              <a:schemeClr val="bg1"/>
            </a:solidFill>
            <a:ln>
              <a:noFill/>
            </a:ln>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grpSp>
      <p:sp>
        <p:nvSpPr>
          <p:cNvPr id="34" name="Rectangle 33"/>
          <p:cNvSpPr/>
          <p:nvPr/>
        </p:nvSpPr>
        <p:spPr bwMode="auto">
          <a:xfrm>
            <a:off x="10269952" y="4122595"/>
            <a:ext cx="1889548" cy="18895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72000" bIns="108000" numCol="1" spcCol="0" rtlCol="0" fromWordArt="0" anchor="b" anchorCtr="0" forceAA="0" compatLnSpc="1">
            <a:prstTxWarp prst="textNoShape">
              <a:avLst/>
            </a:prstTxWarp>
            <a:noAutofit/>
          </a:bodyPr>
          <a:lstStyle/>
          <a:p>
            <a:pPr defTabSz="699020"/>
            <a:r>
              <a:rPr lang="en-US" sz="16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Search across Yammer &amp; CRM</a:t>
            </a:r>
          </a:p>
        </p:txBody>
      </p:sp>
      <p:grpSp>
        <p:nvGrpSpPr>
          <p:cNvPr id="38" name="Group 37"/>
          <p:cNvGrpSpPr>
            <a:grpSpLocks noChangeAspect="1"/>
          </p:cNvGrpSpPr>
          <p:nvPr/>
        </p:nvGrpSpPr>
        <p:grpSpPr bwMode="black">
          <a:xfrm>
            <a:off x="10616393" y="4338067"/>
            <a:ext cx="1193381" cy="920446"/>
            <a:chOff x="6673850" y="4338638"/>
            <a:chExt cx="1403351" cy="1082675"/>
          </a:xfrm>
          <a:solidFill>
            <a:schemeClr val="accent2"/>
          </a:solidFill>
        </p:grpSpPr>
        <p:sp>
          <p:nvSpPr>
            <p:cNvPr id="39" name="Freeform 247"/>
            <p:cNvSpPr>
              <a:spLocks/>
            </p:cNvSpPr>
            <p:nvPr/>
          </p:nvSpPr>
          <p:spPr bwMode="black">
            <a:xfrm>
              <a:off x="7572375" y="4525963"/>
              <a:ext cx="160338" cy="249238"/>
            </a:xfrm>
            <a:custGeom>
              <a:avLst/>
              <a:gdLst>
                <a:gd name="T0" fmla="*/ 14 w 30"/>
                <a:gd name="T1" fmla="*/ 29 h 46"/>
                <a:gd name="T2" fmla="*/ 14 w 30"/>
                <a:gd name="T3" fmla="*/ 45 h 46"/>
                <a:gd name="T4" fmla="*/ 22 w 30"/>
                <a:gd name="T5" fmla="*/ 22 h 46"/>
                <a:gd name="T6" fmla="*/ 0 w 30"/>
                <a:gd name="T7" fmla="*/ 0 h 46"/>
                <a:gd name="T8" fmla="*/ 0 w 30"/>
                <a:gd name="T9" fmla="*/ 0 h 46"/>
                <a:gd name="T10" fmla="*/ 14 w 30"/>
                <a:gd name="T11" fmla="*/ 29 h 46"/>
              </a:gdLst>
              <a:ahLst/>
              <a:cxnLst>
                <a:cxn ang="0">
                  <a:pos x="T0" y="T1"/>
                </a:cxn>
                <a:cxn ang="0">
                  <a:pos x="T2" y="T3"/>
                </a:cxn>
                <a:cxn ang="0">
                  <a:pos x="T4" y="T5"/>
                </a:cxn>
                <a:cxn ang="0">
                  <a:pos x="T6" y="T7"/>
                </a:cxn>
                <a:cxn ang="0">
                  <a:pos x="T8" y="T9"/>
                </a:cxn>
                <a:cxn ang="0">
                  <a:pos x="T10" y="T11"/>
                </a:cxn>
              </a:cxnLst>
              <a:rect l="0" t="0" r="r" b="b"/>
              <a:pathLst>
                <a:path w="30" h="46">
                  <a:moveTo>
                    <a:pt x="14" y="29"/>
                  </a:moveTo>
                  <a:cubicBezTo>
                    <a:pt x="14" y="45"/>
                    <a:pt x="14" y="45"/>
                    <a:pt x="14" y="45"/>
                  </a:cubicBezTo>
                  <a:cubicBezTo>
                    <a:pt x="21" y="46"/>
                    <a:pt x="30" y="39"/>
                    <a:pt x="22" y="22"/>
                  </a:cubicBezTo>
                  <a:cubicBezTo>
                    <a:pt x="15" y="6"/>
                    <a:pt x="5" y="1"/>
                    <a:pt x="0" y="0"/>
                  </a:cubicBezTo>
                  <a:cubicBezTo>
                    <a:pt x="0" y="0"/>
                    <a:pt x="0" y="0"/>
                    <a:pt x="0" y="0"/>
                  </a:cubicBezTo>
                  <a:cubicBezTo>
                    <a:pt x="9" y="6"/>
                    <a:pt x="14" y="17"/>
                    <a:pt x="14" y="29"/>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40" name="Freeform 248"/>
            <p:cNvSpPr>
              <a:spLocks/>
            </p:cNvSpPr>
            <p:nvPr/>
          </p:nvSpPr>
          <p:spPr bwMode="black">
            <a:xfrm>
              <a:off x="7239000" y="4525963"/>
              <a:ext cx="101600" cy="103188"/>
            </a:xfrm>
            <a:custGeom>
              <a:avLst/>
              <a:gdLst>
                <a:gd name="T0" fmla="*/ 19 w 19"/>
                <a:gd name="T1" fmla="*/ 0 h 19"/>
                <a:gd name="T2" fmla="*/ 19 w 19"/>
                <a:gd name="T3" fmla="*/ 0 h 19"/>
                <a:gd name="T4" fmla="*/ 0 w 19"/>
                <a:gd name="T5" fmla="*/ 15 h 19"/>
                <a:gd name="T6" fmla="*/ 6 w 19"/>
                <a:gd name="T7" fmla="*/ 19 h 19"/>
                <a:gd name="T8" fmla="*/ 19 w 19"/>
                <a:gd name="T9" fmla="*/ 0 h 19"/>
              </a:gdLst>
              <a:ahLst/>
              <a:cxnLst>
                <a:cxn ang="0">
                  <a:pos x="T0" y="T1"/>
                </a:cxn>
                <a:cxn ang="0">
                  <a:pos x="T2" y="T3"/>
                </a:cxn>
                <a:cxn ang="0">
                  <a:pos x="T4" y="T5"/>
                </a:cxn>
                <a:cxn ang="0">
                  <a:pos x="T6" y="T7"/>
                </a:cxn>
                <a:cxn ang="0">
                  <a:pos x="T8" y="T9"/>
                </a:cxn>
              </a:cxnLst>
              <a:rect l="0" t="0" r="r" b="b"/>
              <a:pathLst>
                <a:path w="19" h="19">
                  <a:moveTo>
                    <a:pt x="19" y="0"/>
                  </a:moveTo>
                  <a:cubicBezTo>
                    <a:pt x="19" y="0"/>
                    <a:pt x="19" y="0"/>
                    <a:pt x="19" y="0"/>
                  </a:cubicBezTo>
                  <a:cubicBezTo>
                    <a:pt x="15" y="1"/>
                    <a:pt x="7" y="5"/>
                    <a:pt x="0" y="15"/>
                  </a:cubicBezTo>
                  <a:cubicBezTo>
                    <a:pt x="2" y="16"/>
                    <a:pt x="4" y="18"/>
                    <a:pt x="6" y="19"/>
                  </a:cubicBezTo>
                  <a:cubicBezTo>
                    <a:pt x="8" y="11"/>
                    <a:pt x="13" y="4"/>
                    <a:pt x="19"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41" name="Freeform 249"/>
            <p:cNvSpPr>
              <a:spLocks/>
            </p:cNvSpPr>
            <p:nvPr/>
          </p:nvSpPr>
          <p:spPr bwMode="black">
            <a:xfrm>
              <a:off x="7297738" y="4537075"/>
              <a:ext cx="317500" cy="227013"/>
            </a:xfrm>
            <a:custGeom>
              <a:avLst/>
              <a:gdLst>
                <a:gd name="T0" fmla="*/ 13 w 59"/>
                <a:gd name="T1" fmla="*/ 42 h 42"/>
                <a:gd name="T2" fmla="*/ 59 w 59"/>
                <a:gd name="T3" fmla="*/ 42 h 42"/>
                <a:gd name="T4" fmla="*/ 59 w 59"/>
                <a:gd name="T5" fmla="*/ 26 h 42"/>
                <a:gd name="T6" fmla="*/ 49 w 59"/>
                <a:gd name="T7" fmla="*/ 0 h 42"/>
                <a:gd name="T8" fmla="*/ 29 w 59"/>
                <a:gd name="T9" fmla="*/ 9 h 42"/>
                <a:gd name="T10" fmla="*/ 10 w 59"/>
                <a:gd name="T11" fmla="*/ 0 h 42"/>
                <a:gd name="T12" fmla="*/ 0 w 59"/>
                <a:gd name="T13" fmla="*/ 22 h 42"/>
                <a:gd name="T14" fmla="*/ 12 w 59"/>
                <a:gd name="T15" fmla="*/ 41 h 42"/>
                <a:gd name="T16" fmla="*/ 12 w 59"/>
                <a:gd name="T17" fmla="*/ 41 h 42"/>
                <a:gd name="T18" fmla="*/ 13 w 5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13" y="42"/>
                  </a:moveTo>
                  <a:cubicBezTo>
                    <a:pt x="27" y="36"/>
                    <a:pt x="44" y="36"/>
                    <a:pt x="59" y="42"/>
                  </a:cubicBezTo>
                  <a:cubicBezTo>
                    <a:pt x="59" y="26"/>
                    <a:pt x="59" y="26"/>
                    <a:pt x="59" y="26"/>
                  </a:cubicBezTo>
                  <a:cubicBezTo>
                    <a:pt x="59" y="16"/>
                    <a:pt x="55" y="7"/>
                    <a:pt x="49" y="0"/>
                  </a:cubicBezTo>
                  <a:cubicBezTo>
                    <a:pt x="44" y="6"/>
                    <a:pt x="37" y="9"/>
                    <a:pt x="29" y="9"/>
                  </a:cubicBezTo>
                  <a:cubicBezTo>
                    <a:pt x="21" y="9"/>
                    <a:pt x="14" y="6"/>
                    <a:pt x="10" y="0"/>
                  </a:cubicBezTo>
                  <a:cubicBezTo>
                    <a:pt x="4" y="6"/>
                    <a:pt x="1" y="13"/>
                    <a:pt x="0" y="22"/>
                  </a:cubicBezTo>
                  <a:cubicBezTo>
                    <a:pt x="4" y="26"/>
                    <a:pt x="9" y="33"/>
                    <a:pt x="12" y="41"/>
                  </a:cubicBezTo>
                  <a:cubicBezTo>
                    <a:pt x="12" y="41"/>
                    <a:pt x="12" y="41"/>
                    <a:pt x="12" y="41"/>
                  </a:cubicBezTo>
                  <a:cubicBezTo>
                    <a:pt x="13" y="41"/>
                    <a:pt x="13" y="42"/>
                    <a:pt x="13" y="4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42" name="Oval 250"/>
            <p:cNvSpPr>
              <a:spLocks noChangeArrowheads="1"/>
            </p:cNvSpPr>
            <p:nvPr/>
          </p:nvSpPr>
          <p:spPr bwMode="black">
            <a:xfrm>
              <a:off x="7351713" y="4338638"/>
              <a:ext cx="209550" cy="214313"/>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43" name="Freeform 251"/>
            <p:cNvSpPr>
              <a:spLocks/>
            </p:cNvSpPr>
            <p:nvPr/>
          </p:nvSpPr>
          <p:spPr bwMode="black">
            <a:xfrm>
              <a:off x="7173913" y="4624388"/>
              <a:ext cx="155575" cy="198438"/>
            </a:xfrm>
            <a:custGeom>
              <a:avLst/>
              <a:gdLst>
                <a:gd name="T0" fmla="*/ 18 w 29"/>
                <a:gd name="T1" fmla="*/ 37 h 37"/>
                <a:gd name="T2" fmla="*/ 29 w 29"/>
                <a:gd name="T3" fmla="*/ 29 h 37"/>
                <a:gd name="T4" fmla="*/ 28 w 29"/>
                <a:gd name="T5" fmla="*/ 28 h 37"/>
                <a:gd name="T6" fmla="*/ 0 w 29"/>
                <a:gd name="T7" fmla="*/ 0 h 37"/>
                <a:gd name="T8" fmla="*/ 0 w 29"/>
                <a:gd name="T9" fmla="*/ 0 h 37"/>
                <a:gd name="T10" fmla="*/ 18 w 29"/>
                <a:gd name="T11" fmla="*/ 37 h 37"/>
              </a:gdLst>
              <a:ahLst/>
              <a:cxnLst>
                <a:cxn ang="0">
                  <a:pos x="T0" y="T1"/>
                </a:cxn>
                <a:cxn ang="0">
                  <a:pos x="T2" y="T3"/>
                </a:cxn>
                <a:cxn ang="0">
                  <a:pos x="T4" y="T5"/>
                </a:cxn>
                <a:cxn ang="0">
                  <a:pos x="T6" y="T7"/>
                </a:cxn>
                <a:cxn ang="0">
                  <a:pos x="T8" y="T9"/>
                </a:cxn>
                <a:cxn ang="0">
                  <a:pos x="T10" y="T11"/>
                </a:cxn>
              </a:cxnLst>
              <a:rect l="0" t="0" r="r" b="b"/>
              <a:pathLst>
                <a:path w="29" h="37">
                  <a:moveTo>
                    <a:pt x="18" y="37"/>
                  </a:moveTo>
                  <a:cubicBezTo>
                    <a:pt x="21" y="34"/>
                    <a:pt x="25" y="31"/>
                    <a:pt x="29" y="29"/>
                  </a:cubicBezTo>
                  <a:cubicBezTo>
                    <a:pt x="29" y="29"/>
                    <a:pt x="29" y="28"/>
                    <a:pt x="28" y="28"/>
                  </a:cubicBezTo>
                  <a:cubicBezTo>
                    <a:pt x="19" y="8"/>
                    <a:pt x="6" y="2"/>
                    <a:pt x="0" y="0"/>
                  </a:cubicBezTo>
                  <a:cubicBezTo>
                    <a:pt x="0" y="0"/>
                    <a:pt x="0" y="0"/>
                    <a:pt x="0" y="0"/>
                  </a:cubicBezTo>
                  <a:cubicBezTo>
                    <a:pt x="11" y="8"/>
                    <a:pt x="18" y="21"/>
                    <a:pt x="18" y="3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44" name="Freeform 252"/>
            <p:cNvSpPr>
              <a:spLocks/>
            </p:cNvSpPr>
            <p:nvPr/>
          </p:nvSpPr>
          <p:spPr bwMode="black">
            <a:xfrm>
              <a:off x="6673850" y="4624388"/>
              <a:ext cx="204788" cy="317500"/>
            </a:xfrm>
            <a:custGeom>
              <a:avLst/>
              <a:gdLst>
                <a:gd name="T0" fmla="*/ 38 w 38"/>
                <a:gd name="T1" fmla="*/ 0 h 59"/>
                <a:gd name="T2" fmla="*/ 38 w 38"/>
                <a:gd name="T3" fmla="*/ 0 h 59"/>
                <a:gd name="T4" fmla="*/ 10 w 38"/>
                <a:gd name="T5" fmla="*/ 28 h 59"/>
                <a:gd name="T6" fmla="*/ 20 w 38"/>
                <a:gd name="T7" fmla="*/ 58 h 59"/>
                <a:gd name="T8" fmla="*/ 20 w 38"/>
                <a:gd name="T9" fmla="*/ 37 h 59"/>
                <a:gd name="T10" fmla="*/ 38 w 38"/>
                <a:gd name="T11" fmla="*/ 0 h 59"/>
              </a:gdLst>
              <a:ahLst/>
              <a:cxnLst>
                <a:cxn ang="0">
                  <a:pos x="T0" y="T1"/>
                </a:cxn>
                <a:cxn ang="0">
                  <a:pos x="T2" y="T3"/>
                </a:cxn>
                <a:cxn ang="0">
                  <a:pos x="T4" y="T5"/>
                </a:cxn>
                <a:cxn ang="0">
                  <a:pos x="T6" y="T7"/>
                </a:cxn>
                <a:cxn ang="0">
                  <a:pos x="T8" y="T9"/>
                </a:cxn>
                <a:cxn ang="0">
                  <a:pos x="T10" y="T11"/>
                </a:cxn>
              </a:cxnLst>
              <a:rect l="0" t="0" r="r" b="b"/>
              <a:pathLst>
                <a:path w="38" h="59">
                  <a:moveTo>
                    <a:pt x="38" y="0"/>
                  </a:moveTo>
                  <a:cubicBezTo>
                    <a:pt x="38" y="0"/>
                    <a:pt x="38" y="0"/>
                    <a:pt x="38" y="0"/>
                  </a:cubicBezTo>
                  <a:cubicBezTo>
                    <a:pt x="32" y="2"/>
                    <a:pt x="18" y="8"/>
                    <a:pt x="10" y="28"/>
                  </a:cubicBezTo>
                  <a:cubicBezTo>
                    <a:pt x="0" y="49"/>
                    <a:pt x="11" y="59"/>
                    <a:pt x="20" y="58"/>
                  </a:cubicBezTo>
                  <a:cubicBezTo>
                    <a:pt x="20" y="37"/>
                    <a:pt x="20" y="37"/>
                    <a:pt x="20" y="37"/>
                  </a:cubicBezTo>
                  <a:cubicBezTo>
                    <a:pt x="20" y="22"/>
                    <a:pt x="27" y="8"/>
                    <a:pt x="38"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45" name="Freeform 253"/>
            <p:cNvSpPr>
              <a:spLocks/>
            </p:cNvSpPr>
            <p:nvPr/>
          </p:nvSpPr>
          <p:spPr bwMode="black">
            <a:xfrm>
              <a:off x="6818313" y="4640263"/>
              <a:ext cx="409575" cy="446088"/>
            </a:xfrm>
            <a:custGeom>
              <a:avLst/>
              <a:gdLst>
                <a:gd name="T0" fmla="*/ 76 w 76"/>
                <a:gd name="T1" fmla="*/ 33 h 83"/>
                <a:gd name="T2" fmla="*/ 63 w 76"/>
                <a:gd name="T3" fmla="*/ 0 h 83"/>
                <a:gd name="T4" fmla="*/ 38 w 76"/>
                <a:gd name="T5" fmla="*/ 12 h 83"/>
                <a:gd name="T6" fmla="*/ 14 w 76"/>
                <a:gd name="T7" fmla="*/ 0 h 83"/>
                <a:gd name="T8" fmla="*/ 0 w 76"/>
                <a:gd name="T9" fmla="*/ 33 h 83"/>
                <a:gd name="T10" fmla="*/ 0 w 76"/>
                <a:gd name="T11" fmla="*/ 66 h 83"/>
                <a:gd name="T12" fmla="*/ 15 w 76"/>
                <a:gd name="T13" fmla="*/ 83 h 83"/>
                <a:gd name="T14" fmla="*/ 62 w 76"/>
                <a:gd name="T15" fmla="*/ 83 h 83"/>
                <a:gd name="T16" fmla="*/ 62 w 76"/>
                <a:gd name="T17" fmla="*/ 83 h 83"/>
                <a:gd name="T18" fmla="*/ 68 w 76"/>
                <a:gd name="T19" fmla="*/ 55 h 83"/>
                <a:gd name="T20" fmla="*/ 76 w 76"/>
                <a:gd name="T21" fmla="*/ 41 h 83"/>
                <a:gd name="T22" fmla="*/ 76 w 76"/>
                <a:gd name="T23"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83">
                  <a:moveTo>
                    <a:pt x="76" y="33"/>
                  </a:moveTo>
                  <a:cubicBezTo>
                    <a:pt x="76" y="20"/>
                    <a:pt x="71" y="8"/>
                    <a:pt x="63" y="0"/>
                  </a:cubicBezTo>
                  <a:cubicBezTo>
                    <a:pt x="57" y="7"/>
                    <a:pt x="48" y="12"/>
                    <a:pt x="38" y="12"/>
                  </a:cubicBezTo>
                  <a:cubicBezTo>
                    <a:pt x="28" y="12"/>
                    <a:pt x="20" y="7"/>
                    <a:pt x="14" y="0"/>
                  </a:cubicBezTo>
                  <a:cubicBezTo>
                    <a:pt x="5" y="8"/>
                    <a:pt x="0" y="20"/>
                    <a:pt x="0" y="33"/>
                  </a:cubicBezTo>
                  <a:cubicBezTo>
                    <a:pt x="0" y="66"/>
                    <a:pt x="0" y="66"/>
                    <a:pt x="0" y="66"/>
                  </a:cubicBezTo>
                  <a:cubicBezTo>
                    <a:pt x="0" y="76"/>
                    <a:pt x="7" y="83"/>
                    <a:pt x="15" y="83"/>
                  </a:cubicBezTo>
                  <a:cubicBezTo>
                    <a:pt x="62" y="83"/>
                    <a:pt x="62" y="83"/>
                    <a:pt x="62" y="83"/>
                  </a:cubicBezTo>
                  <a:cubicBezTo>
                    <a:pt x="62" y="83"/>
                    <a:pt x="62" y="83"/>
                    <a:pt x="62" y="83"/>
                  </a:cubicBezTo>
                  <a:cubicBezTo>
                    <a:pt x="62" y="74"/>
                    <a:pt x="63" y="64"/>
                    <a:pt x="68" y="55"/>
                  </a:cubicBezTo>
                  <a:cubicBezTo>
                    <a:pt x="70" y="50"/>
                    <a:pt x="73" y="45"/>
                    <a:pt x="76" y="41"/>
                  </a:cubicBezTo>
                  <a:lnTo>
                    <a:pt x="76" y="3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46" name="Oval 254"/>
            <p:cNvSpPr>
              <a:spLocks noChangeArrowheads="1"/>
            </p:cNvSpPr>
            <p:nvPr/>
          </p:nvSpPr>
          <p:spPr bwMode="black">
            <a:xfrm>
              <a:off x="6888163" y="4386263"/>
              <a:ext cx="274638" cy="26987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47" name="Freeform 255"/>
            <p:cNvSpPr>
              <a:spLocks/>
            </p:cNvSpPr>
            <p:nvPr/>
          </p:nvSpPr>
          <p:spPr bwMode="black">
            <a:xfrm>
              <a:off x="7732713" y="5108575"/>
              <a:ext cx="344488" cy="312738"/>
            </a:xfrm>
            <a:custGeom>
              <a:avLst/>
              <a:gdLst>
                <a:gd name="T0" fmla="*/ 56 w 64"/>
                <a:gd name="T1" fmla="*/ 24 h 58"/>
                <a:gd name="T2" fmla="*/ 34 w 64"/>
                <a:gd name="T3" fmla="*/ 14 h 58"/>
                <a:gd name="T4" fmla="*/ 31 w 64"/>
                <a:gd name="T5" fmla="*/ 6 h 58"/>
                <a:gd name="T6" fmla="*/ 20 w 64"/>
                <a:gd name="T7" fmla="*/ 0 h 58"/>
                <a:gd name="T8" fmla="*/ 14 w 64"/>
                <a:gd name="T9" fmla="*/ 23 h 58"/>
                <a:gd name="T10" fmla="*/ 0 w 64"/>
                <a:gd name="T11" fmla="*/ 42 h 58"/>
                <a:gd name="T12" fmla="*/ 11 w 64"/>
                <a:gd name="T13" fmla="*/ 47 h 58"/>
                <a:gd name="T14" fmla="*/ 19 w 64"/>
                <a:gd name="T15" fmla="*/ 44 h 58"/>
                <a:gd name="T16" fmla="*/ 41 w 64"/>
                <a:gd name="T17" fmla="*/ 55 h 58"/>
                <a:gd name="T18" fmla="*/ 58 w 64"/>
                <a:gd name="T19" fmla="*/ 47 h 58"/>
                <a:gd name="T20" fmla="*/ 60 w 64"/>
                <a:gd name="T21" fmla="*/ 42 h 58"/>
                <a:gd name="T22" fmla="*/ 56 w 64"/>
                <a:gd name="T23"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8">
                  <a:moveTo>
                    <a:pt x="56" y="24"/>
                  </a:moveTo>
                  <a:cubicBezTo>
                    <a:pt x="34" y="14"/>
                    <a:pt x="34" y="14"/>
                    <a:pt x="34" y="14"/>
                  </a:cubicBezTo>
                  <a:cubicBezTo>
                    <a:pt x="35" y="11"/>
                    <a:pt x="34" y="7"/>
                    <a:pt x="31" y="6"/>
                  </a:cubicBezTo>
                  <a:cubicBezTo>
                    <a:pt x="20" y="0"/>
                    <a:pt x="20" y="0"/>
                    <a:pt x="20" y="0"/>
                  </a:cubicBezTo>
                  <a:cubicBezTo>
                    <a:pt x="19" y="8"/>
                    <a:pt x="17" y="16"/>
                    <a:pt x="14" y="23"/>
                  </a:cubicBezTo>
                  <a:cubicBezTo>
                    <a:pt x="10" y="30"/>
                    <a:pt x="5" y="37"/>
                    <a:pt x="0" y="42"/>
                  </a:cubicBezTo>
                  <a:cubicBezTo>
                    <a:pt x="11" y="47"/>
                    <a:pt x="11" y="47"/>
                    <a:pt x="11" y="47"/>
                  </a:cubicBezTo>
                  <a:cubicBezTo>
                    <a:pt x="14" y="49"/>
                    <a:pt x="18" y="47"/>
                    <a:pt x="19" y="44"/>
                  </a:cubicBezTo>
                  <a:cubicBezTo>
                    <a:pt x="41" y="55"/>
                    <a:pt x="41" y="55"/>
                    <a:pt x="41" y="55"/>
                  </a:cubicBezTo>
                  <a:cubicBezTo>
                    <a:pt x="47" y="58"/>
                    <a:pt x="54" y="54"/>
                    <a:pt x="58" y="47"/>
                  </a:cubicBezTo>
                  <a:cubicBezTo>
                    <a:pt x="60" y="42"/>
                    <a:pt x="60" y="42"/>
                    <a:pt x="60" y="42"/>
                  </a:cubicBezTo>
                  <a:cubicBezTo>
                    <a:pt x="64" y="35"/>
                    <a:pt x="62" y="27"/>
                    <a:pt x="56" y="24"/>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48" name="Freeform 256"/>
            <p:cNvSpPr>
              <a:spLocks noEditPoints="1"/>
            </p:cNvSpPr>
            <p:nvPr/>
          </p:nvSpPr>
          <p:spPr bwMode="black">
            <a:xfrm>
              <a:off x="7158038" y="4748213"/>
              <a:ext cx="671513" cy="673100"/>
            </a:xfrm>
            <a:custGeom>
              <a:avLst/>
              <a:gdLst>
                <a:gd name="T0" fmla="*/ 86 w 125"/>
                <a:gd name="T1" fmla="*/ 13 h 125"/>
                <a:gd name="T2" fmla="*/ 13 w 125"/>
                <a:gd name="T3" fmla="*/ 39 h 125"/>
                <a:gd name="T4" fmla="*/ 39 w 125"/>
                <a:gd name="T5" fmla="*/ 112 h 125"/>
                <a:gd name="T6" fmla="*/ 112 w 125"/>
                <a:gd name="T7" fmla="*/ 86 h 125"/>
                <a:gd name="T8" fmla="*/ 86 w 125"/>
                <a:gd name="T9" fmla="*/ 13 h 125"/>
                <a:gd name="T10" fmla="*/ 97 w 125"/>
                <a:gd name="T11" fmla="*/ 79 h 125"/>
                <a:gd name="T12" fmla="*/ 47 w 125"/>
                <a:gd name="T13" fmla="*/ 96 h 125"/>
                <a:gd name="T14" fmla="*/ 29 w 125"/>
                <a:gd name="T15" fmla="*/ 46 h 125"/>
                <a:gd name="T16" fmla="*/ 79 w 125"/>
                <a:gd name="T17" fmla="*/ 28 h 125"/>
                <a:gd name="T18" fmla="*/ 97 w 125"/>
                <a:gd name="T19" fmla="*/ 7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86" y="13"/>
                  </a:moveTo>
                  <a:cubicBezTo>
                    <a:pt x="59" y="0"/>
                    <a:pt x="26" y="12"/>
                    <a:pt x="13" y="39"/>
                  </a:cubicBezTo>
                  <a:cubicBezTo>
                    <a:pt x="0" y="66"/>
                    <a:pt x="12" y="99"/>
                    <a:pt x="39" y="112"/>
                  </a:cubicBezTo>
                  <a:cubicBezTo>
                    <a:pt x="66" y="125"/>
                    <a:pt x="99" y="113"/>
                    <a:pt x="112" y="86"/>
                  </a:cubicBezTo>
                  <a:cubicBezTo>
                    <a:pt x="125" y="59"/>
                    <a:pt x="114" y="26"/>
                    <a:pt x="86" y="13"/>
                  </a:cubicBezTo>
                  <a:close/>
                  <a:moveTo>
                    <a:pt x="97" y="79"/>
                  </a:moveTo>
                  <a:cubicBezTo>
                    <a:pt x="88" y="97"/>
                    <a:pt x="65" y="105"/>
                    <a:pt x="47" y="96"/>
                  </a:cubicBezTo>
                  <a:cubicBezTo>
                    <a:pt x="28" y="87"/>
                    <a:pt x="20" y="65"/>
                    <a:pt x="29" y="46"/>
                  </a:cubicBezTo>
                  <a:cubicBezTo>
                    <a:pt x="38" y="27"/>
                    <a:pt x="60" y="19"/>
                    <a:pt x="79" y="28"/>
                  </a:cubicBezTo>
                  <a:cubicBezTo>
                    <a:pt x="98" y="37"/>
                    <a:pt x="106" y="60"/>
                    <a:pt x="97" y="79"/>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49" name="Freeform 257"/>
            <p:cNvSpPr>
              <a:spLocks/>
            </p:cNvSpPr>
            <p:nvPr/>
          </p:nvSpPr>
          <p:spPr bwMode="black">
            <a:xfrm>
              <a:off x="7351713" y="4908550"/>
              <a:ext cx="225425" cy="150813"/>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grpSp>
      <p:sp>
        <p:nvSpPr>
          <p:cNvPr id="8" name="Rectangle 7"/>
          <p:cNvSpPr/>
          <p:nvPr/>
        </p:nvSpPr>
        <p:spPr bwMode="auto">
          <a:xfrm>
            <a:off x="8286444" y="2129820"/>
            <a:ext cx="1889548" cy="18895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72000" bIns="108000" numCol="1" spcCol="0" rtlCol="0" fromWordArt="0" anchor="b" anchorCtr="0" forceAA="0" compatLnSpc="1">
            <a:prstTxWarp prst="textNoShape">
              <a:avLst/>
            </a:prstTxWarp>
            <a:noAutofit/>
          </a:bodyPr>
          <a:lstStyle/>
          <a:p>
            <a:pPr defTabSz="699020"/>
            <a:r>
              <a:rPr lang="en-US" sz="16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Seamless conversations</a:t>
            </a:r>
          </a:p>
        </p:txBody>
      </p:sp>
      <p:pic>
        <p:nvPicPr>
          <p:cNvPr id="13" name="Picture 12"/>
          <p:cNvPicPr>
            <a:picLocks noChangeAspect="1"/>
          </p:cNvPicPr>
          <p:nvPr/>
        </p:nvPicPr>
        <p:blipFill>
          <a:blip r:embed="rId4"/>
          <a:stretch>
            <a:fillRect/>
          </a:stretch>
        </p:blipFill>
        <p:spPr>
          <a:xfrm>
            <a:off x="8600559" y="2363499"/>
            <a:ext cx="1227261" cy="920446"/>
          </a:xfrm>
          <a:prstGeom prst="rect">
            <a:avLst/>
          </a:prstGeom>
          <a:solidFill>
            <a:schemeClr val="accent1"/>
          </a:solidFill>
        </p:spPr>
      </p:pic>
      <p:sp>
        <p:nvSpPr>
          <p:cNvPr id="7" name="Rectangle 6"/>
          <p:cNvSpPr/>
          <p:nvPr/>
        </p:nvSpPr>
        <p:spPr bwMode="auto">
          <a:xfrm>
            <a:off x="6298553" y="4122594"/>
            <a:ext cx="1889548" cy="18895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72000" bIns="108000" numCol="1" spcCol="0" rtlCol="0" fromWordArt="0" anchor="b" anchorCtr="0" forceAA="0" compatLnSpc="1">
            <a:prstTxWarp prst="textNoShape">
              <a:avLst/>
            </a:prstTxWarp>
            <a:noAutofit/>
          </a:bodyPr>
          <a:lstStyle/>
          <a:p>
            <a:pPr defTabSz="699020"/>
            <a:r>
              <a:rPr lang="en-US" sz="16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Publish to Yammer activity stream</a:t>
            </a:r>
          </a:p>
        </p:txBody>
      </p:sp>
      <p:grpSp>
        <p:nvGrpSpPr>
          <p:cNvPr id="50" name="Group 49"/>
          <p:cNvGrpSpPr>
            <a:grpSpLocks noChangeAspect="1"/>
          </p:cNvGrpSpPr>
          <p:nvPr/>
        </p:nvGrpSpPr>
        <p:grpSpPr bwMode="black">
          <a:xfrm>
            <a:off x="7017789" y="4378556"/>
            <a:ext cx="434040" cy="920446"/>
            <a:chOff x="8920162" y="3943878"/>
            <a:chExt cx="419101" cy="889001"/>
          </a:xfrm>
          <a:solidFill>
            <a:schemeClr val="accent2"/>
          </a:solidFill>
        </p:grpSpPr>
        <p:sp>
          <p:nvSpPr>
            <p:cNvPr id="51" name="Oval 16"/>
            <p:cNvSpPr>
              <a:spLocks noChangeArrowheads="1"/>
            </p:cNvSpPr>
            <p:nvPr/>
          </p:nvSpPr>
          <p:spPr bwMode="black">
            <a:xfrm>
              <a:off x="9148762" y="3943878"/>
              <a:ext cx="149225" cy="146050"/>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52" name="Freeform 17"/>
            <p:cNvSpPr>
              <a:spLocks/>
            </p:cNvSpPr>
            <p:nvPr/>
          </p:nvSpPr>
          <p:spPr bwMode="black">
            <a:xfrm>
              <a:off x="9017000" y="4123266"/>
              <a:ext cx="322263" cy="709613"/>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53" name="Freeform 18"/>
            <p:cNvSpPr>
              <a:spLocks/>
            </p:cNvSpPr>
            <p:nvPr/>
          </p:nvSpPr>
          <p:spPr bwMode="black">
            <a:xfrm>
              <a:off x="9051925" y="4089928"/>
              <a:ext cx="265113" cy="206375"/>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54" name="Freeform 19"/>
            <p:cNvSpPr>
              <a:spLocks/>
            </p:cNvSpPr>
            <p:nvPr/>
          </p:nvSpPr>
          <p:spPr bwMode="black">
            <a:xfrm>
              <a:off x="8953500" y="3958166"/>
              <a:ext cx="90488" cy="165100"/>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55" name="Freeform 20"/>
            <p:cNvSpPr>
              <a:spLocks/>
            </p:cNvSpPr>
            <p:nvPr/>
          </p:nvSpPr>
          <p:spPr bwMode="black">
            <a:xfrm>
              <a:off x="9055100" y="4010553"/>
              <a:ext cx="68263" cy="60325"/>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sp>
          <p:nvSpPr>
            <p:cNvPr id="56" name="Freeform 21"/>
            <p:cNvSpPr>
              <a:spLocks/>
            </p:cNvSpPr>
            <p:nvPr/>
          </p:nvSpPr>
          <p:spPr bwMode="black">
            <a:xfrm>
              <a:off x="8920162" y="3943878"/>
              <a:ext cx="19050" cy="19526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23"/>
              <a:endParaRPr lang="en-US" sz="272" b="1">
                <a:solidFill>
                  <a:srgbClr val="FFFFFF"/>
                </a:solidFill>
                <a:cs typeface="Segoe UI" panose="020B0502040204020203" pitchFamily="34" charset="0"/>
              </a:endParaRPr>
            </a:p>
          </p:txBody>
        </p:sp>
      </p:grpSp>
      <p:sp>
        <p:nvSpPr>
          <p:cNvPr id="6" name="Rectangle 5"/>
          <p:cNvSpPr/>
          <p:nvPr/>
        </p:nvSpPr>
        <p:spPr bwMode="auto">
          <a:xfrm>
            <a:off x="8284253" y="4123436"/>
            <a:ext cx="1889548" cy="18895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72000" bIns="108000" numCol="1" spcCol="0" rtlCol="0" fromWordArt="0" anchor="b" anchorCtr="0" forceAA="0" compatLnSpc="1">
            <a:prstTxWarp prst="textNoShape">
              <a:avLst/>
            </a:prstTxWarp>
            <a:noAutofit/>
          </a:bodyPr>
          <a:lstStyle/>
          <a:p>
            <a:pPr defTabSz="699020"/>
            <a:r>
              <a:rPr lang="en-US" sz="16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Desktop, browser </a:t>
            </a:r>
            <a:br>
              <a:rPr lang="en-US" sz="16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br>
            <a:r>
              <a:rPr lang="en-US" sz="16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&amp; device choice</a:t>
            </a:r>
          </a:p>
        </p:txBody>
      </p:sp>
      <p:pic>
        <p:nvPicPr>
          <p:cNvPr id="57" name="Picture 5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09168" y="4259852"/>
            <a:ext cx="1048533" cy="1048534"/>
          </a:xfrm>
          <a:prstGeom prst="rect">
            <a:avLst/>
          </a:prstGeom>
          <a:solidFill>
            <a:schemeClr val="accent1"/>
          </a:solidFill>
        </p:spPr>
      </p:pic>
      <p:sp>
        <p:nvSpPr>
          <p:cNvPr id="22" name="Rectangle 21"/>
          <p:cNvSpPr/>
          <p:nvPr/>
        </p:nvSpPr>
        <p:spPr bwMode="auto">
          <a:xfrm>
            <a:off x="10274336" y="2125663"/>
            <a:ext cx="1889548" cy="18895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08000" rIns="72000" bIns="108000" numCol="1" spcCol="0" rtlCol="0" fromWordArt="0" anchor="b" anchorCtr="0" forceAA="0" compatLnSpc="1">
            <a:prstTxWarp prst="textNoShape">
              <a:avLst/>
            </a:prstTxWarp>
            <a:noAutofit/>
          </a:bodyPr>
          <a:lstStyle/>
          <a:p>
            <a:pPr defTabSz="699020"/>
            <a:r>
              <a:rPr lang="en-US" sz="16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Post, Like </a:t>
            </a:r>
            <a:r>
              <a:rPr lang="en-US" sz="1600" dirty="0" smtClean="0">
                <a:gradFill>
                  <a:gsLst>
                    <a:gs pos="0">
                      <a:srgbClr val="FFFFFF"/>
                    </a:gs>
                    <a:gs pos="100000">
                      <a:srgbClr val="FFFFFF"/>
                    </a:gs>
                  </a:gsLst>
                  <a:lin ang="5400000" scaled="0"/>
                </a:gradFill>
                <a:ea typeface="Segoe UI" panose="020B0502040204020203" pitchFamily="34" charset="0"/>
                <a:cs typeface="Segoe UI" panose="020B0502040204020203" pitchFamily="34" charset="0"/>
              </a:rPr>
              <a:t>&amp; </a:t>
            </a:r>
            <a:r>
              <a:rPr lang="en-US" sz="16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Share</a:t>
            </a:r>
          </a:p>
        </p:txBody>
      </p:sp>
      <p:sp>
        <p:nvSpPr>
          <p:cNvPr id="58" name="Freeform 14"/>
          <p:cNvSpPr>
            <a:spLocks noChangeAspect="1" noEditPoints="1"/>
          </p:cNvSpPr>
          <p:nvPr/>
        </p:nvSpPr>
        <p:spPr bwMode="black">
          <a:xfrm>
            <a:off x="10866825" y="2374063"/>
            <a:ext cx="695802" cy="736358"/>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chemeClr val="bg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2938" tIns="31469" rIns="62938" bIns="31469" numCol="1" rtlCol="0" anchor="ctr" anchorCtr="0" compatLnSpc="1">
            <a:prstTxWarp prst="textNoShape">
              <a:avLst/>
            </a:prstTxWarp>
          </a:bodyPr>
          <a:lstStyle/>
          <a:p>
            <a:pPr defTabSz="566451"/>
            <a:endParaRPr lang="en-US" sz="272" b="1" spc="-94">
              <a:solidFill>
                <a:srgbClr val="FFFFFF">
                  <a:lumMod val="50000"/>
                </a:srgbClr>
              </a:solidFill>
              <a:cs typeface="Segoe UI" panose="020B0502040204020203" pitchFamily="34" charset="0"/>
            </a:endParaRPr>
          </a:p>
        </p:txBody>
      </p:sp>
      <p:grpSp>
        <p:nvGrpSpPr>
          <p:cNvPr id="3" name="Group 2"/>
          <p:cNvGrpSpPr/>
          <p:nvPr/>
        </p:nvGrpSpPr>
        <p:grpSpPr>
          <a:xfrm>
            <a:off x="274641" y="4709217"/>
            <a:ext cx="5902686" cy="1303767"/>
            <a:chOff x="192477" y="4552770"/>
            <a:chExt cx="5980647" cy="1320987"/>
          </a:xfrm>
          <a:solidFill>
            <a:schemeClr val="accent1"/>
          </a:solidFill>
        </p:grpSpPr>
        <p:sp>
          <p:nvSpPr>
            <p:cNvPr id="10" name="Rectangle 9"/>
            <p:cNvSpPr/>
            <p:nvPr/>
          </p:nvSpPr>
          <p:spPr bwMode="auto">
            <a:xfrm>
              <a:off x="192477" y="5094019"/>
              <a:ext cx="5980647" cy="779738"/>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25" tIns="34962" rIns="34962" bIns="69925" numCol="1" spcCol="0" rtlCol="0" fromWordArt="0" anchor="ctr" anchorCtr="0" forceAA="0" compatLnSpc="1">
              <a:prstTxWarp prst="textNoShape">
                <a:avLst/>
              </a:prstTxWarp>
              <a:noAutofit/>
            </a:bodyPr>
            <a:lstStyle/>
            <a:p>
              <a:pPr algn="ctr" defTabSz="699020"/>
              <a:r>
                <a:rPr lang="en-US" sz="4000" spc="-38" dirty="0">
                  <a:gradFill>
                    <a:gsLst>
                      <a:gs pos="0">
                        <a:srgbClr val="FFFFFF"/>
                      </a:gs>
                      <a:gs pos="100000">
                        <a:srgbClr val="FFFFFF"/>
                      </a:gs>
                    </a:gsLst>
                    <a:lin ang="5400000" scaled="0"/>
                  </a:gradFill>
                  <a:latin typeface="Segoe UI Light"/>
                  <a:ea typeface="Segoe UI" pitchFamily="34" charset="0"/>
                  <a:cs typeface="Segoe UI" pitchFamily="34" charset="0"/>
                </a:rPr>
                <a:t>Social Layer</a:t>
              </a:r>
            </a:p>
          </p:txBody>
        </p:sp>
        <p:sp>
          <p:nvSpPr>
            <p:cNvPr id="2" name="Isosceles Triangle 1"/>
            <p:cNvSpPr/>
            <p:nvPr/>
          </p:nvSpPr>
          <p:spPr bwMode="auto">
            <a:xfrm>
              <a:off x="808037" y="4552770"/>
              <a:ext cx="533400" cy="541249"/>
            </a:xfrm>
            <a:prstGeom prst="triangl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8" rIns="0" bIns="34968" numCol="1" rtlCol="0" anchor="ctr" anchorCtr="0" compatLnSpc="1">
              <a:prstTxWarp prst="textNoShape">
                <a:avLst/>
              </a:prstTxWarp>
            </a:bodyPr>
            <a:lstStyle/>
            <a:p>
              <a:pPr defTabSz="699157"/>
              <a:endParaRPr lang="en-US" sz="1500" dirty="0">
                <a:gradFill>
                  <a:gsLst>
                    <a:gs pos="0">
                      <a:srgbClr val="FFFFFF"/>
                    </a:gs>
                    <a:gs pos="100000">
                      <a:srgbClr val="FFFFFF"/>
                    </a:gs>
                  </a:gsLst>
                  <a:lin ang="5400000" scaled="0"/>
                </a:gradFill>
              </a:endParaRPr>
            </a:p>
          </p:txBody>
        </p:sp>
        <p:sp>
          <p:nvSpPr>
            <p:cNvPr id="59" name="Isosceles Triangle 58"/>
            <p:cNvSpPr/>
            <p:nvPr/>
          </p:nvSpPr>
          <p:spPr bwMode="auto">
            <a:xfrm flipV="1">
              <a:off x="808037" y="5096007"/>
              <a:ext cx="533400" cy="541249"/>
            </a:xfrm>
            <a:prstGeom prst="triangl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8" rIns="0" bIns="34968" numCol="1" rtlCol="0" anchor="ctr" anchorCtr="0" compatLnSpc="1">
              <a:prstTxWarp prst="textNoShape">
                <a:avLst/>
              </a:prstTxWarp>
            </a:bodyPr>
            <a:lstStyle/>
            <a:p>
              <a:pPr defTabSz="699157"/>
              <a:endParaRPr lang="en-US" sz="1500" dirty="0">
                <a:gradFill>
                  <a:gsLst>
                    <a:gs pos="0">
                      <a:srgbClr val="FFFFFF"/>
                    </a:gs>
                    <a:gs pos="100000">
                      <a:srgbClr val="FFFFFF"/>
                    </a:gs>
                  </a:gsLst>
                  <a:lin ang="5400000" scaled="0"/>
                </a:gradFill>
              </a:endParaRPr>
            </a:p>
          </p:txBody>
        </p:sp>
        <p:sp>
          <p:nvSpPr>
            <p:cNvPr id="60" name="Isosceles Triangle 59"/>
            <p:cNvSpPr/>
            <p:nvPr/>
          </p:nvSpPr>
          <p:spPr bwMode="auto">
            <a:xfrm>
              <a:off x="4976692" y="4552834"/>
              <a:ext cx="533400" cy="541249"/>
            </a:xfrm>
            <a:prstGeom prst="triangl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8" rIns="0" bIns="34968" numCol="1" rtlCol="0" anchor="ctr" anchorCtr="0" compatLnSpc="1">
              <a:prstTxWarp prst="textNoShape">
                <a:avLst/>
              </a:prstTxWarp>
            </a:bodyPr>
            <a:lstStyle/>
            <a:p>
              <a:pPr defTabSz="699157"/>
              <a:endParaRPr lang="en-US" sz="1500" dirty="0">
                <a:gradFill>
                  <a:gsLst>
                    <a:gs pos="0">
                      <a:srgbClr val="FFFFFF"/>
                    </a:gs>
                    <a:gs pos="100000">
                      <a:srgbClr val="FFFFFF"/>
                    </a:gs>
                  </a:gsLst>
                  <a:lin ang="5400000" scaled="0"/>
                </a:gradFill>
              </a:endParaRPr>
            </a:p>
          </p:txBody>
        </p:sp>
        <p:sp>
          <p:nvSpPr>
            <p:cNvPr id="61" name="Isosceles Triangle 60"/>
            <p:cNvSpPr/>
            <p:nvPr/>
          </p:nvSpPr>
          <p:spPr bwMode="auto">
            <a:xfrm flipV="1">
              <a:off x="4976692" y="5096071"/>
              <a:ext cx="533400" cy="541249"/>
            </a:xfrm>
            <a:prstGeom prst="triangle">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68" rIns="0" bIns="34968" numCol="1" rtlCol="0" anchor="ctr" anchorCtr="0" compatLnSpc="1">
              <a:prstTxWarp prst="textNoShape">
                <a:avLst/>
              </a:prstTxWarp>
            </a:bodyPr>
            <a:lstStyle/>
            <a:p>
              <a:pPr defTabSz="699157"/>
              <a:endParaRPr lang="en-US" sz="15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87966330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274638" y="4259487"/>
            <a:ext cx="2519479" cy="2392829"/>
          </a:xfrm>
          <a:prstGeom prst="rect">
            <a:avLst/>
          </a:prstGeom>
          <a:solidFill>
            <a:srgbClr val="30884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000" tIns="180000" rIns="180000" bIns="180000" numCol="1" spcCol="0" rtlCol="0" fromWordArt="0" anchor="b" anchorCtr="0" forceAA="0" compatLnSpc="1">
            <a:prstTxWarp prst="textNoShape">
              <a:avLst/>
            </a:prstTxWarp>
            <a:noAutofit/>
          </a:bodyPr>
          <a:lstStyle/>
          <a:p>
            <a:pPr algn="ctr" defTabSz="556107"/>
            <a:r>
              <a:rPr lang="en-US" sz="2800" spc="-31" dirty="0">
                <a:solidFill>
                  <a:srgbClr val="FFFFFF"/>
                </a:solidFill>
                <a:latin typeface="Segoe UI Light"/>
                <a:ea typeface="Segoe UI" panose="020B0502040204020203" pitchFamily="34" charset="0"/>
                <a:cs typeface="Segoe UI" panose="020B0502040204020203" pitchFamily="34" charset="0"/>
              </a:rPr>
              <a:t>Activity Stream</a:t>
            </a:r>
          </a:p>
        </p:txBody>
      </p:sp>
      <p:sp>
        <p:nvSpPr>
          <p:cNvPr id="16" name="Rectangle 15"/>
          <p:cNvSpPr/>
          <p:nvPr/>
        </p:nvSpPr>
        <p:spPr bwMode="auto">
          <a:xfrm>
            <a:off x="2964044" y="4259487"/>
            <a:ext cx="6400801" cy="2377766"/>
          </a:xfrm>
          <a:prstGeom prst="rect">
            <a:avLst/>
          </a:prstGeom>
          <a:solidFill>
            <a:srgbClr val="30884B"/>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0000" tIns="180000" rIns="108000" bIns="180000" numCol="1" rtlCol="0" anchor="t" anchorCtr="0" compatLnSpc="1">
            <a:prstTxWarp prst="textNoShape">
              <a:avLst/>
            </a:prstTxWarp>
          </a:bodyPr>
          <a:lstStyle/>
          <a:p>
            <a:pPr defTabSz="556107"/>
            <a:r>
              <a:rPr lang="en-US" sz="2800" dirty="0">
                <a:solidFill>
                  <a:srgbClr val="FFFFFF"/>
                </a:solidFill>
                <a:latin typeface="Segoe UI Light"/>
              </a:rPr>
              <a:t>System </a:t>
            </a:r>
            <a:r>
              <a:rPr lang="en-US" sz="2800" dirty="0" smtClean="0">
                <a:solidFill>
                  <a:srgbClr val="FFFFFF"/>
                </a:solidFill>
                <a:latin typeface="Segoe UI Light"/>
              </a:rPr>
              <a:t>messages: </a:t>
            </a:r>
            <a:r>
              <a:rPr lang="en-US" dirty="0">
                <a:solidFill>
                  <a:srgbClr val="FFFFFF"/>
                </a:solidFill>
              </a:rPr>
              <a:t>can be public or private</a:t>
            </a:r>
          </a:p>
          <a:p>
            <a:pPr defTabSz="556107"/>
            <a:endParaRPr lang="en-US" sz="1400" dirty="0">
              <a:solidFill>
                <a:srgbClr val="FFFFFF"/>
              </a:solidFill>
              <a:latin typeface="Segoe UI Light"/>
            </a:endParaRPr>
          </a:p>
          <a:p>
            <a:pPr defTabSz="556107"/>
            <a:r>
              <a:rPr lang="en-US" sz="2800" dirty="0" smtClean="0">
                <a:solidFill>
                  <a:srgbClr val="FFFFFF"/>
                </a:solidFill>
                <a:latin typeface="Segoe UI Light"/>
              </a:rPr>
              <a:t>Public: </a:t>
            </a:r>
            <a:r>
              <a:rPr lang="en-US" dirty="0" smtClean="0">
                <a:solidFill>
                  <a:srgbClr val="FFFFFF"/>
                </a:solidFill>
              </a:rPr>
              <a:t>posted </a:t>
            </a:r>
            <a:r>
              <a:rPr lang="en-US" dirty="0">
                <a:solidFill>
                  <a:srgbClr val="FFFFFF"/>
                </a:solidFill>
              </a:rPr>
              <a:t>to all members of the company or a group</a:t>
            </a:r>
          </a:p>
          <a:p>
            <a:pPr defTabSz="556107"/>
            <a:endParaRPr lang="en-US" sz="1600" dirty="0">
              <a:solidFill>
                <a:srgbClr val="FFFFFF"/>
              </a:solidFill>
            </a:endParaRPr>
          </a:p>
          <a:p>
            <a:pPr defTabSz="556107"/>
            <a:r>
              <a:rPr lang="en-US" sz="2800" dirty="0" smtClean="0">
                <a:solidFill>
                  <a:srgbClr val="FFFFFF"/>
                </a:solidFill>
                <a:latin typeface="Segoe UI Light"/>
              </a:rPr>
              <a:t>Private </a:t>
            </a:r>
            <a:r>
              <a:rPr lang="en-US" sz="2800" dirty="0">
                <a:solidFill>
                  <a:srgbClr val="FFFFFF"/>
                </a:solidFill>
                <a:latin typeface="Segoe UI Light"/>
              </a:rPr>
              <a:t>messages</a:t>
            </a:r>
            <a:r>
              <a:rPr lang="en-US" dirty="0">
                <a:solidFill>
                  <a:srgbClr val="FFFFFF"/>
                </a:solidFill>
              </a:rPr>
              <a:t>: </a:t>
            </a:r>
            <a:r>
              <a:rPr lang="en-US" dirty="0" smtClean="0">
                <a:solidFill>
                  <a:srgbClr val="FFFFFF"/>
                </a:solidFill>
              </a:rPr>
              <a:t>posted </a:t>
            </a:r>
            <a:r>
              <a:rPr lang="en-US" dirty="0">
                <a:solidFill>
                  <a:srgbClr val="FFFFFF"/>
                </a:solidFill>
              </a:rPr>
              <a:t>only to users following the record in CRM</a:t>
            </a:r>
          </a:p>
        </p:txBody>
      </p:sp>
      <p:sp>
        <p:nvSpPr>
          <p:cNvPr id="17" name="Rectangle 16"/>
          <p:cNvSpPr/>
          <p:nvPr/>
        </p:nvSpPr>
        <p:spPr bwMode="auto">
          <a:xfrm>
            <a:off x="274638" y="1681738"/>
            <a:ext cx="2519479" cy="2392829"/>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000" tIns="180000" rIns="180000" bIns="180000" numCol="1" spcCol="0" rtlCol="0" fromWordArt="0" anchor="b" anchorCtr="0" forceAA="0" compatLnSpc="1">
            <a:prstTxWarp prst="textNoShape">
              <a:avLst/>
            </a:prstTxWarp>
            <a:noAutofit/>
          </a:bodyPr>
          <a:lstStyle/>
          <a:p>
            <a:pPr algn="ctr" defTabSz="556107"/>
            <a:r>
              <a:rPr lang="en-US" sz="2800" spc="-31" dirty="0">
                <a:solidFill>
                  <a:srgbClr val="FFFFFF"/>
                </a:solidFill>
                <a:latin typeface="Segoe UI Light"/>
                <a:ea typeface="Segoe UI" panose="020B0502040204020203" pitchFamily="34" charset="0"/>
                <a:cs typeface="Segoe UI" panose="020B0502040204020203" pitchFamily="34" charset="0"/>
              </a:rPr>
              <a:t>User Conversations</a:t>
            </a:r>
          </a:p>
        </p:txBody>
      </p:sp>
      <p:sp>
        <p:nvSpPr>
          <p:cNvPr id="18" name="Rectangle 17"/>
          <p:cNvSpPr/>
          <p:nvPr/>
        </p:nvSpPr>
        <p:spPr bwMode="auto">
          <a:xfrm>
            <a:off x="2964044" y="1684599"/>
            <a:ext cx="6400803" cy="2389968"/>
          </a:xfrm>
          <a:prstGeom prst="rect">
            <a:avLst/>
          </a:prstGeom>
          <a:solidFill>
            <a:srgbClr val="0072C6"/>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0000" tIns="180000" rIns="108000" bIns="180000" numCol="1" rtlCol="0" anchor="t" anchorCtr="0" compatLnSpc="1">
            <a:prstTxWarp prst="textNoShape">
              <a:avLst/>
            </a:prstTxWarp>
          </a:bodyPr>
          <a:lstStyle/>
          <a:p>
            <a:pPr defTabSz="556107"/>
            <a:r>
              <a:rPr lang="en-US" sz="2800" dirty="0" smtClean="0">
                <a:solidFill>
                  <a:srgbClr val="FFFFFF"/>
                </a:solidFill>
                <a:latin typeface="Segoe UI Light"/>
              </a:rPr>
              <a:t>Private</a:t>
            </a:r>
            <a:endParaRPr lang="en-US" sz="2800" dirty="0">
              <a:solidFill>
                <a:srgbClr val="FFFFFF"/>
              </a:solidFill>
              <a:latin typeface="Segoe UI Light"/>
            </a:endParaRPr>
          </a:p>
          <a:p>
            <a:pPr defTabSz="556107"/>
            <a:r>
              <a:rPr lang="en-US" dirty="0">
                <a:solidFill>
                  <a:srgbClr val="FFFFFF"/>
                </a:solidFill>
              </a:rPr>
              <a:t>Users have all conversations in a private CRM group</a:t>
            </a:r>
          </a:p>
          <a:p>
            <a:pPr defTabSz="556107"/>
            <a:r>
              <a:rPr lang="en-US" dirty="0">
                <a:solidFill>
                  <a:srgbClr val="FFFFFF"/>
                </a:solidFill>
              </a:rPr>
              <a:t>Only members of the private group can view </a:t>
            </a:r>
            <a:r>
              <a:rPr lang="en-US" dirty="0" smtClean="0">
                <a:solidFill>
                  <a:srgbClr val="FFFFFF"/>
                </a:solidFill>
              </a:rPr>
              <a:t>conversations</a:t>
            </a:r>
            <a:r>
              <a:rPr lang="en-US" sz="1400" dirty="0" smtClean="0">
                <a:solidFill>
                  <a:srgbClr val="FFFFFF"/>
                </a:solidFill>
              </a:rPr>
              <a:t/>
            </a:r>
            <a:br>
              <a:rPr lang="en-US" sz="1400" dirty="0" smtClean="0">
                <a:solidFill>
                  <a:srgbClr val="FFFFFF"/>
                </a:solidFill>
              </a:rPr>
            </a:br>
            <a:endParaRPr lang="en-US" sz="1400" dirty="0">
              <a:solidFill>
                <a:srgbClr val="FFFFFF"/>
              </a:solidFill>
            </a:endParaRPr>
          </a:p>
          <a:p>
            <a:pPr defTabSz="556107"/>
            <a:r>
              <a:rPr lang="en-US" sz="2800" dirty="0" smtClean="0">
                <a:solidFill>
                  <a:srgbClr val="FFFFFF"/>
                </a:solidFill>
                <a:latin typeface="Segoe UI Light"/>
              </a:rPr>
              <a:t>Public </a:t>
            </a:r>
            <a:endParaRPr lang="en-US" sz="2800" dirty="0">
              <a:solidFill>
                <a:srgbClr val="FFFFFF"/>
              </a:solidFill>
              <a:latin typeface="Segoe UI Light"/>
            </a:endParaRPr>
          </a:p>
          <a:p>
            <a:pPr defTabSz="556107"/>
            <a:r>
              <a:rPr lang="en-US" dirty="0">
                <a:solidFill>
                  <a:srgbClr val="FFFFFF"/>
                </a:solidFill>
              </a:rPr>
              <a:t>Users can choose the group they post to for each message</a:t>
            </a:r>
          </a:p>
        </p:txBody>
      </p:sp>
      <p:sp>
        <p:nvSpPr>
          <p:cNvPr id="19" name="Rectangle 18"/>
          <p:cNvSpPr/>
          <p:nvPr/>
        </p:nvSpPr>
        <p:spPr bwMode="auto">
          <a:xfrm>
            <a:off x="9534258" y="1674139"/>
            <a:ext cx="2520000" cy="2400428"/>
          </a:xfrm>
          <a:prstGeom prst="rect">
            <a:avLst/>
          </a:prstGeom>
          <a:solidFill>
            <a:srgbClr val="0072C6"/>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0000" tIns="180000" rIns="180000" bIns="180000" numCol="1" rtlCol="0" anchor="t" anchorCtr="0" compatLnSpc="1">
            <a:prstTxWarp prst="textNoShape">
              <a:avLst/>
            </a:prstTxWarp>
          </a:bodyPr>
          <a:lstStyle/>
          <a:p>
            <a:pPr defTabSz="556107"/>
            <a:r>
              <a:rPr lang="en-US" dirty="0">
                <a:solidFill>
                  <a:srgbClr val="FFFFFF"/>
                </a:solidFill>
              </a:rPr>
              <a:t>Admin chooses the private group to use and manages group membership.</a:t>
            </a:r>
          </a:p>
        </p:txBody>
      </p:sp>
      <p:sp>
        <p:nvSpPr>
          <p:cNvPr id="20" name="Rectangle 19"/>
          <p:cNvSpPr/>
          <p:nvPr/>
        </p:nvSpPr>
        <p:spPr bwMode="auto">
          <a:xfrm>
            <a:off x="9534258" y="4259487"/>
            <a:ext cx="2522046" cy="2392829"/>
          </a:xfrm>
          <a:prstGeom prst="rect">
            <a:avLst/>
          </a:prstGeom>
          <a:solidFill>
            <a:srgbClr val="30884B"/>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0000" tIns="180000" rIns="180000" bIns="180000" numCol="1" rtlCol="0" anchor="t" anchorCtr="0" compatLnSpc="1">
            <a:prstTxWarp prst="textNoShape">
              <a:avLst/>
            </a:prstTxWarp>
          </a:bodyPr>
          <a:lstStyle/>
          <a:p>
            <a:pPr defTabSz="556107"/>
            <a:r>
              <a:rPr lang="en-US" dirty="0">
                <a:solidFill>
                  <a:srgbClr val="FFFFFF"/>
                </a:solidFill>
              </a:rPr>
              <a:t>Admin can choose whether system messages are public or private. Default is private. </a:t>
            </a:r>
          </a:p>
        </p:txBody>
      </p:sp>
      <p:sp>
        <p:nvSpPr>
          <p:cNvPr id="2" name="Title 1"/>
          <p:cNvSpPr>
            <a:spLocks noGrp="1"/>
          </p:cNvSpPr>
          <p:nvPr>
            <p:ph type="title"/>
          </p:nvPr>
        </p:nvSpPr>
        <p:spPr/>
        <p:txBody>
          <a:bodyPr/>
          <a:lstStyle/>
          <a:p>
            <a:r>
              <a:rPr lang="en-US" dirty="0"/>
              <a:t>Security Model</a:t>
            </a:r>
          </a:p>
        </p:txBody>
      </p:sp>
      <p:grpSp>
        <p:nvGrpSpPr>
          <p:cNvPr id="23" name="Group 22"/>
          <p:cNvGrpSpPr/>
          <p:nvPr/>
        </p:nvGrpSpPr>
        <p:grpSpPr>
          <a:xfrm>
            <a:off x="844106" y="2125663"/>
            <a:ext cx="1401994" cy="1059618"/>
            <a:chOff x="679280" y="2491612"/>
            <a:chExt cx="862302" cy="651722"/>
          </a:xfrm>
          <a:solidFill>
            <a:schemeClr val="bg1"/>
          </a:solidFill>
        </p:grpSpPr>
        <p:sp>
          <p:nvSpPr>
            <p:cNvPr id="10" name="Freeform 168"/>
            <p:cNvSpPr>
              <a:spLocks noEditPoints="1"/>
            </p:cNvSpPr>
            <p:nvPr/>
          </p:nvSpPr>
          <p:spPr bwMode="black">
            <a:xfrm>
              <a:off x="679280" y="2491612"/>
              <a:ext cx="588890" cy="551862"/>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9940" tIns="34969" rIns="69940" bIns="34969" numCol="1" rtlCol="0" anchor="ctr" anchorCtr="0" compatLnSpc="1">
              <a:prstTxWarp prst="textNoShape">
                <a:avLst/>
              </a:prstTxWarp>
            </a:bodyPr>
            <a:lstStyle/>
            <a:p>
              <a:pPr defTabSz="566630"/>
              <a:endParaRPr lang="en-US" sz="3150" spc="-92">
                <a:solidFill>
                  <a:srgbClr val="505050">
                    <a:lumMod val="50000"/>
                  </a:srgbClr>
                </a:solidFill>
                <a:latin typeface="Segoe Light" pitchFamily="34" charset="0"/>
              </a:endParaRPr>
            </a:p>
          </p:txBody>
        </p:sp>
        <p:sp>
          <p:nvSpPr>
            <p:cNvPr id="11" name="Freeform 169"/>
            <p:cNvSpPr>
              <a:spLocks/>
            </p:cNvSpPr>
            <p:nvPr/>
          </p:nvSpPr>
          <p:spPr bwMode="black">
            <a:xfrm>
              <a:off x="1073625" y="2680823"/>
              <a:ext cx="467957" cy="462511"/>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9940" tIns="34969" rIns="69940" bIns="34969" numCol="1" rtlCol="0" anchor="ctr" anchorCtr="0" compatLnSpc="1">
              <a:prstTxWarp prst="textNoShape">
                <a:avLst/>
              </a:prstTxWarp>
            </a:bodyPr>
            <a:lstStyle/>
            <a:p>
              <a:pPr defTabSz="566630"/>
              <a:endParaRPr lang="en-US" sz="3150" spc="-92">
                <a:solidFill>
                  <a:srgbClr val="505050">
                    <a:lumMod val="50000"/>
                  </a:srgbClr>
                </a:solidFill>
                <a:latin typeface="Segoe Light" pitchFamily="34" charset="0"/>
              </a:endParaRPr>
            </a:p>
          </p:txBody>
        </p:sp>
      </p:grpSp>
      <p:pic>
        <p:nvPicPr>
          <p:cNvPr id="12" name="Picture 4" descr="C:\Users\mitchellg\Desktop\RSS.png"/>
          <p:cNvPicPr>
            <a:picLocks noChangeAspect="1" noChangeArrowheads="1"/>
          </p:cNvPicPr>
          <p:nvPr/>
        </p:nvPicPr>
        <p:blipFill>
          <a:blip r:embed="rId2" cstate="print">
            <a:lum bright="100000"/>
          </a:blip>
          <a:srcRect/>
          <a:stretch>
            <a:fillRect/>
          </a:stretch>
        </p:blipFill>
        <p:spPr bwMode="auto">
          <a:xfrm rot="2509089">
            <a:off x="1177961" y="4848210"/>
            <a:ext cx="1048312" cy="1048164"/>
          </a:xfrm>
          <a:prstGeom prst="rect">
            <a:avLst/>
          </a:prstGeom>
          <a:noFill/>
        </p:spPr>
      </p:pic>
    </p:spTree>
    <p:extLst>
      <p:ext uri="{BB962C8B-B14F-4D97-AF65-F5344CB8AC3E}">
        <p14:creationId xmlns:p14="http://schemas.microsoft.com/office/powerpoint/2010/main" val="368565717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1209973"/>
            <a:ext cx="10439398" cy="2751698"/>
          </a:xfrm>
        </p:spPr>
        <p:txBody>
          <a:bodyPr/>
          <a:lstStyle/>
          <a:p>
            <a:r>
              <a:rPr lang="en-US" dirty="0" smtClean="0"/>
              <a:t>Yammer and CRM Demo</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0316823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Yammer Adoption in the CRM community</a:t>
            </a:r>
            <a:endParaRPr lang="en-US" dirty="0"/>
          </a:p>
        </p:txBody>
      </p:sp>
      <p:pic>
        <p:nvPicPr>
          <p:cNvPr id="5" name="Picture 4"/>
          <p:cNvPicPr>
            <a:picLocks noChangeAspect="1"/>
          </p:cNvPicPr>
          <p:nvPr/>
        </p:nvPicPr>
        <p:blipFill>
          <a:blip r:embed="rId2"/>
          <a:stretch>
            <a:fillRect/>
          </a:stretch>
        </p:blipFill>
        <p:spPr>
          <a:xfrm>
            <a:off x="274639" y="1439862"/>
            <a:ext cx="6019798" cy="4155457"/>
          </a:xfrm>
          <a:prstGeom prst="rect">
            <a:avLst/>
          </a:prstGeom>
        </p:spPr>
      </p:pic>
      <p:pic>
        <p:nvPicPr>
          <p:cNvPr id="6" name="Picture 5"/>
          <p:cNvPicPr>
            <a:picLocks noChangeAspect="1"/>
          </p:cNvPicPr>
          <p:nvPr/>
        </p:nvPicPr>
        <p:blipFill>
          <a:blip r:embed="rId3"/>
          <a:stretch>
            <a:fillRect/>
          </a:stretch>
        </p:blipFill>
        <p:spPr>
          <a:xfrm>
            <a:off x="4902113" y="3649662"/>
            <a:ext cx="7262090" cy="2819400"/>
          </a:xfrm>
          <a:prstGeom prst="rect">
            <a:avLst/>
          </a:prstGeom>
        </p:spPr>
      </p:pic>
    </p:spTree>
    <p:extLst>
      <p:ext uri="{BB962C8B-B14F-4D97-AF65-F5344CB8AC3E}">
        <p14:creationId xmlns:p14="http://schemas.microsoft.com/office/powerpoint/2010/main" val="1587350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bwMode="auto">
          <a:xfrm>
            <a:off x="392363" y="1628233"/>
            <a:ext cx="11649226" cy="208548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64795" y="294470"/>
            <a:ext cx="11889564" cy="664797"/>
          </a:xfrm>
        </p:spPr>
        <p:txBody>
          <a:bodyPr/>
          <a:lstStyle/>
          <a:p>
            <a:r>
              <a:rPr lang="en-US" sz="4800" dirty="0" smtClean="0"/>
              <a:t>Social Stack - Microsoft Dynamics CRM</a:t>
            </a:r>
            <a:endParaRPr lang="en-US" sz="4800" dirty="0"/>
          </a:p>
        </p:txBody>
      </p:sp>
      <p:sp>
        <p:nvSpPr>
          <p:cNvPr id="35" name="Rectangle 34"/>
          <p:cNvSpPr>
            <a:spLocks noChangeAspect="1"/>
          </p:cNvSpPr>
          <p:nvPr/>
        </p:nvSpPr>
        <p:spPr bwMode="auto">
          <a:xfrm>
            <a:off x="405836" y="1108350"/>
            <a:ext cx="3624747" cy="40009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25714" numCol="1" spcCol="0" rtlCol="0" fromWordArt="0" anchor="ctr" anchorCtr="0" forceAA="0" compatLnSpc="1">
            <a:prstTxWarp prst="textNoShape">
              <a:avLst/>
            </a:prstTxWarp>
            <a:noAutofit/>
          </a:bodyPr>
          <a:lstStyle/>
          <a:p>
            <a:pPr algn="ctr"/>
            <a:r>
              <a:rPr lang="en-US" sz="2400" dirty="0" smtClean="0">
                <a:solidFill>
                  <a:srgbClr val="FFFFFF"/>
                </a:solidFill>
              </a:rPr>
              <a:t>MARKETING</a:t>
            </a:r>
            <a:endParaRPr lang="en-US" sz="2400" dirty="0">
              <a:solidFill>
                <a:srgbClr val="FFFFFF"/>
              </a:solidFill>
            </a:endParaRPr>
          </a:p>
        </p:txBody>
      </p:sp>
      <p:sp>
        <p:nvSpPr>
          <p:cNvPr id="36" name="Rectangle 35"/>
          <p:cNvSpPr>
            <a:spLocks noChangeAspect="1"/>
          </p:cNvSpPr>
          <p:nvPr/>
        </p:nvSpPr>
        <p:spPr bwMode="auto">
          <a:xfrm>
            <a:off x="4383531" y="1108351"/>
            <a:ext cx="3619289" cy="39917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25714" numCol="1" spcCol="0" rtlCol="0" fromWordArt="0" anchor="ctr" anchorCtr="0" forceAA="0" compatLnSpc="1">
            <a:prstTxWarp prst="textNoShape">
              <a:avLst/>
            </a:prstTxWarp>
            <a:noAutofit/>
          </a:bodyPr>
          <a:lstStyle/>
          <a:p>
            <a:pPr algn="ctr"/>
            <a:r>
              <a:rPr lang="en-US" sz="2400" dirty="0" smtClean="0">
                <a:solidFill>
                  <a:srgbClr val="FFFFFF"/>
                </a:solidFill>
              </a:rPr>
              <a:t>SALES</a:t>
            </a:r>
            <a:endParaRPr lang="en-US" sz="2400" dirty="0">
              <a:solidFill>
                <a:srgbClr val="FFFFFF"/>
              </a:solidFill>
            </a:endParaRPr>
          </a:p>
        </p:txBody>
      </p:sp>
      <p:sp>
        <p:nvSpPr>
          <p:cNvPr id="37" name="Rectangle 36"/>
          <p:cNvSpPr>
            <a:spLocks noChangeAspect="1"/>
          </p:cNvSpPr>
          <p:nvPr/>
        </p:nvSpPr>
        <p:spPr bwMode="auto">
          <a:xfrm>
            <a:off x="8393628" y="1108350"/>
            <a:ext cx="3650690" cy="41240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25714" numCol="1" spcCol="0" rtlCol="0" fromWordArt="0" anchor="ctr" anchorCtr="0" forceAA="0" compatLnSpc="1">
            <a:prstTxWarp prst="textNoShape">
              <a:avLst/>
            </a:prstTxWarp>
            <a:noAutofit/>
          </a:bodyPr>
          <a:lstStyle/>
          <a:p>
            <a:pPr algn="ctr"/>
            <a:r>
              <a:rPr lang="en-US" sz="2400" dirty="0" smtClean="0">
                <a:solidFill>
                  <a:srgbClr val="FFFFFF"/>
                </a:solidFill>
              </a:rPr>
              <a:t>SERVICE</a:t>
            </a:r>
            <a:endParaRPr lang="en-US" sz="2400" dirty="0">
              <a:solidFill>
                <a:srgbClr val="FFFFFF"/>
              </a:solidFill>
            </a:endParaRPr>
          </a:p>
        </p:txBody>
      </p:sp>
      <p:sp>
        <p:nvSpPr>
          <p:cNvPr id="3" name="Rectangle 2"/>
          <p:cNvSpPr/>
          <p:nvPr/>
        </p:nvSpPr>
        <p:spPr bwMode="auto">
          <a:xfrm>
            <a:off x="8425029" y="3884423"/>
            <a:ext cx="3619289" cy="832021"/>
          </a:xfrm>
          <a:prstGeom prst="rect">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Parature</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Social Care</a:t>
            </a:r>
            <a:endParaRPr lang="en-US" sz="2000" dirty="0">
              <a:gradFill>
                <a:gsLst>
                  <a:gs pos="0">
                    <a:srgbClr val="FFFFFF"/>
                  </a:gs>
                  <a:gs pos="100000">
                    <a:srgbClr val="FFFFFF"/>
                  </a:gs>
                </a:gsLst>
                <a:lin ang="5400000" scaled="0"/>
              </a:gradFill>
            </a:endParaRPr>
          </a:p>
        </p:txBody>
      </p:sp>
      <p:sp>
        <p:nvSpPr>
          <p:cNvPr id="57" name="Rectangle 56"/>
          <p:cNvSpPr/>
          <p:nvPr/>
        </p:nvSpPr>
        <p:spPr bwMode="auto">
          <a:xfrm>
            <a:off x="392363" y="5985534"/>
            <a:ext cx="11649226" cy="432766"/>
          </a:xfrm>
          <a:prstGeom prst="rect">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Yammer -  Social Collaboration</a:t>
            </a:r>
            <a:endParaRPr lang="en-US" sz="2000" dirty="0">
              <a:gradFill>
                <a:gsLst>
                  <a:gs pos="0">
                    <a:srgbClr val="FFFFFF"/>
                  </a:gs>
                  <a:gs pos="100000">
                    <a:srgbClr val="FFFFFF"/>
                  </a:gs>
                </a:gsLst>
                <a:lin ang="5400000" scaled="0"/>
              </a:gradFill>
            </a:endParaRPr>
          </a:p>
        </p:txBody>
      </p:sp>
      <p:sp>
        <p:nvSpPr>
          <p:cNvPr id="58" name="Rectangle 57"/>
          <p:cNvSpPr/>
          <p:nvPr/>
        </p:nvSpPr>
        <p:spPr bwMode="auto">
          <a:xfrm>
            <a:off x="392363" y="4887153"/>
            <a:ext cx="11651955" cy="522960"/>
          </a:xfrm>
          <a:prstGeom prst="rect">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Microsoft Social Listening - Analytics (Q2) and Engagement (H2)</a:t>
            </a:r>
            <a:endParaRPr lang="en-US" sz="2000" dirty="0">
              <a:gradFill>
                <a:gsLst>
                  <a:gs pos="0">
                    <a:srgbClr val="FFFFFF"/>
                  </a:gs>
                  <a:gs pos="100000">
                    <a:srgbClr val="FFFFFF"/>
                  </a:gs>
                </a:gsLst>
                <a:lin ang="5400000" scaled="0"/>
              </a:gradFill>
            </a:endParaRPr>
          </a:p>
        </p:txBody>
      </p:sp>
      <p:sp>
        <p:nvSpPr>
          <p:cNvPr id="59" name="Rectangle 58"/>
          <p:cNvSpPr/>
          <p:nvPr/>
        </p:nvSpPr>
        <p:spPr bwMode="auto">
          <a:xfrm>
            <a:off x="4430757" y="2097400"/>
            <a:ext cx="3510519" cy="374053"/>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Inside View</a:t>
            </a:r>
          </a:p>
        </p:txBody>
      </p:sp>
      <p:sp>
        <p:nvSpPr>
          <p:cNvPr id="60" name="Rectangle 59"/>
          <p:cNvSpPr/>
          <p:nvPr/>
        </p:nvSpPr>
        <p:spPr bwMode="auto">
          <a:xfrm>
            <a:off x="395092" y="3886569"/>
            <a:ext cx="3619289" cy="832021"/>
          </a:xfrm>
          <a:prstGeom prst="rect">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Dynamics Marketing</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Social Campaigns (Q2)</a:t>
            </a: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392363" y="5469716"/>
            <a:ext cx="11651955" cy="455190"/>
          </a:xfrm>
          <a:prstGeom prst="rect">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Power BI and Social Analytics (H2)</a:t>
            </a:r>
            <a:endParaRPr lang="en-US" sz="2000" dirty="0">
              <a:gradFill>
                <a:gsLst>
                  <a:gs pos="0">
                    <a:srgbClr val="FFFFFF"/>
                  </a:gs>
                  <a:gs pos="100000">
                    <a:srgbClr val="FFFFFF"/>
                  </a:gs>
                </a:gsLst>
                <a:lin ang="5400000" scaled="0"/>
              </a:gradFill>
            </a:endParaRPr>
          </a:p>
        </p:txBody>
      </p:sp>
      <p:sp>
        <p:nvSpPr>
          <p:cNvPr id="4" name="Rectangle 3"/>
          <p:cNvSpPr/>
          <p:nvPr/>
        </p:nvSpPr>
        <p:spPr bwMode="auto">
          <a:xfrm>
            <a:off x="550046" y="2097400"/>
            <a:ext cx="3336325" cy="391318"/>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Social Insights (Q2)</a:t>
            </a:r>
            <a:endParaRPr lang="en-US" sz="2000" dirty="0">
              <a:gradFill>
                <a:gsLst>
                  <a:gs pos="0">
                    <a:srgbClr val="FFFFFF"/>
                  </a:gs>
                  <a:gs pos="100000">
                    <a:srgbClr val="FFFFFF"/>
                  </a:gs>
                </a:gsLst>
                <a:lin ang="5400000" scaled="0"/>
              </a:gradFill>
            </a:endParaRPr>
          </a:p>
        </p:txBody>
      </p:sp>
      <p:sp>
        <p:nvSpPr>
          <p:cNvPr id="5" name="Rectangle 4"/>
          <p:cNvSpPr/>
          <p:nvPr/>
        </p:nvSpPr>
        <p:spPr>
          <a:xfrm>
            <a:off x="2876525" y="1647520"/>
            <a:ext cx="6216650" cy="369332"/>
          </a:xfrm>
          <a:prstGeom prst="rect">
            <a:avLst/>
          </a:prstGeom>
        </p:spPr>
        <p:txBody>
          <a:bodyPr>
            <a:spAutoFit/>
          </a:bodyPr>
          <a:lstStyle/>
          <a:p>
            <a:pPr algn="ctr" defTabSz="932472" fontAlgn="base">
              <a:spcBef>
                <a:spcPct val="0"/>
              </a:spcBef>
              <a:spcAft>
                <a:spcPct val="0"/>
              </a:spcAft>
            </a:pPr>
            <a:r>
              <a:rPr lang="en-US" dirty="0">
                <a:gradFill>
                  <a:gsLst>
                    <a:gs pos="0">
                      <a:srgbClr val="FFFFFF"/>
                    </a:gs>
                    <a:gs pos="100000">
                      <a:srgbClr val="FFFFFF"/>
                    </a:gs>
                  </a:gsLst>
                  <a:lin ang="5400000" scaled="0"/>
                </a:gradFill>
              </a:rPr>
              <a:t>Microsoft Dynamics CRM </a:t>
            </a:r>
            <a:r>
              <a:rPr lang="en-US" dirty="0" smtClean="0">
                <a:gradFill>
                  <a:gsLst>
                    <a:gs pos="0">
                      <a:srgbClr val="FFFFFF"/>
                    </a:gs>
                    <a:gs pos="100000">
                      <a:srgbClr val="FFFFFF"/>
                    </a:gs>
                  </a:gsLst>
                  <a:lin ang="5400000" scaled="0"/>
                </a:gradFill>
              </a:rPr>
              <a:t>2013</a:t>
            </a:r>
            <a:endParaRPr lang="en-US" dirty="0">
              <a:gradFill>
                <a:gsLst>
                  <a:gs pos="0">
                    <a:srgbClr val="FFFFFF"/>
                  </a:gs>
                  <a:gs pos="100000">
                    <a:srgbClr val="FFFFFF"/>
                  </a:gs>
                </a:gsLst>
                <a:lin ang="5400000" scaled="0"/>
              </a:gradFill>
            </a:endParaRPr>
          </a:p>
        </p:txBody>
      </p:sp>
      <p:sp>
        <p:nvSpPr>
          <p:cNvPr id="63" name="Rectangle 62"/>
          <p:cNvSpPr/>
          <p:nvPr/>
        </p:nvSpPr>
        <p:spPr bwMode="auto">
          <a:xfrm>
            <a:off x="547317" y="2732975"/>
            <a:ext cx="11386171" cy="37607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Create </a:t>
            </a:r>
            <a:r>
              <a:rPr lang="en-US" sz="2000" dirty="0">
                <a:gradFill>
                  <a:gsLst>
                    <a:gs pos="0">
                      <a:srgbClr val="FFFFFF"/>
                    </a:gs>
                    <a:gs pos="100000">
                      <a:srgbClr val="FFFFFF"/>
                    </a:gs>
                  </a:gsLst>
                  <a:lin ang="5400000" scaled="0"/>
                </a:gradFill>
              </a:rPr>
              <a:t>Social Activity </a:t>
            </a:r>
            <a:r>
              <a:rPr lang="en-US" sz="2000" dirty="0" smtClean="0">
                <a:gradFill>
                  <a:gsLst>
                    <a:gs pos="0">
                      <a:srgbClr val="FFFFFF"/>
                    </a:gs>
                    <a:gs pos="100000">
                      <a:srgbClr val="FFFFFF"/>
                    </a:gs>
                  </a:gsLst>
                  <a:lin ang="5400000" scaled="0"/>
                </a:gradFill>
              </a:rPr>
              <a:t>(H2) – Leads, Opportunities, Cases</a:t>
            </a:r>
            <a:endParaRPr lang="en-US" sz="2000" dirty="0">
              <a:gradFill>
                <a:gsLst>
                  <a:gs pos="0">
                    <a:srgbClr val="FFFFFF"/>
                  </a:gs>
                  <a:gs pos="100000">
                    <a:srgbClr val="FFFFFF"/>
                  </a:gs>
                </a:gsLst>
                <a:lin ang="5400000" scaled="0"/>
              </a:gradFill>
            </a:endParaRPr>
          </a:p>
        </p:txBody>
      </p:sp>
      <p:sp>
        <p:nvSpPr>
          <p:cNvPr id="64" name="Rectangle 63"/>
          <p:cNvSpPr/>
          <p:nvPr/>
        </p:nvSpPr>
        <p:spPr bwMode="auto">
          <a:xfrm>
            <a:off x="547317" y="3207393"/>
            <a:ext cx="11386171" cy="37607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Yammer Integration - Collaboration</a:t>
            </a:r>
            <a:endParaRPr lang="en-US" sz="2000" dirty="0">
              <a:gradFill>
                <a:gsLst>
                  <a:gs pos="0">
                    <a:srgbClr val="FFFFFF"/>
                  </a:gs>
                  <a:gs pos="100000">
                    <a:srgbClr val="FFFFFF"/>
                  </a:gs>
                </a:gsLst>
                <a:lin ang="5400000" scaled="0"/>
              </a:gradFill>
            </a:endParaRPr>
          </a:p>
        </p:txBody>
      </p:sp>
      <p:sp>
        <p:nvSpPr>
          <p:cNvPr id="8" name="TextBox 7"/>
          <p:cNvSpPr txBox="1"/>
          <p:nvPr/>
        </p:nvSpPr>
        <p:spPr>
          <a:xfrm>
            <a:off x="4383531" y="4088580"/>
            <a:ext cx="397063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292929"/>
                    </a:gs>
                    <a:gs pos="30000">
                      <a:srgbClr val="292929"/>
                    </a:gs>
                  </a:gsLst>
                  <a:lin ang="5400000" scaled="0"/>
                </a:gradFill>
              </a:rPr>
              <a:t>Unlock the power of social</a:t>
            </a:r>
          </a:p>
        </p:txBody>
      </p:sp>
    </p:spTree>
    <p:extLst>
      <p:ext uri="{BB962C8B-B14F-4D97-AF65-F5344CB8AC3E}">
        <p14:creationId xmlns:p14="http://schemas.microsoft.com/office/powerpoint/2010/main" val="4940001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8" grpId="0" animBg="1"/>
      <p:bldP spid="59" grpId="0" animBg="1"/>
      <p:bldP spid="60" grpId="0" animBg="1"/>
      <p:bldP spid="62" grpId="0" animBg="1"/>
      <p:bldP spid="4" grpId="0" animBg="1"/>
      <p:bldP spid="63" grpId="0" animBg="1"/>
      <p:bldP spid="6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26398" y="6317417"/>
            <a:ext cx="3810000" cy="677108"/>
          </a:xfrm>
        </p:spPr>
        <p:txBody>
          <a:bodyPr/>
          <a:lstStyle/>
          <a:p>
            <a:pPr marL="0" indent="0" algn="ctr">
              <a:buNone/>
            </a:pPr>
            <a:r>
              <a:rPr lang="en-US" sz="1600" b="1" u="sng" dirty="0" smtClean="0">
                <a:hlinkClick r:id="rId3"/>
              </a:rPr>
              <a:t>Social </a:t>
            </a:r>
            <a:r>
              <a:rPr lang="en-US" sz="1600" b="1" u="sng" dirty="0">
                <a:hlinkClick r:id="rId3"/>
              </a:rPr>
              <a:t>is for Closers</a:t>
            </a:r>
            <a:r>
              <a:rPr lang="en-US" sz="1600" b="1" dirty="0"/>
              <a:t> – </a:t>
            </a:r>
            <a:endParaRPr lang="en-US" sz="1600" b="1" dirty="0" smtClean="0"/>
          </a:p>
          <a:p>
            <a:pPr marL="0" indent="0" algn="ctr">
              <a:buNone/>
            </a:pPr>
            <a:r>
              <a:rPr lang="en-US" sz="1600" b="1" dirty="0" smtClean="0"/>
              <a:t>A </a:t>
            </a:r>
            <a:r>
              <a:rPr lang="en-US" sz="1600" b="1" dirty="0"/>
              <a:t>Social Intelligence Guide for </a:t>
            </a:r>
            <a:r>
              <a:rPr lang="en-US" sz="1600" b="1" dirty="0" smtClean="0"/>
              <a:t>Sales</a:t>
            </a:r>
            <a:endParaRPr lang="en-US" sz="1600" b="1" dirty="0"/>
          </a:p>
        </p:txBody>
      </p:sp>
      <p:sp>
        <p:nvSpPr>
          <p:cNvPr id="2" name="Title 1"/>
          <p:cNvSpPr>
            <a:spLocks noGrp="1"/>
          </p:cNvSpPr>
          <p:nvPr>
            <p:ph type="title"/>
          </p:nvPr>
        </p:nvSpPr>
        <p:spPr>
          <a:xfrm>
            <a:off x="274639" y="100947"/>
            <a:ext cx="11889564" cy="917575"/>
          </a:xfrm>
        </p:spPr>
        <p:txBody>
          <a:bodyPr/>
          <a:lstStyle/>
          <a:p>
            <a:r>
              <a:rPr lang="en-US" dirty="0" smtClean="0"/>
              <a:t>eBooks on Social with customer examples</a:t>
            </a:r>
            <a:endParaRPr lang="en-US" dirty="0"/>
          </a:p>
        </p:txBody>
      </p:sp>
      <p:sp>
        <p:nvSpPr>
          <p:cNvPr id="5" name="Rectangle 4"/>
          <p:cNvSpPr/>
          <p:nvPr/>
        </p:nvSpPr>
        <p:spPr>
          <a:xfrm>
            <a:off x="4505255" y="6296272"/>
            <a:ext cx="3413124" cy="584775"/>
          </a:xfrm>
          <a:prstGeom prst="rect">
            <a:avLst/>
          </a:prstGeom>
        </p:spPr>
        <p:txBody>
          <a:bodyPr wrap="square">
            <a:spAutoFit/>
          </a:bodyPr>
          <a:lstStyle/>
          <a:p>
            <a:pPr algn="ctr"/>
            <a:r>
              <a:rPr lang="en-US" sz="1600" u="sng" dirty="0" smtClean="0">
                <a:solidFill>
                  <a:srgbClr val="505050"/>
                </a:solidFill>
                <a:hlinkClick r:id="rId4"/>
              </a:rPr>
              <a:t>Your </a:t>
            </a:r>
            <a:r>
              <a:rPr lang="en-US" sz="1600" u="sng" dirty="0">
                <a:solidFill>
                  <a:srgbClr val="505050"/>
                </a:solidFill>
                <a:hlinkClick r:id="rId4"/>
              </a:rPr>
              <a:t>Brand </a:t>
            </a:r>
            <a:r>
              <a:rPr lang="en-US" sz="1600" u="sng" dirty="0" err="1">
                <a:solidFill>
                  <a:srgbClr val="505050"/>
                </a:solidFill>
                <a:hlinkClick r:id="rId4"/>
              </a:rPr>
              <a:t>Sux</a:t>
            </a:r>
            <a:r>
              <a:rPr lang="en-US" sz="1600" u="sng" dirty="0">
                <a:solidFill>
                  <a:srgbClr val="505050"/>
                </a:solidFill>
                <a:hlinkClick r:id="rId4"/>
              </a:rPr>
              <a:t> – Turning Sentiment Into Opportunity</a:t>
            </a:r>
            <a:r>
              <a:rPr lang="en-US" sz="1600" dirty="0">
                <a:solidFill>
                  <a:srgbClr val="505050"/>
                </a:solidFill>
              </a:rPr>
              <a:t> </a:t>
            </a:r>
            <a:r>
              <a:rPr lang="en-US" sz="1600" dirty="0" smtClean="0">
                <a:solidFill>
                  <a:srgbClr val="505050"/>
                </a:solidFill>
              </a:rPr>
              <a:t>–for </a:t>
            </a:r>
            <a:r>
              <a:rPr lang="en-US" sz="1600" dirty="0">
                <a:solidFill>
                  <a:srgbClr val="505050"/>
                </a:solidFill>
              </a:rPr>
              <a:t>Marketing</a:t>
            </a:r>
          </a:p>
        </p:txBody>
      </p:sp>
      <p:sp>
        <p:nvSpPr>
          <p:cNvPr id="6" name="Rectangle 5"/>
          <p:cNvSpPr/>
          <p:nvPr/>
        </p:nvSpPr>
        <p:spPr>
          <a:xfrm>
            <a:off x="8768237" y="6296271"/>
            <a:ext cx="3048000" cy="584775"/>
          </a:xfrm>
          <a:prstGeom prst="rect">
            <a:avLst/>
          </a:prstGeom>
        </p:spPr>
        <p:txBody>
          <a:bodyPr wrap="square">
            <a:spAutoFit/>
          </a:bodyPr>
          <a:lstStyle/>
          <a:p>
            <a:pPr algn="ctr"/>
            <a:r>
              <a:rPr lang="en-US" sz="1600" u="sng" dirty="0" smtClean="0">
                <a:solidFill>
                  <a:srgbClr val="505050"/>
                </a:solidFill>
                <a:hlinkClick r:id="rId5"/>
              </a:rPr>
              <a:t>Wow </a:t>
            </a:r>
            <a:r>
              <a:rPr lang="en-US" sz="1600" u="sng" dirty="0">
                <a:solidFill>
                  <a:srgbClr val="505050"/>
                </a:solidFill>
                <a:hlinkClick r:id="rId5"/>
              </a:rPr>
              <a:t>Service</a:t>
            </a:r>
            <a:r>
              <a:rPr lang="en-US" sz="1600" dirty="0">
                <a:solidFill>
                  <a:srgbClr val="505050"/>
                </a:solidFill>
              </a:rPr>
              <a:t> – Social </a:t>
            </a:r>
            <a:r>
              <a:rPr lang="en-US" sz="1600" dirty="0" smtClean="0">
                <a:solidFill>
                  <a:srgbClr val="505050"/>
                </a:solidFill>
              </a:rPr>
              <a:t>Guide </a:t>
            </a:r>
            <a:r>
              <a:rPr lang="en-US" sz="1600" dirty="0">
                <a:solidFill>
                  <a:srgbClr val="505050"/>
                </a:solidFill>
              </a:rPr>
              <a:t>for Customer Service</a:t>
            </a:r>
          </a:p>
        </p:txBody>
      </p:sp>
      <p:pic>
        <p:nvPicPr>
          <p:cNvPr id="8" name="Picture 7"/>
          <p:cNvPicPr>
            <a:picLocks noChangeAspect="1"/>
          </p:cNvPicPr>
          <p:nvPr/>
        </p:nvPicPr>
        <p:blipFill>
          <a:blip r:embed="rId6"/>
          <a:stretch>
            <a:fillRect/>
          </a:stretch>
        </p:blipFill>
        <p:spPr>
          <a:xfrm>
            <a:off x="185598" y="1018522"/>
            <a:ext cx="3891600" cy="5247000"/>
          </a:xfrm>
          <a:prstGeom prst="rect">
            <a:avLst/>
          </a:prstGeom>
        </p:spPr>
      </p:pic>
      <p:pic>
        <p:nvPicPr>
          <p:cNvPr id="9" name="Picture 8"/>
          <p:cNvPicPr>
            <a:picLocks noChangeAspect="1"/>
          </p:cNvPicPr>
          <p:nvPr/>
        </p:nvPicPr>
        <p:blipFill>
          <a:blip r:embed="rId7"/>
          <a:stretch>
            <a:fillRect/>
          </a:stretch>
        </p:blipFill>
        <p:spPr>
          <a:xfrm>
            <a:off x="4266017" y="1026772"/>
            <a:ext cx="3891600" cy="5230500"/>
          </a:xfrm>
          <a:prstGeom prst="rect">
            <a:avLst/>
          </a:prstGeom>
        </p:spPr>
      </p:pic>
      <p:pic>
        <p:nvPicPr>
          <p:cNvPr id="10" name="Picture 9"/>
          <p:cNvPicPr>
            <a:picLocks noChangeAspect="1"/>
          </p:cNvPicPr>
          <p:nvPr/>
        </p:nvPicPr>
        <p:blipFill>
          <a:blip r:embed="rId8"/>
          <a:stretch>
            <a:fillRect/>
          </a:stretch>
        </p:blipFill>
        <p:spPr>
          <a:xfrm>
            <a:off x="8346437" y="1018522"/>
            <a:ext cx="3891600" cy="5230500"/>
          </a:xfrm>
          <a:prstGeom prst="rect">
            <a:avLst/>
          </a:prstGeom>
        </p:spPr>
      </p:pic>
    </p:spTree>
    <p:extLst>
      <p:ext uri="{BB962C8B-B14F-4D97-AF65-F5344CB8AC3E}">
        <p14:creationId xmlns:p14="http://schemas.microsoft.com/office/powerpoint/2010/main" val="164655041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6087820"/>
          </a:xfrm>
        </p:spPr>
        <p:txBody>
          <a:bodyPr/>
          <a:lstStyle/>
          <a:p>
            <a:r>
              <a:rPr lang="en-US" dirty="0" smtClean="0"/>
              <a:t>Convergence Conference content – Free</a:t>
            </a:r>
          </a:p>
          <a:p>
            <a:pPr lvl="1"/>
            <a:r>
              <a:rPr lang="en-US" dirty="0" smtClean="0"/>
              <a:t>Keynote &amp; session content</a:t>
            </a:r>
          </a:p>
          <a:p>
            <a:pPr lvl="1"/>
            <a:r>
              <a:rPr lang="en-US" sz="2000" dirty="0">
                <a:hlinkClick r:id="rId2"/>
              </a:rPr>
              <a:t>https://</a:t>
            </a:r>
            <a:r>
              <a:rPr lang="en-US" sz="2000" dirty="0" smtClean="0">
                <a:hlinkClick r:id="rId2"/>
              </a:rPr>
              <a:t>presentations.inxpo.com/Shows/microsoft/MSConvergence/3-14/Login/index.html</a:t>
            </a:r>
            <a:endParaRPr lang="en-US" dirty="0"/>
          </a:p>
          <a:p>
            <a:r>
              <a:rPr lang="en-US" dirty="0"/>
              <a:t>Jason </a:t>
            </a:r>
            <a:r>
              <a:rPr lang="en-US" dirty="0" smtClean="0"/>
              <a:t>Bullock’s </a:t>
            </a:r>
            <a:r>
              <a:rPr lang="en-US" dirty="0"/>
              <a:t>session</a:t>
            </a:r>
          </a:p>
          <a:p>
            <a:pPr lvl="1"/>
            <a:r>
              <a:rPr lang="en-US" dirty="0" smtClean="0"/>
              <a:t>Office </a:t>
            </a:r>
            <a:r>
              <a:rPr lang="en-US" dirty="0"/>
              <a:t>365 and Dynamics CRM Online - better together</a:t>
            </a:r>
            <a:endParaRPr lang="en-US" dirty="0" smtClean="0"/>
          </a:p>
          <a:p>
            <a:pPr lvl="1"/>
            <a:r>
              <a:rPr lang="en-US" dirty="0"/>
              <a:t>Wednesday, March 5, 2014, 3:15 PM-4:30 PM </a:t>
            </a:r>
            <a:endParaRPr lang="en-US" dirty="0" smtClean="0"/>
          </a:p>
          <a:p>
            <a:r>
              <a:rPr lang="en-US" dirty="0"/>
              <a:t>Integrating CRM 2013 </a:t>
            </a:r>
            <a:r>
              <a:rPr lang="en-US" dirty="0" smtClean="0"/>
              <a:t>&amp; SharePoint 2013</a:t>
            </a:r>
          </a:p>
          <a:p>
            <a:pPr lvl="1"/>
            <a:r>
              <a:rPr lang="en-US" dirty="0" smtClean="0"/>
              <a:t>Training Course - eLearning </a:t>
            </a:r>
          </a:p>
          <a:p>
            <a:pPr lvl="1"/>
            <a:r>
              <a:rPr lang="en-US" sz="2000" dirty="0">
                <a:hlinkClick r:id="rId3"/>
              </a:rPr>
              <a:t>https://</a:t>
            </a:r>
            <a:r>
              <a:rPr lang="en-US" sz="2000" dirty="0" smtClean="0">
                <a:hlinkClick r:id="rId3"/>
              </a:rPr>
              <a:t>dynamics.microsoftelearning.com/eLearning/courseDetail.aspx?courseId=448977</a:t>
            </a:r>
            <a:endParaRPr lang="en-US" sz="2000" dirty="0" smtClean="0"/>
          </a:p>
          <a:p>
            <a:r>
              <a:rPr lang="en-US" sz="3600" dirty="0" smtClean="0">
                <a:hlinkClick r:id="rId4"/>
              </a:rPr>
              <a:t>http://blogs.msdn.com/girishr</a:t>
            </a:r>
            <a:endParaRPr lang="en-US" sz="3600" dirty="0" smtClean="0"/>
          </a:p>
          <a:p>
            <a:r>
              <a:rPr lang="en-US" sz="3600" dirty="0" smtClean="0">
                <a:hlinkClick r:id="rId5"/>
              </a:rPr>
              <a:t>http://twitter.com/girishr</a:t>
            </a:r>
            <a:r>
              <a:rPr lang="en-US" dirty="0" smtClean="0"/>
              <a:t> </a:t>
            </a:r>
          </a:p>
          <a:p>
            <a:pPr lvl="1"/>
            <a:endParaRPr lang="en-US" dirty="0"/>
          </a:p>
        </p:txBody>
      </p:sp>
      <p:sp>
        <p:nvSpPr>
          <p:cNvPr id="2" name="Title 1"/>
          <p:cNvSpPr>
            <a:spLocks noGrp="1"/>
          </p:cNvSpPr>
          <p:nvPr>
            <p:ph type="title"/>
          </p:nvPr>
        </p:nvSpPr>
        <p:spPr/>
        <p:txBody>
          <a:bodyPr/>
          <a:lstStyle/>
          <a:p>
            <a:r>
              <a:rPr lang="en-US" dirty="0" smtClean="0"/>
              <a:t>Resources</a:t>
            </a:r>
            <a:endParaRPr lang="en-US" dirty="0"/>
          </a:p>
        </p:txBody>
      </p:sp>
    </p:spTree>
    <p:extLst>
      <p:ext uri="{BB962C8B-B14F-4D97-AF65-F5344CB8AC3E}">
        <p14:creationId xmlns:p14="http://schemas.microsoft.com/office/powerpoint/2010/main" val="364840542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8724626" y="2938373"/>
            <a:ext cx="2724679" cy="1815743"/>
          </a:xfrm>
          <a:prstGeom prst="rect">
            <a:avLst/>
          </a:prstGeom>
          <a:solidFill>
            <a:srgbClr val="000000"/>
          </a:solidFill>
          <a:ln w="6350">
            <a:solidFill>
              <a:srgbClr val="808080">
                <a:alpha val="43000"/>
              </a:srgbClr>
            </a:solidFill>
          </a:ln>
          <a:extLst/>
        </p:spPr>
      </p:pic>
      <p:grpSp>
        <p:nvGrpSpPr>
          <p:cNvPr id="11" name="Group 10"/>
          <p:cNvGrpSpPr/>
          <p:nvPr/>
        </p:nvGrpSpPr>
        <p:grpSpPr>
          <a:xfrm>
            <a:off x="3380124" y="2474014"/>
            <a:ext cx="2758520" cy="2730951"/>
            <a:chOff x="3311695" y="2425725"/>
            <a:chExt cx="2704677" cy="2677646"/>
          </a:xfrm>
        </p:grpSpPr>
        <p:sp>
          <p:nvSpPr>
            <p:cNvPr id="39" name="Rectangle 38"/>
            <p:cNvSpPr/>
            <p:nvPr/>
          </p:nvSpPr>
          <p:spPr bwMode="auto">
            <a:xfrm>
              <a:off x="3344876" y="2425725"/>
              <a:ext cx="2671496" cy="2671496"/>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err="1">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a:xfrm>
              <a:off x="3311695" y="2425725"/>
              <a:ext cx="2704677" cy="26776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977" tIns="170977" rIns="170977" bIns="170977" numCol="1" spcCol="1270" anchor="t" anchorCtr="0">
              <a:noAutofit/>
            </a:bodyPr>
            <a:lstStyle/>
            <a:p>
              <a:pPr defTabSz="1994720">
                <a:lnSpc>
                  <a:spcPct val="90000"/>
                </a:lnSpc>
                <a:spcBef>
                  <a:spcPct val="0"/>
                </a:spcBef>
                <a:spcAft>
                  <a:spcPts val="612"/>
                </a:spcAft>
              </a:pPr>
              <a:r>
                <a:rPr lang="en-US" sz="3264" dirty="0" smtClean="0">
                  <a:solidFill>
                    <a:srgbClr val="FFFFFF"/>
                  </a:solidFill>
                  <a:ea typeface="Segoe UI" pitchFamily="34" charset="0"/>
                  <a:cs typeface="Segoe UI" pitchFamily="34" charset="0"/>
                </a:rPr>
                <a:t>Social Insights - </a:t>
              </a:r>
              <a:r>
                <a:rPr lang="en-US" sz="3264" dirty="0" err="1" smtClean="0">
                  <a:solidFill>
                    <a:srgbClr val="FFFFFF"/>
                  </a:solidFill>
                  <a:ea typeface="Segoe UI" pitchFamily="34" charset="0"/>
                  <a:cs typeface="Segoe UI" pitchFamily="34" charset="0"/>
                </a:rPr>
                <a:t>InsideView</a:t>
              </a:r>
              <a:endParaRPr lang="en-US" sz="3264" dirty="0">
                <a:solidFill>
                  <a:srgbClr val="FFFFFF"/>
                </a:solidFill>
                <a:ea typeface="Segoe UI" pitchFamily="34" charset="0"/>
                <a:cs typeface="Segoe UI" pitchFamily="34" charset="0"/>
              </a:endParaRPr>
            </a:p>
          </p:txBody>
        </p:sp>
        <p:pic>
          <p:nvPicPr>
            <p:cNvPr id="1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black">
            <a:xfrm>
              <a:off x="4128127" y="3835563"/>
              <a:ext cx="1104993" cy="11049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6270050" y="2474015"/>
            <a:ext cx="2745984" cy="2822872"/>
            <a:chOff x="6145213" y="2425725"/>
            <a:chExt cx="2692386" cy="2767774"/>
          </a:xfrm>
        </p:grpSpPr>
        <p:sp>
          <p:nvSpPr>
            <p:cNvPr id="40" name="Rectangle 39"/>
            <p:cNvSpPr/>
            <p:nvPr/>
          </p:nvSpPr>
          <p:spPr bwMode="auto">
            <a:xfrm>
              <a:off x="6166103" y="2431875"/>
              <a:ext cx="2671496" cy="2671496"/>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a:xfrm>
              <a:off x="6145213" y="2425725"/>
              <a:ext cx="2692386" cy="26714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977" tIns="170977" rIns="170977" bIns="170977" numCol="1" spcCol="1270" anchor="t" anchorCtr="0">
              <a:noAutofit/>
            </a:bodyPr>
            <a:lstStyle/>
            <a:p>
              <a:pPr defTabSz="1994720">
                <a:lnSpc>
                  <a:spcPct val="90000"/>
                </a:lnSpc>
                <a:spcBef>
                  <a:spcPct val="0"/>
                </a:spcBef>
                <a:spcAft>
                  <a:spcPts val="612"/>
                </a:spcAft>
              </a:pPr>
              <a:r>
                <a:rPr lang="en-US" sz="3264" dirty="0" smtClean="0">
                  <a:solidFill>
                    <a:srgbClr val="FFFFFF"/>
                  </a:solidFill>
                  <a:ea typeface="Segoe UI" pitchFamily="34" charset="0"/>
                  <a:cs typeface="Segoe UI" pitchFamily="34" charset="0"/>
                </a:rPr>
                <a:t>Yammer CRM </a:t>
              </a:r>
              <a:r>
                <a:rPr lang="en-US" sz="3264" dirty="0" err="1" smtClean="0">
                  <a:solidFill>
                    <a:srgbClr val="FFFFFF"/>
                  </a:solidFill>
                  <a:ea typeface="Segoe UI" pitchFamily="34" charset="0"/>
                  <a:cs typeface="Segoe UI" pitchFamily="34" charset="0"/>
                </a:rPr>
                <a:t>Collab</a:t>
              </a:r>
              <a:endParaRPr lang="en-US" sz="2040" dirty="0">
                <a:solidFill>
                  <a:srgbClr val="FFFFFF"/>
                </a:solidFill>
                <a:ea typeface="Segoe UI" pitchFamily="34" charset="0"/>
                <a:cs typeface="Segoe UI" pitchFamily="34" charset="0"/>
              </a:endParaRPr>
            </a:p>
          </p:txBody>
        </p:sp>
        <p:pic>
          <p:nvPicPr>
            <p:cNvPr id="27"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696411" y="3582618"/>
              <a:ext cx="1610881" cy="1610881"/>
            </a:xfrm>
            <a:prstGeom prst="rect">
              <a:avLst/>
            </a:prstGeom>
            <a:noFill/>
            <a:ln>
              <a:noFill/>
            </a:ln>
          </p:spPr>
        </p:pic>
      </p:grpSp>
      <p:sp>
        <p:nvSpPr>
          <p:cNvPr id="2" name="Title 1"/>
          <p:cNvSpPr>
            <a:spLocks noGrp="1"/>
          </p:cNvSpPr>
          <p:nvPr>
            <p:ph type="title"/>
          </p:nvPr>
        </p:nvSpPr>
        <p:spPr/>
        <p:txBody>
          <a:bodyPr/>
          <a:lstStyle/>
          <a:p>
            <a:r>
              <a:rPr lang="en-US" dirty="0" smtClean="0"/>
              <a:t>Agenda</a:t>
            </a:r>
            <a:endParaRPr lang="en-US" dirty="0"/>
          </a:p>
        </p:txBody>
      </p:sp>
      <p:sp>
        <p:nvSpPr>
          <p:cNvPr id="4" name="Rectangle 3"/>
          <p:cNvSpPr/>
          <p:nvPr/>
        </p:nvSpPr>
        <p:spPr>
          <a:xfrm>
            <a:off x="8887105" y="6763693"/>
            <a:ext cx="3549370" cy="230832"/>
          </a:xfrm>
          <a:prstGeom prst="rect">
            <a:avLst/>
          </a:prstGeom>
        </p:spPr>
        <p:txBody>
          <a:bodyPr wrap="none">
            <a:spAutoFit/>
          </a:bodyPr>
          <a:lstStyle/>
          <a:p>
            <a:pPr>
              <a:lnSpc>
                <a:spcPct val="90000"/>
              </a:lnSpc>
              <a:spcAft>
                <a:spcPts val="340"/>
              </a:spcAft>
              <a:defRPr/>
            </a:pPr>
            <a:r>
              <a:rPr lang="en-US" sz="1000" dirty="0">
                <a:solidFill>
                  <a:srgbClr val="505050"/>
                </a:solidFill>
              </a:rPr>
              <a:t>Photo Credit: </a:t>
            </a:r>
            <a:r>
              <a:rPr lang="en-US" sz="1000" dirty="0">
                <a:solidFill>
                  <a:srgbClr val="505050"/>
                </a:solidFill>
                <a:hlinkClick r:id="rId6"/>
              </a:rPr>
              <a:t>http://www.flickr.com/photos/seandreilinger/</a:t>
            </a:r>
            <a:r>
              <a:rPr lang="en-US" sz="1000" dirty="0">
                <a:solidFill>
                  <a:srgbClr val="505050"/>
                </a:solidFill>
              </a:rPr>
              <a:t> </a:t>
            </a:r>
          </a:p>
        </p:txBody>
      </p:sp>
      <p:grpSp>
        <p:nvGrpSpPr>
          <p:cNvPr id="5" name="Group 4"/>
          <p:cNvGrpSpPr/>
          <p:nvPr/>
        </p:nvGrpSpPr>
        <p:grpSpPr>
          <a:xfrm>
            <a:off x="528711" y="2474014"/>
            <a:ext cx="2818816" cy="2730951"/>
            <a:chOff x="528711" y="2474014"/>
            <a:chExt cx="2818816" cy="2730951"/>
          </a:xfrm>
        </p:grpSpPr>
        <p:grpSp>
          <p:nvGrpSpPr>
            <p:cNvPr id="9" name="Group 8"/>
            <p:cNvGrpSpPr/>
            <p:nvPr/>
          </p:nvGrpSpPr>
          <p:grpSpPr>
            <a:xfrm>
              <a:off x="528711" y="2474014"/>
              <a:ext cx="2732543" cy="2730951"/>
              <a:chOff x="515938" y="2425725"/>
              <a:chExt cx="2679207" cy="2677646"/>
            </a:xfrm>
          </p:grpSpPr>
          <p:sp>
            <p:nvSpPr>
              <p:cNvPr id="38" name="Rectangle 37"/>
              <p:cNvSpPr/>
              <p:nvPr/>
            </p:nvSpPr>
            <p:spPr bwMode="auto">
              <a:xfrm>
                <a:off x="523649" y="2425725"/>
                <a:ext cx="2671496" cy="2671496"/>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a:xfrm>
                <a:off x="515938" y="2438973"/>
                <a:ext cx="2679207" cy="266439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5434" tIns="155434" rIns="155434" bIns="155434" numCol="1" spcCol="1270" anchor="t" anchorCtr="0">
                <a:noAutofit/>
              </a:bodyPr>
              <a:lstStyle/>
              <a:p>
                <a:pPr defTabSz="1813382">
                  <a:lnSpc>
                    <a:spcPct val="90000"/>
                  </a:lnSpc>
                  <a:spcBef>
                    <a:spcPct val="0"/>
                  </a:spcBef>
                  <a:spcAft>
                    <a:spcPts val="612"/>
                  </a:spcAft>
                </a:pPr>
                <a:r>
                  <a:rPr lang="en-US" sz="3260" dirty="0" smtClean="0">
                    <a:solidFill>
                      <a:srgbClr val="FFFFFF"/>
                    </a:solidFill>
                    <a:ea typeface="Segoe UI" pitchFamily="34" charset="0"/>
                    <a:cs typeface="Segoe UI" pitchFamily="34" charset="0"/>
                  </a:rPr>
                  <a:t>Social Listening</a:t>
                </a:r>
                <a:endParaRPr lang="en-US" sz="3260" dirty="0">
                  <a:solidFill>
                    <a:srgbClr val="FFFFFF"/>
                  </a:solidFill>
                  <a:ea typeface="Segoe UI" pitchFamily="34" charset="0"/>
                  <a:cs typeface="Segoe UI" pitchFamily="34" charset="0"/>
                </a:endParaRPr>
              </a:p>
            </p:txBody>
          </p:sp>
        </p:grpSp>
        <p:sp>
          <p:nvSpPr>
            <p:cNvPr id="18" name="Freeform 13"/>
            <p:cNvSpPr>
              <a:spLocks noChangeAspect="1" noEditPoints="1"/>
            </p:cNvSpPr>
            <p:nvPr/>
          </p:nvSpPr>
          <p:spPr bwMode="black">
            <a:xfrm>
              <a:off x="655637" y="4242396"/>
              <a:ext cx="751233" cy="639622"/>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20" name="Freeform 14"/>
            <p:cNvSpPr>
              <a:spLocks noChangeAspect="1" noEditPoints="1"/>
            </p:cNvSpPr>
            <p:nvPr/>
          </p:nvSpPr>
          <p:spPr bwMode="black">
            <a:xfrm>
              <a:off x="1567567" y="4225281"/>
              <a:ext cx="638145" cy="675341"/>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pic>
          <p:nvPicPr>
            <p:cNvPr id="24" name="Picture 4" descr="C:\Users\mitchellg\Desktop\RSS.png"/>
            <p:cNvPicPr>
              <a:picLocks noChangeAspect="1" noChangeArrowheads="1"/>
            </p:cNvPicPr>
            <p:nvPr/>
          </p:nvPicPr>
          <p:blipFill>
            <a:blip r:embed="rId7" cstate="print">
              <a:lum bright="100000"/>
            </a:blip>
            <a:srcRect/>
            <a:stretch>
              <a:fillRect/>
            </a:stretch>
          </p:blipFill>
          <p:spPr bwMode="auto">
            <a:xfrm>
              <a:off x="2293036" y="4034961"/>
              <a:ext cx="1054491" cy="1054491"/>
            </a:xfrm>
            <a:prstGeom prst="rect">
              <a:avLst/>
            </a:prstGeom>
            <a:noFill/>
          </p:spPr>
        </p:pic>
      </p:grpSp>
    </p:spTree>
    <p:extLst>
      <p:ext uri="{BB962C8B-B14F-4D97-AF65-F5344CB8AC3E}">
        <p14:creationId xmlns:p14="http://schemas.microsoft.com/office/powerpoint/2010/main" val="186817110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000" fill="hold"/>
                                        <p:tgtEl>
                                          <p:spTgt spid="32"/>
                                        </p:tgtEl>
                                        <p:attrNameLst>
                                          <p:attrName>ppt_x</p:attrName>
                                        </p:attrNameLst>
                                      </p:cBhvr>
                                      <p:tavLst>
                                        <p:tav tm="0">
                                          <p:val>
                                            <p:strVal val="#ppt_x"/>
                                          </p:val>
                                        </p:tav>
                                        <p:tav tm="100000">
                                          <p:val>
                                            <p:strVal val="#ppt_x"/>
                                          </p:val>
                                        </p:tav>
                                      </p:tavLst>
                                    </p:anim>
                                    <p:anim calcmode="lin" valueType="num">
                                      <p:cBhvr additive="base">
                                        <p:cTn id="20" dur="10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475574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978011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Additional slides</a:t>
            </a:r>
            <a:endParaRPr lang="en-US" dirty="0"/>
          </a:p>
        </p:txBody>
      </p:sp>
    </p:spTree>
    <p:extLst>
      <p:ext uri="{BB962C8B-B14F-4D97-AF65-F5344CB8AC3E}">
        <p14:creationId xmlns:p14="http://schemas.microsoft.com/office/powerpoint/2010/main" val="185397878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795" y="294470"/>
            <a:ext cx="11889564" cy="917575"/>
          </a:xfrm>
        </p:spPr>
        <p:txBody>
          <a:bodyPr/>
          <a:lstStyle/>
          <a:p>
            <a:r>
              <a:rPr lang="en-US" dirty="0" smtClean="0"/>
              <a:t>Social business </a:t>
            </a:r>
            <a:r>
              <a:rPr lang="en-US" dirty="0"/>
              <a:t>o</a:t>
            </a:r>
            <a:r>
              <a:rPr lang="en-US" dirty="0" smtClean="0"/>
              <a:t>pportunities</a:t>
            </a:r>
            <a:endParaRPr lang="en-US" dirty="0"/>
          </a:p>
        </p:txBody>
      </p:sp>
      <p:sp>
        <p:nvSpPr>
          <p:cNvPr id="6" name="Rectangle 5"/>
          <p:cNvSpPr>
            <a:spLocks noChangeAspect="1"/>
          </p:cNvSpPr>
          <p:nvPr/>
        </p:nvSpPr>
        <p:spPr bwMode="auto">
          <a:xfrm>
            <a:off x="2276596" y="4194092"/>
            <a:ext cx="1727542" cy="17375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Publish </a:t>
            </a:r>
            <a:r>
              <a:rPr lang="en-US" sz="1400" dirty="0" smtClean="0">
                <a:solidFill>
                  <a:srgbClr val="FFFFFF"/>
                </a:solidFill>
              </a:rPr>
              <a:t>social </a:t>
            </a:r>
            <a:r>
              <a:rPr lang="en-US" sz="1400" dirty="0">
                <a:solidFill>
                  <a:srgbClr val="FFFFFF"/>
                </a:solidFill>
              </a:rPr>
              <a:t>c</a:t>
            </a:r>
            <a:r>
              <a:rPr lang="en-US" sz="1400" dirty="0" smtClean="0">
                <a:solidFill>
                  <a:srgbClr val="FFFFFF"/>
                </a:solidFill>
              </a:rPr>
              <a:t>ontent</a:t>
            </a:r>
            <a:endParaRPr lang="en-US" sz="1400" dirty="0">
              <a:solidFill>
                <a:srgbClr val="FFFFFF"/>
              </a:solidFill>
            </a:endParaRPr>
          </a:p>
        </p:txBody>
      </p:sp>
      <p:pic>
        <p:nvPicPr>
          <p:cNvPr id="7" name="Picture 6"/>
          <p:cNvPicPr>
            <a:picLocks noChangeAspect="1"/>
          </p:cNvPicPr>
          <p:nvPr/>
        </p:nvPicPr>
        <p:blipFill>
          <a:blip r:embed="rId3"/>
          <a:stretch>
            <a:fillRect/>
          </a:stretch>
        </p:blipFill>
        <p:spPr>
          <a:xfrm>
            <a:off x="2978791" y="4458358"/>
            <a:ext cx="402292" cy="862052"/>
          </a:xfrm>
          <a:prstGeom prst="rect">
            <a:avLst/>
          </a:prstGeom>
          <a:solidFill>
            <a:schemeClr val="accent4"/>
          </a:solidFill>
        </p:spPr>
      </p:pic>
      <p:sp>
        <p:nvSpPr>
          <p:cNvPr id="9" name="Rectangle 8"/>
          <p:cNvSpPr>
            <a:spLocks noChangeAspect="1"/>
          </p:cNvSpPr>
          <p:nvPr/>
        </p:nvSpPr>
        <p:spPr bwMode="auto">
          <a:xfrm>
            <a:off x="389360" y="2321374"/>
            <a:ext cx="1737511" cy="17375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Monitor </a:t>
            </a:r>
            <a:r>
              <a:rPr lang="en-US" sz="1400" dirty="0" smtClean="0">
                <a:solidFill>
                  <a:srgbClr val="FFFFFF"/>
                </a:solidFill>
              </a:rPr>
              <a:t>campaign </a:t>
            </a:r>
            <a:r>
              <a:rPr lang="en-US" sz="1400" dirty="0">
                <a:solidFill>
                  <a:srgbClr val="FFFFFF"/>
                </a:solidFill>
              </a:rPr>
              <a:t>e</a:t>
            </a:r>
            <a:r>
              <a:rPr lang="en-US" sz="1400" dirty="0" smtClean="0">
                <a:solidFill>
                  <a:srgbClr val="FFFFFF"/>
                </a:solidFill>
              </a:rPr>
              <a:t>ffectiveness</a:t>
            </a:r>
            <a:endParaRPr lang="en-US" sz="1400" dirty="0">
              <a:solidFill>
                <a:srgbClr val="FFFFFF"/>
              </a:solidFill>
            </a:endParaRPr>
          </a:p>
        </p:txBody>
      </p:sp>
      <p:pic>
        <p:nvPicPr>
          <p:cNvPr id="10" name="Picture 4" descr="\\MAGNUM\Projects\Microsoft\Cloud Power FY12\Design\ICONS_PNG\Scalable_Elastic.png"/>
          <p:cNvPicPr>
            <a:picLocks noChangeAspect="1" noChangeArrowheads="1"/>
          </p:cNvPicPr>
          <p:nvPr/>
        </p:nvPicPr>
        <p:blipFill>
          <a:blip r:embed="rId4" cstate="print">
            <a:lum bright="100000"/>
          </a:blip>
          <a:srcRect/>
          <a:stretch>
            <a:fillRect/>
          </a:stretch>
        </p:blipFill>
        <p:spPr bwMode="auto">
          <a:xfrm>
            <a:off x="700735" y="2340247"/>
            <a:ext cx="1177620" cy="1177620"/>
          </a:xfrm>
          <a:prstGeom prst="rect">
            <a:avLst/>
          </a:prstGeom>
          <a:solidFill>
            <a:schemeClr val="accent4"/>
          </a:solidFill>
        </p:spPr>
      </p:pic>
      <p:sp>
        <p:nvSpPr>
          <p:cNvPr id="12" name="Rectangle 11"/>
          <p:cNvSpPr>
            <a:spLocks noChangeAspect="1"/>
          </p:cNvSpPr>
          <p:nvPr/>
        </p:nvSpPr>
        <p:spPr bwMode="auto">
          <a:xfrm>
            <a:off x="380769" y="4194092"/>
            <a:ext cx="1739118" cy="17200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Manage </a:t>
            </a:r>
            <a:r>
              <a:rPr lang="en-US" sz="1400" dirty="0" smtClean="0">
                <a:solidFill>
                  <a:srgbClr val="FFFFFF"/>
                </a:solidFill>
              </a:rPr>
              <a:t>brand </a:t>
            </a:r>
            <a:r>
              <a:rPr lang="en-US" sz="1400" dirty="0">
                <a:solidFill>
                  <a:srgbClr val="FFFFFF"/>
                </a:solidFill>
              </a:rPr>
              <a:t>r</a:t>
            </a:r>
            <a:r>
              <a:rPr lang="en-US" sz="1400" dirty="0" smtClean="0">
                <a:solidFill>
                  <a:srgbClr val="FFFFFF"/>
                </a:solidFill>
              </a:rPr>
              <a:t>eputation</a:t>
            </a:r>
            <a:endParaRPr lang="en-US" sz="1400" dirty="0">
              <a:solidFill>
                <a:srgbClr val="FFFFFF"/>
              </a:solidFill>
            </a:endParaRPr>
          </a:p>
        </p:txBody>
      </p:sp>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8720" y="4451030"/>
            <a:ext cx="1472127" cy="839478"/>
          </a:xfrm>
          <a:prstGeom prst="rect">
            <a:avLst/>
          </a:prstGeom>
          <a:solidFill>
            <a:schemeClr val="accent4"/>
          </a:solidFill>
        </p:spPr>
      </p:pic>
      <p:sp>
        <p:nvSpPr>
          <p:cNvPr id="14" name="Rectangle 13"/>
          <p:cNvSpPr>
            <a:spLocks noChangeAspect="1"/>
          </p:cNvSpPr>
          <p:nvPr/>
        </p:nvSpPr>
        <p:spPr bwMode="auto">
          <a:xfrm>
            <a:off x="2276596" y="2321374"/>
            <a:ext cx="1737511" cy="17375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Identify </a:t>
            </a:r>
            <a:r>
              <a:rPr lang="en-US" sz="1400" dirty="0" smtClean="0">
                <a:solidFill>
                  <a:srgbClr val="FFFFFF"/>
                </a:solidFill>
              </a:rPr>
              <a:t>influencers</a:t>
            </a:r>
            <a:endParaRPr lang="en-US" sz="1400" dirty="0">
              <a:solidFill>
                <a:srgbClr val="FFFFFF"/>
              </a:solidFill>
            </a:endParaRPr>
          </a:p>
        </p:txBody>
      </p:sp>
      <p:grpSp>
        <p:nvGrpSpPr>
          <p:cNvPr id="15" name="Group 14"/>
          <p:cNvGrpSpPr>
            <a:grpSpLocks noChangeAspect="1"/>
          </p:cNvGrpSpPr>
          <p:nvPr/>
        </p:nvGrpSpPr>
        <p:grpSpPr bwMode="gray">
          <a:xfrm>
            <a:off x="2444258" y="2513610"/>
            <a:ext cx="1498404" cy="1155712"/>
            <a:chOff x="6673850" y="4338639"/>
            <a:chExt cx="1403351" cy="1082677"/>
          </a:xfrm>
          <a:solidFill>
            <a:schemeClr val="bg1"/>
          </a:solidFill>
        </p:grpSpPr>
        <p:sp>
          <p:nvSpPr>
            <p:cNvPr id="16" name="Freeform 247"/>
            <p:cNvSpPr>
              <a:spLocks/>
            </p:cNvSpPr>
            <p:nvPr/>
          </p:nvSpPr>
          <p:spPr bwMode="gray">
            <a:xfrm>
              <a:off x="7572375" y="4525965"/>
              <a:ext cx="160338" cy="249238"/>
            </a:xfrm>
            <a:custGeom>
              <a:avLst/>
              <a:gdLst>
                <a:gd name="T0" fmla="*/ 14 w 30"/>
                <a:gd name="T1" fmla="*/ 29 h 46"/>
                <a:gd name="T2" fmla="*/ 14 w 30"/>
                <a:gd name="T3" fmla="*/ 45 h 46"/>
                <a:gd name="T4" fmla="*/ 22 w 30"/>
                <a:gd name="T5" fmla="*/ 22 h 46"/>
                <a:gd name="T6" fmla="*/ 0 w 30"/>
                <a:gd name="T7" fmla="*/ 0 h 46"/>
                <a:gd name="T8" fmla="*/ 0 w 30"/>
                <a:gd name="T9" fmla="*/ 0 h 46"/>
                <a:gd name="T10" fmla="*/ 14 w 30"/>
                <a:gd name="T11" fmla="*/ 29 h 46"/>
              </a:gdLst>
              <a:ahLst/>
              <a:cxnLst>
                <a:cxn ang="0">
                  <a:pos x="T0" y="T1"/>
                </a:cxn>
                <a:cxn ang="0">
                  <a:pos x="T2" y="T3"/>
                </a:cxn>
                <a:cxn ang="0">
                  <a:pos x="T4" y="T5"/>
                </a:cxn>
                <a:cxn ang="0">
                  <a:pos x="T6" y="T7"/>
                </a:cxn>
                <a:cxn ang="0">
                  <a:pos x="T8" y="T9"/>
                </a:cxn>
                <a:cxn ang="0">
                  <a:pos x="T10" y="T11"/>
                </a:cxn>
              </a:cxnLst>
              <a:rect l="0" t="0" r="r" b="b"/>
              <a:pathLst>
                <a:path w="30" h="46">
                  <a:moveTo>
                    <a:pt x="14" y="29"/>
                  </a:moveTo>
                  <a:cubicBezTo>
                    <a:pt x="14" y="45"/>
                    <a:pt x="14" y="45"/>
                    <a:pt x="14" y="45"/>
                  </a:cubicBezTo>
                  <a:cubicBezTo>
                    <a:pt x="21" y="46"/>
                    <a:pt x="30" y="39"/>
                    <a:pt x="22" y="22"/>
                  </a:cubicBezTo>
                  <a:cubicBezTo>
                    <a:pt x="15" y="6"/>
                    <a:pt x="5" y="1"/>
                    <a:pt x="0" y="0"/>
                  </a:cubicBezTo>
                  <a:cubicBezTo>
                    <a:pt x="0" y="0"/>
                    <a:pt x="0" y="0"/>
                    <a:pt x="0" y="0"/>
                  </a:cubicBezTo>
                  <a:cubicBezTo>
                    <a:pt x="9" y="6"/>
                    <a:pt x="14" y="17"/>
                    <a:pt x="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28" tIns="25714" rIns="51428" bIns="25714" numCol="1" anchor="t" anchorCtr="0" compatLnSpc="1">
              <a:prstTxWarp prst="textNoShape">
                <a:avLst/>
              </a:prstTxWarp>
            </a:bodyPr>
            <a:lstStyle/>
            <a:p>
              <a:endParaRPr lang="en-US" sz="591" dirty="0">
                <a:solidFill>
                  <a:srgbClr val="282828"/>
                </a:solidFill>
              </a:endParaRPr>
            </a:p>
          </p:txBody>
        </p:sp>
        <p:sp>
          <p:nvSpPr>
            <p:cNvPr id="17" name="Freeform 248"/>
            <p:cNvSpPr>
              <a:spLocks/>
            </p:cNvSpPr>
            <p:nvPr/>
          </p:nvSpPr>
          <p:spPr bwMode="gray">
            <a:xfrm>
              <a:off x="7239000" y="4525963"/>
              <a:ext cx="101600" cy="103188"/>
            </a:xfrm>
            <a:custGeom>
              <a:avLst/>
              <a:gdLst>
                <a:gd name="T0" fmla="*/ 19 w 19"/>
                <a:gd name="T1" fmla="*/ 0 h 19"/>
                <a:gd name="T2" fmla="*/ 19 w 19"/>
                <a:gd name="T3" fmla="*/ 0 h 19"/>
                <a:gd name="T4" fmla="*/ 0 w 19"/>
                <a:gd name="T5" fmla="*/ 15 h 19"/>
                <a:gd name="T6" fmla="*/ 6 w 19"/>
                <a:gd name="T7" fmla="*/ 19 h 19"/>
                <a:gd name="T8" fmla="*/ 19 w 19"/>
                <a:gd name="T9" fmla="*/ 0 h 19"/>
              </a:gdLst>
              <a:ahLst/>
              <a:cxnLst>
                <a:cxn ang="0">
                  <a:pos x="T0" y="T1"/>
                </a:cxn>
                <a:cxn ang="0">
                  <a:pos x="T2" y="T3"/>
                </a:cxn>
                <a:cxn ang="0">
                  <a:pos x="T4" y="T5"/>
                </a:cxn>
                <a:cxn ang="0">
                  <a:pos x="T6" y="T7"/>
                </a:cxn>
                <a:cxn ang="0">
                  <a:pos x="T8" y="T9"/>
                </a:cxn>
              </a:cxnLst>
              <a:rect l="0" t="0" r="r" b="b"/>
              <a:pathLst>
                <a:path w="19" h="19">
                  <a:moveTo>
                    <a:pt x="19" y="0"/>
                  </a:moveTo>
                  <a:cubicBezTo>
                    <a:pt x="19" y="0"/>
                    <a:pt x="19" y="0"/>
                    <a:pt x="19" y="0"/>
                  </a:cubicBezTo>
                  <a:cubicBezTo>
                    <a:pt x="15" y="1"/>
                    <a:pt x="7" y="5"/>
                    <a:pt x="0" y="15"/>
                  </a:cubicBezTo>
                  <a:cubicBezTo>
                    <a:pt x="2" y="16"/>
                    <a:pt x="4" y="18"/>
                    <a:pt x="6" y="19"/>
                  </a:cubicBezTo>
                  <a:cubicBezTo>
                    <a:pt x="8" y="11"/>
                    <a:pt x="13" y="4"/>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28" tIns="25714" rIns="51428" bIns="25714" numCol="1" anchor="t" anchorCtr="0" compatLnSpc="1">
              <a:prstTxWarp prst="textNoShape">
                <a:avLst/>
              </a:prstTxWarp>
            </a:bodyPr>
            <a:lstStyle/>
            <a:p>
              <a:endParaRPr lang="en-US" sz="591" dirty="0">
                <a:solidFill>
                  <a:srgbClr val="282828"/>
                </a:solidFill>
              </a:endParaRPr>
            </a:p>
          </p:txBody>
        </p:sp>
        <p:sp>
          <p:nvSpPr>
            <p:cNvPr id="18" name="Freeform 249"/>
            <p:cNvSpPr>
              <a:spLocks/>
            </p:cNvSpPr>
            <p:nvPr/>
          </p:nvSpPr>
          <p:spPr bwMode="gray">
            <a:xfrm>
              <a:off x="7297738" y="4537075"/>
              <a:ext cx="317500" cy="227013"/>
            </a:xfrm>
            <a:custGeom>
              <a:avLst/>
              <a:gdLst>
                <a:gd name="T0" fmla="*/ 13 w 59"/>
                <a:gd name="T1" fmla="*/ 42 h 42"/>
                <a:gd name="T2" fmla="*/ 59 w 59"/>
                <a:gd name="T3" fmla="*/ 42 h 42"/>
                <a:gd name="T4" fmla="*/ 59 w 59"/>
                <a:gd name="T5" fmla="*/ 26 h 42"/>
                <a:gd name="T6" fmla="*/ 49 w 59"/>
                <a:gd name="T7" fmla="*/ 0 h 42"/>
                <a:gd name="T8" fmla="*/ 29 w 59"/>
                <a:gd name="T9" fmla="*/ 9 h 42"/>
                <a:gd name="T10" fmla="*/ 10 w 59"/>
                <a:gd name="T11" fmla="*/ 0 h 42"/>
                <a:gd name="T12" fmla="*/ 0 w 59"/>
                <a:gd name="T13" fmla="*/ 22 h 42"/>
                <a:gd name="T14" fmla="*/ 12 w 59"/>
                <a:gd name="T15" fmla="*/ 41 h 42"/>
                <a:gd name="T16" fmla="*/ 12 w 59"/>
                <a:gd name="T17" fmla="*/ 41 h 42"/>
                <a:gd name="T18" fmla="*/ 13 w 5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13" y="42"/>
                  </a:moveTo>
                  <a:cubicBezTo>
                    <a:pt x="27" y="36"/>
                    <a:pt x="44" y="36"/>
                    <a:pt x="59" y="42"/>
                  </a:cubicBezTo>
                  <a:cubicBezTo>
                    <a:pt x="59" y="26"/>
                    <a:pt x="59" y="26"/>
                    <a:pt x="59" y="26"/>
                  </a:cubicBezTo>
                  <a:cubicBezTo>
                    <a:pt x="59" y="16"/>
                    <a:pt x="55" y="7"/>
                    <a:pt x="49" y="0"/>
                  </a:cubicBezTo>
                  <a:cubicBezTo>
                    <a:pt x="44" y="6"/>
                    <a:pt x="37" y="9"/>
                    <a:pt x="29" y="9"/>
                  </a:cubicBezTo>
                  <a:cubicBezTo>
                    <a:pt x="21" y="9"/>
                    <a:pt x="14" y="6"/>
                    <a:pt x="10" y="0"/>
                  </a:cubicBezTo>
                  <a:cubicBezTo>
                    <a:pt x="4" y="6"/>
                    <a:pt x="1" y="13"/>
                    <a:pt x="0" y="22"/>
                  </a:cubicBezTo>
                  <a:cubicBezTo>
                    <a:pt x="4" y="26"/>
                    <a:pt x="9" y="33"/>
                    <a:pt x="12" y="41"/>
                  </a:cubicBezTo>
                  <a:cubicBezTo>
                    <a:pt x="12" y="41"/>
                    <a:pt x="12" y="41"/>
                    <a:pt x="12" y="41"/>
                  </a:cubicBezTo>
                  <a:cubicBezTo>
                    <a:pt x="13" y="41"/>
                    <a:pt x="13" y="42"/>
                    <a:pt x="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28" tIns="25714" rIns="51428" bIns="25714" numCol="1" anchor="t" anchorCtr="0" compatLnSpc="1">
              <a:prstTxWarp prst="textNoShape">
                <a:avLst/>
              </a:prstTxWarp>
            </a:bodyPr>
            <a:lstStyle/>
            <a:p>
              <a:endParaRPr lang="en-US" sz="591" dirty="0">
                <a:solidFill>
                  <a:srgbClr val="282828"/>
                </a:solidFill>
              </a:endParaRPr>
            </a:p>
          </p:txBody>
        </p:sp>
        <p:sp>
          <p:nvSpPr>
            <p:cNvPr id="19" name="Oval 250"/>
            <p:cNvSpPr>
              <a:spLocks noChangeArrowheads="1"/>
            </p:cNvSpPr>
            <p:nvPr/>
          </p:nvSpPr>
          <p:spPr bwMode="gray">
            <a:xfrm>
              <a:off x="7351713" y="4338639"/>
              <a:ext cx="209550"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28" tIns="25714" rIns="51428" bIns="25714" numCol="1" anchor="t" anchorCtr="0" compatLnSpc="1">
              <a:prstTxWarp prst="textNoShape">
                <a:avLst/>
              </a:prstTxWarp>
            </a:bodyPr>
            <a:lstStyle/>
            <a:p>
              <a:endParaRPr lang="en-US" sz="591" dirty="0">
                <a:solidFill>
                  <a:srgbClr val="282828"/>
                </a:solidFill>
              </a:endParaRPr>
            </a:p>
          </p:txBody>
        </p:sp>
        <p:sp>
          <p:nvSpPr>
            <p:cNvPr id="20" name="Freeform 251"/>
            <p:cNvSpPr>
              <a:spLocks/>
            </p:cNvSpPr>
            <p:nvPr/>
          </p:nvSpPr>
          <p:spPr bwMode="gray">
            <a:xfrm>
              <a:off x="7173913" y="4624388"/>
              <a:ext cx="155575" cy="198438"/>
            </a:xfrm>
            <a:custGeom>
              <a:avLst/>
              <a:gdLst>
                <a:gd name="T0" fmla="*/ 18 w 29"/>
                <a:gd name="T1" fmla="*/ 37 h 37"/>
                <a:gd name="T2" fmla="*/ 29 w 29"/>
                <a:gd name="T3" fmla="*/ 29 h 37"/>
                <a:gd name="T4" fmla="*/ 28 w 29"/>
                <a:gd name="T5" fmla="*/ 28 h 37"/>
                <a:gd name="T6" fmla="*/ 0 w 29"/>
                <a:gd name="T7" fmla="*/ 0 h 37"/>
                <a:gd name="T8" fmla="*/ 0 w 29"/>
                <a:gd name="T9" fmla="*/ 0 h 37"/>
                <a:gd name="T10" fmla="*/ 18 w 29"/>
                <a:gd name="T11" fmla="*/ 37 h 37"/>
              </a:gdLst>
              <a:ahLst/>
              <a:cxnLst>
                <a:cxn ang="0">
                  <a:pos x="T0" y="T1"/>
                </a:cxn>
                <a:cxn ang="0">
                  <a:pos x="T2" y="T3"/>
                </a:cxn>
                <a:cxn ang="0">
                  <a:pos x="T4" y="T5"/>
                </a:cxn>
                <a:cxn ang="0">
                  <a:pos x="T6" y="T7"/>
                </a:cxn>
                <a:cxn ang="0">
                  <a:pos x="T8" y="T9"/>
                </a:cxn>
                <a:cxn ang="0">
                  <a:pos x="T10" y="T11"/>
                </a:cxn>
              </a:cxnLst>
              <a:rect l="0" t="0" r="r" b="b"/>
              <a:pathLst>
                <a:path w="29" h="37">
                  <a:moveTo>
                    <a:pt x="18" y="37"/>
                  </a:moveTo>
                  <a:cubicBezTo>
                    <a:pt x="21" y="34"/>
                    <a:pt x="25" y="31"/>
                    <a:pt x="29" y="29"/>
                  </a:cubicBezTo>
                  <a:cubicBezTo>
                    <a:pt x="29" y="29"/>
                    <a:pt x="29" y="28"/>
                    <a:pt x="28" y="28"/>
                  </a:cubicBezTo>
                  <a:cubicBezTo>
                    <a:pt x="19" y="8"/>
                    <a:pt x="6" y="2"/>
                    <a:pt x="0" y="0"/>
                  </a:cubicBezTo>
                  <a:cubicBezTo>
                    <a:pt x="0" y="0"/>
                    <a:pt x="0" y="0"/>
                    <a:pt x="0" y="0"/>
                  </a:cubicBezTo>
                  <a:cubicBezTo>
                    <a:pt x="11" y="8"/>
                    <a:pt x="18" y="21"/>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28" tIns="25714" rIns="51428" bIns="25714" numCol="1" anchor="t" anchorCtr="0" compatLnSpc="1">
              <a:prstTxWarp prst="textNoShape">
                <a:avLst/>
              </a:prstTxWarp>
            </a:bodyPr>
            <a:lstStyle/>
            <a:p>
              <a:endParaRPr lang="en-US" sz="591" dirty="0">
                <a:solidFill>
                  <a:srgbClr val="282828"/>
                </a:solidFill>
              </a:endParaRPr>
            </a:p>
          </p:txBody>
        </p:sp>
        <p:sp>
          <p:nvSpPr>
            <p:cNvPr id="21" name="Freeform 252"/>
            <p:cNvSpPr>
              <a:spLocks/>
            </p:cNvSpPr>
            <p:nvPr/>
          </p:nvSpPr>
          <p:spPr bwMode="gray">
            <a:xfrm>
              <a:off x="6673850" y="4624391"/>
              <a:ext cx="204788" cy="317500"/>
            </a:xfrm>
            <a:custGeom>
              <a:avLst/>
              <a:gdLst>
                <a:gd name="T0" fmla="*/ 38 w 38"/>
                <a:gd name="T1" fmla="*/ 0 h 59"/>
                <a:gd name="T2" fmla="*/ 38 w 38"/>
                <a:gd name="T3" fmla="*/ 0 h 59"/>
                <a:gd name="T4" fmla="*/ 10 w 38"/>
                <a:gd name="T5" fmla="*/ 28 h 59"/>
                <a:gd name="T6" fmla="*/ 20 w 38"/>
                <a:gd name="T7" fmla="*/ 58 h 59"/>
                <a:gd name="T8" fmla="*/ 20 w 38"/>
                <a:gd name="T9" fmla="*/ 37 h 59"/>
                <a:gd name="T10" fmla="*/ 38 w 38"/>
                <a:gd name="T11" fmla="*/ 0 h 59"/>
              </a:gdLst>
              <a:ahLst/>
              <a:cxnLst>
                <a:cxn ang="0">
                  <a:pos x="T0" y="T1"/>
                </a:cxn>
                <a:cxn ang="0">
                  <a:pos x="T2" y="T3"/>
                </a:cxn>
                <a:cxn ang="0">
                  <a:pos x="T4" y="T5"/>
                </a:cxn>
                <a:cxn ang="0">
                  <a:pos x="T6" y="T7"/>
                </a:cxn>
                <a:cxn ang="0">
                  <a:pos x="T8" y="T9"/>
                </a:cxn>
                <a:cxn ang="0">
                  <a:pos x="T10" y="T11"/>
                </a:cxn>
              </a:cxnLst>
              <a:rect l="0" t="0" r="r" b="b"/>
              <a:pathLst>
                <a:path w="38" h="59">
                  <a:moveTo>
                    <a:pt x="38" y="0"/>
                  </a:moveTo>
                  <a:cubicBezTo>
                    <a:pt x="38" y="0"/>
                    <a:pt x="38" y="0"/>
                    <a:pt x="38" y="0"/>
                  </a:cubicBezTo>
                  <a:cubicBezTo>
                    <a:pt x="32" y="2"/>
                    <a:pt x="18" y="8"/>
                    <a:pt x="10" y="28"/>
                  </a:cubicBezTo>
                  <a:cubicBezTo>
                    <a:pt x="0" y="49"/>
                    <a:pt x="11" y="59"/>
                    <a:pt x="20" y="58"/>
                  </a:cubicBezTo>
                  <a:cubicBezTo>
                    <a:pt x="20" y="37"/>
                    <a:pt x="20" y="37"/>
                    <a:pt x="20" y="37"/>
                  </a:cubicBezTo>
                  <a:cubicBezTo>
                    <a:pt x="20" y="22"/>
                    <a:pt x="27" y="8"/>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28" tIns="25714" rIns="51428" bIns="25714" numCol="1" anchor="t" anchorCtr="0" compatLnSpc="1">
              <a:prstTxWarp prst="textNoShape">
                <a:avLst/>
              </a:prstTxWarp>
            </a:bodyPr>
            <a:lstStyle/>
            <a:p>
              <a:endParaRPr lang="en-US" sz="591" dirty="0">
                <a:solidFill>
                  <a:srgbClr val="282828"/>
                </a:solidFill>
              </a:endParaRPr>
            </a:p>
          </p:txBody>
        </p:sp>
        <p:sp>
          <p:nvSpPr>
            <p:cNvPr id="22" name="Freeform 253"/>
            <p:cNvSpPr>
              <a:spLocks/>
            </p:cNvSpPr>
            <p:nvPr/>
          </p:nvSpPr>
          <p:spPr bwMode="gray">
            <a:xfrm>
              <a:off x="6818313" y="4640267"/>
              <a:ext cx="409575" cy="446089"/>
            </a:xfrm>
            <a:custGeom>
              <a:avLst/>
              <a:gdLst>
                <a:gd name="T0" fmla="*/ 76 w 76"/>
                <a:gd name="T1" fmla="*/ 33 h 83"/>
                <a:gd name="T2" fmla="*/ 63 w 76"/>
                <a:gd name="T3" fmla="*/ 0 h 83"/>
                <a:gd name="T4" fmla="*/ 38 w 76"/>
                <a:gd name="T5" fmla="*/ 12 h 83"/>
                <a:gd name="T6" fmla="*/ 14 w 76"/>
                <a:gd name="T7" fmla="*/ 0 h 83"/>
                <a:gd name="T8" fmla="*/ 0 w 76"/>
                <a:gd name="T9" fmla="*/ 33 h 83"/>
                <a:gd name="T10" fmla="*/ 0 w 76"/>
                <a:gd name="T11" fmla="*/ 66 h 83"/>
                <a:gd name="T12" fmla="*/ 15 w 76"/>
                <a:gd name="T13" fmla="*/ 83 h 83"/>
                <a:gd name="T14" fmla="*/ 62 w 76"/>
                <a:gd name="T15" fmla="*/ 83 h 83"/>
                <a:gd name="T16" fmla="*/ 62 w 76"/>
                <a:gd name="T17" fmla="*/ 83 h 83"/>
                <a:gd name="T18" fmla="*/ 68 w 76"/>
                <a:gd name="T19" fmla="*/ 55 h 83"/>
                <a:gd name="T20" fmla="*/ 76 w 76"/>
                <a:gd name="T21" fmla="*/ 41 h 83"/>
                <a:gd name="T22" fmla="*/ 76 w 76"/>
                <a:gd name="T23"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83">
                  <a:moveTo>
                    <a:pt x="76" y="33"/>
                  </a:moveTo>
                  <a:cubicBezTo>
                    <a:pt x="76" y="20"/>
                    <a:pt x="71" y="8"/>
                    <a:pt x="63" y="0"/>
                  </a:cubicBezTo>
                  <a:cubicBezTo>
                    <a:pt x="57" y="7"/>
                    <a:pt x="48" y="12"/>
                    <a:pt x="38" y="12"/>
                  </a:cubicBezTo>
                  <a:cubicBezTo>
                    <a:pt x="28" y="12"/>
                    <a:pt x="20" y="7"/>
                    <a:pt x="14" y="0"/>
                  </a:cubicBezTo>
                  <a:cubicBezTo>
                    <a:pt x="5" y="8"/>
                    <a:pt x="0" y="20"/>
                    <a:pt x="0" y="33"/>
                  </a:cubicBezTo>
                  <a:cubicBezTo>
                    <a:pt x="0" y="66"/>
                    <a:pt x="0" y="66"/>
                    <a:pt x="0" y="66"/>
                  </a:cubicBezTo>
                  <a:cubicBezTo>
                    <a:pt x="0" y="76"/>
                    <a:pt x="7" y="83"/>
                    <a:pt x="15" y="83"/>
                  </a:cubicBezTo>
                  <a:cubicBezTo>
                    <a:pt x="62" y="83"/>
                    <a:pt x="62" y="83"/>
                    <a:pt x="62" y="83"/>
                  </a:cubicBezTo>
                  <a:cubicBezTo>
                    <a:pt x="62" y="83"/>
                    <a:pt x="62" y="83"/>
                    <a:pt x="62" y="83"/>
                  </a:cubicBezTo>
                  <a:cubicBezTo>
                    <a:pt x="62" y="74"/>
                    <a:pt x="63" y="64"/>
                    <a:pt x="68" y="55"/>
                  </a:cubicBezTo>
                  <a:cubicBezTo>
                    <a:pt x="70" y="50"/>
                    <a:pt x="73" y="45"/>
                    <a:pt x="76" y="41"/>
                  </a:cubicBezTo>
                  <a:lnTo>
                    <a:pt x="7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28" tIns="25714" rIns="51428" bIns="25714" numCol="1" anchor="t" anchorCtr="0" compatLnSpc="1">
              <a:prstTxWarp prst="textNoShape">
                <a:avLst/>
              </a:prstTxWarp>
            </a:bodyPr>
            <a:lstStyle/>
            <a:p>
              <a:endParaRPr lang="en-US" sz="591" dirty="0">
                <a:solidFill>
                  <a:srgbClr val="282828"/>
                </a:solidFill>
              </a:endParaRPr>
            </a:p>
          </p:txBody>
        </p:sp>
        <p:sp>
          <p:nvSpPr>
            <p:cNvPr id="23" name="Oval 254"/>
            <p:cNvSpPr>
              <a:spLocks noChangeArrowheads="1"/>
            </p:cNvSpPr>
            <p:nvPr/>
          </p:nvSpPr>
          <p:spPr bwMode="gray">
            <a:xfrm>
              <a:off x="6888163" y="4386267"/>
              <a:ext cx="274638"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28" tIns="25714" rIns="51428" bIns="25714" numCol="1" anchor="t" anchorCtr="0" compatLnSpc="1">
              <a:prstTxWarp prst="textNoShape">
                <a:avLst/>
              </a:prstTxWarp>
            </a:bodyPr>
            <a:lstStyle/>
            <a:p>
              <a:endParaRPr lang="en-US" sz="591" dirty="0">
                <a:solidFill>
                  <a:srgbClr val="282828"/>
                </a:solidFill>
              </a:endParaRPr>
            </a:p>
          </p:txBody>
        </p:sp>
        <p:sp>
          <p:nvSpPr>
            <p:cNvPr id="24" name="Freeform 255"/>
            <p:cNvSpPr>
              <a:spLocks/>
            </p:cNvSpPr>
            <p:nvPr/>
          </p:nvSpPr>
          <p:spPr bwMode="gray">
            <a:xfrm>
              <a:off x="7732713" y="5108578"/>
              <a:ext cx="344488" cy="312738"/>
            </a:xfrm>
            <a:custGeom>
              <a:avLst/>
              <a:gdLst>
                <a:gd name="T0" fmla="*/ 56 w 64"/>
                <a:gd name="T1" fmla="*/ 24 h 58"/>
                <a:gd name="T2" fmla="*/ 34 w 64"/>
                <a:gd name="T3" fmla="*/ 14 h 58"/>
                <a:gd name="T4" fmla="*/ 31 w 64"/>
                <a:gd name="T5" fmla="*/ 6 h 58"/>
                <a:gd name="T6" fmla="*/ 20 w 64"/>
                <a:gd name="T7" fmla="*/ 0 h 58"/>
                <a:gd name="T8" fmla="*/ 14 w 64"/>
                <a:gd name="T9" fmla="*/ 23 h 58"/>
                <a:gd name="T10" fmla="*/ 0 w 64"/>
                <a:gd name="T11" fmla="*/ 42 h 58"/>
                <a:gd name="T12" fmla="*/ 11 w 64"/>
                <a:gd name="T13" fmla="*/ 47 h 58"/>
                <a:gd name="T14" fmla="*/ 19 w 64"/>
                <a:gd name="T15" fmla="*/ 44 h 58"/>
                <a:gd name="T16" fmla="*/ 41 w 64"/>
                <a:gd name="T17" fmla="*/ 55 h 58"/>
                <a:gd name="T18" fmla="*/ 58 w 64"/>
                <a:gd name="T19" fmla="*/ 47 h 58"/>
                <a:gd name="T20" fmla="*/ 60 w 64"/>
                <a:gd name="T21" fmla="*/ 42 h 58"/>
                <a:gd name="T22" fmla="*/ 56 w 64"/>
                <a:gd name="T23"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8">
                  <a:moveTo>
                    <a:pt x="56" y="24"/>
                  </a:moveTo>
                  <a:cubicBezTo>
                    <a:pt x="34" y="14"/>
                    <a:pt x="34" y="14"/>
                    <a:pt x="34" y="14"/>
                  </a:cubicBezTo>
                  <a:cubicBezTo>
                    <a:pt x="35" y="11"/>
                    <a:pt x="34" y="7"/>
                    <a:pt x="31" y="6"/>
                  </a:cubicBezTo>
                  <a:cubicBezTo>
                    <a:pt x="20" y="0"/>
                    <a:pt x="20" y="0"/>
                    <a:pt x="20" y="0"/>
                  </a:cubicBezTo>
                  <a:cubicBezTo>
                    <a:pt x="19" y="8"/>
                    <a:pt x="17" y="16"/>
                    <a:pt x="14" y="23"/>
                  </a:cubicBezTo>
                  <a:cubicBezTo>
                    <a:pt x="10" y="30"/>
                    <a:pt x="5" y="37"/>
                    <a:pt x="0" y="42"/>
                  </a:cubicBezTo>
                  <a:cubicBezTo>
                    <a:pt x="11" y="47"/>
                    <a:pt x="11" y="47"/>
                    <a:pt x="11" y="47"/>
                  </a:cubicBezTo>
                  <a:cubicBezTo>
                    <a:pt x="14" y="49"/>
                    <a:pt x="18" y="47"/>
                    <a:pt x="19" y="44"/>
                  </a:cubicBezTo>
                  <a:cubicBezTo>
                    <a:pt x="41" y="55"/>
                    <a:pt x="41" y="55"/>
                    <a:pt x="41" y="55"/>
                  </a:cubicBezTo>
                  <a:cubicBezTo>
                    <a:pt x="47" y="58"/>
                    <a:pt x="54" y="54"/>
                    <a:pt x="58" y="47"/>
                  </a:cubicBezTo>
                  <a:cubicBezTo>
                    <a:pt x="60" y="42"/>
                    <a:pt x="60" y="42"/>
                    <a:pt x="60" y="42"/>
                  </a:cubicBezTo>
                  <a:cubicBezTo>
                    <a:pt x="64" y="35"/>
                    <a:pt x="62" y="27"/>
                    <a:pt x="5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28" tIns="25714" rIns="51428" bIns="25714" numCol="1" anchor="t" anchorCtr="0" compatLnSpc="1">
              <a:prstTxWarp prst="textNoShape">
                <a:avLst/>
              </a:prstTxWarp>
            </a:bodyPr>
            <a:lstStyle/>
            <a:p>
              <a:endParaRPr lang="en-US" sz="591" dirty="0">
                <a:solidFill>
                  <a:srgbClr val="282828"/>
                </a:solidFill>
              </a:endParaRPr>
            </a:p>
          </p:txBody>
        </p:sp>
        <p:sp>
          <p:nvSpPr>
            <p:cNvPr id="25" name="Freeform 256"/>
            <p:cNvSpPr>
              <a:spLocks noEditPoints="1"/>
            </p:cNvSpPr>
            <p:nvPr/>
          </p:nvSpPr>
          <p:spPr bwMode="gray">
            <a:xfrm>
              <a:off x="7158038" y="4748216"/>
              <a:ext cx="671513" cy="673100"/>
            </a:xfrm>
            <a:custGeom>
              <a:avLst/>
              <a:gdLst>
                <a:gd name="T0" fmla="*/ 86 w 125"/>
                <a:gd name="T1" fmla="*/ 13 h 125"/>
                <a:gd name="T2" fmla="*/ 13 w 125"/>
                <a:gd name="T3" fmla="*/ 39 h 125"/>
                <a:gd name="T4" fmla="*/ 39 w 125"/>
                <a:gd name="T5" fmla="*/ 112 h 125"/>
                <a:gd name="T6" fmla="*/ 112 w 125"/>
                <a:gd name="T7" fmla="*/ 86 h 125"/>
                <a:gd name="T8" fmla="*/ 86 w 125"/>
                <a:gd name="T9" fmla="*/ 13 h 125"/>
                <a:gd name="T10" fmla="*/ 97 w 125"/>
                <a:gd name="T11" fmla="*/ 79 h 125"/>
                <a:gd name="T12" fmla="*/ 47 w 125"/>
                <a:gd name="T13" fmla="*/ 96 h 125"/>
                <a:gd name="T14" fmla="*/ 29 w 125"/>
                <a:gd name="T15" fmla="*/ 46 h 125"/>
                <a:gd name="T16" fmla="*/ 79 w 125"/>
                <a:gd name="T17" fmla="*/ 28 h 125"/>
                <a:gd name="T18" fmla="*/ 97 w 125"/>
                <a:gd name="T19" fmla="*/ 7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86" y="13"/>
                  </a:moveTo>
                  <a:cubicBezTo>
                    <a:pt x="59" y="0"/>
                    <a:pt x="26" y="12"/>
                    <a:pt x="13" y="39"/>
                  </a:cubicBezTo>
                  <a:cubicBezTo>
                    <a:pt x="0" y="66"/>
                    <a:pt x="12" y="99"/>
                    <a:pt x="39" y="112"/>
                  </a:cubicBezTo>
                  <a:cubicBezTo>
                    <a:pt x="66" y="125"/>
                    <a:pt x="99" y="113"/>
                    <a:pt x="112" y="86"/>
                  </a:cubicBezTo>
                  <a:cubicBezTo>
                    <a:pt x="125" y="59"/>
                    <a:pt x="114" y="26"/>
                    <a:pt x="86" y="13"/>
                  </a:cubicBezTo>
                  <a:close/>
                  <a:moveTo>
                    <a:pt x="97" y="79"/>
                  </a:moveTo>
                  <a:cubicBezTo>
                    <a:pt x="88" y="97"/>
                    <a:pt x="65" y="105"/>
                    <a:pt x="47" y="96"/>
                  </a:cubicBezTo>
                  <a:cubicBezTo>
                    <a:pt x="28" y="87"/>
                    <a:pt x="20" y="65"/>
                    <a:pt x="29" y="46"/>
                  </a:cubicBezTo>
                  <a:cubicBezTo>
                    <a:pt x="38" y="27"/>
                    <a:pt x="60" y="19"/>
                    <a:pt x="79" y="28"/>
                  </a:cubicBezTo>
                  <a:cubicBezTo>
                    <a:pt x="98" y="37"/>
                    <a:pt x="106" y="60"/>
                    <a:pt x="9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28" tIns="25714" rIns="51428" bIns="25714" numCol="1" anchor="t" anchorCtr="0" compatLnSpc="1">
              <a:prstTxWarp prst="textNoShape">
                <a:avLst/>
              </a:prstTxWarp>
            </a:bodyPr>
            <a:lstStyle/>
            <a:p>
              <a:endParaRPr lang="en-US" sz="591" dirty="0">
                <a:solidFill>
                  <a:srgbClr val="282828"/>
                </a:solidFill>
              </a:endParaRPr>
            </a:p>
          </p:txBody>
        </p:sp>
        <p:sp>
          <p:nvSpPr>
            <p:cNvPr id="26" name="Freeform 257"/>
            <p:cNvSpPr>
              <a:spLocks/>
            </p:cNvSpPr>
            <p:nvPr/>
          </p:nvSpPr>
          <p:spPr bwMode="gray">
            <a:xfrm>
              <a:off x="7351713" y="4908554"/>
              <a:ext cx="225425" cy="150813"/>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28" tIns="25714" rIns="51428" bIns="25714" numCol="1" anchor="t" anchorCtr="0" compatLnSpc="1">
              <a:prstTxWarp prst="textNoShape">
                <a:avLst/>
              </a:prstTxWarp>
            </a:bodyPr>
            <a:lstStyle/>
            <a:p>
              <a:endParaRPr lang="en-US" sz="591" dirty="0">
                <a:solidFill>
                  <a:srgbClr val="282828"/>
                </a:solidFill>
              </a:endParaRPr>
            </a:p>
          </p:txBody>
        </p:sp>
      </p:grpSp>
      <p:sp>
        <p:nvSpPr>
          <p:cNvPr id="35" name="Rectangle 34"/>
          <p:cNvSpPr>
            <a:spLocks noChangeAspect="1"/>
          </p:cNvSpPr>
          <p:nvPr/>
        </p:nvSpPr>
        <p:spPr bwMode="auto">
          <a:xfrm>
            <a:off x="389360" y="1520242"/>
            <a:ext cx="3624747" cy="6269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25714" numCol="1" spcCol="0" rtlCol="0" fromWordArt="0" anchor="ctr" anchorCtr="0" forceAA="0" compatLnSpc="1">
            <a:prstTxWarp prst="textNoShape">
              <a:avLst/>
            </a:prstTxWarp>
            <a:noAutofit/>
          </a:bodyPr>
          <a:lstStyle/>
          <a:p>
            <a:pPr algn="ctr"/>
            <a:r>
              <a:rPr lang="en-US" sz="3200" dirty="0" smtClean="0">
                <a:solidFill>
                  <a:srgbClr val="FFFFFF"/>
                </a:solidFill>
                <a:latin typeface="Segoe UI Light"/>
              </a:rPr>
              <a:t>MARKETING</a:t>
            </a:r>
            <a:endParaRPr lang="en-US" sz="3200" dirty="0">
              <a:solidFill>
                <a:srgbClr val="FFFFFF"/>
              </a:solidFill>
              <a:latin typeface="Segoe UI Light"/>
            </a:endParaRPr>
          </a:p>
        </p:txBody>
      </p:sp>
      <p:sp>
        <p:nvSpPr>
          <p:cNvPr id="36" name="Rectangle 35"/>
          <p:cNvSpPr>
            <a:spLocks noChangeAspect="1"/>
          </p:cNvSpPr>
          <p:nvPr/>
        </p:nvSpPr>
        <p:spPr bwMode="auto">
          <a:xfrm>
            <a:off x="4367055" y="1520242"/>
            <a:ext cx="3619289" cy="62549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25714" numCol="1" spcCol="0" rtlCol="0" fromWordArt="0" anchor="ctr" anchorCtr="0" forceAA="0" compatLnSpc="1">
            <a:prstTxWarp prst="textNoShape">
              <a:avLst/>
            </a:prstTxWarp>
            <a:noAutofit/>
          </a:bodyPr>
          <a:lstStyle/>
          <a:p>
            <a:pPr algn="ctr"/>
            <a:r>
              <a:rPr lang="en-US" sz="3200" dirty="0" smtClean="0">
                <a:solidFill>
                  <a:srgbClr val="FFFFFF"/>
                </a:solidFill>
                <a:latin typeface="Segoe UI Light"/>
              </a:rPr>
              <a:t>SALES</a:t>
            </a:r>
            <a:endParaRPr lang="en-US" sz="3200" dirty="0">
              <a:solidFill>
                <a:srgbClr val="FFFFFF"/>
              </a:solidFill>
              <a:latin typeface="Segoe UI Light"/>
            </a:endParaRPr>
          </a:p>
        </p:txBody>
      </p:sp>
      <p:sp>
        <p:nvSpPr>
          <p:cNvPr id="29" name="Rectangle 28"/>
          <p:cNvSpPr>
            <a:spLocks noChangeAspect="1"/>
          </p:cNvSpPr>
          <p:nvPr/>
        </p:nvSpPr>
        <p:spPr bwMode="auto">
          <a:xfrm>
            <a:off x="4367056" y="2321374"/>
            <a:ext cx="1737562" cy="17688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Work </a:t>
            </a:r>
            <a:r>
              <a:rPr lang="en-US" sz="1400" dirty="0" smtClean="0">
                <a:solidFill>
                  <a:srgbClr val="FFFFFF"/>
                </a:solidFill>
              </a:rPr>
              <a:t>better </a:t>
            </a:r>
            <a:r>
              <a:rPr lang="en-US" sz="1400" dirty="0">
                <a:solidFill>
                  <a:srgbClr val="FFFFFF"/>
                </a:solidFill>
              </a:rPr>
              <a:t>t</a:t>
            </a:r>
            <a:r>
              <a:rPr lang="en-US" sz="1400" dirty="0" smtClean="0">
                <a:solidFill>
                  <a:srgbClr val="FFFFFF"/>
                </a:solidFill>
              </a:rPr>
              <a:t>ogether</a:t>
            </a:r>
            <a:endParaRPr lang="en-US" sz="1400" dirty="0">
              <a:solidFill>
                <a:srgbClr val="FFFFFF"/>
              </a:solidFill>
            </a:endParaRPr>
          </a:p>
        </p:txBody>
      </p:sp>
      <p:pic>
        <p:nvPicPr>
          <p:cNvPr id="38" name="Picture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2066" y="2518087"/>
            <a:ext cx="833496" cy="1028850"/>
          </a:xfrm>
          <a:prstGeom prst="rect">
            <a:avLst/>
          </a:prstGeom>
          <a:solidFill>
            <a:schemeClr val="accent5"/>
          </a:solidFill>
        </p:spPr>
      </p:pic>
      <p:sp>
        <p:nvSpPr>
          <p:cNvPr id="27" name="Rectangle 26"/>
          <p:cNvSpPr>
            <a:spLocks noChangeAspect="1"/>
          </p:cNvSpPr>
          <p:nvPr/>
        </p:nvSpPr>
        <p:spPr bwMode="auto">
          <a:xfrm>
            <a:off x="6260905" y="2331571"/>
            <a:ext cx="1725440" cy="175864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Intercept </a:t>
            </a:r>
            <a:r>
              <a:rPr lang="en-US" sz="1400" dirty="0" smtClean="0">
                <a:solidFill>
                  <a:srgbClr val="FFFFFF"/>
                </a:solidFill>
              </a:rPr>
              <a:t>buying </a:t>
            </a:r>
            <a:r>
              <a:rPr lang="en-US" sz="1400" dirty="0">
                <a:solidFill>
                  <a:srgbClr val="FFFFFF"/>
                </a:solidFill>
              </a:rPr>
              <a:t>s</a:t>
            </a:r>
            <a:r>
              <a:rPr lang="en-US" sz="1400" dirty="0" smtClean="0">
                <a:solidFill>
                  <a:srgbClr val="FFFFFF"/>
                </a:solidFill>
              </a:rPr>
              <a:t>ignals</a:t>
            </a:r>
            <a:endParaRPr lang="en-US" sz="1400" dirty="0">
              <a:solidFill>
                <a:srgbClr val="FFFFFF"/>
              </a:solidFill>
            </a:endParaRPr>
          </a:p>
        </p:txBody>
      </p:sp>
      <p:pic>
        <p:nvPicPr>
          <p:cNvPr id="39" name="Picture 3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58153" y="2542750"/>
            <a:ext cx="974483" cy="979268"/>
          </a:xfrm>
          <a:prstGeom prst="rect">
            <a:avLst/>
          </a:prstGeom>
          <a:solidFill>
            <a:schemeClr val="accent5"/>
          </a:solidFill>
        </p:spPr>
      </p:pic>
      <p:sp>
        <p:nvSpPr>
          <p:cNvPr id="28" name="Rectangle 27"/>
          <p:cNvSpPr>
            <a:spLocks noChangeAspect="1"/>
          </p:cNvSpPr>
          <p:nvPr/>
        </p:nvSpPr>
        <p:spPr bwMode="auto">
          <a:xfrm>
            <a:off x="6260905" y="4221937"/>
            <a:ext cx="1725440" cy="16921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Enriched </a:t>
            </a:r>
            <a:r>
              <a:rPr lang="en-US" sz="1400" dirty="0" smtClean="0">
                <a:solidFill>
                  <a:srgbClr val="FFFFFF"/>
                </a:solidFill>
              </a:rPr>
              <a:t>insights</a:t>
            </a:r>
            <a:endParaRPr lang="en-US" sz="1400" dirty="0">
              <a:solidFill>
                <a:srgbClr val="FFFFFF"/>
              </a:solidFill>
            </a:endParaRPr>
          </a:p>
        </p:txBody>
      </p:sp>
      <p:pic>
        <p:nvPicPr>
          <p:cNvPr id="40" name="Picture 3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37227" y="4414544"/>
            <a:ext cx="972795" cy="1131533"/>
          </a:xfrm>
          <a:prstGeom prst="rect">
            <a:avLst/>
          </a:prstGeom>
          <a:solidFill>
            <a:schemeClr val="accent5"/>
          </a:solidFill>
        </p:spPr>
      </p:pic>
      <p:sp>
        <p:nvSpPr>
          <p:cNvPr id="30" name="Rectangle 29"/>
          <p:cNvSpPr>
            <a:spLocks noChangeAspect="1"/>
          </p:cNvSpPr>
          <p:nvPr/>
        </p:nvSpPr>
        <p:spPr bwMode="auto">
          <a:xfrm>
            <a:off x="4367055" y="4221936"/>
            <a:ext cx="1739176" cy="17112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Customer </a:t>
            </a:r>
            <a:r>
              <a:rPr lang="en-US" sz="1400" dirty="0" smtClean="0">
                <a:solidFill>
                  <a:srgbClr val="FFFFFF"/>
                </a:solidFill>
              </a:rPr>
              <a:t>collaboration</a:t>
            </a:r>
            <a:endParaRPr lang="en-US" sz="1400" dirty="0">
              <a:solidFill>
                <a:srgbClr val="FFFFFF"/>
              </a:solidFill>
            </a:endParaRPr>
          </a:p>
        </p:txBody>
      </p:sp>
      <p:pic>
        <p:nvPicPr>
          <p:cNvPr id="41" name="Picture 4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93961" y="4585481"/>
            <a:ext cx="1198674" cy="685548"/>
          </a:xfrm>
          <a:prstGeom prst="rect">
            <a:avLst/>
          </a:prstGeom>
          <a:solidFill>
            <a:schemeClr val="accent5"/>
          </a:solidFill>
        </p:spPr>
      </p:pic>
      <p:sp>
        <p:nvSpPr>
          <p:cNvPr id="37" name="Rectangle 36"/>
          <p:cNvSpPr>
            <a:spLocks noChangeAspect="1"/>
          </p:cNvSpPr>
          <p:nvPr/>
        </p:nvSpPr>
        <p:spPr bwMode="auto">
          <a:xfrm>
            <a:off x="8377152" y="1520242"/>
            <a:ext cx="3650690" cy="64622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25714" numCol="1" spcCol="0" rtlCol="0" fromWordArt="0" anchor="ctr" anchorCtr="0" forceAA="0" compatLnSpc="1">
            <a:prstTxWarp prst="textNoShape">
              <a:avLst/>
            </a:prstTxWarp>
            <a:noAutofit/>
          </a:bodyPr>
          <a:lstStyle/>
          <a:p>
            <a:pPr algn="ctr"/>
            <a:r>
              <a:rPr lang="en-US" sz="3200" dirty="0" smtClean="0">
                <a:solidFill>
                  <a:srgbClr val="FFFFFF"/>
                </a:solidFill>
                <a:latin typeface="Segoe UI Light"/>
              </a:rPr>
              <a:t>SERVICE</a:t>
            </a:r>
            <a:endParaRPr lang="en-US" sz="3200" dirty="0">
              <a:solidFill>
                <a:srgbClr val="FFFFFF"/>
              </a:solidFill>
              <a:latin typeface="Segoe UI Light"/>
            </a:endParaRPr>
          </a:p>
        </p:txBody>
      </p:sp>
      <p:sp>
        <p:nvSpPr>
          <p:cNvPr id="33" name="Rectangle 32"/>
          <p:cNvSpPr>
            <a:spLocks noChangeAspect="1"/>
          </p:cNvSpPr>
          <p:nvPr/>
        </p:nvSpPr>
        <p:spPr bwMode="auto">
          <a:xfrm>
            <a:off x="8377152" y="2321374"/>
            <a:ext cx="1757769" cy="1768841"/>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Social </a:t>
            </a:r>
            <a:r>
              <a:rPr lang="en-US" sz="1400" dirty="0" smtClean="0">
                <a:solidFill>
                  <a:srgbClr val="FFFFFF"/>
                </a:solidFill>
              </a:rPr>
              <a:t>customer </a:t>
            </a:r>
            <a:br>
              <a:rPr lang="en-US" sz="1400" dirty="0" smtClean="0">
                <a:solidFill>
                  <a:srgbClr val="FFFFFF"/>
                </a:solidFill>
              </a:rPr>
            </a:br>
            <a:r>
              <a:rPr lang="en-US" sz="1400" dirty="0" smtClean="0">
                <a:solidFill>
                  <a:srgbClr val="FFFFFF"/>
                </a:solidFill>
              </a:rPr>
              <a:t>care</a:t>
            </a:r>
            <a:endParaRPr lang="en-US" sz="1400" dirty="0">
              <a:solidFill>
                <a:srgbClr val="FFFFFF"/>
              </a:solidFill>
            </a:endParaRPr>
          </a:p>
        </p:txBody>
      </p:sp>
      <p:pic>
        <p:nvPicPr>
          <p:cNvPr id="42" name="Picture 4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757559" y="2474661"/>
            <a:ext cx="970337" cy="966866"/>
          </a:xfrm>
          <a:prstGeom prst="rect">
            <a:avLst/>
          </a:prstGeom>
          <a:solidFill>
            <a:srgbClr val="7030A0"/>
          </a:solidFill>
        </p:spPr>
      </p:pic>
      <p:sp>
        <p:nvSpPr>
          <p:cNvPr id="31" name="Rectangle 30"/>
          <p:cNvSpPr>
            <a:spLocks noChangeAspect="1"/>
          </p:cNvSpPr>
          <p:nvPr/>
        </p:nvSpPr>
        <p:spPr bwMode="auto">
          <a:xfrm>
            <a:off x="8377152" y="4221937"/>
            <a:ext cx="1757769" cy="169218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Knowledge </a:t>
            </a:r>
            <a:r>
              <a:rPr lang="en-US" sz="1400" dirty="0" smtClean="0">
                <a:solidFill>
                  <a:srgbClr val="FFFFFF"/>
                </a:solidFill>
              </a:rPr>
              <a:t>management</a:t>
            </a:r>
            <a:endParaRPr lang="en-US" sz="1400" dirty="0">
              <a:solidFill>
                <a:srgbClr val="FFFFFF"/>
              </a:solidFill>
            </a:endParaRPr>
          </a:p>
        </p:txBody>
      </p:sp>
      <p:pic>
        <p:nvPicPr>
          <p:cNvPr id="43" name="Picture 4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780914" y="4390444"/>
            <a:ext cx="985737" cy="900064"/>
          </a:xfrm>
          <a:prstGeom prst="rect">
            <a:avLst/>
          </a:prstGeom>
          <a:solidFill>
            <a:srgbClr val="7030A0"/>
          </a:solidFill>
        </p:spPr>
      </p:pic>
      <p:sp>
        <p:nvSpPr>
          <p:cNvPr id="32" name="Rectangle 31"/>
          <p:cNvSpPr>
            <a:spLocks noChangeAspect="1"/>
          </p:cNvSpPr>
          <p:nvPr/>
        </p:nvSpPr>
        <p:spPr bwMode="auto">
          <a:xfrm>
            <a:off x="10291208" y="2321374"/>
            <a:ext cx="1736635" cy="1768841"/>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Early </a:t>
            </a:r>
            <a:r>
              <a:rPr lang="en-US" sz="1400" dirty="0" smtClean="0">
                <a:solidFill>
                  <a:srgbClr val="FFFFFF"/>
                </a:solidFill>
              </a:rPr>
              <a:t>warning </a:t>
            </a:r>
            <a:r>
              <a:rPr lang="en-US" sz="1400" dirty="0">
                <a:solidFill>
                  <a:srgbClr val="FFFFFF"/>
                </a:solidFill>
              </a:rPr>
              <a:t>s</a:t>
            </a:r>
            <a:r>
              <a:rPr lang="en-US" sz="1400" dirty="0" smtClean="0">
                <a:solidFill>
                  <a:srgbClr val="FFFFFF"/>
                </a:solidFill>
              </a:rPr>
              <a:t>ystem</a:t>
            </a:r>
            <a:endParaRPr lang="en-US" sz="1400" dirty="0">
              <a:solidFill>
                <a:srgbClr val="FFFFFF"/>
              </a:solidFill>
            </a:endParaRPr>
          </a:p>
        </p:txBody>
      </p:sp>
      <p:grpSp>
        <p:nvGrpSpPr>
          <p:cNvPr id="44" name="Group 43"/>
          <p:cNvGrpSpPr>
            <a:grpSpLocks noChangeAspect="1"/>
          </p:cNvGrpSpPr>
          <p:nvPr/>
        </p:nvGrpSpPr>
        <p:grpSpPr bwMode="gray">
          <a:xfrm>
            <a:off x="10715600" y="2563877"/>
            <a:ext cx="887849" cy="896827"/>
            <a:chOff x="1669002" y="4116813"/>
            <a:chExt cx="348820" cy="347939"/>
          </a:xfrm>
          <a:solidFill>
            <a:srgbClr val="7030A0"/>
          </a:solidFill>
        </p:grpSpPr>
        <p:sp>
          <p:nvSpPr>
            <p:cNvPr id="45" name="Freeform 34"/>
            <p:cNvSpPr>
              <a:spLocks noEditPoints="1"/>
            </p:cNvSpPr>
            <p:nvPr/>
          </p:nvSpPr>
          <p:spPr bwMode="gray">
            <a:xfrm>
              <a:off x="1669002" y="4116813"/>
              <a:ext cx="348820" cy="347939"/>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51428" tIns="25714" rIns="51428" bIns="25714" numCol="1" anchor="t" anchorCtr="0" compatLnSpc="1">
              <a:prstTxWarp prst="textNoShape">
                <a:avLst/>
              </a:prstTxWarp>
            </a:bodyPr>
            <a:lstStyle/>
            <a:p>
              <a:pPr defTabSz="514283"/>
              <a:endParaRPr lang="en-US" sz="1200" dirty="0">
                <a:solidFill>
                  <a:srgbClr val="282828"/>
                </a:solidFill>
              </a:endParaRPr>
            </a:p>
          </p:txBody>
        </p:sp>
        <p:sp>
          <p:nvSpPr>
            <p:cNvPr id="46" name="Freeform 35"/>
            <p:cNvSpPr>
              <a:spLocks noEditPoints="1"/>
            </p:cNvSpPr>
            <p:nvPr/>
          </p:nvSpPr>
          <p:spPr bwMode="gray">
            <a:xfrm>
              <a:off x="1699850" y="4146862"/>
              <a:ext cx="287124" cy="287050"/>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3 w 324"/>
                <a:gd name="T19" fmla="*/ 125 h 324"/>
                <a:gd name="T20" fmla="*/ 229 w 324"/>
                <a:gd name="T21" fmla="*/ 161 h 324"/>
                <a:gd name="T22" fmla="*/ 209 w 324"/>
                <a:gd name="T23" fmla="*/ 201 h 324"/>
                <a:gd name="T24" fmla="*/ 201 w 324"/>
                <a:gd name="T25" fmla="*/ 201 h 324"/>
                <a:gd name="T26" fmla="*/ 201 w 324"/>
                <a:gd name="T27" fmla="*/ 208 h 324"/>
                <a:gd name="T28" fmla="*/ 233 w 324"/>
                <a:gd name="T29" fmla="*/ 208 h 324"/>
                <a:gd name="T30" fmla="*/ 229 w 324"/>
                <a:gd name="T31" fmla="*/ 244 h 324"/>
                <a:gd name="T32" fmla="*/ 209 w 324"/>
                <a:gd name="T33" fmla="*/ 284 h 324"/>
                <a:gd name="T34" fmla="*/ 201 w 324"/>
                <a:gd name="T35" fmla="*/ 284 h 324"/>
                <a:gd name="T36" fmla="*/ 201 w 324"/>
                <a:gd name="T37" fmla="*/ 287 h 324"/>
                <a:gd name="T38" fmla="*/ 182 w 324"/>
                <a:gd name="T39" fmla="*/ 296 h 324"/>
                <a:gd name="T40" fmla="*/ 137 w 324"/>
                <a:gd name="T41" fmla="*/ 296 h 324"/>
                <a:gd name="T42" fmla="*/ 118 w 324"/>
                <a:gd name="T43" fmla="*/ 287 h 324"/>
                <a:gd name="T44" fmla="*/ 118 w 324"/>
                <a:gd name="T45" fmla="*/ 284 h 324"/>
                <a:gd name="T46" fmla="*/ 110 w 324"/>
                <a:gd name="T47" fmla="*/ 284 h 324"/>
                <a:gd name="T48" fmla="*/ 91 w 324"/>
                <a:gd name="T49" fmla="*/ 244 h 324"/>
                <a:gd name="T50" fmla="*/ 86 w 324"/>
                <a:gd name="T51" fmla="*/ 208 h 324"/>
                <a:gd name="T52" fmla="*/ 118 w 324"/>
                <a:gd name="T53" fmla="*/ 208 h 324"/>
                <a:gd name="T54" fmla="*/ 118 w 324"/>
                <a:gd name="T55" fmla="*/ 201 h 324"/>
                <a:gd name="T56" fmla="*/ 110 w 324"/>
                <a:gd name="T57" fmla="*/ 201 h 324"/>
                <a:gd name="T58" fmla="*/ 91 w 324"/>
                <a:gd name="T59" fmla="*/ 161 h 324"/>
                <a:gd name="T60" fmla="*/ 86 w 324"/>
                <a:gd name="T61" fmla="*/ 125 h 324"/>
                <a:gd name="T62" fmla="*/ 118 w 324"/>
                <a:gd name="T63" fmla="*/ 125 h 324"/>
                <a:gd name="T64" fmla="*/ 118 w 324"/>
                <a:gd name="T65" fmla="*/ 119 h 324"/>
                <a:gd name="T66" fmla="*/ 110 w 324"/>
                <a:gd name="T67" fmla="*/ 119 h 324"/>
                <a:gd name="T68" fmla="*/ 91 w 324"/>
                <a:gd name="T69" fmla="*/ 78 h 324"/>
                <a:gd name="T70" fmla="*/ 86 w 324"/>
                <a:gd name="T71" fmla="*/ 42 h 324"/>
                <a:gd name="T72" fmla="*/ 118 w 324"/>
                <a:gd name="T73" fmla="*/ 42 h 324"/>
                <a:gd name="T74" fmla="*/ 118 w 324"/>
                <a:gd name="T75" fmla="*/ 39 h 324"/>
                <a:gd name="T76" fmla="*/ 137 w 324"/>
                <a:gd name="T77" fmla="*/ 19 h 324"/>
                <a:gd name="T78" fmla="*/ 182 w 324"/>
                <a:gd name="T79" fmla="*/ 19 h 324"/>
                <a:gd name="T80" fmla="*/ 201 w 324"/>
                <a:gd name="T81" fmla="*/ 39 h 324"/>
                <a:gd name="T82" fmla="*/ 201 w 324"/>
                <a:gd name="T83" fmla="*/ 42 h 324"/>
                <a:gd name="T84" fmla="*/ 233 w 324"/>
                <a:gd name="T85" fmla="*/ 42 h 324"/>
                <a:gd name="T86" fmla="*/ 229 w 324"/>
                <a:gd name="T87" fmla="*/ 78 h 324"/>
                <a:gd name="T88" fmla="*/ 209 w 324"/>
                <a:gd name="T89" fmla="*/ 119 h 324"/>
                <a:gd name="T90" fmla="*/ 201 w 324"/>
                <a:gd name="T91" fmla="*/ 119 h 324"/>
                <a:gd name="T92" fmla="*/ 201 w 324"/>
                <a:gd name="T93" fmla="*/ 125 h 324"/>
                <a:gd name="T94" fmla="*/ 233 w 324"/>
                <a:gd name="T95" fmla="*/ 1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3" y="125"/>
                  </a:moveTo>
                  <a:cubicBezTo>
                    <a:pt x="239" y="125"/>
                    <a:pt x="237" y="131"/>
                    <a:pt x="229" y="161"/>
                  </a:cubicBezTo>
                  <a:cubicBezTo>
                    <a:pt x="221" y="190"/>
                    <a:pt x="209" y="201"/>
                    <a:pt x="209" y="201"/>
                  </a:cubicBezTo>
                  <a:cubicBezTo>
                    <a:pt x="201" y="201"/>
                    <a:pt x="201" y="201"/>
                    <a:pt x="201" y="201"/>
                  </a:cubicBezTo>
                  <a:cubicBezTo>
                    <a:pt x="201" y="208"/>
                    <a:pt x="201" y="208"/>
                    <a:pt x="201" y="208"/>
                  </a:cubicBezTo>
                  <a:cubicBezTo>
                    <a:pt x="233" y="208"/>
                    <a:pt x="233" y="208"/>
                    <a:pt x="233" y="208"/>
                  </a:cubicBezTo>
                  <a:cubicBezTo>
                    <a:pt x="239" y="208"/>
                    <a:pt x="237" y="214"/>
                    <a:pt x="229" y="244"/>
                  </a:cubicBezTo>
                  <a:cubicBezTo>
                    <a:pt x="221" y="273"/>
                    <a:pt x="209" y="284"/>
                    <a:pt x="209" y="284"/>
                  </a:cubicBezTo>
                  <a:cubicBezTo>
                    <a:pt x="201" y="284"/>
                    <a:pt x="201" y="284"/>
                    <a:pt x="201" y="284"/>
                  </a:cubicBezTo>
                  <a:cubicBezTo>
                    <a:pt x="201" y="287"/>
                    <a:pt x="201" y="287"/>
                    <a:pt x="201" y="287"/>
                  </a:cubicBezTo>
                  <a:cubicBezTo>
                    <a:pt x="182" y="296"/>
                    <a:pt x="182" y="296"/>
                    <a:pt x="182" y="296"/>
                  </a:cubicBezTo>
                  <a:cubicBezTo>
                    <a:pt x="137" y="296"/>
                    <a:pt x="137" y="296"/>
                    <a:pt x="137" y="296"/>
                  </a:cubicBezTo>
                  <a:cubicBezTo>
                    <a:pt x="118" y="287"/>
                    <a:pt x="118" y="287"/>
                    <a:pt x="118" y="287"/>
                  </a:cubicBezTo>
                  <a:cubicBezTo>
                    <a:pt x="118" y="284"/>
                    <a:pt x="118" y="284"/>
                    <a:pt x="118" y="284"/>
                  </a:cubicBezTo>
                  <a:cubicBezTo>
                    <a:pt x="110" y="284"/>
                    <a:pt x="110" y="284"/>
                    <a:pt x="110" y="284"/>
                  </a:cubicBezTo>
                  <a:cubicBezTo>
                    <a:pt x="110" y="284"/>
                    <a:pt x="99" y="273"/>
                    <a:pt x="91" y="244"/>
                  </a:cubicBezTo>
                  <a:cubicBezTo>
                    <a:pt x="83" y="214"/>
                    <a:pt x="80" y="208"/>
                    <a:pt x="86" y="208"/>
                  </a:cubicBezTo>
                  <a:cubicBezTo>
                    <a:pt x="118" y="208"/>
                    <a:pt x="118" y="208"/>
                    <a:pt x="118" y="208"/>
                  </a:cubicBezTo>
                  <a:cubicBezTo>
                    <a:pt x="118" y="201"/>
                    <a:pt x="118" y="201"/>
                    <a:pt x="118" y="201"/>
                  </a:cubicBezTo>
                  <a:cubicBezTo>
                    <a:pt x="110" y="201"/>
                    <a:pt x="110" y="201"/>
                    <a:pt x="110" y="201"/>
                  </a:cubicBezTo>
                  <a:cubicBezTo>
                    <a:pt x="110" y="201"/>
                    <a:pt x="99" y="190"/>
                    <a:pt x="91" y="161"/>
                  </a:cubicBezTo>
                  <a:cubicBezTo>
                    <a:pt x="83" y="131"/>
                    <a:pt x="80" y="125"/>
                    <a:pt x="86" y="125"/>
                  </a:cubicBezTo>
                  <a:cubicBezTo>
                    <a:pt x="118" y="125"/>
                    <a:pt x="118" y="125"/>
                    <a:pt x="118" y="125"/>
                  </a:cubicBezTo>
                  <a:cubicBezTo>
                    <a:pt x="118" y="119"/>
                    <a:pt x="118" y="119"/>
                    <a:pt x="118" y="119"/>
                  </a:cubicBezTo>
                  <a:cubicBezTo>
                    <a:pt x="110" y="119"/>
                    <a:pt x="110" y="119"/>
                    <a:pt x="110" y="119"/>
                  </a:cubicBezTo>
                  <a:cubicBezTo>
                    <a:pt x="110" y="119"/>
                    <a:pt x="99" y="108"/>
                    <a:pt x="91" y="78"/>
                  </a:cubicBezTo>
                  <a:cubicBezTo>
                    <a:pt x="83" y="49"/>
                    <a:pt x="80" y="42"/>
                    <a:pt x="86" y="42"/>
                  </a:cubicBezTo>
                  <a:cubicBezTo>
                    <a:pt x="118" y="42"/>
                    <a:pt x="118" y="42"/>
                    <a:pt x="118" y="42"/>
                  </a:cubicBezTo>
                  <a:cubicBezTo>
                    <a:pt x="118" y="39"/>
                    <a:pt x="118" y="39"/>
                    <a:pt x="118" y="39"/>
                  </a:cubicBezTo>
                  <a:cubicBezTo>
                    <a:pt x="137" y="19"/>
                    <a:pt x="137" y="19"/>
                    <a:pt x="137" y="19"/>
                  </a:cubicBezTo>
                  <a:cubicBezTo>
                    <a:pt x="182" y="19"/>
                    <a:pt x="182" y="19"/>
                    <a:pt x="182" y="19"/>
                  </a:cubicBezTo>
                  <a:cubicBezTo>
                    <a:pt x="201" y="39"/>
                    <a:pt x="201" y="39"/>
                    <a:pt x="201" y="39"/>
                  </a:cubicBezTo>
                  <a:cubicBezTo>
                    <a:pt x="201" y="42"/>
                    <a:pt x="201" y="42"/>
                    <a:pt x="201" y="42"/>
                  </a:cubicBezTo>
                  <a:cubicBezTo>
                    <a:pt x="233" y="42"/>
                    <a:pt x="233" y="42"/>
                    <a:pt x="233" y="42"/>
                  </a:cubicBezTo>
                  <a:cubicBezTo>
                    <a:pt x="239" y="42"/>
                    <a:pt x="237" y="49"/>
                    <a:pt x="229" y="78"/>
                  </a:cubicBezTo>
                  <a:cubicBezTo>
                    <a:pt x="221" y="108"/>
                    <a:pt x="209" y="119"/>
                    <a:pt x="209" y="119"/>
                  </a:cubicBezTo>
                  <a:cubicBezTo>
                    <a:pt x="201" y="119"/>
                    <a:pt x="201" y="119"/>
                    <a:pt x="201" y="119"/>
                  </a:cubicBezTo>
                  <a:cubicBezTo>
                    <a:pt x="201" y="125"/>
                    <a:pt x="201" y="125"/>
                    <a:pt x="201" y="125"/>
                  </a:cubicBezTo>
                  <a:lnTo>
                    <a:pt x="233" y="125"/>
                  </a:lnTo>
                  <a:close/>
                </a:path>
              </a:pathLst>
            </a:custGeom>
            <a:grpFill/>
            <a:ln>
              <a:noFill/>
            </a:ln>
          </p:spPr>
          <p:txBody>
            <a:bodyPr vert="horz" wrap="square" lIns="51428" tIns="25714" rIns="51428" bIns="25714" numCol="1" anchor="t" anchorCtr="0" compatLnSpc="1">
              <a:prstTxWarp prst="textNoShape">
                <a:avLst/>
              </a:prstTxWarp>
            </a:bodyPr>
            <a:lstStyle/>
            <a:p>
              <a:pPr defTabSz="514283"/>
              <a:endParaRPr lang="en-US" sz="1200" dirty="0">
                <a:solidFill>
                  <a:srgbClr val="282828"/>
                </a:solidFill>
              </a:endParaRPr>
            </a:p>
          </p:txBody>
        </p:sp>
        <p:sp>
          <p:nvSpPr>
            <p:cNvPr id="47" name="Oval 36"/>
            <p:cNvSpPr>
              <a:spLocks noChangeArrowheads="1"/>
            </p:cNvSpPr>
            <p:nvPr/>
          </p:nvSpPr>
          <p:spPr bwMode="gray">
            <a:xfrm>
              <a:off x="1811377" y="4189564"/>
              <a:ext cx="59323" cy="58517"/>
            </a:xfrm>
            <a:prstGeom prst="ellipse">
              <a:avLst/>
            </a:prstGeom>
            <a:grpFill/>
            <a:ln>
              <a:noFill/>
            </a:ln>
          </p:spPr>
          <p:txBody>
            <a:bodyPr vert="horz" wrap="square" lIns="51428" tIns="25714" rIns="51428" bIns="25714" numCol="1" anchor="t" anchorCtr="0" compatLnSpc="1">
              <a:prstTxWarp prst="textNoShape">
                <a:avLst/>
              </a:prstTxWarp>
            </a:bodyPr>
            <a:lstStyle/>
            <a:p>
              <a:pPr defTabSz="514283"/>
              <a:endParaRPr lang="en-US" sz="1200" dirty="0">
                <a:solidFill>
                  <a:srgbClr val="282828"/>
                </a:solidFill>
              </a:endParaRPr>
            </a:p>
          </p:txBody>
        </p:sp>
        <p:sp>
          <p:nvSpPr>
            <p:cNvPr id="48" name="Oval 37"/>
            <p:cNvSpPr>
              <a:spLocks noChangeArrowheads="1"/>
            </p:cNvSpPr>
            <p:nvPr/>
          </p:nvSpPr>
          <p:spPr bwMode="gray">
            <a:xfrm>
              <a:off x="1811377" y="4263105"/>
              <a:ext cx="59323" cy="59308"/>
            </a:xfrm>
            <a:prstGeom prst="ellipse">
              <a:avLst/>
            </a:prstGeom>
            <a:grpFill/>
            <a:ln>
              <a:noFill/>
            </a:ln>
          </p:spPr>
          <p:txBody>
            <a:bodyPr vert="horz" wrap="square" lIns="51428" tIns="25714" rIns="51428" bIns="25714" numCol="1" anchor="t" anchorCtr="0" compatLnSpc="1">
              <a:prstTxWarp prst="textNoShape">
                <a:avLst/>
              </a:prstTxWarp>
            </a:bodyPr>
            <a:lstStyle/>
            <a:p>
              <a:pPr defTabSz="514283"/>
              <a:endParaRPr lang="en-US" sz="1200" dirty="0">
                <a:solidFill>
                  <a:srgbClr val="282828"/>
                </a:solidFill>
              </a:endParaRPr>
            </a:p>
          </p:txBody>
        </p:sp>
        <p:sp>
          <p:nvSpPr>
            <p:cNvPr id="49" name="Oval 38"/>
            <p:cNvSpPr>
              <a:spLocks noChangeArrowheads="1"/>
            </p:cNvSpPr>
            <p:nvPr/>
          </p:nvSpPr>
          <p:spPr bwMode="gray">
            <a:xfrm>
              <a:off x="1811377" y="4335856"/>
              <a:ext cx="59323" cy="59308"/>
            </a:xfrm>
            <a:prstGeom prst="ellipse">
              <a:avLst/>
            </a:prstGeom>
            <a:grpFill/>
            <a:ln>
              <a:noFill/>
            </a:ln>
          </p:spPr>
          <p:txBody>
            <a:bodyPr vert="horz" wrap="square" lIns="51428" tIns="25714" rIns="51428" bIns="25714" numCol="1" anchor="t" anchorCtr="0" compatLnSpc="1">
              <a:prstTxWarp prst="textNoShape">
                <a:avLst/>
              </a:prstTxWarp>
            </a:bodyPr>
            <a:lstStyle/>
            <a:p>
              <a:pPr defTabSz="514283"/>
              <a:endParaRPr lang="en-US" sz="1200" dirty="0">
                <a:solidFill>
                  <a:srgbClr val="282828"/>
                </a:solidFill>
              </a:endParaRPr>
            </a:p>
          </p:txBody>
        </p:sp>
      </p:grpSp>
      <p:sp>
        <p:nvSpPr>
          <p:cNvPr id="34" name="Rectangle 33"/>
          <p:cNvSpPr>
            <a:spLocks noChangeAspect="1"/>
          </p:cNvSpPr>
          <p:nvPr/>
        </p:nvSpPr>
        <p:spPr bwMode="auto">
          <a:xfrm>
            <a:off x="10291208" y="4221937"/>
            <a:ext cx="1736634" cy="169218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28" tIns="25714" rIns="51428" bIns="108000" numCol="1" spcCol="0" rtlCol="0" fromWordArt="0" anchor="b" anchorCtr="0" forceAA="0" compatLnSpc="1">
            <a:prstTxWarp prst="textNoShape">
              <a:avLst/>
            </a:prstTxWarp>
            <a:noAutofit/>
          </a:bodyPr>
          <a:lstStyle/>
          <a:p>
            <a:pPr algn="ctr"/>
            <a:r>
              <a:rPr lang="en-US" sz="1400" dirty="0">
                <a:solidFill>
                  <a:srgbClr val="FFFFFF"/>
                </a:solidFill>
              </a:rPr>
              <a:t>Measure </a:t>
            </a:r>
            <a:r>
              <a:rPr lang="en-US" sz="1400" dirty="0" smtClean="0">
                <a:solidFill>
                  <a:srgbClr val="FFFFFF"/>
                </a:solidFill>
              </a:rPr>
              <a:t>customer </a:t>
            </a:r>
            <a:r>
              <a:rPr lang="en-US" sz="1400" dirty="0">
                <a:solidFill>
                  <a:srgbClr val="FFFFFF"/>
                </a:solidFill>
              </a:rPr>
              <a:t>s</a:t>
            </a:r>
            <a:r>
              <a:rPr lang="en-US" sz="1400" dirty="0" smtClean="0">
                <a:solidFill>
                  <a:srgbClr val="FFFFFF"/>
                </a:solidFill>
              </a:rPr>
              <a:t>atisfaction</a:t>
            </a:r>
            <a:endParaRPr lang="en-US" sz="1400" dirty="0">
              <a:solidFill>
                <a:srgbClr val="FFFFFF"/>
              </a:solidFill>
            </a:endParaRPr>
          </a:p>
        </p:txBody>
      </p:sp>
      <p:pic>
        <p:nvPicPr>
          <p:cNvPr id="50" name="Picture 4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965884" y="4272820"/>
            <a:ext cx="526192" cy="1004042"/>
          </a:xfrm>
          <a:prstGeom prst="rect">
            <a:avLst/>
          </a:prstGeom>
          <a:solidFill>
            <a:srgbClr val="7030A0"/>
          </a:solidFill>
        </p:spPr>
      </p:pic>
      <p:grpSp>
        <p:nvGrpSpPr>
          <p:cNvPr id="51" name="Group 50"/>
          <p:cNvGrpSpPr>
            <a:grpSpLocks noChangeAspect="1"/>
          </p:cNvGrpSpPr>
          <p:nvPr/>
        </p:nvGrpSpPr>
        <p:grpSpPr bwMode="gray">
          <a:xfrm>
            <a:off x="10715600" y="2561576"/>
            <a:ext cx="887849" cy="896827"/>
            <a:chOff x="1669002" y="4116813"/>
            <a:chExt cx="348820" cy="347939"/>
          </a:xfrm>
        </p:grpSpPr>
        <p:sp>
          <p:nvSpPr>
            <p:cNvPr id="52" name="Freeform 34"/>
            <p:cNvSpPr>
              <a:spLocks noEditPoints="1"/>
            </p:cNvSpPr>
            <p:nvPr/>
          </p:nvSpPr>
          <p:spPr bwMode="gray">
            <a:xfrm>
              <a:off x="1669002" y="4116813"/>
              <a:ext cx="348820" cy="347939"/>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solidFill>
              <a:srgbClr val="FFFFFF"/>
            </a:solidFill>
            <a:ln>
              <a:noFill/>
            </a:ln>
          </p:spPr>
          <p:txBody>
            <a:bodyPr vert="horz" wrap="square" lIns="51428" tIns="25714" rIns="51428" bIns="25714" numCol="1" anchor="t" anchorCtr="0" compatLnSpc="1">
              <a:prstTxWarp prst="textNoShape">
                <a:avLst/>
              </a:prstTxWarp>
            </a:bodyPr>
            <a:lstStyle/>
            <a:p>
              <a:pPr defTabSz="514283"/>
              <a:endParaRPr lang="en-US" sz="1200" dirty="0">
                <a:solidFill>
                  <a:srgbClr val="282828"/>
                </a:solidFill>
              </a:endParaRPr>
            </a:p>
          </p:txBody>
        </p:sp>
        <p:sp>
          <p:nvSpPr>
            <p:cNvPr id="53" name="Freeform 35"/>
            <p:cNvSpPr>
              <a:spLocks noEditPoints="1"/>
            </p:cNvSpPr>
            <p:nvPr/>
          </p:nvSpPr>
          <p:spPr bwMode="gray">
            <a:xfrm>
              <a:off x="1699850" y="4146862"/>
              <a:ext cx="287124" cy="287050"/>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3 w 324"/>
                <a:gd name="T19" fmla="*/ 125 h 324"/>
                <a:gd name="T20" fmla="*/ 229 w 324"/>
                <a:gd name="T21" fmla="*/ 161 h 324"/>
                <a:gd name="T22" fmla="*/ 209 w 324"/>
                <a:gd name="T23" fmla="*/ 201 h 324"/>
                <a:gd name="T24" fmla="*/ 201 w 324"/>
                <a:gd name="T25" fmla="*/ 201 h 324"/>
                <a:gd name="T26" fmla="*/ 201 w 324"/>
                <a:gd name="T27" fmla="*/ 208 h 324"/>
                <a:gd name="T28" fmla="*/ 233 w 324"/>
                <a:gd name="T29" fmla="*/ 208 h 324"/>
                <a:gd name="T30" fmla="*/ 229 w 324"/>
                <a:gd name="T31" fmla="*/ 244 h 324"/>
                <a:gd name="T32" fmla="*/ 209 w 324"/>
                <a:gd name="T33" fmla="*/ 284 h 324"/>
                <a:gd name="T34" fmla="*/ 201 w 324"/>
                <a:gd name="T35" fmla="*/ 284 h 324"/>
                <a:gd name="T36" fmla="*/ 201 w 324"/>
                <a:gd name="T37" fmla="*/ 287 h 324"/>
                <a:gd name="T38" fmla="*/ 182 w 324"/>
                <a:gd name="T39" fmla="*/ 296 h 324"/>
                <a:gd name="T40" fmla="*/ 137 w 324"/>
                <a:gd name="T41" fmla="*/ 296 h 324"/>
                <a:gd name="T42" fmla="*/ 118 w 324"/>
                <a:gd name="T43" fmla="*/ 287 h 324"/>
                <a:gd name="T44" fmla="*/ 118 w 324"/>
                <a:gd name="T45" fmla="*/ 284 h 324"/>
                <a:gd name="T46" fmla="*/ 110 w 324"/>
                <a:gd name="T47" fmla="*/ 284 h 324"/>
                <a:gd name="T48" fmla="*/ 91 w 324"/>
                <a:gd name="T49" fmla="*/ 244 h 324"/>
                <a:gd name="T50" fmla="*/ 86 w 324"/>
                <a:gd name="T51" fmla="*/ 208 h 324"/>
                <a:gd name="T52" fmla="*/ 118 w 324"/>
                <a:gd name="T53" fmla="*/ 208 h 324"/>
                <a:gd name="T54" fmla="*/ 118 w 324"/>
                <a:gd name="T55" fmla="*/ 201 h 324"/>
                <a:gd name="T56" fmla="*/ 110 w 324"/>
                <a:gd name="T57" fmla="*/ 201 h 324"/>
                <a:gd name="T58" fmla="*/ 91 w 324"/>
                <a:gd name="T59" fmla="*/ 161 h 324"/>
                <a:gd name="T60" fmla="*/ 86 w 324"/>
                <a:gd name="T61" fmla="*/ 125 h 324"/>
                <a:gd name="T62" fmla="*/ 118 w 324"/>
                <a:gd name="T63" fmla="*/ 125 h 324"/>
                <a:gd name="T64" fmla="*/ 118 w 324"/>
                <a:gd name="T65" fmla="*/ 119 h 324"/>
                <a:gd name="T66" fmla="*/ 110 w 324"/>
                <a:gd name="T67" fmla="*/ 119 h 324"/>
                <a:gd name="T68" fmla="*/ 91 w 324"/>
                <a:gd name="T69" fmla="*/ 78 h 324"/>
                <a:gd name="T70" fmla="*/ 86 w 324"/>
                <a:gd name="T71" fmla="*/ 42 h 324"/>
                <a:gd name="T72" fmla="*/ 118 w 324"/>
                <a:gd name="T73" fmla="*/ 42 h 324"/>
                <a:gd name="T74" fmla="*/ 118 w 324"/>
                <a:gd name="T75" fmla="*/ 39 h 324"/>
                <a:gd name="T76" fmla="*/ 137 w 324"/>
                <a:gd name="T77" fmla="*/ 19 h 324"/>
                <a:gd name="T78" fmla="*/ 182 w 324"/>
                <a:gd name="T79" fmla="*/ 19 h 324"/>
                <a:gd name="T80" fmla="*/ 201 w 324"/>
                <a:gd name="T81" fmla="*/ 39 h 324"/>
                <a:gd name="T82" fmla="*/ 201 w 324"/>
                <a:gd name="T83" fmla="*/ 42 h 324"/>
                <a:gd name="T84" fmla="*/ 233 w 324"/>
                <a:gd name="T85" fmla="*/ 42 h 324"/>
                <a:gd name="T86" fmla="*/ 229 w 324"/>
                <a:gd name="T87" fmla="*/ 78 h 324"/>
                <a:gd name="T88" fmla="*/ 209 w 324"/>
                <a:gd name="T89" fmla="*/ 119 h 324"/>
                <a:gd name="T90" fmla="*/ 201 w 324"/>
                <a:gd name="T91" fmla="*/ 119 h 324"/>
                <a:gd name="T92" fmla="*/ 201 w 324"/>
                <a:gd name="T93" fmla="*/ 125 h 324"/>
                <a:gd name="T94" fmla="*/ 233 w 324"/>
                <a:gd name="T95" fmla="*/ 1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3" y="125"/>
                  </a:moveTo>
                  <a:cubicBezTo>
                    <a:pt x="239" y="125"/>
                    <a:pt x="237" y="131"/>
                    <a:pt x="229" y="161"/>
                  </a:cubicBezTo>
                  <a:cubicBezTo>
                    <a:pt x="221" y="190"/>
                    <a:pt x="209" y="201"/>
                    <a:pt x="209" y="201"/>
                  </a:cubicBezTo>
                  <a:cubicBezTo>
                    <a:pt x="201" y="201"/>
                    <a:pt x="201" y="201"/>
                    <a:pt x="201" y="201"/>
                  </a:cubicBezTo>
                  <a:cubicBezTo>
                    <a:pt x="201" y="208"/>
                    <a:pt x="201" y="208"/>
                    <a:pt x="201" y="208"/>
                  </a:cubicBezTo>
                  <a:cubicBezTo>
                    <a:pt x="233" y="208"/>
                    <a:pt x="233" y="208"/>
                    <a:pt x="233" y="208"/>
                  </a:cubicBezTo>
                  <a:cubicBezTo>
                    <a:pt x="239" y="208"/>
                    <a:pt x="237" y="214"/>
                    <a:pt x="229" y="244"/>
                  </a:cubicBezTo>
                  <a:cubicBezTo>
                    <a:pt x="221" y="273"/>
                    <a:pt x="209" y="284"/>
                    <a:pt x="209" y="284"/>
                  </a:cubicBezTo>
                  <a:cubicBezTo>
                    <a:pt x="201" y="284"/>
                    <a:pt x="201" y="284"/>
                    <a:pt x="201" y="284"/>
                  </a:cubicBezTo>
                  <a:cubicBezTo>
                    <a:pt x="201" y="287"/>
                    <a:pt x="201" y="287"/>
                    <a:pt x="201" y="287"/>
                  </a:cubicBezTo>
                  <a:cubicBezTo>
                    <a:pt x="182" y="296"/>
                    <a:pt x="182" y="296"/>
                    <a:pt x="182" y="296"/>
                  </a:cubicBezTo>
                  <a:cubicBezTo>
                    <a:pt x="137" y="296"/>
                    <a:pt x="137" y="296"/>
                    <a:pt x="137" y="296"/>
                  </a:cubicBezTo>
                  <a:cubicBezTo>
                    <a:pt x="118" y="287"/>
                    <a:pt x="118" y="287"/>
                    <a:pt x="118" y="287"/>
                  </a:cubicBezTo>
                  <a:cubicBezTo>
                    <a:pt x="118" y="284"/>
                    <a:pt x="118" y="284"/>
                    <a:pt x="118" y="284"/>
                  </a:cubicBezTo>
                  <a:cubicBezTo>
                    <a:pt x="110" y="284"/>
                    <a:pt x="110" y="284"/>
                    <a:pt x="110" y="284"/>
                  </a:cubicBezTo>
                  <a:cubicBezTo>
                    <a:pt x="110" y="284"/>
                    <a:pt x="99" y="273"/>
                    <a:pt x="91" y="244"/>
                  </a:cubicBezTo>
                  <a:cubicBezTo>
                    <a:pt x="83" y="214"/>
                    <a:pt x="80" y="208"/>
                    <a:pt x="86" y="208"/>
                  </a:cubicBezTo>
                  <a:cubicBezTo>
                    <a:pt x="118" y="208"/>
                    <a:pt x="118" y="208"/>
                    <a:pt x="118" y="208"/>
                  </a:cubicBezTo>
                  <a:cubicBezTo>
                    <a:pt x="118" y="201"/>
                    <a:pt x="118" y="201"/>
                    <a:pt x="118" y="201"/>
                  </a:cubicBezTo>
                  <a:cubicBezTo>
                    <a:pt x="110" y="201"/>
                    <a:pt x="110" y="201"/>
                    <a:pt x="110" y="201"/>
                  </a:cubicBezTo>
                  <a:cubicBezTo>
                    <a:pt x="110" y="201"/>
                    <a:pt x="99" y="190"/>
                    <a:pt x="91" y="161"/>
                  </a:cubicBezTo>
                  <a:cubicBezTo>
                    <a:pt x="83" y="131"/>
                    <a:pt x="80" y="125"/>
                    <a:pt x="86" y="125"/>
                  </a:cubicBezTo>
                  <a:cubicBezTo>
                    <a:pt x="118" y="125"/>
                    <a:pt x="118" y="125"/>
                    <a:pt x="118" y="125"/>
                  </a:cubicBezTo>
                  <a:cubicBezTo>
                    <a:pt x="118" y="119"/>
                    <a:pt x="118" y="119"/>
                    <a:pt x="118" y="119"/>
                  </a:cubicBezTo>
                  <a:cubicBezTo>
                    <a:pt x="110" y="119"/>
                    <a:pt x="110" y="119"/>
                    <a:pt x="110" y="119"/>
                  </a:cubicBezTo>
                  <a:cubicBezTo>
                    <a:pt x="110" y="119"/>
                    <a:pt x="99" y="108"/>
                    <a:pt x="91" y="78"/>
                  </a:cubicBezTo>
                  <a:cubicBezTo>
                    <a:pt x="83" y="49"/>
                    <a:pt x="80" y="42"/>
                    <a:pt x="86" y="42"/>
                  </a:cubicBezTo>
                  <a:cubicBezTo>
                    <a:pt x="118" y="42"/>
                    <a:pt x="118" y="42"/>
                    <a:pt x="118" y="42"/>
                  </a:cubicBezTo>
                  <a:cubicBezTo>
                    <a:pt x="118" y="39"/>
                    <a:pt x="118" y="39"/>
                    <a:pt x="118" y="39"/>
                  </a:cubicBezTo>
                  <a:cubicBezTo>
                    <a:pt x="137" y="19"/>
                    <a:pt x="137" y="19"/>
                    <a:pt x="137" y="19"/>
                  </a:cubicBezTo>
                  <a:cubicBezTo>
                    <a:pt x="182" y="19"/>
                    <a:pt x="182" y="19"/>
                    <a:pt x="182" y="19"/>
                  </a:cubicBezTo>
                  <a:cubicBezTo>
                    <a:pt x="201" y="39"/>
                    <a:pt x="201" y="39"/>
                    <a:pt x="201" y="39"/>
                  </a:cubicBezTo>
                  <a:cubicBezTo>
                    <a:pt x="201" y="42"/>
                    <a:pt x="201" y="42"/>
                    <a:pt x="201" y="42"/>
                  </a:cubicBezTo>
                  <a:cubicBezTo>
                    <a:pt x="233" y="42"/>
                    <a:pt x="233" y="42"/>
                    <a:pt x="233" y="42"/>
                  </a:cubicBezTo>
                  <a:cubicBezTo>
                    <a:pt x="239" y="42"/>
                    <a:pt x="237" y="49"/>
                    <a:pt x="229" y="78"/>
                  </a:cubicBezTo>
                  <a:cubicBezTo>
                    <a:pt x="221" y="108"/>
                    <a:pt x="209" y="119"/>
                    <a:pt x="209" y="119"/>
                  </a:cubicBezTo>
                  <a:cubicBezTo>
                    <a:pt x="201" y="119"/>
                    <a:pt x="201" y="119"/>
                    <a:pt x="201" y="119"/>
                  </a:cubicBezTo>
                  <a:cubicBezTo>
                    <a:pt x="201" y="125"/>
                    <a:pt x="201" y="125"/>
                    <a:pt x="201" y="125"/>
                  </a:cubicBezTo>
                  <a:lnTo>
                    <a:pt x="233" y="125"/>
                  </a:lnTo>
                  <a:close/>
                </a:path>
              </a:pathLst>
            </a:custGeom>
            <a:solidFill>
              <a:srgbClr val="FFFFFF"/>
            </a:solidFill>
            <a:ln>
              <a:noFill/>
            </a:ln>
          </p:spPr>
          <p:txBody>
            <a:bodyPr vert="horz" wrap="square" lIns="51428" tIns="25714" rIns="51428" bIns="25714" numCol="1" anchor="t" anchorCtr="0" compatLnSpc="1">
              <a:prstTxWarp prst="textNoShape">
                <a:avLst/>
              </a:prstTxWarp>
            </a:bodyPr>
            <a:lstStyle/>
            <a:p>
              <a:pPr defTabSz="514283"/>
              <a:endParaRPr lang="en-US" sz="1200" dirty="0">
                <a:solidFill>
                  <a:srgbClr val="282828"/>
                </a:solidFill>
              </a:endParaRPr>
            </a:p>
          </p:txBody>
        </p:sp>
        <p:sp>
          <p:nvSpPr>
            <p:cNvPr id="54" name="Oval 36"/>
            <p:cNvSpPr>
              <a:spLocks noChangeArrowheads="1"/>
            </p:cNvSpPr>
            <p:nvPr/>
          </p:nvSpPr>
          <p:spPr bwMode="gray">
            <a:xfrm>
              <a:off x="1811377" y="4189564"/>
              <a:ext cx="59323" cy="58517"/>
            </a:xfrm>
            <a:prstGeom prst="ellipse">
              <a:avLst/>
            </a:prstGeom>
            <a:solidFill>
              <a:srgbClr val="FFFFFF"/>
            </a:solidFill>
            <a:ln>
              <a:noFill/>
            </a:ln>
          </p:spPr>
          <p:txBody>
            <a:bodyPr vert="horz" wrap="square" lIns="51428" tIns="25714" rIns="51428" bIns="25714" numCol="1" anchor="t" anchorCtr="0" compatLnSpc="1">
              <a:prstTxWarp prst="textNoShape">
                <a:avLst/>
              </a:prstTxWarp>
            </a:bodyPr>
            <a:lstStyle/>
            <a:p>
              <a:pPr defTabSz="514283"/>
              <a:endParaRPr lang="en-US" sz="1200" dirty="0">
                <a:solidFill>
                  <a:srgbClr val="282828"/>
                </a:solidFill>
              </a:endParaRPr>
            </a:p>
          </p:txBody>
        </p:sp>
        <p:sp>
          <p:nvSpPr>
            <p:cNvPr id="55" name="Oval 37"/>
            <p:cNvSpPr>
              <a:spLocks noChangeArrowheads="1"/>
            </p:cNvSpPr>
            <p:nvPr/>
          </p:nvSpPr>
          <p:spPr bwMode="gray">
            <a:xfrm>
              <a:off x="1811377" y="4263105"/>
              <a:ext cx="59323" cy="59308"/>
            </a:xfrm>
            <a:prstGeom prst="ellipse">
              <a:avLst/>
            </a:prstGeom>
            <a:solidFill>
              <a:srgbClr val="FFFFFF"/>
            </a:solidFill>
            <a:ln>
              <a:noFill/>
            </a:ln>
          </p:spPr>
          <p:txBody>
            <a:bodyPr vert="horz" wrap="square" lIns="51428" tIns="25714" rIns="51428" bIns="25714" numCol="1" anchor="t" anchorCtr="0" compatLnSpc="1">
              <a:prstTxWarp prst="textNoShape">
                <a:avLst/>
              </a:prstTxWarp>
            </a:bodyPr>
            <a:lstStyle/>
            <a:p>
              <a:pPr defTabSz="514283"/>
              <a:endParaRPr lang="en-US" sz="1200" dirty="0">
                <a:solidFill>
                  <a:srgbClr val="282828"/>
                </a:solidFill>
              </a:endParaRPr>
            </a:p>
          </p:txBody>
        </p:sp>
        <p:sp>
          <p:nvSpPr>
            <p:cNvPr id="56" name="Oval 38"/>
            <p:cNvSpPr>
              <a:spLocks noChangeArrowheads="1"/>
            </p:cNvSpPr>
            <p:nvPr/>
          </p:nvSpPr>
          <p:spPr bwMode="gray">
            <a:xfrm>
              <a:off x="1811377" y="4335856"/>
              <a:ext cx="59323" cy="59308"/>
            </a:xfrm>
            <a:prstGeom prst="ellipse">
              <a:avLst/>
            </a:prstGeom>
            <a:solidFill>
              <a:srgbClr val="FFFFFF"/>
            </a:solidFill>
            <a:ln>
              <a:noFill/>
            </a:ln>
          </p:spPr>
          <p:txBody>
            <a:bodyPr vert="horz" wrap="square" lIns="51428" tIns="25714" rIns="51428" bIns="25714" numCol="1" anchor="t" anchorCtr="0" compatLnSpc="1">
              <a:prstTxWarp prst="textNoShape">
                <a:avLst/>
              </a:prstTxWarp>
            </a:bodyPr>
            <a:lstStyle/>
            <a:p>
              <a:pPr defTabSz="514283"/>
              <a:endParaRPr lang="en-US" sz="1200" dirty="0">
                <a:solidFill>
                  <a:srgbClr val="282828"/>
                </a:solidFill>
              </a:endParaRPr>
            </a:p>
          </p:txBody>
        </p:sp>
      </p:grpSp>
    </p:spTree>
    <p:extLst>
      <p:ext uri="{BB962C8B-B14F-4D97-AF65-F5344CB8AC3E}">
        <p14:creationId xmlns:p14="http://schemas.microsoft.com/office/powerpoint/2010/main" val="1245763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a:solidFill>
                  <a:schemeClr val="tx1"/>
                </a:solidFill>
              </a:rPr>
              <a:t>Biggest pitfalls of implementing social</a:t>
            </a:r>
            <a:endParaRPr lang="en-US" dirty="0"/>
          </a:p>
        </p:txBody>
      </p:sp>
      <p:sp>
        <p:nvSpPr>
          <p:cNvPr id="10" name="Rectangle 2"/>
          <p:cNvSpPr/>
          <p:nvPr/>
        </p:nvSpPr>
        <p:spPr bwMode="auto">
          <a:xfrm>
            <a:off x="4260807" y="2417912"/>
            <a:ext cx="3908173" cy="1977447"/>
          </a:xfrm>
          <a:prstGeom prst="rect">
            <a:avLst/>
          </a:prstGeom>
          <a:solidFill>
            <a:srgbClr val="30884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a:solidFill>
                  <a:srgbClr val="FFFFFF"/>
                </a:solidFill>
                <a:latin typeface="Segoe UI Light"/>
                <a:sym typeface="Wingdings" panose="05000000000000000000" pitchFamily="2" charset="2"/>
              </a:rPr>
              <a:t>Too expensive to roll out to many users</a:t>
            </a:r>
            <a:br>
              <a:rPr lang="en-US" sz="3200" dirty="0">
                <a:solidFill>
                  <a:srgbClr val="FFFFFF"/>
                </a:solidFill>
                <a:latin typeface="Segoe UI Light"/>
                <a:sym typeface="Wingdings" panose="05000000000000000000" pitchFamily="2" charset="2"/>
              </a:rPr>
            </a:br>
            <a:r>
              <a:rPr lang="en-US" sz="3200" dirty="0">
                <a:solidFill>
                  <a:srgbClr val="FFFFFF"/>
                </a:solidFill>
                <a:latin typeface="Segoe UI Light"/>
                <a:sym typeface="Wingdings" panose="05000000000000000000" pitchFamily="2" charset="2"/>
              </a:rPr>
              <a:t/>
            </a:r>
            <a:br>
              <a:rPr lang="en-US" sz="3200" dirty="0">
                <a:solidFill>
                  <a:srgbClr val="FFFFFF"/>
                </a:solidFill>
                <a:latin typeface="Segoe UI Light"/>
                <a:sym typeface="Wingdings" panose="05000000000000000000" pitchFamily="2" charset="2"/>
              </a:rPr>
            </a:br>
            <a:endParaRPr lang="en-US" sz="3200" dirty="0">
              <a:solidFill>
                <a:srgbClr val="FFFFFF"/>
              </a:solidFill>
              <a:latin typeface="Segoe UI Light"/>
              <a:sym typeface="Wingdings" panose="05000000000000000000" pitchFamily="2" charset="2"/>
            </a:endParaRPr>
          </a:p>
        </p:txBody>
      </p:sp>
      <p:sp>
        <p:nvSpPr>
          <p:cNvPr id="9" name="Rectangle 2"/>
          <p:cNvSpPr/>
          <p:nvPr/>
        </p:nvSpPr>
        <p:spPr bwMode="auto">
          <a:xfrm>
            <a:off x="271464" y="2417912"/>
            <a:ext cx="3908173" cy="1977447"/>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a:solidFill>
                  <a:srgbClr val="FFFFFF"/>
                </a:solidFill>
                <a:latin typeface="Segoe UI Light"/>
                <a:sym typeface="Wingdings" panose="05000000000000000000" pitchFamily="2" charset="2"/>
              </a:rPr>
              <a:t>A </a:t>
            </a:r>
            <a:r>
              <a:rPr lang="en-US" sz="3200" dirty="0" smtClean="0">
                <a:solidFill>
                  <a:srgbClr val="FFFFFF"/>
                </a:solidFill>
                <a:latin typeface="Segoe UI Light"/>
                <a:sym typeface="Wingdings" panose="05000000000000000000" pitchFamily="2" charset="2"/>
              </a:rPr>
              <a:t>silo </a:t>
            </a:r>
            <a:r>
              <a:rPr lang="en-US" sz="3200" dirty="0">
                <a:solidFill>
                  <a:srgbClr val="FFFFFF"/>
                </a:solidFill>
                <a:latin typeface="Segoe UI Light"/>
                <a:sym typeface="Wingdings" panose="05000000000000000000" pitchFamily="2" charset="2"/>
              </a:rPr>
              <a:t>within a company</a:t>
            </a:r>
          </a:p>
        </p:txBody>
      </p:sp>
      <p:sp>
        <p:nvSpPr>
          <p:cNvPr id="12" name="Rectangle 2"/>
          <p:cNvSpPr/>
          <p:nvPr/>
        </p:nvSpPr>
        <p:spPr bwMode="auto">
          <a:xfrm>
            <a:off x="8256030" y="2417912"/>
            <a:ext cx="3908173" cy="1977447"/>
          </a:xfrm>
          <a:prstGeom prst="rect">
            <a:avLst/>
          </a:prstGeom>
          <a:solidFill>
            <a:srgbClr val="BA141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200" dirty="0">
                <a:solidFill>
                  <a:srgbClr val="FFFFFF"/>
                </a:solidFill>
                <a:latin typeface="Segoe UI Light"/>
                <a:sym typeface="Wingdings" panose="05000000000000000000" pitchFamily="2" charset="2"/>
              </a:rPr>
              <a:t>Not seamlessly integrated</a:t>
            </a:r>
          </a:p>
        </p:txBody>
      </p:sp>
      <p:sp>
        <p:nvSpPr>
          <p:cNvPr id="13" name="Rectangle 1"/>
          <p:cNvSpPr/>
          <p:nvPr/>
        </p:nvSpPr>
        <p:spPr bwMode="auto">
          <a:xfrm>
            <a:off x="271464" y="4457321"/>
            <a:ext cx="11892738" cy="9461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lvl="2" algn="ctr" defTabSz="932472" fontAlgn="base">
              <a:lnSpc>
                <a:spcPct val="90000"/>
              </a:lnSpc>
              <a:spcBef>
                <a:spcPct val="0"/>
              </a:spcBef>
              <a:spcAft>
                <a:spcPct val="0"/>
              </a:spcAft>
            </a:pPr>
            <a:r>
              <a:rPr lang="en-US" sz="3200" dirty="0">
                <a:solidFill>
                  <a:srgbClr val="FFFFFF"/>
                </a:solidFill>
                <a:latin typeface="Segoe UI Light"/>
                <a:cs typeface="Segoe UI Semibold" panose="020B0702040204020203" pitchFamily="34" charset="0"/>
                <a:sym typeface="Wingdings" panose="05000000000000000000" pitchFamily="2" charset="2"/>
              </a:rPr>
              <a:t>Social </a:t>
            </a:r>
            <a:r>
              <a:rPr lang="en-US" sz="3200" dirty="0" smtClean="0">
                <a:solidFill>
                  <a:srgbClr val="FFFFFF"/>
                </a:solidFill>
                <a:latin typeface="Segoe UI Light"/>
                <a:cs typeface="Segoe UI Semibold" panose="020B0702040204020203" pitchFamily="34" charset="0"/>
                <a:sym typeface="Wingdings" panose="05000000000000000000" pitchFamily="2" charset="2"/>
              </a:rPr>
              <a:t>strategy </a:t>
            </a:r>
            <a:r>
              <a:rPr lang="en-US" sz="3200" dirty="0">
                <a:solidFill>
                  <a:srgbClr val="FFFFFF"/>
                </a:solidFill>
                <a:latin typeface="Segoe UI Light"/>
                <a:cs typeface="Segoe UI Semibold" panose="020B0702040204020203" pitchFamily="34" charset="0"/>
                <a:sym typeface="Wingdings" panose="05000000000000000000" pitchFamily="2" charset="2"/>
              </a:rPr>
              <a:t>not aligned with top business goals</a:t>
            </a:r>
          </a:p>
        </p:txBody>
      </p:sp>
      <p:sp>
        <p:nvSpPr>
          <p:cNvPr id="21" name="TextBox 20"/>
          <p:cNvSpPr txBox="1"/>
          <p:nvPr/>
        </p:nvSpPr>
        <p:spPr>
          <a:xfrm>
            <a:off x="273779" y="1211264"/>
            <a:ext cx="11014934" cy="914399"/>
          </a:xfrm>
          <a:prstGeom prst="rect">
            <a:avLst/>
          </a:prstGeom>
          <a:noFill/>
        </p:spPr>
        <p:txBody>
          <a:bodyPr wrap="square" lIns="182880" tIns="146304" rIns="182880" bIns="146304" rtlCol="0">
            <a:noAutofit/>
          </a:bodyPr>
          <a:lstStyle/>
          <a:p>
            <a:pPr>
              <a:lnSpc>
                <a:spcPct val="90000"/>
              </a:lnSpc>
              <a:spcBef>
                <a:spcPts val="1200"/>
              </a:spcBef>
              <a:buSzPct val="90000"/>
            </a:pPr>
            <a:endParaRPr lang="en-US" sz="2000" dirty="0">
              <a:gradFill>
                <a:gsLst>
                  <a:gs pos="1250">
                    <a:srgbClr val="292929"/>
                  </a:gs>
                  <a:gs pos="99000">
                    <a:srgbClr val="292929"/>
                  </a:gs>
                </a:gsLst>
                <a:lin ang="5400000" scaled="0"/>
              </a:gradFill>
              <a:latin typeface="Segoe UI Light"/>
            </a:endParaRPr>
          </a:p>
        </p:txBody>
      </p:sp>
    </p:spTree>
    <p:extLst>
      <p:ext uri="{BB962C8B-B14F-4D97-AF65-F5344CB8AC3E}">
        <p14:creationId xmlns:p14="http://schemas.microsoft.com/office/powerpoint/2010/main" val="2279220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t>
            </a:r>
            <a:r>
              <a:rPr lang="en-US" dirty="0" err="1" smtClean="0"/>
              <a:t>amazonfail</a:t>
            </a:r>
            <a:endParaRPr lang="en-US" dirty="0"/>
          </a:p>
        </p:txBody>
      </p:sp>
    </p:spTree>
    <p:extLst>
      <p:ext uri="{BB962C8B-B14F-4D97-AF65-F5344CB8AC3E}">
        <p14:creationId xmlns:p14="http://schemas.microsoft.com/office/powerpoint/2010/main" val="398290069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Download the deck on Yammer </a:t>
            </a:r>
            <a:br>
              <a:rPr lang="en-US" dirty="0" smtClean="0"/>
            </a:br>
            <a:r>
              <a:rPr lang="en-US" sz="3600" dirty="0" smtClean="0"/>
              <a:t>http</a:t>
            </a:r>
            <a:r>
              <a:rPr lang="en-US" sz="3600" dirty="0"/>
              <a:t>://</a:t>
            </a:r>
            <a:r>
              <a:rPr lang="en-US" sz="3600" dirty="0" smtClean="0"/>
              <a:t>myspc.sharepointconference.com/Sessions/Details/14005</a:t>
            </a:r>
            <a:endParaRPr lang="en-US" dirty="0"/>
          </a:p>
        </p:txBody>
      </p:sp>
    </p:spTree>
    <p:extLst>
      <p:ext uri="{BB962C8B-B14F-4D97-AF65-F5344CB8AC3E}">
        <p14:creationId xmlns:p14="http://schemas.microsoft.com/office/powerpoint/2010/main" val="96171759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554068" y="1933289"/>
            <a:ext cx="1572218" cy="466302"/>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521" tIns="46626" rIns="93252" bIns="46626" numCol="1" rtlCol="0" anchor="ctr" anchorCtr="0" compatLnSpc="1">
            <a:prstTxWarp prst="textNoShape">
              <a:avLst/>
            </a:prstTxWarp>
          </a:bodyPr>
          <a:lstStyle/>
          <a:p>
            <a:pPr algn="r" defTabSz="931971" fontAlgn="base">
              <a:spcBef>
                <a:spcPct val="0"/>
              </a:spcBef>
              <a:spcAft>
                <a:spcPct val="0"/>
              </a:spcAft>
            </a:pPr>
            <a:r>
              <a:rPr lang="en-US" sz="1632" dirty="0">
                <a:gradFill>
                  <a:gsLst>
                    <a:gs pos="0">
                      <a:srgbClr val="FFFFFF"/>
                    </a:gs>
                    <a:gs pos="100000">
                      <a:srgbClr val="FFFFFF"/>
                    </a:gs>
                  </a:gsLst>
                  <a:lin ang="5400000" scaled="0"/>
                </a:gradFill>
                <a:latin typeface="Segoe UI" pitchFamily="34" charset="0"/>
                <a:ea typeface="Segoe UI" pitchFamily="34" charset="0"/>
                <a:cs typeface="Segoe UI" pitchFamily="34" charset="0"/>
              </a:rPr>
              <a:t>DEVICES</a:t>
            </a:r>
          </a:p>
        </p:txBody>
      </p:sp>
      <p:sp>
        <p:nvSpPr>
          <p:cNvPr id="52" name="Rectangle 51"/>
          <p:cNvSpPr/>
          <p:nvPr/>
        </p:nvSpPr>
        <p:spPr bwMode="auto">
          <a:xfrm>
            <a:off x="2618358" y="1460964"/>
            <a:ext cx="9832968" cy="1507982"/>
          </a:xfrm>
          <a:prstGeom prst="rect">
            <a:avLst/>
          </a:prstGeom>
          <a:solidFill>
            <a:schemeClr val="bg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40" name="Group 39"/>
          <p:cNvGrpSpPr/>
          <p:nvPr/>
        </p:nvGrpSpPr>
        <p:grpSpPr>
          <a:xfrm>
            <a:off x="2640144" y="1466987"/>
            <a:ext cx="2891070" cy="1398905"/>
            <a:chOff x="3020478" y="1438354"/>
            <a:chExt cx="2834640" cy="1371600"/>
          </a:xfrm>
        </p:grpSpPr>
        <p:sp>
          <p:nvSpPr>
            <p:cNvPr id="22" name="Rectangle 21"/>
            <p:cNvSpPr/>
            <p:nvPr/>
          </p:nvSpPr>
          <p:spPr bwMode="auto">
            <a:xfrm>
              <a:off x="3020478" y="1438354"/>
              <a:ext cx="283464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856"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21" name="Group 20"/>
            <p:cNvGrpSpPr/>
            <p:nvPr/>
          </p:nvGrpSpPr>
          <p:grpSpPr>
            <a:xfrm>
              <a:off x="3747220" y="1661525"/>
              <a:ext cx="1391296" cy="1097128"/>
              <a:chOff x="3171305" y="1661525"/>
              <a:chExt cx="1391296" cy="1097128"/>
            </a:xfrm>
          </p:grpSpPr>
          <p:grpSp>
            <p:nvGrpSpPr>
              <p:cNvPr id="24" name="Group 23"/>
              <p:cNvGrpSpPr/>
              <p:nvPr/>
            </p:nvGrpSpPr>
            <p:grpSpPr bwMode="black">
              <a:xfrm>
                <a:off x="3564086" y="1661525"/>
                <a:ext cx="605735" cy="718309"/>
                <a:chOff x="3697005" y="3882968"/>
                <a:chExt cx="930763" cy="918513"/>
              </a:xfrm>
            </p:grpSpPr>
            <p:pic>
              <p:nvPicPr>
                <p:cNvPr id="25" name="Picture 2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3697005" y="4271456"/>
                  <a:ext cx="394555" cy="530025"/>
                </a:xfrm>
                <a:prstGeom prst="rect">
                  <a:avLst/>
                </a:prstGeom>
              </p:spPr>
            </p:pic>
            <p:sp>
              <p:nvSpPr>
                <p:cNvPr id="26" name="Freeform 61"/>
                <p:cNvSpPr>
                  <a:spLocks/>
                </p:cNvSpPr>
                <p:nvPr/>
              </p:nvSpPr>
              <p:spPr bwMode="black">
                <a:xfrm rot="10800000">
                  <a:off x="4060569" y="3882968"/>
                  <a:ext cx="567199" cy="820333"/>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3260" tIns="46630" rIns="93260" bIns="46630" numCol="1" anchor="t" anchorCtr="0" compatLnSpc="1">
                  <a:prstTxWarp prst="textNoShape">
                    <a:avLst/>
                  </a:prstTxWarp>
                </a:bodyPr>
                <a:lstStyle/>
                <a:p>
                  <a:pPr defTabSz="932557"/>
                  <a:endParaRPr lang="en-US" sz="918" dirty="0">
                    <a:solidFill>
                      <a:srgbClr val="FFFFFF"/>
                    </a:solidFill>
                    <a:latin typeface="Segoe UI" pitchFamily="34" charset="0"/>
                    <a:ea typeface="Segoe UI" pitchFamily="34" charset="0"/>
                    <a:cs typeface="Segoe UI" pitchFamily="34" charset="0"/>
                  </a:endParaRPr>
                </a:p>
              </p:txBody>
            </p:sp>
          </p:grpSp>
          <p:sp>
            <p:nvSpPr>
              <p:cNvPr id="29" name="TextBox 28"/>
              <p:cNvSpPr txBox="1"/>
              <p:nvPr/>
            </p:nvSpPr>
            <p:spPr bwMode="black">
              <a:xfrm>
                <a:off x="3171305" y="2413302"/>
                <a:ext cx="1391296" cy="345351"/>
              </a:xfrm>
              <a:prstGeom prst="rect">
                <a:avLst/>
              </a:prstGeom>
              <a:noFill/>
            </p:spPr>
            <p:txBody>
              <a:bodyPr wrap="square" lIns="83943" tIns="0" rIns="0" bIns="0" rtlCol="0">
                <a:spAutoFit/>
              </a:bodyPr>
              <a:lstStyle/>
              <a:p>
                <a:pPr algn="ctr" defTabSz="932557"/>
                <a:r>
                  <a:rPr lang="en-US" sz="2244" dirty="0">
                    <a:solidFill>
                      <a:srgbClr val="FFFFFF"/>
                    </a:solidFill>
                    <a:latin typeface="Segoe"/>
                    <a:ea typeface="Segoe UI" pitchFamily="34" charset="0"/>
                    <a:cs typeface="Segoe"/>
                  </a:rPr>
                  <a:t>Tablet</a:t>
                </a:r>
              </a:p>
            </p:txBody>
          </p:sp>
        </p:grpSp>
      </p:grpSp>
      <p:grpSp>
        <p:nvGrpSpPr>
          <p:cNvPr id="39" name="Group 38"/>
          <p:cNvGrpSpPr/>
          <p:nvPr/>
        </p:nvGrpSpPr>
        <p:grpSpPr>
          <a:xfrm>
            <a:off x="5662732" y="1466987"/>
            <a:ext cx="2891070" cy="1398905"/>
            <a:chOff x="5057407" y="1438354"/>
            <a:chExt cx="2834640" cy="1371600"/>
          </a:xfrm>
        </p:grpSpPr>
        <p:sp>
          <p:nvSpPr>
            <p:cNvPr id="63" name="Rectangle 62"/>
            <p:cNvSpPr/>
            <p:nvPr/>
          </p:nvSpPr>
          <p:spPr bwMode="auto">
            <a:xfrm>
              <a:off x="5057407" y="1438354"/>
              <a:ext cx="283464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856"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20" name="Group 19"/>
            <p:cNvGrpSpPr/>
            <p:nvPr/>
          </p:nvGrpSpPr>
          <p:grpSpPr>
            <a:xfrm>
              <a:off x="5775036" y="1651513"/>
              <a:ext cx="1391296" cy="1107140"/>
              <a:chOff x="5201994" y="1651513"/>
              <a:chExt cx="1391296" cy="1107140"/>
            </a:xfrm>
          </p:grpSpPr>
          <p:sp>
            <p:nvSpPr>
              <p:cNvPr id="27" name="Freeform 20"/>
              <p:cNvSpPr>
                <a:spLocks noEditPoints="1"/>
              </p:cNvSpPr>
              <p:nvPr/>
            </p:nvSpPr>
            <p:spPr bwMode="black">
              <a:xfrm>
                <a:off x="5372652" y="1651513"/>
                <a:ext cx="1049980" cy="736472"/>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3943" tIns="41972" rIns="83943" bIns="41972" numCol="1" anchor="t" anchorCtr="0" compatLnSpc="1">
                <a:prstTxWarp prst="textNoShape">
                  <a:avLst/>
                </a:prstTxWarp>
              </a:bodyPr>
              <a:lstStyle/>
              <a:p>
                <a:pPr defTabSz="932557"/>
                <a:endParaRPr lang="en-US" sz="918" dirty="0">
                  <a:solidFill>
                    <a:srgbClr val="FFFFFF"/>
                  </a:solidFill>
                  <a:latin typeface="Segoe UI" pitchFamily="34" charset="0"/>
                  <a:ea typeface="Segoe UI" pitchFamily="34" charset="0"/>
                  <a:cs typeface="Segoe UI" pitchFamily="34" charset="0"/>
                </a:endParaRPr>
              </a:p>
            </p:txBody>
          </p:sp>
          <p:sp>
            <p:nvSpPr>
              <p:cNvPr id="30" name="TextBox 29"/>
              <p:cNvSpPr txBox="1"/>
              <p:nvPr/>
            </p:nvSpPr>
            <p:spPr bwMode="black">
              <a:xfrm>
                <a:off x="5201994" y="2413302"/>
                <a:ext cx="1391296" cy="345351"/>
              </a:xfrm>
              <a:prstGeom prst="rect">
                <a:avLst/>
              </a:prstGeom>
              <a:noFill/>
            </p:spPr>
            <p:txBody>
              <a:bodyPr wrap="square" lIns="83943" tIns="0" rIns="0" bIns="0" rtlCol="0">
                <a:spAutoFit/>
              </a:bodyPr>
              <a:lstStyle/>
              <a:p>
                <a:pPr algn="ctr" defTabSz="932557"/>
                <a:r>
                  <a:rPr lang="en-US" sz="2244" dirty="0">
                    <a:solidFill>
                      <a:srgbClr val="FFFFFF"/>
                    </a:solidFill>
                    <a:latin typeface="Segoe UI" pitchFamily="34" charset="0"/>
                    <a:ea typeface="Segoe UI" pitchFamily="34" charset="0"/>
                    <a:cs typeface="Segoe UI" pitchFamily="34" charset="0"/>
                  </a:rPr>
                  <a:t>Desktop</a:t>
                </a:r>
              </a:p>
            </p:txBody>
          </p:sp>
        </p:grpSp>
      </p:grpSp>
      <p:grpSp>
        <p:nvGrpSpPr>
          <p:cNvPr id="38" name="Group 37"/>
          <p:cNvGrpSpPr/>
          <p:nvPr/>
        </p:nvGrpSpPr>
        <p:grpSpPr>
          <a:xfrm>
            <a:off x="8685321" y="1466987"/>
            <a:ext cx="2891070" cy="1398905"/>
            <a:chOff x="6062724" y="1438354"/>
            <a:chExt cx="2834640" cy="1371600"/>
          </a:xfrm>
        </p:grpSpPr>
        <p:sp>
          <p:nvSpPr>
            <p:cNvPr id="65" name="Rectangle 64"/>
            <p:cNvSpPr/>
            <p:nvPr/>
          </p:nvSpPr>
          <p:spPr bwMode="auto">
            <a:xfrm>
              <a:off x="6062724" y="1438354"/>
              <a:ext cx="283464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856"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9" name="Group 18"/>
            <p:cNvGrpSpPr/>
            <p:nvPr/>
          </p:nvGrpSpPr>
          <p:grpSpPr>
            <a:xfrm>
              <a:off x="6775071" y="1590944"/>
              <a:ext cx="1391296" cy="1167709"/>
              <a:chOff x="6129644" y="1590944"/>
              <a:chExt cx="1391296" cy="1167709"/>
            </a:xfrm>
          </p:grpSpPr>
          <p:pic>
            <p:nvPicPr>
              <p:cNvPr id="28" name="Picture 27"/>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6616399" y="1590944"/>
                <a:ext cx="417786" cy="802472"/>
              </a:xfrm>
              <a:prstGeom prst="rect">
                <a:avLst/>
              </a:prstGeom>
            </p:spPr>
          </p:pic>
          <p:sp>
            <p:nvSpPr>
              <p:cNvPr id="31" name="TextBox 30"/>
              <p:cNvSpPr txBox="1"/>
              <p:nvPr/>
            </p:nvSpPr>
            <p:spPr bwMode="black">
              <a:xfrm>
                <a:off x="6129644" y="2413302"/>
                <a:ext cx="1391296" cy="345351"/>
              </a:xfrm>
              <a:prstGeom prst="rect">
                <a:avLst/>
              </a:prstGeom>
              <a:noFill/>
            </p:spPr>
            <p:txBody>
              <a:bodyPr wrap="square" lIns="83943" tIns="0" rIns="0" bIns="0" rtlCol="0">
                <a:spAutoFit/>
              </a:bodyPr>
              <a:lstStyle/>
              <a:p>
                <a:pPr algn="ctr" defTabSz="932557"/>
                <a:r>
                  <a:rPr lang="en-US" sz="2244" dirty="0">
                    <a:solidFill>
                      <a:srgbClr val="FFFFFF"/>
                    </a:solidFill>
                    <a:latin typeface="Segoe UI" pitchFamily="34" charset="0"/>
                    <a:ea typeface="Segoe UI" pitchFamily="34" charset="0"/>
                    <a:cs typeface="Segoe UI" pitchFamily="34" charset="0"/>
                  </a:rPr>
                  <a:t>Phone</a:t>
                </a:r>
              </a:p>
            </p:txBody>
          </p:sp>
        </p:grpSp>
      </p:grpSp>
      <p:sp>
        <p:nvSpPr>
          <p:cNvPr id="47" name="Rectangle 46"/>
          <p:cNvSpPr/>
          <p:nvPr/>
        </p:nvSpPr>
        <p:spPr>
          <a:xfrm>
            <a:off x="553971" y="3435247"/>
            <a:ext cx="1575698" cy="466302"/>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521" tIns="46626" rIns="93252" bIns="46626" numCol="1" rtlCol="0" anchor="ctr" anchorCtr="0" compatLnSpc="1">
            <a:prstTxWarp prst="textNoShape">
              <a:avLst/>
            </a:prstTxWarp>
          </a:bodyPr>
          <a:lstStyle/>
          <a:p>
            <a:pPr algn="r" defTabSz="931971" fontAlgn="base">
              <a:spcBef>
                <a:spcPct val="0"/>
              </a:spcBef>
              <a:spcAft>
                <a:spcPct val="0"/>
              </a:spcAft>
            </a:pPr>
            <a:r>
              <a:rPr lang="en-US" sz="1632" dirty="0">
                <a:gradFill>
                  <a:gsLst>
                    <a:gs pos="0">
                      <a:srgbClr val="FFFFFF"/>
                    </a:gs>
                    <a:gs pos="100000">
                      <a:srgbClr val="FFFFFF"/>
                    </a:gs>
                  </a:gsLst>
                  <a:lin ang="5400000" scaled="0"/>
                </a:gradFill>
                <a:latin typeface="Segoe UI" pitchFamily="34" charset="0"/>
                <a:ea typeface="Segoe UI" pitchFamily="34" charset="0"/>
                <a:cs typeface="Segoe UI" pitchFamily="34" charset="0"/>
              </a:rPr>
              <a:t>WORKLOADS</a:t>
            </a:r>
          </a:p>
        </p:txBody>
      </p:sp>
      <p:sp>
        <p:nvSpPr>
          <p:cNvPr id="62" name="Rectangle 61"/>
          <p:cNvSpPr/>
          <p:nvPr/>
        </p:nvSpPr>
        <p:spPr>
          <a:xfrm>
            <a:off x="553971" y="5830949"/>
            <a:ext cx="1575698" cy="466302"/>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521" tIns="46626" rIns="93252" bIns="46626" numCol="1" rtlCol="0" anchor="ctr" anchorCtr="0" compatLnSpc="1">
            <a:prstTxWarp prst="textNoShape">
              <a:avLst/>
            </a:prstTxWarp>
          </a:bodyPr>
          <a:lstStyle/>
          <a:p>
            <a:pPr algn="r" defTabSz="931971" fontAlgn="base">
              <a:spcBef>
                <a:spcPct val="0"/>
              </a:spcBef>
              <a:spcAft>
                <a:spcPct val="0"/>
              </a:spcAft>
            </a:pPr>
            <a:r>
              <a:rPr lang="en-US" sz="1632" dirty="0">
                <a:gradFill>
                  <a:gsLst>
                    <a:gs pos="0">
                      <a:srgbClr val="FFFFFF"/>
                    </a:gs>
                    <a:gs pos="100000">
                      <a:srgbClr val="FFFFFF"/>
                    </a:gs>
                  </a:gsLst>
                  <a:lin ang="5400000" scaled="0"/>
                </a:gradFill>
                <a:latin typeface="Segoe UI" pitchFamily="34" charset="0"/>
                <a:ea typeface="Segoe UI" pitchFamily="34" charset="0"/>
                <a:cs typeface="Segoe UI" pitchFamily="34" charset="0"/>
              </a:rPr>
              <a:t>DEPLOYMENT</a:t>
            </a:r>
          </a:p>
        </p:txBody>
      </p:sp>
      <p:sp>
        <p:nvSpPr>
          <p:cNvPr id="4" name="Rectangle 3"/>
          <p:cNvSpPr/>
          <p:nvPr/>
        </p:nvSpPr>
        <p:spPr bwMode="auto">
          <a:xfrm>
            <a:off x="2618358" y="2865893"/>
            <a:ext cx="9832968" cy="1496394"/>
          </a:xfrm>
          <a:prstGeom prst="rect">
            <a:avLst/>
          </a:prstGeom>
          <a:solidFill>
            <a:schemeClr val="bg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Customer Relationship Management</a:t>
            </a:r>
            <a:endParaRPr lang="en-US" dirty="0"/>
          </a:p>
        </p:txBody>
      </p:sp>
      <p:grpSp>
        <p:nvGrpSpPr>
          <p:cNvPr id="5" name="Group 4"/>
          <p:cNvGrpSpPr/>
          <p:nvPr/>
        </p:nvGrpSpPr>
        <p:grpSpPr>
          <a:xfrm>
            <a:off x="2635122" y="2963381"/>
            <a:ext cx="2098358" cy="1398905"/>
            <a:chOff x="2665412" y="2971800"/>
            <a:chExt cx="2057400" cy="1371600"/>
          </a:xfrm>
        </p:grpSpPr>
        <p:sp>
          <p:nvSpPr>
            <p:cNvPr id="11" name="Rectangle 10"/>
            <p:cNvSpPr>
              <a:spLocks/>
            </p:cNvSpPr>
            <p:nvPr/>
          </p:nvSpPr>
          <p:spPr bwMode="auto">
            <a:xfrm>
              <a:off x="2665412" y="2971800"/>
              <a:ext cx="205740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latin typeface="Segoe"/>
                  <a:ea typeface="Segoe UI" pitchFamily="34" charset="0"/>
                  <a:cs typeface="Segoe"/>
                </a:rPr>
                <a:t>Sales</a:t>
              </a:r>
            </a:p>
          </p:txBody>
        </p:sp>
        <p:pic>
          <p:nvPicPr>
            <p:cNvPr id="34" name="Picture 5" descr="\\MAGNUM\Projects\Microsoft\Cloud Power FY12\Design\ICONS_PNG\Increase.png"/>
            <p:cNvPicPr>
              <a:picLocks noChangeAspect="1" noChangeArrowheads="1"/>
            </p:cNvPicPr>
            <p:nvPr/>
          </p:nvPicPr>
          <p:blipFill>
            <a:blip r:embed="rId7" cstate="print">
              <a:lum bright="100000"/>
            </a:blip>
            <a:srcRect/>
            <a:stretch>
              <a:fillRect/>
            </a:stretch>
          </p:blipFill>
          <p:spPr bwMode="auto">
            <a:xfrm>
              <a:off x="3142239" y="2977256"/>
              <a:ext cx="1096623" cy="1096623"/>
            </a:xfrm>
            <a:prstGeom prst="rect">
              <a:avLst/>
            </a:prstGeom>
            <a:noFill/>
          </p:spPr>
        </p:pic>
      </p:grpSp>
      <p:grpSp>
        <p:nvGrpSpPr>
          <p:cNvPr id="6" name="Group 5"/>
          <p:cNvGrpSpPr/>
          <p:nvPr/>
        </p:nvGrpSpPr>
        <p:grpSpPr>
          <a:xfrm>
            <a:off x="4913861" y="2963381"/>
            <a:ext cx="2098358" cy="1398905"/>
            <a:chOff x="4856076" y="2971800"/>
            <a:chExt cx="2057400" cy="1371600"/>
          </a:xfrm>
        </p:grpSpPr>
        <p:sp>
          <p:nvSpPr>
            <p:cNvPr id="12" name="Rectangle 11"/>
            <p:cNvSpPr/>
            <p:nvPr/>
          </p:nvSpPr>
          <p:spPr bwMode="auto">
            <a:xfrm>
              <a:off x="4856076" y="2971800"/>
              <a:ext cx="205740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244" spc="-82" dirty="0">
                  <a:gradFill>
                    <a:gsLst>
                      <a:gs pos="0">
                        <a:srgbClr val="FFFFFF"/>
                      </a:gs>
                      <a:gs pos="100000">
                        <a:srgbClr val="FFFFFF"/>
                      </a:gs>
                    </a:gsLst>
                    <a:lin ang="5400000" scaled="0"/>
                  </a:gradFill>
                  <a:latin typeface="Segoe UI" pitchFamily="34" charset="0"/>
                  <a:ea typeface="Segoe UI" pitchFamily="34" charset="0"/>
                  <a:cs typeface="Segoe UI" pitchFamily="34" charset="0"/>
                </a:rPr>
                <a:t>Marketing</a:t>
              </a:r>
            </a:p>
          </p:txBody>
        </p:sp>
        <p:pic>
          <p:nvPicPr>
            <p:cNvPr id="51" name="Picture 4" descr="\\MAGNUM\Projects\Microsoft\Cloud Power FY12\Design\ICONS_PNG\Open_Web_Platform.png"/>
            <p:cNvPicPr>
              <a:picLocks noChangeAspect="1" noChangeArrowheads="1"/>
            </p:cNvPicPr>
            <p:nvPr/>
          </p:nvPicPr>
          <p:blipFill>
            <a:blip r:embed="rId8" cstate="print">
              <a:lum bright="100000"/>
            </a:blip>
            <a:srcRect/>
            <a:stretch>
              <a:fillRect/>
            </a:stretch>
          </p:blipFill>
          <p:spPr bwMode="auto">
            <a:xfrm>
              <a:off x="5423842" y="3058579"/>
              <a:ext cx="946509" cy="946509"/>
            </a:xfrm>
            <a:prstGeom prst="rect">
              <a:avLst/>
            </a:prstGeom>
            <a:noFill/>
          </p:spPr>
        </p:pic>
      </p:grpSp>
      <p:grpSp>
        <p:nvGrpSpPr>
          <p:cNvPr id="7" name="Group 6"/>
          <p:cNvGrpSpPr/>
          <p:nvPr/>
        </p:nvGrpSpPr>
        <p:grpSpPr>
          <a:xfrm>
            <a:off x="7192600" y="2963381"/>
            <a:ext cx="2098358" cy="1398905"/>
            <a:chOff x="6932612" y="2971800"/>
            <a:chExt cx="2057400" cy="1371600"/>
          </a:xfrm>
        </p:grpSpPr>
        <p:sp>
          <p:nvSpPr>
            <p:cNvPr id="10" name="Rectangle 9"/>
            <p:cNvSpPr/>
            <p:nvPr/>
          </p:nvSpPr>
          <p:spPr bwMode="auto">
            <a:xfrm>
              <a:off x="6932612" y="2971800"/>
              <a:ext cx="205740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latin typeface="Segoe UI" pitchFamily="34" charset="0"/>
                  <a:ea typeface="Segoe UI" pitchFamily="34" charset="0"/>
                  <a:cs typeface="Segoe UI" pitchFamily="34" charset="0"/>
                </a:rPr>
                <a:t>Service</a:t>
              </a:r>
            </a:p>
          </p:txBody>
        </p:sp>
        <p:pic>
          <p:nvPicPr>
            <p:cNvPr id="53" name="Picture 2" descr="\\MAGNUM\Projects\Microsoft\Cloud Power FY12\Design\ICONS_PNG\Devices.png"/>
            <p:cNvPicPr>
              <a:picLocks noChangeAspect="1" noChangeArrowheads="1"/>
            </p:cNvPicPr>
            <p:nvPr/>
          </p:nvPicPr>
          <p:blipFill>
            <a:blip r:embed="rId9" cstate="print">
              <a:lum bright="100000" contrast="100000"/>
            </a:blip>
            <a:stretch>
              <a:fillRect/>
            </a:stretch>
          </p:blipFill>
          <p:spPr bwMode="auto">
            <a:xfrm>
              <a:off x="7432415" y="3037766"/>
              <a:ext cx="1022185" cy="1022185"/>
            </a:xfrm>
            <a:prstGeom prst="rect">
              <a:avLst/>
            </a:prstGeom>
            <a:noFill/>
            <a:ln>
              <a:noFill/>
            </a:ln>
          </p:spPr>
        </p:pic>
      </p:grpSp>
      <p:grpSp>
        <p:nvGrpSpPr>
          <p:cNvPr id="8" name="Group 7"/>
          <p:cNvGrpSpPr/>
          <p:nvPr/>
        </p:nvGrpSpPr>
        <p:grpSpPr>
          <a:xfrm>
            <a:off x="9471341" y="2898054"/>
            <a:ext cx="2098358" cy="1469798"/>
            <a:chOff x="7546611" y="2841487"/>
            <a:chExt cx="2057400" cy="1441109"/>
          </a:xfrm>
        </p:grpSpPr>
        <p:sp>
          <p:nvSpPr>
            <p:cNvPr id="13" name="Rectangle 12"/>
            <p:cNvSpPr/>
            <p:nvPr/>
          </p:nvSpPr>
          <p:spPr bwMode="auto">
            <a:xfrm>
              <a:off x="7546611" y="2910996"/>
              <a:ext cx="205740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244" spc="-82" dirty="0">
                  <a:gradFill>
                    <a:gsLst>
                      <a:gs pos="0">
                        <a:srgbClr val="FFFFFF"/>
                      </a:gs>
                      <a:gs pos="100000">
                        <a:srgbClr val="FFFFFF"/>
                      </a:gs>
                    </a:gsLst>
                    <a:lin ang="5400000" scaled="0"/>
                  </a:gradFill>
                  <a:latin typeface="Segoe UI" pitchFamily="34" charset="0"/>
                  <a:ea typeface="Segoe UI" pitchFamily="34" charset="0"/>
                  <a:cs typeface="Segoe UI" pitchFamily="34" charset="0"/>
                </a:rPr>
                <a:t>Extended</a:t>
              </a:r>
              <a:r>
                <a:rPr lang="en-US" sz="2244" dirty="0">
                  <a:gradFill>
                    <a:gsLst>
                      <a:gs pos="0">
                        <a:srgbClr val="FFFFFF"/>
                      </a:gs>
                      <a:gs pos="100000">
                        <a:srgbClr val="FFFFFF"/>
                      </a:gs>
                    </a:gsLst>
                    <a:lin ang="5400000" scaled="0"/>
                  </a:gradFill>
                  <a:latin typeface="Segoe UI" pitchFamily="34" charset="0"/>
                  <a:ea typeface="Segoe UI" pitchFamily="34" charset="0"/>
                  <a:cs typeface="Segoe UI" pitchFamily="34" charset="0"/>
                </a:rPr>
                <a:t> CRM</a:t>
              </a:r>
            </a:p>
          </p:txBody>
        </p:sp>
        <p:pic>
          <p:nvPicPr>
            <p:cNvPr id="54" name="Picture 6" descr="\\MAGNUM\Projects\Microsoft\Cloud Power FY12\Design\Icons\PNGs\Web Service.png"/>
            <p:cNvPicPr>
              <a:picLocks noChangeAspect="1" noChangeArrowheads="1"/>
            </p:cNvPicPr>
            <p:nvPr/>
          </p:nvPicPr>
          <p:blipFill>
            <a:blip r:embed="rId10" cstate="print">
              <a:lum bright="100000"/>
            </a:blip>
            <a:srcRect/>
            <a:stretch>
              <a:fillRect/>
            </a:stretch>
          </p:blipFill>
          <p:spPr bwMode="auto">
            <a:xfrm>
              <a:off x="7989538" y="2841487"/>
              <a:ext cx="1166131" cy="1166131"/>
            </a:xfrm>
            <a:prstGeom prst="rect">
              <a:avLst/>
            </a:prstGeom>
            <a:noFill/>
          </p:spPr>
        </p:pic>
      </p:grpSp>
      <p:sp>
        <p:nvSpPr>
          <p:cNvPr id="55" name="Rectangle 54"/>
          <p:cNvSpPr/>
          <p:nvPr/>
        </p:nvSpPr>
        <p:spPr bwMode="auto">
          <a:xfrm>
            <a:off x="2618358" y="4362287"/>
            <a:ext cx="9792310" cy="2632237"/>
          </a:xfrm>
          <a:prstGeom prst="rect">
            <a:avLst/>
          </a:prstGeom>
          <a:solidFill>
            <a:schemeClr val="bg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33" name="Group 32"/>
          <p:cNvGrpSpPr/>
          <p:nvPr/>
        </p:nvGrpSpPr>
        <p:grpSpPr>
          <a:xfrm>
            <a:off x="2634558" y="5347466"/>
            <a:ext cx="4383236" cy="1398905"/>
            <a:chOff x="3015001" y="5243090"/>
            <a:chExt cx="4297680" cy="1371600"/>
          </a:xfrm>
        </p:grpSpPr>
        <p:sp>
          <p:nvSpPr>
            <p:cNvPr id="57" name="Rectangle 56"/>
            <p:cNvSpPr/>
            <p:nvPr/>
          </p:nvSpPr>
          <p:spPr bwMode="auto">
            <a:xfrm>
              <a:off x="3015001" y="5243090"/>
              <a:ext cx="4297680" cy="1371600"/>
            </a:xfrm>
            <a:prstGeom prst="rect">
              <a:avLst/>
            </a:prstGeom>
            <a:solidFill>
              <a:srgbClr val="0071BC"/>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8" name="Group 17"/>
            <p:cNvGrpSpPr/>
            <p:nvPr/>
          </p:nvGrpSpPr>
          <p:grpSpPr>
            <a:xfrm>
              <a:off x="4472954" y="5457197"/>
              <a:ext cx="1391296" cy="1123038"/>
              <a:chOff x="3815786" y="5648510"/>
              <a:chExt cx="1391296" cy="1123038"/>
            </a:xfrm>
          </p:grpSpPr>
          <p:sp>
            <p:nvSpPr>
              <p:cNvPr id="37" name="TextBox 36"/>
              <p:cNvSpPr txBox="1"/>
              <p:nvPr/>
            </p:nvSpPr>
            <p:spPr bwMode="black">
              <a:xfrm>
                <a:off x="3815786" y="6426197"/>
                <a:ext cx="1391296" cy="345351"/>
              </a:xfrm>
              <a:prstGeom prst="rect">
                <a:avLst/>
              </a:prstGeom>
              <a:noFill/>
            </p:spPr>
            <p:txBody>
              <a:bodyPr wrap="square" lIns="83943" tIns="0" rIns="0" bIns="0" rtlCol="0">
                <a:spAutoFit/>
              </a:bodyPr>
              <a:lstStyle/>
              <a:p>
                <a:pPr algn="ctr" defTabSz="932557"/>
                <a:r>
                  <a:rPr lang="en-US" sz="2244" dirty="0">
                    <a:solidFill>
                      <a:srgbClr val="FFFFFF"/>
                    </a:solidFill>
                    <a:latin typeface="Segoe UI" pitchFamily="34" charset="0"/>
                    <a:ea typeface="Segoe UI" pitchFamily="34" charset="0"/>
                    <a:cs typeface="Segoe UI" pitchFamily="34" charset="0"/>
                  </a:rPr>
                  <a:t>Cloud</a:t>
                </a:r>
              </a:p>
            </p:txBody>
          </p:sp>
          <p:sp>
            <p:nvSpPr>
              <p:cNvPr id="58" name="Freeform 18"/>
              <p:cNvSpPr>
                <a:spLocks/>
              </p:cNvSpPr>
              <p:nvPr/>
            </p:nvSpPr>
            <p:spPr bwMode="black">
              <a:xfrm>
                <a:off x="3903164" y="5648510"/>
                <a:ext cx="1216541" cy="708679"/>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6630" rIns="93260" bIns="46630" numCol="1" anchor="t" anchorCtr="0" compatLnSpc="1">
                <a:prstTxWarp prst="textNoShape">
                  <a:avLst/>
                </a:prstTxWarp>
              </a:bodyPr>
              <a:lstStyle/>
              <a:p>
                <a:pPr algn="ctr" defTabSz="1240287"/>
                <a:endParaRPr lang="en-US" sz="1632"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grpSp>
        <p:nvGrpSpPr>
          <p:cNvPr id="64" name="Group 63"/>
          <p:cNvGrpSpPr/>
          <p:nvPr/>
        </p:nvGrpSpPr>
        <p:grpSpPr>
          <a:xfrm>
            <a:off x="1733869" y="4415052"/>
            <a:ext cx="9836160" cy="885211"/>
            <a:chOff x="2133815" y="4328875"/>
            <a:chExt cx="9644170" cy="867933"/>
          </a:xfrm>
        </p:grpSpPr>
        <p:sp>
          <p:nvSpPr>
            <p:cNvPr id="14" name="Rectangle 13"/>
            <p:cNvSpPr/>
            <p:nvPr/>
          </p:nvSpPr>
          <p:spPr bwMode="auto">
            <a:xfrm>
              <a:off x="3015000" y="4383638"/>
              <a:ext cx="8762985" cy="758409"/>
            </a:xfrm>
            <a:prstGeom prst="rect">
              <a:avLst/>
            </a:prstGeom>
            <a:solidFill>
              <a:schemeClr val="accent4"/>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latin typeface="Segoe UI" pitchFamily="34" charset="0"/>
                  <a:ea typeface="Segoe UI" pitchFamily="34" charset="0"/>
                  <a:cs typeface="Segoe UI" pitchFamily="34" charset="0"/>
                </a:rPr>
                <a:t>Relationships | Interactions | Process | Insights</a:t>
              </a:r>
            </a:p>
            <a:p>
              <a:pPr algn="ctr" defTabSz="932290" fontAlgn="base">
                <a:spcBef>
                  <a:spcPct val="0"/>
                </a:spcBef>
                <a:spcAft>
                  <a:spcPct val="0"/>
                </a:spcAft>
              </a:pPr>
              <a:r>
                <a:rPr lang="en-US" sz="2244" dirty="0">
                  <a:gradFill>
                    <a:gsLst>
                      <a:gs pos="0">
                        <a:srgbClr val="FFFFFF"/>
                      </a:gs>
                      <a:gs pos="100000">
                        <a:srgbClr val="FFFFFF"/>
                      </a:gs>
                    </a:gsLst>
                    <a:lin ang="5400000" scaled="0"/>
                  </a:gradFill>
                  <a:latin typeface="Segoe UI" pitchFamily="34" charset="0"/>
                  <a:ea typeface="Segoe UI" pitchFamily="34" charset="0"/>
                  <a:cs typeface="Segoe UI" pitchFamily="34" charset="0"/>
                </a:rPr>
                <a:t>Framework</a:t>
              </a:r>
            </a:p>
          </p:txBody>
        </p:sp>
        <p:pic>
          <p:nvPicPr>
            <p:cNvPr id="56" name="Picture 9" descr="\\MAGNUM\Projects\Microsoft\Cloud Power FY12\Design\Icons\PNGs\Optimized.png"/>
            <p:cNvPicPr>
              <a:picLocks noChangeAspect="1" noChangeArrowheads="1"/>
            </p:cNvPicPr>
            <p:nvPr/>
          </p:nvPicPr>
          <p:blipFill>
            <a:blip r:embed="rId11" cstate="print">
              <a:duotone>
                <a:schemeClr val="accent4">
                  <a:shade val="45000"/>
                  <a:satMod val="135000"/>
                </a:schemeClr>
                <a:prstClr val="white"/>
              </a:duotone>
              <a:extLst>
                <a:ext uri="{BEBA8EAE-BF5A-486C-A8C5-ECC9F3942E4B}">
                  <a14:imgProps xmlns:a14="http://schemas.microsoft.com/office/drawing/2010/main">
                    <a14:imgLayer r:embed="rId12">
                      <a14:imgEffect>
                        <a14:colorTemperature colorTemp="11200"/>
                      </a14:imgEffect>
                      <a14:imgEffect>
                        <a14:saturation sat="0"/>
                      </a14:imgEffect>
                    </a14:imgLayer>
                  </a14:imgProps>
                </a:ext>
              </a:extLst>
            </a:blip>
            <a:srcRect/>
            <a:stretch>
              <a:fillRect/>
            </a:stretch>
          </p:blipFill>
          <p:spPr bwMode="auto">
            <a:xfrm>
              <a:off x="2133815" y="4328875"/>
              <a:ext cx="867933" cy="867933"/>
            </a:xfrm>
            <a:prstGeom prst="rect">
              <a:avLst/>
            </a:prstGeom>
            <a:noFill/>
          </p:spPr>
        </p:pic>
      </p:grpSp>
      <p:grpSp>
        <p:nvGrpSpPr>
          <p:cNvPr id="3" name="Group 2"/>
          <p:cNvGrpSpPr/>
          <p:nvPr/>
        </p:nvGrpSpPr>
        <p:grpSpPr>
          <a:xfrm>
            <a:off x="7186793" y="5325307"/>
            <a:ext cx="4383236" cy="1421064"/>
            <a:chOff x="7044063" y="5221364"/>
            <a:chExt cx="4297680" cy="1393326"/>
          </a:xfrm>
        </p:grpSpPr>
        <p:grpSp>
          <p:nvGrpSpPr>
            <p:cNvPr id="32" name="Group 31"/>
            <p:cNvGrpSpPr/>
            <p:nvPr/>
          </p:nvGrpSpPr>
          <p:grpSpPr>
            <a:xfrm>
              <a:off x="7044063" y="5243090"/>
              <a:ext cx="4297680" cy="1371600"/>
              <a:chOff x="6030913" y="5243090"/>
              <a:chExt cx="4297680" cy="1371600"/>
            </a:xfrm>
          </p:grpSpPr>
          <p:sp>
            <p:nvSpPr>
              <p:cNvPr id="66" name="Rectangle 65"/>
              <p:cNvSpPr/>
              <p:nvPr/>
            </p:nvSpPr>
            <p:spPr bwMode="auto">
              <a:xfrm>
                <a:off x="6030913" y="5243090"/>
                <a:ext cx="4297680" cy="1371600"/>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2" name="TextBox 41"/>
              <p:cNvSpPr txBox="1"/>
              <p:nvPr/>
            </p:nvSpPr>
            <p:spPr bwMode="black">
              <a:xfrm>
                <a:off x="6910479" y="6234884"/>
                <a:ext cx="2536386" cy="345351"/>
              </a:xfrm>
              <a:prstGeom prst="rect">
                <a:avLst/>
              </a:prstGeom>
              <a:noFill/>
            </p:spPr>
            <p:txBody>
              <a:bodyPr wrap="square" lIns="83943" tIns="0" rIns="0" bIns="0" rtlCol="0">
                <a:spAutoFit/>
              </a:bodyPr>
              <a:lstStyle/>
              <a:p>
                <a:pPr algn="ctr" defTabSz="932557"/>
                <a:r>
                  <a:rPr lang="en-US" sz="2244" dirty="0">
                    <a:solidFill>
                      <a:srgbClr val="FFFFFF"/>
                    </a:solidFill>
                    <a:latin typeface="Segoe UI" pitchFamily="34" charset="0"/>
                    <a:ea typeface="Segoe UI" pitchFamily="34" charset="0"/>
                    <a:cs typeface="Segoe UI" pitchFamily="34" charset="0"/>
                  </a:rPr>
                  <a:t>On-Premises</a:t>
                </a:r>
              </a:p>
            </p:txBody>
          </p:sp>
        </p:grpSp>
        <p:pic>
          <p:nvPicPr>
            <p:cNvPr id="67" name="Picture 5" descr="\\MAGNUM\Projects\Microsoft\Cloud Power FY12\Design\ICONS_PNG\Layer-79.png"/>
            <p:cNvPicPr>
              <a:picLocks noChangeAspect="1" noChangeArrowheads="1"/>
            </p:cNvPicPr>
            <p:nvPr/>
          </p:nvPicPr>
          <p:blipFill>
            <a:blip r:embed="rId13" cstate="print">
              <a:biLevel thresh="25000"/>
            </a:blip>
            <a:srcRect/>
            <a:stretch>
              <a:fillRect/>
            </a:stretch>
          </p:blipFill>
          <p:spPr bwMode="auto">
            <a:xfrm>
              <a:off x="8661266" y="5221364"/>
              <a:ext cx="1196132" cy="1196132"/>
            </a:xfrm>
            <a:prstGeom prst="rect">
              <a:avLst/>
            </a:prstGeom>
            <a:noFill/>
          </p:spPr>
        </p:pic>
      </p:grpSp>
      <p:sp>
        <p:nvSpPr>
          <p:cNvPr id="69" name="Rectangle 68"/>
          <p:cNvSpPr/>
          <p:nvPr/>
        </p:nvSpPr>
        <p:spPr bwMode="auto">
          <a:xfrm>
            <a:off x="2618357" y="6746371"/>
            <a:ext cx="9792310" cy="248154"/>
          </a:xfrm>
          <a:prstGeom prst="rect">
            <a:avLst/>
          </a:prstGeom>
          <a:solidFill>
            <a:schemeClr val="bg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60" name="Group 59"/>
          <p:cNvGrpSpPr/>
          <p:nvPr/>
        </p:nvGrpSpPr>
        <p:grpSpPr>
          <a:xfrm>
            <a:off x="2126285" y="1466987"/>
            <a:ext cx="357714" cy="1398905"/>
            <a:chOff x="2085011" y="1438354"/>
            <a:chExt cx="331618" cy="1371600"/>
          </a:xfrm>
        </p:grpSpPr>
        <p:sp>
          <p:nvSpPr>
            <p:cNvPr id="61" name="Left Bracket 60"/>
            <p:cNvSpPr/>
            <p:nvPr/>
          </p:nvSpPr>
          <p:spPr>
            <a:xfrm>
              <a:off x="2346325" y="1438354"/>
              <a:ext cx="70304" cy="1371600"/>
            </a:xfrm>
            <a:prstGeom prst="leftBracket">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defTabSz="932557"/>
              <a:endParaRPr lang="en-US" sz="1938" dirty="0">
                <a:solidFill>
                  <a:srgbClr val="292929"/>
                </a:solidFill>
              </a:endParaRPr>
            </a:p>
          </p:txBody>
        </p:sp>
        <p:cxnSp>
          <p:nvCxnSpPr>
            <p:cNvPr id="70" name="Straight Connector 69"/>
            <p:cNvCxnSpPr>
              <a:stCxn id="44" idx="3"/>
              <a:endCxn id="61" idx="1"/>
            </p:cNvCxnSpPr>
            <p:nvPr/>
          </p:nvCxnSpPr>
          <p:spPr>
            <a:xfrm>
              <a:off x="2085011" y="2124154"/>
              <a:ext cx="261314"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74" name="Group 73"/>
          <p:cNvGrpSpPr/>
          <p:nvPr/>
        </p:nvGrpSpPr>
        <p:grpSpPr>
          <a:xfrm>
            <a:off x="2129669" y="5364647"/>
            <a:ext cx="354329" cy="1398905"/>
            <a:chOff x="2069216" y="1438354"/>
            <a:chExt cx="347413" cy="1313502"/>
          </a:xfrm>
        </p:grpSpPr>
        <p:sp>
          <p:nvSpPr>
            <p:cNvPr id="75" name="Left Bracket 74"/>
            <p:cNvSpPr/>
            <p:nvPr/>
          </p:nvSpPr>
          <p:spPr>
            <a:xfrm>
              <a:off x="2346325" y="1438354"/>
              <a:ext cx="70304" cy="1313502"/>
            </a:xfrm>
            <a:prstGeom prst="leftBracket">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557"/>
              <a:endParaRPr lang="en-US" sz="1938" dirty="0">
                <a:solidFill>
                  <a:srgbClr val="292929"/>
                </a:solidFill>
              </a:endParaRPr>
            </a:p>
          </p:txBody>
        </p:sp>
        <p:cxnSp>
          <p:nvCxnSpPr>
            <p:cNvPr id="76" name="Straight Connector 75"/>
            <p:cNvCxnSpPr>
              <a:stCxn id="62" idx="3"/>
              <a:endCxn id="75" idx="1"/>
            </p:cNvCxnSpPr>
            <p:nvPr/>
          </p:nvCxnSpPr>
          <p:spPr>
            <a:xfrm>
              <a:off x="2069216" y="2095105"/>
              <a:ext cx="277109"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7" name="Group 76"/>
          <p:cNvGrpSpPr/>
          <p:nvPr/>
        </p:nvGrpSpPr>
        <p:grpSpPr>
          <a:xfrm>
            <a:off x="2126285" y="2968946"/>
            <a:ext cx="357714" cy="1398905"/>
            <a:chOff x="2085011" y="1438354"/>
            <a:chExt cx="331618" cy="1371600"/>
          </a:xfrm>
        </p:grpSpPr>
        <p:sp>
          <p:nvSpPr>
            <p:cNvPr id="78" name="Left Bracket 77"/>
            <p:cNvSpPr/>
            <p:nvPr/>
          </p:nvSpPr>
          <p:spPr>
            <a:xfrm>
              <a:off x="2346325" y="1438354"/>
              <a:ext cx="70304" cy="1371600"/>
            </a:xfrm>
            <a:prstGeom prst="leftBracket">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defTabSz="932557"/>
              <a:endParaRPr lang="en-US" sz="1938" dirty="0">
                <a:solidFill>
                  <a:srgbClr val="292929"/>
                </a:solidFill>
              </a:endParaRPr>
            </a:p>
          </p:txBody>
        </p:sp>
        <p:cxnSp>
          <p:nvCxnSpPr>
            <p:cNvPr id="79" name="Straight Connector 78"/>
            <p:cNvCxnSpPr>
              <a:endCxn id="78" idx="1"/>
            </p:cNvCxnSpPr>
            <p:nvPr/>
          </p:nvCxnSpPr>
          <p:spPr>
            <a:xfrm>
              <a:off x="2085011" y="2124154"/>
              <a:ext cx="261314"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961043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wipe(left)">
                                      <p:cBhvr>
                                        <p:cTn id="11" dur="250"/>
                                        <p:tgtEl>
                                          <p:spTgt spid="77"/>
                                        </p:tgtEl>
                                      </p:cBhvr>
                                    </p:animEffect>
                                  </p:childTnLst>
                                </p:cTn>
                              </p:par>
                            </p:childTnLst>
                          </p:cTn>
                        </p:par>
                        <p:par>
                          <p:cTn id="12" fill="hold">
                            <p:stCondLst>
                              <p:cond delay="750"/>
                            </p:stCondLst>
                            <p:childTnLst>
                              <p:par>
                                <p:cTn id="13" presetID="2" presetClass="entr" presetSubtype="4" decel="10000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7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250"/>
                                        <p:tgtEl>
                                          <p:spTgt spid="60"/>
                                        </p:tgtEl>
                                      </p:cBhvr>
                                    </p:animEffect>
                                  </p:childTnLst>
                                </p:cTn>
                              </p:par>
                            </p:childTnLst>
                          </p:cTn>
                        </p:par>
                        <p:par>
                          <p:cTn id="37" fill="hold">
                            <p:stCondLst>
                              <p:cond delay="3250"/>
                            </p:stCondLst>
                            <p:childTnLst>
                              <p:par>
                                <p:cTn id="38" presetID="2" presetClass="entr" presetSubtype="4" decel="100000"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1000" fill="hold"/>
                                        <p:tgtEl>
                                          <p:spTgt spid="40"/>
                                        </p:tgtEl>
                                        <p:attrNameLst>
                                          <p:attrName>ppt_x</p:attrName>
                                        </p:attrNameLst>
                                      </p:cBhvr>
                                      <p:tavLst>
                                        <p:tav tm="0">
                                          <p:val>
                                            <p:strVal val="#ppt_x"/>
                                          </p:val>
                                        </p:tav>
                                        <p:tav tm="100000">
                                          <p:val>
                                            <p:strVal val="#ppt_x"/>
                                          </p:val>
                                        </p:tav>
                                      </p:tavLst>
                                    </p:anim>
                                    <p:anim calcmode="lin" valueType="num">
                                      <p:cBhvr additive="base">
                                        <p:cTn id="41" dur="1000" fill="hold"/>
                                        <p:tgtEl>
                                          <p:spTgt spid="40"/>
                                        </p:tgtEl>
                                        <p:attrNameLst>
                                          <p:attrName>ppt_y</p:attrName>
                                        </p:attrNameLst>
                                      </p:cBhvr>
                                      <p:tavLst>
                                        <p:tav tm="0">
                                          <p:val>
                                            <p:strVal val="1+#ppt_h/2"/>
                                          </p:val>
                                        </p:tav>
                                        <p:tav tm="100000">
                                          <p:val>
                                            <p:strVal val="#ppt_y"/>
                                          </p:val>
                                        </p:tav>
                                      </p:tavLst>
                                    </p:anim>
                                  </p:childTnLst>
                                </p:cTn>
                              </p:par>
                              <p:par>
                                <p:cTn id="42" presetID="2" presetClass="entr" presetSubtype="4" decel="100000" fill="hold" nodeType="withEffect">
                                  <p:stCondLst>
                                    <p:cond delay="25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1000" fill="hold"/>
                                        <p:tgtEl>
                                          <p:spTgt spid="39"/>
                                        </p:tgtEl>
                                        <p:attrNameLst>
                                          <p:attrName>ppt_x</p:attrName>
                                        </p:attrNameLst>
                                      </p:cBhvr>
                                      <p:tavLst>
                                        <p:tav tm="0">
                                          <p:val>
                                            <p:strVal val="#ppt_x"/>
                                          </p:val>
                                        </p:tav>
                                        <p:tav tm="100000">
                                          <p:val>
                                            <p:strVal val="#ppt_x"/>
                                          </p:val>
                                        </p:tav>
                                      </p:tavLst>
                                    </p:anim>
                                    <p:anim calcmode="lin" valueType="num">
                                      <p:cBhvr additive="base">
                                        <p:cTn id="45" dur="1000" fill="hold"/>
                                        <p:tgtEl>
                                          <p:spTgt spid="39"/>
                                        </p:tgtEl>
                                        <p:attrNameLst>
                                          <p:attrName>ppt_y</p:attrName>
                                        </p:attrNameLst>
                                      </p:cBhvr>
                                      <p:tavLst>
                                        <p:tav tm="0">
                                          <p:val>
                                            <p:strVal val="1+#ppt_h/2"/>
                                          </p:val>
                                        </p:tav>
                                        <p:tav tm="100000">
                                          <p:val>
                                            <p:strVal val="#ppt_y"/>
                                          </p:val>
                                        </p:tav>
                                      </p:tavLst>
                                    </p:anim>
                                  </p:childTnLst>
                                </p:cTn>
                              </p:par>
                              <p:par>
                                <p:cTn id="46" presetID="2" presetClass="entr" presetSubtype="4" decel="100000" fill="hold" nodeType="withEffect">
                                  <p:stCondLst>
                                    <p:cond delay="50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1000" fill="hold"/>
                                        <p:tgtEl>
                                          <p:spTgt spid="38"/>
                                        </p:tgtEl>
                                        <p:attrNameLst>
                                          <p:attrName>ppt_x</p:attrName>
                                        </p:attrNameLst>
                                      </p:cBhvr>
                                      <p:tavLst>
                                        <p:tav tm="0">
                                          <p:val>
                                            <p:strVal val="#ppt_x"/>
                                          </p:val>
                                        </p:tav>
                                        <p:tav tm="100000">
                                          <p:val>
                                            <p:strVal val="#ppt_x"/>
                                          </p:val>
                                        </p:tav>
                                      </p:tavLst>
                                    </p:anim>
                                    <p:anim calcmode="lin" valueType="num">
                                      <p:cBhvr additive="base">
                                        <p:cTn id="49" dur="1000" fill="hold"/>
                                        <p:tgtEl>
                                          <p:spTgt spid="38"/>
                                        </p:tgtEl>
                                        <p:attrNameLst>
                                          <p:attrName>ppt_y</p:attrName>
                                        </p:attrNameLst>
                                      </p:cBhvr>
                                      <p:tavLst>
                                        <p:tav tm="0">
                                          <p:val>
                                            <p:strVal val="1+#ppt_h/2"/>
                                          </p:val>
                                        </p:tav>
                                        <p:tav tm="100000">
                                          <p:val>
                                            <p:strVal val="#ppt_y"/>
                                          </p:val>
                                        </p:tav>
                                      </p:tavLst>
                                    </p:anim>
                                  </p:childTnLst>
                                </p:cTn>
                              </p:par>
                            </p:childTnLst>
                          </p:cTn>
                        </p:par>
                        <p:par>
                          <p:cTn id="50" fill="hold">
                            <p:stCondLst>
                              <p:cond delay="4750"/>
                            </p:stCondLst>
                            <p:childTnLst>
                              <p:par>
                                <p:cTn id="51" presetID="10" presetClass="entr" presetSubtype="0"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par>
                          <p:cTn id="54" fill="hold">
                            <p:stCondLst>
                              <p:cond delay="5250"/>
                            </p:stCondLst>
                            <p:childTnLst>
                              <p:par>
                                <p:cTn id="55" presetID="10" presetClass="entr" presetSubtype="0" fill="hold" grpId="0" nodeType="after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500"/>
                                        <p:tgtEl>
                                          <p:spTgt spid="62"/>
                                        </p:tgtEl>
                                      </p:cBhvr>
                                    </p:animEffect>
                                  </p:childTnLst>
                                </p:cTn>
                              </p:par>
                            </p:childTnLst>
                          </p:cTn>
                        </p:par>
                        <p:par>
                          <p:cTn id="58" fill="hold">
                            <p:stCondLst>
                              <p:cond delay="5750"/>
                            </p:stCondLst>
                            <p:childTnLst>
                              <p:par>
                                <p:cTn id="59" presetID="22" presetClass="entr" presetSubtype="8" fill="hold"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left)">
                                      <p:cBhvr>
                                        <p:cTn id="61" dur="250"/>
                                        <p:tgtEl>
                                          <p:spTgt spid="74"/>
                                        </p:tgtEl>
                                      </p:cBhvr>
                                    </p:animEffect>
                                  </p:childTnLst>
                                </p:cTn>
                              </p:par>
                            </p:childTnLst>
                          </p:cTn>
                        </p:par>
                        <p:par>
                          <p:cTn id="62" fill="hold">
                            <p:stCondLst>
                              <p:cond delay="6000"/>
                            </p:stCondLst>
                            <p:childTnLst>
                              <p:par>
                                <p:cTn id="63" presetID="2" presetClass="entr" presetSubtype="4" decel="100000" fill="hold"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750" fill="hold"/>
                                        <p:tgtEl>
                                          <p:spTgt spid="33"/>
                                        </p:tgtEl>
                                        <p:attrNameLst>
                                          <p:attrName>ppt_x</p:attrName>
                                        </p:attrNameLst>
                                      </p:cBhvr>
                                      <p:tavLst>
                                        <p:tav tm="0">
                                          <p:val>
                                            <p:strVal val="#ppt_x"/>
                                          </p:val>
                                        </p:tav>
                                        <p:tav tm="100000">
                                          <p:val>
                                            <p:strVal val="#ppt_x"/>
                                          </p:val>
                                        </p:tav>
                                      </p:tavLst>
                                    </p:anim>
                                    <p:anim calcmode="lin" valueType="num">
                                      <p:cBhvr additive="base">
                                        <p:cTn id="66" dur="750" fill="hold"/>
                                        <p:tgtEl>
                                          <p:spTgt spid="33"/>
                                        </p:tgtEl>
                                        <p:attrNameLst>
                                          <p:attrName>ppt_y</p:attrName>
                                        </p:attrNameLst>
                                      </p:cBhvr>
                                      <p:tavLst>
                                        <p:tav tm="0">
                                          <p:val>
                                            <p:strVal val="1+#ppt_h/2"/>
                                          </p:val>
                                        </p:tav>
                                        <p:tav tm="100000">
                                          <p:val>
                                            <p:strVal val="#ppt_y"/>
                                          </p:val>
                                        </p:tav>
                                      </p:tavLst>
                                    </p:anim>
                                  </p:childTnLst>
                                </p:cTn>
                              </p:par>
                            </p:childTnLst>
                          </p:cTn>
                        </p:par>
                        <p:par>
                          <p:cTn id="67" fill="hold">
                            <p:stCondLst>
                              <p:cond delay="6750"/>
                            </p:stCondLst>
                            <p:childTnLst>
                              <p:par>
                                <p:cTn id="68" presetID="2" presetClass="entr" presetSubtype="4" decel="10000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 calcmode="lin" valueType="num">
                                      <p:cBhvr additive="base">
                                        <p:cTn id="70" dur="750" fill="hold"/>
                                        <p:tgtEl>
                                          <p:spTgt spid="3"/>
                                        </p:tgtEl>
                                        <p:attrNameLst>
                                          <p:attrName>ppt_x</p:attrName>
                                        </p:attrNameLst>
                                      </p:cBhvr>
                                      <p:tavLst>
                                        <p:tav tm="0">
                                          <p:val>
                                            <p:strVal val="#ppt_x"/>
                                          </p:val>
                                        </p:tav>
                                        <p:tav tm="100000">
                                          <p:val>
                                            <p:strVal val="#ppt_x"/>
                                          </p:val>
                                        </p:tav>
                                      </p:tavLst>
                                    </p:anim>
                                    <p:anim calcmode="lin" valueType="num">
                                      <p:cBhvr additive="base">
                                        <p:cTn id="71"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7" grpId="0" animBg="1"/>
      <p:bldP spid="6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age of the social customer</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flipH="1">
            <a:off x="374002" y="1643077"/>
            <a:ext cx="11766167" cy="4670755"/>
          </a:xfrm>
          <a:prstGeom prst="rect">
            <a:avLst/>
          </a:prstGeom>
        </p:spPr>
      </p:pic>
      <p:grpSp>
        <p:nvGrpSpPr>
          <p:cNvPr id="10" name="Group 9"/>
          <p:cNvGrpSpPr>
            <a:grpSpLocks noChangeAspect="1"/>
          </p:cNvGrpSpPr>
          <p:nvPr/>
        </p:nvGrpSpPr>
        <p:grpSpPr>
          <a:xfrm>
            <a:off x="6079699" y="3648995"/>
            <a:ext cx="2481056" cy="1865075"/>
            <a:chOff x="8461645" y="2447980"/>
            <a:chExt cx="3817674" cy="2869843"/>
          </a:xfrm>
        </p:grpSpPr>
        <p:sp>
          <p:nvSpPr>
            <p:cNvPr id="11" name="Rectangle 10"/>
            <p:cNvSpPr/>
            <p:nvPr/>
          </p:nvSpPr>
          <p:spPr bwMode="auto">
            <a:xfrm>
              <a:off x="8461645" y="2447980"/>
              <a:ext cx="3286230" cy="2869843"/>
            </a:xfrm>
            <a:prstGeom prst="rect">
              <a:avLst/>
            </a:prstGeom>
            <a:solidFill>
              <a:srgbClr val="0072C6">
                <a:alpha val="93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212" tIns="25212" rIns="25212" bIns="25212" numCol="1" spcCol="0" rtlCol="0" fromWordArt="0" anchor="ctr" anchorCtr="0" forceAA="0" compatLnSpc="1">
              <a:prstTxWarp prst="textNoShape">
                <a:avLst/>
              </a:prstTxWarp>
              <a:noAutofit/>
            </a:bodyPr>
            <a:lstStyle/>
            <a:p>
              <a:pPr defTabSz="513944"/>
              <a:endParaRPr lang="en-US" sz="1214" dirty="0">
                <a:gradFill>
                  <a:gsLst>
                    <a:gs pos="0">
                      <a:srgbClr val="FFFFFF"/>
                    </a:gs>
                    <a:gs pos="100000">
                      <a:srgbClr val="FFFFFF"/>
                    </a:gs>
                  </a:gsLst>
                  <a:lin ang="5400000" scaled="0"/>
                </a:gradFill>
                <a:ea typeface="Segoe UI" pitchFamily="34" charset="0"/>
                <a:cs typeface="Segoe UI" pitchFamily="34" charset="0"/>
              </a:endParaRPr>
            </a:p>
          </p:txBody>
        </p:sp>
        <p:grpSp>
          <p:nvGrpSpPr>
            <p:cNvPr id="12" name="Group 11"/>
            <p:cNvGrpSpPr/>
            <p:nvPr/>
          </p:nvGrpSpPr>
          <p:grpSpPr>
            <a:xfrm>
              <a:off x="8580252" y="2611534"/>
              <a:ext cx="3699067" cy="2027809"/>
              <a:chOff x="8580252" y="2852140"/>
              <a:chExt cx="3699067" cy="2027809"/>
            </a:xfrm>
          </p:grpSpPr>
          <p:sp>
            <p:nvSpPr>
              <p:cNvPr id="13" name="Rectangle 12"/>
              <p:cNvSpPr/>
              <p:nvPr/>
            </p:nvSpPr>
            <p:spPr>
              <a:xfrm>
                <a:off x="8580252" y="2852140"/>
                <a:ext cx="3699067" cy="1803575"/>
              </a:xfrm>
              <a:prstGeom prst="rect">
                <a:avLst/>
              </a:prstGeom>
            </p:spPr>
            <p:txBody>
              <a:bodyPr wrap="square" lIns="98786" tIns="49393" rIns="98786" bIns="79028">
                <a:spAutoFit/>
              </a:bodyPr>
              <a:lstStyle/>
              <a:p>
                <a:pPr defTabSz="513824">
                  <a:lnSpc>
                    <a:spcPct val="90000"/>
                  </a:lnSpc>
                </a:pPr>
                <a:r>
                  <a:rPr lang="en-US" sz="3640" b="1" kern="0" dirty="0">
                    <a:solidFill>
                      <a:sysClr val="window" lastClr="FFFFFF"/>
                    </a:solidFill>
                    <a:ea typeface="Segoe UI" pitchFamily="34" charset="0"/>
                    <a:cs typeface="Segoe UI" pitchFamily="34" charset="0"/>
                  </a:rPr>
                  <a:t>20%</a:t>
                </a:r>
              </a:p>
            </p:txBody>
          </p:sp>
          <p:sp>
            <p:nvSpPr>
              <p:cNvPr id="14" name="Rectangle 13"/>
              <p:cNvSpPr/>
              <p:nvPr/>
            </p:nvSpPr>
            <p:spPr>
              <a:xfrm>
                <a:off x="8580252" y="3657473"/>
                <a:ext cx="3421948" cy="1222476"/>
              </a:xfrm>
              <a:prstGeom prst="rect">
                <a:avLst/>
              </a:prstGeom>
            </p:spPr>
            <p:txBody>
              <a:bodyPr wrap="square" lIns="98786" tIns="49393" rIns="98786" bIns="79028">
                <a:spAutoFit/>
              </a:bodyPr>
              <a:lstStyle/>
              <a:p>
                <a:pPr defTabSz="513824">
                  <a:lnSpc>
                    <a:spcPct val="90000"/>
                  </a:lnSpc>
                </a:pPr>
                <a:r>
                  <a:rPr lang="en-US" sz="1600" kern="0" dirty="0">
                    <a:solidFill>
                      <a:sysClr val="window" lastClr="FFFFFF"/>
                    </a:solidFill>
                    <a:ea typeface="Segoe UI" pitchFamily="34" charset="0"/>
                    <a:cs typeface="Segoe UI" pitchFamily="34" charset="0"/>
                  </a:rPr>
                  <a:t>expect a response within 1 hour via social media</a:t>
                </a:r>
              </a:p>
            </p:txBody>
          </p:sp>
        </p:grpSp>
      </p:grpSp>
      <p:grpSp>
        <p:nvGrpSpPr>
          <p:cNvPr id="15" name="Group 14"/>
          <p:cNvGrpSpPr>
            <a:grpSpLocks noChangeAspect="1"/>
          </p:cNvGrpSpPr>
          <p:nvPr/>
        </p:nvGrpSpPr>
        <p:grpSpPr>
          <a:xfrm>
            <a:off x="9777978" y="1954311"/>
            <a:ext cx="2494882" cy="1920004"/>
            <a:chOff x="8168830" y="2249620"/>
            <a:chExt cx="3729121" cy="2869843"/>
          </a:xfrm>
        </p:grpSpPr>
        <p:sp>
          <p:nvSpPr>
            <p:cNvPr id="16" name="Rectangle 15"/>
            <p:cNvSpPr/>
            <p:nvPr/>
          </p:nvSpPr>
          <p:spPr bwMode="auto">
            <a:xfrm>
              <a:off x="8168830" y="2249620"/>
              <a:ext cx="3286230" cy="2869843"/>
            </a:xfrm>
            <a:prstGeom prst="rect">
              <a:avLst/>
            </a:prstGeom>
            <a:solidFill>
              <a:srgbClr val="0072C6">
                <a:alpha val="93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212" tIns="25212" rIns="25212" bIns="25212" numCol="1" spcCol="0" rtlCol="0" fromWordArt="0" anchor="ctr" anchorCtr="0" forceAA="0" compatLnSpc="1">
              <a:prstTxWarp prst="textNoShape">
                <a:avLst/>
              </a:prstTxWarp>
              <a:noAutofit/>
            </a:bodyPr>
            <a:lstStyle/>
            <a:p>
              <a:pPr defTabSz="513944"/>
              <a:endParaRPr lang="en-US" sz="1214" dirty="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p:nvGrpSpPr>
          <p:grpSpPr>
            <a:xfrm>
              <a:off x="8198883" y="2517667"/>
              <a:ext cx="3699068" cy="1864482"/>
              <a:chOff x="8198883" y="2758273"/>
              <a:chExt cx="3699068" cy="1864482"/>
            </a:xfrm>
          </p:grpSpPr>
          <p:sp>
            <p:nvSpPr>
              <p:cNvPr id="18" name="Rectangle 17"/>
              <p:cNvSpPr/>
              <p:nvPr/>
            </p:nvSpPr>
            <p:spPr>
              <a:xfrm>
                <a:off x="8198883" y="2758273"/>
                <a:ext cx="3699068" cy="1803576"/>
              </a:xfrm>
              <a:prstGeom prst="rect">
                <a:avLst/>
              </a:prstGeom>
            </p:spPr>
            <p:txBody>
              <a:bodyPr wrap="square" lIns="98786" tIns="49393" rIns="98786" bIns="79028">
                <a:spAutoFit/>
              </a:bodyPr>
              <a:lstStyle/>
              <a:p>
                <a:pPr defTabSz="513824">
                  <a:lnSpc>
                    <a:spcPct val="90000"/>
                  </a:lnSpc>
                </a:pPr>
                <a:r>
                  <a:rPr lang="en-US" sz="3640" b="1" kern="0" dirty="0">
                    <a:solidFill>
                      <a:sysClr val="window" lastClr="FFFFFF"/>
                    </a:solidFill>
                    <a:ea typeface="Segoe UI" pitchFamily="34" charset="0"/>
                    <a:cs typeface="Segoe UI" pitchFamily="34" charset="0"/>
                  </a:rPr>
                  <a:t>44%</a:t>
                </a:r>
              </a:p>
            </p:txBody>
          </p:sp>
          <p:sp>
            <p:nvSpPr>
              <p:cNvPr id="19" name="Rectangle 18"/>
              <p:cNvSpPr/>
              <p:nvPr/>
            </p:nvSpPr>
            <p:spPr>
              <a:xfrm>
                <a:off x="8254556" y="3531824"/>
                <a:ext cx="2900249" cy="1090931"/>
              </a:xfrm>
              <a:prstGeom prst="rect">
                <a:avLst/>
              </a:prstGeom>
            </p:spPr>
            <p:txBody>
              <a:bodyPr wrap="square" lIns="98786" tIns="49393" rIns="98786" bIns="79028">
                <a:spAutoFit/>
              </a:bodyPr>
              <a:lstStyle/>
              <a:p>
                <a:pPr defTabSz="513824">
                  <a:lnSpc>
                    <a:spcPct val="90000"/>
                  </a:lnSpc>
                </a:pPr>
                <a:r>
                  <a:rPr lang="en-US" sz="1600" kern="0" dirty="0">
                    <a:solidFill>
                      <a:sysClr val="window" lastClr="FFFFFF"/>
                    </a:solidFill>
                    <a:ea typeface="Segoe UI" pitchFamily="34" charset="0"/>
                    <a:cs typeface="Segoe UI" pitchFamily="34" charset="0"/>
                  </a:rPr>
                  <a:t>of consumers complain via social media</a:t>
                </a:r>
              </a:p>
            </p:txBody>
          </p:sp>
        </p:grpSp>
      </p:grpSp>
      <p:grpSp>
        <p:nvGrpSpPr>
          <p:cNvPr id="20" name="Group 19"/>
          <p:cNvGrpSpPr>
            <a:grpSpLocks noChangeAspect="1"/>
          </p:cNvGrpSpPr>
          <p:nvPr/>
        </p:nvGrpSpPr>
        <p:grpSpPr>
          <a:xfrm>
            <a:off x="731368" y="1954311"/>
            <a:ext cx="2377858" cy="1844813"/>
            <a:chOff x="8461644" y="2447980"/>
            <a:chExt cx="3699068" cy="2869843"/>
          </a:xfrm>
        </p:grpSpPr>
        <p:sp>
          <p:nvSpPr>
            <p:cNvPr id="21" name="Rectangle 20"/>
            <p:cNvSpPr/>
            <p:nvPr/>
          </p:nvSpPr>
          <p:spPr bwMode="auto">
            <a:xfrm>
              <a:off x="8461645" y="2447980"/>
              <a:ext cx="3286230" cy="2869843"/>
            </a:xfrm>
            <a:prstGeom prst="rect">
              <a:avLst/>
            </a:prstGeom>
            <a:solidFill>
              <a:srgbClr val="0072C6">
                <a:alpha val="93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212" tIns="25212" rIns="25212" bIns="25212" numCol="1" spcCol="0" rtlCol="0" fromWordArt="0" anchor="ctr" anchorCtr="0" forceAA="0" compatLnSpc="1">
              <a:prstTxWarp prst="textNoShape">
                <a:avLst/>
              </a:prstTxWarp>
              <a:noAutofit/>
            </a:bodyPr>
            <a:lstStyle/>
            <a:p>
              <a:pPr defTabSz="513944"/>
              <a:endParaRPr lang="en-US" sz="1214" dirty="0">
                <a:gradFill>
                  <a:gsLst>
                    <a:gs pos="0">
                      <a:srgbClr val="FFFFFF"/>
                    </a:gs>
                    <a:gs pos="100000">
                      <a:srgbClr val="FFFFFF"/>
                    </a:gs>
                  </a:gsLst>
                  <a:lin ang="5400000" scaled="0"/>
                </a:gradFill>
                <a:ea typeface="Segoe UI" pitchFamily="34" charset="0"/>
                <a:cs typeface="Segoe UI" pitchFamily="34" charset="0"/>
              </a:endParaRPr>
            </a:p>
          </p:txBody>
        </p:sp>
        <p:grpSp>
          <p:nvGrpSpPr>
            <p:cNvPr id="22" name="Group 21"/>
            <p:cNvGrpSpPr/>
            <p:nvPr/>
          </p:nvGrpSpPr>
          <p:grpSpPr>
            <a:xfrm>
              <a:off x="8461644" y="2625489"/>
              <a:ext cx="3699068" cy="2043584"/>
              <a:chOff x="8461644" y="2866095"/>
              <a:chExt cx="3699068" cy="2043584"/>
            </a:xfrm>
          </p:grpSpPr>
          <p:sp>
            <p:nvSpPr>
              <p:cNvPr id="23" name="Rectangle 22"/>
              <p:cNvSpPr/>
              <p:nvPr/>
            </p:nvSpPr>
            <p:spPr>
              <a:xfrm>
                <a:off x="8461644" y="2866095"/>
                <a:ext cx="3699068" cy="1803575"/>
              </a:xfrm>
              <a:prstGeom prst="rect">
                <a:avLst/>
              </a:prstGeom>
            </p:spPr>
            <p:txBody>
              <a:bodyPr wrap="square" lIns="98786" tIns="49393" rIns="98786" bIns="79028">
                <a:spAutoFit/>
              </a:bodyPr>
              <a:lstStyle/>
              <a:p>
                <a:pPr defTabSz="513824">
                  <a:lnSpc>
                    <a:spcPct val="90000"/>
                  </a:lnSpc>
                </a:pPr>
                <a:r>
                  <a:rPr lang="en-US" sz="3640" b="1" kern="0" dirty="0">
                    <a:solidFill>
                      <a:sysClr val="window" lastClr="FFFFFF"/>
                    </a:solidFill>
                    <a:ea typeface="Segoe UI" pitchFamily="34" charset="0"/>
                    <a:cs typeface="Segoe UI" pitchFamily="34" charset="0"/>
                  </a:rPr>
                  <a:t>1.2b</a:t>
                </a:r>
              </a:p>
            </p:txBody>
          </p:sp>
          <p:sp>
            <p:nvSpPr>
              <p:cNvPr id="24" name="Rectangle 23"/>
              <p:cNvSpPr/>
              <p:nvPr/>
            </p:nvSpPr>
            <p:spPr>
              <a:xfrm>
                <a:off x="8532345" y="3755205"/>
                <a:ext cx="2973868" cy="1154474"/>
              </a:xfrm>
              <a:prstGeom prst="rect">
                <a:avLst/>
              </a:prstGeom>
            </p:spPr>
            <p:txBody>
              <a:bodyPr wrap="square" lIns="98786" tIns="49393" rIns="98786" bIns="79028">
                <a:spAutoFit/>
              </a:bodyPr>
              <a:lstStyle/>
              <a:p>
                <a:pPr defTabSz="513824">
                  <a:lnSpc>
                    <a:spcPct val="90000"/>
                  </a:lnSpc>
                </a:pPr>
                <a:r>
                  <a:rPr lang="en-US" sz="1600" kern="0" dirty="0">
                    <a:solidFill>
                      <a:sysClr val="window" lastClr="FFFFFF"/>
                    </a:solidFill>
                    <a:ea typeface="Segoe UI" pitchFamily="34" charset="0"/>
                    <a:cs typeface="Segoe UI" pitchFamily="34" charset="0"/>
                  </a:rPr>
                  <a:t>posts per day just on Facebook and Twitter alone</a:t>
                </a:r>
              </a:p>
            </p:txBody>
          </p:sp>
        </p:grpSp>
      </p:grpSp>
      <p:grpSp>
        <p:nvGrpSpPr>
          <p:cNvPr id="25" name="Group 24"/>
          <p:cNvGrpSpPr>
            <a:grpSpLocks noChangeAspect="1"/>
          </p:cNvGrpSpPr>
          <p:nvPr/>
        </p:nvGrpSpPr>
        <p:grpSpPr>
          <a:xfrm>
            <a:off x="2688496" y="4224466"/>
            <a:ext cx="2499465" cy="1845682"/>
            <a:chOff x="8461645" y="2447980"/>
            <a:chExt cx="3830869" cy="2869843"/>
          </a:xfrm>
        </p:grpSpPr>
        <p:sp>
          <p:nvSpPr>
            <p:cNvPr id="26" name="Rectangle 25"/>
            <p:cNvSpPr/>
            <p:nvPr/>
          </p:nvSpPr>
          <p:spPr bwMode="auto">
            <a:xfrm>
              <a:off x="8461645" y="2447980"/>
              <a:ext cx="3286230" cy="2869843"/>
            </a:xfrm>
            <a:prstGeom prst="rect">
              <a:avLst/>
            </a:prstGeom>
            <a:solidFill>
              <a:srgbClr val="0072C6">
                <a:alpha val="93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212" tIns="25212" rIns="25212" bIns="25212" numCol="1" spcCol="0" rtlCol="0" fromWordArt="0" anchor="ctr" anchorCtr="0" forceAA="0" compatLnSpc="1">
              <a:prstTxWarp prst="textNoShape">
                <a:avLst/>
              </a:prstTxWarp>
              <a:noAutofit/>
            </a:bodyPr>
            <a:lstStyle/>
            <a:p>
              <a:pPr defTabSz="513944"/>
              <a:endParaRPr lang="en-US" sz="1214" dirty="0">
                <a:gradFill>
                  <a:gsLst>
                    <a:gs pos="0">
                      <a:srgbClr val="FFFFFF"/>
                    </a:gs>
                    <a:gs pos="100000">
                      <a:srgbClr val="FFFFFF"/>
                    </a:gs>
                  </a:gsLst>
                  <a:lin ang="5400000" scaled="0"/>
                </a:gradFill>
                <a:ea typeface="Segoe UI" pitchFamily="34" charset="0"/>
                <a:cs typeface="Segoe UI" pitchFamily="34" charset="0"/>
              </a:endParaRPr>
            </a:p>
          </p:txBody>
        </p:sp>
        <p:grpSp>
          <p:nvGrpSpPr>
            <p:cNvPr id="27" name="Group 26"/>
            <p:cNvGrpSpPr/>
            <p:nvPr/>
          </p:nvGrpSpPr>
          <p:grpSpPr>
            <a:xfrm>
              <a:off x="8593448" y="2649602"/>
              <a:ext cx="3699066" cy="2092848"/>
              <a:chOff x="8593448" y="2890208"/>
              <a:chExt cx="3699066" cy="2092848"/>
            </a:xfrm>
          </p:grpSpPr>
          <p:sp>
            <p:nvSpPr>
              <p:cNvPr id="28" name="Rectangle 27"/>
              <p:cNvSpPr/>
              <p:nvPr/>
            </p:nvSpPr>
            <p:spPr>
              <a:xfrm>
                <a:off x="8593448" y="2890208"/>
                <a:ext cx="3699066" cy="1803578"/>
              </a:xfrm>
              <a:prstGeom prst="rect">
                <a:avLst/>
              </a:prstGeom>
            </p:spPr>
            <p:txBody>
              <a:bodyPr wrap="square" lIns="98786" tIns="49393" rIns="98786" bIns="79028">
                <a:spAutoFit/>
              </a:bodyPr>
              <a:lstStyle/>
              <a:p>
                <a:pPr defTabSz="513824">
                  <a:lnSpc>
                    <a:spcPct val="90000"/>
                  </a:lnSpc>
                </a:pPr>
                <a:r>
                  <a:rPr lang="en-US" sz="3640" b="1" kern="0" dirty="0">
                    <a:solidFill>
                      <a:sysClr val="window" lastClr="FFFFFF"/>
                    </a:solidFill>
                    <a:ea typeface="Segoe UI" pitchFamily="34" charset="0"/>
                    <a:cs typeface="Segoe UI" pitchFamily="34" charset="0"/>
                  </a:rPr>
                  <a:t>57%</a:t>
                </a:r>
              </a:p>
            </p:txBody>
          </p:sp>
          <p:sp>
            <p:nvSpPr>
              <p:cNvPr id="29" name="Rectangle 28"/>
              <p:cNvSpPr/>
              <p:nvPr/>
            </p:nvSpPr>
            <p:spPr>
              <a:xfrm>
                <a:off x="8598246" y="3828582"/>
                <a:ext cx="2953881" cy="1154474"/>
              </a:xfrm>
              <a:prstGeom prst="rect">
                <a:avLst/>
              </a:prstGeom>
            </p:spPr>
            <p:txBody>
              <a:bodyPr wrap="square" lIns="98786" tIns="49393" rIns="98786" bIns="79028">
                <a:spAutoFit/>
              </a:bodyPr>
              <a:lstStyle/>
              <a:p>
                <a:pPr defTabSz="513824">
                  <a:lnSpc>
                    <a:spcPct val="90000"/>
                  </a:lnSpc>
                </a:pPr>
                <a:r>
                  <a:rPr lang="en-US" sz="1600" kern="0" dirty="0">
                    <a:solidFill>
                      <a:sysClr val="window" lastClr="FFFFFF"/>
                    </a:solidFill>
                    <a:ea typeface="Segoe UI" pitchFamily="34" charset="0"/>
                    <a:cs typeface="Segoe UI" pitchFamily="34" charset="0"/>
                  </a:rPr>
                  <a:t>through the buying cycle before they contact you</a:t>
                </a:r>
              </a:p>
            </p:txBody>
          </p:sp>
        </p:grpSp>
      </p:grpSp>
    </p:spTree>
    <p:extLst>
      <p:ext uri="{BB962C8B-B14F-4D97-AF65-F5344CB8AC3E}">
        <p14:creationId xmlns:p14="http://schemas.microsoft.com/office/powerpoint/2010/main" val="2304978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 </a:t>
            </a:r>
            <a:br>
              <a:rPr lang="en-US" dirty="0" smtClean="0"/>
            </a:br>
            <a:r>
              <a:rPr lang="en-US" dirty="0" smtClean="0"/>
              <a:t>Adam </a:t>
            </a:r>
            <a:r>
              <a:rPr lang="en-US" dirty="0" err="1" smtClean="0"/>
              <a:t>Orth</a:t>
            </a:r>
            <a:r>
              <a:rPr lang="en-US" dirty="0" smtClean="0"/>
              <a:t>?</a:t>
            </a:r>
            <a:endParaRPr lang="en-US" dirty="0"/>
          </a:p>
        </p:txBody>
      </p:sp>
      <p:pic>
        <p:nvPicPr>
          <p:cNvPr id="1026" name="Picture 2" descr="Other Controversial Tweets By Adam Orth - Image 1"/>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4999037" y="91450"/>
            <a:ext cx="7010400" cy="668384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22237" y="6644488"/>
            <a:ext cx="8130309" cy="261610"/>
          </a:xfrm>
          <a:prstGeom prst="rect">
            <a:avLst/>
          </a:prstGeom>
        </p:spPr>
        <p:txBody>
          <a:bodyPr wrap="square">
            <a:spAutoFit/>
          </a:bodyPr>
          <a:lstStyle/>
          <a:p>
            <a:r>
              <a:rPr lang="en-US" sz="1050" dirty="0">
                <a:solidFill>
                  <a:srgbClr val="505050"/>
                </a:solidFill>
              </a:rPr>
              <a:t>http://www.dorkly.com/article/51418/other-controversial-tweets-by-adam-orth</a:t>
            </a:r>
          </a:p>
        </p:txBody>
      </p:sp>
      <p:sp>
        <p:nvSpPr>
          <p:cNvPr id="3" name="Rectangle 2"/>
          <p:cNvSpPr/>
          <p:nvPr/>
        </p:nvSpPr>
        <p:spPr>
          <a:xfrm>
            <a:off x="108341" y="6775293"/>
            <a:ext cx="11109324" cy="261610"/>
          </a:xfrm>
          <a:prstGeom prst="rect">
            <a:avLst/>
          </a:prstGeom>
        </p:spPr>
        <p:txBody>
          <a:bodyPr wrap="square">
            <a:spAutoFit/>
          </a:bodyPr>
          <a:lstStyle/>
          <a:p>
            <a:r>
              <a:rPr lang="en-US" sz="1100" dirty="0">
                <a:solidFill>
                  <a:srgbClr val="505050"/>
                </a:solidFill>
              </a:rPr>
              <a:t>http://arstechnica.com/gaming/2013/04/adam-always-online-orth-no-longer-employed-at-microsoft/</a:t>
            </a:r>
          </a:p>
        </p:txBody>
      </p:sp>
      <p:pic>
        <p:nvPicPr>
          <p:cNvPr id="5" name="Picture 4"/>
          <p:cNvPicPr>
            <a:picLocks noChangeAspect="1"/>
          </p:cNvPicPr>
          <p:nvPr/>
        </p:nvPicPr>
        <p:blipFill>
          <a:blip r:embed="rId4"/>
          <a:stretch>
            <a:fillRect/>
          </a:stretch>
        </p:blipFill>
        <p:spPr>
          <a:xfrm>
            <a:off x="4317321" y="215619"/>
            <a:ext cx="7162800" cy="6494272"/>
          </a:xfrm>
          <a:prstGeom prst="rect">
            <a:avLst/>
          </a:prstGeom>
        </p:spPr>
      </p:pic>
    </p:spTree>
    <p:extLst>
      <p:ext uri="{BB962C8B-B14F-4D97-AF65-F5344CB8AC3E}">
        <p14:creationId xmlns:p14="http://schemas.microsoft.com/office/powerpoint/2010/main" val="2749114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Positive things can happen too!</a:t>
            </a:r>
            <a:endParaRPr lang="en-US" dirty="0"/>
          </a:p>
        </p:txBody>
      </p:sp>
      <p:pic>
        <p:nvPicPr>
          <p:cNvPr id="6" name="Picture 5"/>
          <p:cNvPicPr>
            <a:picLocks noChangeAspect="1"/>
          </p:cNvPicPr>
          <p:nvPr/>
        </p:nvPicPr>
        <p:blipFill>
          <a:blip r:embed="rId3"/>
          <a:stretch>
            <a:fillRect/>
          </a:stretch>
        </p:blipFill>
        <p:spPr>
          <a:xfrm>
            <a:off x="350837" y="1363662"/>
            <a:ext cx="7086600" cy="3362220"/>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173285" y="2582862"/>
            <a:ext cx="9094386" cy="4235515"/>
          </a:xfrm>
          <a:prstGeom prst="rect">
            <a:avLst/>
          </a:prstGeom>
        </p:spPr>
      </p:pic>
    </p:spTree>
    <p:extLst>
      <p:ext uri="{BB962C8B-B14F-4D97-AF65-F5344CB8AC3E}">
        <p14:creationId xmlns:p14="http://schemas.microsoft.com/office/powerpoint/2010/main" val="19014107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Microsoft Social Listening Demo</a:t>
            </a:r>
            <a:endParaRPr lang="en-US" dirty="0"/>
          </a:p>
        </p:txBody>
      </p:sp>
      <p:sp>
        <p:nvSpPr>
          <p:cNvPr id="5" name="Text Placeholder 4"/>
          <p:cNvSpPr>
            <a:spLocks noGrp="1"/>
          </p:cNvSpPr>
          <p:nvPr>
            <p:ph type="body" sz="quarter" idx="12"/>
          </p:nvPr>
        </p:nvSpPr>
        <p:spPr/>
        <p:txBody>
          <a:bodyPr/>
          <a:lstStyle/>
          <a:p>
            <a:endParaRPr lang="en-US" dirty="0"/>
          </a:p>
        </p:txBody>
      </p:sp>
      <p:pic>
        <p:nvPicPr>
          <p:cNvPr id="6" name="Picture 5"/>
          <p:cNvPicPr>
            <a:picLocks noChangeAspect="1"/>
          </p:cNvPicPr>
          <p:nvPr/>
        </p:nvPicPr>
        <p:blipFill rotWithShape="1">
          <a:blip r:embed="rId2"/>
          <a:srcRect l="31855" t="16143" r="32073" b="26969"/>
          <a:stretch/>
        </p:blipFill>
        <p:spPr>
          <a:xfrm>
            <a:off x="2560637" y="2659062"/>
            <a:ext cx="4177102" cy="3980070"/>
          </a:xfrm>
          <a:prstGeom prst="ellipse">
            <a:avLst/>
          </a:prstGeom>
          <a:ln>
            <a:noFill/>
          </a:ln>
          <a:effectLst>
            <a:softEdge rad="112500"/>
          </a:effectLst>
        </p:spPr>
      </p:pic>
    </p:spTree>
    <p:extLst>
      <p:ext uri="{BB962C8B-B14F-4D97-AF65-F5344CB8AC3E}">
        <p14:creationId xmlns:p14="http://schemas.microsoft.com/office/powerpoint/2010/main" val="20683687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C33C87AF-1089-4586-AB31-2E82F6F54761}" vid="{19E47E40-653A-466D-B99D-80B383FB0856}"/>
    </a:ext>
  </a:extLst>
</a:theme>
</file>

<file path=ppt/theme/theme2.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4.xml><?xml version="1.0" encoding="utf-8"?>
<a:theme xmlns:a="http://schemas.openxmlformats.org/drawingml/2006/main" name="DynamicsTemplate_LIGHT_16x9 v04">
  <a:themeElements>
    <a:clrScheme name="Custom 2">
      <a:dk1>
        <a:srgbClr val="292929"/>
      </a:dk1>
      <a:lt1>
        <a:srgbClr val="FFFFFF"/>
      </a:lt1>
      <a:dk2>
        <a:srgbClr val="00AEEF"/>
      </a:dk2>
      <a:lt2>
        <a:srgbClr val="DDDDDD"/>
      </a:lt2>
      <a:accent1>
        <a:srgbClr val="00AEEF"/>
      </a:accent1>
      <a:accent2>
        <a:srgbClr val="0071BC"/>
      </a:accent2>
      <a:accent3>
        <a:srgbClr val="00A600"/>
      </a:accent3>
      <a:accent4>
        <a:srgbClr val="8CC600"/>
      </a:accent4>
      <a:accent5>
        <a:srgbClr val="FFBE00"/>
      </a:accent5>
      <a:accent6>
        <a:srgbClr val="FF5300"/>
      </a:accent6>
      <a:hlink>
        <a:srgbClr val="00AEEF"/>
      </a:hlink>
      <a:folHlink>
        <a:srgbClr val="FF5300"/>
      </a:folHlink>
    </a:clrScheme>
    <a:fontScheme name="Custom 1">
      <a:majorFont>
        <a:latin typeface="Segoe UI Light"/>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2">
            <a:shade val="50000"/>
          </a:schemeClr>
        </a:lnRef>
        <a:fillRef idx="1">
          <a:schemeClr val="accent2"/>
        </a:fillRef>
        <a:effectRef idx="0">
          <a:schemeClr val="accent2"/>
        </a:effectRef>
        <a:fontRef idx="minor">
          <a:schemeClr val="lt1"/>
        </a:fontRef>
      </a:style>
    </a:spDef>
    <a:txDef>
      <a:spPr>
        <a:noFill/>
      </a:spPr>
      <a:bodyPr wrap="squar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5.xml><?xml version="1.0" encoding="utf-8"?>
<a:theme xmlns:a="http://schemas.openxmlformats.org/drawingml/2006/main" name="3-30370_Convergence_2014_Concurrent_Template_16x9">
  <a:themeElements>
    <a:clrScheme name="Convergence NA Breakout">
      <a:dk1>
        <a:srgbClr val="505050"/>
      </a:dk1>
      <a:lt1>
        <a:srgbClr val="FFFFFF"/>
      </a:lt1>
      <a:dk2>
        <a:srgbClr val="442359"/>
      </a:dk2>
      <a:lt2>
        <a:srgbClr val="D2D2D2"/>
      </a:lt2>
      <a:accent1>
        <a:srgbClr val="442359"/>
      </a:accent1>
      <a:accent2>
        <a:srgbClr val="002050"/>
      </a:accent2>
      <a:accent3>
        <a:srgbClr val="BA141A"/>
      </a:accent3>
      <a:accent4>
        <a:srgbClr val="00188F"/>
      </a:accent4>
      <a:accent5>
        <a:srgbClr val="007233"/>
      </a:accent5>
      <a:accent6>
        <a:srgbClr val="DC3C00"/>
      </a:accent6>
      <a:hlink>
        <a:srgbClr val="FF8C00"/>
      </a:hlink>
      <a:folHlink>
        <a:srgbClr val="FF8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Getting started with a social strategy v1" id="{21A22D00-3C73-4EC2-948D-5822BCB4EAC2}" vid="{5B905629-91D9-47E0-88DB-CF59CD025AF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Control xmlns="http://schemas.microsoft.com/VisualStudio/2011/storyboarding/control">
  <Id Name="System.Storyboarding.Common.MouseClick" Revision="1" Stencil="System.Storyboarding.Common" StencilVersion="0.1"/>
</Control>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F4F2DDE-30C5-4C11-8B7C-D9324B01D6D6}"/>
</file>

<file path=customXml/itemProps2.xml><?xml version="1.0" encoding="utf-8"?>
<ds:datastoreItem xmlns:ds="http://schemas.openxmlformats.org/officeDocument/2006/customXml" ds:itemID="{CEDA3910-87E4-402F-8BC5-6992FB14F142}"/>
</file>

<file path=customXml/itemProps3.xml><?xml version="1.0" encoding="utf-8"?>
<ds:datastoreItem xmlns:ds="http://schemas.openxmlformats.org/officeDocument/2006/customXml" ds:itemID="{F990F116-B58F-4255-B05B-DA3808E0E5C6}"/>
</file>

<file path=customXml/itemProps4.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SharePoint_Conference_2014_PowerUser_Template</Template>
  <TotalTime>7</TotalTime>
  <Words>3848</Words>
  <Application>Microsoft Office PowerPoint</Application>
  <PresentationFormat>Custom</PresentationFormat>
  <Paragraphs>272</Paragraphs>
  <Slides>35</Slides>
  <Notes>26</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35</vt:i4>
      </vt:variant>
    </vt:vector>
  </HeadingPairs>
  <TitlesOfParts>
    <vt:vector size="48" baseType="lpstr">
      <vt:lpstr>Arial</vt:lpstr>
      <vt:lpstr>Calibri</vt:lpstr>
      <vt:lpstr>Segoe</vt:lpstr>
      <vt:lpstr>Segoe Light</vt:lpstr>
      <vt:lpstr>Segoe UI</vt:lpstr>
      <vt:lpstr>Segoe UI Light</vt:lpstr>
      <vt:lpstr>Segoe UI Semibold</vt:lpstr>
      <vt:lpstr>Wingdings</vt:lpstr>
      <vt:lpstr>5-30499_SPC_2014_PowerUser_Template_16x9</vt:lpstr>
      <vt:lpstr>5-30499_SPC_2014_Dev_Template_16x9</vt:lpstr>
      <vt:lpstr>1_5-30499_SPC_2014_PowerUser_Template_16x9</vt:lpstr>
      <vt:lpstr>DynamicsTemplate_LIGHT_16x9 v04</vt:lpstr>
      <vt:lpstr>3-30370_Convergence_2014_Concurrent_Template_16x9</vt:lpstr>
      <vt:lpstr>PowerPoint Presentation</vt:lpstr>
      <vt:lpstr>Harnessing social technologies with Microsoft Dynamics CRM </vt:lpstr>
      <vt:lpstr>Agenda</vt:lpstr>
      <vt:lpstr>Download the deck on Yammer  http://myspc.sharepointconference.com/Sessions/Details/14005</vt:lpstr>
      <vt:lpstr>Customer Relationship Management</vt:lpstr>
      <vt:lpstr>The age of the social customer</vt:lpstr>
      <vt:lpstr>Remember  Adam Orth?</vt:lpstr>
      <vt:lpstr>Positive things can happen too!</vt:lpstr>
      <vt:lpstr>Microsoft Social Listening Demo</vt:lpstr>
      <vt:lpstr>Introducing Microsoft Social Listening (MSL)</vt:lpstr>
      <vt:lpstr>Democratizing Social</vt:lpstr>
      <vt:lpstr>MSL Roadmap</vt:lpstr>
      <vt:lpstr>Social Dashboard on CRM</vt:lpstr>
      <vt:lpstr>Widgets</vt:lpstr>
      <vt:lpstr>CRM + MSL Create Social Activities : H2</vt:lpstr>
      <vt:lpstr>REST API - Power BI + MSL</vt:lpstr>
      <vt:lpstr>Roadmap – fast release cadence</vt:lpstr>
      <vt:lpstr>Social Insights – InsideView Partnership</vt:lpstr>
      <vt:lpstr>Social Insights - Inside view partnership</vt:lpstr>
      <vt:lpstr>Social Insights –  Inside View Demo</vt:lpstr>
      <vt:lpstr>Yammer and CRM</vt:lpstr>
      <vt:lpstr>Yammer: Collaboration</vt:lpstr>
      <vt:lpstr>Yammer + Dynamics CRM</vt:lpstr>
      <vt:lpstr>Security Model</vt:lpstr>
      <vt:lpstr>Yammer and CRM Demo</vt:lpstr>
      <vt:lpstr>Yammer Adoption in the CRM community</vt:lpstr>
      <vt:lpstr>Social Stack - Microsoft Dynamics CRM</vt:lpstr>
      <vt:lpstr>eBooks on Social with customer examples</vt:lpstr>
      <vt:lpstr>Resources</vt:lpstr>
      <vt:lpstr>MySPC</vt:lpstr>
      <vt:lpstr>PowerPoint Presentation</vt:lpstr>
      <vt:lpstr>Additional slides</vt:lpstr>
      <vt:lpstr>Social business opportunities</vt:lpstr>
      <vt:lpstr>Biggest pitfalls of implementing social</vt:lpstr>
      <vt:lpstr>#amazonfail</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Harnessing social technologies with Microsoft Dynamics CRM</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1</cp:revision>
  <dcterms:created xsi:type="dcterms:W3CDTF">2014-03-05T17:10:17Z</dcterms:created>
  <dcterms:modified xsi:type="dcterms:W3CDTF">2014-03-05T21:48:48Z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