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4.xml" ContentType="application/vnd.openxmlformats-officedocument.presentationml.notesSlide+xml"/>
  <Override PartName="/ppt/tags/tag1.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 id="2147484247" r:id="rId6"/>
  </p:sldMasterIdLst>
  <p:notesMasterIdLst>
    <p:notesMasterId r:id="rId36"/>
  </p:notesMasterIdLst>
  <p:handoutMasterIdLst>
    <p:handoutMasterId r:id="rId37"/>
  </p:handoutMasterIdLst>
  <p:sldIdLst>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56" r:id="rId34"/>
    <p:sldId id="284" r:id="rId35"/>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5050"/>
    <a:srgbClr val="785393"/>
    <a:srgbClr val="80599D"/>
    <a:srgbClr val="000000"/>
    <a:srgbClr val="8E6AAA"/>
    <a:srgbClr val="8E6A78"/>
    <a:srgbClr val="9B4F96"/>
    <a:srgbClr val="D2D2D2"/>
    <a:srgbClr val="BAD80A"/>
    <a:srgbClr val="7FB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3396"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p:scale>
        <a:sx n="33" d="100"/>
        <a:sy n="33" d="100"/>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presProps" Target="presProps.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3" Type="http://schemas.openxmlformats.org/officeDocument/2006/relationships/oleObject" Target="https://microsoft-my.sharepoint.com/personal/chrisfie_microsoft_com/Documents/Roadshow/BOM/_zarchive/Culture%20Technology.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solidFill>
              <a:schemeClr val="accent1"/>
            </a:solidFill>
          </c:spPr>
          <c:dPt>
            <c:idx val="0"/>
            <c:bubble3D val="0"/>
            <c:spPr>
              <a:solidFill>
                <a:schemeClr val="tx2"/>
              </a:solidFill>
              <a:ln w="19050">
                <a:solidFill>
                  <a:schemeClr val="lt1"/>
                </a:solidFill>
              </a:ln>
              <a:effectLst/>
            </c:spPr>
          </c:dPt>
          <c:dPt>
            <c:idx val="1"/>
            <c:bubble3D val="0"/>
            <c:explosion val="1"/>
            <c:spPr>
              <a:solidFill>
                <a:schemeClr val="accent1"/>
              </a:solidFill>
              <a:ln w="19050">
                <a:solidFill>
                  <a:schemeClr val="lt1"/>
                </a:solidFill>
              </a:ln>
              <a:effectLst/>
            </c:spPr>
          </c:dPt>
          <c:val>
            <c:numRef>
              <c:f>Sheet1!$B$1:$B$2</c:f>
              <c:numCache>
                <c:formatCode>General</c:formatCode>
                <c:ptCount val="2"/>
                <c:pt idx="0">
                  <c:v>20</c:v>
                </c:pt>
                <c:pt idx="1">
                  <c:v>80</c:v>
                </c:pt>
              </c:numCache>
            </c:numRef>
          </c:val>
          <c:extLst>
            <c:ext xmlns:c15="http://schemas.microsoft.com/office/drawing/2012/chart" uri="{02D57815-91ED-43cb-92C2-25804820EDAC}">
              <c15:filteredCategoryTitle>
                <c15:cat>
                  <c:strRef>
                    <c:extLst>
                      <c:ext uri="{02D57815-91ED-43cb-92C2-25804820EDAC}">
                        <c15:formulaRef>
                          <c15:sqref>Sheet1!$A$1:$A$2</c15:sqref>
                        </c15:formulaRef>
                      </c:ext>
                    </c:extLst>
                    <c:strCache>
                      <c:ptCount val="2"/>
                      <c:pt idx="0">
                        <c:v>Technology</c:v>
                      </c:pt>
                      <c:pt idx="1">
                        <c:v>Culture</c:v>
                      </c:pt>
                    </c:strCache>
                  </c:strRef>
                </c15:cat>
              </c15:filteredCategoryTitl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3/3/2014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3/3/2014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6026428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1929839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3334512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00" baseline="-25000" dirty="0"/>
          </a:p>
        </p:txBody>
      </p:sp>
      <p:sp>
        <p:nvSpPr>
          <p:cNvPr id="4" name="Slide Number Placeholder 3"/>
          <p:cNvSpPr>
            <a:spLocks noGrp="1"/>
          </p:cNvSpPr>
          <p:nvPr>
            <p:ph type="sldNum" sz="quarter" idx="10"/>
          </p:nvPr>
        </p:nvSpPr>
        <p:spPr/>
        <p:txBody>
          <a:bodyPr/>
          <a:lstStyle/>
          <a:p>
            <a:fld id="{81FBA328-826A-40AB-9439-5DD0287A0B4E}"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4120527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4306160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9BBE6631-23A7-4071-A76B-DCE6926FC4A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35495556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lnSpc>
                <a:spcPct val="100000"/>
              </a:lnSpc>
              <a:spcAft>
                <a:spcPts val="0"/>
              </a:spcAft>
              <a:defRPr/>
            </a:pPr>
            <a:endParaRPr lang="en-US" dirty="0" smtClean="0"/>
          </a:p>
        </p:txBody>
      </p:sp>
      <p:sp>
        <p:nvSpPr>
          <p:cNvPr id="4" name="Slide Number Placeholder 3"/>
          <p:cNvSpPr>
            <a:spLocks noGrp="1"/>
          </p:cNvSpPr>
          <p:nvPr>
            <p:ph type="sldNum" sz="quarter" idx="10"/>
          </p:nvPr>
        </p:nvSpPr>
        <p:spPr/>
        <p:txBody>
          <a:bodyPr/>
          <a:lstStyle/>
          <a:p>
            <a:fld id="{F6F6F146-2F6B-42A1-8AC9-59FC5B984828}"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12570998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28</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3/3/2014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463678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29</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31467"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6615116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8238665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F6F146-2F6B-42A1-8AC9-59FC5B984828}"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35974420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F6F6F146-2F6B-42A1-8AC9-59FC5B984828}"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41012958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Office Summit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3/3/2014 5:53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36479232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 typeface="Arial" panose="020B0604020202020204" pitchFamily="34" charset="0"/>
              <a:buChar char="•"/>
            </a:pPr>
            <a:endParaRPr lang="en-US" sz="1200" dirty="0">
              <a:latin typeface="+mn-lt"/>
            </a:endParaRPr>
          </a:p>
        </p:txBody>
      </p:sp>
      <p:sp>
        <p:nvSpPr>
          <p:cNvPr id="4" name="Slide Number Placeholder 3"/>
          <p:cNvSpPr>
            <a:spLocks noGrp="1"/>
          </p:cNvSpPr>
          <p:nvPr>
            <p:ph type="sldNum" sz="quarter" idx="10"/>
          </p:nvPr>
        </p:nvSpPr>
        <p:spPr/>
        <p:txBody>
          <a:bodyPr/>
          <a:lstStyle/>
          <a:p>
            <a:fld id="{67CE5716-D24E-4FC4-B470-2C33324D5CA4}"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41482484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7959C88-DA52-4557-A62A-BC266894F611}"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10573511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38591351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1938380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6" name="Picture 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7638" y="2945270"/>
            <a:ext cx="4434849" cy="737618"/>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6"/>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9"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1262"/>
            <a:ext cx="8214226" cy="1371611"/>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3.01861E-6 L 4.30431E-6 -3.01861E-6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3.01861E-6 L 4.30431E-6 -3.01861E-6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1353519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5262421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98723814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406270275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04277570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69847772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99240462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98335645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67088036"/>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62143445"/>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32674984"/>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83352422"/>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01370614"/>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96033603"/>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12688137"/>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38822126"/>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4024718"/>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1409769818"/>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57009655"/>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03276961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156683355"/>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276822800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112022449"/>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6402165"/>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372200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941242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262489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08532765"/>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51179746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6" name="Picture 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7638" y="2945270"/>
            <a:ext cx="4434849" cy="737618"/>
          </a:xfrm>
          <a:prstGeom prst="rect">
            <a:avLst/>
          </a:prstGeom>
        </p:spPr>
      </p:pic>
    </p:spTree>
    <p:extLst>
      <p:ext uri="{BB962C8B-B14F-4D97-AF65-F5344CB8AC3E}">
        <p14:creationId xmlns:p14="http://schemas.microsoft.com/office/powerpoint/2010/main" val="10311734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6"/>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9"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1262"/>
            <a:ext cx="8214226" cy="1371611"/>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41465666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401641827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47065562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09961431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51246090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82195949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68608969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24138908"/>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86678125"/>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58067155"/>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68049926"/>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72910701"/>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95091271"/>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05528042"/>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15101270"/>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15441954"/>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295676773"/>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604400107"/>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23166183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2981854351"/>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82453881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935221746"/>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0004226"/>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098791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663444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685033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81044355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1_Embed Video">
    <p:spTree>
      <p:nvGrpSpPr>
        <p:cNvPr id="1" name=""/>
        <p:cNvGrpSpPr/>
        <p:nvPr/>
      </p:nvGrpSpPr>
      <p:grpSpPr>
        <a:xfrm>
          <a:off x="0" y="0"/>
          <a:ext cx="0" cy="0"/>
          <a:chOff x="0" y="0"/>
          <a:chExt cx="0" cy="0"/>
        </a:xfrm>
      </p:grpSpPr>
      <p:sp>
        <p:nvSpPr>
          <p:cNvPr id="4" name="Rectangle 3"/>
          <p:cNvSpPr/>
          <p:nvPr userDrawn="1"/>
        </p:nvSpPr>
        <p:spPr>
          <a:xfrm>
            <a:off x="1" y="0"/>
            <a:ext cx="12436475" cy="6994525"/>
          </a:xfrm>
          <a:prstGeom prst="rect">
            <a:avLst/>
          </a:prstGeom>
          <a:gradFill flip="none" rotWithShape="1">
            <a:gsLst>
              <a:gs pos="0">
                <a:srgbClr val="E2E6EE"/>
              </a:gs>
              <a:gs pos="43000">
                <a:sysClr val="window" lastClr="FFFFFF"/>
              </a:gs>
            </a:gsLst>
            <a:lin ang="16200000" scaled="1"/>
            <a:tileRect/>
          </a:gradFill>
          <a:ln w="25400" cap="flat" cmpd="sng" algn="ctr">
            <a:noFill/>
            <a:prstDash val="solid"/>
          </a:ln>
          <a:effectLst/>
        </p:spPr>
        <p:txBody>
          <a:bodyPr lIns="93232" tIns="46617" rIns="93232" bIns="46617" rtlCol="0" anchor="ctr"/>
          <a:lstStyle/>
          <a:p>
            <a:pPr algn="ctr" defTabSz="932324"/>
            <a:endParaRPr lang="en-US" sz="1938" kern="0">
              <a:solidFill>
                <a:prstClr val="white"/>
              </a:solidFill>
              <a:latin typeface="Calibri"/>
            </a:endParaRPr>
          </a:p>
        </p:txBody>
      </p:sp>
      <p:sp>
        <p:nvSpPr>
          <p:cNvPr id="5" name="Text Placeholder 2"/>
          <p:cNvSpPr>
            <a:spLocks noGrp="1"/>
          </p:cNvSpPr>
          <p:nvPr>
            <p:ph idx="10"/>
          </p:nvPr>
        </p:nvSpPr>
        <p:spPr bwMode="gray">
          <a:xfrm>
            <a:off x="1" y="0"/>
            <a:ext cx="12436475" cy="2497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5pPr marL="456450" indent="0">
              <a:buNone/>
              <a:defRPr baseline="0"/>
            </a:lvl5pPr>
          </a:lstStyle>
          <a:p>
            <a:pPr lvl="4"/>
            <a:endParaRPr lang="en-US" dirty="0" smtClean="0"/>
          </a:p>
        </p:txBody>
      </p:sp>
    </p:spTree>
    <p:extLst>
      <p:ext uri="{BB962C8B-B14F-4D97-AF65-F5344CB8AC3E}">
        <p14:creationId xmlns:p14="http://schemas.microsoft.com/office/powerpoint/2010/main" val="2790247889"/>
      </p:ext>
    </p:extLst>
  </p:cSld>
  <p:clrMapOvr>
    <a:masterClrMapping/>
  </p:clrMapOvr>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66979" y="233152"/>
            <a:ext cx="11375536" cy="679653"/>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79419" y="1476622"/>
            <a:ext cx="11375536" cy="222830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12055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image" Target="../media/image1.png"/><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slideLayout" Target="../slideLayouts/slideLayout70.xml"/><Relationship Id="rId18" Type="http://schemas.openxmlformats.org/officeDocument/2006/relationships/slideLayout" Target="../slideLayouts/slideLayout75.xml"/><Relationship Id="rId26" Type="http://schemas.openxmlformats.org/officeDocument/2006/relationships/slideLayout" Target="../slideLayouts/slideLayout83.xml"/><Relationship Id="rId3" Type="http://schemas.openxmlformats.org/officeDocument/2006/relationships/slideLayout" Target="../slideLayouts/slideLayout60.xml"/><Relationship Id="rId21" Type="http://schemas.openxmlformats.org/officeDocument/2006/relationships/slideLayout" Target="../slideLayouts/slideLayout78.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17" Type="http://schemas.openxmlformats.org/officeDocument/2006/relationships/slideLayout" Target="../slideLayouts/slideLayout74.xml"/><Relationship Id="rId25" Type="http://schemas.openxmlformats.org/officeDocument/2006/relationships/slideLayout" Target="../slideLayouts/slideLayout82.xml"/><Relationship Id="rId2" Type="http://schemas.openxmlformats.org/officeDocument/2006/relationships/slideLayout" Target="../slideLayouts/slideLayout59.xml"/><Relationship Id="rId16" Type="http://schemas.openxmlformats.org/officeDocument/2006/relationships/slideLayout" Target="../slideLayouts/slideLayout73.xml"/><Relationship Id="rId20" Type="http://schemas.openxmlformats.org/officeDocument/2006/relationships/slideLayout" Target="../slideLayouts/slideLayout77.xml"/><Relationship Id="rId29" Type="http://schemas.openxmlformats.org/officeDocument/2006/relationships/slideLayout" Target="../slideLayouts/slideLayout86.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24" Type="http://schemas.openxmlformats.org/officeDocument/2006/relationships/slideLayout" Target="../slideLayouts/slideLayout81.xml"/><Relationship Id="rId5" Type="http://schemas.openxmlformats.org/officeDocument/2006/relationships/slideLayout" Target="../slideLayouts/slideLayout62.xml"/><Relationship Id="rId15" Type="http://schemas.openxmlformats.org/officeDocument/2006/relationships/slideLayout" Target="../slideLayouts/slideLayout72.xml"/><Relationship Id="rId23" Type="http://schemas.openxmlformats.org/officeDocument/2006/relationships/slideLayout" Target="../slideLayouts/slideLayout80.xml"/><Relationship Id="rId28" Type="http://schemas.openxmlformats.org/officeDocument/2006/relationships/slideLayout" Target="../slideLayouts/slideLayout85.xml"/><Relationship Id="rId10" Type="http://schemas.openxmlformats.org/officeDocument/2006/relationships/slideLayout" Target="../slideLayouts/slideLayout67.xml"/><Relationship Id="rId19" Type="http://schemas.openxmlformats.org/officeDocument/2006/relationships/slideLayout" Target="../slideLayouts/slideLayout76.xml"/><Relationship Id="rId31" Type="http://schemas.openxmlformats.org/officeDocument/2006/relationships/theme" Target="../theme/theme3.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 Id="rId22" Type="http://schemas.openxmlformats.org/officeDocument/2006/relationships/slideLayout" Target="../slideLayouts/slideLayout79.xml"/><Relationship Id="rId27" Type="http://schemas.openxmlformats.org/officeDocument/2006/relationships/slideLayout" Target="../slideLayouts/slideLayout84.xml"/><Relationship Id="rId30" Type="http://schemas.openxmlformats.org/officeDocument/2006/relationships/slideLayout" Target="../slideLayouts/slideLayout8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5304348"/>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32008177"/>
      </p:ext>
    </p:extLst>
  </p:cSld>
  <p:clrMap bg1="lt1" tx1="dk1" bg2="lt2" tx2="dk2" accent1="accent1" accent2="accent2" accent3="accent3" accent4="accent4" accent5="accent5" accent6="accent6" hlink="hlink" folHlink="folHlink"/>
  <p:sldLayoutIdLst>
    <p:sldLayoutId id="2147484248" r:id="rId1"/>
    <p:sldLayoutId id="2147484249" r:id="rId2"/>
    <p:sldLayoutId id="2147484250" r:id="rId3"/>
    <p:sldLayoutId id="2147484251" r:id="rId4"/>
    <p:sldLayoutId id="2147484252" r:id="rId5"/>
    <p:sldLayoutId id="2147484253" r:id="rId6"/>
    <p:sldLayoutId id="2147484254" r:id="rId7"/>
    <p:sldLayoutId id="2147484255" r:id="rId8"/>
    <p:sldLayoutId id="2147484256" r:id="rId9"/>
    <p:sldLayoutId id="2147484257" r:id="rId10"/>
    <p:sldLayoutId id="2147484258" r:id="rId11"/>
    <p:sldLayoutId id="2147484259" r:id="rId12"/>
    <p:sldLayoutId id="2147484260" r:id="rId13"/>
    <p:sldLayoutId id="2147484261" r:id="rId14"/>
    <p:sldLayoutId id="2147484262" r:id="rId15"/>
    <p:sldLayoutId id="2147484263" r:id="rId16"/>
    <p:sldLayoutId id="2147484264" r:id="rId17"/>
    <p:sldLayoutId id="2147484265" r:id="rId18"/>
    <p:sldLayoutId id="2147484266" r:id="rId19"/>
    <p:sldLayoutId id="2147484267" r:id="rId20"/>
    <p:sldLayoutId id="2147484268" r:id="rId21"/>
    <p:sldLayoutId id="2147484269" r:id="rId22"/>
    <p:sldLayoutId id="2147484270" r:id="rId23"/>
    <p:sldLayoutId id="2147484271" r:id="rId24"/>
    <p:sldLayoutId id="2147484272" r:id="rId25"/>
    <p:sldLayoutId id="2147484273" r:id="rId26"/>
    <p:sldLayoutId id="2147484274" r:id="rId27"/>
    <p:sldLayoutId id="2147484275" r:id="rId28"/>
    <p:sldLayoutId id="2147484276" r:id="rId29"/>
    <p:sldLayoutId id="2147484277" r:id="rId30"/>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2.xml"/></Relationships>
</file>

<file path=ppt/slides/_rels/slide1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81.xml"/><Relationship Id="rId5" Type="http://schemas.openxmlformats.org/officeDocument/2006/relationships/image" Target="../media/image43.png"/><Relationship Id="rId4" Type="http://schemas.openxmlformats.org/officeDocument/2006/relationships/image" Target="../media/image42.png"/></Relationships>
</file>

<file path=ppt/slides/_rels/slide1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66.xml"/><Relationship Id="rId4" Type="http://schemas.openxmlformats.org/officeDocument/2006/relationships/image" Target="../media/image46.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0.xml"/></Relationships>
</file>

<file path=ppt/slides/_rels/slide15.xml.rels><?xml version="1.0" encoding="UTF-8" standalone="yes"?>
<Relationships xmlns="http://schemas.openxmlformats.org/package/2006/relationships"><Relationship Id="rId8" Type="http://schemas.openxmlformats.org/officeDocument/2006/relationships/hyperlink" Target="http://www.microsoft.com/en-us/news/press/2014/feb14/02-18crmspringpr.aspx" TargetMode="External"/><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notesSlide" Target="../notesSlides/notesSlide10.xml"/><Relationship Id="rId1" Type="http://schemas.openxmlformats.org/officeDocument/2006/relationships/slideLayout" Target="../slideLayouts/slideLayout74.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 Id="rId9" Type="http://schemas.openxmlformats.org/officeDocument/2006/relationships/image" Target="../media/image52.png"/></Relationships>
</file>

<file path=ppt/slides/_rels/slide16.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image" Target="../media/image53.png"/><Relationship Id="rId1" Type="http://schemas.openxmlformats.org/officeDocument/2006/relationships/slideLayout" Target="../slideLayouts/slideLayout66.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 Id="rId9" Type="http://schemas.openxmlformats.org/officeDocument/2006/relationships/image" Target="../media/image60.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0.xml"/></Relationships>
</file>

<file path=ppt/slides/_rels/slide18.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notesSlide" Target="../notesSlides/notesSlide12.xml"/><Relationship Id="rId1" Type="http://schemas.openxmlformats.org/officeDocument/2006/relationships/slideLayout" Target="../slideLayouts/slideLayout87.xml"/><Relationship Id="rId6" Type="http://schemas.openxmlformats.org/officeDocument/2006/relationships/image" Target="../media/image64.png"/><Relationship Id="rId5" Type="http://schemas.openxmlformats.org/officeDocument/2006/relationships/image" Target="../media/image63.png"/><Relationship Id="rId10" Type="http://schemas.openxmlformats.org/officeDocument/2006/relationships/image" Target="../media/image68.png"/><Relationship Id="rId4" Type="http://schemas.openxmlformats.org/officeDocument/2006/relationships/image" Target="../media/image62.png"/><Relationship Id="rId9" Type="http://schemas.openxmlformats.org/officeDocument/2006/relationships/image" Target="../media/image67.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0.xml"/></Relationships>
</file>

<file path=ppt/slides/_rels/slide2.xml.rels><?xml version="1.0" encoding="UTF-8" standalone="yes"?>
<Relationships xmlns="http://schemas.openxmlformats.org/package/2006/relationships"><Relationship Id="rId3" Type="http://schemas.openxmlformats.org/officeDocument/2006/relationships/hyperlink" Target="https://www.yammer.com/sharepointconference/users/jwei"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https://twitter.com/cfiessinger" TargetMode="External"/><Relationship Id="rId5" Type="http://schemas.openxmlformats.org/officeDocument/2006/relationships/hyperlink" Target="https://www.yammer.com/sharepointconference/users/christophefiessinger" TargetMode="Externa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81.xml"/></Relationships>
</file>

<file path=ppt/slides/_rels/slide2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4.xml"/><Relationship Id="rId1" Type="http://schemas.openxmlformats.org/officeDocument/2006/relationships/slideLayout" Target="../slideLayouts/slideLayout74.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23.xml.rels><?xml version="1.0" encoding="UTF-8" standalone="yes"?>
<Relationships xmlns="http://schemas.openxmlformats.org/package/2006/relationships"><Relationship Id="rId3" Type="http://schemas.openxmlformats.org/officeDocument/2006/relationships/image" Target="../media/image73.png"/><Relationship Id="rId7" Type="http://schemas.openxmlformats.org/officeDocument/2006/relationships/image" Target="../media/image76.png"/><Relationship Id="rId2" Type="http://schemas.openxmlformats.org/officeDocument/2006/relationships/slideLayout" Target="../slideLayouts/slideLayout86.xml"/><Relationship Id="rId1" Type="http://schemas.openxmlformats.org/officeDocument/2006/relationships/tags" Target="../tags/tag1.xml"/><Relationship Id="rId6" Type="http://schemas.microsoft.com/office/2007/relationships/hdphoto" Target="../media/hdphoto1.wdp"/><Relationship Id="rId5" Type="http://schemas.openxmlformats.org/officeDocument/2006/relationships/image" Target="../media/image75.png"/><Relationship Id="rId4" Type="http://schemas.openxmlformats.org/officeDocument/2006/relationships/image" Target="../media/image7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5.xml.rels><?xml version="1.0" encoding="UTF-8" standalone="yes"?>
<Relationships xmlns="http://schemas.openxmlformats.org/package/2006/relationships"><Relationship Id="rId8" Type="http://schemas.openxmlformats.org/officeDocument/2006/relationships/hyperlink" Target="http://www.sharepointconference.com/content/sessions/SPC332" TargetMode="External"/><Relationship Id="rId13" Type="http://schemas.openxmlformats.org/officeDocument/2006/relationships/hyperlink" Target="http://www.sharepointconference.com/content/sessions/SPC112" TargetMode="External"/><Relationship Id="rId18" Type="http://schemas.openxmlformats.org/officeDocument/2006/relationships/hyperlink" Target="http://www.sharepointconference.com/content/sessions/SPC371" TargetMode="External"/><Relationship Id="rId3" Type="http://schemas.openxmlformats.org/officeDocument/2006/relationships/hyperlink" Target="http://www.sharepointconference.com/content/sessions/SPC386" TargetMode="External"/><Relationship Id="rId21" Type="http://schemas.openxmlformats.org/officeDocument/2006/relationships/hyperlink" Target="http://www.sharepointconference.com/content/sessions/SPC275" TargetMode="External"/><Relationship Id="rId7" Type="http://schemas.openxmlformats.org/officeDocument/2006/relationships/hyperlink" Target="http://www.sharepointconference.com/content/sessions/SPC378" TargetMode="External"/><Relationship Id="rId12" Type="http://schemas.openxmlformats.org/officeDocument/2006/relationships/hyperlink" Target="http://www.sharepointconference.com/content/sessions/SPC380" TargetMode="External"/><Relationship Id="rId17" Type="http://schemas.openxmlformats.org/officeDocument/2006/relationships/hyperlink" Target="http://www.sharepointconference.com/content/sessions/SPC266" TargetMode="External"/><Relationship Id="rId2" Type="http://schemas.openxmlformats.org/officeDocument/2006/relationships/hyperlink" Target="http://www.sharepointconference.com/content/sessions/SPC104" TargetMode="External"/><Relationship Id="rId16" Type="http://schemas.openxmlformats.org/officeDocument/2006/relationships/hyperlink" Target="http://www.sharepointconference.com/content/sessions/SPC247" TargetMode="External"/><Relationship Id="rId20" Type="http://schemas.openxmlformats.org/officeDocument/2006/relationships/hyperlink" Target="http://www.sharepointconference.com/content/sessions/SPC3991" TargetMode="External"/><Relationship Id="rId1" Type="http://schemas.openxmlformats.org/officeDocument/2006/relationships/slideLayout" Target="../slideLayouts/slideLayout74.xml"/><Relationship Id="rId6" Type="http://schemas.openxmlformats.org/officeDocument/2006/relationships/hyperlink" Target="http://www.sharepointconference.com/content/sessions/SPC239" TargetMode="External"/><Relationship Id="rId11" Type="http://schemas.openxmlformats.org/officeDocument/2006/relationships/hyperlink" Target="http://www.sharepointconference.com/content/sessions/SPC295" TargetMode="External"/><Relationship Id="rId5" Type="http://schemas.openxmlformats.org/officeDocument/2006/relationships/hyperlink" Target="http://www.sharepointconference.com/content/sessions/SPC311" TargetMode="External"/><Relationship Id="rId15" Type="http://schemas.openxmlformats.org/officeDocument/2006/relationships/hyperlink" Target="http://www.sharepointconference.com/content/sessions/SPC368" TargetMode="External"/><Relationship Id="rId23" Type="http://schemas.openxmlformats.org/officeDocument/2006/relationships/hyperlink" Target="http://www.sharepointconference.com/content/sessions/SPC392" TargetMode="External"/><Relationship Id="rId10" Type="http://schemas.openxmlformats.org/officeDocument/2006/relationships/hyperlink" Target="http://www.sharepointconference.com/content/sessions/SPC248" TargetMode="External"/><Relationship Id="rId19" Type="http://schemas.openxmlformats.org/officeDocument/2006/relationships/hyperlink" Target="http://www.sharepointconference.com/content/sessions/SPC263" TargetMode="External"/><Relationship Id="rId4" Type="http://schemas.openxmlformats.org/officeDocument/2006/relationships/hyperlink" Target="http://www.sharepointconference.com/content/sessions/SPC280" TargetMode="External"/><Relationship Id="rId9" Type="http://schemas.openxmlformats.org/officeDocument/2006/relationships/hyperlink" Target="http://www.sharepointconference.com/content/sessions/SPC2017" TargetMode="External"/><Relationship Id="rId14" Type="http://schemas.openxmlformats.org/officeDocument/2006/relationships/hyperlink" Target="http://www.sharepointconference.com/content/sessions/SPC264" TargetMode="External"/><Relationship Id="rId22" Type="http://schemas.openxmlformats.org/officeDocument/2006/relationships/hyperlink" Target="http://www.sharepointconference.com/content/sessions/SPC246" TargetMode="External"/></Relationships>
</file>

<file path=ppt/slides/_rels/slide26.xml.rels><?xml version="1.0" encoding="UTF-8" standalone="yes"?>
<Relationships xmlns="http://schemas.openxmlformats.org/package/2006/relationships"><Relationship Id="rId8" Type="http://schemas.openxmlformats.org/officeDocument/2006/relationships/hyperlink" Target="https://success.yammer.com/admin-it/" TargetMode="External"/><Relationship Id="rId13" Type="http://schemas.openxmlformats.org/officeDocument/2006/relationships/hyperlink" Target="http://blog.yammer.com/blog" TargetMode="External"/><Relationship Id="rId18" Type="http://schemas.openxmlformats.org/officeDocument/2006/relationships/hyperlink" Target="http://blog.yammer.com/blog/2013/03/yammers-2013-business-value-survey-results-are-in.html" TargetMode="External"/><Relationship Id="rId26" Type="http://schemas.openxmlformats.org/officeDocument/2006/relationships/hyperlink" Target="http://player.vimeo.com/video/69202577?autoplay=1" TargetMode="External"/><Relationship Id="rId3" Type="http://schemas.openxmlformats.org/officeDocument/2006/relationships/hyperlink" Target="http://aka.ms/esspc" TargetMode="External"/><Relationship Id="rId21" Type="http://schemas.openxmlformats.org/officeDocument/2006/relationships/hyperlink" Target="http://www.citeworld.com/social/22949/teach-for-america-yammer-shoestring-budget?page=0" TargetMode="External"/><Relationship Id="rId7" Type="http://schemas.openxmlformats.org/officeDocument/2006/relationships/hyperlink" Target="http://www.theresponsiveorg.com/" TargetMode="External"/><Relationship Id="rId12" Type="http://schemas.openxmlformats.org/officeDocument/2006/relationships/hyperlink" Target="http://ignite.office.com/yammer" TargetMode="External"/><Relationship Id="rId17" Type="http://schemas.openxmlformats.org/officeDocument/2006/relationships/hyperlink" Target="http://www.gartner.com/technology/reprints.do?id=1-1JLTT2P&amp;ct=130910&amp;st=sb" TargetMode="External"/><Relationship Id="rId25" Type="http://schemas.openxmlformats.org/officeDocument/2006/relationships/hyperlink" Target="http://www.microsoft.com/en-us/news/Press/2013/Feb13/02-20YammerQ4PR.aspx" TargetMode="External"/><Relationship Id="rId2" Type="http://schemas.openxmlformats.org/officeDocument/2006/relationships/hyperlink" Target="https://www.yammer.com/sharepointconference/#/threads/inGroup?type=in_group&amp;feedId=2781207" TargetMode="External"/><Relationship Id="rId16" Type="http://schemas.openxmlformats.org/officeDocument/2006/relationships/hyperlink" Target="https://twitter.com/office365" TargetMode="External"/><Relationship Id="rId20" Type="http://schemas.openxmlformats.org/officeDocument/2006/relationships/hyperlink" Target="http://www.fastcompany.com/3025396/work-smart/how-red-robin-burgers-got-yummier-with-yammer" TargetMode="External"/><Relationship Id="rId29" Type="http://schemas.openxmlformats.org/officeDocument/2006/relationships/image" Target="../media/image78.png"/><Relationship Id="rId1" Type="http://schemas.openxmlformats.org/officeDocument/2006/relationships/slideLayout" Target="../slideLayouts/slideLayout74.xml"/><Relationship Id="rId6" Type="http://schemas.openxmlformats.org/officeDocument/2006/relationships/hyperlink" Target="http://www.enterprisesocial.com/" TargetMode="External"/><Relationship Id="rId11" Type="http://schemas.openxmlformats.org/officeDocument/2006/relationships/hyperlink" Target="http://office.microsoft.com/en-us/store/" TargetMode="External"/><Relationship Id="rId24" Type="http://schemas.openxmlformats.org/officeDocument/2006/relationships/hyperlink" Target="http://www.citeworld.com/social/22624/nationwide-yammer-sharepoint" TargetMode="External"/><Relationship Id="rId5" Type="http://schemas.openxmlformats.org/officeDocument/2006/relationships/hyperlink" Target="http://success.yammer.com/" TargetMode="External"/><Relationship Id="rId15" Type="http://schemas.openxmlformats.org/officeDocument/2006/relationships/hyperlink" Target="https://twitter.com/yammer" TargetMode="External"/><Relationship Id="rId23" Type="http://schemas.openxmlformats.org/officeDocument/2006/relationships/hyperlink" Target="http://www.citeworld.com/social/22745/lexisnexis-yammer-adoption" TargetMode="External"/><Relationship Id="rId28" Type="http://schemas.openxmlformats.org/officeDocument/2006/relationships/image" Target="../media/image77.png"/><Relationship Id="rId10" Type="http://schemas.openxmlformats.org/officeDocument/2006/relationships/hyperlink" Target="http://www.yammer.com/apps/" TargetMode="External"/><Relationship Id="rId19" Type="http://schemas.openxmlformats.org/officeDocument/2006/relationships/hyperlink" Target="http://aka.ms/rise-of-enterprise-social-networks" TargetMode="External"/><Relationship Id="rId4" Type="http://schemas.openxmlformats.org/officeDocument/2006/relationships/hyperlink" Target="https://www.yammer.com/customers/" TargetMode="External"/><Relationship Id="rId9" Type="http://schemas.openxmlformats.org/officeDocument/2006/relationships/hyperlink" Target="http://developer.yammer.com/" TargetMode="External"/><Relationship Id="rId14" Type="http://schemas.openxmlformats.org/officeDocument/2006/relationships/hyperlink" Target="http://blogs.office.com/?filter=true&amp;filter-product=office-365" TargetMode="External"/><Relationship Id="rId22" Type="http://schemas.openxmlformats.org/officeDocument/2006/relationships/hyperlink" Target="http://news.idg.no/cw/art.cfm?id=EFFADB7D-D538-E754-354BEEAACB4C2797" TargetMode="External"/><Relationship Id="rId27" Type="http://schemas.openxmlformats.org/officeDocument/2006/relationships/hyperlink" Target="http://vimeo.com/70645080" TargetMode="External"/></Relationships>
</file>

<file path=ppt/slides/_rels/slide27.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9.jpeg"/><Relationship Id="rId7" Type="http://schemas.microsoft.com/office/2007/relationships/hdphoto" Target="../media/hdphoto3.wdp"/><Relationship Id="rId2" Type="http://schemas.openxmlformats.org/officeDocument/2006/relationships/notesSlide" Target="../notesSlides/notesSlide15.xml"/><Relationship Id="rId1" Type="http://schemas.openxmlformats.org/officeDocument/2006/relationships/slideLayout" Target="../slideLayouts/slideLayout81.xml"/><Relationship Id="rId6" Type="http://schemas.openxmlformats.org/officeDocument/2006/relationships/image" Target="../media/image81.png"/><Relationship Id="rId5" Type="http://schemas.microsoft.com/office/2007/relationships/hdphoto" Target="../media/hdphoto2.wdp"/><Relationship Id="rId10" Type="http://schemas.openxmlformats.org/officeDocument/2006/relationships/image" Target="../media/image34.png"/><Relationship Id="rId4" Type="http://schemas.openxmlformats.org/officeDocument/2006/relationships/image" Target="../media/image80.png"/><Relationship Id="rId9" Type="http://schemas.openxmlformats.org/officeDocument/2006/relationships/image" Target="../media/image83.png"/></Relationships>
</file>

<file path=ppt/slides/_rels/slide28.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6.xml"/><Relationship Id="rId1" Type="http://schemas.openxmlformats.org/officeDocument/2006/relationships/slideLayout" Target="../slideLayouts/slideLayout9.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png"/></Relationships>
</file>

<file path=ppt/slides/_rels/slide2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7.xml"/><Relationship Id="rId1" Type="http://schemas.openxmlformats.org/officeDocument/2006/relationships/slideLayout" Target="../slideLayouts/slideLayout8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5.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10.jpeg"/><Relationship Id="rId7" Type="http://schemas.openxmlformats.org/officeDocument/2006/relationships/image" Target="../media/image14.emf"/><Relationship Id="rId2" Type="http://schemas.openxmlformats.org/officeDocument/2006/relationships/notesSlide" Target="../notesSlides/notesSlide3.xml"/><Relationship Id="rId1" Type="http://schemas.openxmlformats.org/officeDocument/2006/relationships/slideLayout" Target="../slideLayouts/slideLayout74.xml"/><Relationship Id="rId6" Type="http://schemas.openxmlformats.org/officeDocument/2006/relationships/image" Target="../media/image13.emf"/><Relationship Id="rId5" Type="http://schemas.openxmlformats.org/officeDocument/2006/relationships/image" Target="../media/image12.emf"/><Relationship Id="rId4" Type="http://schemas.openxmlformats.org/officeDocument/2006/relationships/image" Target="../media/image11.emf"/><Relationship Id="rId9" Type="http://schemas.openxmlformats.org/officeDocument/2006/relationships/image" Target="../media/image16.emf"/></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xml"/><Relationship Id="rId1" Type="http://schemas.openxmlformats.org/officeDocument/2006/relationships/slideLayout" Target="../slideLayouts/slideLayout74.xml"/><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18.jpg"/></Relationships>
</file>

<file path=ppt/slides/_rels/slide7.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18" Type="http://schemas.openxmlformats.org/officeDocument/2006/relationships/image" Target="../media/image36.png"/><Relationship Id="rId3" Type="http://schemas.openxmlformats.org/officeDocument/2006/relationships/image" Target="../media/image21.png"/><Relationship Id="rId7" Type="http://schemas.openxmlformats.org/officeDocument/2006/relationships/image" Target="../media/image25.png"/><Relationship Id="rId12" Type="http://schemas.openxmlformats.org/officeDocument/2006/relationships/image" Target="../media/image30.png"/><Relationship Id="rId17" Type="http://schemas.openxmlformats.org/officeDocument/2006/relationships/image" Target="../media/image35.png"/><Relationship Id="rId2" Type="http://schemas.openxmlformats.org/officeDocument/2006/relationships/notesSlide" Target="../notesSlides/notesSlide5.xml"/><Relationship Id="rId16" Type="http://schemas.openxmlformats.org/officeDocument/2006/relationships/image" Target="../media/image34.png"/><Relationship Id="rId1" Type="http://schemas.openxmlformats.org/officeDocument/2006/relationships/slideLayout" Target="../slideLayouts/slideLayout74.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5" Type="http://schemas.openxmlformats.org/officeDocument/2006/relationships/image" Target="../media/image3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 Id="rId14" Type="http://schemas.openxmlformats.org/officeDocument/2006/relationships/image" Target="../media/image32.png"/></Relationships>
</file>

<file path=ppt/slides/_rels/slide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xml"/><Relationship Id="rId1" Type="http://schemas.openxmlformats.org/officeDocument/2006/relationships/slideLayout" Target="../slideLayouts/slideLayout74.xml"/><Relationship Id="rId5" Type="http://schemas.openxmlformats.org/officeDocument/2006/relationships/image" Target="../media/image39.png"/><Relationship Id="rId4" Type="http://schemas.openxmlformats.org/officeDocument/2006/relationships/image" Target="../media/image3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2165671"/>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SharePoint Social or Yammer?</a:t>
            </a:r>
            <a:endParaRPr lang="en-US" sz="4800" dirty="0"/>
          </a:p>
        </p:txBody>
      </p:sp>
      <p:sp>
        <p:nvSpPr>
          <p:cNvPr id="3" name="Text Placeholder 2"/>
          <p:cNvSpPr>
            <a:spLocks noGrp="1"/>
          </p:cNvSpPr>
          <p:nvPr>
            <p:ph type="body" sz="quarter" idx="11"/>
          </p:nvPr>
        </p:nvSpPr>
        <p:spPr>
          <a:xfrm>
            <a:off x="274639" y="1212849"/>
            <a:ext cx="11889564" cy="5416868"/>
          </a:xfrm>
        </p:spPr>
        <p:txBody>
          <a:bodyPr/>
          <a:lstStyle/>
          <a:p>
            <a:r>
              <a:rPr lang="en-US" dirty="0"/>
              <a:t>Go </a:t>
            </a:r>
            <a:r>
              <a:rPr lang="en-US" dirty="0" smtClean="0"/>
              <a:t>Yammer </a:t>
            </a:r>
          </a:p>
          <a:p>
            <a:pPr marL="0" lvl="1"/>
            <a:r>
              <a:rPr lang="en-US"/>
              <a:t>Immediate </a:t>
            </a:r>
            <a:r>
              <a:rPr lang="en-US" smtClean="0"/>
              <a:t>adoption </a:t>
            </a:r>
            <a:r>
              <a:rPr lang="en-US" dirty="0"/>
              <a:t/>
            </a:r>
            <a:br>
              <a:rPr lang="en-US" dirty="0"/>
            </a:br>
            <a:r>
              <a:rPr lang="en-US" dirty="0"/>
              <a:t>Rapid </a:t>
            </a:r>
            <a:r>
              <a:rPr lang="en-US" dirty="0" smtClean="0"/>
              <a:t>innovation</a:t>
            </a:r>
          </a:p>
          <a:p>
            <a:pPr marL="0" lvl="1"/>
            <a:r>
              <a:rPr lang="en-US" dirty="0" smtClean="0"/>
              <a:t>Connect everyone</a:t>
            </a:r>
            <a:endParaRPr lang="en-US" dirty="0"/>
          </a:p>
          <a:p>
            <a:r>
              <a:rPr lang="en-US" dirty="0" smtClean="0"/>
              <a:t>SharePoint </a:t>
            </a:r>
            <a:r>
              <a:rPr lang="en-US" dirty="0"/>
              <a:t>on-premises and </a:t>
            </a:r>
            <a:r>
              <a:rPr lang="en-US" dirty="0" smtClean="0"/>
              <a:t>Yammer</a:t>
            </a:r>
          </a:p>
          <a:p>
            <a:r>
              <a:rPr lang="en-US" sz="2000" dirty="0" smtClean="0">
                <a:gradFill>
                  <a:gsLst>
                    <a:gs pos="1250">
                      <a:schemeClr val="tx1"/>
                    </a:gs>
                    <a:gs pos="100000">
                      <a:schemeClr val="tx1"/>
                    </a:gs>
                  </a:gsLst>
                  <a:lin ang="5400000" scaled="0"/>
                </a:gradFill>
                <a:latin typeface="+mn-lt"/>
              </a:rPr>
              <a:t>Service </a:t>
            </a:r>
            <a:r>
              <a:rPr lang="en-US" sz="2000" dirty="0">
                <a:gradFill>
                  <a:gsLst>
                    <a:gs pos="1250">
                      <a:schemeClr val="tx1"/>
                    </a:gs>
                    <a:gs pos="100000">
                      <a:schemeClr val="tx1"/>
                    </a:gs>
                  </a:gsLst>
                  <a:lin ang="5400000" scaled="0"/>
                </a:gradFill>
                <a:latin typeface="+mn-lt"/>
              </a:rPr>
              <a:t>Pack </a:t>
            </a:r>
            <a:r>
              <a:rPr lang="en-US" sz="2000" dirty="0" smtClean="0">
                <a:gradFill>
                  <a:gsLst>
                    <a:gs pos="1250">
                      <a:schemeClr val="tx1"/>
                    </a:gs>
                    <a:gs pos="100000">
                      <a:schemeClr val="tx1"/>
                    </a:gs>
                  </a:gsLst>
                  <a:lin ang="5400000" scaled="0"/>
                </a:gradFill>
                <a:latin typeface="+mn-lt"/>
              </a:rPr>
              <a:t>1 &amp; Yammer app for SharePoint </a:t>
            </a:r>
          </a:p>
          <a:p>
            <a:r>
              <a:rPr lang="en-US" dirty="0"/>
              <a:t>SharePoint Social futures</a:t>
            </a:r>
          </a:p>
          <a:p>
            <a:r>
              <a:rPr lang="en-US" sz="2000" dirty="0">
                <a:gradFill>
                  <a:gsLst>
                    <a:gs pos="1250">
                      <a:schemeClr val="tx1"/>
                    </a:gs>
                    <a:gs pos="100000">
                      <a:schemeClr val="tx1"/>
                    </a:gs>
                  </a:gsLst>
                  <a:lin ang="5400000" scaled="0"/>
                </a:gradFill>
                <a:latin typeface="+mn-lt"/>
              </a:rPr>
              <a:t>Committed to another SharePoint on-premises release</a:t>
            </a:r>
          </a:p>
          <a:p>
            <a:r>
              <a:rPr lang="en-US" sz="2000" dirty="0">
                <a:gradFill>
                  <a:gsLst>
                    <a:gs pos="1250">
                      <a:schemeClr val="tx1"/>
                    </a:gs>
                    <a:gs pos="100000">
                      <a:schemeClr val="tx1"/>
                    </a:gs>
                  </a:gsLst>
                  <a:lin ang="5400000" scaled="0"/>
                </a:gradFill>
                <a:latin typeface="+mn-lt"/>
              </a:rPr>
              <a:t>Social capabilities will be maintained</a:t>
            </a:r>
          </a:p>
          <a:p>
            <a:r>
              <a:rPr lang="en-US" sz="2000" dirty="0">
                <a:gradFill>
                  <a:gsLst>
                    <a:gs pos="1250">
                      <a:schemeClr val="tx1"/>
                    </a:gs>
                    <a:gs pos="100000">
                      <a:schemeClr val="tx1"/>
                    </a:gs>
                  </a:gsLst>
                  <a:lin ang="5400000" scaled="0"/>
                </a:gradFill>
                <a:latin typeface="+mn-lt"/>
              </a:rPr>
              <a:t>Don’t plan on adding new features</a:t>
            </a:r>
          </a:p>
          <a:p>
            <a:r>
              <a:rPr lang="en-US" dirty="0" smtClean="0"/>
              <a:t>Social’s future: Yammer </a:t>
            </a:r>
            <a:r>
              <a:rPr lang="en-US" dirty="0"/>
              <a:t>and Office </a:t>
            </a:r>
            <a:r>
              <a:rPr lang="en-US" dirty="0" smtClean="0"/>
              <a:t>365</a:t>
            </a:r>
          </a:p>
          <a:p>
            <a:r>
              <a:rPr lang="en-US" sz="2000" dirty="0" smtClean="0">
                <a:gradFill>
                  <a:gsLst>
                    <a:gs pos="1250">
                      <a:schemeClr val="tx1"/>
                    </a:gs>
                    <a:gs pos="100000">
                      <a:schemeClr val="tx1"/>
                    </a:gs>
                  </a:gsLst>
                  <a:lin ang="5400000" scaled="0"/>
                </a:gradFill>
                <a:latin typeface="+mn-lt"/>
              </a:rPr>
              <a:t>Continued hybrid improvements</a:t>
            </a:r>
            <a:endParaRPr lang="en-US" sz="2000" dirty="0">
              <a:gradFill>
                <a:gsLst>
                  <a:gs pos="1250">
                    <a:schemeClr val="tx1"/>
                  </a:gs>
                  <a:gs pos="100000">
                    <a:schemeClr val="tx1"/>
                  </a:gs>
                </a:gsLst>
                <a:lin ang="5400000" scaled="0"/>
              </a:gradFill>
              <a:latin typeface="+mn-lt"/>
            </a:endParaRPr>
          </a:p>
        </p:txBody>
      </p:sp>
    </p:spTree>
    <p:extLst>
      <p:ext uri="{BB962C8B-B14F-4D97-AF65-F5344CB8AC3E}">
        <p14:creationId xmlns:p14="http://schemas.microsoft.com/office/powerpoint/2010/main" val="38429163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fade">
                                      <p:cBhvr>
                                        <p:cTn id="29" dur="1000"/>
                                        <p:tgtEl>
                                          <p:spTgt spid="3">
                                            <p:txEl>
                                              <p:pRg st="4" end="4"/>
                                            </p:txEl>
                                          </p:spTgt>
                                        </p:tgtEl>
                                      </p:cBhvr>
                                    </p:animEffect>
                                    <p:anim calcmode="lin" valueType="num">
                                      <p:cBhvr>
                                        <p:cTn id="3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Effect transition="in" filter="fade">
                                      <p:cBhvr>
                                        <p:cTn id="36" dur="1000"/>
                                        <p:tgtEl>
                                          <p:spTgt spid="3">
                                            <p:txEl>
                                              <p:pRg st="5" end="5"/>
                                            </p:txEl>
                                          </p:spTgt>
                                        </p:tgtEl>
                                      </p:cBhvr>
                                    </p:animEffect>
                                    <p:anim calcmode="lin" valueType="num">
                                      <p:cBhvr>
                                        <p:cTn id="37"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8"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Effect transition="in" filter="fade">
                                      <p:cBhvr>
                                        <p:cTn id="41" dur="1000"/>
                                        <p:tgtEl>
                                          <p:spTgt spid="3">
                                            <p:txEl>
                                              <p:pRg st="6" end="6"/>
                                            </p:txEl>
                                          </p:spTgt>
                                        </p:tgtEl>
                                      </p:cBhvr>
                                    </p:animEffect>
                                    <p:anim calcmode="lin" valueType="num">
                                      <p:cBhvr>
                                        <p:cTn id="4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6" end="6"/>
                                            </p:txEl>
                                          </p:spTgt>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3">
                                            <p:txEl>
                                              <p:pRg st="7" end="7"/>
                                            </p:txEl>
                                          </p:spTgt>
                                        </p:tgtEl>
                                        <p:attrNameLst>
                                          <p:attrName>style.visibility</p:attrName>
                                        </p:attrNameLst>
                                      </p:cBhvr>
                                      <p:to>
                                        <p:strVal val="visible"/>
                                      </p:to>
                                    </p:set>
                                    <p:animEffect transition="in" filter="fade">
                                      <p:cBhvr>
                                        <p:cTn id="46" dur="1000"/>
                                        <p:tgtEl>
                                          <p:spTgt spid="3">
                                            <p:txEl>
                                              <p:pRg st="7" end="7"/>
                                            </p:txEl>
                                          </p:spTgt>
                                        </p:tgtEl>
                                      </p:cBhvr>
                                    </p:animEffect>
                                    <p:anim calcmode="lin" valueType="num">
                                      <p:cBhvr>
                                        <p:cTn id="4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8" dur="1000" fill="hold"/>
                                        <p:tgtEl>
                                          <p:spTgt spid="3">
                                            <p:txEl>
                                              <p:pRg st="7" end="7"/>
                                            </p:txEl>
                                          </p:spTgt>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3">
                                            <p:txEl>
                                              <p:pRg st="8" end="8"/>
                                            </p:txEl>
                                          </p:spTgt>
                                        </p:tgtEl>
                                        <p:attrNameLst>
                                          <p:attrName>style.visibility</p:attrName>
                                        </p:attrNameLst>
                                      </p:cBhvr>
                                      <p:to>
                                        <p:strVal val="visible"/>
                                      </p:to>
                                    </p:set>
                                    <p:animEffect transition="in" filter="fade">
                                      <p:cBhvr>
                                        <p:cTn id="51" dur="1000"/>
                                        <p:tgtEl>
                                          <p:spTgt spid="3">
                                            <p:txEl>
                                              <p:pRg st="8" end="8"/>
                                            </p:txEl>
                                          </p:spTgt>
                                        </p:tgtEl>
                                      </p:cBhvr>
                                    </p:animEffect>
                                    <p:anim calcmode="lin" valueType="num">
                                      <p:cBhvr>
                                        <p:cTn id="52"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3"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3">
                                            <p:txEl>
                                              <p:pRg st="9" end="9"/>
                                            </p:txEl>
                                          </p:spTgt>
                                        </p:tgtEl>
                                        <p:attrNameLst>
                                          <p:attrName>style.visibility</p:attrName>
                                        </p:attrNameLst>
                                      </p:cBhvr>
                                      <p:to>
                                        <p:strVal val="visible"/>
                                      </p:to>
                                    </p:set>
                                    <p:animEffect transition="in" filter="fade">
                                      <p:cBhvr>
                                        <p:cTn id="58" dur="1000"/>
                                        <p:tgtEl>
                                          <p:spTgt spid="3">
                                            <p:txEl>
                                              <p:pRg st="9" end="9"/>
                                            </p:txEl>
                                          </p:spTgt>
                                        </p:tgtEl>
                                      </p:cBhvr>
                                    </p:animEffect>
                                    <p:anim calcmode="lin" valueType="num">
                                      <p:cBhvr>
                                        <p:cTn id="59"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60" dur="1000" fill="hold"/>
                                        <p:tgtEl>
                                          <p:spTgt spid="3">
                                            <p:txEl>
                                              <p:pRg st="9" end="9"/>
                                            </p:txEl>
                                          </p:spTgt>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3">
                                            <p:txEl>
                                              <p:pRg st="10" end="10"/>
                                            </p:txEl>
                                          </p:spTgt>
                                        </p:tgtEl>
                                        <p:attrNameLst>
                                          <p:attrName>style.visibility</p:attrName>
                                        </p:attrNameLst>
                                      </p:cBhvr>
                                      <p:to>
                                        <p:strVal val="visible"/>
                                      </p:to>
                                    </p:set>
                                    <p:animEffect transition="in" filter="fade">
                                      <p:cBhvr>
                                        <p:cTn id="63" dur="1000"/>
                                        <p:tgtEl>
                                          <p:spTgt spid="3">
                                            <p:txEl>
                                              <p:pRg st="10" end="10"/>
                                            </p:txEl>
                                          </p:spTgt>
                                        </p:tgtEl>
                                      </p:cBhvr>
                                    </p:animEffect>
                                    <p:anim calcmode="lin" valueType="num">
                                      <p:cBhvr>
                                        <p:cTn id="64"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New </a:t>
            </a:r>
            <a:r>
              <a:rPr lang="en-US" smtClean="0"/>
              <a:t>Experiences</a:t>
            </a:r>
            <a:endParaRPr lang="en-US" dirty="0"/>
          </a:p>
        </p:txBody>
      </p:sp>
    </p:spTree>
    <p:extLst>
      <p:ext uri="{BB962C8B-B14F-4D97-AF65-F5344CB8AC3E}">
        <p14:creationId xmlns:p14="http://schemas.microsoft.com/office/powerpoint/2010/main" val="1435219301"/>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74837" y="1069468"/>
            <a:ext cx="2112964" cy="2112962"/>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51837" y="1069468"/>
            <a:ext cx="2112964" cy="2112962"/>
          </a:xfrm>
          <a:prstGeom prst="rect">
            <a:avLst/>
          </a:prstGeom>
        </p:spPr>
      </p:pic>
      <p:sp>
        <p:nvSpPr>
          <p:cNvPr id="5" name="Title 3"/>
          <p:cNvSpPr txBox="1">
            <a:spLocks/>
          </p:cNvSpPr>
          <p:nvPr/>
        </p:nvSpPr>
        <p:spPr>
          <a:xfrm>
            <a:off x="1726160" y="3344862"/>
            <a:ext cx="2399839" cy="457200"/>
          </a:xfrm>
          <a:prstGeom prst="rect">
            <a:avLst/>
          </a:prstGeom>
        </p:spPr>
        <p:txBody>
          <a:bodyPr vert="horz" wrap="square" lIns="146304" tIns="91440" rIns="146304" bIns="91440" rtlCol="0" anchor="ctr">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sz="3200">
                <a:gradFill>
                  <a:gsLst>
                    <a:gs pos="1250">
                      <a:srgbClr val="505050"/>
                    </a:gs>
                    <a:gs pos="100000">
                      <a:srgbClr val="505050"/>
                    </a:gs>
                  </a:gsLst>
                  <a:lin ang="5400000" scaled="0"/>
                </a:gradFill>
              </a:rPr>
              <a:t>Inline Social</a:t>
            </a:r>
          </a:p>
        </p:txBody>
      </p:sp>
      <p:sp>
        <p:nvSpPr>
          <p:cNvPr id="6" name="Title 3"/>
          <p:cNvSpPr txBox="1">
            <a:spLocks/>
          </p:cNvSpPr>
          <p:nvPr/>
        </p:nvSpPr>
        <p:spPr>
          <a:xfrm>
            <a:off x="5283200" y="3344862"/>
            <a:ext cx="1734676" cy="457200"/>
          </a:xfrm>
          <a:prstGeom prst="rect">
            <a:avLst/>
          </a:prstGeom>
        </p:spPr>
        <p:txBody>
          <a:bodyPr vert="horz" wrap="square" lIns="146304" tIns="91440" rIns="146304" bIns="91440" rtlCol="0" anchor="ctr">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sz="3200">
                <a:gradFill>
                  <a:gsLst>
                    <a:gs pos="1250">
                      <a:srgbClr val="505050"/>
                    </a:gs>
                    <a:gs pos="100000">
                      <a:srgbClr val="505050"/>
                    </a:gs>
                  </a:gsLst>
                  <a:lin ang="5400000" scaled="0"/>
                </a:gradFill>
              </a:rPr>
              <a:t>Groups</a:t>
            </a:r>
          </a:p>
        </p:txBody>
      </p:sp>
      <p:sp>
        <p:nvSpPr>
          <p:cNvPr id="7" name="Title 3"/>
          <p:cNvSpPr txBox="1">
            <a:spLocks/>
          </p:cNvSpPr>
          <p:nvPr/>
        </p:nvSpPr>
        <p:spPr>
          <a:xfrm>
            <a:off x="7970837" y="3344862"/>
            <a:ext cx="2874963" cy="457200"/>
          </a:xfrm>
          <a:prstGeom prst="rect">
            <a:avLst/>
          </a:prstGeom>
        </p:spPr>
        <p:txBody>
          <a:bodyPr vert="horz" wrap="square" lIns="146304" tIns="91440" rIns="146304" bIns="91440" rtlCol="0" anchor="ctr">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sz="3200">
                <a:gradFill>
                  <a:gsLst>
                    <a:gs pos="1250">
                      <a:srgbClr val="505050"/>
                    </a:gs>
                    <a:gs pos="100000">
                      <a:srgbClr val="505050"/>
                    </a:gs>
                  </a:gsLst>
                  <a:lin ang="5400000" scaled="0"/>
                </a:gradFill>
              </a:rPr>
              <a:t>Office Graph</a:t>
            </a: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85555" y="1069468"/>
            <a:ext cx="2112964" cy="2112962"/>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invGray">
          <a:xfrm>
            <a:off x="4237037" y="5010276"/>
            <a:ext cx="3987792" cy="854242"/>
          </a:xfrm>
          <a:prstGeom prst="rect">
            <a:avLst/>
          </a:prstGeom>
        </p:spPr>
      </p:pic>
    </p:spTree>
    <p:extLst>
      <p:ext uri="{BB962C8B-B14F-4D97-AF65-F5344CB8AC3E}">
        <p14:creationId xmlns:p14="http://schemas.microsoft.com/office/powerpoint/2010/main" val="3110437852"/>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1764" y="1439862"/>
            <a:ext cx="12434711" cy="1600200"/>
          </a:xfrm>
          <a:prstGeom prst="rect">
            <a:avLst/>
          </a:prstGeom>
          <a:solidFill>
            <a:srgbClr val="F08821"/>
          </a:solidFill>
          <a:ln w="25400" cap="flat" cmpd="sng" algn="ctr">
            <a:noFill/>
            <a:prstDash val="solid"/>
          </a:ln>
          <a:effectLst/>
        </p:spPr>
        <p:txBody>
          <a:bodyPr lIns="186521" bIns="93260" rtlCol="0" anchor="b"/>
          <a:lstStyle/>
          <a:p>
            <a:pPr>
              <a:lnSpc>
                <a:spcPts val="3060"/>
              </a:lnSpc>
              <a:defRPr/>
            </a:pPr>
            <a:endParaRPr lang="en-US" sz="2448" kern="0" dirty="0">
              <a:solidFill>
                <a:srgbClr val="FFFFFF">
                  <a:alpha val="99000"/>
                </a:srgbClr>
              </a:solidFill>
              <a:latin typeface="Segoe UI Light"/>
            </a:endParaRPr>
          </a:p>
        </p:txBody>
      </p:sp>
      <p:sp>
        <p:nvSpPr>
          <p:cNvPr id="13" name="Isosceles Triangle 12"/>
          <p:cNvSpPr/>
          <p:nvPr/>
        </p:nvSpPr>
        <p:spPr bwMode="auto">
          <a:xfrm rot="10800000">
            <a:off x="5781998" y="3040062"/>
            <a:ext cx="1223126" cy="318497"/>
          </a:xfrm>
          <a:prstGeom prst="triangle">
            <a:avLst/>
          </a:prstGeom>
          <a:solidFill>
            <a:srgbClr val="F088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8" tIns="46622" rIns="46622" bIns="93248" numCol="1" spcCol="0" rtlCol="0" fromWordArt="0" anchor="b" anchorCtr="0" forceAA="0" compatLnSpc="1">
            <a:prstTxWarp prst="textNoShape">
              <a:avLst/>
            </a:prstTxWarp>
            <a:noAutofit/>
          </a:bodyPr>
          <a:lstStyle/>
          <a:p>
            <a:pPr algn="ctr" defTabSz="932114" fontAlgn="base">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sp>
        <p:nvSpPr>
          <p:cNvPr id="3" name="Title 2"/>
          <p:cNvSpPr>
            <a:spLocks noGrp="1"/>
          </p:cNvSpPr>
          <p:nvPr>
            <p:ph type="title"/>
          </p:nvPr>
        </p:nvSpPr>
        <p:spPr/>
        <p:txBody>
          <a:bodyPr/>
          <a:lstStyle/>
          <a:p>
            <a:r>
              <a:rPr lang="en-US" sz="4800" dirty="0" smtClean="0"/>
              <a:t>Inline Social</a:t>
            </a:r>
            <a:endParaRPr lang="en-US" sz="4800" dirty="0"/>
          </a:p>
        </p:txBody>
      </p:sp>
      <p:sp>
        <p:nvSpPr>
          <p:cNvPr id="6" name="TextBox 5"/>
          <p:cNvSpPr txBox="1"/>
          <p:nvPr/>
        </p:nvSpPr>
        <p:spPr>
          <a:xfrm>
            <a:off x="427037" y="1668462"/>
            <a:ext cx="8839200" cy="971292"/>
          </a:xfrm>
          <a:prstGeom prst="rect">
            <a:avLst/>
          </a:prstGeom>
          <a:noFill/>
        </p:spPr>
        <p:txBody>
          <a:bodyPr wrap="square" rtlCol="0">
            <a:spAutoFit/>
          </a:bodyPr>
          <a:lstStyle/>
          <a:p>
            <a:r>
              <a:rPr lang="en-US" sz="2800" dirty="0" smtClean="0">
                <a:solidFill>
                  <a:prstClr val="white"/>
                </a:solidFill>
                <a:latin typeface="Segoe UI Light"/>
              </a:rPr>
              <a:t>Extends social collaboration to Office 365, Dynamics, and other apps, services, and line-of-business systems.</a:t>
            </a:r>
            <a:endParaRPr lang="en-US" sz="2800" dirty="0">
              <a:solidFill>
                <a:prstClr val="white"/>
              </a:solidFill>
              <a:latin typeface="Segoe UI Light"/>
            </a:endParaRPr>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09237" y="1668979"/>
            <a:ext cx="1142483" cy="1142483"/>
          </a:xfrm>
          <a:prstGeom prst="rect">
            <a:avLst/>
          </a:prstGeom>
        </p:spPr>
      </p:pic>
      <p:pic>
        <p:nvPicPr>
          <p:cNvPr id="14" name="Picture 13" descr="Dynamics CR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94989" y="4335462"/>
            <a:ext cx="3471228" cy="2169517"/>
          </a:xfrm>
          <a:prstGeom prst="rect">
            <a:avLst/>
          </a:prstGeom>
          <a:solidFill>
            <a:srgbClr val="FFFFFF">
              <a:shade val="85000"/>
            </a:srgbClr>
          </a:solidFill>
          <a:ln w="190500" cap="rnd">
            <a:solidFill>
              <a:srgbClr val="FFFFFF"/>
            </a:solidFill>
          </a:ln>
          <a:effectLst>
            <a:outerShdw blurRad="50800" dist="38100" dir="2700000" algn="tl" rotWithShape="0">
              <a:prstClr val="black">
                <a:alpha val="40000"/>
              </a:prstClr>
            </a:outerShdw>
          </a:effectLst>
          <a:scene3d>
            <a:camera prst="orthographicFront"/>
            <a:lightRig rig="twoPt" dir="t">
              <a:rot lat="0" lon="0" rev="7800000"/>
            </a:lightRig>
          </a:scene3d>
          <a:sp3d contourW="6350">
            <a:bevelT w="50800" h="16510"/>
            <a:contourClr>
              <a:srgbClr val="C0C0C0"/>
            </a:contourClr>
          </a:sp3d>
        </p:spPr>
      </p:pic>
      <p:pic>
        <p:nvPicPr>
          <p:cNvPr id="15" name="Picture 14" descr="Document Conversation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03437" y="4335462"/>
            <a:ext cx="3853352" cy="2169517"/>
          </a:xfrm>
          <a:prstGeom prst="rect">
            <a:avLst/>
          </a:prstGeom>
          <a:solidFill>
            <a:srgbClr val="FFFFFF">
              <a:shade val="85000"/>
            </a:srgbClr>
          </a:solidFill>
          <a:ln w="190500" cap="rnd">
            <a:solidFill>
              <a:srgbClr val="FFFFFF"/>
            </a:solidFill>
          </a:ln>
          <a:effectLst>
            <a:outerShdw blurRad="50800" dist="38100" dir="2700000" algn="tl" rotWithShape="0">
              <a:prstClr val="black">
                <a:alpha val="40000"/>
              </a:prstClr>
            </a:outerShdw>
          </a:effectLst>
          <a:scene3d>
            <a:camera prst="orthographicFront"/>
            <a:lightRig rig="twoPt" dir="t">
              <a:rot lat="0" lon="0" rev="7800000"/>
            </a:lightRig>
          </a:scene3d>
          <a:sp3d contourW="6350">
            <a:bevelT w="50800" h="16510"/>
            <a:contourClr>
              <a:srgbClr val="C0C0C0"/>
            </a:contourClr>
          </a:sp3d>
        </p:spPr>
      </p:pic>
      <p:sp>
        <p:nvSpPr>
          <p:cNvPr id="17" name="TextBox 16"/>
          <p:cNvSpPr txBox="1"/>
          <p:nvPr/>
        </p:nvSpPr>
        <p:spPr>
          <a:xfrm>
            <a:off x="675775" y="3497262"/>
            <a:ext cx="11111649" cy="478376"/>
          </a:xfrm>
          <a:prstGeom prst="rect">
            <a:avLst/>
          </a:prstGeom>
          <a:noFill/>
        </p:spPr>
        <p:txBody>
          <a:bodyPr wrap="square" rtlCol="0">
            <a:spAutoFit/>
          </a:bodyPr>
          <a:lstStyle/>
          <a:p>
            <a:pPr algn="ctr"/>
            <a:r>
              <a:rPr lang="en-US" sz="2448" dirty="0" smtClean="0">
                <a:solidFill>
                  <a:srgbClr val="505050">
                    <a:lumMod val="75000"/>
                  </a:srgbClr>
                </a:solidFill>
                <a:latin typeface="Segoe UI Light"/>
              </a:rPr>
              <a:t>Enables you to participate in social conversations from the tools of your choice </a:t>
            </a:r>
            <a:endParaRPr lang="en-US" sz="2448" dirty="0">
              <a:solidFill>
                <a:srgbClr val="505050">
                  <a:lumMod val="75000"/>
                </a:srgbClr>
              </a:solidFill>
              <a:latin typeface="Segoe UI Light"/>
            </a:endParaRPr>
          </a:p>
        </p:txBody>
      </p:sp>
    </p:spTree>
    <p:extLst>
      <p:ext uri="{BB962C8B-B14F-4D97-AF65-F5344CB8AC3E}">
        <p14:creationId xmlns:p14="http://schemas.microsoft.com/office/powerpoint/2010/main" val="2312887619"/>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Inline Social</a:t>
            </a:r>
            <a:endParaRPr lang="en-US" dirty="0"/>
          </a:p>
        </p:txBody>
      </p:sp>
    </p:spTree>
    <p:extLst>
      <p:ext uri="{BB962C8B-B14F-4D97-AF65-F5344CB8AC3E}">
        <p14:creationId xmlns:p14="http://schemas.microsoft.com/office/powerpoint/2010/main" val="3858664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Dynamics CRM Roadmap</a:t>
            </a:r>
            <a:endParaRPr lang="en-US" sz="48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65275" y="6345228"/>
            <a:ext cx="3124200" cy="440142"/>
          </a:xfrm>
          <a:prstGeom prst="rect">
            <a:avLst/>
          </a:prstGeom>
        </p:spPr>
      </p:pic>
      <p:sp>
        <p:nvSpPr>
          <p:cNvPr id="6" name="Rectangle 5"/>
          <p:cNvSpPr/>
          <p:nvPr/>
        </p:nvSpPr>
        <p:spPr bwMode="auto">
          <a:xfrm>
            <a:off x="2109124" y="2432183"/>
            <a:ext cx="2743200" cy="274240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defTabSz="932472" fontAlgn="base">
              <a:lnSpc>
                <a:spcPct val="90000"/>
              </a:lnSpc>
              <a:spcBef>
                <a:spcPct val="0"/>
              </a:spcBef>
              <a:spcAft>
                <a:spcPts val="612"/>
              </a:spcAft>
            </a:pPr>
            <a:r>
              <a:rPr lang="en-US" sz="2800" dirty="0" smtClean="0">
                <a:gradFill>
                  <a:gsLst>
                    <a:gs pos="0">
                      <a:srgbClr val="FFFFFF"/>
                    </a:gs>
                    <a:gs pos="100000">
                      <a:srgbClr val="FFFFFF"/>
                    </a:gs>
                  </a:gsLst>
                  <a:lin ang="5400000" scaled="0"/>
                </a:gradFill>
                <a:latin typeface="Segoe UI Light"/>
                <a:ea typeface="Segoe UI" pitchFamily="34" charset="0"/>
                <a:cs typeface="Segoe UI" pitchFamily="34" charset="0"/>
              </a:rPr>
              <a:t>Marketing</a:t>
            </a:r>
            <a:endParaRPr lang="en-US" sz="28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7" name="Rectangle 6"/>
          <p:cNvSpPr/>
          <p:nvPr/>
        </p:nvSpPr>
        <p:spPr bwMode="auto">
          <a:xfrm>
            <a:off x="7947332" y="2432182"/>
            <a:ext cx="2743200" cy="2742407"/>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defTabSz="932472" fontAlgn="base">
              <a:lnSpc>
                <a:spcPct val="90000"/>
              </a:lnSpc>
              <a:spcBef>
                <a:spcPct val="0"/>
              </a:spcBef>
              <a:spcAft>
                <a:spcPts val="612"/>
              </a:spcAft>
            </a:pPr>
            <a:r>
              <a:rPr lang="en-US" sz="2800" dirty="0" smtClean="0">
                <a:gradFill>
                  <a:gsLst>
                    <a:gs pos="0">
                      <a:srgbClr val="FFFFFF"/>
                    </a:gs>
                    <a:gs pos="100000">
                      <a:srgbClr val="FFFFFF"/>
                    </a:gs>
                  </a:gsLst>
                  <a:lin ang="5400000" scaled="0"/>
                </a:gradFill>
                <a:latin typeface="Segoe UI Light"/>
                <a:ea typeface="Segoe UI" pitchFamily="34" charset="0"/>
                <a:cs typeface="Segoe UI" pitchFamily="34" charset="0"/>
              </a:rPr>
              <a:t>Social Listening</a:t>
            </a:r>
            <a:endParaRPr lang="en-US" sz="28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8" name="Rectangle 7"/>
          <p:cNvSpPr/>
          <p:nvPr/>
        </p:nvSpPr>
        <p:spPr bwMode="auto">
          <a:xfrm>
            <a:off x="5028228" y="2432183"/>
            <a:ext cx="2743200" cy="274240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defTabSz="932472" fontAlgn="base">
              <a:lnSpc>
                <a:spcPct val="90000"/>
              </a:lnSpc>
              <a:spcBef>
                <a:spcPct val="0"/>
              </a:spcBef>
              <a:spcAft>
                <a:spcPts val="612"/>
              </a:spcAft>
            </a:pPr>
            <a:r>
              <a:rPr lang="en-US" sz="2800" dirty="0" smtClean="0">
                <a:gradFill>
                  <a:gsLst>
                    <a:gs pos="0">
                      <a:srgbClr val="FFFFFF"/>
                    </a:gs>
                    <a:gs pos="100000">
                      <a:srgbClr val="FFFFFF"/>
                    </a:gs>
                  </a:gsLst>
                  <a:lin ang="5400000" scaled="0"/>
                </a:gradFill>
                <a:latin typeface="Segoe UI Light"/>
                <a:ea typeface="Segoe UI" pitchFamily="34" charset="0"/>
                <a:cs typeface="Segoe UI" pitchFamily="34" charset="0"/>
              </a:rPr>
              <a:t>Customer Care</a:t>
            </a:r>
            <a:endParaRPr lang="en-US" sz="28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grpSp>
        <p:nvGrpSpPr>
          <p:cNvPr id="10" name="Group 9"/>
          <p:cNvGrpSpPr>
            <a:grpSpLocks noChangeAspect="1"/>
          </p:cNvGrpSpPr>
          <p:nvPr/>
        </p:nvGrpSpPr>
        <p:grpSpPr>
          <a:xfrm>
            <a:off x="2924801" y="2980584"/>
            <a:ext cx="1057944" cy="731520"/>
            <a:chOff x="205134" y="2872610"/>
            <a:chExt cx="609678" cy="424328"/>
          </a:xfrm>
        </p:grpSpPr>
        <p:pic>
          <p:nvPicPr>
            <p:cNvPr id="11" name="Picture 2" descr="C:\Users\stacyd\AppData\Local\Temp\vmware-stacyr\VMwareDnD\b2dcd1cb\Color-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5134" y="2872610"/>
              <a:ext cx="354113" cy="354113"/>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Picture 3" descr="C:\Users\stacyd\AppData\Local\Temp\vmware-stacyr\VMwareDnD\6986b493\Painting Brush.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2172" y="2944298"/>
              <a:ext cx="352640" cy="352640"/>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13" name="Group 12"/>
          <p:cNvGrpSpPr>
            <a:grpSpLocks noChangeAspect="1"/>
          </p:cNvGrpSpPr>
          <p:nvPr/>
        </p:nvGrpSpPr>
        <p:grpSpPr>
          <a:xfrm>
            <a:off x="5867288" y="3088097"/>
            <a:ext cx="1065079" cy="640080"/>
            <a:chOff x="205187" y="4748102"/>
            <a:chExt cx="1076201" cy="516710"/>
          </a:xfrm>
        </p:grpSpPr>
        <p:pic>
          <p:nvPicPr>
            <p:cNvPr id="14" name="Picture 13"/>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505169" y="4748102"/>
              <a:ext cx="470873" cy="419505"/>
            </a:xfrm>
            <a:prstGeom prst="rect">
              <a:avLst/>
            </a:prstGeom>
          </p:spPr>
        </p:pic>
        <p:grpSp>
          <p:nvGrpSpPr>
            <p:cNvPr id="15" name="Group 14"/>
            <p:cNvGrpSpPr/>
            <p:nvPr/>
          </p:nvGrpSpPr>
          <p:grpSpPr>
            <a:xfrm>
              <a:off x="205187" y="4748102"/>
              <a:ext cx="305346" cy="516710"/>
              <a:chOff x="1532979" y="5298659"/>
              <a:chExt cx="457746" cy="774603"/>
            </a:xfrm>
          </p:grpSpPr>
          <p:sp>
            <p:nvSpPr>
              <p:cNvPr id="19" name="Rounded Rectangle 17"/>
              <p:cNvSpPr/>
              <p:nvPr/>
            </p:nvSpPr>
            <p:spPr bwMode="auto">
              <a:xfrm>
                <a:off x="1532979" y="5619750"/>
                <a:ext cx="457746" cy="453512"/>
              </a:xfrm>
              <a:custGeom>
                <a:avLst/>
                <a:gdLst>
                  <a:gd name="connsiteX0" fmla="*/ 0 w 457746"/>
                  <a:gd name="connsiteY0" fmla="*/ 142968 h 561975"/>
                  <a:gd name="connsiteX1" fmla="*/ 142968 w 457746"/>
                  <a:gd name="connsiteY1" fmla="*/ 0 h 561975"/>
                  <a:gd name="connsiteX2" fmla="*/ 314778 w 457746"/>
                  <a:gd name="connsiteY2" fmla="*/ 0 h 561975"/>
                  <a:gd name="connsiteX3" fmla="*/ 457746 w 457746"/>
                  <a:gd name="connsiteY3" fmla="*/ 142968 h 561975"/>
                  <a:gd name="connsiteX4" fmla="*/ 457746 w 457746"/>
                  <a:gd name="connsiteY4" fmla="*/ 419007 h 561975"/>
                  <a:gd name="connsiteX5" fmla="*/ 314778 w 457746"/>
                  <a:gd name="connsiteY5" fmla="*/ 561975 h 561975"/>
                  <a:gd name="connsiteX6" fmla="*/ 142968 w 457746"/>
                  <a:gd name="connsiteY6" fmla="*/ 561975 h 561975"/>
                  <a:gd name="connsiteX7" fmla="*/ 0 w 457746"/>
                  <a:gd name="connsiteY7" fmla="*/ 419007 h 561975"/>
                  <a:gd name="connsiteX8" fmla="*/ 0 w 457746"/>
                  <a:gd name="connsiteY8" fmla="*/ 142968 h 561975"/>
                  <a:gd name="connsiteX0" fmla="*/ 0 w 457746"/>
                  <a:gd name="connsiteY0" fmla="*/ 142968 h 561975"/>
                  <a:gd name="connsiteX1" fmla="*/ 142968 w 457746"/>
                  <a:gd name="connsiteY1" fmla="*/ 0 h 561975"/>
                  <a:gd name="connsiteX2" fmla="*/ 314778 w 457746"/>
                  <a:gd name="connsiteY2" fmla="*/ 0 h 561975"/>
                  <a:gd name="connsiteX3" fmla="*/ 457746 w 457746"/>
                  <a:gd name="connsiteY3" fmla="*/ 142968 h 561975"/>
                  <a:gd name="connsiteX4" fmla="*/ 457746 w 457746"/>
                  <a:gd name="connsiteY4" fmla="*/ 419007 h 561975"/>
                  <a:gd name="connsiteX5" fmla="*/ 314778 w 457746"/>
                  <a:gd name="connsiteY5" fmla="*/ 561975 h 561975"/>
                  <a:gd name="connsiteX6" fmla="*/ 0 w 457746"/>
                  <a:gd name="connsiteY6" fmla="*/ 419007 h 561975"/>
                  <a:gd name="connsiteX7" fmla="*/ 0 w 457746"/>
                  <a:gd name="connsiteY7" fmla="*/ 142968 h 561975"/>
                  <a:gd name="connsiteX0" fmla="*/ 0 w 457746"/>
                  <a:gd name="connsiteY0" fmla="*/ 142968 h 453512"/>
                  <a:gd name="connsiteX1" fmla="*/ 142968 w 457746"/>
                  <a:gd name="connsiteY1" fmla="*/ 0 h 453512"/>
                  <a:gd name="connsiteX2" fmla="*/ 314778 w 457746"/>
                  <a:gd name="connsiteY2" fmla="*/ 0 h 453512"/>
                  <a:gd name="connsiteX3" fmla="*/ 457746 w 457746"/>
                  <a:gd name="connsiteY3" fmla="*/ 142968 h 453512"/>
                  <a:gd name="connsiteX4" fmla="*/ 457746 w 457746"/>
                  <a:gd name="connsiteY4" fmla="*/ 419007 h 453512"/>
                  <a:gd name="connsiteX5" fmla="*/ 0 w 457746"/>
                  <a:gd name="connsiteY5" fmla="*/ 419007 h 453512"/>
                  <a:gd name="connsiteX6" fmla="*/ 0 w 457746"/>
                  <a:gd name="connsiteY6" fmla="*/ 142968 h 45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7746" h="453512">
                    <a:moveTo>
                      <a:pt x="0" y="142968"/>
                    </a:moveTo>
                    <a:cubicBezTo>
                      <a:pt x="0" y="64009"/>
                      <a:pt x="64009" y="0"/>
                      <a:pt x="142968" y="0"/>
                    </a:cubicBezTo>
                    <a:lnTo>
                      <a:pt x="314778" y="0"/>
                    </a:lnTo>
                    <a:cubicBezTo>
                      <a:pt x="393737" y="0"/>
                      <a:pt x="457746" y="64009"/>
                      <a:pt x="457746" y="142968"/>
                    </a:cubicBezTo>
                    <a:lnTo>
                      <a:pt x="457746" y="419007"/>
                    </a:lnTo>
                    <a:cubicBezTo>
                      <a:pt x="381455" y="465014"/>
                      <a:pt x="76291" y="465014"/>
                      <a:pt x="0" y="419007"/>
                    </a:cubicBezTo>
                    <a:lnTo>
                      <a:pt x="0" y="142968"/>
                    </a:ln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08" tIns="45708" rIns="45708" bIns="45708" numCol="1" spcCol="0" rtlCol="0" fromWordArt="0" anchor="ctr" anchorCtr="0" forceAA="0" compatLnSpc="1">
                <a:prstTxWarp prst="textNoShape">
                  <a:avLst/>
                </a:prstTxWarp>
                <a:noAutofit/>
              </a:bodyPr>
              <a:lstStyle/>
              <a:p>
                <a:pPr algn="ctr" defTabSz="913825"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20" name="Oval 19"/>
              <p:cNvSpPr/>
              <p:nvPr/>
            </p:nvSpPr>
            <p:spPr bwMode="auto">
              <a:xfrm>
                <a:off x="1615594" y="5298659"/>
                <a:ext cx="292516" cy="292516"/>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08" tIns="45708" rIns="45708" bIns="45708" numCol="1" spcCol="0" rtlCol="0" fromWordArt="0" anchor="ctr" anchorCtr="0" forceAA="0" compatLnSpc="1">
                <a:prstTxWarp prst="textNoShape">
                  <a:avLst/>
                </a:prstTxWarp>
                <a:noAutofit/>
              </a:bodyPr>
              <a:lstStyle/>
              <a:p>
                <a:pPr algn="ctr" defTabSz="913825"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16" name="Group 15"/>
            <p:cNvGrpSpPr/>
            <p:nvPr/>
          </p:nvGrpSpPr>
          <p:grpSpPr>
            <a:xfrm>
              <a:off x="976042" y="4748102"/>
              <a:ext cx="305346" cy="516710"/>
              <a:chOff x="1532979" y="5298659"/>
              <a:chExt cx="457746" cy="774603"/>
            </a:xfrm>
          </p:grpSpPr>
          <p:sp>
            <p:nvSpPr>
              <p:cNvPr id="17" name="Rounded Rectangle 17"/>
              <p:cNvSpPr/>
              <p:nvPr/>
            </p:nvSpPr>
            <p:spPr bwMode="auto">
              <a:xfrm>
                <a:off x="1532979" y="5619750"/>
                <a:ext cx="457746" cy="453512"/>
              </a:xfrm>
              <a:custGeom>
                <a:avLst/>
                <a:gdLst>
                  <a:gd name="connsiteX0" fmla="*/ 0 w 457746"/>
                  <a:gd name="connsiteY0" fmla="*/ 142968 h 561975"/>
                  <a:gd name="connsiteX1" fmla="*/ 142968 w 457746"/>
                  <a:gd name="connsiteY1" fmla="*/ 0 h 561975"/>
                  <a:gd name="connsiteX2" fmla="*/ 314778 w 457746"/>
                  <a:gd name="connsiteY2" fmla="*/ 0 h 561975"/>
                  <a:gd name="connsiteX3" fmla="*/ 457746 w 457746"/>
                  <a:gd name="connsiteY3" fmla="*/ 142968 h 561975"/>
                  <a:gd name="connsiteX4" fmla="*/ 457746 w 457746"/>
                  <a:gd name="connsiteY4" fmla="*/ 419007 h 561975"/>
                  <a:gd name="connsiteX5" fmla="*/ 314778 w 457746"/>
                  <a:gd name="connsiteY5" fmla="*/ 561975 h 561975"/>
                  <a:gd name="connsiteX6" fmla="*/ 142968 w 457746"/>
                  <a:gd name="connsiteY6" fmla="*/ 561975 h 561975"/>
                  <a:gd name="connsiteX7" fmla="*/ 0 w 457746"/>
                  <a:gd name="connsiteY7" fmla="*/ 419007 h 561975"/>
                  <a:gd name="connsiteX8" fmla="*/ 0 w 457746"/>
                  <a:gd name="connsiteY8" fmla="*/ 142968 h 561975"/>
                  <a:gd name="connsiteX0" fmla="*/ 0 w 457746"/>
                  <a:gd name="connsiteY0" fmla="*/ 142968 h 561975"/>
                  <a:gd name="connsiteX1" fmla="*/ 142968 w 457746"/>
                  <a:gd name="connsiteY1" fmla="*/ 0 h 561975"/>
                  <a:gd name="connsiteX2" fmla="*/ 314778 w 457746"/>
                  <a:gd name="connsiteY2" fmla="*/ 0 h 561975"/>
                  <a:gd name="connsiteX3" fmla="*/ 457746 w 457746"/>
                  <a:gd name="connsiteY3" fmla="*/ 142968 h 561975"/>
                  <a:gd name="connsiteX4" fmla="*/ 457746 w 457746"/>
                  <a:gd name="connsiteY4" fmla="*/ 419007 h 561975"/>
                  <a:gd name="connsiteX5" fmla="*/ 314778 w 457746"/>
                  <a:gd name="connsiteY5" fmla="*/ 561975 h 561975"/>
                  <a:gd name="connsiteX6" fmla="*/ 0 w 457746"/>
                  <a:gd name="connsiteY6" fmla="*/ 419007 h 561975"/>
                  <a:gd name="connsiteX7" fmla="*/ 0 w 457746"/>
                  <a:gd name="connsiteY7" fmla="*/ 142968 h 561975"/>
                  <a:gd name="connsiteX0" fmla="*/ 0 w 457746"/>
                  <a:gd name="connsiteY0" fmla="*/ 142968 h 453512"/>
                  <a:gd name="connsiteX1" fmla="*/ 142968 w 457746"/>
                  <a:gd name="connsiteY1" fmla="*/ 0 h 453512"/>
                  <a:gd name="connsiteX2" fmla="*/ 314778 w 457746"/>
                  <a:gd name="connsiteY2" fmla="*/ 0 h 453512"/>
                  <a:gd name="connsiteX3" fmla="*/ 457746 w 457746"/>
                  <a:gd name="connsiteY3" fmla="*/ 142968 h 453512"/>
                  <a:gd name="connsiteX4" fmla="*/ 457746 w 457746"/>
                  <a:gd name="connsiteY4" fmla="*/ 419007 h 453512"/>
                  <a:gd name="connsiteX5" fmla="*/ 0 w 457746"/>
                  <a:gd name="connsiteY5" fmla="*/ 419007 h 453512"/>
                  <a:gd name="connsiteX6" fmla="*/ 0 w 457746"/>
                  <a:gd name="connsiteY6" fmla="*/ 142968 h 45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7746" h="453512">
                    <a:moveTo>
                      <a:pt x="0" y="142968"/>
                    </a:moveTo>
                    <a:cubicBezTo>
                      <a:pt x="0" y="64009"/>
                      <a:pt x="64009" y="0"/>
                      <a:pt x="142968" y="0"/>
                    </a:cubicBezTo>
                    <a:lnTo>
                      <a:pt x="314778" y="0"/>
                    </a:lnTo>
                    <a:cubicBezTo>
                      <a:pt x="393737" y="0"/>
                      <a:pt x="457746" y="64009"/>
                      <a:pt x="457746" y="142968"/>
                    </a:cubicBezTo>
                    <a:lnTo>
                      <a:pt x="457746" y="419007"/>
                    </a:lnTo>
                    <a:cubicBezTo>
                      <a:pt x="381455" y="465014"/>
                      <a:pt x="76291" y="465014"/>
                      <a:pt x="0" y="419007"/>
                    </a:cubicBezTo>
                    <a:lnTo>
                      <a:pt x="0" y="142968"/>
                    </a:ln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08" tIns="45708" rIns="45708" bIns="45708" numCol="1" spcCol="0" rtlCol="0" fromWordArt="0" anchor="ctr" anchorCtr="0" forceAA="0" compatLnSpc="1">
                <a:prstTxWarp prst="textNoShape">
                  <a:avLst/>
                </a:prstTxWarp>
                <a:noAutofit/>
              </a:bodyPr>
              <a:lstStyle/>
              <a:p>
                <a:pPr algn="ctr" defTabSz="913825"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8" name="Oval 17"/>
              <p:cNvSpPr/>
              <p:nvPr/>
            </p:nvSpPr>
            <p:spPr bwMode="auto">
              <a:xfrm>
                <a:off x="1615594" y="5298659"/>
                <a:ext cx="292516" cy="292516"/>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08" tIns="45708" rIns="45708" bIns="45708" numCol="1" spcCol="0" rtlCol="0" fromWordArt="0" anchor="ctr" anchorCtr="0" forceAA="0" compatLnSpc="1">
                <a:prstTxWarp prst="textNoShape">
                  <a:avLst/>
                </a:prstTxWarp>
                <a:noAutofit/>
              </a:bodyPr>
              <a:lstStyle/>
              <a:p>
                <a:pPr algn="ctr" defTabSz="913825"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grpSp>
      </p:grpSp>
      <p:pic>
        <p:nvPicPr>
          <p:cNvPr id="21" name="Picture 2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838655" y="2813777"/>
            <a:ext cx="1188720" cy="1188720"/>
          </a:xfrm>
          <a:prstGeom prst="rect">
            <a:avLst/>
          </a:prstGeom>
        </p:spPr>
      </p:pic>
      <p:grpSp>
        <p:nvGrpSpPr>
          <p:cNvPr id="3" name="Group 2"/>
          <p:cNvGrpSpPr/>
          <p:nvPr/>
        </p:nvGrpSpPr>
        <p:grpSpPr>
          <a:xfrm>
            <a:off x="2464298" y="163944"/>
            <a:ext cx="4776051" cy="6830581"/>
            <a:chOff x="3982745" y="152747"/>
            <a:chExt cx="4776051" cy="6830581"/>
          </a:xfrm>
        </p:grpSpPr>
        <p:sp>
          <p:nvSpPr>
            <p:cNvPr id="22" name="Rectangle 21"/>
            <p:cNvSpPr/>
            <p:nvPr/>
          </p:nvSpPr>
          <p:spPr>
            <a:xfrm>
              <a:off x="3982745" y="6613996"/>
              <a:ext cx="4776051" cy="369332"/>
            </a:xfrm>
            <a:prstGeom prst="rect">
              <a:avLst/>
            </a:prstGeom>
          </p:spPr>
          <p:txBody>
            <a:bodyPr wrap="none">
              <a:spAutoFit/>
            </a:bodyPr>
            <a:lstStyle/>
            <a:p>
              <a:r>
                <a:rPr lang="en-US" u="sng" dirty="0" smtClean="0">
                  <a:solidFill>
                    <a:srgbClr val="0563C1"/>
                  </a:solidFill>
                  <a:ea typeface="Calibri" panose="020F0502020204030204" pitchFamily="34" charset="0"/>
                  <a:cs typeface="Segoe UI" panose="020B0502040204020203" pitchFamily="34" charset="0"/>
                  <a:hlinkClick r:id="rId8"/>
                </a:rPr>
                <a:t>Microsoft Dynamics CRM spring 2014 release</a:t>
              </a:r>
              <a:endParaRPr lang="en-US" dirty="0">
                <a:solidFill>
                  <a:srgbClr val="505050"/>
                </a:solidFill>
              </a:endParaRPr>
            </a:p>
          </p:txBody>
        </p:sp>
        <p:pic>
          <p:nvPicPr>
            <p:cNvPr id="23" name="Picture 2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030177" y="152747"/>
              <a:ext cx="4633362" cy="6401355"/>
            </a:xfrm>
            <a:prstGeom prst="rect">
              <a:avLst/>
            </a:prstGeom>
            <a:ln>
              <a:noFill/>
            </a:ln>
            <a:effectLst>
              <a:outerShdw blurRad="292100" dist="139700" dir="2700000" algn="tl" rotWithShape="0">
                <a:srgbClr val="333333">
                  <a:alpha val="65000"/>
                </a:srgbClr>
              </a:outerShdw>
            </a:effectLst>
          </p:spPr>
        </p:pic>
      </p:grpSp>
    </p:spTree>
    <p:extLst>
      <p:ext uri="{BB962C8B-B14F-4D97-AF65-F5344CB8AC3E}">
        <p14:creationId xmlns:p14="http://schemas.microsoft.com/office/powerpoint/2010/main" val="20202349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10" presetClass="exit" presetSubtype="0" fill="hold" grpId="0" nodeType="withEffect">
                                  <p:stCondLst>
                                    <p:cond delay="0"/>
                                  </p:stCondLst>
                                  <p:childTnLst>
                                    <p:animEffect transition="out" filter="fade">
                                      <p:cBhvr>
                                        <p:cTn id="10" dur="500"/>
                                        <p:tgtEl>
                                          <p:spTgt spid="2"/>
                                        </p:tgtEl>
                                      </p:cBhvr>
                                    </p:animEffect>
                                    <p:set>
                                      <p:cBhvr>
                                        <p:cTn id="11" dur="1" fill="hold">
                                          <p:stCondLst>
                                            <p:cond delay="499"/>
                                          </p:stCondLst>
                                        </p:cTn>
                                        <p:tgtEl>
                                          <p:spTgt spid="2"/>
                                        </p:tgtEl>
                                        <p:attrNameLst>
                                          <p:attrName>style.visibility</p:attrName>
                                        </p:attrNameLst>
                                      </p:cBhvr>
                                      <p:to>
                                        <p:strVal val="hidden"/>
                                      </p:to>
                                    </p:set>
                                  </p:childTnLst>
                                </p:cTn>
                              </p:par>
                              <p:par>
                                <p:cTn id="12" presetID="10" presetClass="exit" presetSubtype="0" fill="hold" grpId="0" nodeType="withEffect">
                                  <p:stCondLst>
                                    <p:cond delay="0"/>
                                  </p:stCondLst>
                                  <p:childTnLst>
                                    <p:animEffect transition="out" filter="fade">
                                      <p:cBhvr>
                                        <p:cTn id="13" dur="500"/>
                                        <p:tgtEl>
                                          <p:spTgt spid="6"/>
                                        </p:tgtEl>
                                      </p:cBhvr>
                                    </p:animEffect>
                                    <p:set>
                                      <p:cBhvr>
                                        <p:cTn id="14" dur="1" fill="hold">
                                          <p:stCondLst>
                                            <p:cond delay="499"/>
                                          </p:stCondLst>
                                        </p:cTn>
                                        <p:tgtEl>
                                          <p:spTgt spid="6"/>
                                        </p:tgtEl>
                                        <p:attrNameLst>
                                          <p:attrName>style.visibility</p:attrName>
                                        </p:attrNameLst>
                                      </p:cBhvr>
                                      <p:to>
                                        <p:strVal val="hidden"/>
                                      </p:to>
                                    </p:set>
                                  </p:childTnLst>
                                </p:cTn>
                              </p:par>
                              <p:par>
                                <p:cTn id="15" presetID="10" presetClass="exit" presetSubtype="0" fill="hold" grpId="0" nodeType="withEffect">
                                  <p:stCondLst>
                                    <p:cond delay="0"/>
                                  </p:stCondLst>
                                  <p:childTnLst>
                                    <p:animEffect transition="out" filter="fade">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1764" y="1439862"/>
            <a:ext cx="12434711" cy="1600200"/>
          </a:xfrm>
          <a:prstGeom prst="rect">
            <a:avLst/>
          </a:prstGeom>
          <a:solidFill>
            <a:srgbClr val="0072C6"/>
          </a:solidFill>
          <a:ln w="25400" cap="flat" cmpd="sng" algn="ctr">
            <a:noFill/>
            <a:prstDash val="solid"/>
          </a:ln>
          <a:effectLst/>
        </p:spPr>
        <p:txBody>
          <a:bodyPr lIns="186521" bIns="93260" rtlCol="0" anchor="b"/>
          <a:lstStyle/>
          <a:p>
            <a:pPr>
              <a:lnSpc>
                <a:spcPts val="3060"/>
              </a:lnSpc>
              <a:defRPr/>
            </a:pPr>
            <a:endParaRPr lang="en-US" sz="2448" kern="0" dirty="0">
              <a:solidFill>
                <a:srgbClr val="FFFFFF">
                  <a:alpha val="99000"/>
                </a:srgbClr>
              </a:solidFill>
              <a:latin typeface="Segoe UI Light"/>
            </a:endParaRPr>
          </a:p>
        </p:txBody>
      </p:sp>
      <p:sp>
        <p:nvSpPr>
          <p:cNvPr id="21" name="Isosceles Triangle 20"/>
          <p:cNvSpPr/>
          <p:nvPr/>
        </p:nvSpPr>
        <p:spPr bwMode="auto">
          <a:xfrm rot="10800000">
            <a:off x="5303837" y="3040063"/>
            <a:ext cx="1223126" cy="318497"/>
          </a:xfrm>
          <a:prstGeom prst="triangle">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8" tIns="46622" rIns="46622" bIns="93248" numCol="1" spcCol="0" rtlCol="0" fromWordArt="0" anchor="b" anchorCtr="0" forceAA="0" compatLnSpc="1">
            <a:prstTxWarp prst="textNoShape">
              <a:avLst/>
            </a:prstTxWarp>
            <a:noAutofit/>
          </a:bodyPr>
          <a:lstStyle/>
          <a:p>
            <a:pPr algn="ctr" defTabSz="932114" fontAlgn="base">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sp>
        <p:nvSpPr>
          <p:cNvPr id="4" name="Title 3"/>
          <p:cNvSpPr>
            <a:spLocks noGrp="1"/>
          </p:cNvSpPr>
          <p:nvPr>
            <p:ph type="title"/>
          </p:nvPr>
        </p:nvSpPr>
        <p:spPr/>
        <p:txBody>
          <a:bodyPr/>
          <a:lstStyle/>
          <a:p>
            <a:r>
              <a:rPr lang="en-US" sz="4800" dirty="0" smtClean="0"/>
              <a:t>Groups</a:t>
            </a:r>
            <a:endParaRPr lang="en-US" sz="4800" dirty="0"/>
          </a:p>
        </p:txBody>
      </p:sp>
      <p:sp>
        <p:nvSpPr>
          <p:cNvPr id="12" name="TextBox 11"/>
          <p:cNvSpPr txBox="1"/>
          <p:nvPr/>
        </p:nvSpPr>
        <p:spPr>
          <a:xfrm>
            <a:off x="427037" y="1668462"/>
            <a:ext cx="9174163" cy="954107"/>
          </a:xfrm>
          <a:prstGeom prst="rect">
            <a:avLst/>
          </a:prstGeom>
          <a:noFill/>
        </p:spPr>
        <p:txBody>
          <a:bodyPr wrap="square" rtlCol="0">
            <a:spAutoFit/>
          </a:bodyPr>
          <a:lstStyle/>
          <a:p>
            <a:r>
              <a:rPr lang="en-US" sz="2800" dirty="0">
                <a:solidFill>
                  <a:prstClr val="white"/>
                </a:solidFill>
                <a:latin typeface="Segoe UI Light"/>
              </a:rPr>
              <a:t>Unifies People, Profiles, Conversations, Emails, Calendars, and Files across Office 365 and </a:t>
            </a:r>
            <a:r>
              <a:rPr lang="en-US" sz="2800" dirty="0" smtClean="0">
                <a:solidFill>
                  <a:prstClr val="white"/>
                </a:solidFill>
                <a:latin typeface="Segoe UI Light"/>
              </a:rPr>
              <a:t>beyond.</a:t>
            </a:r>
            <a:endParaRPr lang="en-US" sz="2800" dirty="0">
              <a:solidFill>
                <a:prstClr val="white"/>
              </a:solidFill>
              <a:latin typeface="Segoe UI Light"/>
            </a:endParaRPr>
          </a:p>
        </p:txBody>
      </p:sp>
      <p:grpSp>
        <p:nvGrpSpPr>
          <p:cNvPr id="5" name="Group 4"/>
          <p:cNvGrpSpPr/>
          <p:nvPr/>
        </p:nvGrpSpPr>
        <p:grpSpPr>
          <a:xfrm>
            <a:off x="9799637" y="1592262"/>
            <a:ext cx="2028352" cy="1142998"/>
            <a:chOff x="9799637" y="1592262"/>
            <a:chExt cx="2028352" cy="1142998"/>
          </a:xfrm>
        </p:grpSpPr>
        <p:pic>
          <p:nvPicPr>
            <p:cNvPr id="15" name="Picture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56838" y="1592262"/>
              <a:ext cx="1143000" cy="1142998"/>
            </a:xfrm>
            <a:prstGeom prst="rect">
              <a:avLst/>
            </a:prstGeom>
          </p:spPr>
        </p:pic>
        <p:pic>
          <p:nvPicPr>
            <p:cNvPr id="16" name="Picture 15" descr="Slide15-Convo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99637" y="1614636"/>
              <a:ext cx="381000" cy="350520"/>
            </a:xfrm>
            <a:prstGeom prst="rect">
              <a:avLst/>
            </a:prstGeom>
          </p:spPr>
        </p:pic>
        <p:pic>
          <p:nvPicPr>
            <p:cNvPr id="17" name="Picture 16" descr="Slide15-Calendar.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514702" y="1601743"/>
              <a:ext cx="313287" cy="363413"/>
            </a:xfrm>
            <a:prstGeom prst="rect">
              <a:avLst/>
            </a:prstGeom>
          </p:spPr>
        </p:pic>
        <p:pic>
          <p:nvPicPr>
            <p:cNvPr id="18" name="Picture 17" descr="Slide15-Email.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06749" y="2498556"/>
              <a:ext cx="373888" cy="210312"/>
            </a:xfrm>
            <a:prstGeom prst="rect">
              <a:avLst/>
            </a:prstGeom>
          </p:spPr>
        </p:pic>
        <p:pic>
          <p:nvPicPr>
            <p:cNvPr id="19" name="Picture 18" descr="Slide15-Files.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523484" y="2370540"/>
              <a:ext cx="257353" cy="356616"/>
            </a:xfrm>
            <a:prstGeom prst="rect">
              <a:avLst/>
            </a:prstGeom>
          </p:spPr>
        </p:pic>
      </p:grpSp>
      <p:pic>
        <p:nvPicPr>
          <p:cNvPr id="22" name="Picture 21" descr="slide1.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88937" y="4335462"/>
            <a:ext cx="3146543" cy="2164886"/>
          </a:xfrm>
          <a:prstGeom prst="rect">
            <a:avLst/>
          </a:prstGeom>
          <a:solidFill>
            <a:srgbClr val="FFFFFF">
              <a:shade val="85000"/>
            </a:srgbClr>
          </a:solidFill>
          <a:ln w="190500" cap="rnd">
            <a:solidFill>
              <a:srgbClr val="FFFFFF"/>
            </a:solidFill>
          </a:ln>
          <a:effectLst>
            <a:outerShdw blurRad="50800" dist="38100" dir="2700000" algn="tl" rotWithShape="0">
              <a:prstClr val="black">
                <a:alpha val="40000"/>
              </a:prstClr>
            </a:outerShdw>
          </a:effectLst>
          <a:scene3d>
            <a:camera prst="orthographicFront"/>
            <a:lightRig rig="twoPt" dir="t">
              <a:rot lat="0" lon="0" rev="7800000"/>
            </a:lightRig>
          </a:scene3d>
          <a:sp3d contourW="6350">
            <a:bevelT w="50800" h="16510"/>
            <a:contourClr>
              <a:srgbClr val="C0C0C0"/>
            </a:contourClr>
          </a:sp3d>
        </p:spPr>
      </p:pic>
      <p:pic>
        <p:nvPicPr>
          <p:cNvPr id="23" name="Picture 22" descr="slide2.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947316" y="4335462"/>
            <a:ext cx="3848686" cy="2164885"/>
          </a:xfrm>
          <a:prstGeom prst="rect">
            <a:avLst/>
          </a:prstGeom>
          <a:solidFill>
            <a:srgbClr val="FFFFFF">
              <a:shade val="85000"/>
            </a:srgbClr>
          </a:solidFill>
          <a:ln w="190500" cap="rnd">
            <a:solidFill>
              <a:srgbClr val="FFFFFF"/>
            </a:solidFill>
          </a:ln>
          <a:effectLst>
            <a:outerShdw blurRad="50800" dist="38100" dir="2700000" algn="tl" rotWithShape="0">
              <a:prstClr val="black">
                <a:alpha val="40000"/>
              </a:prstClr>
            </a:outerShdw>
          </a:effectLst>
          <a:scene3d>
            <a:camera prst="orthographicFront"/>
            <a:lightRig rig="twoPt" dir="t">
              <a:rot lat="0" lon="0" rev="7800000"/>
            </a:lightRig>
          </a:scene3d>
          <a:sp3d contourW="6350">
            <a:bevelT w="50800" h="16510"/>
            <a:contourClr>
              <a:srgbClr val="C0C0C0"/>
            </a:contourClr>
          </a:sp3d>
        </p:spPr>
      </p:pic>
      <p:pic>
        <p:nvPicPr>
          <p:cNvPr id="24" name="Picture 23" descr="slide3.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205156" y="4339007"/>
            <a:ext cx="3842381" cy="2161340"/>
          </a:xfrm>
          <a:prstGeom prst="rect">
            <a:avLst/>
          </a:prstGeom>
          <a:solidFill>
            <a:srgbClr val="FFFFFF">
              <a:shade val="85000"/>
            </a:srgbClr>
          </a:solidFill>
          <a:ln w="190500" cap="rnd">
            <a:solidFill>
              <a:srgbClr val="FFFFFF"/>
            </a:solidFill>
          </a:ln>
          <a:effectLst>
            <a:outerShdw blurRad="50800" dist="38100" dir="2700000" algn="tl" rotWithShape="0">
              <a:prstClr val="black">
                <a:alpha val="40000"/>
              </a:prstClr>
            </a:outerShdw>
          </a:effectLst>
          <a:scene3d>
            <a:camera prst="orthographicFront"/>
            <a:lightRig rig="twoPt" dir="t">
              <a:rot lat="0" lon="0" rev="7800000"/>
            </a:lightRig>
          </a:scene3d>
          <a:sp3d contourW="6350">
            <a:bevelT w="50800" h="16510"/>
            <a:contourClr>
              <a:srgbClr val="C0C0C0"/>
            </a:contourClr>
          </a:sp3d>
        </p:spPr>
      </p:pic>
      <p:sp>
        <p:nvSpPr>
          <p:cNvPr id="25" name="Rectangle 24"/>
          <p:cNvSpPr/>
          <p:nvPr/>
        </p:nvSpPr>
        <p:spPr bwMode="auto">
          <a:xfrm>
            <a:off x="1126236" y="5307374"/>
            <a:ext cx="1341120" cy="1153856"/>
          </a:xfrm>
          <a:prstGeom prst="rect">
            <a:avLst/>
          </a:prstGeom>
          <a:noFill/>
          <a:ln w="19050" cmpd="sng">
            <a:solidFill>
              <a:srgbClr val="0072C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6" name="Rectangle 25"/>
          <p:cNvSpPr/>
          <p:nvPr/>
        </p:nvSpPr>
        <p:spPr bwMode="auto">
          <a:xfrm>
            <a:off x="5418136" y="4383830"/>
            <a:ext cx="2377865" cy="2068256"/>
          </a:xfrm>
          <a:prstGeom prst="rect">
            <a:avLst/>
          </a:prstGeom>
          <a:noFill/>
          <a:ln w="19050" cmpd="sng">
            <a:solidFill>
              <a:srgbClr val="0072C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7" name="TextBox 26"/>
          <p:cNvSpPr txBox="1"/>
          <p:nvPr/>
        </p:nvSpPr>
        <p:spPr>
          <a:xfrm>
            <a:off x="675775" y="3497262"/>
            <a:ext cx="11111649" cy="478376"/>
          </a:xfrm>
          <a:prstGeom prst="rect">
            <a:avLst/>
          </a:prstGeom>
          <a:noFill/>
        </p:spPr>
        <p:txBody>
          <a:bodyPr wrap="square" rtlCol="0">
            <a:spAutoFit/>
          </a:bodyPr>
          <a:lstStyle/>
          <a:p>
            <a:r>
              <a:rPr lang="en-US" sz="2448" dirty="0" smtClean="0">
                <a:solidFill>
                  <a:srgbClr val="505050">
                    <a:lumMod val="75000"/>
                  </a:srgbClr>
                </a:solidFill>
                <a:latin typeface="Segoe UI Light"/>
              </a:rPr>
              <a:t>Provides </a:t>
            </a:r>
            <a:r>
              <a:rPr lang="en-US" sz="2448" smtClean="0">
                <a:solidFill>
                  <a:srgbClr val="505050">
                    <a:lumMod val="75000"/>
                  </a:srgbClr>
                </a:solidFill>
                <a:latin typeface="Segoe UI Light"/>
              </a:rPr>
              <a:t>you with a rich </a:t>
            </a:r>
            <a:r>
              <a:rPr lang="en-US" sz="2448" dirty="0" smtClean="0">
                <a:solidFill>
                  <a:srgbClr val="505050">
                    <a:lumMod val="75000"/>
                  </a:srgbClr>
                </a:solidFill>
                <a:latin typeface="Segoe UI Light"/>
              </a:rPr>
              <a:t>and seamless collaboration experience across applications</a:t>
            </a:r>
            <a:endParaRPr lang="en-US" sz="2448" dirty="0">
              <a:solidFill>
                <a:srgbClr val="505050">
                  <a:lumMod val="75000"/>
                </a:srgbClr>
              </a:solidFill>
              <a:latin typeface="Segoe UI Light"/>
            </a:endParaRPr>
          </a:p>
        </p:txBody>
      </p:sp>
    </p:spTree>
    <p:extLst>
      <p:ext uri="{BB962C8B-B14F-4D97-AF65-F5344CB8AC3E}">
        <p14:creationId xmlns:p14="http://schemas.microsoft.com/office/powerpoint/2010/main" val="3639902052"/>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Groups</a:t>
            </a:r>
          </a:p>
          <a:p>
            <a:r>
              <a:rPr lang="en-US" dirty="0" smtClean="0"/>
              <a:t>Steve Chew</a:t>
            </a:r>
            <a:r>
              <a:rPr lang="en-US" smtClean="0"/>
              <a:t>, Microsoft</a:t>
            </a:r>
            <a:endParaRPr lang="en-US" dirty="0"/>
          </a:p>
        </p:txBody>
      </p:sp>
    </p:spTree>
    <p:extLst>
      <p:ext uri="{BB962C8B-B14F-4D97-AF65-F5344CB8AC3E}">
        <p14:creationId xmlns:p14="http://schemas.microsoft.com/office/powerpoint/2010/main" val="1033885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882" y="2102636"/>
            <a:ext cx="12434711" cy="1406235"/>
          </a:xfrm>
          <a:prstGeom prst="rect">
            <a:avLst/>
          </a:prstGeom>
          <a:solidFill>
            <a:srgbClr val="41C0BF"/>
          </a:solidFill>
          <a:ln w="25400" cap="flat" cmpd="sng" algn="ctr">
            <a:noFill/>
            <a:prstDash val="solid"/>
          </a:ln>
          <a:effectLst/>
        </p:spPr>
        <p:txBody>
          <a:bodyPr lIns="186521" bIns="93260" rtlCol="0" anchor="b"/>
          <a:lstStyle/>
          <a:p>
            <a:pPr>
              <a:lnSpc>
                <a:spcPts val="3060"/>
              </a:lnSpc>
              <a:defRPr/>
            </a:pPr>
            <a:endParaRPr lang="en-US" sz="2448" kern="0" dirty="0">
              <a:solidFill>
                <a:srgbClr val="FFFFFF">
                  <a:alpha val="99000"/>
                </a:srgbClr>
              </a:solidFill>
              <a:latin typeface="Segoe UI Light"/>
            </a:endParaRPr>
          </a:p>
        </p:txBody>
      </p:sp>
      <p:sp>
        <p:nvSpPr>
          <p:cNvPr id="28" name="Isosceles Triangle 27"/>
          <p:cNvSpPr/>
          <p:nvPr/>
        </p:nvSpPr>
        <p:spPr bwMode="auto">
          <a:xfrm rot="10800000">
            <a:off x="5608611" y="3493804"/>
            <a:ext cx="1223126" cy="318497"/>
          </a:xfrm>
          <a:prstGeom prst="triangle">
            <a:avLst/>
          </a:prstGeom>
          <a:solidFill>
            <a:srgbClr val="41C0B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8" tIns="46622" rIns="46622" bIns="93248" numCol="1" spcCol="0" rtlCol="0" fromWordArt="0" anchor="b" anchorCtr="0" forceAA="0" compatLnSpc="1">
            <a:prstTxWarp prst="textNoShape">
              <a:avLst/>
            </a:prstTxWarp>
            <a:noAutofit/>
          </a:bodyPr>
          <a:lstStyle/>
          <a:p>
            <a:pPr algn="ctr" defTabSz="932114" fontAlgn="base">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sp>
        <p:nvSpPr>
          <p:cNvPr id="4" name="TextBox 3"/>
          <p:cNvSpPr txBox="1"/>
          <p:nvPr/>
        </p:nvSpPr>
        <p:spPr>
          <a:xfrm>
            <a:off x="274639" y="2278062"/>
            <a:ext cx="8873554" cy="990628"/>
          </a:xfrm>
          <a:prstGeom prst="rect">
            <a:avLst/>
          </a:prstGeom>
          <a:noFill/>
        </p:spPr>
        <p:txBody>
          <a:bodyPr wrap="square" rtlCol="0">
            <a:spAutoFit/>
          </a:bodyPr>
          <a:lstStyle/>
          <a:p>
            <a:r>
              <a:rPr lang="en-US" sz="2800" dirty="0">
                <a:solidFill>
                  <a:prstClr val="white"/>
                </a:solidFill>
                <a:latin typeface="Segoe UI Light"/>
              </a:rPr>
              <a:t>Content and signals across </a:t>
            </a:r>
            <a:r>
              <a:rPr lang="en-US" sz="2800" dirty="0" smtClean="0">
                <a:solidFill>
                  <a:prstClr val="white"/>
                </a:solidFill>
                <a:latin typeface="Segoe UI Light"/>
              </a:rPr>
              <a:t>Office 365 </a:t>
            </a:r>
            <a:r>
              <a:rPr lang="en-US" sz="2800" dirty="0">
                <a:solidFill>
                  <a:prstClr val="white"/>
                </a:solidFill>
                <a:latin typeface="Segoe UI Light"/>
              </a:rPr>
              <a:t>auto-populating the </a:t>
            </a:r>
            <a:r>
              <a:rPr lang="en-US" sz="2800" b="1" dirty="0">
                <a:solidFill>
                  <a:prstClr val="white"/>
                </a:solidFill>
                <a:latin typeface="Segoe UI Light"/>
              </a:rPr>
              <a:t>Office Graph </a:t>
            </a:r>
            <a:r>
              <a:rPr lang="en-US" sz="2800" dirty="0">
                <a:solidFill>
                  <a:prstClr val="white"/>
                </a:solidFill>
                <a:latin typeface="Segoe UI Light"/>
              </a:rPr>
              <a:t>for </a:t>
            </a:r>
            <a:r>
              <a:rPr lang="en-US" sz="2800" dirty="0" smtClean="0">
                <a:solidFill>
                  <a:prstClr val="white"/>
                </a:solidFill>
                <a:latin typeface="Segoe UI Light"/>
              </a:rPr>
              <a:t>teams.</a:t>
            </a:r>
            <a:endParaRPr lang="en-US" sz="2800" dirty="0">
              <a:solidFill>
                <a:prstClr val="white"/>
              </a:solidFill>
              <a:latin typeface="Segoe UI Light"/>
            </a:endParaRPr>
          </a:p>
        </p:txBody>
      </p:sp>
      <p:sp>
        <p:nvSpPr>
          <p:cNvPr id="32" name="TextBox 31"/>
          <p:cNvSpPr txBox="1"/>
          <p:nvPr/>
        </p:nvSpPr>
        <p:spPr>
          <a:xfrm>
            <a:off x="675775" y="3851924"/>
            <a:ext cx="11111649" cy="478376"/>
          </a:xfrm>
          <a:prstGeom prst="rect">
            <a:avLst/>
          </a:prstGeom>
          <a:noFill/>
        </p:spPr>
        <p:txBody>
          <a:bodyPr wrap="square" rtlCol="0">
            <a:spAutoFit/>
          </a:bodyPr>
          <a:lstStyle/>
          <a:p>
            <a:pPr algn="ctr"/>
            <a:r>
              <a:rPr lang="en-US" sz="2448" dirty="0">
                <a:solidFill>
                  <a:srgbClr val="505050">
                    <a:lumMod val="75000"/>
                  </a:srgbClr>
                </a:solidFill>
                <a:latin typeface="Segoe UI Light"/>
              </a:rPr>
              <a:t>Insights derived with machine learning to help YOU get the job done right NOW</a:t>
            </a:r>
          </a:p>
        </p:txBody>
      </p:sp>
      <p:sp>
        <p:nvSpPr>
          <p:cNvPr id="61" name="Title 3"/>
          <p:cNvSpPr>
            <a:spLocks noGrp="1"/>
          </p:cNvSpPr>
          <p:nvPr>
            <p:ph type="title"/>
          </p:nvPr>
        </p:nvSpPr>
        <p:spPr>
          <a:xfrm>
            <a:off x="274639" y="295274"/>
            <a:ext cx="11889564" cy="917575"/>
          </a:xfrm>
        </p:spPr>
        <p:txBody>
          <a:bodyPr/>
          <a:lstStyle/>
          <a:p>
            <a:r>
              <a:rPr lang="en-US" sz="4800" dirty="0" smtClean="0"/>
              <a:t>Office Graph</a:t>
            </a:r>
            <a:endParaRPr lang="en-US" sz="4800" dirty="0"/>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8200" y="4343289"/>
            <a:ext cx="4057650" cy="2438400"/>
          </a:xfrm>
          <a:prstGeom prst="rect">
            <a:avLst/>
          </a:prstGeom>
        </p:spPr>
      </p:pic>
      <p:pic>
        <p:nvPicPr>
          <p:cNvPr id="23" name="Picture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13188" y="4459776"/>
            <a:ext cx="3261481" cy="1833688"/>
          </a:xfrm>
          <a:prstGeom prst="rect">
            <a:avLst/>
          </a:prstGeom>
          <a:effectLst>
            <a:outerShdw blurRad="50800" dist="38100" dir="2700000" algn="tl" rotWithShape="0">
              <a:prstClr val="black">
                <a:alpha val="40000"/>
              </a:prstClr>
            </a:outerShdw>
          </a:effectLst>
        </p:spPr>
      </p:pic>
      <p:pic>
        <p:nvPicPr>
          <p:cNvPr id="24" name="Picture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63405" y="4908356"/>
            <a:ext cx="2865091" cy="1610827"/>
          </a:xfrm>
          <a:prstGeom prst="rect">
            <a:avLst/>
          </a:prstGeom>
          <a:ln>
            <a:solidFill>
              <a:schemeClr val="bg1">
                <a:lumMod val="75000"/>
              </a:schemeClr>
            </a:solidFill>
          </a:ln>
          <a:effectLst>
            <a:outerShdw blurRad="50800" dist="38100" dir="2700000" algn="tl" rotWithShape="0">
              <a:prstClr val="black">
                <a:alpha val="40000"/>
              </a:prstClr>
            </a:outerShdw>
          </a:effectLst>
        </p:spPr>
      </p:pic>
      <p:pic>
        <p:nvPicPr>
          <p:cNvPr id="25" name="Picture 24"/>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10696764" y="4663589"/>
            <a:ext cx="859719" cy="1623061"/>
          </a:xfrm>
          <a:prstGeom prst="rect">
            <a:avLst/>
          </a:prstGeom>
          <a:effectLst>
            <a:outerShdw blurRad="50800" dist="38100" dir="5400000" algn="t" rotWithShape="0">
              <a:prstClr val="black">
                <a:alpha val="40000"/>
              </a:prstClr>
            </a:outerShdw>
          </a:effectLst>
        </p:spPr>
      </p:pic>
      <p:pic>
        <p:nvPicPr>
          <p:cNvPr id="26" name="Picture 2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409239" y="2231136"/>
            <a:ext cx="1124712" cy="1124712"/>
          </a:xfrm>
          <a:prstGeom prst="rect">
            <a:avLst/>
          </a:prstGeom>
        </p:spPr>
      </p:pic>
      <p:grpSp>
        <p:nvGrpSpPr>
          <p:cNvPr id="2" name="Group 1"/>
          <p:cNvGrpSpPr/>
          <p:nvPr/>
        </p:nvGrpSpPr>
        <p:grpSpPr>
          <a:xfrm>
            <a:off x="10028237" y="163090"/>
            <a:ext cx="1905000" cy="1810172"/>
            <a:chOff x="10028237" y="163090"/>
            <a:chExt cx="1905000" cy="1810172"/>
          </a:xfrm>
        </p:grpSpPr>
        <p:grpSp>
          <p:nvGrpSpPr>
            <p:cNvPr id="33" name="Group 32"/>
            <p:cNvGrpSpPr/>
            <p:nvPr/>
          </p:nvGrpSpPr>
          <p:grpSpPr>
            <a:xfrm>
              <a:off x="10028237" y="171028"/>
              <a:ext cx="1905000" cy="1802234"/>
              <a:chOff x="1869493" y="427192"/>
              <a:chExt cx="1885895" cy="1448734"/>
            </a:xfrm>
          </p:grpSpPr>
          <p:sp>
            <p:nvSpPr>
              <p:cNvPr id="34" name="Rectangle 5"/>
              <p:cNvSpPr/>
              <p:nvPr/>
            </p:nvSpPr>
            <p:spPr>
              <a:xfrm>
                <a:off x="1869493" y="427192"/>
                <a:ext cx="1885895" cy="1298448"/>
              </a:xfrm>
              <a:prstGeom prst="rect">
                <a:avLst/>
              </a:prstGeom>
              <a:solidFill>
                <a:srgbClr val="41C0BF"/>
              </a:solidFill>
              <a:ln w="25400" cap="flat" cmpd="sng" algn="ctr">
                <a:noFill/>
                <a:prstDash val="solid"/>
              </a:ln>
              <a:effectLst/>
            </p:spPr>
            <p:txBody>
              <a:bodyPr lIns="186521" bIns="93260" rtlCol="0" anchor="b"/>
              <a:lstStyle/>
              <a:p>
                <a:pPr>
                  <a:lnSpc>
                    <a:spcPts val="3060"/>
                  </a:lnSpc>
                  <a:defRPr/>
                </a:pPr>
                <a:endParaRPr lang="en-US" sz="2000" kern="0" dirty="0" smtClean="0">
                  <a:solidFill>
                    <a:srgbClr val="FFFFFF">
                      <a:alpha val="99000"/>
                    </a:srgbClr>
                  </a:solidFill>
                  <a:latin typeface="Segoe UI Light"/>
                </a:endParaRPr>
              </a:p>
              <a:p>
                <a:pPr>
                  <a:lnSpc>
                    <a:spcPts val="3060"/>
                  </a:lnSpc>
                  <a:defRPr/>
                </a:pPr>
                <a:endParaRPr lang="en-US" sz="2000" kern="0" dirty="0">
                  <a:solidFill>
                    <a:srgbClr val="FFFFFF">
                      <a:alpha val="99000"/>
                    </a:srgbClr>
                  </a:solidFill>
                  <a:latin typeface="Segoe UI Light"/>
                </a:endParaRPr>
              </a:p>
              <a:p>
                <a:pPr>
                  <a:lnSpc>
                    <a:spcPts val="3060"/>
                  </a:lnSpc>
                  <a:defRPr/>
                </a:pPr>
                <a:endParaRPr lang="en-US" sz="2000" kern="0" dirty="0" smtClean="0">
                  <a:solidFill>
                    <a:srgbClr val="FFFFFF">
                      <a:alpha val="99000"/>
                    </a:srgbClr>
                  </a:solidFill>
                  <a:latin typeface="Segoe UI Light"/>
                </a:endParaRPr>
              </a:p>
              <a:p>
                <a:pPr>
                  <a:lnSpc>
                    <a:spcPts val="3060"/>
                  </a:lnSpc>
                  <a:defRPr/>
                </a:pPr>
                <a:endParaRPr lang="en-US" sz="2000" kern="0" dirty="0">
                  <a:solidFill>
                    <a:srgbClr val="FFFFFF">
                      <a:alpha val="99000"/>
                    </a:srgbClr>
                  </a:solidFill>
                  <a:latin typeface="Segoe UI Light"/>
                </a:endParaRPr>
              </a:p>
              <a:p>
                <a:pPr>
                  <a:defRPr/>
                </a:pPr>
                <a:r>
                  <a:rPr lang="en-US" sz="1071" kern="0" dirty="0">
                    <a:solidFill>
                      <a:srgbClr val="FFFFFF">
                        <a:alpha val="99000"/>
                      </a:srgbClr>
                    </a:solidFill>
                    <a:latin typeface="Segoe UI Light"/>
                  </a:rPr>
                  <a:t/>
                </a:r>
                <a:br>
                  <a:rPr lang="en-US" sz="1071" kern="0" dirty="0">
                    <a:solidFill>
                      <a:srgbClr val="FFFFFF">
                        <a:alpha val="99000"/>
                      </a:srgbClr>
                    </a:solidFill>
                    <a:latin typeface="Segoe UI Light"/>
                  </a:rPr>
                </a:br>
                <a:r>
                  <a:rPr lang="en-US" sz="1071" kern="0" dirty="0">
                    <a:solidFill>
                      <a:srgbClr val="FFFFFF">
                        <a:alpha val="99000"/>
                      </a:srgbClr>
                    </a:solidFill>
                    <a:latin typeface="Segoe UI Light"/>
                  </a:rPr>
                  <a:t/>
                </a:r>
                <a:br>
                  <a:rPr lang="en-US" sz="1071" kern="0" dirty="0">
                    <a:solidFill>
                      <a:srgbClr val="FFFFFF">
                        <a:alpha val="99000"/>
                      </a:srgbClr>
                    </a:solidFill>
                    <a:latin typeface="Segoe UI Light"/>
                  </a:rPr>
                </a:br>
                <a:r>
                  <a:rPr lang="en-US" sz="1071" kern="0" dirty="0">
                    <a:solidFill>
                      <a:srgbClr val="FFFFFF">
                        <a:alpha val="99000"/>
                      </a:srgbClr>
                    </a:solidFill>
                    <a:latin typeface="Segoe UI Light"/>
                  </a:rPr>
                  <a:t/>
                </a:r>
                <a:br>
                  <a:rPr lang="en-US" sz="1071" kern="0" dirty="0">
                    <a:solidFill>
                      <a:srgbClr val="FFFFFF">
                        <a:alpha val="99000"/>
                      </a:srgbClr>
                    </a:solidFill>
                    <a:latin typeface="Segoe UI Light"/>
                  </a:rPr>
                </a:br>
                <a:endParaRPr lang="en-US" sz="1071" kern="0" dirty="0">
                  <a:solidFill>
                    <a:srgbClr val="FFFFFF">
                      <a:alpha val="99000"/>
                    </a:srgbClr>
                  </a:solidFill>
                  <a:latin typeface="Segoe UI Light"/>
                </a:endParaRPr>
              </a:p>
            </p:txBody>
          </p:sp>
          <p:sp>
            <p:nvSpPr>
              <p:cNvPr id="35" name="Isosceles Triangle 34"/>
              <p:cNvSpPr/>
              <p:nvPr/>
            </p:nvSpPr>
            <p:spPr bwMode="auto">
              <a:xfrm rot="10800000">
                <a:off x="2483991" y="1666871"/>
                <a:ext cx="659593" cy="209055"/>
              </a:xfrm>
              <a:prstGeom prst="triangle">
                <a:avLst/>
              </a:prstGeom>
              <a:solidFill>
                <a:srgbClr val="41C0B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8" tIns="46622" rIns="46622" bIns="93248" numCol="1" spcCol="0" rtlCol="0" fromWordArt="0" anchor="b" anchorCtr="0" forceAA="0" compatLnSpc="1">
                <a:prstTxWarp prst="textNoShape">
                  <a:avLst/>
                </a:prstTxWarp>
                <a:noAutofit/>
              </a:bodyPr>
              <a:lstStyle/>
              <a:p>
                <a:pPr algn="ctr" defTabSz="932114" fontAlgn="base">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grpSp>
        <p:pic>
          <p:nvPicPr>
            <p:cNvPr id="36" name="Picture 8" descr="C:\Users\Nicole\Documents\Work\MS Resource\Logos\Outlook.com_rgb_Wht.png"/>
            <p:cNvPicPr>
              <a:picLocks noChangeAspect="1" noChangeArrowheads="1"/>
            </p:cNvPicPr>
            <p:nvPr/>
          </p:nvPicPr>
          <p:blipFill rotWithShape="1">
            <a:blip r:embed="rId8" cstate="email">
              <a:extLst>
                <a:ext uri="{28A0092B-C50C-407E-A947-70E740481C1C}">
                  <a14:useLocalDpi xmlns:a14="http://schemas.microsoft.com/office/drawing/2010/main"/>
                </a:ext>
              </a:extLst>
            </a:blip>
            <a:srcRect/>
            <a:stretch/>
          </p:blipFill>
          <p:spPr bwMode="auto">
            <a:xfrm>
              <a:off x="11386525" y="294841"/>
              <a:ext cx="359899" cy="311883"/>
            </a:xfrm>
            <a:prstGeom prst="rect">
              <a:avLst/>
            </a:prstGeom>
            <a:noFill/>
            <a:extLst>
              <a:ext uri="{909E8E84-426E-40dd-AFC4-6F175D3DCCD1}">
                <a14:hiddenFill xmlns:a14="http://schemas.microsoft.com/office/drawing/2010/main" xmlns="">
                  <a:solidFill>
                    <a:srgbClr val="FFFFFF"/>
                  </a:solidFill>
                </a14:hiddenFill>
              </a:ext>
            </a:extLst>
          </p:spPr>
        </p:pic>
        <p:pic>
          <p:nvPicPr>
            <p:cNvPr id="37" name="Picture 2" descr="http://socialsilk.com/wp-content/uploads/2011/02/YammerLogoCroppedSmall.png"/>
            <p:cNvPicPr>
              <a:picLocks noChangeAspect="1" noChangeArrowheads="1"/>
            </p:cNvPicPr>
            <p:nvPr/>
          </p:nvPicPr>
          <p:blipFill>
            <a:blip r:embed="rId9" cstate="email">
              <a:extLst>
                <a:ext uri="{28A0092B-C50C-407E-A947-70E740481C1C}">
                  <a14:useLocalDpi xmlns:a14="http://schemas.microsoft.com/office/drawing/2010/main"/>
                </a:ext>
              </a:extLst>
            </a:blip>
            <a:stretch>
              <a:fillRect/>
            </a:stretch>
          </p:blipFill>
          <p:spPr bwMode="auto">
            <a:xfrm>
              <a:off x="11420679" y="1077490"/>
              <a:ext cx="270646" cy="220370"/>
            </a:xfrm>
            <a:prstGeom prst="rect">
              <a:avLst/>
            </a:prstGeom>
            <a:noFill/>
            <a:ln>
              <a:noFill/>
            </a:ln>
            <a:extLst>
              <a:ext uri="{909E8E84-426E-40dd-AFC4-6F175D3DCCD1}">
                <a14:hiddenFill xmlns:a14="http://schemas.microsoft.com/office/drawing/2010/main" xmlns="">
                  <a:solidFill>
                    <a:srgbClr val="FFFFFF"/>
                  </a:solidFill>
                </a14:hiddenFill>
              </a:ext>
            </a:extLst>
          </p:spPr>
        </p:pic>
        <p:sp>
          <p:nvSpPr>
            <p:cNvPr id="38" name="Freeform 17"/>
            <p:cNvSpPr>
              <a:spLocks noEditPoints="1"/>
            </p:cNvSpPr>
            <p:nvPr/>
          </p:nvSpPr>
          <p:spPr bwMode="auto">
            <a:xfrm>
              <a:off x="11460440" y="693725"/>
              <a:ext cx="145031" cy="231978"/>
            </a:xfrm>
            <a:custGeom>
              <a:avLst/>
              <a:gdLst>
                <a:gd name="T0" fmla="*/ 0 w 454"/>
                <a:gd name="T1" fmla="*/ 78 h 764"/>
                <a:gd name="T2" fmla="*/ 0 w 454"/>
                <a:gd name="T3" fmla="*/ 686 h 764"/>
                <a:gd name="T4" fmla="*/ 454 w 454"/>
                <a:gd name="T5" fmla="*/ 764 h 764"/>
                <a:gd name="T6" fmla="*/ 454 w 454"/>
                <a:gd name="T7" fmla="*/ 0 h 764"/>
                <a:gd name="T8" fmla="*/ 0 w 454"/>
                <a:gd name="T9" fmla="*/ 78 h 764"/>
                <a:gd name="T10" fmla="*/ 292 w 454"/>
                <a:gd name="T11" fmla="*/ 487 h 764"/>
                <a:gd name="T12" fmla="*/ 203 w 454"/>
                <a:gd name="T13" fmla="*/ 515 h 764"/>
                <a:gd name="T14" fmla="*/ 128 w 454"/>
                <a:gd name="T15" fmla="*/ 498 h 764"/>
                <a:gd name="T16" fmla="*/ 128 w 454"/>
                <a:gd name="T17" fmla="*/ 434 h 764"/>
                <a:gd name="T18" fmla="*/ 205 w 454"/>
                <a:gd name="T19" fmla="*/ 463 h 764"/>
                <a:gd name="T20" fmla="*/ 238 w 454"/>
                <a:gd name="T21" fmla="*/ 454 h 764"/>
                <a:gd name="T22" fmla="*/ 247 w 454"/>
                <a:gd name="T23" fmla="*/ 434 h 764"/>
                <a:gd name="T24" fmla="*/ 233 w 454"/>
                <a:gd name="T25" fmla="*/ 408 h 764"/>
                <a:gd name="T26" fmla="*/ 193 w 454"/>
                <a:gd name="T27" fmla="*/ 386 h 764"/>
                <a:gd name="T28" fmla="*/ 127 w 454"/>
                <a:gd name="T29" fmla="*/ 301 h 764"/>
                <a:gd name="T30" fmla="*/ 156 w 454"/>
                <a:gd name="T31" fmla="*/ 239 h 764"/>
                <a:gd name="T32" fmla="*/ 233 w 454"/>
                <a:gd name="T33" fmla="*/ 215 h 764"/>
                <a:gd name="T34" fmla="*/ 303 w 454"/>
                <a:gd name="T35" fmla="*/ 226 h 764"/>
                <a:gd name="T36" fmla="*/ 303 w 454"/>
                <a:gd name="T37" fmla="*/ 287 h 764"/>
                <a:gd name="T38" fmla="*/ 237 w 454"/>
                <a:gd name="T39" fmla="*/ 266 h 764"/>
                <a:gd name="T40" fmla="*/ 207 w 454"/>
                <a:gd name="T41" fmla="*/ 274 h 764"/>
                <a:gd name="T42" fmla="*/ 196 w 454"/>
                <a:gd name="T43" fmla="*/ 296 h 764"/>
                <a:gd name="T44" fmla="*/ 206 w 454"/>
                <a:gd name="T45" fmla="*/ 319 h 764"/>
                <a:gd name="T46" fmla="*/ 241 w 454"/>
                <a:gd name="T47" fmla="*/ 340 h 764"/>
                <a:gd name="T48" fmla="*/ 296 w 454"/>
                <a:gd name="T49" fmla="*/ 376 h 764"/>
                <a:gd name="T50" fmla="*/ 316 w 454"/>
                <a:gd name="T51" fmla="*/ 428 h 764"/>
                <a:gd name="T52" fmla="*/ 292 w 454"/>
                <a:gd name="T53" fmla="*/ 487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4" h="764">
                  <a:moveTo>
                    <a:pt x="0" y="78"/>
                  </a:moveTo>
                  <a:cubicBezTo>
                    <a:pt x="0" y="686"/>
                    <a:pt x="0" y="686"/>
                    <a:pt x="0" y="686"/>
                  </a:cubicBezTo>
                  <a:cubicBezTo>
                    <a:pt x="454" y="764"/>
                    <a:pt x="454" y="764"/>
                    <a:pt x="454" y="764"/>
                  </a:cubicBezTo>
                  <a:cubicBezTo>
                    <a:pt x="454" y="0"/>
                    <a:pt x="454" y="0"/>
                    <a:pt x="454" y="0"/>
                  </a:cubicBezTo>
                  <a:lnTo>
                    <a:pt x="0" y="78"/>
                  </a:lnTo>
                  <a:close/>
                  <a:moveTo>
                    <a:pt x="292" y="487"/>
                  </a:moveTo>
                  <a:cubicBezTo>
                    <a:pt x="273" y="505"/>
                    <a:pt x="243" y="515"/>
                    <a:pt x="203" y="515"/>
                  </a:cubicBezTo>
                  <a:cubicBezTo>
                    <a:pt x="173" y="515"/>
                    <a:pt x="148" y="509"/>
                    <a:pt x="128" y="498"/>
                  </a:cubicBezTo>
                  <a:cubicBezTo>
                    <a:pt x="128" y="434"/>
                    <a:pt x="128" y="434"/>
                    <a:pt x="128" y="434"/>
                  </a:cubicBezTo>
                  <a:cubicBezTo>
                    <a:pt x="151" y="453"/>
                    <a:pt x="177" y="463"/>
                    <a:pt x="205" y="463"/>
                  </a:cubicBezTo>
                  <a:cubicBezTo>
                    <a:pt x="220" y="463"/>
                    <a:pt x="231" y="460"/>
                    <a:pt x="238" y="454"/>
                  </a:cubicBezTo>
                  <a:cubicBezTo>
                    <a:pt x="244" y="448"/>
                    <a:pt x="247" y="442"/>
                    <a:pt x="247" y="434"/>
                  </a:cubicBezTo>
                  <a:cubicBezTo>
                    <a:pt x="247" y="424"/>
                    <a:pt x="243" y="416"/>
                    <a:pt x="233" y="408"/>
                  </a:cubicBezTo>
                  <a:cubicBezTo>
                    <a:pt x="226" y="402"/>
                    <a:pt x="213" y="395"/>
                    <a:pt x="193" y="386"/>
                  </a:cubicBezTo>
                  <a:cubicBezTo>
                    <a:pt x="149" y="365"/>
                    <a:pt x="127" y="337"/>
                    <a:pt x="127" y="301"/>
                  </a:cubicBezTo>
                  <a:cubicBezTo>
                    <a:pt x="127" y="275"/>
                    <a:pt x="137" y="254"/>
                    <a:pt x="156" y="239"/>
                  </a:cubicBezTo>
                  <a:cubicBezTo>
                    <a:pt x="175" y="223"/>
                    <a:pt x="201" y="215"/>
                    <a:pt x="233" y="215"/>
                  </a:cubicBezTo>
                  <a:cubicBezTo>
                    <a:pt x="261" y="215"/>
                    <a:pt x="284" y="219"/>
                    <a:pt x="303" y="226"/>
                  </a:cubicBezTo>
                  <a:cubicBezTo>
                    <a:pt x="303" y="287"/>
                    <a:pt x="303" y="287"/>
                    <a:pt x="303" y="287"/>
                  </a:cubicBezTo>
                  <a:cubicBezTo>
                    <a:pt x="284" y="273"/>
                    <a:pt x="261" y="266"/>
                    <a:pt x="237" y="266"/>
                  </a:cubicBezTo>
                  <a:cubicBezTo>
                    <a:pt x="224" y="266"/>
                    <a:pt x="214" y="269"/>
                    <a:pt x="207" y="274"/>
                  </a:cubicBezTo>
                  <a:cubicBezTo>
                    <a:pt x="200" y="280"/>
                    <a:pt x="196" y="287"/>
                    <a:pt x="196" y="296"/>
                  </a:cubicBezTo>
                  <a:cubicBezTo>
                    <a:pt x="196" y="305"/>
                    <a:pt x="199" y="313"/>
                    <a:pt x="206" y="319"/>
                  </a:cubicBezTo>
                  <a:cubicBezTo>
                    <a:pt x="212" y="325"/>
                    <a:pt x="223" y="332"/>
                    <a:pt x="241" y="340"/>
                  </a:cubicBezTo>
                  <a:cubicBezTo>
                    <a:pt x="266" y="352"/>
                    <a:pt x="285" y="364"/>
                    <a:pt x="296" y="376"/>
                  </a:cubicBezTo>
                  <a:cubicBezTo>
                    <a:pt x="309" y="390"/>
                    <a:pt x="316" y="408"/>
                    <a:pt x="316" y="428"/>
                  </a:cubicBezTo>
                  <a:cubicBezTo>
                    <a:pt x="316" y="452"/>
                    <a:pt x="308" y="472"/>
                    <a:pt x="292" y="48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11" tIns="46606" rIns="93211" bIns="46606" numCol="1" anchor="t" anchorCtr="0" compatLnSpc="1">
              <a:prstTxWarp prst="textNoShape">
                <a:avLst/>
              </a:prstTxWarp>
            </a:bodyPr>
            <a:lstStyle/>
            <a:p>
              <a:pPr algn="ctr" defTabSz="950145">
                <a:defRPr/>
              </a:pPr>
              <a:endParaRPr lang="en-US" sz="1834" kern="0" dirty="0">
                <a:solidFill>
                  <a:srgbClr val="FFFFFF"/>
                </a:solidFill>
              </a:endParaRPr>
            </a:p>
          </p:txBody>
        </p:sp>
        <p:sp>
          <p:nvSpPr>
            <p:cNvPr id="39" name="Freeform 18"/>
            <p:cNvSpPr>
              <a:spLocks/>
            </p:cNvSpPr>
            <p:nvPr/>
          </p:nvSpPr>
          <p:spPr bwMode="auto">
            <a:xfrm>
              <a:off x="11605471" y="726307"/>
              <a:ext cx="90966" cy="158080"/>
            </a:xfrm>
            <a:custGeom>
              <a:avLst/>
              <a:gdLst>
                <a:gd name="T0" fmla="*/ 207 w 285"/>
                <a:gd name="T1" fmla="*/ 181 h 521"/>
                <a:gd name="T2" fmla="*/ 104 w 285"/>
                <a:gd name="T3" fmla="*/ 78 h 521"/>
                <a:gd name="T4" fmla="*/ 25 w 285"/>
                <a:gd name="T5" fmla="*/ 0 h 521"/>
                <a:gd name="T6" fmla="*/ 0 w 285"/>
                <a:gd name="T7" fmla="*/ 5 h 521"/>
                <a:gd name="T8" fmla="*/ 0 w 285"/>
                <a:gd name="T9" fmla="*/ 156 h 521"/>
                <a:gd name="T10" fmla="*/ 25 w 285"/>
                <a:gd name="T11" fmla="*/ 161 h 521"/>
                <a:gd name="T12" fmla="*/ 96 w 285"/>
                <a:gd name="T13" fmla="*/ 117 h 521"/>
                <a:gd name="T14" fmla="*/ 169 w 285"/>
                <a:gd name="T15" fmla="*/ 190 h 521"/>
                <a:gd name="T16" fmla="*/ 125 w 285"/>
                <a:gd name="T17" fmla="*/ 261 h 521"/>
                <a:gd name="T18" fmla="*/ 169 w 285"/>
                <a:gd name="T19" fmla="*/ 332 h 521"/>
                <a:gd name="T20" fmla="*/ 96 w 285"/>
                <a:gd name="T21" fmla="*/ 405 h 521"/>
                <a:gd name="T22" fmla="*/ 25 w 285"/>
                <a:gd name="T23" fmla="*/ 361 h 521"/>
                <a:gd name="T24" fmla="*/ 0 w 285"/>
                <a:gd name="T25" fmla="*/ 365 h 521"/>
                <a:gd name="T26" fmla="*/ 0 w 285"/>
                <a:gd name="T27" fmla="*/ 517 h 521"/>
                <a:gd name="T28" fmla="*/ 25 w 285"/>
                <a:gd name="T29" fmla="*/ 521 h 521"/>
                <a:gd name="T30" fmla="*/ 104 w 285"/>
                <a:gd name="T31" fmla="*/ 443 h 521"/>
                <a:gd name="T32" fmla="*/ 207 w 285"/>
                <a:gd name="T33" fmla="*/ 341 h 521"/>
                <a:gd name="T34" fmla="*/ 285 w 285"/>
                <a:gd name="T35" fmla="*/ 261 h 521"/>
                <a:gd name="T36" fmla="*/ 207 w 285"/>
                <a:gd name="T37" fmla="*/ 181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5" h="521">
                  <a:moveTo>
                    <a:pt x="207" y="181"/>
                  </a:moveTo>
                  <a:cubicBezTo>
                    <a:pt x="187" y="135"/>
                    <a:pt x="150" y="98"/>
                    <a:pt x="104" y="78"/>
                  </a:cubicBezTo>
                  <a:cubicBezTo>
                    <a:pt x="103" y="35"/>
                    <a:pt x="68" y="0"/>
                    <a:pt x="25" y="0"/>
                  </a:cubicBezTo>
                  <a:cubicBezTo>
                    <a:pt x="16" y="0"/>
                    <a:pt x="8" y="2"/>
                    <a:pt x="0" y="5"/>
                  </a:cubicBezTo>
                  <a:cubicBezTo>
                    <a:pt x="0" y="156"/>
                    <a:pt x="0" y="156"/>
                    <a:pt x="0" y="156"/>
                  </a:cubicBezTo>
                  <a:cubicBezTo>
                    <a:pt x="8" y="159"/>
                    <a:pt x="16" y="161"/>
                    <a:pt x="25" y="161"/>
                  </a:cubicBezTo>
                  <a:cubicBezTo>
                    <a:pt x="56" y="161"/>
                    <a:pt x="82" y="143"/>
                    <a:pt x="96" y="117"/>
                  </a:cubicBezTo>
                  <a:cubicBezTo>
                    <a:pt x="127" y="132"/>
                    <a:pt x="153" y="158"/>
                    <a:pt x="169" y="190"/>
                  </a:cubicBezTo>
                  <a:cubicBezTo>
                    <a:pt x="143" y="203"/>
                    <a:pt x="125" y="230"/>
                    <a:pt x="125" y="261"/>
                  </a:cubicBezTo>
                  <a:cubicBezTo>
                    <a:pt x="125" y="292"/>
                    <a:pt x="143" y="318"/>
                    <a:pt x="169" y="332"/>
                  </a:cubicBezTo>
                  <a:cubicBezTo>
                    <a:pt x="153" y="363"/>
                    <a:pt x="127" y="389"/>
                    <a:pt x="96" y="405"/>
                  </a:cubicBezTo>
                  <a:cubicBezTo>
                    <a:pt x="82" y="379"/>
                    <a:pt x="56" y="361"/>
                    <a:pt x="25" y="361"/>
                  </a:cubicBezTo>
                  <a:cubicBezTo>
                    <a:pt x="16" y="361"/>
                    <a:pt x="8" y="363"/>
                    <a:pt x="0" y="365"/>
                  </a:cubicBezTo>
                  <a:cubicBezTo>
                    <a:pt x="0" y="517"/>
                    <a:pt x="0" y="517"/>
                    <a:pt x="0" y="517"/>
                  </a:cubicBezTo>
                  <a:cubicBezTo>
                    <a:pt x="8" y="519"/>
                    <a:pt x="16" y="521"/>
                    <a:pt x="25" y="521"/>
                  </a:cubicBezTo>
                  <a:cubicBezTo>
                    <a:pt x="68" y="521"/>
                    <a:pt x="103" y="486"/>
                    <a:pt x="104" y="443"/>
                  </a:cubicBezTo>
                  <a:cubicBezTo>
                    <a:pt x="150" y="423"/>
                    <a:pt x="187" y="386"/>
                    <a:pt x="207" y="341"/>
                  </a:cubicBezTo>
                  <a:cubicBezTo>
                    <a:pt x="250" y="339"/>
                    <a:pt x="285" y="304"/>
                    <a:pt x="285" y="261"/>
                  </a:cubicBezTo>
                  <a:cubicBezTo>
                    <a:pt x="285" y="217"/>
                    <a:pt x="250" y="182"/>
                    <a:pt x="207" y="18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11" tIns="46606" rIns="93211" bIns="46606" numCol="1" anchor="t" anchorCtr="0" compatLnSpc="1">
              <a:prstTxWarp prst="textNoShape">
                <a:avLst/>
              </a:prstTxWarp>
            </a:bodyPr>
            <a:lstStyle/>
            <a:p>
              <a:pPr defTabSz="950145">
                <a:defRPr/>
              </a:pPr>
              <a:endParaRPr lang="en-US" sz="1834" kern="0" dirty="0">
                <a:solidFill>
                  <a:srgbClr val="FFFFFF"/>
                </a:solidFill>
              </a:endParaRPr>
            </a:p>
          </p:txBody>
        </p:sp>
        <p:sp>
          <p:nvSpPr>
            <p:cNvPr id="40" name="Rectangle 39"/>
            <p:cNvSpPr/>
            <p:nvPr/>
          </p:nvSpPr>
          <p:spPr>
            <a:xfrm>
              <a:off x="10170403" y="163090"/>
              <a:ext cx="1343470" cy="1518877"/>
            </a:xfrm>
            <a:prstGeom prst="rect">
              <a:avLst/>
            </a:prstGeom>
          </p:spPr>
          <p:txBody>
            <a:bodyPr wrap="square">
              <a:spAutoFit/>
            </a:bodyPr>
            <a:lstStyle/>
            <a:p>
              <a:pPr>
                <a:lnSpc>
                  <a:spcPct val="130000"/>
                </a:lnSpc>
                <a:defRPr/>
              </a:pPr>
              <a:r>
                <a:rPr lang="en-US" kern="0" dirty="0">
                  <a:solidFill>
                    <a:srgbClr val="FFFFFF">
                      <a:alpha val="99000"/>
                    </a:srgbClr>
                  </a:solidFill>
                  <a:latin typeface="Segoe UI Light"/>
                </a:rPr>
                <a:t>Exchange</a:t>
              </a:r>
            </a:p>
            <a:p>
              <a:pPr>
                <a:lnSpc>
                  <a:spcPct val="130000"/>
                </a:lnSpc>
                <a:defRPr/>
              </a:pPr>
              <a:r>
                <a:rPr lang="en-US" kern="0" dirty="0">
                  <a:solidFill>
                    <a:srgbClr val="FFFFFF">
                      <a:alpha val="99000"/>
                    </a:srgbClr>
                  </a:solidFill>
                  <a:latin typeface="Segoe UI Light"/>
                </a:rPr>
                <a:t>SharePoint</a:t>
              </a:r>
            </a:p>
            <a:p>
              <a:pPr>
                <a:lnSpc>
                  <a:spcPct val="130000"/>
                </a:lnSpc>
                <a:defRPr/>
              </a:pPr>
              <a:r>
                <a:rPr lang="en-US" kern="0" dirty="0">
                  <a:solidFill>
                    <a:srgbClr val="FFFFFF">
                      <a:alpha val="99000"/>
                    </a:srgbClr>
                  </a:solidFill>
                  <a:latin typeface="Segoe UI Light"/>
                </a:rPr>
                <a:t>Yammer</a:t>
              </a:r>
            </a:p>
            <a:p>
              <a:pPr>
                <a:lnSpc>
                  <a:spcPct val="130000"/>
                </a:lnSpc>
                <a:defRPr/>
              </a:pPr>
              <a:r>
                <a:rPr lang="en-US" kern="0" dirty="0">
                  <a:solidFill>
                    <a:srgbClr val="FFFFFF">
                      <a:alpha val="99000"/>
                    </a:srgbClr>
                  </a:solidFill>
                  <a:latin typeface="Segoe UI Light"/>
                </a:rPr>
                <a:t>Lync</a:t>
              </a:r>
            </a:p>
          </p:txBody>
        </p:sp>
        <p:pic>
          <p:nvPicPr>
            <p:cNvPr id="41" name="Picture 40" descr="Slide17-LyncLogo.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1445004" y="1411389"/>
              <a:ext cx="301420" cy="257073"/>
            </a:xfrm>
            <a:prstGeom prst="rect">
              <a:avLst/>
            </a:prstGeom>
          </p:spPr>
        </p:pic>
      </p:grpSp>
    </p:spTree>
    <p:extLst>
      <p:ext uri="{BB962C8B-B14F-4D97-AF65-F5344CB8AC3E}">
        <p14:creationId xmlns:p14="http://schemas.microsoft.com/office/powerpoint/2010/main" val="40221100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Office Graph &amp; Oslo</a:t>
            </a:r>
            <a:endParaRPr lang="en-US" dirty="0"/>
          </a:p>
        </p:txBody>
      </p:sp>
    </p:spTree>
    <p:extLst>
      <p:ext uri="{BB962C8B-B14F-4D97-AF65-F5344CB8AC3E}">
        <p14:creationId xmlns:p14="http://schemas.microsoft.com/office/powerpoint/2010/main" val="1246402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sz="4000" dirty="0"/>
              <a:t>Microsoft's roadmap for </a:t>
            </a:r>
            <a:br>
              <a:rPr lang="en-US" sz="4000" dirty="0"/>
            </a:br>
            <a:r>
              <a:rPr lang="en-US" sz="4000" dirty="0"/>
              <a:t>Enterprise Social</a:t>
            </a:r>
          </a:p>
        </p:txBody>
      </p:sp>
      <p:sp>
        <p:nvSpPr>
          <p:cNvPr id="5" name="Text Placeholder 4"/>
          <p:cNvSpPr>
            <a:spLocks noGrp="1"/>
          </p:cNvSpPr>
          <p:nvPr>
            <p:ph type="body" sz="quarter" idx="14"/>
          </p:nvPr>
        </p:nvSpPr>
        <p:spPr>
          <a:xfrm>
            <a:off x="1931886" y="4640262"/>
            <a:ext cx="8214226" cy="1182611"/>
          </a:xfrm>
        </p:spPr>
        <p:txBody>
          <a:bodyPr/>
          <a:lstStyle/>
          <a:p>
            <a:r>
              <a:rPr lang="en-US" sz="2800" dirty="0" smtClean="0"/>
              <a:t>Juliet </a:t>
            </a:r>
            <a:r>
              <a:rPr lang="en-US" sz="2800" dirty="0"/>
              <a:t>Wei</a:t>
            </a:r>
          </a:p>
          <a:p>
            <a:r>
              <a:rPr lang="en-US" sz="2800" dirty="0"/>
              <a:t>Christophe Fiessinger </a:t>
            </a:r>
            <a:r>
              <a:rPr lang="en-US" sz="2800" dirty="0" smtClean="0"/>
              <a:t>     </a:t>
            </a:r>
          </a:p>
          <a:p>
            <a:r>
              <a:rPr lang="en-US" sz="2800" dirty="0" smtClean="0"/>
              <a:t>Product Managers</a:t>
            </a:r>
          </a:p>
          <a:p>
            <a:r>
              <a:rPr lang="en-US" sz="2800" dirty="0" smtClean="0"/>
              <a:t>Microsoft </a:t>
            </a:r>
            <a:endParaRPr lang="en-US" sz="2800" dirty="0"/>
          </a:p>
        </p:txBody>
      </p:sp>
      <p:sp>
        <p:nvSpPr>
          <p:cNvPr id="9" name="Text Placeholder 8"/>
          <p:cNvSpPr>
            <a:spLocks noGrp="1"/>
          </p:cNvSpPr>
          <p:nvPr>
            <p:ph type="body" sz="quarter" idx="15"/>
          </p:nvPr>
        </p:nvSpPr>
        <p:spPr/>
        <p:txBody>
          <a:bodyPr/>
          <a:lstStyle/>
          <a:p>
            <a:r>
              <a:rPr lang="en-US" dirty="0" smtClean="0"/>
              <a:t>SPC282</a:t>
            </a:r>
            <a:endParaRPr lang="en-US" dirty="0"/>
          </a:p>
        </p:txBody>
      </p:sp>
      <p:grpSp>
        <p:nvGrpSpPr>
          <p:cNvPr id="6" name="Group 5"/>
          <p:cNvGrpSpPr/>
          <p:nvPr/>
        </p:nvGrpSpPr>
        <p:grpSpPr>
          <a:xfrm>
            <a:off x="3551237" y="4816463"/>
            <a:ext cx="3886200" cy="781048"/>
            <a:chOff x="3551237" y="4816463"/>
            <a:chExt cx="3886200" cy="781048"/>
          </a:xfrm>
        </p:grpSpPr>
        <p:grpSp>
          <p:nvGrpSpPr>
            <p:cNvPr id="2" name="Group 1"/>
            <p:cNvGrpSpPr/>
            <p:nvPr/>
          </p:nvGrpSpPr>
          <p:grpSpPr>
            <a:xfrm>
              <a:off x="3551237" y="4816463"/>
              <a:ext cx="1905000" cy="638180"/>
              <a:chOff x="3551237" y="4816463"/>
              <a:chExt cx="1905000" cy="638180"/>
            </a:xfrm>
          </p:grpSpPr>
          <p:pic>
            <p:nvPicPr>
              <p:cNvPr id="7" name="Picture 6">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51237" y="4816463"/>
                <a:ext cx="304800" cy="257175"/>
              </a:xfrm>
              <a:prstGeom prst="rect">
                <a:avLst/>
              </a:prstGeom>
            </p:spPr>
          </p:pic>
          <p:pic>
            <p:nvPicPr>
              <p:cNvPr id="8" name="Picture 7">
                <a:hlinkClick r:id="rId5"/>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1437" y="5197468"/>
                <a:ext cx="304800" cy="257175"/>
              </a:xfrm>
              <a:prstGeom prst="rect">
                <a:avLst/>
              </a:prstGeom>
            </p:spPr>
          </p:pic>
        </p:grpSp>
        <p:sp>
          <p:nvSpPr>
            <p:cNvPr id="3" name="TextBox 2"/>
            <p:cNvSpPr txBox="1"/>
            <p:nvPr/>
          </p:nvSpPr>
          <p:spPr>
            <a:xfrm>
              <a:off x="5456237" y="5052746"/>
              <a:ext cx="1981200" cy="544765"/>
            </a:xfrm>
            <a:prstGeom prst="rect">
              <a:avLst/>
            </a:prstGeom>
            <a:noFill/>
          </p:spPr>
          <p:txBody>
            <a:bodyPr wrap="square" lIns="182880" tIns="146304" rIns="182880" bIns="146304" rtlCol="0">
              <a:spAutoFit/>
            </a:bodyPr>
            <a:lstStyle/>
            <a:p>
              <a:pPr>
                <a:lnSpc>
                  <a:spcPct val="90000"/>
                </a:lnSpc>
                <a:spcAft>
                  <a:spcPts val="600"/>
                </a:spcAft>
              </a:pPr>
              <a:r>
                <a:rPr lang="en-US" dirty="0">
                  <a:solidFill>
                    <a:srgbClr val="0072C6"/>
                  </a:solidFill>
                  <a:latin typeface="Segoe UI Light"/>
                  <a:cs typeface="Segoe UI Light"/>
                  <a:hlinkClick r:id="rId6"/>
                </a:rPr>
                <a:t>@</a:t>
              </a:r>
              <a:r>
                <a:rPr lang="en-US" dirty="0" smtClean="0">
                  <a:solidFill>
                    <a:srgbClr val="0072C6"/>
                  </a:solidFill>
                  <a:latin typeface="Segoe UI Light"/>
                  <a:cs typeface="Segoe UI Light"/>
                  <a:hlinkClick r:id="rId6"/>
                </a:rPr>
                <a:t>cfiessinger</a:t>
              </a:r>
              <a:endParaRPr lang="en-US" dirty="0">
                <a:solidFill>
                  <a:srgbClr val="505050"/>
                </a:solidFill>
                <a:latin typeface="Segoe UI Light"/>
              </a:endParaRPr>
            </a:p>
          </p:txBody>
        </p:sp>
      </p:grpSp>
    </p:spTree>
    <p:extLst>
      <p:ext uri="{BB962C8B-B14F-4D97-AF65-F5344CB8AC3E}">
        <p14:creationId xmlns:p14="http://schemas.microsoft.com/office/powerpoint/2010/main" val="473264644"/>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Journey</a:t>
            </a:r>
            <a:endParaRPr lang="en-US" dirty="0"/>
          </a:p>
        </p:txBody>
      </p:sp>
    </p:spTree>
    <p:extLst>
      <p:ext uri="{BB962C8B-B14F-4D97-AF65-F5344CB8AC3E}">
        <p14:creationId xmlns:p14="http://schemas.microsoft.com/office/powerpoint/2010/main" val="4173728259"/>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4583" y="957598"/>
            <a:ext cx="3584014" cy="1143256"/>
          </a:xfrm>
          <a:prstGeom prst="rect">
            <a:avLst/>
          </a:prstGeom>
        </p:spPr>
        <p:txBody>
          <a:bodyPr vert="horz" wrap="square" lIns="93260" tIns="93260" rIns="0" bIns="93260" rtlCol="0" anchor="t">
            <a:noAutofit/>
          </a:bodyPr>
          <a:lstStyle/>
          <a:p>
            <a:pPr marL="77716" indent="-77716" defTabSz="932597"/>
            <a:r>
              <a:rPr lang="en-US" sz="2448" i="1" dirty="0">
                <a:solidFill>
                  <a:srgbClr val="505050"/>
                </a:solidFill>
                <a:latin typeface="Segoe UI Light"/>
              </a:rPr>
              <a:t>“Social Enterprise is implemented 80% through organization culture and 20% through technology.”</a:t>
            </a:r>
          </a:p>
          <a:p>
            <a:pPr marL="77716" indent="-77716" defTabSz="932597"/>
            <a:endParaRPr lang="en-US" sz="2448" i="1" dirty="0">
              <a:solidFill>
                <a:srgbClr val="505050"/>
              </a:solidFill>
              <a:latin typeface="Segoe UI Light"/>
            </a:endParaRPr>
          </a:p>
          <a:p>
            <a:pPr algn="r" defTabSz="932597"/>
            <a:r>
              <a:rPr lang="da-DK" sz="2040" dirty="0">
                <a:solidFill>
                  <a:srgbClr val="505050"/>
                </a:solidFill>
                <a:latin typeface="Segoe UI Light"/>
                <a:ea typeface="Segoe UI" pitchFamily="34" charset="0"/>
                <a:cs typeface="Segoe UI" pitchFamily="34" charset="0"/>
              </a:rPr>
              <a:t> - Gartner, September 2012</a:t>
            </a:r>
          </a:p>
        </p:txBody>
      </p:sp>
      <p:graphicFrame>
        <p:nvGraphicFramePr>
          <p:cNvPr id="4" name="Chart 3"/>
          <p:cNvGraphicFramePr>
            <a:graphicFrameLocks/>
          </p:cNvGraphicFramePr>
          <p:nvPr>
            <p:extLst/>
          </p:nvPr>
        </p:nvGraphicFramePr>
        <p:xfrm>
          <a:off x="3002170" y="544561"/>
          <a:ext cx="6451919" cy="4454583"/>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 Placeholder 2"/>
          <p:cNvSpPr txBox="1">
            <a:spLocks/>
          </p:cNvSpPr>
          <p:nvPr/>
        </p:nvSpPr>
        <p:spPr>
          <a:xfrm>
            <a:off x="3678306" y="3298245"/>
            <a:ext cx="3650255" cy="403433"/>
          </a:xfrm>
          <a:prstGeom prst="rect">
            <a:avLst/>
          </a:prstGeom>
        </p:spPr>
        <p:txBody>
          <a:bodyPr vert="horz" wrap="square" lIns="0" tIns="0" rIns="0" bIns="0" rtlCol="0" anchor="ctr">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spcAft>
                <a:spcPts val="2448"/>
              </a:spcAft>
              <a:defRPr/>
            </a:pPr>
            <a:r>
              <a:rPr lang="en-US" sz="2856" dirty="0">
                <a:solidFill>
                  <a:srgbClr val="FFFFFF">
                    <a:alpha val="99000"/>
                  </a:srgbClr>
                </a:solidFill>
                <a:latin typeface="Segoe UI Light"/>
              </a:rPr>
              <a:t>Culture</a:t>
            </a:r>
          </a:p>
        </p:txBody>
      </p:sp>
      <p:sp>
        <p:nvSpPr>
          <p:cNvPr id="6" name="Text Placeholder 2"/>
          <p:cNvSpPr txBox="1">
            <a:spLocks/>
          </p:cNvSpPr>
          <p:nvPr/>
        </p:nvSpPr>
        <p:spPr>
          <a:xfrm>
            <a:off x="5817347" y="1679358"/>
            <a:ext cx="2596838" cy="403433"/>
          </a:xfrm>
          <a:prstGeom prst="rect">
            <a:avLst/>
          </a:prstGeom>
        </p:spPr>
        <p:txBody>
          <a:bodyPr vert="horz" wrap="square" lIns="0" tIns="0" rIns="0" bIns="0" rtlCol="0" anchor="ctr">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spcAft>
                <a:spcPts val="2448"/>
              </a:spcAft>
              <a:defRPr/>
            </a:pPr>
            <a:r>
              <a:rPr lang="en-US" sz="2856" dirty="0">
                <a:solidFill>
                  <a:srgbClr val="FFFFFF">
                    <a:alpha val="99000"/>
                  </a:srgbClr>
                </a:solidFill>
                <a:latin typeface="Segoe UI Light"/>
              </a:rPr>
              <a:t>Technology</a:t>
            </a:r>
          </a:p>
        </p:txBody>
      </p:sp>
      <p:sp>
        <p:nvSpPr>
          <p:cNvPr id="7" name="Rectangle 6"/>
          <p:cNvSpPr>
            <a:spLocks noChangeAspect="1"/>
          </p:cNvSpPr>
          <p:nvPr/>
        </p:nvSpPr>
        <p:spPr bwMode="auto">
          <a:xfrm>
            <a:off x="884" y="5438055"/>
            <a:ext cx="12434711" cy="865534"/>
          </a:xfrm>
          <a:prstGeom prst="rect">
            <a:avLst/>
          </a:prstGeom>
          <a:solidFill>
            <a:schemeClr val="tx2"/>
          </a:solidFill>
          <a:ln w="9525" cap="flat" cmpd="sng" algn="ctr">
            <a:noFill/>
            <a:prstDash val="solid"/>
            <a:headEnd type="none" w="med" len="med"/>
            <a:tailEnd type="none" w="med" len="med"/>
          </a:ln>
          <a:effectLst/>
        </p:spPr>
        <p:txBody>
          <a:bodyPr rot="0" spcFirstLastPara="0" vertOverflow="overflow" horzOverflow="overflow" vert="horz" wrap="square" lIns="69973" tIns="34987" rIns="34987" bIns="69973" numCol="1" spcCol="0" rtlCol="0" fromWordArt="0" anchor="b" anchorCtr="0" forceAA="0" compatLnSpc="1">
            <a:prstTxWarp prst="textNoShape">
              <a:avLst/>
            </a:prstTxWarp>
            <a:noAutofit/>
          </a:bodyPr>
          <a:lstStyle/>
          <a:p>
            <a:pPr defTabSz="699496" fontAlgn="base">
              <a:spcBef>
                <a:spcPct val="0"/>
              </a:spcBef>
              <a:spcAft>
                <a:spcPct val="0"/>
              </a:spcAft>
            </a:pPr>
            <a:endParaRPr lang="en-US" sz="1836" kern="0" spc="-39"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a:xfrm>
            <a:off x="2033726" y="5632595"/>
            <a:ext cx="3820277" cy="584775"/>
          </a:xfrm>
          <a:prstGeom prst="rect">
            <a:avLst/>
          </a:prstGeom>
        </p:spPr>
        <p:txBody>
          <a:bodyPr wrap="none">
            <a:spAutoFit/>
          </a:bodyPr>
          <a:lstStyle/>
          <a:p>
            <a:pPr algn="r" defTabSz="824255" fontAlgn="base">
              <a:spcBef>
                <a:spcPct val="0"/>
              </a:spcBef>
              <a:spcAft>
                <a:spcPct val="0"/>
              </a:spcAft>
            </a:pPr>
            <a:r>
              <a:rPr lang="en-US" sz="3200" kern="0" dirty="0">
                <a:solidFill>
                  <a:srgbClr val="FFFFFF"/>
                </a:solidFill>
                <a:latin typeface="Segoe UI Light"/>
                <a:cs typeface="Segoe UI Light" panose="020B0502040204020203" pitchFamily="34" charset="0"/>
              </a:rPr>
              <a:t>Transforming Culture</a:t>
            </a:r>
          </a:p>
        </p:txBody>
      </p:sp>
      <p:sp>
        <p:nvSpPr>
          <p:cNvPr id="9" name="Rectangle 8"/>
          <p:cNvSpPr/>
          <p:nvPr/>
        </p:nvSpPr>
        <p:spPr>
          <a:xfrm>
            <a:off x="6597631" y="5632595"/>
            <a:ext cx="4046301" cy="584775"/>
          </a:xfrm>
          <a:prstGeom prst="rect">
            <a:avLst/>
          </a:prstGeom>
        </p:spPr>
        <p:txBody>
          <a:bodyPr wrap="none">
            <a:spAutoFit/>
          </a:bodyPr>
          <a:lstStyle/>
          <a:p>
            <a:pPr defTabSz="824255" fontAlgn="base">
              <a:spcBef>
                <a:spcPct val="0"/>
              </a:spcBef>
              <a:spcAft>
                <a:spcPct val="0"/>
              </a:spcAft>
            </a:pPr>
            <a:r>
              <a:rPr lang="en-US" sz="3200" kern="0" dirty="0">
                <a:gradFill>
                  <a:gsLst>
                    <a:gs pos="0">
                      <a:srgbClr val="FFFFFF"/>
                    </a:gs>
                    <a:gs pos="100000">
                      <a:srgbClr val="FFFFFF"/>
                    </a:gs>
                  </a:gsLst>
                  <a:lin ang="5400000" scaled="0"/>
                </a:gradFill>
                <a:latin typeface="Segoe UI Light"/>
                <a:cs typeface="Segoe UI Light" panose="020B0502040204020203" pitchFamily="34" charset="0"/>
              </a:rPr>
              <a:t>Deploying Technology</a:t>
            </a:r>
          </a:p>
        </p:txBody>
      </p:sp>
      <p:sp>
        <p:nvSpPr>
          <p:cNvPr id="10" name="Plus 9"/>
          <p:cNvSpPr/>
          <p:nvPr/>
        </p:nvSpPr>
        <p:spPr bwMode="auto">
          <a:xfrm>
            <a:off x="5986023" y="5663264"/>
            <a:ext cx="464429" cy="474359"/>
          </a:xfrm>
          <a:prstGeom prst="mathPlus">
            <a:avLst>
              <a:gd name="adj1" fmla="val 15597"/>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2000" spc="-51" dirty="0" err="1">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1015613636"/>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00" dirty="0" smtClean="0">
                <a:latin typeface="Segoe UI Light" panose="020B0502040204020203" pitchFamily="34" charset="0"/>
                <a:cs typeface="Segoe UI Light" panose="020B0502040204020203" pitchFamily="34" charset="0"/>
              </a:rPr>
              <a:t>Do you have the right factors for success?</a:t>
            </a:r>
            <a:endParaRPr lang="en-US" sz="4800" dirty="0">
              <a:latin typeface="Segoe UI Light" panose="020B0502040204020203" pitchFamily="34" charset="0"/>
              <a:cs typeface="Segoe UI Light" panose="020B0502040204020203" pitchFamily="34" charset="0"/>
            </a:endParaRPr>
          </a:p>
        </p:txBody>
      </p:sp>
      <p:pic>
        <p:nvPicPr>
          <p:cNvPr id="8" name="Picture 7" descr="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4906" y="3949592"/>
            <a:ext cx="1128450" cy="1128450"/>
          </a:xfrm>
          <a:prstGeom prst="rect">
            <a:avLst/>
          </a:prstGeom>
        </p:spPr>
      </p:pic>
      <p:pic>
        <p:nvPicPr>
          <p:cNvPr id="9" name="Picture 8" descr="26.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71614" y="2399026"/>
            <a:ext cx="1495036" cy="1495036"/>
          </a:xfrm>
          <a:prstGeom prst="rect">
            <a:avLst/>
          </a:prstGeom>
        </p:spPr>
      </p:pic>
      <p:pic>
        <p:nvPicPr>
          <p:cNvPr id="12" name="Picture 11" descr="18.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98484" y="5169326"/>
            <a:ext cx="1241295" cy="1241295"/>
          </a:xfrm>
          <a:prstGeom prst="rect">
            <a:avLst/>
          </a:prstGeom>
        </p:spPr>
      </p:pic>
      <p:grpSp>
        <p:nvGrpSpPr>
          <p:cNvPr id="19" name="Group 18"/>
          <p:cNvGrpSpPr/>
          <p:nvPr/>
        </p:nvGrpSpPr>
        <p:grpSpPr>
          <a:xfrm>
            <a:off x="3817682" y="1385555"/>
            <a:ext cx="4801113" cy="5017495"/>
            <a:chOff x="3345157" y="1358511"/>
            <a:chExt cx="4707401" cy="4919559"/>
          </a:xfrm>
        </p:grpSpPr>
        <p:sp>
          <p:nvSpPr>
            <p:cNvPr id="14" name="Rectangle 13"/>
            <p:cNvSpPr/>
            <p:nvPr/>
          </p:nvSpPr>
          <p:spPr>
            <a:xfrm>
              <a:off x="3345157" y="3829413"/>
              <a:ext cx="4707401" cy="1225296"/>
            </a:xfrm>
            <a:prstGeom prst="rect">
              <a:avLst/>
            </a:prstGeom>
            <a:solidFill>
              <a:schemeClr val="accent3"/>
            </a:solidFill>
            <a:ln>
              <a:noFill/>
            </a:ln>
            <a:effectLst/>
            <a:scene3d>
              <a:camera prst="orthographicFront">
                <a:rot lat="0" lon="0" rev="0"/>
              </a:camera>
              <a:lightRig rig="threePt" dir="t">
                <a:rot lat="0" lon="0" rev="1200000"/>
              </a:lightRig>
            </a:scene3d>
            <a:sp3d/>
          </p:spPr>
          <p:style>
            <a:lnRef idx="0">
              <a:schemeClr val="dk1"/>
            </a:lnRef>
            <a:fillRef idx="3">
              <a:schemeClr val="dk1"/>
            </a:fillRef>
            <a:effectRef idx="3">
              <a:schemeClr val="dk1"/>
            </a:effectRef>
            <a:fontRef idx="minor">
              <a:schemeClr val="lt1"/>
            </a:fontRef>
          </p:style>
          <p:txBody>
            <a:bodyPr lIns="373041" tIns="139891" anchor="t"/>
            <a:lstStyle/>
            <a:p>
              <a:pPr defTabSz="932559">
                <a:lnSpc>
                  <a:spcPct val="110000"/>
                </a:lnSpc>
                <a:defRPr/>
              </a:pPr>
              <a:r>
                <a:rPr lang="en-US" sz="2000" b="1" dirty="0">
                  <a:solidFill>
                    <a:srgbClr val="FFFFFF"/>
                  </a:solidFill>
                  <a:latin typeface="Segoe UI Light" panose="020B0502040204020203" pitchFamily="34" charset="0"/>
                  <a:cs typeface="Segoe UI Light" panose="020B0502040204020203" pitchFamily="34" charset="0"/>
                </a:rPr>
                <a:t>Effective Community Management</a:t>
              </a:r>
            </a:p>
            <a:p>
              <a:pPr defTabSz="932559">
                <a:lnSpc>
                  <a:spcPct val="110000"/>
                </a:lnSpc>
                <a:defRPr/>
              </a:pPr>
              <a:r>
                <a:rPr lang="en-US" sz="1836" dirty="0">
                  <a:solidFill>
                    <a:srgbClr val="FFFFFF"/>
                  </a:solidFill>
                  <a:latin typeface="Segoe UI Light" panose="020B0502040204020203" pitchFamily="34" charset="0"/>
                  <a:cs typeface="Segoe UI Light" panose="020B0502040204020203" pitchFamily="34" charset="0"/>
                </a:rPr>
                <a:t>Are the right people involved?</a:t>
              </a:r>
            </a:p>
          </p:txBody>
        </p:sp>
        <p:sp>
          <p:nvSpPr>
            <p:cNvPr id="15" name="Rectangle 14"/>
            <p:cNvSpPr/>
            <p:nvPr/>
          </p:nvSpPr>
          <p:spPr>
            <a:xfrm>
              <a:off x="3345157" y="2593175"/>
              <a:ext cx="4707401" cy="1225296"/>
            </a:xfrm>
            <a:prstGeom prst="rect">
              <a:avLst/>
            </a:prstGeom>
            <a:solidFill>
              <a:schemeClr val="accent2"/>
            </a:solidFill>
            <a:ln>
              <a:noFill/>
            </a:ln>
            <a:effectLst/>
            <a:scene3d>
              <a:camera prst="orthographicFront">
                <a:rot lat="0" lon="0" rev="0"/>
              </a:camera>
              <a:lightRig rig="threePt" dir="t">
                <a:rot lat="0" lon="0" rev="1200000"/>
              </a:lightRig>
            </a:scene3d>
            <a:sp3d/>
          </p:spPr>
          <p:style>
            <a:lnRef idx="0">
              <a:schemeClr val="dk1"/>
            </a:lnRef>
            <a:fillRef idx="3">
              <a:schemeClr val="dk1"/>
            </a:fillRef>
            <a:effectRef idx="3">
              <a:schemeClr val="dk1"/>
            </a:effectRef>
            <a:fontRef idx="minor">
              <a:schemeClr val="lt1"/>
            </a:fontRef>
          </p:style>
          <p:txBody>
            <a:bodyPr lIns="373041" tIns="139891" anchor="t"/>
            <a:lstStyle/>
            <a:p>
              <a:pPr defTabSz="932559">
                <a:lnSpc>
                  <a:spcPct val="110000"/>
                </a:lnSpc>
                <a:defRPr/>
              </a:pPr>
              <a:r>
                <a:rPr lang="en-US" sz="2000" b="1" dirty="0">
                  <a:solidFill>
                    <a:srgbClr val="FFFFFF"/>
                  </a:solidFill>
                  <a:latin typeface="Segoe UI Light" panose="020B0502040204020203" pitchFamily="34" charset="0"/>
                  <a:cs typeface="Segoe UI Light" panose="020B0502040204020203" pitchFamily="34" charset="0"/>
                </a:rPr>
                <a:t>Executive Support &amp; Participation</a:t>
              </a:r>
            </a:p>
            <a:p>
              <a:pPr defTabSz="932559">
                <a:lnSpc>
                  <a:spcPct val="110000"/>
                </a:lnSpc>
                <a:defRPr/>
              </a:pPr>
              <a:r>
                <a:rPr lang="en-US" sz="1836" dirty="0">
                  <a:solidFill>
                    <a:srgbClr val="FFFFFF"/>
                  </a:solidFill>
                  <a:latin typeface="Segoe UI Light" panose="020B0502040204020203" pitchFamily="34" charset="0"/>
                  <a:cs typeface="Segoe UI Light" panose="020B0502040204020203" pitchFamily="34" charset="0"/>
                </a:rPr>
                <a:t>Will this be an official channel for collaboration?</a:t>
              </a:r>
            </a:p>
          </p:txBody>
        </p:sp>
        <p:sp>
          <p:nvSpPr>
            <p:cNvPr id="16" name="Rectangle 15"/>
            <p:cNvSpPr/>
            <p:nvPr/>
          </p:nvSpPr>
          <p:spPr>
            <a:xfrm>
              <a:off x="3345158" y="1358511"/>
              <a:ext cx="4707399" cy="1228554"/>
            </a:xfrm>
            <a:prstGeom prst="rect">
              <a:avLst/>
            </a:prstGeom>
            <a:solidFill>
              <a:srgbClr val="F99D1C"/>
            </a:solidFill>
            <a:ln>
              <a:noFill/>
            </a:ln>
            <a:effectLst/>
            <a:scene3d>
              <a:camera prst="orthographicFront">
                <a:rot lat="0" lon="0" rev="0"/>
              </a:camera>
              <a:lightRig rig="threePt" dir="t">
                <a:rot lat="0" lon="0" rev="1200000"/>
              </a:lightRig>
            </a:scene3d>
            <a:sp3d/>
          </p:spPr>
          <p:style>
            <a:lnRef idx="0">
              <a:schemeClr val="dk1"/>
            </a:lnRef>
            <a:fillRef idx="3">
              <a:schemeClr val="dk1"/>
            </a:fillRef>
            <a:effectRef idx="3">
              <a:schemeClr val="dk1"/>
            </a:effectRef>
            <a:fontRef idx="minor">
              <a:schemeClr val="lt1"/>
            </a:fontRef>
          </p:style>
          <p:txBody>
            <a:bodyPr lIns="373041" tIns="139891" anchor="t"/>
            <a:lstStyle/>
            <a:p>
              <a:pPr defTabSz="932559">
                <a:lnSpc>
                  <a:spcPct val="110000"/>
                </a:lnSpc>
                <a:defRPr/>
              </a:pPr>
              <a:r>
                <a:rPr lang="en-US" sz="2000" b="1" dirty="0">
                  <a:solidFill>
                    <a:srgbClr val="FFFFFF"/>
                  </a:solidFill>
                  <a:latin typeface="Segoe UI Light" panose="020B0502040204020203" pitchFamily="34" charset="0"/>
                  <a:cs typeface="Segoe UI Light" panose="020B0502040204020203" pitchFamily="34" charset="0"/>
                </a:rPr>
                <a:t>Clarity of Purpose</a:t>
              </a:r>
            </a:p>
            <a:p>
              <a:pPr defTabSz="932559">
                <a:lnSpc>
                  <a:spcPct val="110000"/>
                </a:lnSpc>
                <a:defRPr/>
              </a:pPr>
              <a:r>
                <a:rPr lang="en-US" sz="1836" dirty="0">
                  <a:solidFill>
                    <a:srgbClr val="FFFFFF"/>
                  </a:solidFill>
                  <a:latin typeface="Segoe UI Light" panose="020B0502040204020203" pitchFamily="34" charset="0"/>
                  <a:cs typeface="Segoe UI Light" panose="020B0502040204020203" pitchFamily="34" charset="0"/>
                </a:rPr>
                <a:t>What do you want from your network?</a:t>
              </a:r>
            </a:p>
          </p:txBody>
        </p:sp>
        <p:sp>
          <p:nvSpPr>
            <p:cNvPr id="17" name="Rectangle 16"/>
            <p:cNvSpPr/>
            <p:nvPr/>
          </p:nvSpPr>
          <p:spPr>
            <a:xfrm>
              <a:off x="3345157" y="5052774"/>
              <a:ext cx="4707401" cy="1225296"/>
            </a:xfrm>
            <a:prstGeom prst="rect">
              <a:avLst/>
            </a:prstGeom>
            <a:solidFill>
              <a:schemeClr val="accent4"/>
            </a:solidFill>
            <a:ln>
              <a:noFill/>
            </a:ln>
            <a:effectLst/>
            <a:scene3d>
              <a:camera prst="orthographicFront">
                <a:rot lat="0" lon="0" rev="0"/>
              </a:camera>
              <a:lightRig rig="threePt" dir="t">
                <a:rot lat="0" lon="0" rev="1200000"/>
              </a:lightRig>
            </a:scene3d>
            <a:sp3d/>
          </p:spPr>
          <p:style>
            <a:lnRef idx="0">
              <a:schemeClr val="dk1"/>
            </a:lnRef>
            <a:fillRef idx="3">
              <a:schemeClr val="dk1"/>
            </a:fillRef>
            <a:effectRef idx="3">
              <a:schemeClr val="dk1"/>
            </a:effectRef>
            <a:fontRef idx="minor">
              <a:schemeClr val="lt1"/>
            </a:fontRef>
          </p:style>
          <p:txBody>
            <a:bodyPr lIns="373041" tIns="139891" anchor="t"/>
            <a:lstStyle/>
            <a:p>
              <a:pPr defTabSz="932559">
                <a:lnSpc>
                  <a:spcPct val="110000"/>
                </a:lnSpc>
                <a:defRPr/>
              </a:pPr>
              <a:r>
                <a:rPr lang="en-US" sz="2000" b="1" dirty="0">
                  <a:solidFill>
                    <a:srgbClr val="FFFFFF"/>
                  </a:solidFill>
                  <a:latin typeface="Segoe UI Light" panose="020B0502040204020203" pitchFamily="34" charset="0"/>
                  <a:cs typeface="Segoe UI Light" panose="020B0502040204020203" pitchFamily="34" charset="0"/>
                </a:rPr>
                <a:t>Integrations</a:t>
              </a:r>
              <a:endParaRPr lang="en-US" sz="1836" b="1" dirty="0">
                <a:solidFill>
                  <a:srgbClr val="FFFFFF"/>
                </a:solidFill>
                <a:latin typeface="Segoe UI Light" panose="020B0502040204020203" pitchFamily="34" charset="0"/>
                <a:cs typeface="Segoe UI Light" panose="020B0502040204020203" pitchFamily="34" charset="0"/>
              </a:endParaRPr>
            </a:p>
            <a:p>
              <a:pPr defTabSz="932559">
                <a:lnSpc>
                  <a:spcPct val="110000"/>
                </a:lnSpc>
                <a:defRPr/>
              </a:pPr>
              <a:r>
                <a:rPr lang="en-US" sz="1836" dirty="0">
                  <a:solidFill>
                    <a:srgbClr val="FFFFFF"/>
                  </a:solidFill>
                  <a:latin typeface="Segoe UI Light" panose="020B0502040204020203" pitchFamily="34" charset="0"/>
                  <a:cs typeface="Segoe UI Light" panose="020B0502040204020203" pitchFamily="34" charset="0"/>
                </a:rPr>
                <a:t>Is Yammer connected to your current platforms?</a:t>
              </a:r>
            </a:p>
          </p:txBody>
        </p:sp>
      </p:grpSp>
      <p:pic>
        <p:nvPicPr>
          <p:cNvPr id="21" name="Picture 20" descr="13.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66531" y="1312723"/>
            <a:ext cx="1305200" cy="1305200"/>
          </a:xfrm>
          <a:prstGeom prst="rect">
            <a:avLst/>
          </a:prstGeom>
          <a:noFill/>
          <a:ln>
            <a:noFill/>
          </a:ln>
        </p:spPr>
      </p:pic>
    </p:spTree>
    <p:extLst>
      <p:ext uri="{BB962C8B-B14F-4D97-AF65-F5344CB8AC3E}">
        <p14:creationId xmlns:p14="http://schemas.microsoft.com/office/powerpoint/2010/main" val="1378487682"/>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joeb\Desktop\Picture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9" y="-1"/>
            <a:ext cx="12428235" cy="6994525"/>
          </a:xfrm>
          <a:prstGeom prst="rect">
            <a:avLst/>
          </a:prstGeom>
          <a:noFill/>
          <a:extLst>
            <a:ext uri="{909E8E84-426E-40dd-AFC4-6F175D3DCCD1}">
              <a14:hiddenFill xmlns:a14="http://schemas.microsoft.com/office/drawing/2010/main" xmlns="">
                <a:solidFill>
                  <a:srgbClr val="FFFFFF"/>
                </a:solidFill>
              </a14:hiddenFill>
            </a:ext>
          </a:extLst>
        </p:spPr>
      </p:pic>
      <p:cxnSp>
        <p:nvCxnSpPr>
          <p:cNvPr id="7" name="Straight Connector 6"/>
          <p:cNvCxnSpPr/>
          <p:nvPr/>
        </p:nvCxnSpPr>
        <p:spPr>
          <a:xfrm>
            <a:off x="5376065" y="1661391"/>
            <a:ext cx="7059528" cy="0"/>
          </a:xfrm>
          <a:prstGeom prst="line">
            <a:avLst/>
          </a:prstGeom>
          <a:ln>
            <a:solidFill>
              <a:schemeClr val="bg1">
                <a:alpha val="56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376065" y="2857950"/>
            <a:ext cx="7057909" cy="0"/>
          </a:xfrm>
          <a:prstGeom prst="line">
            <a:avLst/>
          </a:prstGeom>
          <a:ln>
            <a:solidFill>
              <a:schemeClr val="bg1">
                <a:alpha val="56000"/>
              </a:schemeClr>
            </a:solidFill>
          </a:ln>
        </p:spPr>
        <p:style>
          <a:lnRef idx="1">
            <a:schemeClr val="accent1"/>
          </a:lnRef>
          <a:fillRef idx="0">
            <a:schemeClr val="accent1"/>
          </a:fillRef>
          <a:effectRef idx="0">
            <a:schemeClr val="accent1"/>
          </a:effectRef>
          <a:fontRef idx="minor">
            <a:schemeClr val="tx1"/>
          </a:fontRef>
        </p:style>
      </p:cxnSp>
      <p:sp>
        <p:nvSpPr>
          <p:cNvPr id="15" name="Pentagon 14"/>
          <p:cNvSpPr/>
          <p:nvPr/>
        </p:nvSpPr>
        <p:spPr>
          <a:xfrm>
            <a:off x="2763719" y="2053479"/>
            <a:ext cx="2212667" cy="427443"/>
          </a:xfrm>
          <a:prstGeom prst="homePlate">
            <a:avLst/>
          </a:prstGeom>
          <a:solidFill>
            <a:schemeClr val="bg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3" name="Pentagon 2"/>
          <p:cNvSpPr/>
          <p:nvPr/>
        </p:nvSpPr>
        <p:spPr>
          <a:xfrm>
            <a:off x="2411726" y="667070"/>
            <a:ext cx="2564659" cy="427443"/>
          </a:xfrm>
          <a:prstGeom prst="homePlate">
            <a:avLst/>
          </a:prstGeom>
          <a:solidFill>
            <a:schemeClr val="bg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6" name="TextBox 5"/>
          <p:cNvSpPr txBox="1"/>
          <p:nvPr/>
        </p:nvSpPr>
        <p:spPr>
          <a:xfrm>
            <a:off x="5338791" y="671014"/>
            <a:ext cx="6546487" cy="701830"/>
          </a:xfrm>
          <a:prstGeom prst="rect">
            <a:avLst/>
          </a:prstGeom>
          <a:noFill/>
          <a:effectLst>
            <a:outerShdw blurRad="406400" dist="38100" dir="2700000" algn="tl" rotWithShape="0">
              <a:prstClr val="black">
                <a:alpha val="40000"/>
              </a:prstClr>
            </a:outerShdw>
          </a:effectLst>
        </p:spPr>
        <p:txBody>
          <a:bodyPr wrap="square" lIns="124275" tIns="62138" rIns="124275" bIns="62138" rtlCol="0">
            <a:spAutoFit/>
          </a:bodyPr>
          <a:lstStyle/>
          <a:p>
            <a:pPr defTabSz="932597">
              <a:lnSpc>
                <a:spcPct val="75000"/>
              </a:lnSpc>
            </a:pPr>
            <a:r>
              <a:rPr lang="en-US" sz="4896" spc="-306" dirty="0">
                <a:solidFill>
                  <a:srgbClr val="FFFFFF"/>
                </a:solidFill>
                <a:cs typeface="Arial" pitchFamily="34" charset="0"/>
              </a:rPr>
              <a:t>Define Your Vision</a:t>
            </a:r>
          </a:p>
        </p:txBody>
      </p:sp>
      <p:sp>
        <p:nvSpPr>
          <p:cNvPr id="8" name="TextBox 7"/>
          <p:cNvSpPr txBox="1"/>
          <p:nvPr/>
        </p:nvSpPr>
        <p:spPr>
          <a:xfrm>
            <a:off x="5338791" y="1996471"/>
            <a:ext cx="6546487" cy="701830"/>
          </a:xfrm>
          <a:prstGeom prst="rect">
            <a:avLst/>
          </a:prstGeom>
          <a:noFill/>
          <a:effectLst>
            <a:outerShdw blurRad="406400" dist="38100" dir="2700000" algn="tl" rotWithShape="0">
              <a:prstClr val="black">
                <a:alpha val="40000"/>
              </a:prstClr>
            </a:outerShdw>
          </a:effectLst>
        </p:spPr>
        <p:txBody>
          <a:bodyPr wrap="square" lIns="124275" tIns="62138" rIns="124275" bIns="62138" rtlCol="0">
            <a:spAutoFit/>
          </a:bodyPr>
          <a:lstStyle>
            <a:defPPr>
              <a:defRPr lang="en-US"/>
            </a:defPPr>
            <a:lvl1pPr>
              <a:lnSpc>
                <a:spcPct val="75000"/>
              </a:lnSpc>
              <a:defRPr sz="4800" spc="-300">
                <a:solidFill>
                  <a:schemeClr val="bg1"/>
                </a:solidFill>
                <a:cs typeface="Arial" pitchFamily="34" charset="0"/>
              </a:defRPr>
            </a:lvl1pPr>
          </a:lstStyle>
          <a:p>
            <a:pPr defTabSz="932597"/>
            <a:r>
              <a:rPr lang="en-US" sz="4896" dirty="0">
                <a:solidFill>
                  <a:srgbClr val="FFFFFF"/>
                </a:solidFill>
              </a:rPr>
              <a:t>Map to Value</a:t>
            </a:r>
          </a:p>
        </p:txBody>
      </p:sp>
      <p:sp>
        <p:nvSpPr>
          <p:cNvPr id="18" name="Pentagon 17"/>
          <p:cNvSpPr/>
          <p:nvPr/>
        </p:nvSpPr>
        <p:spPr>
          <a:xfrm>
            <a:off x="3193271" y="3321927"/>
            <a:ext cx="1813395" cy="427443"/>
          </a:xfrm>
          <a:prstGeom prst="homePlate">
            <a:avLst/>
          </a:prstGeom>
          <a:solidFill>
            <a:schemeClr val="bg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9" name="TextBox 8"/>
          <p:cNvSpPr txBox="1"/>
          <p:nvPr/>
        </p:nvSpPr>
        <p:spPr>
          <a:xfrm>
            <a:off x="5338791" y="3321927"/>
            <a:ext cx="6546487" cy="701830"/>
          </a:xfrm>
          <a:prstGeom prst="rect">
            <a:avLst/>
          </a:prstGeom>
          <a:noFill/>
          <a:effectLst>
            <a:outerShdw blurRad="406400" dist="38100" dir="2700000" algn="tl" rotWithShape="0">
              <a:prstClr val="black">
                <a:alpha val="40000"/>
              </a:prstClr>
            </a:outerShdw>
          </a:effectLst>
        </p:spPr>
        <p:txBody>
          <a:bodyPr wrap="square" lIns="124275" tIns="62138" rIns="124275" bIns="62138" rtlCol="0">
            <a:spAutoFit/>
          </a:bodyPr>
          <a:lstStyle/>
          <a:p>
            <a:pPr defTabSz="932597">
              <a:lnSpc>
                <a:spcPct val="75000"/>
              </a:lnSpc>
            </a:pPr>
            <a:r>
              <a:rPr lang="en-US" sz="4896" spc="-306" dirty="0">
                <a:solidFill>
                  <a:srgbClr val="FFFFFF"/>
                </a:solidFill>
                <a:cs typeface="Arial" pitchFamily="34" charset="0"/>
              </a:rPr>
              <a:t>Work</a:t>
            </a:r>
            <a:r>
              <a:rPr lang="en-US" sz="4896" b="1" spc="-306" dirty="0">
                <a:solidFill>
                  <a:srgbClr val="910091"/>
                </a:solidFill>
                <a:effectLst>
                  <a:outerShdw blurRad="177800" dir="5400000" algn="ctr" rotWithShape="0">
                    <a:srgbClr val="0071BC">
                      <a:alpha val="0"/>
                    </a:srgbClr>
                  </a:outerShdw>
                </a:effectLst>
                <a:latin typeface="Arial" pitchFamily="34" charset="0"/>
                <a:cs typeface="Arial" pitchFamily="34" charset="0"/>
              </a:rPr>
              <a:t> </a:t>
            </a:r>
            <a:r>
              <a:rPr lang="en-US" sz="4896" spc="-306" dirty="0">
                <a:solidFill>
                  <a:srgbClr val="FFFFFF"/>
                </a:solidFill>
                <a:cs typeface="Arial" pitchFamily="34" charset="0"/>
              </a:rPr>
              <a:t>Social</a:t>
            </a:r>
          </a:p>
        </p:txBody>
      </p:sp>
      <p:pic>
        <p:nvPicPr>
          <p:cNvPr id="21" name="Picture 4" descr="C:\Users\joeb\Desktop\Picture1.png"/>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881" y="-1"/>
            <a:ext cx="2143898" cy="6994525"/>
          </a:xfrm>
          <a:prstGeom prst="rect">
            <a:avLst/>
          </a:prstGeom>
          <a:noFill/>
          <a:extLst>
            <a:ext uri="{909E8E84-426E-40dd-AFC4-6F175D3DCCD1}">
              <a14:hiddenFill xmlns:a14="http://schemas.microsoft.com/office/drawing/2010/main" xmlns="">
                <a:solidFill>
                  <a:srgbClr val="FFFFFF"/>
                </a:solidFill>
              </a14:hiddenFill>
            </a:ext>
          </a:extLst>
        </p:spPr>
      </p:pic>
      <p:sp>
        <p:nvSpPr>
          <p:cNvPr id="16" name="TextBox 15"/>
          <p:cNvSpPr txBox="1"/>
          <p:nvPr/>
        </p:nvSpPr>
        <p:spPr>
          <a:xfrm>
            <a:off x="5338791" y="4645749"/>
            <a:ext cx="6546487" cy="701830"/>
          </a:xfrm>
          <a:prstGeom prst="rect">
            <a:avLst/>
          </a:prstGeom>
          <a:noFill/>
          <a:effectLst>
            <a:outerShdw blurRad="406400" dist="38100" dir="2700000" algn="tl" rotWithShape="0">
              <a:prstClr val="black">
                <a:alpha val="40000"/>
              </a:prstClr>
            </a:outerShdw>
          </a:effectLst>
        </p:spPr>
        <p:txBody>
          <a:bodyPr wrap="square" lIns="124275" tIns="62138" rIns="124275" bIns="62138" rtlCol="0">
            <a:spAutoFit/>
          </a:bodyPr>
          <a:lstStyle/>
          <a:p>
            <a:pPr defTabSz="932597">
              <a:lnSpc>
                <a:spcPct val="75000"/>
              </a:lnSpc>
            </a:pPr>
            <a:r>
              <a:rPr lang="en-US" sz="4896" spc="-306" dirty="0">
                <a:solidFill>
                  <a:srgbClr val="FFFFFF"/>
                </a:solidFill>
                <a:cs typeface="Arial" pitchFamily="34" charset="0"/>
              </a:rPr>
              <a:t>Drive Success</a:t>
            </a:r>
          </a:p>
        </p:txBody>
      </p:sp>
      <p:sp>
        <p:nvSpPr>
          <p:cNvPr id="22" name="TextBox 21"/>
          <p:cNvSpPr txBox="1"/>
          <p:nvPr/>
        </p:nvSpPr>
        <p:spPr>
          <a:xfrm>
            <a:off x="5338791" y="5969570"/>
            <a:ext cx="6546487" cy="701830"/>
          </a:xfrm>
          <a:prstGeom prst="rect">
            <a:avLst/>
          </a:prstGeom>
          <a:noFill/>
          <a:effectLst>
            <a:outerShdw blurRad="406400" dist="38100" dir="2700000" algn="tl" rotWithShape="0">
              <a:prstClr val="black">
                <a:alpha val="40000"/>
              </a:prstClr>
            </a:outerShdw>
          </a:effectLst>
        </p:spPr>
        <p:txBody>
          <a:bodyPr wrap="square" lIns="124275" tIns="62138" rIns="124275" bIns="62138" rtlCol="0">
            <a:spAutoFit/>
          </a:bodyPr>
          <a:lstStyle/>
          <a:p>
            <a:pPr defTabSz="932597">
              <a:lnSpc>
                <a:spcPct val="75000"/>
              </a:lnSpc>
            </a:pPr>
            <a:r>
              <a:rPr lang="en-US" sz="4896" spc="-306" dirty="0">
                <a:solidFill>
                  <a:srgbClr val="FFFFFF"/>
                </a:solidFill>
                <a:cs typeface="Arial" pitchFamily="34" charset="0"/>
              </a:rPr>
              <a:t>Evaluate, Adapt &amp; Iterate</a:t>
            </a:r>
          </a:p>
        </p:txBody>
      </p:sp>
      <p:cxnSp>
        <p:nvCxnSpPr>
          <p:cNvPr id="23" name="Straight Connector 22"/>
          <p:cNvCxnSpPr/>
          <p:nvPr/>
        </p:nvCxnSpPr>
        <p:spPr>
          <a:xfrm>
            <a:off x="5376065" y="4210038"/>
            <a:ext cx="7059528" cy="0"/>
          </a:xfrm>
          <a:prstGeom prst="line">
            <a:avLst/>
          </a:prstGeom>
          <a:ln>
            <a:solidFill>
              <a:schemeClr val="bg1">
                <a:alpha val="56000"/>
              </a:schemeClr>
            </a:solidFill>
          </a:ln>
        </p:spPr>
        <p:style>
          <a:lnRef idx="1">
            <a:schemeClr val="accent1"/>
          </a:lnRef>
          <a:fillRef idx="0">
            <a:schemeClr val="accent1"/>
          </a:fillRef>
          <a:effectRef idx="0">
            <a:schemeClr val="accent1"/>
          </a:effectRef>
          <a:fontRef idx="minor">
            <a:schemeClr val="tx1"/>
          </a:fontRef>
        </p:style>
      </p:cxnSp>
      <p:sp>
        <p:nvSpPr>
          <p:cNvPr id="25" name="Pentagon 24"/>
          <p:cNvSpPr/>
          <p:nvPr/>
        </p:nvSpPr>
        <p:spPr>
          <a:xfrm>
            <a:off x="3162990" y="4645748"/>
            <a:ext cx="1813395" cy="427443"/>
          </a:xfrm>
          <a:prstGeom prst="homePlate">
            <a:avLst/>
          </a:prstGeom>
          <a:solidFill>
            <a:schemeClr val="bg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cxnSp>
        <p:nvCxnSpPr>
          <p:cNvPr id="24" name="Straight Connector 23"/>
          <p:cNvCxnSpPr/>
          <p:nvPr/>
        </p:nvCxnSpPr>
        <p:spPr>
          <a:xfrm>
            <a:off x="5376065" y="5531695"/>
            <a:ext cx="7057909" cy="0"/>
          </a:xfrm>
          <a:prstGeom prst="line">
            <a:avLst/>
          </a:prstGeom>
          <a:ln>
            <a:solidFill>
              <a:schemeClr val="bg1">
                <a:alpha val="56000"/>
              </a:schemeClr>
            </a:solidFill>
          </a:ln>
        </p:spPr>
        <p:style>
          <a:lnRef idx="1">
            <a:schemeClr val="accent1"/>
          </a:lnRef>
          <a:fillRef idx="0">
            <a:schemeClr val="accent1"/>
          </a:fillRef>
          <a:effectRef idx="0">
            <a:schemeClr val="accent1"/>
          </a:effectRef>
          <a:fontRef idx="minor">
            <a:schemeClr val="tx1"/>
          </a:fontRef>
        </p:style>
      </p:cxnSp>
      <p:sp>
        <p:nvSpPr>
          <p:cNvPr id="26" name="Pentagon 25"/>
          <p:cNvSpPr/>
          <p:nvPr/>
        </p:nvSpPr>
        <p:spPr>
          <a:xfrm>
            <a:off x="3562669" y="6010549"/>
            <a:ext cx="1413716" cy="427443"/>
          </a:xfrm>
          <a:prstGeom prst="homePlate">
            <a:avLst/>
          </a:prstGeom>
          <a:solidFill>
            <a:schemeClr val="bg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pic>
        <p:nvPicPr>
          <p:cNvPr id="20" name="Picture 2" descr="C:\Users\joeb\Desktop\stoplight_BG.png"/>
          <p:cNvPicPr>
            <a:picLocks noChangeAspect="1" noChangeArrowheads="1"/>
          </p:cNvPicPr>
          <p:nvPr>
            <p:custDataLst>
              <p:tags r:id="rId1"/>
            </p:custDataLst>
          </p:nvPr>
        </p:nvPicPr>
        <p:blipFill>
          <a:blip r:embed="rId5">
            <a:extLst>
              <a:ext uri="{BEBA8EAE-BF5A-486C-A8C5-ECC9F3942E4B}">
                <a14:imgProps xmlns:a14="http://schemas.microsoft.com/office/drawing/2010/main">
                  <a14:imgLayer r:embed="rId6">
                    <a14:imgEffect>
                      <a14:sharpenSoften amount="-5000"/>
                    </a14:imgEffect>
                    <a14:imgEffect>
                      <a14:brightnessContrast bright="-13000" contrast="3000"/>
                    </a14:imgEffect>
                  </a14:imgLayer>
                </a14:imgProps>
              </a:ext>
              <a:ext uri="{28A0092B-C50C-407E-A947-70E740481C1C}">
                <a14:useLocalDpi xmlns:a14="http://schemas.microsoft.com/office/drawing/2010/main" val="0"/>
              </a:ext>
            </a:extLst>
          </a:blip>
          <a:srcRect/>
          <a:stretch>
            <a:fillRect/>
          </a:stretch>
        </p:blipFill>
        <p:spPr bwMode="auto">
          <a:xfrm>
            <a:off x="5740" y="38386"/>
            <a:ext cx="12433093" cy="6994525"/>
          </a:xfrm>
          <a:prstGeom prst="rect">
            <a:avLst/>
          </a:prstGeom>
          <a:noFill/>
          <a:extLst>
            <a:ext uri="{909E8E84-426E-40dd-AFC4-6F175D3DCCD1}">
              <a14:hiddenFill xmlns:a14="http://schemas.microsoft.com/office/drawing/2010/main" xmlns="">
                <a:solidFill>
                  <a:srgbClr val="FFFFFF"/>
                </a:solidFill>
              </a14:hiddenFill>
            </a:ext>
          </a:extLst>
        </p:spPr>
      </p:pic>
      <p:pic>
        <p:nvPicPr>
          <p:cNvPr id="17" name="Picture 4" descr="C:\Users\joeb\Desktop\Untitled-6.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501" y="-1"/>
            <a:ext cx="4287797" cy="699452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1730362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0"/>
                                  </p:stCondLst>
                                  <p:childTnLst>
                                    <p:animEffect transition="out" filter="fade">
                                      <p:cBhvr>
                                        <p:cTn id="6" dur="1000"/>
                                        <p:tgtEl>
                                          <p:spTgt spid="20"/>
                                        </p:tgtEl>
                                      </p:cBhvr>
                                    </p:animEffect>
                                    <p:set>
                                      <p:cBhvr>
                                        <p:cTn id="7" dur="1" fill="hold">
                                          <p:stCondLst>
                                            <p:cond delay="999"/>
                                          </p:stCondLst>
                                        </p:cTn>
                                        <p:tgtEl>
                                          <p:spTgt spid="20"/>
                                        </p:tgtEl>
                                        <p:attrNameLst>
                                          <p:attrName>style.visibility</p:attrName>
                                        </p:attrNameLst>
                                      </p:cBhvr>
                                      <p:to>
                                        <p:strVal val="hidden"/>
                                      </p:to>
                                    </p:se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2000"/>
                            </p:stCondLst>
                            <p:childTnLst>
                              <p:par>
                                <p:cTn id="18" presetID="2" presetClass="entr" presetSubtype="8"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0-#ppt_w/2"/>
                                          </p:val>
                                        </p:tav>
                                        <p:tav tm="100000">
                                          <p:val>
                                            <p:strVal val="#ppt_x"/>
                                          </p:val>
                                        </p:tav>
                                      </p:tavLst>
                                    </p:anim>
                                    <p:anim calcmode="lin" valueType="num">
                                      <p:cBhvr additive="base">
                                        <p:cTn id="21" dur="500" fill="hold"/>
                                        <p:tgtEl>
                                          <p:spTgt spid="15"/>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par>
                          <p:cTn id="26" fill="hold">
                            <p:stCondLst>
                              <p:cond delay="3000"/>
                            </p:stCondLst>
                            <p:childTnLst>
                              <p:par>
                                <p:cTn id="27" presetID="2" presetClass="entr" presetSubtype="8"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0-#ppt_w/2"/>
                                          </p:val>
                                        </p:tav>
                                        <p:tav tm="100000">
                                          <p:val>
                                            <p:strVal val="#ppt_x"/>
                                          </p:val>
                                        </p:tav>
                                      </p:tavLst>
                                    </p:anim>
                                    <p:anim calcmode="lin" valueType="num">
                                      <p:cBhvr additive="base">
                                        <p:cTn id="30" dur="500" fill="hold"/>
                                        <p:tgtEl>
                                          <p:spTgt spid="18"/>
                                        </p:tgtEl>
                                        <p:attrNameLst>
                                          <p:attrName>ppt_y</p:attrName>
                                        </p:attrNameLst>
                                      </p:cBhvr>
                                      <p:tavLst>
                                        <p:tav tm="0">
                                          <p:val>
                                            <p:strVal val="#ppt_y"/>
                                          </p:val>
                                        </p:tav>
                                        <p:tav tm="100000">
                                          <p:val>
                                            <p:strVal val="#ppt_y"/>
                                          </p:val>
                                        </p:tav>
                                      </p:tavLst>
                                    </p:anim>
                                  </p:childTnLst>
                                </p:cTn>
                              </p:par>
                            </p:childTnLst>
                          </p:cTn>
                        </p:par>
                        <p:par>
                          <p:cTn id="31" fill="hold">
                            <p:stCondLst>
                              <p:cond delay="3500"/>
                            </p:stCondLst>
                            <p:childTnLst>
                              <p:par>
                                <p:cTn id="32" presetID="10" presetClass="entr" presetSubtype="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childTnLst>
                          </p:cTn>
                        </p:par>
                        <p:par>
                          <p:cTn id="35" fill="hold">
                            <p:stCondLst>
                              <p:cond delay="4000"/>
                            </p:stCondLst>
                            <p:childTnLst>
                              <p:par>
                                <p:cTn id="36" presetID="2" presetClass="entr" presetSubtype="8"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0-#ppt_w/2"/>
                                          </p:val>
                                        </p:tav>
                                        <p:tav tm="100000">
                                          <p:val>
                                            <p:strVal val="#ppt_x"/>
                                          </p:val>
                                        </p:tav>
                                      </p:tavLst>
                                    </p:anim>
                                    <p:anim calcmode="lin" valueType="num">
                                      <p:cBhvr additive="base">
                                        <p:cTn id="39" dur="500" fill="hold"/>
                                        <p:tgtEl>
                                          <p:spTgt spid="25"/>
                                        </p:tgtEl>
                                        <p:attrNameLst>
                                          <p:attrName>ppt_y</p:attrName>
                                        </p:attrNameLst>
                                      </p:cBhvr>
                                      <p:tavLst>
                                        <p:tav tm="0">
                                          <p:val>
                                            <p:strVal val="#ppt_y"/>
                                          </p:val>
                                        </p:tav>
                                        <p:tav tm="100000">
                                          <p:val>
                                            <p:strVal val="#ppt_y"/>
                                          </p:val>
                                        </p:tav>
                                      </p:tavLst>
                                    </p:anim>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childTnLst>
                          </p:cTn>
                        </p:par>
                        <p:par>
                          <p:cTn id="44" fill="hold">
                            <p:stCondLst>
                              <p:cond delay="5000"/>
                            </p:stCondLst>
                            <p:childTnLst>
                              <p:par>
                                <p:cTn id="45" presetID="2" presetClass="entr" presetSubtype="8"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additive="base">
                                        <p:cTn id="47" dur="500" fill="hold"/>
                                        <p:tgtEl>
                                          <p:spTgt spid="26"/>
                                        </p:tgtEl>
                                        <p:attrNameLst>
                                          <p:attrName>ppt_x</p:attrName>
                                        </p:attrNameLst>
                                      </p:cBhvr>
                                      <p:tavLst>
                                        <p:tav tm="0">
                                          <p:val>
                                            <p:strVal val="0-#ppt_w/2"/>
                                          </p:val>
                                        </p:tav>
                                        <p:tav tm="100000">
                                          <p:val>
                                            <p:strVal val="#ppt_x"/>
                                          </p:val>
                                        </p:tav>
                                      </p:tavLst>
                                    </p:anim>
                                    <p:anim calcmode="lin" valueType="num">
                                      <p:cBhvr additive="base">
                                        <p:cTn id="48" dur="500" fill="hold"/>
                                        <p:tgtEl>
                                          <p:spTgt spid="26"/>
                                        </p:tgtEl>
                                        <p:attrNameLst>
                                          <p:attrName>ppt_y</p:attrName>
                                        </p:attrNameLst>
                                      </p:cBhvr>
                                      <p:tavLst>
                                        <p:tav tm="0">
                                          <p:val>
                                            <p:strVal val="#ppt_y"/>
                                          </p:val>
                                        </p:tav>
                                        <p:tav tm="100000">
                                          <p:val>
                                            <p:strVal val="#ppt_y"/>
                                          </p:val>
                                        </p:tav>
                                      </p:tavLst>
                                    </p:anim>
                                  </p:childTnLst>
                                </p:cTn>
                              </p:par>
                            </p:childTnLst>
                          </p:cTn>
                        </p:par>
                        <p:par>
                          <p:cTn id="49" fill="hold">
                            <p:stCondLst>
                              <p:cond delay="5500"/>
                            </p:stCondLst>
                            <p:childTnLst>
                              <p:par>
                                <p:cTn id="50" presetID="10" presetClass="entr" presetSubtype="0"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 grpId="0" animBg="1"/>
      <p:bldP spid="6" grpId="0"/>
      <p:bldP spid="8" grpId="0"/>
      <p:bldP spid="18" grpId="0" animBg="1"/>
      <p:bldP spid="9" grpId="0"/>
      <p:bldP spid="16" grpId="0"/>
      <p:bldP spid="22" grpId="0"/>
      <p:bldP spid="25" grpId="0" animBg="1"/>
      <p:bldP spid="2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Next Steps</a:t>
            </a:r>
            <a:endParaRPr lang="en-US" dirty="0"/>
          </a:p>
        </p:txBody>
      </p:sp>
    </p:spTree>
    <p:extLst>
      <p:ext uri="{BB962C8B-B14F-4D97-AF65-F5344CB8AC3E}">
        <p14:creationId xmlns:p14="http://schemas.microsoft.com/office/powerpoint/2010/main" val="3058711385"/>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2845" y="144462"/>
            <a:ext cx="792388" cy="6324599"/>
          </a:xfrm>
        </p:spPr>
        <p:txBody>
          <a:bodyPr vert="vert270"/>
          <a:lstStyle/>
          <a:p>
            <a:pPr algn="r"/>
            <a:r>
              <a:rPr lang="en-US" sz="2800" dirty="0" smtClean="0"/>
              <a:t>#SPC14 Enterprise Social Related Content</a:t>
            </a:r>
            <a:endParaRPr lang="en-US" sz="2800" dirty="0"/>
          </a:p>
        </p:txBody>
      </p:sp>
      <p:sp>
        <p:nvSpPr>
          <p:cNvPr id="5" name="TextBox 4"/>
          <p:cNvSpPr txBox="1"/>
          <p:nvPr/>
        </p:nvSpPr>
        <p:spPr>
          <a:xfrm>
            <a:off x="1265237" y="6312562"/>
            <a:ext cx="10912702" cy="683264"/>
          </a:xfrm>
          <a:prstGeom prst="rect">
            <a:avLst/>
          </a:prstGeom>
          <a:noFill/>
        </p:spPr>
        <p:txBody>
          <a:bodyPr wrap="square" lIns="182880" tIns="146304" rIns="182880" bIns="146304" rtlCol="0">
            <a:spAutoFit/>
          </a:bodyPr>
          <a:lstStyle/>
          <a:p>
            <a:pPr marL="0" lvl="1">
              <a:lnSpc>
                <a:spcPct val="90000"/>
              </a:lnSpc>
              <a:spcAft>
                <a:spcPts val="600"/>
              </a:spcAft>
            </a:pPr>
            <a:r>
              <a:rPr lang="en-US" sz="2800" spc="-70" dirty="0">
                <a:solidFill>
                  <a:srgbClr val="505050"/>
                </a:solidFill>
                <a:latin typeface="Segoe UI Light"/>
              </a:rPr>
              <a:t>S</a:t>
            </a:r>
            <a:r>
              <a:rPr lang="en-US" sz="2800" spc="-70" dirty="0" smtClean="0">
                <a:solidFill>
                  <a:srgbClr val="505050"/>
                </a:solidFill>
                <a:latin typeface="Segoe UI Light"/>
              </a:rPr>
              <a:t>ee you at </a:t>
            </a:r>
            <a:r>
              <a:rPr lang="en-US" sz="2800" spc="-70" dirty="0">
                <a:solidFill>
                  <a:srgbClr val="0072C6"/>
                </a:solidFill>
                <a:latin typeface="Segoe UI Light"/>
              </a:rPr>
              <a:t>S</a:t>
            </a:r>
            <a:r>
              <a:rPr lang="en-US" sz="2800" spc="-70" dirty="0" smtClean="0">
                <a:solidFill>
                  <a:srgbClr val="0072C6"/>
                </a:solidFill>
                <a:latin typeface="Segoe UI Light"/>
              </a:rPr>
              <a:t>ocial booths </a:t>
            </a:r>
            <a:r>
              <a:rPr lang="en-US" sz="2800" spc="-70" dirty="0" smtClean="0">
                <a:solidFill>
                  <a:srgbClr val="505050"/>
                </a:solidFill>
                <a:latin typeface="Segoe UI Light"/>
              </a:rPr>
              <a:t>&amp; Social tables at </a:t>
            </a:r>
            <a:r>
              <a:rPr lang="en-US" sz="2800" spc="-70" dirty="0" smtClean="0">
                <a:solidFill>
                  <a:srgbClr val="0072C6"/>
                </a:solidFill>
                <a:latin typeface="Segoe UI Light"/>
              </a:rPr>
              <a:t>Asks the Experts </a:t>
            </a:r>
            <a:r>
              <a:rPr lang="en-US" sz="2800" spc="-70" dirty="0" smtClean="0">
                <a:solidFill>
                  <a:srgbClr val="505050"/>
                </a:solidFill>
                <a:latin typeface="Segoe UI Light"/>
              </a:rPr>
              <a:t>WED @6:15!</a:t>
            </a:r>
            <a:endParaRPr lang="en-US" sz="2800" spc="-70" dirty="0">
              <a:solidFill>
                <a:srgbClr val="505050"/>
              </a:solidFill>
              <a:latin typeface="Segoe UI Light"/>
            </a:endParaRPr>
          </a:p>
        </p:txBody>
      </p:sp>
      <p:graphicFrame>
        <p:nvGraphicFramePr>
          <p:cNvPr id="7" name="Table 6"/>
          <p:cNvGraphicFramePr>
            <a:graphicFrameLocks noGrp="1"/>
          </p:cNvGraphicFramePr>
          <p:nvPr>
            <p:extLst/>
          </p:nvPr>
        </p:nvGraphicFramePr>
        <p:xfrm>
          <a:off x="1570037" y="220662"/>
          <a:ext cx="10287000" cy="6008911"/>
        </p:xfrm>
        <a:graphic>
          <a:graphicData uri="http://schemas.openxmlformats.org/drawingml/2006/table">
            <a:tbl>
              <a:tblPr firstRow="1">
                <a:tableStyleId>{2D5ABB26-0587-4C30-8999-92F81FD0307C}</a:tableStyleId>
              </a:tblPr>
              <a:tblGrid>
                <a:gridCol w="6536238"/>
                <a:gridCol w="1106820"/>
                <a:gridCol w="1440867"/>
                <a:gridCol w="1203075"/>
              </a:tblGrid>
              <a:tr h="261257">
                <a:tc>
                  <a:txBody>
                    <a:bodyPr/>
                    <a:lstStyle/>
                    <a:p>
                      <a:r>
                        <a:rPr lang="en-US" sz="1400" b="1" dirty="0" smtClean="0"/>
                        <a:t>Session</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Session</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Room</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Time</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r>
              <a:tr h="261257">
                <a:tc>
                  <a:txBody>
                    <a:bodyPr/>
                    <a:lstStyle/>
                    <a:p>
                      <a:r>
                        <a:rPr lang="en-US" sz="1400" b="0" dirty="0" smtClean="0">
                          <a:hlinkClick r:id="rId2"/>
                        </a:rPr>
                        <a:t>A responsive organization stays ahead of the competition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SPC104</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err="1" smtClean="0"/>
                        <a:t>Delphino</a:t>
                      </a:r>
                      <a:r>
                        <a:rPr lang="en-US" sz="1400" dirty="0" smtClean="0"/>
                        <a:t> 4001</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kern="1200" dirty="0" smtClean="0">
                          <a:solidFill>
                            <a:schemeClr val="dk1"/>
                          </a:solidFill>
                          <a:latin typeface="+mn-lt"/>
                          <a:ea typeface="+mn-ea"/>
                          <a:cs typeface="+mn-cs"/>
                        </a:rPr>
                        <a:t>MON 2</a:t>
                      </a:r>
                      <a:r>
                        <a:rPr lang="en-GB" sz="1400" kern="1200" dirty="0" smtClean="0">
                          <a:solidFill>
                            <a:schemeClr val="dk1"/>
                          </a:solidFill>
                          <a:latin typeface="+mn-lt"/>
                          <a:ea typeface="+mn-ea"/>
                          <a:cs typeface="+mn-cs"/>
                          <a:sym typeface="Wingdings" panose="05000000000000000000" pitchFamily="2" charset="2"/>
                        </a:rPr>
                        <a:t>:00</a:t>
                      </a:r>
                      <a:endParaRPr lang="en-GB" sz="1400" kern="1200" dirty="0" smtClean="0">
                        <a:solidFill>
                          <a:schemeClr val="dk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3"/>
                        </a:rPr>
                        <a:t>Trek Bikes: pedaling past complex collaboration problems in the enterprise</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SPC386</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MON 2:00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4"/>
                        </a:rPr>
                        <a:t>Microsoft: Our Enterprise Social Journey</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SPC280</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Lido 3001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MON 3:45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5"/>
                        </a:rPr>
                        <a:t>Nationwide: Building a World-Renowned Intranet with SP 2013 &amp; Yammer</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SPC311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Murano</a:t>
                      </a:r>
                      <a:r>
                        <a:rPr lang="en-US" sz="1400" dirty="0" smtClean="0"/>
                        <a:t> 3204</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9</a:t>
                      </a:r>
                      <a:r>
                        <a:rPr lang="en-GB" sz="1400" dirty="0" smtClean="0">
                          <a:sym typeface="Wingdings" panose="05000000000000000000" pitchFamily="2" charset="2"/>
                        </a:rPr>
                        <a:t>:00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6"/>
                        </a:rPr>
                        <a:t>Real-world, best practices for making enterprise social successful</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SPC239</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9:00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7"/>
                        </a:rPr>
                        <a:t>Make your SharePoint portal social in 1-2-3!</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SCP378</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Palazzo M,</a:t>
                      </a:r>
                      <a:r>
                        <a:rPr lang="en-US" sz="1400" kern="1200" baseline="0" dirty="0" smtClean="0"/>
                        <a:t> N</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9:00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8"/>
                        </a:rPr>
                        <a:t>Overview of Yammer app development</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SPC332</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Palazzo O, P</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9</a:t>
                      </a:r>
                      <a:r>
                        <a:rPr lang="en-GB" sz="1400" dirty="0" smtClean="0">
                          <a:sym typeface="Wingdings" panose="05000000000000000000" pitchFamily="2" charset="2"/>
                        </a:rPr>
                        <a:t>:00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b="0" dirty="0" smtClean="0">
                          <a:hlinkClick r:id="rId9"/>
                        </a:rPr>
                        <a:t>The Shift From Simple Sharing To Purposeful Collaboration</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SPC2017</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Marcello 4401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10:45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0"/>
                        </a:rPr>
                        <a:t>Yammer External Networks: Engaging Customers and Partners</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SPC248</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Murano</a:t>
                      </a:r>
                      <a:r>
                        <a:rPr lang="en-US" sz="1400" dirty="0" smtClean="0"/>
                        <a:t> 3204</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10:45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1"/>
                        </a:rPr>
                        <a:t>Cargill: Real-world challenges and value in introducing enterprise social</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SPC295</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4001</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10:45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hlinkClick r:id="rId12"/>
                        </a:rPr>
                        <a:t>Integrating Yammer and SharePoint using .NET </a:t>
                      </a:r>
                      <a:endParaRPr lang="en-US" sz="1400" b="0" kern="1200" dirty="0">
                        <a:solidFill>
                          <a:schemeClr val="tx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SPC380</a:t>
                      </a:r>
                      <a:endParaRPr lang="en-US" sz="1400" b="0" kern="1200" dirty="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Palazzo O, P</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kern="1200" dirty="0" smtClean="0"/>
                        <a:t>TUE 1:45</a:t>
                      </a:r>
                      <a:endParaRPr lang="en-GB"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b="0" dirty="0" smtClean="0">
                          <a:hlinkClick r:id="rId13"/>
                        </a:rPr>
                        <a:t>Work like a network: The power of Enterprise Social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SPC112</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Marcello 4401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TUE 3:15</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4"/>
                        </a:rPr>
                        <a:t>Best practices for breaking down organizational barriers using Yammer</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SPC264</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3:15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5"/>
                        </a:rPr>
                        <a:t>Overview of configuring Yammer SSO &amp; Directory Sync</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SPC368</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Titian 2201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3:15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6"/>
                        </a:rPr>
                        <a:t>Successful team collaboration with Yammer &amp; SharePoint</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SPC247</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5:00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7"/>
                        </a:rPr>
                        <a:t>Driving enterprise social from the bottom up</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SPC266</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9:00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8"/>
                        </a:rPr>
                        <a:t>Developing socially connected apps with Yammer, SharePoint and </a:t>
                      </a:r>
                      <a:r>
                        <a:rPr lang="en-US" sz="1400" dirty="0" err="1" smtClean="0">
                          <a:hlinkClick r:id="rId18"/>
                        </a:rPr>
                        <a:t>OpenGraph</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SPC371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Palazzo O, P</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9:00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9"/>
                        </a:rPr>
                        <a:t>Giving voice to frontline workers via enterprise social</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SPC263</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10:45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20"/>
                        </a:rPr>
                        <a:t>Yammer mining - dig in and "listen" to what your big *social* data is saying</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SPC3991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Murano</a:t>
                      </a:r>
                      <a:r>
                        <a:rPr lang="en-US" sz="1400" dirty="0" smtClean="0"/>
                        <a:t> 3204</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1:45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21"/>
                        </a:rPr>
                        <a:t>How to become a Yammer Power User in 75 minutes</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SPC275</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5:00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22"/>
                        </a:rPr>
                        <a:t>Knowledge Management with SharePoint and Yammer</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SPC246</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THU 9:00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23"/>
                        </a:rPr>
                        <a:t>Measuring Business Value with Yammer</a:t>
                      </a:r>
                      <a:endParaRPr lang="en-US" sz="1400" b="0" dirty="0"/>
                    </a:p>
                  </a:txBody>
                  <a:tcPr marL="0" marR="0" marT="0" marB="0">
                    <a:lnT w="3175" cap="flat" cmpd="sng" algn="ctr">
                      <a:solidFill>
                        <a:schemeClr val="tx1"/>
                      </a:solidFill>
                      <a:prstDash val="solid"/>
                      <a:round/>
                      <a:headEnd type="none" w="med" len="med"/>
                      <a:tailEnd type="none" w="med" len="med"/>
                    </a:lnT>
                  </a:tcPr>
                </a:tc>
                <a:tc>
                  <a:txBody>
                    <a:bodyPr/>
                    <a:lstStyle/>
                    <a:p>
                      <a:pPr algn="l"/>
                      <a:r>
                        <a:rPr lang="en-US" sz="1400" dirty="0" smtClean="0"/>
                        <a:t>SPC392</a:t>
                      </a:r>
                      <a:endParaRPr lang="en-US" sz="1400" dirty="0"/>
                    </a:p>
                  </a:txBody>
                  <a:tcPr marL="0" marR="0" marT="0" marB="0" anchor="ctr">
                    <a:lnT w="3175" cap="flat" cmpd="sng" algn="ctr">
                      <a:solidFill>
                        <a:schemeClr val="tx1"/>
                      </a:solidFill>
                      <a:prstDash val="solid"/>
                      <a:round/>
                      <a:headEnd type="none" w="med" len="med"/>
                      <a:tailEnd type="none" w="med" len="med"/>
                    </a:lnT>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THU 10:30</a:t>
                      </a:r>
                      <a:endParaRPr lang="en-GB" sz="1400" b="0" dirty="0" smtClean="0"/>
                    </a:p>
                  </a:txBody>
                  <a:tcPr marL="0" marR="0" marT="0" marB="0" anchor="ctr">
                    <a:lnT w="3175" cap="flat" cmpd="sng" algn="ctr">
                      <a:solidFill>
                        <a:schemeClr val="tx1"/>
                      </a:solidFill>
                      <a:prstDash val="solid"/>
                      <a:round/>
                      <a:headEnd type="none" w="med" len="med"/>
                      <a:tailEnd type="none" w="med" len="med"/>
                    </a:lnT>
                  </a:tcPr>
                </a:tc>
              </a:tr>
            </a:tbl>
          </a:graphicData>
        </a:graphic>
      </p:graphicFrame>
    </p:spTree>
    <p:extLst>
      <p:ext uri="{BB962C8B-B14F-4D97-AF65-F5344CB8AC3E}">
        <p14:creationId xmlns:p14="http://schemas.microsoft.com/office/powerpoint/2010/main" val="4042254289"/>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t>Microsoft Enterprise Social Resources</a:t>
            </a:r>
          </a:p>
        </p:txBody>
      </p:sp>
      <p:sp>
        <p:nvSpPr>
          <p:cNvPr id="4" name="Text Placeholder 3"/>
          <p:cNvSpPr txBox="1">
            <a:spLocks/>
          </p:cNvSpPr>
          <p:nvPr/>
        </p:nvSpPr>
        <p:spPr>
          <a:xfrm>
            <a:off x="350837" y="1363662"/>
            <a:ext cx="11887200" cy="5410200"/>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600"/>
              </a:spcAft>
              <a:buClr>
                <a:srgbClr val="505050"/>
              </a:buClr>
              <a:buFont typeface="Wingdings" panose="05000000000000000000" pitchFamily="2" charset="2"/>
              <a:buNone/>
            </a:pPr>
            <a:r>
              <a:rPr lang="en-US" sz="1800" dirty="0" smtClean="0">
                <a:solidFill>
                  <a:srgbClr val="0072C6"/>
                </a:solidFill>
                <a:cs typeface="Segoe UI" panose="020B0502040204020203" pitchFamily="34" charset="0"/>
              </a:rPr>
              <a:t>Engage us in the </a:t>
            </a:r>
            <a:r>
              <a:rPr lang="en-US" sz="1800" dirty="0" smtClean="0">
                <a:solidFill>
                  <a:srgbClr val="0072C6"/>
                </a:solidFill>
                <a:cs typeface="Segoe UI" panose="020B0502040204020203" pitchFamily="34" charset="0"/>
                <a:hlinkClick r:id="rId2"/>
              </a:rPr>
              <a:t>SPC14 </a:t>
            </a:r>
            <a:r>
              <a:rPr lang="en-US" sz="1800" dirty="0">
                <a:solidFill>
                  <a:srgbClr val="0072C6"/>
                </a:solidFill>
                <a:cs typeface="Segoe UI" panose="020B0502040204020203" pitchFamily="34" charset="0"/>
                <a:hlinkClick r:id="rId2"/>
              </a:rPr>
              <a:t>Social </a:t>
            </a:r>
            <a:r>
              <a:rPr lang="en-US" sz="1800" dirty="0" smtClean="0">
                <a:solidFill>
                  <a:srgbClr val="0072C6"/>
                </a:solidFill>
                <a:cs typeface="Segoe UI" panose="020B0502040204020203" pitchFamily="34" charset="0"/>
                <a:hlinkClick r:id="rId2"/>
              </a:rPr>
              <a:t>Track</a:t>
            </a:r>
            <a:r>
              <a:rPr lang="en-US" sz="1800" dirty="0">
                <a:solidFill>
                  <a:srgbClr val="0072C6"/>
                </a:solidFill>
                <a:cs typeface="Segoe UI" panose="020B0502040204020203" pitchFamily="34" charset="0"/>
              </a:rPr>
              <a:t> </a:t>
            </a:r>
            <a:r>
              <a:rPr lang="en-US" sz="1800" dirty="0" smtClean="0">
                <a:solidFill>
                  <a:srgbClr val="0072C6"/>
                </a:solidFill>
                <a:cs typeface="Segoe UI" panose="020B0502040204020203" pitchFamily="34" charset="0"/>
              </a:rPr>
              <a:t>SPC14 </a:t>
            </a:r>
            <a:r>
              <a:rPr lang="en-US" sz="1800" smtClean="0">
                <a:solidFill>
                  <a:srgbClr val="0072C6"/>
                </a:solidFill>
                <a:cs typeface="Segoe UI" panose="020B0502040204020203" pitchFamily="34" charset="0"/>
              </a:rPr>
              <a:t>announcement: </a:t>
            </a:r>
            <a:r>
              <a:rPr lang="en-US" sz="1800" smtClean="0">
                <a:solidFill>
                  <a:srgbClr val="0072C6"/>
                </a:solidFill>
                <a:cs typeface="Segoe UI" panose="020B0502040204020203" pitchFamily="34" charset="0"/>
                <a:hlinkClick r:id="rId3"/>
              </a:rPr>
              <a:t>Work </a:t>
            </a:r>
            <a:r>
              <a:rPr lang="en-US" sz="1800" dirty="0">
                <a:solidFill>
                  <a:srgbClr val="0072C6"/>
                </a:solidFill>
                <a:cs typeface="Segoe UI" panose="020B0502040204020203" pitchFamily="34" charset="0"/>
                <a:hlinkClick r:id="rId3"/>
              </a:rPr>
              <a:t>like a network! Enterprise social and the future of work</a:t>
            </a:r>
            <a:endParaRPr lang="en-US" sz="1800" dirty="0">
              <a:solidFill>
                <a:srgbClr val="0072C6"/>
              </a:solidFill>
              <a:cs typeface="Segoe UI" panose="020B0502040204020203" pitchFamily="34" charset="0"/>
            </a:endParaRPr>
          </a:p>
          <a:p>
            <a:pPr marL="0" indent="0">
              <a:buClr>
                <a:srgbClr val="505050"/>
              </a:buClr>
              <a:buFont typeface="Wingdings" panose="05000000000000000000" pitchFamily="2" charset="2"/>
              <a:buNone/>
            </a:pPr>
            <a:r>
              <a:rPr lang="en-US" sz="1800" dirty="0">
                <a:solidFill>
                  <a:srgbClr val="0072C6"/>
                </a:solidFill>
                <a:cs typeface="Segoe UI" panose="020B0502040204020203" pitchFamily="34" charset="0"/>
              </a:rPr>
              <a:t>Sites, Blogs &amp; Twitter</a:t>
            </a:r>
          </a:p>
          <a:p>
            <a:pPr lvl="1">
              <a:buClr>
                <a:srgbClr val="505050"/>
              </a:buClr>
            </a:pPr>
            <a:r>
              <a:rPr lang="en-US" sz="1800" u="sng" dirty="0">
                <a:gradFill>
                  <a:gsLst>
                    <a:gs pos="1250">
                      <a:srgbClr val="505050"/>
                    </a:gs>
                    <a:gs pos="100000">
                      <a:srgbClr val="505050"/>
                    </a:gs>
                  </a:gsLst>
                  <a:lin ang="5400000" scaled="0"/>
                </a:gradFill>
                <a:latin typeface="Segoe UI Light"/>
                <a:hlinkClick r:id="rId4"/>
              </a:rPr>
              <a:t>Enterprise Social Customer Success</a:t>
            </a:r>
            <a:r>
              <a:rPr lang="en-US" sz="1800" dirty="0">
                <a:gradFill>
                  <a:gsLst>
                    <a:gs pos="1250">
                      <a:srgbClr val="505050"/>
                    </a:gs>
                    <a:gs pos="100000">
                      <a:srgbClr val="505050"/>
                    </a:gs>
                  </a:gsLst>
                  <a:lin ang="5400000" scaled="0"/>
                </a:gradFill>
                <a:latin typeface="Segoe UI Light"/>
              </a:rPr>
              <a:t> </a:t>
            </a:r>
            <a:r>
              <a:rPr lang="en-US" sz="1800" spc="-70" dirty="0">
                <a:solidFill>
                  <a:srgbClr val="505050"/>
                </a:solidFill>
                <a:cs typeface="Segoe UI" panose="020B0502040204020203" pitchFamily="34" charset="0"/>
              </a:rPr>
              <a:t>-</a:t>
            </a:r>
            <a:r>
              <a:rPr lang="en-US" sz="1800" dirty="0">
                <a:gradFill>
                  <a:gsLst>
                    <a:gs pos="1250">
                      <a:srgbClr val="505050"/>
                    </a:gs>
                    <a:gs pos="100000">
                      <a:srgbClr val="505050"/>
                    </a:gs>
                  </a:gsLst>
                  <a:lin ang="5400000" scaled="0"/>
                </a:gradFill>
                <a:latin typeface="Segoe UI Light"/>
              </a:rPr>
              <a:t> </a:t>
            </a:r>
            <a:r>
              <a:rPr lang="en-US" sz="1800" spc="-71" dirty="0">
                <a:gradFill>
                  <a:gsLst>
                    <a:gs pos="100000">
                      <a:srgbClr val="0072C6"/>
                    </a:gs>
                    <a:gs pos="0">
                      <a:srgbClr val="0072C6"/>
                    </a:gs>
                  </a:gsLst>
                  <a:lin ang="5400000" scaled="0"/>
                </a:gradFill>
                <a:latin typeface="Segoe UI Light"/>
                <a:hlinkClick r:id="rId5"/>
              </a:rPr>
              <a:t>Yammer Success Center</a:t>
            </a:r>
            <a:r>
              <a:rPr lang="en-US" sz="1800" spc="-71" dirty="0">
                <a:gradFill>
                  <a:gsLst>
                    <a:gs pos="100000">
                      <a:srgbClr val="0072C6"/>
                    </a:gs>
                    <a:gs pos="0">
                      <a:srgbClr val="0072C6"/>
                    </a:gs>
                  </a:gsLst>
                  <a:lin ang="5400000" scaled="0"/>
                </a:gradFill>
                <a:latin typeface="Segoe UI Light"/>
              </a:rPr>
              <a:t> </a:t>
            </a:r>
            <a:r>
              <a:rPr lang="en-US" sz="1800" spc="-70" dirty="0">
                <a:solidFill>
                  <a:srgbClr val="505050"/>
                </a:solidFill>
                <a:cs typeface="Segoe UI" panose="020B0502040204020203" pitchFamily="34" charset="0"/>
              </a:rPr>
              <a:t>-</a:t>
            </a:r>
            <a:r>
              <a:rPr lang="en-US" sz="1800" spc="-71" dirty="0">
                <a:gradFill>
                  <a:gsLst>
                    <a:gs pos="100000">
                      <a:srgbClr val="0072C6"/>
                    </a:gs>
                    <a:gs pos="0">
                      <a:srgbClr val="0072C6"/>
                    </a:gs>
                  </a:gsLst>
                  <a:lin ang="5400000" scaled="0"/>
                </a:gradFill>
                <a:latin typeface="Segoe UI Light"/>
              </a:rPr>
              <a:t> </a:t>
            </a:r>
            <a:r>
              <a:rPr lang="en-US" sz="1800" spc="-71" dirty="0">
                <a:gradFill>
                  <a:gsLst>
                    <a:gs pos="100000">
                      <a:srgbClr val="0072C6"/>
                    </a:gs>
                    <a:gs pos="0">
                      <a:srgbClr val="0072C6"/>
                    </a:gs>
                  </a:gsLst>
                  <a:lin ang="5400000" scaled="0"/>
                </a:gradFill>
                <a:latin typeface="Segoe UI Light"/>
                <a:hlinkClick r:id="rId6"/>
              </a:rPr>
              <a:t>EnterpriseSocial.com</a:t>
            </a:r>
            <a:r>
              <a:rPr lang="en-US" sz="1800" spc="-71" dirty="0">
                <a:gradFill>
                  <a:gsLst>
                    <a:gs pos="100000">
                      <a:srgbClr val="0072C6"/>
                    </a:gs>
                    <a:gs pos="0">
                      <a:srgbClr val="0072C6"/>
                    </a:gs>
                  </a:gsLst>
                  <a:lin ang="5400000" scaled="0"/>
                </a:gradFill>
                <a:latin typeface="Segoe UI Light"/>
              </a:rPr>
              <a:t> </a:t>
            </a:r>
            <a:r>
              <a:rPr lang="en-US" sz="1800" spc="-70" dirty="0">
                <a:solidFill>
                  <a:srgbClr val="505050"/>
                </a:solidFill>
                <a:cs typeface="Segoe UI" panose="020B0502040204020203" pitchFamily="34" charset="0"/>
              </a:rPr>
              <a:t>-</a:t>
            </a:r>
            <a:r>
              <a:rPr lang="en-US" sz="1800" spc="-71" dirty="0">
                <a:gradFill>
                  <a:gsLst>
                    <a:gs pos="100000">
                      <a:srgbClr val="0072C6"/>
                    </a:gs>
                    <a:gs pos="0">
                      <a:srgbClr val="0072C6"/>
                    </a:gs>
                  </a:gsLst>
                  <a:lin ang="5400000" scaled="0"/>
                </a:gradFill>
                <a:latin typeface="Segoe UI Light"/>
              </a:rPr>
              <a:t> </a:t>
            </a:r>
            <a:r>
              <a:rPr lang="en-US" sz="1800" spc="-70" dirty="0">
                <a:gradFill>
                  <a:gsLst>
                    <a:gs pos="100000">
                      <a:srgbClr val="0072C6"/>
                    </a:gs>
                    <a:gs pos="0">
                      <a:srgbClr val="0072C6"/>
                    </a:gs>
                  </a:gsLst>
                  <a:lin ang="5400000" scaled="0"/>
                </a:gradFill>
                <a:latin typeface="Segoe UI Light"/>
                <a:cs typeface="Segoe UI" panose="020B0502040204020203" pitchFamily="34" charset="0"/>
                <a:hlinkClick r:id="rId7"/>
              </a:rPr>
              <a:t>The Responsive Org</a:t>
            </a:r>
            <a:endParaRPr lang="en-US" sz="1800" spc="-71" dirty="0">
              <a:gradFill>
                <a:gsLst>
                  <a:gs pos="100000">
                    <a:srgbClr val="0072C6"/>
                  </a:gs>
                  <a:gs pos="0">
                    <a:srgbClr val="0072C6"/>
                  </a:gs>
                </a:gsLst>
                <a:lin ang="5400000" scaled="0"/>
              </a:gradFill>
              <a:latin typeface="Segoe UI Light"/>
            </a:endParaRPr>
          </a:p>
          <a:p>
            <a:pPr lvl="1">
              <a:buClr>
                <a:srgbClr val="505050"/>
              </a:buClr>
            </a:pPr>
            <a:r>
              <a:rPr lang="en-US" sz="1800" spc="-70" dirty="0">
                <a:solidFill>
                  <a:srgbClr val="505050"/>
                </a:solidFill>
                <a:latin typeface="Segoe UI Light"/>
                <a:cs typeface="Segoe UI" panose="020B0502040204020203" pitchFamily="34" charset="0"/>
                <a:hlinkClick r:id="rId8"/>
              </a:rPr>
              <a:t>Admin &amp; IT</a:t>
            </a:r>
            <a:r>
              <a:rPr lang="en-US" sz="1800" spc="-70" dirty="0">
                <a:solidFill>
                  <a:srgbClr val="505050"/>
                </a:solidFill>
                <a:latin typeface="Segoe UI Light"/>
                <a:cs typeface="Segoe UI" panose="020B0502040204020203" pitchFamily="34" charset="0"/>
              </a:rPr>
              <a:t> </a:t>
            </a:r>
            <a:r>
              <a:rPr lang="en-US" sz="1800" spc="-70" dirty="0">
                <a:solidFill>
                  <a:srgbClr val="505050"/>
                </a:solidFill>
                <a:cs typeface="Segoe UI" panose="020B0502040204020203" pitchFamily="34" charset="0"/>
              </a:rPr>
              <a:t>-</a:t>
            </a:r>
            <a:r>
              <a:rPr lang="en-US" sz="1800" spc="-70" dirty="0">
                <a:solidFill>
                  <a:srgbClr val="505050"/>
                </a:solidFill>
                <a:latin typeface="Segoe UI Light"/>
                <a:cs typeface="Segoe UI" panose="020B0502040204020203" pitchFamily="34" charset="0"/>
              </a:rPr>
              <a:t> </a:t>
            </a:r>
            <a:r>
              <a:rPr lang="en-US" sz="1800" spc="-70" dirty="0">
                <a:solidFill>
                  <a:srgbClr val="505050"/>
                </a:solidFill>
                <a:latin typeface="Segoe UI Light"/>
                <a:cs typeface="Segoe UI" panose="020B0502040204020203" pitchFamily="34" charset="0"/>
                <a:hlinkClick r:id="rId9"/>
              </a:rPr>
              <a:t>Developers</a:t>
            </a:r>
            <a:r>
              <a:rPr lang="en-US" sz="1800" spc="-70" dirty="0">
                <a:solidFill>
                  <a:srgbClr val="505050"/>
                </a:solidFill>
                <a:latin typeface="Segoe UI Light"/>
                <a:cs typeface="Segoe UI" panose="020B0502040204020203" pitchFamily="34" charset="0"/>
              </a:rPr>
              <a:t> </a:t>
            </a:r>
            <a:r>
              <a:rPr lang="en-US" sz="1800" spc="-70" dirty="0">
                <a:solidFill>
                  <a:srgbClr val="505050"/>
                </a:solidFill>
                <a:cs typeface="Segoe UI" panose="020B0502040204020203" pitchFamily="34" charset="0"/>
              </a:rPr>
              <a:t>-</a:t>
            </a:r>
            <a:r>
              <a:rPr lang="en-US" sz="1800" spc="-70" dirty="0">
                <a:solidFill>
                  <a:srgbClr val="505050"/>
                </a:solidFill>
                <a:latin typeface="Segoe UI Light"/>
                <a:cs typeface="Segoe UI" panose="020B0502040204020203" pitchFamily="34" charset="0"/>
              </a:rPr>
              <a:t> </a:t>
            </a:r>
            <a:r>
              <a:rPr lang="en-US" sz="1800" dirty="0">
                <a:gradFill>
                  <a:gsLst>
                    <a:gs pos="1250">
                      <a:srgbClr val="505050"/>
                    </a:gs>
                    <a:gs pos="100000">
                      <a:srgbClr val="505050"/>
                    </a:gs>
                  </a:gsLst>
                  <a:lin ang="5400000" scaled="0"/>
                </a:gradFill>
                <a:latin typeface="Segoe UI Light"/>
                <a:cs typeface="Segoe UI" panose="020B0502040204020203" pitchFamily="34" charset="0"/>
                <a:hlinkClick r:id="rId10"/>
              </a:rPr>
              <a:t>Yammer App Directory</a:t>
            </a:r>
            <a:r>
              <a:rPr lang="en-US" sz="1800" dirty="0">
                <a:gradFill>
                  <a:gsLst>
                    <a:gs pos="1250">
                      <a:srgbClr val="505050"/>
                    </a:gs>
                    <a:gs pos="100000">
                      <a:srgbClr val="505050"/>
                    </a:gs>
                  </a:gsLst>
                  <a:lin ang="5400000" scaled="0"/>
                </a:gradFill>
                <a:latin typeface="Segoe UI Light"/>
                <a:cs typeface="Segoe UI" panose="020B0502040204020203" pitchFamily="34" charset="0"/>
              </a:rPr>
              <a:t> </a:t>
            </a:r>
            <a:r>
              <a:rPr lang="en-US" sz="1800" spc="-70" dirty="0">
                <a:solidFill>
                  <a:srgbClr val="505050"/>
                </a:solidFill>
                <a:cs typeface="Segoe UI" panose="020B0502040204020203" pitchFamily="34" charset="0"/>
              </a:rPr>
              <a:t>-</a:t>
            </a:r>
            <a:r>
              <a:rPr lang="en-US" sz="1800" spc="-70" dirty="0">
                <a:gradFill>
                  <a:gsLst>
                    <a:gs pos="100000">
                      <a:srgbClr val="0072C6"/>
                    </a:gs>
                    <a:gs pos="0">
                      <a:srgbClr val="0072C6"/>
                    </a:gs>
                  </a:gsLst>
                  <a:lin ang="5400000" scaled="0"/>
                </a:gradFill>
                <a:latin typeface="Segoe UI Light"/>
                <a:cs typeface="Segoe UI" panose="020B0502040204020203" pitchFamily="34" charset="0"/>
              </a:rPr>
              <a:t> </a:t>
            </a:r>
            <a:r>
              <a:rPr lang="en-US" sz="1800" spc="-70" dirty="0">
                <a:gradFill>
                  <a:gsLst>
                    <a:gs pos="100000">
                      <a:srgbClr val="0072C6"/>
                    </a:gs>
                    <a:gs pos="0">
                      <a:srgbClr val="0072C6"/>
                    </a:gs>
                  </a:gsLst>
                  <a:lin ang="5400000" scaled="0"/>
                </a:gradFill>
                <a:latin typeface="Segoe UI Light"/>
                <a:cs typeface="Segoe UI" panose="020B0502040204020203" pitchFamily="34" charset="0"/>
                <a:hlinkClick r:id="rId11"/>
              </a:rPr>
              <a:t>Office Store</a:t>
            </a:r>
            <a:r>
              <a:rPr lang="en-US" sz="1800" spc="-70" dirty="0">
                <a:gradFill>
                  <a:gsLst>
                    <a:gs pos="100000">
                      <a:srgbClr val="0072C6"/>
                    </a:gs>
                    <a:gs pos="0">
                      <a:srgbClr val="0072C6"/>
                    </a:gs>
                  </a:gsLst>
                  <a:lin ang="5400000" scaled="0"/>
                </a:gradFill>
                <a:latin typeface="Segoe UI Light"/>
                <a:cs typeface="Segoe UI" panose="020B0502040204020203" pitchFamily="34" charset="0"/>
              </a:rPr>
              <a:t> </a:t>
            </a:r>
            <a:r>
              <a:rPr lang="en-US" sz="1800" spc="-70" dirty="0">
                <a:solidFill>
                  <a:srgbClr val="505050"/>
                </a:solidFill>
                <a:cs typeface="Segoe UI" panose="020B0502040204020203" pitchFamily="34" charset="0"/>
              </a:rPr>
              <a:t>-</a:t>
            </a:r>
            <a:r>
              <a:rPr lang="en-US" sz="1800" spc="-70" dirty="0">
                <a:gradFill>
                  <a:gsLst>
                    <a:gs pos="100000">
                      <a:srgbClr val="0072C6"/>
                    </a:gs>
                    <a:gs pos="0">
                      <a:srgbClr val="0072C6"/>
                    </a:gs>
                  </a:gsLst>
                  <a:lin ang="5400000" scaled="0"/>
                </a:gradFill>
                <a:latin typeface="Segoe UI Light"/>
                <a:cs typeface="Segoe UI" panose="020B0502040204020203" pitchFamily="34" charset="0"/>
              </a:rPr>
              <a:t> </a:t>
            </a:r>
            <a:r>
              <a:rPr lang="en-US" sz="1800" spc="-70" dirty="0">
                <a:gradFill>
                  <a:gsLst>
                    <a:gs pos="100000">
                      <a:srgbClr val="0072C6"/>
                    </a:gs>
                    <a:gs pos="0">
                      <a:srgbClr val="0072C6"/>
                    </a:gs>
                  </a:gsLst>
                  <a:lin ang="5400000" scaled="0"/>
                </a:gradFill>
                <a:latin typeface="Segoe UI Light"/>
                <a:cs typeface="Segoe UI" panose="020B0502040204020203" pitchFamily="34" charset="0"/>
                <a:hlinkClick r:id="rId12"/>
              </a:rPr>
              <a:t>Yammer Ignite</a:t>
            </a:r>
            <a:endParaRPr lang="en-US" sz="1800" spc="-71" dirty="0">
              <a:gradFill>
                <a:gsLst>
                  <a:gs pos="100000">
                    <a:srgbClr val="0072C6"/>
                  </a:gs>
                  <a:gs pos="0">
                    <a:srgbClr val="0072C6"/>
                  </a:gs>
                </a:gsLst>
                <a:lin ang="5400000" scaled="0"/>
              </a:gradFill>
              <a:latin typeface="Segoe UI Light"/>
            </a:endParaRPr>
          </a:p>
          <a:p>
            <a:pPr lvl="1">
              <a:buClr>
                <a:srgbClr val="505050"/>
              </a:buClr>
            </a:pPr>
            <a:r>
              <a:rPr lang="en-US" sz="1800" spc="-71" dirty="0">
                <a:solidFill>
                  <a:srgbClr val="505050"/>
                </a:solidFill>
                <a:latin typeface="Segoe UI Light"/>
              </a:rPr>
              <a:t>Blogs</a:t>
            </a:r>
            <a:r>
              <a:rPr lang="en-US" sz="1800" spc="-71" dirty="0">
                <a:gradFill>
                  <a:gsLst>
                    <a:gs pos="100000">
                      <a:srgbClr val="0072C6"/>
                    </a:gs>
                    <a:gs pos="0">
                      <a:srgbClr val="0072C6"/>
                    </a:gs>
                  </a:gsLst>
                  <a:lin ang="5400000" scaled="0"/>
                </a:gradFill>
                <a:latin typeface="Segoe UI Light"/>
              </a:rPr>
              <a:t>: </a:t>
            </a:r>
            <a:r>
              <a:rPr lang="en-US" sz="1800" spc="-71" dirty="0">
                <a:gradFill>
                  <a:gsLst>
                    <a:gs pos="100000">
                      <a:srgbClr val="0072C6"/>
                    </a:gs>
                    <a:gs pos="0">
                      <a:srgbClr val="0072C6"/>
                    </a:gs>
                  </a:gsLst>
                  <a:lin ang="5400000" scaled="0"/>
                </a:gradFill>
                <a:latin typeface="Segoe UI Light"/>
                <a:hlinkClick r:id="rId13"/>
              </a:rPr>
              <a:t>Yammer</a:t>
            </a:r>
            <a:r>
              <a:rPr lang="en-US" sz="1800" spc="-71" dirty="0">
                <a:gradFill>
                  <a:gsLst>
                    <a:gs pos="100000">
                      <a:srgbClr val="0072C6"/>
                    </a:gs>
                    <a:gs pos="0">
                      <a:srgbClr val="0072C6"/>
                    </a:gs>
                  </a:gsLst>
                  <a:lin ang="5400000" scaled="0"/>
                </a:gradFill>
                <a:latin typeface="Segoe UI Light"/>
              </a:rPr>
              <a:t>  </a:t>
            </a:r>
            <a:r>
              <a:rPr lang="en-US" sz="1800" spc="-71" dirty="0">
                <a:gradFill>
                  <a:gsLst>
                    <a:gs pos="100000">
                      <a:srgbClr val="0072C6"/>
                    </a:gs>
                    <a:gs pos="0">
                      <a:srgbClr val="0072C6"/>
                    </a:gs>
                  </a:gsLst>
                  <a:lin ang="5400000" scaled="0"/>
                </a:gradFill>
                <a:latin typeface="Segoe UI Light"/>
                <a:hlinkClick r:id="rId14"/>
              </a:rPr>
              <a:t>Office 365</a:t>
            </a:r>
            <a:r>
              <a:rPr lang="en-US" sz="1800" spc="-71" dirty="0">
                <a:gradFill>
                  <a:gsLst>
                    <a:gs pos="100000">
                      <a:srgbClr val="0072C6"/>
                    </a:gs>
                    <a:gs pos="0">
                      <a:srgbClr val="0072C6"/>
                    </a:gs>
                  </a:gsLst>
                  <a:lin ang="5400000" scaled="0"/>
                </a:gradFill>
                <a:latin typeface="Segoe UI Light"/>
              </a:rPr>
              <a:t>  </a:t>
            </a:r>
            <a:r>
              <a:rPr lang="en-US" sz="1800" spc="-71" dirty="0">
                <a:solidFill>
                  <a:srgbClr val="505050"/>
                </a:solidFill>
                <a:latin typeface="Segoe UI Light"/>
              </a:rPr>
              <a:t>Twitter</a:t>
            </a:r>
            <a:r>
              <a:rPr lang="en-US" sz="1800" spc="-71" dirty="0">
                <a:gradFill>
                  <a:gsLst>
                    <a:gs pos="100000">
                      <a:srgbClr val="0072C6"/>
                    </a:gs>
                    <a:gs pos="0">
                      <a:srgbClr val="0072C6"/>
                    </a:gs>
                  </a:gsLst>
                  <a:lin ang="5400000" scaled="0"/>
                </a:gradFill>
                <a:latin typeface="Segoe UI Light"/>
              </a:rPr>
              <a:t>: </a:t>
            </a:r>
            <a:r>
              <a:rPr lang="en-US" sz="1800" spc="-71" dirty="0">
                <a:gradFill>
                  <a:gsLst>
                    <a:gs pos="100000">
                      <a:srgbClr val="0072C6"/>
                    </a:gs>
                    <a:gs pos="0">
                      <a:srgbClr val="0072C6"/>
                    </a:gs>
                  </a:gsLst>
                  <a:lin ang="5400000" scaled="0"/>
                </a:gradFill>
                <a:latin typeface="Segoe UI Light"/>
                <a:hlinkClick r:id="rId15"/>
              </a:rPr>
              <a:t>@Yammer</a:t>
            </a:r>
            <a:r>
              <a:rPr lang="en-US" sz="1800" spc="-71" dirty="0">
                <a:gradFill>
                  <a:gsLst>
                    <a:gs pos="100000">
                      <a:srgbClr val="0072C6"/>
                    </a:gs>
                    <a:gs pos="0">
                      <a:srgbClr val="0072C6"/>
                    </a:gs>
                  </a:gsLst>
                  <a:lin ang="5400000" scaled="0"/>
                </a:gradFill>
                <a:latin typeface="Segoe UI Light"/>
              </a:rPr>
              <a:t>  </a:t>
            </a:r>
            <a:r>
              <a:rPr lang="en-US" sz="1800" spc="-71" dirty="0">
                <a:gradFill>
                  <a:gsLst>
                    <a:gs pos="100000">
                      <a:srgbClr val="0072C6"/>
                    </a:gs>
                    <a:gs pos="0">
                      <a:srgbClr val="0072C6"/>
                    </a:gs>
                  </a:gsLst>
                  <a:lin ang="5400000" scaled="0"/>
                </a:gradFill>
                <a:latin typeface="Segoe UI Light"/>
                <a:hlinkClick r:id="rId16"/>
              </a:rPr>
              <a:t>@Office365</a:t>
            </a:r>
            <a:endParaRPr lang="en-US" sz="1800" spc="-71" dirty="0">
              <a:gradFill>
                <a:gsLst>
                  <a:gs pos="100000">
                    <a:srgbClr val="0072C6"/>
                  </a:gs>
                  <a:gs pos="0">
                    <a:srgbClr val="0072C6"/>
                  </a:gs>
                </a:gsLst>
                <a:lin ang="5400000" scaled="0"/>
              </a:gradFill>
              <a:latin typeface="Segoe UI Light"/>
            </a:endParaRPr>
          </a:p>
          <a:p>
            <a:pPr marL="0" indent="0">
              <a:spcBef>
                <a:spcPts val="1200"/>
              </a:spcBef>
              <a:buClr>
                <a:srgbClr val="505050"/>
              </a:buClr>
              <a:buFont typeface="Wingdings" panose="05000000000000000000" pitchFamily="2" charset="2"/>
              <a:buNone/>
            </a:pPr>
            <a:r>
              <a:rPr lang="en-US" sz="1800" spc="-71" dirty="0">
                <a:solidFill>
                  <a:srgbClr val="0072C6"/>
                </a:solidFill>
              </a:rPr>
              <a:t>Research/Whitepaper</a:t>
            </a:r>
          </a:p>
          <a:p>
            <a:pPr lvl="1">
              <a:buClr>
                <a:srgbClr val="505050"/>
              </a:buClr>
            </a:pPr>
            <a:r>
              <a:rPr lang="en-US" sz="1800" spc="-70" dirty="0">
                <a:gradFill>
                  <a:gsLst>
                    <a:gs pos="1250">
                      <a:srgbClr val="505050"/>
                    </a:gs>
                    <a:gs pos="100000">
                      <a:srgbClr val="505050"/>
                    </a:gs>
                  </a:gsLst>
                  <a:lin ang="5400000" scaled="0"/>
                </a:gradFill>
                <a:latin typeface="Segoe UI Light"/>
                <a:cs typeface="Segoe UI" panose="020B0502040204020203" pitchFamily="34" charset="0"/>
                <a:hlinkClick r:id="rId17"/>
              </a:rPr>
              <a:t>Gartner: Magic Quadrant for Social Software in the Workplace</a:t>
            </a:r>
            <a:r>
              <a:rPr lang="en-US" sz="1800" spc="-70" dirty="0">
                <a:gradFill>
                  <a:gsLst>
                    <a:gs pos="1250">
                      <a:srgbClr val="505050"/>
                    </a:gs>
                    <a:gs pos="100000">
                      <a:srgbClr val="505050"/>
                    </a:gs>
                  </a:gsLst>
                  <a:lin ang="5400000" scaled="0"/>
                </a:gradFill>
                <a:latin typeface="Segoe UI Light"/>
                <a:cs typeface="Segoe UI" panose="020B0502040204020203" pitchFamily="34" charset="0"/>
              </a:rPr>
              <a:t> - </a:t>
            </a:r>
            <a:r>
              <a:rPr lang="en-US" sz="1800" spc="-70" dirty="0">
                <a:gradFill>
                  <a:gsLst>
                    <a:gs pos="1250">
                      <a:srgbClr val="505050"/>
                    </a:gs>
                    <a:gs pos="100000">
                      <a:srgbClr val="505050"/>
                    </a:gs>
                  </a:gsLst>
                  <a:lin ang="5400000" scaled="0"/>
                </a:gradFill>
                <a:latin typeface="Segoe UI Light"/>
                <a:cs typeface="Segoe UI" panose="020B0502040204020203" pitchFamily="34" charset="0"/>
                <a:hlinkClick r:id=""/>
              </a:rPr>
              <a:t>Evolution of the networked enterprise: McKinsey Global Survey results</a:t>
            </a:r>
            <a:r>
              <a:rPr lang="en-US" sz="1800" spc="-70" dirty="0">
                <a:gradFill>
                  <a:gsLst>
                    <a:gs pos="1250">
                      <a:srgbClr val="505050"/>
                    </a:gs>
                    <a:gs pos="100000">
                      <a:srgbClr val="505050"/>
                    </a:gs>
                  </a:gsLst>
                  <a:lin ang="5400000" scaled="0"/>
                </a:gradFill>
                <a:latin typeface="Segoe UI Light"/>
                <a:cs typeface="Segoe UI" panose="020B0502040204020203" pitchFamily="34" charset="0"/>
              </a:rPr>
              <a:t> - </a:t>
            </a:r>
            <a:r>
              <a:rPr lang="en-US" sz="1800" spc="-70" dirty="0">
                <a:gradFill>
                  <a:gsLst>
                    <a:gs pos="1250">
                      <a:srgbClr val="505050"/>
                    </a:gs>
                    <a:gs pos="100000">
                      <a:srgbClr val="505050"/>
                    </a:gs>
                  </a:gsLst>
                  <a:lin ang="5400000" scaled="0"/>
                </a:gradFill>
                <a:latin typeface="Segoe UI Light"/>
                <a:cs typeface="Segoe UI" panose="020B0502040204020203" pitchFamily="34" charset="0"/>
                <a:hlinkClick r:id="rId18"/>
              </a:rPr>
              <a:t>Yammer’s 2013 Business Value Survey Results</a:t>
            </a:r>
            <a:r>
              <a:rPr lang="en-US" sz="1800" spc="-70" dirty="0">
                <a:gradFill>
                  <a:gsLst>
                    <a:gs pos="1250">
                      <a:srgbClr val="505050"/>
                    </a:gs>
                    <a:gs pos="100000">
                      <a:srgbClr val="505050"/>
                    </a:gs>
                  </a:gsLst>
                  <a:lin ang="5400000" scaled="0"/>
                </a:gradFill>
                <a:latin typeface="Segoe UI Light"/>
                <a:cs typeface="Segoe UI" panose="020B0502040204020203" pitchFamily="34" charset="0"/>
              </a:rPr>
              <a:t> - </a:t>
            </a:r>
            <a:r>
              <a:rPr lang="en-US" sz="1800" dirty="0">
                <a:gradFill>
                  <a:gsLst>
                    <a:gs pos="1250">
                      <a:srgbClr val="505050"/>
                    </a:gs>
                    <a:gs pos="100000">
                      <a:srgbClr val="505050"/>
                    </a:gs>
                  </a:gsLst>
                  <a:lin ang="5400000" scaled="0"/>
                </a:gradFill>
                <a:latin typeface="Segoe UI Light"/>
                <a:cs typeface="Segoe UI" panose="020B0502040204020203" pitchFamily="34" charset="0"/>
                <a:hlinkClick r:id="rId19"/>
              </a:rPr>
              <a:t>The Rise Of Enterprise Social Networks</a:t>
            </a:r>
            <a:endParaRPr lang="en-US" sz="1800" spc="-70" dirty="0">
              <a:gradFill>
                <a:gsLst>
                  <a:gs pos="1250">
                    <a:srgbClr val="505050"/>
                  </a:gs>
                  <a:gs pos="100000">
                    <a:srgbClr val="505050"/>
                  </a:gs>
                </a:gsLst>
                <a:lin ang="5400000" scaled="0"/>
              </a:gradFill>
              <a:latin typeface="Segoe UI Light"/>
              <a:cs typeface="Segoe UI" panose="020B0502040204020203" pitchFamily="34" charset="0"/>
            </a:endParaRPr>
          </a:p>
          <a:p>
            <a:pPr marL="0" indent="0">
              <a:spcBef>
                <a:spcPts val="1200"/>
              </a:spcBef>
              <a:buClr>
                <a:srgbClr val="505050"/>
              </a:buClr>
              <a:buFont typeface="Wingdings" panose="05000000000000000000" pitchFamily="2" charset="2"/>
              <a:buNone/>
            </a:pPr>
            <a:r>
              <a:rPr lang="en-US" sz="1800" spc="-71" dirty="0">
                <a:solidFill>
                  <a:srgbClr val="0072C6"/>
                </a:solidFill>
              </a:rPr>
              <a:t>Press</a:t>
            </a:r>
          </a:p>
          <a:p>
            <a:pPr lvl="1">
              <a:buClr>
                <a:srgbClr val="505050"/>
              </a:buClr>
            </a:pPr>
            <a:r>
              <a:rPr lang="en-US" sz="1800" spc="-70" dirty="0">
                <a:gradFill>
                  <a:gsLst>
                    <a:gs pos="1250">
                      <a:srgbClr val="505050"/>
                    </a:gs>
                    <a:gs pos="100000">
                      <a:srgbClr val="505050"/>
                    </a:gs>
                  </a:gsLst>
                  <a:lin ang="5400000" scaled="0"/>
                </a:gradFill>
                <a:latin typeface="Segoe UI Light"/>
                <a:cs typeface="Segoe UI" panose="020B0502040204020203" pitchFamily="34" charset="0"/>
                <a:hlinkClick r:id="rId20"/>
              </a:rPr>
              <a:t>How Red Robin Transformed Its Business With Yammer</a:t>
            </a:r>
            <a:r>
              <a:rPr lang="en-US" sz="1800" spc="-70" dirty="0">
                <a:gradFill>
                  <a:gsLst>
                    <a:gs pos="1250">
                      <a:srgbClr val="505050"/>
                    </a:gs>
                    <a:gs pos="100000">
                      <a:srgbClr val="505050"/>
                    </a:gs>
                  </a:gsLst>
                  <a:lin ang="5400000" scaled="0"/>
                </a:gradFill>
                <a:latin typeface="Segoe UI Light"/>
                <a:cs typeface="Segoe UI" panose="020B0502040204020203" pitchFamily="34" charset="0"/>
              </a:rPr>
              <a:t> - </a:t>
            </a:r>
            <a:r>
              <a:rPr lang="en-US" sz="1800" spc="-70" dirty="0">
                <a:gradFill>
                  <a:gsLst>
                    <a:gs pos="1250">
                      <a:srgbClr val="505050"/>
                    </a:gs>
                    <a:gs pos="100000">
                      <a:srgbClr val="505050"/>
                    </a:gs>
                  </a:gsLst>
                  <a:lin ang="5400000" scaled="0"/>
                </a:gradFill>
                <a:latin typeface="Segoe UI Light"/>
                <a:cs typeface="Segoe UI" panose="020B0502040204020203" pitchFamily="34" charset="0"/>
                <a:hlinkClick r:id="rId21"/>
              </a:rPr>
              <a:t>How Teach for America gets the most out of Yammer on a shoestring budget</a:t>
            </a:r>
            <a:r>
              <a:rPr lang="en-US" sz="1800" spc="-70" dirty="0">
                <a:gradFill>
                  <a:gsLst>
                    <a:gs pos="1250">
                      <a:srgbClr val="505050"/>
                    </a:gs>
                    <a:gs pos="100000">
                      <a:srgbClr val="505050"/>
                    </a:gs>
                  </a:gsLst>
                  <a:lin ang="5400000" scaled="0"/>
                </a:gradFill>
                <a:latin typeface="Segoe UI Light"/>
                <a:cs typeface="Segoe UI" panose="020B0502040204020203" pitchFamily="34" charset="0"/>
              </a:rPr>
              <a:t> - </a:t>
            </a:r>
            <a:r>
              <a:rPr lang="en-US" sz="1800" spc="-70" dirty="0">
                <a:gradFill>
                  <a:gsLst>
                    <a:gs pos="1250">
                      <a:srgbClr val="505050"/>
                    </a:gs>
                    <a:gs pos="100000">
                      <a:srgbClr val="505050"/>
                    </a:gs>
                  </a:gsLst>
                  <a:lin ang="5400000" scaled="0"/>
                </a:gradFill>
                <a:latin typeface="Segoe UI Light"/>
                <a:cs typeface="Segoe UI" panose="020B0502040204020203" pitchFamily="34" charset="0"/>
                <a:hlinkClick r:id="rId22"/>
              </a:rPr>
              <a:t>HK firm creates idea melting pot for 4,000 employees</a:t>
            </a:r>
            <a:r>
              <a:rPr lang="en-US" sz="1800" spc="-70" dirty="0">
                <a:gradFill>
                  <a:gsLst>
                    <a:gs pos="1250">
                      <a:srgbClr val="505050"/>
                    </a:gs>
                    <a:gs pos="100000">
                      <a:srgbClr val="505050"/>
                    </a:gs>
                  </a:gsLst>
                  <a:lin ang="5400000" scaled="0"/>
                </a:gradFill>
                <a:latin typeface="Segoe UI Light"/>
                <a:cs typeface="Segoe UI" panose="020B0502040204020203" pitchFamily="34" charset="0"/>
              </a:rPr>
              <a:t> - </a:t>
            </a:r>
            <a:r>
              <a:rPr lang="en-US" sz="1800" spc="-70" dirty="0">
                <a:gradFill>
                  <a:gsLst>
                    <a:gs pos="1250">
                      <a:srgbClr val="505050"/>
                    </a:gs>
                    <a:gs pos="100000">
                      <a:srgbClr val="505050"/>
                    </a:gs>
                  </a:gsLst>
                  <a:lin ang="5400000" scaled="0"/>
                </a:gradFill>
                <a:latin typeface="Segoe UI Light"/>
                <a:cs typeface="Segoe UI" panose="020B0502040204020203" pitchFamily="34" charset="0"/>
                <a:hlinkClick r:id="rId23"/>
              </a:rPr>
              <a:t>LexisNexis found that employees who use Yammer are way happier</a:t>
            </a:r>
            <a:r>
              <a:rPr lang="en-US" sz="1800" spc="-70" dirty="0">
                <a:gradFill>
                  <a:gsLst>
                    <a:gs pos="1250">
                      <a:srgbClr val="505050"/>
                    </a:gs>
                    <a:gs pos="100000">
                      <a:srgbClr val="505050"/>
                    </a:gs>
                  </a:gsLst>
                  <a:lin ang="5400000" scaled="0"/>
                </a:gradFill>
                <a:latin typeface="Segoe UI Light"/>
                <a:cs typeface="Segoe UI" panose="020B0502040204020203" pitchFamily="34" charset="0"/>
              </a:rPr>
              <a:t> - </a:t>
            </a:r>
            <a:r>
              <a:rPr lang="en-US" sz="1800" spc="-70" dirty="0">
                <a:gradFill>
                  <a:gsLst>
                    <a:gs pos="1250">
                      <a:srgbClr val="505050"/>
                    </a:gs>
                    <a:gs pos="100000">
                      <a:srgbClr val="505050"/>
                    </a:gs>
                  </a:gsLst>
                  <a:lin ang="5400000" scaled="0"/>
                </a:gradFill>
                <a:latin typeface="Segoe UI Light"/>
                <a:cs typeface="Segoe UI" panose="020B0502040204020203" pitchFamily="34" charset="0"/>
                <a:hlinkClick r:id="rId24"/>
              </a:rPr>
              <a:t>Switching to Yammer let this company slash helpdesk calls and save $1.5 million a year</a:t>
            </a:r>
            <a:r>
              <a:rPr lang="en-US" sz="1800" spc="-70" dirty="0">
                <a:gradFill>
                  <a:gsLst>
                    <a:gs pos="1250">
                      <a:srgbClr val="505050"/>
                    </a:gs>
                    <a:gs pos="100000">
                      <a:srgbClr val="505050"/>
                    </a:gs>
                  </a:gsLst>
                  <a:lin ang="5400000" scaled="0"/>
                </a:gradFill>
                <a:latin typeface="Segoe UI Light"/>
                <a:cs typeface="Segoe UI" panose="020B0502040204020203" pitchFamily="34" charset="0"/>
              </a:rPr>
              <a:t> - </a:t>
            </a:r>
            <a:r>
              <a:rPr lang="en-US" sz="1800" spc="-70" dirty="0">
                <a:gradFill>
                  <a:gsLst>
                    <a:gs pos="1250">
                      <a:srgbClr val="505050"/>
                    </a:gs>
                    <a:gs pos="100000">
                      <a:srgbClr val="505050"/>
                    </a:gs>
                  </a:gsLst>
                  <a:lin ang="5400000" scaled="0"/>
                </a:gradFill>
                <a:latin typeface="Segoe UI Light"/>
                <a:cs typeface="Segoe UI" panose="020B0502040204020203" pitchFamily="34" charset="0"/>
                <a:hlinkClick r:id="rId25"/>
              </a:rPr>
              <a:t>How Microsoft got its own employees to use Yammer </a:t>
            </a:r>
          </a:p>
          <a:p>
            <a:pPr marL="0" indent="0">
              <a:spcBef>
                <a:spcPts val="1200"/>
              </a:spcBef>
              <a:buClr>
                <a:srgbClr val="505050"/>
              </a:buClr>
              <a:buFont typeface="Wingdings" panose="05000000000000000000" pitchFamily="2" charset="2"/>
              <a:buNone/>
            </a:pPr>
            <a:r>
              <a:rPr lang="en-US" sz="1800" spc="-71" dirty="0">
                <a:solidFill>
                  <a:srgbClr val="0072C6"/>
                </a:solidFill>
              </a:rPr>
              <a:t>Videos</a:t>
            </a:r>
          </a:p>
          <a:p>
            <a:pPr lvl="1">
              <a:buClr>
                <a:srgbClr val="505050"/>
              </a:buClr>
            </a:pPr>
            <a:r>
              <a:rPr lang="en-US" sz="1800" dirty="0">
                <a:gradFill>
                  <a:gsLst>
                    <a:gs pos="1250">
                      <a:srgbClr val="505050"/>
                    </a:gs>
                    <a:gs pos="100000">
                      <a:srgbClr val="505050"/>
                    </a:gs>
                  </a:gsLst>
                  <a:lin ang="5400000" scaled="0"/>
                </a:gradFill>
                <a:latin typeface="Segoe UI Light"/>
                <a:cs typeface="Segoe UI" panose="020B0502040204020203" pitchFamily="34" charset="0"/>
                <a:hlinkClick r:id="rId26"/>
              </a:rPr>
              <a:t>Move Faster </a:t>
            </a:r>
            <a:r>
              <a:rPr lang="en-US" sz="1800" dirty="0" smtClean="0">
                <a:gradFill>
                  <a:gsLst>
                    <a:gs pos="1250">
                      <a:srgbClr val="505050"/>
                    </a:gs>
                    <a:gs pos="100000">
                      <a:srgbClr val="505050"/>
                    </a:gs>
                  </a:gsLst>
                  <a:lin ang="5400000" scaled="0"/>
                </a:gradFill>
                <a:latin typeface="Segoe UI Light"/>
                <a:cs typeface="Segoe UI" panose="020B0502040204020203" pitchFamily="34" charset="0"/>
                <a:hlinkClick r:id="rId26"/>
              </a:rPr>
              <a:t>Together</a:t>
            </a:r>
            <a:r>
              <a:rPr lang="en-US" sz="1800" dirty="0" smtClean="0">
                <a:gradFill>
                  <a:gsLst>
                    <a:gs pos="1250">
                      <a:srgbClr val="505050"/>
                    </a:gs>
                    <a:gs pos="100000">
                      <a:srgbClr val="505050"/>
                    </a:gs>
                  </a:gsLst>
                  <a:lin ang="5400000" scaled="0"/>
                </a:gradFill>
                <a:latin typeface="Segoe UI Light"/>
                <a:cs typeface="Segoe UI" panose="020B0502040204020203" pitchFamily="34" charset="0"/>
              </a:rPr>
              <a:t> - </a:t>
            </a:r>
            <a:r>
              <a:rPr lang="en-US" sz="1800" dirty="0" smtClean="0">
                <a:gradFill>
                  <a:gsLst>
                    <a:gs pos="1250">
                      <a:srgbClr val="505050"/>
                    </a:gs>
                    <a:gs pos="100000">
                      <a:srgbClr val="505050"/>
                    </a:gs>
                  </a:gsLst>
                  <a:lin ang="5400000" scaled="0"/>
                </a:gradFill>
                <a:latin typeface="Segoe UI Light"/>
                <a:cs typeface="Segoe UI" panose="020B0502040204020203" pitchFamily="34" charset="0"/>
                <a:hlinkClick r:id="rId27"/>
              </a:rPr>
              <a:t>Transform </a:t>
            </a:r>
            <a:r>
              <a:rPr lang="en-US" sz="1800" dirty="0">
                <a:gradFill>
                  <a:gsLst>
                    <a:gs pos="1250">
                      <a:srgbClr val="505050"/>
                    </a:gs>
                    <a:gs pos="100000">
                      <a:srgbClr val="505050"/>
                    </a:gs>
                  </a:gsLst>
                  <a:lin ang="5400000" scaled="0"/>
                </a:gradFill>
                <a:latin typeface="Segoe UI Light"/>
                <a:cs typeface="Segoe UI" panose="020B0502040204020203" pitchFamily="34" charset="0"/>
                <a:hlinkClick r:id="rId27"/>
              </a:rPr>
              <a:t>the Way You Work with Yammer</a:t>
            </a:r>
            <a:endParaRPr lang="en-US" sz="1800" dirty="0">
              <a:gradFill>
                <a:gsLst>
                  <a:gs pos="1250">
                    <a:srgbClr val="505050"/>
                  </a:gs>
                  <a:gs pos="100000">
                    <a:srgbClr val="505050"/>
                  </a:gs>
                </a:gsLst>
                <a:lin ang="5400000" scaled="0"/>
              </a:gradFill>
              <a:latin typeface="Segoe UI Light"/>
              <a:cs typeface="Segoe UI" panose="020B0502040204020203" pitchFamily="34" charset="0"/>
            </a:endParaRPr>
          </a:p>
        </p:txBody>
      </p:sp>
      <p:pic>
        <p:nvPicPr>
          <p:cNvPr id="8" name="Picture 7"/>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6065837" y="6213216"/>
            <a:ext cx="2286000" cy="791381"/>
          </a:xfrm>
          <a:prstGeom prst="rect">
            <a:avLst/>
          </a:prstGeom>
        </p:spPr>
      </p:pic>
      <p:pic>
        <p:nvPicPr>
          <p:cNvPr id="10" name="Picture 10"/>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4115310" y="6431188"/>
            <a:ext cx="1706108" cy="355439"/>
          </a:xfrm>
          <a:prstGeom prst="rect">
            <a:avLst/>
          </a:prstGeom>
        </p:spPr>
      </p:pic>
      <p:sp>
        <p:nvSpPr>
          <p:cNvPr id="6" name="Rectangle 5"/>
          <p:cNvSpPr/>
          <p:nvPr/>
        </p:nvSpPr>
        <p:spPr>
          <a:xfrm>
            <a:off x="10028237" y="6435911"/>
            <a:ext cx="2047355" cy="313932"/>
          </a:xfrm>
          <a:prstGeom prst="rect">
            <a:avLst/>
          </a:prstGeom>
        </p:spPr>
        <p:txBody>
          <a:bodyPr wrap="none">
            <a:spAutoFit/>
          </a:bodyPr>
          <a:lstStyle/>
          <a:p>
            <a:pPr marL="0" lvl="1">
              <a:lnSpc>
                <a:spcPct val="90000"/>
              </a:lnSpc>
              <a:spcAft>
                <a:spcPts val="600"/>
              </a:spcAft>
              <a:defRPr/>
            </a:pPr>
            <a:r>
              <a:rPr lang="en-US" sz="1600" dirty="0">
                <a:solidFill>
                  <a:srgbClr val="0072C6"/>
                </a:solidFill>
                <a:hlinkClick r:id="rId6"/>
              </a:rPr>
              <a:t>#</a:t>
            </a:r>
            <a:r>
              <a:rPr lang="en-US" sz="1600" dirty="0" err="1">
                <a:solidFill>
                  <a:srgbClr val="0072C6"/>
                </a:solidFill>
                <a:hlinkClick r:id="rId6"/>
              </a:rPr>
              <a:t>WorkLikeANetwork</a:t>
            </a:r>
            <a:endParaRPr lang="en-US" sz="1600" spc="-70" dirty="0">
              <a:solidFill>
                <a:srgbClr val="0072C6"/>
              </a:solidFill>
            </a:endParaRPr>
          </a:p>
        </p:txBody>
      </p:sp>
    </p:spTree>
    <p:extLst>
      <p:ext uri="{BB962C8B-B14F-4D97-AF65-F5344CB8AC3E}">
        <p14:creationId xmlns:p14="http://schemas.microsoft.com/office/powerpoint/2010/main" val="683257993"/>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Annette.DUARTE\Desktop\Yammer\169938237_AF.jpg"/>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0" y="-1"/>
            <a:ext cx="12431473" cy="6994525"/>
          </a:xfrm>
          <a:prstGeom prst="rect">
            <a:avLst/>
          </a:prstGeom>
          <a:noFill/>
          <a:extLst>
            <a:ext uri="{909E8E84-426E-40dd-AFC4-6F175D3DCCD1}">
              <a14:hiddenFill xmlns:a14="http://schemas.microsoft.com/office/drawing/2010/main" xmlns="">
                <a:solidFill>
                  <a:srgbClr val="FFFFFF"/>
                </a:solidFill>
              </a14:hiddenFill>
            </a:ext>
          </a:extLst>
        </p:spPr>
      </p:pic>
      <p:sp>
        <p:nvSpPr>
          <p:cNvPr id="8" name="Rectangle 7" hidden="1"/>
          <p:cNvSpPr/>
          <p:nvPr/>
        </p:nvSpPr>
        <p:spPr>
          <a:xfrm>
            <a:off x="-3597185" y="-44917"/>
            <a:ext cx="3597184" cy="42796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solidFill>
                  <a:srgbClr val="FFFFFF"/>
                </a:solidFill>
              </a:rPr>
              <a:t>Open office environment. </a:t>
            </a:r>
          </a:p>
          <a:p>
            <a:pPr marL="349724" indent="-349724" algn="ctr">
              <a:buFontTx/>
              <a:buAutoNum type="arabicPeriod"/>
            </a:pPr>
            <a:r>
              <a:rPr lang="en-US" sz="1836" dirty="0">
                <a:solidFill>
                  <a:srgbClr val="FFFFFF"/>
                </a:solidFill>
              </a:rPr>
              <a:t>Photo</a:t>
            </a:r>
          </a:p>
          <a:p>
            <a:pPr marL="349724" indent="-349724" algn="ctr">
              <a:buFontTx/>
              <a:buAutoNum type="arabicPeriod"/>
            </a:pPr>
            <a:r>
              <a:rPr lang="en-US" sz="1836" dirty="0">
                <a:solidFill>
                  <a:srgbClr val="FFFFFF"/>
                </a:solidFill>
              </a:rPr>
              <a:t>Photo with text</a:t>
            </a:r>
          </a:p>
          <a:p>
            <a:pPr marL="349724" indent="-349724" algn="ctr">
              <a:buFontTx/>
              <a:buAutoNum type="arabicPeriod"/>
            </a:pPr>
            <a:r>
              <a:rPr lang="en-US" sz="1836" dirty="0">
                <a:solidFill>
                  <a:srgbClr val="FFFFFF"/>
                </a:solidFill>
              </a:rPr>
              <a:t>Dots connecting all the people (like in the buildings on slide 2) and also change the text in the box  (conversation icon, email icon, yammer icon, </a:t>
            </a:r>
            <a:r>
              <a:rPr lang="en-US" sz="1836" dirty="0" err="1">
                <a:solidFill>
                  <a:srgbClr val="FFFFFF"/>
                </a:solidFill>
              </a:rPr>
              <a:t>facebook</a:t>
            </a:r>
            <a:r>
              <a:rPr lang="en-US" sz="1836" dirty="0">
                <a:solidFill>
                  <a:srgbClr val="FFFFFF"/>
                </a:solidFill>
              </a:rPr>
              <a:t> icon, office icons </a:t>
            </a:r>
            <a:r>
              <a:rPr lang="en-US" sz="1836" dirty="0" err="1">
                <a:solidFill>
                  <a:srgbClr val="FFFFFF"/>
                </a:solidFill>
              </a:rPr>
              <a:t>ie</a:t>
            </a:r>
            <a:r>
              <a:rPr lang="en-US" sz="1836" dirty="0">
                <a:solidFill>
                  <a:srgbClr val="FFFFFF"/>
                </a:solidFill>
              </a:rPr>
              <a:t> file, or “like” icons) check out icons in brand guidelines</a:t>
            </a:r>
          </a:p>
        </p:txBody>
      </p:sp>
      <p:sp>
        <p:nvSpPr>
          <p:cNvPr id="59" name="Arc 58"/>
          <p:cNvSpPr/>
          <p:nvPr/>
        </p:nvSpPr>
        <p:spPr>
          <a:xfrm flipH="1">
            <a:off x="9478343" y="677861"/>
            <a:ext cx="1976560" cy="3242584"/>
          </a:xfrm>
          <a:prstGeom prst="arc">
            <a:avLst>
              <a:gd name="adj1" fmla="val 14372381"/>
              <a:gd name="adj2" fmla="val 20853558"/>
            </a:avLst>
          </a:prstGeom>
          <a:ln w="25400">
            <a:gradFill flip="none" rotWithShape="1">
              <a:gsLst>
                <a:gs pos="97000">
                  <a:schemeClr val="bg1"/>
                </a:gs>
                <a:gs pos="3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60" name="Arc 59"/>
          <p:cNvSpPr/>
          <p:nvPr/>
        </p:nvSpPr>
        <p:spPr>
          <a:xfrm flipH="1">
            <a:off x="6661184" y="2241543"/>
            <a:ext cx="1758826" cy="3695006"/>
          </a:xfrm>
          <a:prstGeom prst="arc">
            <a:avLst>
              <a:gd name="adj1" fmla="val 15714255"/>
              <a:gd name="adj2" fmla="val 19363503"/>
            </a:avLst>
          </a:prstGeom>
          <a:ln w="25400">
            <a:gradFill flip="none" rotWithShape="1">
              <a:gsLst>
                <a:gs pos="95000">
                  <a:schemeClr val="bg1"/>
                </a:gs>
                <a:gs pos="9000">
                  <a:schemeClr val="bg1"/>
                </a:gs>
                <a:gs pos="100000">
                  <a:schemeClr val="bg1">
                    <a:alpha val="0"/>
                  </a:schemeClr>
                </a:gs>
                <a:gs pos="49000">
                  <a:schemeClr val="bg1"/>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62" name="Arc 61"/>
          <p:cNvSpPr/>
          <p:nvPr/>
        </p:nvSpPr>
        <p:spPr>
          <a:xfrm>
            <a:off x="8822311" y="2530516"/>
            <a:ext cx="2252424" cy="3835428"/>
          </a:xfrm>
          <a:prstGeom prst="arc">
            <a:avLst>
              <a:gd name="adj1" fmla="val 15637295"/>
              <a:gd name="adj2" fmla="val 20926068"/>
            </a:avLst>
          </a:prstGeom>
          <a:ln w="25400">
            <a:gradFill flip="none" rotWithShape="1">
              <a:gsLst>
                <a:gs pos="95000">
                  <a:schemeClr val="bg1">
                    <a:alpha val="26000"/>
                  </a:schemeClr>
                </a:gs>
                <a:gs pos="9000">
                  <a:schemeClr val="bg1">
                    <a:alpha val="13000"/>
                  </a:schemeClr>
                </a:gs>
                <a:gs pos="100000">
                  <a:schemeClr val="bg1">
                    <a:alpha val="0"/>
                  </a:schemeClr>
                </a:gs>
                <a:gs pos="49000">
                  <a:schemeClr val="bg1">
                    <a:alpha val="82000"/>
                  </a:schemeClr>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63" name="Arc 62"/>
          <p:cNvSpPr/>
          <p:nvPr/>
        </p:nvSpPr>
        <p:spPr>
          <a:xfrm flipH="1">
            <a:off x="1798108" y="977426"/>
            <a:ext cx="2232961" cy="3603055"/>
          </a:xfrm>
          <a:prstGeom prst="arc">
            <a:avLst>
              <a:gd name="adj1" fmla="val 13863629"/>
              <a:gd name="adj2" fmla="val 18446814"/>
            </a:avLst>
          </a:prstGeom>
          <a:ln w="25400">
            <a:gradFill flip="none" rotWithShape="1">
              <a:gsLst>
                <a:gs pos="88000">
                  <a:schemeClr val="bg1"/>
                </a:gs>
                <a:gs pos="0">
                  <a:schemeClr val="bg1"/>
                </a:gs>
                <a:gs pos="97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64" name="Arc 63"/>
          <p:cNvSpPr/>
          <p:nvPr/>
        </p:nvSpPr>
        <p:spPr>
          <a:xfrm flipH="1">
            <a:off x="1798109" y="5077670"/>
            <a:ext cx="6104130" cy="4744192"/>
          </a:xfrm>
          <a:prstGeom prst="arc">
            <a:avLst>
              <a:gd name="adj1" fmla="val 12188929"/>
              <a:gd name="adj2" fmla="val 20256152"/>
            </a:avLst>
          </a:prstGeom>
          <a:ln w="25400">
            <a:gradFill flip="none" rotWithShape="1">
              <a:gsLst>
                <a:gs pos="95000">
                  <a:schemeClr val="bg1"/>
                </a:gs>
                <a:gs pos="2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65" name="Arc 64"/>
          <p:cNvSpPr/>
          <p:nvPr/>
        </p:nvSpPr>
        <p:spPr>
          <a:xfrm flipH="1">
            <a:off x="7927812" y="4996042"/>
            <a:ext cx="2816645" cy="3543195"/>
          </a:xfrm>
          <a:prstGeom prst="arc">
            <a:avLst>
              <a:gd name="adj1" fmla="val 14694988"/>
              <a:gd name="adj2" fmla="val 20370276"/>
            </a:avLst>
          </a:prstGeom>
          <a:ln w="25400">
            <a:gradFill flip="none" rotWithShape="1">
              <a:gsLst>
                <a:gs pos="95000">
                  <a:schemeClr val="bg1"/>
                </a:gs>
                <a:gs pos="9000">
                  <a:schemeClr val="bg1"/>
                </a:gs>
                <a:gs pos="100000">
                  <a:schemeClr val="bg1">
                    <a:alpha val="0"/>
                  </a:schemeClr>
                </a:gs>
                <a:gs pos="49000">
                  <a:schemeClr val="bg1"/>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66" name="Arc 65"/>
          <p:cNvSpPr/>
          <p:nvPr/>
        </p:nvSpPr>
        <p:spPr>
          <a:xfrm flipH="1">
            <a:off x="3798929" y="4855947"/>
            <a:ext cx="4024371" cy="3905011"/>
          </a:xfrm>
          <a:prstGeom prst="arc">
            <a:avLst>
              <a:gd name="adj1" fmla="val 12188929"/>
              <a:gd name="adj2" fmla="val 18818135"/>
            </a:avLst>
          </a:prstGeom>
          <a:ln w="25400">
            <a:gradFill flip="none" rotWithShape="1">
              <a:gsLst>
                <a:gs pos="95000">
                  <a:schemeClr val="bg1">
                    <a:alpha val="26000"/>
                  </a:schemeClr>
                </a:gs>
                <a:gs pos="9000">
                  <a:schemeClr val="bg1">
                    <a:alpha val="13000"/>
                  </a:schemeClr>
                </a:gs>
                <a:gs pos="100000">
                  <a:schemeClr val="bg1">
                    <a:alpha val="0"/>
                  </a:schemeClr>
                </a:gs>
                <a:gs pos="49000">
                  <a:schemeClr val="bg1">
                    <a:alpha val="82000"/>
                  </a:schemeClr>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67" name="Arc 66"/>
          <p:cNvSpPr/>
          <p:nvPr/>
        </p:nvSpPr>
        <p:spPr>
          <a:xfrm flipH="1">
            <a:off x="7716534" y="3912152"/>
            <a:ext cx="1406953" cy="4385711"/>
          </a:xfrm>
          <a:prstGeom prst="arc">
            <a:avLst>
              <a:gd name="adj1" fmla="val 15794525"/>
              <a:gd name="adj2" fmla="val 20914630"/>
            </a:avLst>
          </a:prstGeom>
          <a:ln w="25400">
            <a:gradFill flip="none" rotWithShape="1">
              <a:gsLst>
                <a:gs pos="95000">
                  <a:schemeClr val="bg1"/>
                </a:gs>
                <a:gs pos="5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68" name="Arc 67"/>
          <p:cNvSpPr/>
          <p:nvPr/>
        </p:nvSpPr>
        <p:spPr>
          <a:xfrm flipH="1">
            <a:off x="10402502" y="4740984"/>
            <a:ext cx="729141" cy="2253541"/>
          </a:xfrm>
          <a:prstGeom prst="arc">
            <a:avLst>
              <a:gd name="adj1" fmla="val 16213580"/>
              <a:gd name="adj2" fmla="val 17325839"/>
            </a:avLst>
          </a:prstGeom>
          <a:ln w="25400">
            <a:gradFill flip="none" rotWithShape="1">
              <a:gsLst>
                <a:gs pos="56000">
                  <a:schemeClr val="bg1"/>
                </a:gs>
                <a:gs pos="40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70" name="Arc 69"/>
          <p:cNvSpPr/>
          <p:nvPr/>
        </p:nvSpPr>
        <p:spPr>
          <a:xfrm flipH="1">
            <a:off x="8746120" y="3606113"/>
            <a:ext cx="2234122" cy="2778953"/>
          </a:xfrm>
          <a:prstGeom prst="arc">
            <a:avLst>
              <a:gd name="adj1" fmla="val 13181425"/>
              <a:gd name="adj2" fmla="val 19025097"/>
            </a:avLst>
          </a:prstGeom>
          <a:ln w="25400">
            <a:gradFill flip="none" rotWithShape="1">
              <a:gsLst>
                <a:gs pos="95000">
                  <a:schemeClr val="bg1"/>
                </a:gs>
                <a:gs pos="2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71" name="Arc 70"/>
          <p:cNvSpPr/>
          <p:nvPr/>
        </p:nvSpPr>
        <p:spPr>
          <a:xfrm flipH="1">
            <a:off x="6785178" y="3405542"/>
            <a:ext cx="2234122" cy="2778953"/>
          </a:xfrm>
          <a:prstGeom prst="arc">
            <a:avLst>
              <a:gd name="adj1" fmla="val 13181425"/>
              <a:gd name="adj2" fmla="val 19025097"/>
            </a:avLst>
          </a:prstGeom>
          <a:ln w="25400">
            <a:gradFill flip="none" rotWithShape="1">
              <a:gsLst>
                <a:gs pos="95000">
                  <a:schemeClr val="bg1"/>
                </a:gs>
                <a:gs pos="7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72" name="Arc 71"/>
          <p:cNvSpPr/>
          <p:nvPr/>
        </p:nvSpPr>
        <p:spPr>
          <a:xfrm flipH="1">
            <a:off x="5176485" y="2778954"/>
            <a:ext cx="1653900" cy="4491571"/>
          </a:xfrm>
          <a:prstGeom prst="arc">
            <a:avLst>
              <a:gd name="adj1" fmla="val 15011868"/>
              <a:gd name="adj2" fmla="val 18784376"/>
            </a:avLst>
          </a:prstGeom>
          <a:ln w="25400">
            <a:gradFill flip="none" rotWithShape="1">
              <a:gsLst>
                <a:gs pos="95000">
                  <a:schemeClr val="bg1"/>
                </a:gs>
                <a:gs pos="5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73" name="Arc 72"/>
          <p:cNvSpPr/>
          <p:nvPr/>
        </p:nvSpPr>
        <p:spPr>
          <a:xfrm flipH="1">
            <a:off x="4388518" y="3120441"/>
            <a:ext cx="833352" cy="2778953"/>
          </a:xfrm>
          <a:prstGeom prst="arc">
            <a:avLst>
              <a:gd name="adj1" fmla="val 13181425"/>
              <a:gd name="adj2" fmla="val 15942532"/>
            </a:avLst>
          </a:prstGeom>
          <a:ln w="25400">
            <a:gradFill flip="none" rotWithShape="1">
              <a:gsLst>
                <a:gs pos="95000">
                  <a:schemeClr val="bg1">
                    <a:alpha val="26000"/>
                  </a:schemeClr>
                </a:gs>
                <a:gs pos="9000">
                  <a:schemeClr val="bg1">
                    <a:alpha val="13000"/>
                  </a:schemeClr>
                </a:gs>
                <a:gs pos="100000">
                  <a:schemeClr val="bg1">
                    <a:alpha val="0"/>
                  </a:schemeClr>
                </a:gs>
                <a:gs pos="49000">
                  <a:schemeClr val="bg1">
                    <a:alpha val="82000"/>
                  </a:schemeClr>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74" name="Arc 73"/>
          <p:cNvSpPr/>
          <p:nvPr/>
        </p:nvSpPr>
        <p:spPr>
          <a:xfrm flipH="1">
            <a:off x="5025957" y="982661"/>
            <a:ext cx="2182879" cy="3262381"/>
          </a:xfrm>
          <a:prstGeom prst="arc">
            <a:avLst>
              <a:gd name="adj1" fmla="val 13339900"/>
              <a:gd name="adj2" fmla="val 17949918"/>
            </a:avLst>
          </a:prstGeom>
          <a:ln w="25400">
            <a:gradFill flip="none" rotWithShape="1">
              <a:gsLst>
                <a:gs pos="95000">
                  <a:schemeClr val="bg1"/>
                </a:gs>
                <a:gs pos="7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79" name="Arc 78"/>
          <p:cNvSpPr/>
          <p:nvPr/>
        </p:nvSpPr>
        <p:spPr>
          <a:xfrm flipH="1">
            <a:off x="3793471" y="677861"/>
            <a:ext cx="1738966" cy="3713703"/>
          </a:xfrm>
          <a:prstGeom prst="arc">
            <a:avLst>
              <a:gd name="adj1" fmla="val 14865768"/>
              <a:gd name="adj2" fmla="val 18004379"/>
            </a:avLst>
          </a:prstGeom>
          <a:ln w="25400">
            <a:gradFill flip="none" rotWithShape="1">
              <a:gsLst>
                <a:gs pos="95000">
                  <a:schemeClr val="bg1"/>
                </a:gs>
                <a:gs pos="5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80" name="Arc 79"/>
          <p:cNvSpPr/>
          <p:nvPr/>
        </p:nvSpPr>
        <p:spPr>
          <a:xfrm flipH="1">
            <a:off x="4922836" y="296862"/>
            <a:ext cx="4008631" cy="5130096"/>
          </a:xfrm>
          <a:prstGeom prst="arc">
            <a:avLst>
              <a:gd name="adj1" fmla="val 12745724"/>
              <a:gd name="adj2" fmla="val 18997874"/>
            </a:avLst>
          </a:prstGeom>
          <a:ln w="25400">
            <a:gradFill flip="none" rotWithShape="1">
              <a:gsLst>
                <a:gs pos="95000">
                  <a:schemeClr val="bg1"/>
                </a:gs>
                <a:gs pos="7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83" name="Arc 82"/>
          <p:cNvSpPr/>
          <p:nvPr/>
        </p:nvSpPr>
        <p:spPr>
          <a:xfrm rot="18037182" flipH="1">
            <a:off x="651634" y="1907728"/>
            <a:ext cx="3162634" cy="2839308"/>
          </a:xfrm>
          <a:prstGeom prst="arc">
            <a:avLst>
              <a:gd name="adj1" fmla="val 13781365"/>
              <a:gd name="adj2" fmla="val 21227808"/>
            </a:avLst>
          </a:prstGeom>
          <a:ln w="25400">
            <a:gradFill flip="none" rotWithShape="1">
              <a:gsLst>
                <a:gs pos="88000">
                  <a:schemeClr val="bg1"/>
                </a:gs>
                <a:gs pos="0">
                  <a:schemeClr val="bg1"/>
                </a:gs>
                <a:gs pos="97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84" name="Arc 83"/>
          <p:cNvSpPr/>
          <p:nvPr/>
        </p:nvSpPr>
        <p:spPr>
          <a:xfrm flipH="1">
            <a:off x="1899787" y="1425437"/>
            <a:ext cx="1899142" cy="4959630"/>
          </a:xfrm>
          <a:prstGeom prst="arc">
            <a:avLst>
              <a:gd name="adj1" fmla="val 15212284"/>
              <a:gd name="adj2" fmla="val 21558767"/>
            </a:avLst>
          </a:prstGeom>
          <a:ln w="25400">
            <a:gradFill flip="none" rotWithShape="1">
              <a:gsLst>
                <a:gs pos="95000">
                  <a:schemeClr val="bg1">
                    <a:alpha val="26000"/>
                  </a:schemeClr>
                </a:gs>
                <a:gs pos="9000">
                  <a:schemeClr val="bg1">
                    <a:alpha val="13000"/>
                  </a:schemeClr>
                </a:gs>
                <a:gs pos="100000">
                  <a:schemeClr val="bg1">
                    <a:alpha val="0"/>
                  </a:schemeClr>
                </a:gs>
                <a:gs pos="49000">
                  <a:schemeClr val="bg1">
                    <a:alpha val="82000"/>
                  </a:schemeClr>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grpSp>
        <p:nvGrpSpPr>
          <p:cNvPr id="6169" name="Group 6168"/>
          <p:cNvGrpSpPr/>
          <p:nvPr/>
        </p:nvGrpSpPr>
        <p:grpSpPr>
          <a:xfrm>
            <a:off x="483364" y="2610801"/>
            <a:ext cx="4288101" cy="3931920"/>
            <a:chOff x="471477" y="2559841"/>
            <a:chExt cx="3854054" cy="3855174"/>
          </a:xfrm>
        </p:grpSpPr>
        <p:sp>
          <p:nvSpPr>
            <p:cNvPr id="26" name="Rectangle 25"/>
            <p:cNvSpPr/>
            <p:nvPr/>
          </p:nvSpPr>
          <p:spPr>
            <a:xfrm>
              <a:off x="471477" y="2559841"/>
              <a:ext cx="3854054" cy="3855174"/>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27" name="TextBox 26"/>
            <p:cNvSpPr txBox="1"/>
            <p:nvPr/>
          </p:nvSpPr>
          <p:spPr>
            <a:xfrm>
              <a:off x="694862" y="3252484"/>
              <a:ext cx="3499259" cy="1383109"/>
            </a:xfrm>
            <a:prstGeom prst="rect">
              <a:avLst/>
            </a:prstGeom>
            <a:noFill/>
          </p:spPr>
          <p:txBody>
            <a:bodyPr wrap="square" rtlCol="0">
              <a:spAutoFit/>
            </a:bodyPr>
            <a:lstStyle/>
            <a:p>
              <a:pPr>
                <a:lnSpc>
                  <a:spcPct val="70000"/>
                </a:lnSpc>
              </a:pPr>
              <a:r>
                <a:rPr lang="en-US" sz="6119" dirty="0">
                  <a:solidFill>
                    <a:srgbClr val="000000"/>
                  </a:solidFill>
                  <a:latin typeface="Segoe UI Light"/>
                </a:rPr>
                <a:t>Work like </a:t>
              </a:r>
              <a:br>
                <a:rPr lang="en-US" sz="6119" dirty="0">
                  <a:solidFill>
                    <a:srgbClr val="000000"/>
                  </a:solidFill>
                  <a:latin typeface="Segoe UI Light"/>
                </a:rPr>
              </a:br>
              <a:r>
                <a:rPr lang="en-US" sz="6119" dirty="0">
                  <a:solidFill>
                    <a:srgbClr val="000000"/>
                  </a:solidFill>
                  <a:latin typeface="Segoe UI Light"/>
                </a:rPr>
                <a:t>a </a:t>
              </a:r>
              <a:r>
                <a:rPr lang="en-US" sz="6119" dirty="0" smtClean="0">
                  <a:solidFill>
                    <a:srgbClr val="000000"/>
                  </a:solidFill>
                  <a:latin typeface="Segoe UI Light"/>
                </a:rPr>
                <a:t>network.</a:t>
              </a:r>
              <a:endParaRPr lang="en-US" sz="6119" dirty="0">
                <a:solidFill>
                  <a:srgbClr val="000000"/>
                </a:solidFill>
                <a:latin typeface="Segoe UI Light"/>
              </a:endParaRPr>
            </a:p>
          </p:txBody>
        </p:sp>
        <p:sp>
          <p:nvSpPr>
            <p:cNvPr id="28" name="TextBox 27"/>
            <p:cNvSpPr txBox="1"/>
            <p:nvPr/>
          </p:nvSpPr>
          <p:spPr>
            <a:xfrm>
              <a:off x="694862" y="4585334"/>
              <a:ext cx="3371164" cy="911343"/>
            </a:xfrm>
            <a:prstGeom prst="rect">
              <a:avLst/>
            </a:prstGeom>
            <a:noFill/>
          </p:spPr>
          <p:txBody>
            <a:bodyPr wrap="square" rtlCol="0">
              <a:spAutoFit/>
            </a:bodyPr>
            <a:lstStyle/>
            <a:p>
              <a:pPr>
                <a:lnSpc>
                  <a:spcPct val="85000"/>
                </a:lnSpc>
              </a:pPr>
              <a:r>
                <a:rPr lang="en-US" sz="3200" dirty="0" smtClean="0">
                  <a:solidFill>
                    <a:srgbClr val="000000"/>
                  </a:solidFill>
                  <a:latin typeface="Segoe UI Light"/>
                </a:rPr>
                <a:t>Get started today with Yammer.</a:t>
              </a:r>
              <a:endParaRPr lang="en-US" sz="3200" dirty="0">
                <a:solidFill>
                  <a:srgbClr val="000000"/>
                </a:solidFill>
                <a:latin typeface="Segoe UI Light"/>
              </a:endParaRPr>
            </a:p>
          </p:txBody>
        </p:sp>
      </p:grpSp>
      <p:sp>
        <p:nvSpPr>
          <p:cNvPr id="85" name="Arc 84"/>
          <p:cNvSpPr/>
          <p:nvPr/>
        </p:nvSpPr>
        <p:spPr>
          <a:xfrm flipH="1">
            <a:off x="9631310" y="1161365"/>
            <a:ext cx="2073327" cy="4340408"/>
          </a:xfrm>
          <a:prstGeom prst="arc">
            <a:avLst>
              <a:gd name="adj1" fmla="val 15713201"/>
              <a:gd name="adj2" fmla="val 20922706"/>
            </a:avLst>
          </a:prstGeom>
          <a:ln w="25400">
            <a:gradFill flip="none" rotWithShape="1">
              <a:gsLst>
                <a:gs pos="95000">
                  <a:schemeClr val="bg1"/>
                </a:gs>
                <a:gs pos="2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86" name="Arc 85"/>
          <p:cNvSpPr/>
          <p:nvPr/>
        </p:nvSpPr>
        <p:spPr>
          <a:xfrm>
            <a:off x="10578425" y="1020519"/>
            <a:ext cx="2252424" cy="3835428"/>
          </a:xfrm>
          <a:prstGeom prst="arc">
            <a:avLst>
              <a:gd name="adj1" fmla="val 15637295"/>
              <a:gd name="adj2" fmla="val 17511710"/>
            </a:avLst>
          </a:prstGeom>
          <a:ln w="25400">
            <a:gradFill flip="none" rotWithShape="1">
              <a:gsLst>
                <a:gs pos="95000">
                  <a:schemeClr val="bg1">
                    <a:alpha val="26000"/>
                  </a:schemeClr>
                </a:gs>
                <a:gs pos="9000">
                  <a:schemeClr val="bg1">
                    <a:alpha val="13000"/>
                  </a:schemeClr>
                </a:gs>
                <a:gs pos="100000">
                  <a:schemeClr val="bg1">
                    <a:alpha val="0"/>
                  </a:schemeClr>
                </a:gs>
                <a:gs pos="49000">
                  <a:schemeClr val="bg1">
                    <a:alpha val="82000"/>
                  </a:schemeClr>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69" name="Rectangle 68"/>
          <p:cNvSpPr/>
          <p:nvPr/>
        </p:nvSpPr>
        <p:spPr>
          <a:xfrm>
            <a:off x="10163865" y="6625193"/>
            <a:ext cx="1894621" cy="338554"/>
          </a:xfrm>
          <a:prstGeom prst="rect">
            <a:avLst/>
          </a:prstGeom>
        </p:spPr>
        <p:txBody>
          <a:bodyPr wrap="none">
            <a:spAutoFit/>
          </a:bodyPr>
          <a:lstStyle/>
          <a:p>
            <a:r>
              <a:rPr lang="en-US" sz="1600" dirty="0">
                <a:solidFill>
                  <a:srgbClr val="FFFFFF"/>
                </a:solidFill>
              </a:rPr>
              <a:t>#</a:t>
            </a:r>
            <a:r>
              <a:rPr lang="en-US" sz="1600" dirty="0" err="1">
                <a:solidFill>
                  <a:srgbClr val="FFFFFF"/>
                </a:solidFill>
              </a:rPr>
              <a:t>worklikeanetwork</a:t>
            </a:r>
            <a:endParaRPr lang="en-US" sz="1600" dirty="0">
              <a:solidFill>
                <a:srgbClr val="FFFFFF"/>
              </a:solidFill>
            </a:endParaRPr>
          </a:p>
        </p:txBody>
      </p:sp>
      <p:grpSp>
        <p:nvGrpSpPr>
          <p:cNvPr id="9" name="Group 8"/>
          <p:cNvGrpSpPr/>
          <p:nvPr/>
        </p:nvGrpSpPr>
        <p:grpSpPr>
          <a:xfrm>
            <a:off x="1598975" y="1133825"/>
            <a:ext cx="9884474" cy="5523753"/>
            <a:chOff x="1598975" y="1133825"/>
            <a:chExt cx="9884474" cy="5523753"/>
          </a:xfrm>
        </p:grpSpPr>
        <p:grpSp>
          <p:nvGrpSpPr>
            <p:cNvPr id="6" name="Group 5"/>
            <p:cNvGrpSpPr/>
            <p:nvPr/>
          </p:nvGrpSpPr>
          <p:grpSpPr>
            <a:xfrm>
              <a:off x="1598975" y="1133825"/>
              <a:ext cx="9884474" cy="5523753"/>
              <a:chOff x="1598975" y="1133825"/>
              <a:chExt cx="9884474" cy="5523753"/>
            </a:xfrm>
          </p:grpSpPr>
          <p:grpSp>
            <p:nvGrpSpPr>
              <p:cNvPr id="5" name="Group 4"/>
              <p:cNvGrpSpPr/>
              <p:nvPr/>
            </p:nvGrpSpPr>
            <p:grpSpPr>
              <a:xfrm>
                <a:off x="1598975" y="1133825"/>
                <a:ext cx="9884474" cy="5523753"/>
                <a:chOff x="1598975" y="1133825"/>
                <a:chExt cx="9884474" cy="5523753"/>
              </a:xfrm>
            </p:grpSpPr>
            <p:grpSp>
              <p:nvGrpSpPr>
                <p:cNvPr id="150" name="Group 149"/>
                <p:cNvGrpSpPr/>
                <p:nvPr/>
              </p:nvGrpSpPr>
              <p:grpSpPr>
                <a:xfrm>
                  <a:off x="10744458" y="4264113"/>
                  <a:ext cx="483585" cy="483584"/>
                  <a:chOff x="2116625" y="4219881"/>
                  <a:chExt cx="518401" cy="518401"/>
                </a:xfrm>
              </p:grpSpPr>
              <p:grpSp>
                <p:nvGrpSpPr>
                  <p:cNvPr id="151" name="Group 150"/>
                  <p:cNvGrpSpPr/>
                  <p:nvPr/>
                </p:nvGrpSpPr>
                <p:grpSpPr>
                  <a:xfrm>
                    <a:off x="2192043" y="4351440"/>
                    <a:ext cx="374547" cy="265176"/>
                    <a:chOff x="13669912" y="1044501"/>
                    <a:chExt cx="13444390" cy="9518503"/>
                  </a:xfrm>
                  <a:solidFill>
                    <a:schemeClr val="bg1"/>
                  </a:solidFill>
                </p:grpSpPr>
                <p:sp>
                  <p:nvSpPr>
                    <p:cNvPr id="153" name="Freeform 59"/>
                    <p:cNvSpPr>
                      <a:spLocks noEditPoints="1"/>
                    </p:cNvSpPr>
                    <p:nvPr/>
                  </p:nvSpPr>
                  <p:spPr bwMode="auto">
                    <a:xfrm>
                      <a:off x="13669912" y="3281141"/>
                      <a:ext cx="8253413" cy="7281863"/>
                    </a:xfrm>
                    <a:custGeom>
                      <a:avLst/>
                      <a:gdLst>
                        <a:gd name="T0" fmla="*/ 1178 w 2201"/>
                        <a:gd name="T1" fmla="*/ 2 h 1942"/>
                        <a:gd name="T2" fmla="*/ 1100 w 2201"/>
                        <a:gd name="T3" fmla="*/ 0 h 1942"/>
                        <a:gd name="T4" fmla="*/ 0 w 2201"/>
                        <a:gd name="T5" fmla="*/ 743 h 1942"/>
                        <a:gd name="T6" fmla="*/ 541 w 2201"/>
                        <a:gd name="T7" fmla="*/ 1382 h 1942"/>
                        <a:gd name="T8" fmla="*/ 371 w 2201"/>
                        <a:gd name="T9" fmla="*/ 1656 h 1942"/>
                        <a:gd name="T10" fmla="*/ 1074 w 2201"/>
                        <a:gd name="T11" fmla="*/ 1515 h 1942"/>
                        <a:gd name="T12" fmla="*/ 1095 w 2201"/>
                        <a:gd name="T13" fmla="*/ 1485 h 1942"/>
                        <a:gd name="T14" fmla="*/ 1100 w 2201"/>
                        <a:gd name="T15" fmla="*/ 1485 h 1942"/>
                        <a:gd name="T16" fmla="*/ 2106 w 2201"/>
                        <a:gd name="T17" fmla="*/ 1044 h 1942"/>
                        <a:gd name="T18" fmla="*/ 2201 w 2201"/>
                        <a:gd name="T19" fmla="*/ 743 h 1942"/>
                        <a:gd name="T20" fmla="*/ 1178 w 2201"/>
                        <a:gd name="T21" fmla="*/ 2 h 1942"/>
                        <a:gd name="T22" fmla="*/ 702 w 2201"/>
                        <a:gd name="T23" fmla="*/ 885 h 1942"/>
                        <a:gd name="T24" fmla="*/ 570 w 2201"/>
                        <a:gd name="T25" fmla="*/ 752 h 1942"/>
                        <a:gd name="T26" fmla="*/ 702 w 2201"/>
                        <a:gd name="T27" fmla="*/ 620 h 1942"/>
                        <a:gd name="T28" fmla="*/ 834 w 2201"/>
                        <a:gd name="T29" fmla="*/ 752 h 1942"/>
                        <a:gd name="T30" fmla="*/ 702 w 2201"/>
                        <a:gd name="T31" fmla="*/ 885 h 1942"/>
                        <a:gd name="T32" fmla="*/ 1090 w 2201"/>
                        <a:gd name="T33" fmla="*/ 885 h 1942"/>
                        <a:gd name="T34" fmla="*/ 958 w 2201"/>
                        <a:gd name="T35" fmla="*/ 752 h 1942"/>
                        <a:gd name="T36" fmla="*/ 1090 w 2201"/>
                        <a:gd name="T37" fmla="*/ 620 h 1942"/>
                        <a:gd name="T38" fmla="*/ 1222 w 2201"/>
                        <a:gd name="T39" fmla="*/ 752 h 1942"/>
                        <a:gd name="T40" fmla="*/ 1090 w 2201"/>
                        <a:gd name="T41" fmla="*/ 885 h 1942"/>
                        <a:gd name="T42" fmla="*/ 1478 w 2201"/>
                        <a:gd name="T43" fmla="*/ 885 h 1942"/>
                        <a:gd name="T44" fmla="*/ 1346 w 2201"/>
                        <a:gd name="T45" fmla="*/ 757 h 1942"/>
                        <a:gd name="T46" fmla="*/ 1345 w 2201"/>
                        <a:gd name="T47" fmla="*/ 752 h 1942"/>
                        <a:gd name="T48" fmla="*/ 1478 w 2201"/>
                        <a:gd name="T49" fmla="*/ 620 h 1942"/>
                        <a:gd name="T50" fmla="*/ 1610 w 2201"/>
                        <a:gd name="T51" fmla="*/ 752 h 1942"/>
                        <a:gd name="T52" fmla="*/ 1521 w 2201"/>
                        <a:gd name="T53" fmla="*/ 877 h 1942"/>
                        <a:gd name="T54" fmla="*/ 1478 w 2201"/>
                        <a:gd name="T55" fmla="*/ 885 h 1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01" h="1942">
                          <a:moveTo>
                            <a:pt x="1178" y="2"/>
                          </a:moveTo>
                          <a:cubicBezTo>
                            <a:pt x="1152" y="1"/>
                            <a:pt x="1126" y="0"/>
                            <a:pt x="1100" y="0"/>
                          </a:cubicBezTo>
                          <a:cubicBezTo>
                            <a:pt x="493" y="0"/>
                            <a:pt x="0" y="333"/>
                            <a:pt x="0" y="743"/>
                          </a:cubicBezTo>
                          <a:cubicBezTo>
                            <a:pt x="0" y="1015"/>
                            <a:pt x="217" y="1253"/>
                            <a:pt x="541" y="1382"/>
                          </a:cubicBezTo>
                          <a:cubicBezTo>
                            <a:pt x="490" y="1487"/>
                            <a:pt x="414" y="1632"/>
                            <a:pt x="371" y="1656"/>
                          </a:cubicBezTo>
                          <a:cubicBezTo>
                            <a:pt x="301" y="1696"/>
                            <a:pt x="764" y="1942"/>
                            <a:pt x="1074" y="1515"/>
                          </a:cubicBezTo>
                          <a:cubicBezTo>
                            <a:pt x="1082" y="1505"/>
                            <a:pt x="1088" y="1495"/>
                            <a:pt x="1095" y="1485"/>
                          </a:cubicBezTo>
                          <a:cubicBezTo>
                            <a:pt x="1097" y="1485"/>
                            <a:pt x="1098" y="1485"/>
                            <a:pt x="1100" y="1485"/>
                          </a:cubicBezTo>
                          <a:cubicBezTo>
                            <a:pt x="1549" y="1485"/>
                            <a:pt x="1935" y="1304"/>
                            <a:pt x="2106" y="1044"/>
                          </a:cubicBezTo>
                          <a:cubicBezTo>
                            <a:pt x="2167" y="952"/>
                            <a:pt x="2201" y="850"/>
                            <a:pt x="2201" y="743"/>
                          </a:cubicBezTo>
                          <a:cubicBezTo>
                            <a:pt x="2201" y="350"/>
                            <a:pt x="1750" y="29"/>
                            <a:pt x="1178" y="2"/>
                          </a:cubicBezTo>
                          <a:close/>
                          <a:moveTo>
                            <a:pt x="702" y="885"/>
                          </a:moveTo>
                          <a:cubicBezTo>
                            <a:pt x="629" y="885"/>
                            <a:pt x="570" y="825"/>
                            <a:pt x="570" y="752"/>
                          </a:cubicBezTo>
                          <a:cubicBezTo>
                            <a:pt x="570" y="679"/>
                            <a:pt x="629" y="620"/>
                            <a:pt x="702" y="620"/>
                          </a:cubicBezTo>
                          <a:cubicBezTo>
                            <a:pt x="775" y="620"/>
                            <a:pt x="834" y="679"/>
                            <a:pt x="834" y="752"/>
                          </a:cubicBezTo>
                          <a:cubicBezTo>
                            <a:pt x="834" y="825"/>
                            <a:pt x="775" y="885"/>
                            <a:pt x="702" y="885"/>
                          </a:cubicBezTo>
                          <a:close/>
                          <a:moveTo>
                            <a:pt x="1090" y="885"/>
                          </a:moveTo>
                          <a:cubicBezTo>
                            <a:pt x="1017" y="885"/>
                            <a:pt x="958" y="825"/>
                            <a:pt x="958" y="752"/>
                          </a:cubicBezTo>
                          <a:cubicBezTo>
                            <a:pt x="958" y="679"/>
                            <a:pt x="1017" y="620"/>
                            <a:pt x="1090" y="620"/>
                          </a:cubicBezTo>
                          <a:cubicBezTo>
                            <a:pt x="1163" y="620"/>
                            <a:pt x="1222" y="679"/>
                            <a:pt x="1222" y="752"/>
                          </a:cubicBezTo>
                          <a:cubicBezTo>
                            <a:pt x="1222" y="825"/>
                            <a:pt x="1163" y="885"/>
                            <a:pt x="1090" y="885"/>
                          </a:cubicBezTo>
                          <a:close/>
                          <a:moveTo>
                            <a:pt x="1478" y="885"/>
                          </a:moveTo>
                          <a:cubicBezTo>
                            <a:pt x="1406" y="885"/>
                            <a:pt x="1348" y="828"/>
                            <a:pt x="1346" y="757"/>
                          </a:cubicBezTo>
                          <a:cubicBezTo>
                            <a:pt x="1346" y="756"/>
                            <a:pt x="1345" y="754"/>
                            <a:pt x="1345" y="752"/>
                          </a:cubicBezTo>
                          <a:cubicBezTo>
                            <a:pt x="1345" y="679"/>
                            <a:pt x="1405" y="620"/>
                            <a:pt x="1478" y="620"/>
                          </a:cubicBezTo>
                          <a:cubicBezTo>
                            <a:pt x="1551" y="620"/>
                            <a:pt x="1610" y="679"/>
                            <a:pt x="1610" y="752"/>
                          </a:cubicBezTo>
                          <a:cubicBezTo>
                            <a:pt x="1610" y="810"/>
                            <a:pt x="1573" y="859"/>
                            <a:pt x="1521" y="877"/>
                          </a:cubicBezTo>
                          <a:cubicBezTo>
                            <a:pt x="1508" y="882"/>
                            <a:pt x="1493" y="885"/>
                            <a:pt x="1478" y="88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54" name="Freeform 60"/>
                    <p:cNvSpPr>
                      <a:spLocks/>
                    </p:cNvSpPr>
                    <p:nvPr/>
                  </p:nvSpPr>
                  <p:spPr bwMode="auto">
                    <a:xfrm>
                      <a:off x="18872010" y="1044501"/>
                      <a:ext cx="8242292" cy="7534276"/>
                    </a:xfrm>
                    <a:custGeom>
                      <a:avLst/>
                      <a:gdLst>
                        <a:gd name="T0" fmla="*/ 1639 w 2198"/>
                        <a:gd name="T1" fmla="*/ 1429 h 2009"/>
                        <a:gd name="T2" fmla="*/ 1815 w 2198"/>
                        <a:gd name="T3" fmla="*/ 1713 h 2009"/>
                        <a:gd name="T4" fmla="*/ 1087 w 2198"/>
                        <a:gd name="T5" fmla="*/ 1567 h 2009"/>
                        <a:gd name="T6" fmla="*/ 1066 w 2198"/>
                        <a:gd name="T7" fmla="*/ 1536 h 2009"/>
                        <a:gd name="T8" fmla="*/ 1060 w 2198"/>
                        <a:gd name="T9" fmla="*/ 1536 h 2009"/>
                        <a:gd name="T10" fmla="*/ 929 w 2198"/>
                        <a:gd name="T11" fmla="*/ 1531 h 2009"/>
                        <a:gd name="T12" fmla="*/ 1023 w 2198"/>
                        <a:gd name="T13" fmla="*/ 1230 h 2009"/>
                        <a:gd name="T14" fmla="*/ 0 w 2198"/>
                        <a:gd name="T15" fmla="*/ 489 h 2009"/>
                        <a:gd name="T16" fmla="*/ 1060 w 2198"/>
                        <a:gd name="T17" fmla="*/ 0 h 2009"/>
                        <a:gd name="T18" fmla="*/ 2198 w 2198"/>
                        <a:gd name="T19" fmla="*/ 768 h 2009"/>
                        <a:gd name="T20" fmla="*/ 1639 w 2198"/>
                        <a:gd name="T21" fmla="*/ 1429 h 2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98" h="2009">
                          <a:moveTo>
                            <a:pt x="1639" y="1429"/>
                          </a:moveTo>
                          <a:cubicBezTo>
                            <a:pt x="1692" y="1538"/>
                            <a:pt x="1770" y="1687"/>
                            <a:pt x="1815" y="1713"/>
                          </a:cubicBezTo>
                          <a:cubicBezTo>
                            <a:pt x="1886" y="1754"/>
                            <a:pt x="1408" y="2009"/>
                            <a:pt x="1087" y="1567"/>
                          </a:cubicBezTo>
                          <a:cubicBezTo>
                            <a:pt x="1080" y="1556"/>
                            <a:pt x="1073" y="1546"/>
                            <a:pt x="1066" y="1536"/>
                          </a:cubicBezTo>
                          <a:cubicBezTo>
                            <a:pt x="1064" y="1536"/>
                            <a:pt x="1062" y="1536"/>
                            <a:pt x="1060" y="1536"/>
                          </a:cubicBezTo>
                          <a:cubicBezTo>
                            <a:pt x="1016" y="1536"/>
                            <a:pt x="972" y="1534"/>
                            <a:pt x="929" y="1531"/>
                          </a:cubicBezTo>
                          <a:cubicBezTo>
                            <a:pt x="989" y="1439"/>
                            <a:pt x="1023" y="1337"/>
                            <a:pt x="1023" y="1230"/>
                          </a:cubicBezTo>
                          <a:cubicBezTo>
                            <a:pt x="1023" y="837"/>
                            <a:pt x="572" y="516"/>
                            <a:pt x="0" y="489"/>
                          </a:cubicBezTo>
                          <a:cubicBezTo>
                            <a:pt x="166" y="203"/>
                            <a:pt x="578" y="0"/>
                            <a:pt x="1060" y="0"/>
                          </a:cubicBezTo>
                          <a:cubicBezTo>
                            <a:pt x="1689" y="0"/>
                            <a:pt x="2198" y="344"/>
                            <a:pt x="2198" y="768"/>
                          </a:cubicBezTo>
                          <a:cubicBezTo>
                            <a:pt x="2198" y="1050"/>
                            <a:pt x="1974" y="1296"/>
                            <a:pt x="1639" y="142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152" name="Oval 151"/>
                  <p:cNvSpPr/>
                  <p:nvPr/>
                </p:nvSpPr>
                <p:spPr bwMode="auto">
                  <a:xfrm>
                    <a:off x="2116625" y="4219881"/>
                    <a:ext cx="518401" cy="518401"/>
                  </a:xfrm>
                  <a:prstGeom prst="ellipse">
                    <a:avLst/>
                  </a:prstGeom>
                  <a:noFill/>
                  <a:ln w="2857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nvGrpSpPr>
                <p:cNvPr id="161" name="Group 160"/>
                <p:cNvGrpSpPr/>
                <p:nvPr/>
              </p:nvGrpSpPr>
              <p:grpSpPr>
                <a:xfrm>
                  <a:off x="10913208" y="1133825"/>
                  <a:ext cx="570241" cy="570241"/>
                  <a:chOff x="6968811" y="1805756"/>
                  <a:chExt cx="518401" cy="518401"/>
                </a:xfrm>
              </p:grpSpPr>
              <p:sp>
                <p:nvSpPr>
                  <p:cNvPr id="163" name="Oval 162"/>
                  <p:cNvSpPr/>
                  <p:nvPr/>
                </p:nvSpPr>
                <p:spPr bwMode="auto">
                  <a:xfrm>
                    <a:off x="6968811" y="1805756"/>
                    <a:ext cx="518401" cy="518401"/>
                  </a:xfrm>
                  <a:prstGeom prst="ellipse">
                    <a:avLst/>
                  </a:prstGeom>
                  <a:noFill/>
                  <a:ln w="2857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164" name="Group 163"/>
                  <p:cNvGrpSpPr/>
                  <p:nvPr/>
                </p:nvGrpSpPr>
                <p:grpSpPr>
                  <a:xfrm>
                    <a:off x="7062823" y="1917486"/>
                    <a:ext cx="329776" cy="285456"/>
                    <a:chOff x="13028613" y="-644525"/>
                    <a:chExt cx="7477124" cy="6472238"/>
                  </a:xfrm>
                  <a:solidFill>
                    <a:schemeClr val="bg1"/>
                  </a:solidFill>
                </p:grpSpPr>
                <p:sp>
                  <p:nvSpPr>
                    <p:cNvPr id="165" name="Freeform 29"/>
                    <p:cNvSpPr>
                      <a:spLocks noEditPoints="1"/>
                    </p:cNvSpPr>
                    <p:nvPr/>
                  </p:nvSpPr>
                  <p:spPr bwMode="auto">
                    <a:xfrm>
                      <a:off x="13028613" y="-644525"/>
                      <a:ext cx="3730625" cy="6472238"/>
                    </a:xfrm>
                    <a:custGeom>
                      <a:avLst/>
                      <a:gdLst>
                        <a:gd name="T0" fmla="*/ 0 w 995"/>
                        <a:gd name="T1" fmla="*/ 167 h 1726"/>
                        <a:gd name="T2" fmla="*/ 0 w 995"/>
                        <a:gd name="T3" fmla="*/ 1559 h 1726"/>
                        <a:gd name="T4" fmla="*/ 995 w 995"/>
                        <a:gd name="T5" fmla="*/ 1726 h 1726"/>
                        <a:gd name="T6" fmla="*/ 995 w 995"/>
                        <a:gd name="T7" fmla="*/ 0 h 1726"/>
                        <a:gd name="T8" fmla="*/ 0 w 995"/>
                        <a:gd name="T9" fmla="*/ 167 h 1726"/>
                        <a:gd name="T10" fmla="*/ 731 w 995"/>
                        <a:gd name="T11" fmla="*/ 1067 h 1726"/>
                        <a:gd name="T12" fmla="*/ 610 w 995"/>
                        <a:gd name="T13" fmla="*/ 1200 h 1726"/>
                        <a:gd name="T14" fmla="*/ 441 w 995"/>
                        <a:gd name="T15" fmla="*/ 1234 h 1726"/>
                        <a:gd name="T16" fmla="*/ 288 w 995"/>
                        <a:gd name="T17" fmla="*/ 1178 h 1726"/>
                        <a:gd name="T18" fmla="*/ 190 w 995"/>
                        <a:gd name="T19" fmla="*/ 1050 h 1726"/>
                        <a:gd name="T20" fmla="*/ 156 w 995"/>
                        <a:gd name="T21" fmla="*/ 872 h 1726"/>
                        <a:gd name="T22" fmla="*/ 190 w 995"/>
                        <a:gd name="T23" fmla="*/ 683 h 1726"/>
                        <a:gd name="T24" fmla="*/ 290 w 995"/>
                        <a:gd name="T25" fmla="*/ 549 h 1726"/>
                        <a:gd name="T26" fmla="*/ 452 w 995"/>
                        <a:gd name="T27" fmla="*/ 491 h 1726"/>
                        <a:gd name="T28" fmla="*/ 614 w 995"/>
                        <a:gd name="T29" fmla="*/ 524 h 1726"/>
                        <a:gd name="T30" fmla="*/ 731 w 995"/>
                        <a:gd name="T31" fmla="*/ 652 h 1726"/>
                        <a:gd name="T32" fmla="*/ 775 w 995"/>
                        <a:gd name="T33" fmla="*/ 855 h 1726"/>
                        <a:gd name="T34" fmla="*/ 731 w 995"/>
                        <a:gd name="T35" fmla="*/ 1067 h 1726"/>
                        <a:gd name="T36" fmla="*/ 447 w 995"/>
                        <a:gd name="T37" fmla="*/ 597 h 1726"/>
                        <a:gd name="T38" fmla="*/ 307 w 995"/>
                        <a:gd name="T39" fmla="*/ 677 h 1726"/>
                        <a:gd name="T40" fmla="*/ 257 w 995"/>
                        <a:gd name="T41" fmla="*/ 863 h 1726"/>
                        <a:gd name="T42" fmla="*/ 280 w 995"/>
                        <a:gd name="T43" fmla="*/ 998 h 1726"/>
                        <a:gd name="T44" fmla="*/ 345 w 995"/>
                        <a:gd name="T45" fmla="*/ 1091 h 1726"/>
                        <a:gd name="T46" fmla="*/ 443 w 995"/>
                        <a:gd name="T47" fmla="*/ 1129 h 1726"/>
                        <a:gd name="T48" fmla="*/ 591 w 995"/>
                        <a:gd name="T49" fmla="*/ 1067 h 1726"/>
                        <a:gd name="T50" fmla="*/ 648 w 995"/>
                        <a:gd name="T51" fmla="*/ 867 h 1726"/>
                        <a:gd name="T52" fmla="*/ 593 w 995"/>
                        <a:gd name="T53" fmla="*/ 661 h 1726"/>
                        <a:gd name="T54" fmla="*/ 447 w 995"/>
                        <a:gd name="T55" fmla="*/ 597 h 1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95" h="1726">
                          <a:moveTo>
                            <a:pt x="0" y="167"/>
                          </a:moveTo>
                          <a:cubicBezTo>
                            <a:pt x="0" y="1559"/>
                            <a:pt x="0" y="1559"/>
                            <a:pt x="0" y="1559"/>
                          </a:cubicBezTo>
                          <a:cubicBezTo>
                            <a:pt x="995" y="1726"/>
                            <a:pt x="995" y="1726"/>
                            <a:pt x="995" y="1726"/>
                          </a:cubicBezTo>
                          <a:cubicBezTo>
                            <a:pt x="995" y="0"/>
                            <a:pt x="995" y="0"/>
                            <a:pt x="995" y="0"/>
                          </a:cubicBezTo>
                          <a:lnTo>
                            <a:pt x="0" y="167"/>
                          </a:lnTo>
                          <a:close/>
                          <a:moveTo>
                            <a:pt x="731" y="1067"/>
                          </a:moveTo>
                          <a:cubicBezTo>
                            <a:pt x="703" y="1126"/>
                            <a:pt x="662" y="1171"/>
                            <a:pt x="610" y="1200"/>
                          </a:cubicBezTo>
                          <a:cubicBezTo>
                            <a:pt x="560" y="1228"/>
                            <a:pt x="503" y="1240"/>
                            <a:pt x="441" y="1234"/>
                          </a:cubicBezTo>
                          <a:cubicBezTo>
                            <a:pt x="383" y="1230"/>
                            <a:pt x="332" y="1211"/>
                            <a:pt x="288" y="1178"/>
                          </a:cubicBezTo>
                          <a:cubicBezTo>
                            <a:pt x="245" y="1146"/>
                            <a:pt x="213" y="1104"/>
                            <a:pt x="190" y="1050"/>
                          </a:cubicBezTo>
                          <a:cubicBezTo>
                            <a:pt x="167" y="997"/>
                            <a:pt x="156" y="938"/>
                            <a:pt x="156" y="872"/>
                          </a:cubicBezTo>
                          <a:cubicBezTo>
                            <a:pt x="156" y="801"/>
                            <a:pt x="167" y="738"/>
                            <a:pt x="190" y="683"/>
                          </a:cubicBezTo>
                          <a:cubicBezTo>
                            <a:pt x="213" y="627"/>
                            <a:pt x="246" y="582"/>
                            <a:pt x="290" y="549"/>
                          </a:cubicBezTo>
                          <a:cubicBezTo>
                            <a:pt x="335" y="515"/>
                            <a:pt x="389" y="496"/>
                            <a:pt x="452" y="491"/>
                          </a:cubicBezTo>
                          <a:cubicBezTo>
                            <a:pt x="511" y="486"/>
                            <a:pt x="565" y="497"/>
                            <a:pt x="614" y="524"/>
                          </a:cubicBezTo>
                          <a:cubicBezTo>
                            <a:pt x="664" y="552"/>
                            <a:pt x="703" y="595"/>
                            <a:pt x="731" y="652"/>
                          </a:cubicBezTo>
                          <a:cubicBezTo>
                            <a:pt x="760" y="710"/>
                            <a:pt x="775" y="778"/>
                            <a:pt x="775" y="855"/>
                          </a:cubicBezTo>
                          <a:cubicBezTo>
                            <a:pt x="775" y="936"/>
                            <a:pt x="760" y="1007"/>
                            <a:pt x="731" y="1067"/>
                          </a:cubicBezTo>
                          <a:close/>
                          <a:moveTo>
                            <a:pt x="447" y="597"/>
                          </a:moveTo>
                          <a:cubicBezTo>
                            <a:pt x="388" y="600"/>
                            <a:pt x="341" y="627"/>
                            <a:pt x="307" y="677"/>
                          </a:cubicBezTo>
                          <a:cubicBezTo>
                            <a:pt x="274" y="726"/>
                            <a:pt x="257" y="787"/>
                            <a:pt x="257" y="863"/>
                          </a:cubicBezTo>
                          <a:cubicBezTo>
                            <a:pt x="257" y="913"/>
                            <a:pt x="265" y="958"/>
                            <a:pt x="280" y="998"/>
                          </a:cubicBezTo>
                          <a:cubicBezTo>
                            <a:pt x="295" y="1037"/>
                            <a:pt x="317" y="1068"/>
                            <a:pt x="345" y="1091"/>
                          </a:cubicBezTo>
                          <a:cubicBezTo>
                            <a:pt x="373" y="1114"/>
                            <a:pt x="406" y="1127"/>
                            <a:pt x="443" y="1129"/>
                          </a:cubicBezTo>
                          <a:cubicBezTo>
                            <a:pt x="504" y="1132"/>
                            <a:pt x="554" y="1112"/>
                            <a:pt x="591" y="1067"/>
                          </a:cubicBezTo>
                          <a:cubicBezTo>
                            <a:pt x="629" y="1021"/>
                            <a:pt x="648" y="954"/>
                            <a:pt x="648" y="867"/>
                          </a:cubicBezTo>
                          <a:cubicBezTo>
                            <a:pt x="648" y="777"/>
                            <a:pt x="630" y="708"/>
                            <a:pt x="593" y="661"/>
                          </a:cubicBezTo>
                          <a:cubicBezTo>
                            <a:pt x="557" y="615"/>
                            <a:pt x="508" y="593"/>
                            <a:pt x="447" y="59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66" name="Freeform 30"/>
                    <p:cNvSpPr>
                      <a:spLocks/>
                    </p:cNvSpPr>
                    <p:nvPr/>
                  </p:nvSpPr>
                  <p:spPr bwMode="auto">
                    <a:xfrm>
                      <a:off x="16979900" y="363538"/>
                      <a:ext cx="3525837" cy="2405063"/>
                    </a:xfrm>
                    <a:custGeom>
                      <a:avLst/>
                      <a:gdLst>
                        <a:gd name="T0" fmla="*/ 0 w 940"/>
                        <a:gd name="T1" fmla="*/ 0 h 641"/>
                        <a:gd name="T2" fmla="*/ 927 w 940"/>
                        <a:gd name="T3" fmla="*/ 0 h 641"/>
                        <a:gd name="T4" fmla="*/ 927 w 940"/>
                        <a:gd name="T5" fmla="*/ 103 h 641"/>
                        <a:gd name="T6" fmla="*/ 333 w 940"/>
                        <a:gd name="T7" fmla="*/ 640 h 641"/>
                        <a:gd name="T8" fmla="*/ 0 w 940"/>
                        <a:gd name="T9" fmla="*/ 349 h 641"/>
                        <a:gd name="T10" fmla="*/ 0 w 940"/>
                        <a:gd name="T11" fmla="*/ 0 h 641"/>
                      </a:gdLst>
                      <a:ahLst/>
                      <a:cxnLst>
                        <a:cxn ang="0">
                          <a:pos x="T0" y="T1"/>
                        </a:cxn>
                        <a:cxn ang="0">
                          <a:pos x="T2" y="T3"/>
                        </a:cxn>
                        <a:cxn ang="0">
                          <a:pos x="T4" y="T5"/>
                        </a:cxn>
                        <a:cxn ang="0">
                          <a:pos x="T6" y="T7"/>
                        </a:cxn>
                        <a:cxn ang="0">
                          <a:pos x="T8" y="T9"/>
                        </a:cxn>
                        <a:cxn ang="0">
                          <a:pos x="T10" y="T11"/>
                        </a:cxn>
                      </a:cxnLst>
                      <a:rect l="0" t="0" r="r" b="b"/>
                      <a:pathLst>
                        <a:path w="940" h="641">
                          <a:moveTo>
                            <a:pt x="0" y="0"/>
                          </a:moveTo>
                          <a:cubicBezTo>
                            <a:pt x="927" y="0"/>
                            <a:pt x="927" y="0"/>
                            <a:pt x="927" y="0"/>
                          </a:cubicBezTo>
                          <a:cubicBezTo>
                            <a:pt x="927" y="0"/>
                            <a:pt x="940" y="83"/>
                            <a:pt x="927" y="103"/>
                          </a:cubicBezTo>
                          <a:cubicBezTo>
                            <a:pt x="902" y="141"/>
                            <a:pt x="348" y="641"/>
                            <a:pt x="333" y="640"/>
                          </a:cubicBezTo>
                          <a:cubicBezTo>
                            <a:pt x="319" y="638"/>
                            <a:pt x="0" y="349"/>
                            <a:pt x="0" y="349"/>
                          </a:cubicBez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67" name="Freeform 31"/>
                    <p:cNvSpPr>
                      <a:spLocks/>
                    </p:cNvSpPr>
                    <p:nvPr/>
                  </p:nvSpPr>
                  <p:spPr bwMode="auto">
                    <a:xfrm>
                      <a:off x="16979900" y="1136650"/>
                      <a:ext cx="3402012" cy="3678238"/>
                    </a:xfrm>
                    <a:custGeom>
                      <a:avLst/>
                      <a:gdLst>
                        <a:gd name="T0" fmla="*/ 787 w 2143"/>
                        <a:gd name="T1" fmla="*/ 1276 h 2317"/>
                        <a:gd name="T2" fmla="*/ 2143 w 2143"/>
                        <a:gd name="T3" fmla="*/ 0 h 2317"/>
                        <a:gd name="T4" fmla="*/ 2143 w 2143"/>
                        <a:gd name="T5" fmla="*/ 2317 h 2317"/>
                        <a:gd name="T6" fmla="*/ 0 w 2143"/>
                        <a:gd name="T7" fmla="*/ 2317 h 2317"/>
                        <a:gd name="T8" fmla="*/ 0 w 2143"/>
                        <a:gd name="T9" fmla="*/ 574 h 2317"/>
                        <a:gd name="T10" fmla="*/ 787 w 2143"/>
                        <a:gd name="T11" fmla="*/ 1276 h 2317"/>
                      </a:gdLst>
                      <a:ahLst/>
                      <a:cxnLst>
                        <a:cxn ang="0">
                          <a:pos x="T0" y="T1"/>
                        </a:cxn>
                        <a:cxn ang="0">
                          <a:pos x="T2" y="T3"/>
                        </a:cxn>
                        <a:cxn ang="0">
                          <a:pos x="T4" y="T5"/>
                        </a:cxn>
                        <a:cxn ang="0">
                          <a:pos x="T6" y="T7"/>
                        </a:cxn>
                        <a:cxn ang="0">
                          <a:pos x="T8" y="T9"/>
                        </a:cxn>
                        <a:cxn ang="0">
                          <a:pos x="T10" y="T11"/>
                        </a:cxn>
                      </a:cxnLst>
                      <a:rect l="0" t="0" r="r" b="b"/>
                      <a:pathLst>
                        <a:path w="2143" h="2317">
                          <a:moveTo>
                            <a:pt x="787" y="1276"/>
                          </a:moveTo>
                          <a:lnTo>
                            <a:pt x="2143" y="0"/>
                          </a:lnTo>
                          <a:lnTo>
                            <a:pt x="2143" y="2317"/>
                          </a:lnTo>
                          <a:lnTo>
                            <a:pt x="0" y="2317"/>
                          </a:lnTo>
                          <a:lnTo>
                            <a:pt x="0" y="574"/>
                          </a:lnTo>
                          <a:lnTo>
                            <a:pt x="787" y="12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grpSp>
              <p:nvGrpSpPr>
                <p:cNvPr id="168" name="Group 167"/>
                <p:cNvGrpSpPr/>
                <p:nvPr/>
              </p:nvGrpSpPr>
              <p:grpSpPr>
                <a:xfrm>
                  <a:off x="4977546" y="4177348"/>
                  <a:ext cx="428431" cy="428431"/>
                  <a:chOff x="4939198" y="1816065"/>
                  <a:chExt cx="518401" cy="518401"/>
                </a:xfrm>
              </p:grpSpPr>
              <p:sp>
                <p:nvSpPr>
                  <p:cNvPr id="169" name="Oval 168"/>
                  <p:cNvSpPr/>
                  <p:nvPr/>
                </p:nvSpPr>
                <p:spPr bwMode="auto">
                  <a:xfrm flipH="1">
                    <a:off x="4939198" y="1816065"/>
                    <a:ext cx="518401" cy="518401"/>
                  </a:xfrm>
                  <a:prstGeom prst="ellipse">
                    <a:avLst/>
                  </a:prstGeom>
                  <a:noFill/>
                  <a:ln w="2857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170" name="Group 169"/>
                  <p:cNvGrpSpPr/>
                  <p:nvPr/>
                </p:nvGrpSpPr>
                <p:grpSpPr>
                  <a:xfrm>
                    <a:off x="5020245" y="1910627"/>
                    <a:ext cx="299755" cy="329276"/>
                    <a:chOff x="-7359513" y="-1466850"/>
                    <a:chExt cx="5868850" cy="6446838"/>
                  </a:xfrm>
                  <a:solidFill>
                    <a:schemeClr val="bg1"/>
                  </a:solidFill>
                </p:grpSpPr>
                <p:sp>
                  <p:nvSpPr>
                    <p:cNvPr id="171" name="Freeform 16"/>
                    <p:cNvSpPr>
                      <a:spLocks/>
                    </p:cNvSpPr>
                    <p:nvPr/>
                  </p:nvSpPr>
                  <p:spPr bwMode="auto">
                    <a:xfrm>
                      <a:off x="-3467101" y="-893762"/>
                      <a:ext cx="1976438" cy="5362575"/>
                    </a:xfrm>
                    <a:custGeom>
                      <a:avLst/>
                      <a:gdLst>
                        <a:gd name="T0" fmla="*/ 1245 w 1245"/>
                        <a:gd name="T1" fmla="*/ 0 h 3378"/>
                        <a:gd name="T2" fmla="*/ 1245 w 1245"/>
                        <a:gd name="T3" fmla="*/ 3378 h 3378"/>
                        <a:gd name="T4" fmla="*/ 0 w 1245"/>
                        <a:gd name="T5" fmla="*/ 3378 h 3378"/>
                        <a:gd name="T6" fmla="*/ 0 w 1245"/>
                        <a:gd name="T7" fmla="*/ 3040 h 3378"/>
                        <a:gd name="T8" fmla="*/ 1027 w 1245"/>
                        <a:gd name="T9" fmla="*/ 3040 h 3378"/>
                        <a:gd name="T10" fmla="*/ 1027 w 1245"/>
                        <a:gd name="T11" fmla="*/ 2849 h 3378"/>
                        <a:gd name="T12" fmla="*/ 0 w 1245"/>
                        <a:gd name="T13" fmla="*/ 2849 h 3378"/>
                        <a:gd name="T14" fmla="*/ 0 w 1245"/>
                        <a:gd name="T15" fmla="*/ 2549 h 3378"/>
                        <a:gd name="T16" fmla="*/ 1027 w 1245"/>
                        <a:gd name="T17" fmla="*/ 2549 h 3378"/>
                        <a:gd name="T18" fmla="*/ 1027 w 1245"/>
                        <a:gd name="T19" fmla="*/ 2358 h 3378"/>
                        <a:gd name="T20" fmla="*/ 0 w 1245"/>
                        <a:gd name="T21" fmla="*/ 2358 h 3378"/>
                        <a:gd name="T22" fmla="*/ 0 w 1245"/>
                        <a:gd name="T23" fmla="*/ 2055 h 3378"/>
                        <a:gd name="T24" fmla="*/ 1027 w 1245"/>
                        <a:gd name="T25" fmla="*/ 2055 h 3378"/>
                        <a:gd name="T26" fmla="*/ 1027 w 1245"/>
                        <a:gd name="T27" fmla="*/ 1866 h 3378"/>
                        <a:gd name="T28" fmla="*/ 0 w 1245"/>
                        <a:gd name="T29" fmla="*/ 1866 h 3378"/>
                        <a:gd name="T30" fmla="*/ 0 w 1245"/>
                        <a:gd name="T31" fmla="*/ 1564 h 3378"/>
                        <a:gd name="T32" fmla="*/ 1027 w 1245"/>
                        <a:gd name="T33" fmla="*/ 1564 h 3378"/>
                        <a:gd name="T34" fmla="*/ 1027 w 1245"/>
                        <a:gd name="T35" fmla="*/ 1375 h 3378"/>
                        <a:gd name="T36" fmla="*/ 0 w 1245"/>
                        <a:gd name="T37" fmla="*/ 1375 h 3378"/>
                        <a:gd name="T38" fmla="*/ 0 w 1245"/>
                        <a:gd name="T39" fmla="*/ 1073 h 3378"/>
                        <a:gd name="T40" fmla="*/ 1027 w 1245"/>
                        <a:gd name="T41" fmla="*/ 1073 h 3378"/>
                        <a:gd name="T42" fmla="*/ 1027 w 1245"/>
                        <a:gd name="T43" fmla="*/ 881 h 3378"/>
                        <a:gd name="T44" fmla="*/ 0 w 1245"/>
                        <a:gd name="T45" fmla="*/ 881 h 3378"/>
                        <a:gd name="T46" fmla="*/ 0 w 1245"/>
                        <a:gd name="T47" fmla="*/ 581 h 3378"/>
                        <a:gd name="T48" fmla="*/ 1027 w 1245"/>
                        <a:gd name="T49" fmla="*/ 581 h 3378"/>
                        <a:gd name="T50" fmla="*/ 1027 w 1245"/>
                        <a:gd name="T51" fmla="*/ 390 h 3378"/>
                        <a:gd name="T52" fmla="*/ 0 w 1245"/>
                        <a:gd name="T53" fmla="*/ 390 h 3378"/>
                        <a:gd name="T54" fmla="*/ 0 w 1245"/>
                        <a:gd name="T55" fmla="*/ 0 h 3378"/>
                        <a:gd name="T56" fmla="*/ 1245 w 1245"/>
                        <a:gd name="T57" fmla="*/ 0 h 3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45" h="3378">
                          <a:moveTo>
                            <a:pt x="1245" y="0"/>
                          </a:moveTo>
                          <a:lnTo>
                            <a:pt x="1245" y="3378"/>
                          </a:lnTo>
                          <a:lnTo>
                            <a:pt x="0" y="3378"/>
                          </a:lnTo>
                          <a:lnTo>
                            <a:pt x="0" y="3040"/>
                          </a:lnTo>
                          <a:lnTo>
                            <a:pt x="1027" y="3040"/>
                          </a:lnTo>
                          <a:lnTo>
                            <a:pt x="1027" y="2849"/>
                          </a:lnTo>
                          <a:lnTo>
                            <a:pt x="0" y="2849"/>
                          </a:lnTo>
                          <a:lnTo>
                            <a:pt x="0" y="2549"/>
                          </a:lnTo>
                          <a:lnTo>
                            <a:pt x="1027" y="2549"/>
                          </a:lnTo>
                          <a:lnTo>
                            <a:pt x="1027" y="2358"/>
                          </a:lnTo>
                          <a:lnTo>
                            <a:pt x="0" y="2358"/>
                          </a:lnTo>
                          <a:lnTo>
                            <a:pt x="0" y="2055"/>
                          </a:lnTo>
                          <a:lnTo>
                            <a:pt x="1027" y="2055"/>
                          </a:lnTo>
                          <a:lnTo>
                            <a:pt x="1027" y="1866"/>
                          </a:lnTo>
                          <a:lnTo>
                            <a:pt x="0" y="1866"/>
                          </a:lnTo>
                          <a:lnTo>
                            <a:pt x="0" y="1564"/>
                          </a:lnTo>
                          <a:lnTo>
                            <a:pt x="1027" y="1564"/>
                          </a:lnTo>
                          <a:lnTo>
                            <a:pt x="1027" y="1375"/>
                          </a:lnTo>
                          <a:lnTo>
                            <a:pt x="0" y="1375"/>
                          </a:lnTo>
                          <a:lnTo>
                            <a:pt x="0" y="1073"/>
                          </a:lnTo>
                          <a:lnTo>
                            <a:pt x="1027" y="1073"/>
                          </a:lnTo>
                          <a:lnTo>
                            <a:pt x="1027" y="881"/>
                          </a:lnTo>
                          <a:lnTo>
                            <a:pt x="0" y="881"/>
                          </a:lnTo>
                          <a:lnTo>
                            <a:pt x="0" y="581"/>
                          </a:lnTo>
                          <a:lnTo>
                            <a:pt x="1027" y="581"/>
                          </a:lnTo>
                          <a:lnTo>
                            <a:pt x="1027" y="390"/>
                          </a:lnTo>
                          <a:lnTo>
                            <a:pt x="0" y="390"/>
                          </a:lnTo>
                          <a:lnTo>
                            <a:pt x="0" y="0"/>
                          </a:lnTo>
                          <a:lnTo>
                            <a:pt x="1245"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72" name="Freeform 17"/>
                    <p:cNvSpPr>
                      <a:spLocks noEditPoints="1"/>
                    </p:cNvSpPr>
                    <p:nvPr/>
                  </p:nvSpPr>
                  <p:spPr bwMode="auto">
                    <a:xfrm>
                      <a:off x="-7359513" y="-1466850"/>
                      <a:ext cx="3729044" cy="6446838"/>
                    </a:xfrm>
                    <a:custGeom>
                      <a:avLst/>
                      <a:gdLst>
                        <a:gd name="T0" fmla="*/ 0 w 994"/>
                        <a:gd name="T1" fmla="*/ 208 h 1719"/>
                        <a:gd name="T2" fmla="*/ 0 w 994"/>
                        <a:gd name="T3" fmla="*/ 1511 h 1719"/>
                        <a:gd name="T4" fmla="*/ 994 w 994"/>
                        <a:gd name="T5" fmla="*/ 1719 h 1719"/>
                        <a:gd name="T6" fmla="*/ 994 w 994"/>
                        <a:gd name="T7" fmla="*/ 0 h 1719"/>
                        <a:gd name="T8" fmla="*/ 0 w 994"/>
                        <a:gd name="T9" fmla="*/ 208 h 1719"/>
                        <a:gd name="T10" fmla="*/ 603 w 994"/>
                        <a:gd name="T11" fmla="*/ 1109 h 1719"/>
                        <a:gd name="T12" fmla="*/ 509 w 994"/>
                        <a:gd name="T13" fmla="*/ 1102 h 1719"/>
                        <a:gd name="T14" fmla="*/ 423 w 994"/>
                        <a:gd name="T15" fmla="*/ 737 h 1719"/>
                        <a:gd name="T16" fmla="*/ 415 w 994"/>
                        <a:gd name="T17" fmla="*/ 683 h 1719"/>
                        <a:gd name="T18" fmla="*/ 414 w 994"/>
                        <a:gd name="T19" fmla="*/ 683 h 1719"/>
                        <a:gd name="T20" fmla="*/ 411 w 994"/>
                        <a:gd name="T21" fmla="*/ 714 h 1719"/>
                        <a:gd name="T22" fmla="*/ 407 w 994"/>
                        <a:gd name="T23" fmla="*/ 738 h 1719"/>
                        <a:gd name="T24" fmla="*/ 326 w 994"/>
                        <a:gd name="T25" fmla="*/ 1090 h 1719"/>
                        <a:gd name="T26" fmla="*/ 244 w 994"/>
                        <a:gd name="T27" fmla="*/ 1085 h 1719"/>
                        <a:gd name="T28" fmla="*/ 134 w 994"/>
                        <a:gd name="T29" fmla="*/ 604 h 1719"/>
                        <a:gd name="T30" fmla="*/ 204 w 994"/>
                        <a:gd name="T31" fmla="*/ 598 h 1719"/>
                        <a:gd name="T32" fmla="*/ 279 w 994"/>
                        <a:gd name="T33" fmla="*/ 951 h 1719"/>
                        <a:gd name="T34" fmla="*/ 284 w 994"/>
                        <a:gd name="T35" fmla="*/ 1004 h 1719"/>
                        <a:gd name="T36" fmla="*/ 286 w 994"/>
                        <a:gd name="T37" fmla="*/ 1004 h 1719"/>
                        <a:gd name="T38" fmla="*/ 294 w 994"/>
                        <a:gd name="T39" fmla="*/ 950 h 1719"/>
                        <a:gd name="T40" fmla="*/ 380 w 994"/>
                        <a:gd name="T41" fmla="*/ 584 h 1719"/>
                        <a:gd name="T42" fmla="*/ 459 w 994"/>
                        <a:gd name="T43" fmla="*/ 578 h 1719"/>
                        <a:gd name="T44" fmla="*/ 548 w 994"/>
                        <a:gd name="T45" fmla="*/ 962 h 1719"/>
                        <a:gd name="T46" fmla="*/ 556 w 994"/>
                        <a:gd name="T47" fmla="*/ 1015 h 1719"/>
                        <a:gd name="T48" fmla="*/ 557 w 994"/>
                        <a:gd name="T49" fmla="*/ 1015 h 1719"/>
                        <a:gd name="T50" fmla="*/ 564 w 994"/>
                        <a:gd name="T51" fmla="*/ 960 h 1719"/>
                        <a:gd name="T52" fmla="*/ 653 w 994"/>
                        <a:gd name="T53" fmla="*/ 563 h 1719"/>
                        <a:gd name="T54" fmla="*/ 744 w 994"/>
                        <a:gd name="T55" fmla="*/ 556 h 1719"/>
                        <a:gd name="T56" fmla="*/ 603 w 994"/>
                        <a:gd name="T57" fmla="*/ 1109 h 1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4" h="1719">
                          <a:moveTo>
                            <a:pt x="0" y="208"/>
                          </a:moveTo>
                          <a:cubicBezTo>
                            <a:pt x="0" y="1511"/>
                            <a:pt x="0" y="1511"/>
                            <a:pt x="0" y="1511"/>
                          </a:cubicBezTo>
                          <a:cubicBezTo>
                            <a:pt x="994" y="1719"/>
                            <a:pt x="994" y="1719"/>
                            <a:pt x="994" y="1719"/>
                          </a:cubicBezTo>
                          <a:cubicBezTo>
                            <a:pt x="994" y="0"/>
                            <a:pt x="994" y="0"/>
                            <a:pt x="994" y="0"/>
                          </a:cubicBezTo>
                          <a:lnTo>
                            <a:pt x="0" y="208"/>
                          </a:lnTo>
                          <a:close/>
                          <a:moveTo>
                            <a:pt x="603" y="1109"/>
                          </a:moveTo>
                          <a:cubicBezTo>
                            <a:pt x="509" y="1102"/>
                            <a:pt x="509" y="1102"/>
                            <a:pt x="509" y="1102"/>
                          </a:cubicBezTo>
                          <a:cubicBezTo>
                            <a:pt x="423" y="737"/>
                            <a:pt x="423" y="737"/>
                            <a:pt x="423" y="737"/>
                          </a:cubicBezTo>
                          <a:cubicBezTo>
                            <a:pt x="419" y="721"/>
                            <a:pt x="416" y="703"/>
                            <a:pt x="415" y="683"/>
                          </a:cubicBezTo>
                          <a:cubicBezTo>
                            <a:pt x="414" y="683"/>
                            <a:pt x="414" y="683"/>
                            <a:pt x="414" y="683"/>
                          </a:cubicBezTo>
                          <a:cubicBezTo>
                            <a:pt x="414" y="692"/>
                            <a:pt x="413" y="702"/>
                            <a:pt x="411" y="714"/>
                          </a:cubicBezTo>
                          <a:cubicBezTo>
                            <a:pt x="409" y="726"/>
                            <a:pt x="408" y="734"/>
                            <a:pt x="407" y="738"/>
                          </a:cubicBezTo>
                          <a:cubicBezTo>
                            <a:pt x="326" y="1090"/>
                            <a:pt x="326" y="1090"/>
                            <a:pt x="326" y="1090"/>
                          </a:cubicBezTo>
                          <a:cubicBezTo>
                            <a:pt x="244" y="1085"/>
                            <a:pt x="244" y="1085"/>
                            <a:pt x="244" y="1085"/>
                          </a:cubicBezTo>
                          <a:cubicBezTo>
                            <a:pt x="134" y="604"/>
                            <a:pt x="134" y="604"/>
                            <a:pt x="134" y="604"/>
                          </a:cubicBezTo>
                          <a:cubicBezTo>
                            <a:pt x="204" y="598"/>
                            <a:pt x="204" y="598"/>
                            <a:pt x="204" y="598"/>
                          </a:cubicBezTo>
                          <a:cubicBezTo>
                            <a:pt x="279" y="951"/>
                            <a:pt x="279" y="951"/>
                            <a:pt x="279" y="951"/>
                          </a:cubicBezTo>
                          <a:cubicBezTo>
                            <a:pt x="281" y="961"/>
                            <a:pt x="283" y="979"/>
                            <a:pt x="284" y="1004"/>
                          </a:cubicBezTo>
                          <a:cubicBezTo>
                            <a:pt x="286" y="1004"/>
                            <a:pt x="286" y="1004"/>
                            <a:pt x="286" y="1004"/>
                          </a:cubicBezTo>
                          <a:cubicBezTo>
                            <a:pt x="287" y="991"/>
                            <a:pt x="289" y="973"/>
                            <a:pt x="294" y="950"/>
                          </a:cubicBezTo>
                          <a:cubicBezTo>
                            <a:pt x="380" y="584"/>
                            <a:pt x="380" y="584"/>
                            <a:pt x="380" y="584"/>
                          </a:cubicBezTo>
                          <a:cubicBezTo>
                            <a:pt x="459" y="578"/>
                            <a:pt x="459" y="578"/>
                            <a:pt x="459" y="578"/>
                          </a:cubicBezTo>
                          <a:cubicBezTo>
                            <a:pt x="548" y="962"/>
                            <a:pt x="548" y="962"/>
                            <a:pt x="548" y="962"/>
                          </a:cubicBezTo>
                          <a:cubicBezTo>
                            <a:pt x="552" y="975"/>
                            <a:pt x="554" y="993"/>
                            <a:pt x="556" y="1015"/>
                          </a:cubicBezTo>
                          <a:cubicBezTo>
                            <a:pt x="557" y="1015"/>
                            <a:pt x="557" y="1015"/>
                            <a:pt x="557" y="1015"/>
                          </a:cubicBezTo>
                          <a:cubicBezTo>
                            <a:pt x="558" y="998"/>
                            <a:pt x="560" y="979"/>
                            <a:pt x="564" y="960"/>
                          </a:cubicBezTo>
                          <a:cubicBezTo>
                            <a:pt x="653" y="563"/>
                            <a:pt x="653" y="563"/>
                            <a:pt x="653" y="563"/>
                          </a:cubicBezTo>
                          <a:cubicBezTo>
                            <a:pt x="744" y="556"/>
                            <a:pt x="744" y="556"/>
                            <a:pt x="744" y="556"/>
                          </a:cubicBezTo>
                          <a:lnTo>
                            <a:pt x="603" y="110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grpSp>
              <p:nvGrpSpPr>
                <p:cNvPr id="173" name="Group 172"/>
                <p:cNvGrpSpPr/>
                <p:nvPr/>
              </p:nvGrpSpPr>
              <p:grpSpPr>
                <a:xfrm>
                  <a:off x="8516225" y="4020488"/>
                  <a:ext cx="518401" cy="518401"/>
                  <a:chOff x="6288663" y="1660722"/>
                  <a:chExt cx="518401" cy="518401"/>
                </a:xfrm>
              </p:grpSpPr>
              <p:sp>
                <p:nvSpPr>
                  <p:cNvPr id="174" name="Oval 173"/>
                  <p:cNvSpPr/>
                  <p:nvPr/>
                </p:nvSpPr>
                <p:spPr bwMode="auto">
                  <a:xfrm>
                    <a:off x="6288663" y="1660722"/>
                    <a:ext cx="518401" cy="518401"/>
                  </a:xfrm>
                  <a:prstGeom prst="ellipse">
                    <a:avLst/>
                  </a:prstGeom>
                  <a:noFill/>
                  <a:ln w="2857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75" name="Picture 10" descr="C:\Users\contractor\Desktop\skydrive.png"/>
                  <p:cNvPicPr>
                    <a:picLocks noChangeAspect="1" noChangeArrowheads="1"/>
                  </p:cNvPicPr>
                  <p:nvPr/>
                </p:nvPicPr>
                <p:blipFill rotWithShape="1">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a:stretch/>
                </p:blipFill>
                <p:spPr bwMode="auto">
                  <a:xfrm>
                    <a:off x="6382317" y="1743305"/>
                    <a:ext cx="408976" cy="364254"/>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76" name="Group 175"/>
                <p:cNvGrpSpPr/>
                <p:nvPr/>
              </p:nvGrpSpPr>
              <p:grpSpPr>
                <a:xfrm>
                  <a:off x="1598975" y="1453539"/>
                  <a:ext cx="570241" cy="570241"/>
                  <a:chOff x="9177714" y="3870178"/>
                  <a:chExt cx="518401" cy="518401"/>
                </a:xfrm>
              </p:grpSpPr>
              <p:sp>
                <p:nvSpPr>
                  <p:cNvPr id="177" name="Oval 176"/>
                  <p:cNvSpPr/>
                  <p:nvPr/>
                </p:nvSpPr>
                <p:spPr bwMode="auto">
                  <a:xfrm>
                    <a:off x="9177714" y="3870178"/>
                    <a:ext cx="518401" cy="518401"/>
                  </a:xfrm>
                  <a:prstGeom prst="ellipse">
                    <a:avLst/>
                  </a:prstGeom>
                  <a:noFill/>
                  <a:ln w="2857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78" name="Picture 46" descr="C:\Users\Annette.DUARTE\Desktop\Yammer\PNG\skype.png"/>
                  <p:cNvPicPr>
                    <a:picLocks noChangeAspect="1" noChangeArrowheads="1"/>
                  </p:cNvPicPr>
                  <p:nvPr/>
                </p:nvPicPr>
                <p:blipFill>
                  <a:blip r:embed="rId6">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9285935" y="3985538"/>
                    <a:ext cx="301837" cy="301837"/>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2" name="Group 1"/>
                <p:cNvGrpSpPr/>
                <p:nvPr/>
              </p:nvGrpSpPr>
              <p:grpSpPr>
                <a:xfrm>
                  <a:off x="7521181" y="5949563"/>
                  <a:ext cx="708017" cy="708015"/>
                  <a:chOff x="7521181" y="5949563"/>
                  <a:chExt cx="708017" cy="708015"/>
                </a:xfrm>
              </p:grpSpPr>
              <p:grpSp>
                <p:nvGrpSpPr>
                  <p:cNvPr id="81" name="Group 80"/>
                  <p:cNvGrpSpPr/>
                  <p:nvPr/>
                </p:nvGrpSpPr>
                <p:grpSpPr>
                  <a:xfrm>
                    <a:off x="7521181" y="5949563"/>
                    <a:ext cx="708017" cy="708015"/>
                    <a:chOff x="2799015" y="3847497"/>
                    <a:chExt cx="518401" cy="518401"/>
                  </a:xfrm>
                </p:grpSpPr>
                <p:sp>
                  <p:nvSpPr>
                    <p:cNvPr id="82" name="Oval 81"/>
                    <p:cNvSpPr/>
                    <p:nvPr/>
                  </p:nvSpPr>
                  <p:spPr bwMode="auto">
                    <a:xfrm>
                      <a:off x="2799015" y="3847497"/>
                      <a:ext cx="518401" cy="518401"/>
                    </a:xfrm>
                    <a:prstGeom prst="ellipse">
                      <a:avLst/>
                    </a:prstGeom>
                    <a:noFill/>
                    <a:ln w="2857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7" name="AutoShape 3"/>
                    <p:cNvSpPr>
                      <a:spLocks noChangeAspect="1" noChangeArrowheads="1" noTextEdit="1"/>
                    </p:cNvSpPr>
                    <p:nvPr/>
                  </p:nvSpPr>
                  <p:spPr bwMode="auto">
                    <a:xfrm>
                      <a:off x="2806700" y="3963988"/>
                      <a:ext cx="442913"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nvGrpSpPr>
                  <p:cNvPr id="75" name="Group 74"/>
                  <p:cNvGrpSpPr/>
                  <p:nvPr/>
                </p:nvGrpSpPr>
                <p:grpSpPr>
                  <a:xfrm>
                    <a:off x="7951792" y="6197397"/>
                    <a:ext cx="150183" cy="236492"/>
                    <a:chOff x="19182514" y="3158756"/>
                    <a:chExt cx="3124201" cy="4919664"/>
                  </a:xfrm>
                  <a:solidFill>
                    <a:schemeClr val="bg1"/>
                  </a:solidFill>
                </p:grpSpPr>
                <p:sp>
                  <p:nvSpPr>
                    <p:cNvPr id="77" name="Freeform 43"/>
                    <p:cNvSpPr>
                      <a:spLocks/>
                    </p:cNvSpPr>
                    <p:nvPr/>
                  </p:nvSpPr>
                  <p:spPr bwMode="auto">
                    <a:xfrm>
                      <a:off x="19212676" y="3158756"/>
                      <a:ext cx="2400301" cy="1616076"/>
                    </a:xfrm>
                    <a:custGeom>
                      <a:avLst/>
                      <a:gdLst>
                        <a:gd name="T0" fmla="*/ 0 w 640"/>
                        <a:gd name="T1" fmla="*/ 409 h 431"/>
                        <a:gd name="T2" fmla="*/ 165 w 640"/>
                        <a:gd name="T3" fmla="*/ 255 h 431"/>
                        <a:gd name="T4" fmla="*/ 449 w 640"/>
                        <a:gd name="T5" fmla="*/ 57 h 431"/>
                        <a:gd name="T6" fmla="*/ 529 w 640"/>
                        <a:gd name="T7" fmla="*/ 218 h 431"/>
                        <a:gd name="T8" fmla="*/ 41 w 640"/>
                        <a:gd name="T9" fmla="*/ 425 h 431"/>
                        <a:gd name="T10" fmla="*/ 0 w 640"/>
                        <a:gd name="T11" fmla="*/ 409 h 431"/>
                      </a:gdLst>
                      <a:ahLst/>
                      <a:cxnLst>
                        <a:cxn ang="0">
                          <a:pos x="T0" y="T1"/>
                        </a:cxn>
                        <a:cxn ang="0">
                          <a:pos x="T2" y="T3"/>
                        </a:cxn>
                        <a:cxn ang="0">
                          <a:pos x="T4" y="T5"/>
                        </a:cxn>
                        <a:cxn ang="0">
                          <a:pos x="T6" y="T7"/>
                        </a:cxn>
                        <a:cxn ang="0">
                          <a:pos x="T8" y="T9"/>
                        </a:cxn>
                        <a:cxn ang="0">
                          <a:pos x="T10" y="T11"/>
                        </a:cxn>
                      </a:cxnLst>
                      <a:rect l="0" t="0" r="r" b="b"/>
                      <a:pathLst>
                        <a:path w="640" h="431">
                          <a:moveTo>
                            <a:pt x="0" y="409"/>
                          </a:moveTo>
                          <a:cubicBezTo>
                            <a:pt x="0" y="409"/>
                            <a:pt x="1" y="365"/>
                            <a:pt x="165" y="255"/>
                          </a:cubicBezTo>
                          <a:cubicBezTo>
                            <a:pt x="359" y="124"/>
                            <a:pt x="449" y="57"/>
                            <a:pt x="449" y="57"/>
                          </a:cubicBezTo>
                          <a:cubicBezTo>
                            <a:pt x="571" y="0"/>
                            <a:pt x="640" y="171"/>
                            <a:pt x="529" y="218"/>
                          </a:cubicBezTo>
                          <a:cubicBezTo>
                            <a:pt x="433" y="258"/>
                            <a:pt x="113" y="413"/>
                            <a:pt x="41" y="425"/>
                          </a:cubicBezTo>
                          <a:cubicBezTo>
                            <a:pt x="6" y="431"/>
                            <a:pt x="0" y="409"/>
                            <a:pt x="0" y="40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78" name="Freeform 44"/>
                    <p:cNvSpPr>
                      <a:spLocks/>
                    </p:cNvSpPr>
                    <p:nvPr/>
                  </p:nvSpPr>
                  <p:spPr bwMode="auto">
                    <a:xfrm>
                      <a:off x="19674639" y="5243144"/>
                      <a:ext cx="2632076" cy="717550"/>
                    </a:xfrm>
                    <a:custGeom>
                      <a:avLst/>
                      <a:gdLst>
                        <a:gd name="T0" fmla="*/ 5 w 702"/>
                        <a:gd name="T1" fmla="*/ 99 h 191"/>
                        <a:gd name="T2" fmla="*/ 224 w 702"/>
                        <a:gd name="T3" fmla="*/ 41 h 191"/>
                        <a:gd name="T4" fmla="*/ 568 w 702"/>
                        <a:gd name="T5" fmla="*/ 0 h 191"/>
                        <a:gd name="T6" fmla="*/ 562 w 702"/>
                        <a:gd name="T7" fmla="*/ 180 h 191"/>
                        <a:gd name="T8" fmla="*/ 35 w 702"/>
                        <a:gd name="T9" fmla="*/ 132 h 191"/>
                        <a:gd name="T10" fmla="*/ 5 w 702"/>
                        <a:gd name="T11" fmla="*/ 99 h 191"/>
                      </a:gdLst>
                      <a:ahLst/>
                      <a:cxnLst>
                        <a:cxn ang="0">
                          <a:pos x="T0" y="T1"/>
                        </a:cxn>
                        <a:cxn ang="0">
                          <a:pos x="T2" y="T3"/>
                        </a:cxn>
                        <a:cxn ang="0">
                          <a:pos x="T4" y="T5"/>
                        </a:cxn>
                        <a:cxn ang="0">
                          <a:pos x="T6" y="T7"/>
                        </a:cxn>
                        <a:cxn ang="0">
                          <a:pos x="T8" y="T9"/>
                        </a:cxn>
                        <a:cxn ang="0">
                          <a:pos x="T10" y="T11"/>
                        </a:cxn>
                      </a:cxnLst>
                      <a:rect l="0" t="0" r="r" b="b"/>
                      <a:pathLst>
                        <a:path w="702" h="191">
                          <a:moveTo>
                            <a:pt x="5" y="99"/>
                          </a:moveTo>
                          <a:cubicBezTo>
                            <a:pt x="5" y="99"/>
                            <a:pt x="28" y="60"/>
                            <a:pt x="224" y="41"/>
                          </a:cubicBezTo>
                          <a:cubicBezTo>
                            <a:pt x="457" y="17"/>
                            <a:pt x="568" y="0"/>
                            <a:pt x="568" y="0"/>
                          </a:cubicBezTo>
                          <a:cubicBezTo>
                            <a:pt x="702" y="8"/>
                            <a:pt x="682" y="191"/>
                            <a:pt x="562" y="180"/>
                          </a:cubicBezTo>
                          <a:cubicBezTo>
                            <a:pt x="459" y="170"/>
                            <a:pt x="104" y="155"/>
                            <a:pt x="35" y="132"/>
                          </a:cubicBezTo>
                          <a:cubicBezTo>
                            <a:pt x="0" y="121"/>
                            <a:pt x="5" y="99"/>
                            <a:pt x="5" y="9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89" name="Freeform 45"/>
                    <p:cNvSpPr>
                      <a:spLocks/>
                    </p:cNvSpPr>
                    <p:nvPr/>
                  </p:nvSpPr>
                  <p:spPr bwMode="auto">
                    <a:xfrm>
                      <a:off x="19182514" y="6365507"/>
                      <a:ext cx="2455863" cy="1712913"/>
                    </a:xfrm>
                    <a:custGeom>
                      <a:avLst/>
                      <a:gdLst>
                        <a:gd name="T0" fmla="*/ 15 w 655"/>
                        <a:gd name="T1" fmla="*/ 21 h 457"/>
                        <a:gd name="T2" fmla="*/ 232 w 655"/>
                        <a:gd name="T3" fmla="*/ 87 h 457"/>
                        <a:gd name="T4" fmla="*/ 545 w 655"/>
                        <a:gd name="T5" fmla="*/ 234 h 457"/>
                        <a:gd name="T6" fmla="*/ 446 w 655"/>
                        <a:gd name="T7" fmla="*/ 383 h 457"/>
                        <a:gd name="T8" fmla="*/ 23 w 655"/>
                        <a:gd name="T9" fmla="*/ 65 h 457"/>
                        <a:gd name="T10" fmla="*/ 15 w 655"/>
                        <a:gd name="T11" fmla="*/ 21 h 457"/>
                      </a:gdLst>
                      <a:ahLst/>
                      <a:cxnLst>
                        <a:cxn ang="0">
                          <a:pos x="T0" y="T1"/>
                        </a:cxn>
                        <a:cxn ang="0">
                          <a:pos x="T2" y="T3"/>
                        </a:cxn>
                        <a:cxn ang="0">
                          <a:pos x="T4" y="T5"/>
                        </a:cxn>
                        <a:cxn ang="0">
                          <a:pos x="T6" y="T7"/>
                        </a:cxn>
                        <a:cxn ang="0">
                          <a:pos x="T8" y="T9"/>
                        </a:cxn>
                        <a:cxn ang="0">
                          <a:pos x="T10" y="T11"/>
                        </a:cxn>
                      </a:cxnLst>
                      <a:rect l="0" t="0" r="r" b="b"/>
                      <a:pathLst>
                        <a:path w="655" h="457">
                          <a:moveTo>
                            <a:pt x="15" y="21"/>
                          </a:moveTo>
                          <a:cubicBezTo>
                            <a:pt x="15" y="21"/>
                            <a:pt x="55" y="0"/>
                            <a:pt x="232" y="87"/>
                          </a:cubicBezTo>
                          <a:cubicBezTo>
                            <a:pt x="442" y="190"/>
                            <a:pt x="545" y="234"/>
                            <a:pt x="545" y="234"/>
                          </a:cubicBezTo>
                          <a:cubicBezTo>
                            <a:pt x="655" y="311"/>
                            <a:pt x="542" y="457"/>
                            <a:pt x="446" y="383"/>
                          </a:cubicBezTo>
                          <a:cubicBezTo>
                            <a:pt x="363" y="321"/>
                            <a:pt x="69" y="121"/>
                            <a:pt x="23" y="65"/>
                          </a:cubicBezTo>
                          <a:cubicBezTo>
                            <a:pt x="0" y="37"/>
                            <a:pt x="15" y="21"/>
                            <a:pt x="15" y="2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grpSp>
              <p:nvGrpSpPr>
                <p:cNvPr id="3" name="Group 2"/>
                <p:cNvGrpSpPr/>
                <p:nvPr/>
              </p:nvGrpSpPr>
              <p:grpSpPr>
                <a:xfrm>
                  <a:off x="7703767" y="2260201"/>
                  <a:ext cx="389483" cy="389483"/>
                  <a:chOff x="7703767" y="2260201"/>
                  <a:chExt cx="389483" cy="389483"/>
                </a:xfrm>
              </p:grpSpPr>
              <p:sp>
                <p:nvSpPr>
                  <p:cNvPr id="187" name="Oval 186"/>
                  <p:cNvSpPr/>
                  <p:nvPr/>
                </p:nvSpPr>
                <p:spPr bwMode="auto">
                  <a:xfrm flipH="1">
                    <a:off x="7703767" y="2260201"/>
                    <a:ext cx="389483" cy="389483"/>
                  </a:xfrm>
                  <a:prstGeom prst="ellipse">
                    <a:avLst/>
                  </a:prstGeom>
                  <a:noFill/>
                  <a:ln w="2857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026" name="Picture 2" descr="C:\Users\Jonathan.DUARTE\Desktop\1.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787641" y="2345280"/>
                    <a:ext cx="229196" cy="225070"/>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4" name="Group 3"/>
                <p:cNvGrpSpPr/>
                <p:nvPr/>
              </p:nvGrpSpPr>
              <p:grpSpPr>
                <a:xfrm>
                  <a:off x="4967377" y="1198312"/>
                  <a:ext cx="483585" cy="483584"/>
                  <a:chOff x="4967377" y="1198312"/>
                  <a:chExt cx="483585" cy="483584"/>
                </a:xfrm>
              </p:grpSpPr>
              <p:sp>
                <p:nvSpPr>
                  <p:cNvPr id="148" name="Oval 147"/>
                  <p:cNvSpPr/>
                  <p:nvPr/>
                </p:nvSpPr>
                <p:spPr bwMode="auto">
                  <a:xfrm>
                    <a:off x="4967377" y="1198312"/>
                    <a:ext cx="483585" cy="483584"/>
                  </a:xfrm>
                  <a:prstGeom prst="ellipse">
                    <a:avLst/>
                  </a:prstGeom>
                  <a:noFill/>
                  <a:ln w="2857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027" name="Picture 3" descr="C:\Users\Jonathan.DUARTE\Desktop\sharepoint.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29519" y="1290637"/>
                    <a:ext cx="386210" cy="308968"/>
                  </a:xfrm>
                  <a:prstGeom prst="rect">
                    <a:avLst/>
                  </a:prstGeom>
                  <a:noFill/>
                  <a:extLst>
                    <a:ext uri="{909E8E84-426E-40dd-AFC4-6F175D3DCCD1}">
                      <a14:hiddenFill xmlns:a14="http://schemas.microsoft.com/office/drawing/2010/main" xmlns="">
                        <a:solidFill>
                          <a:srgbClr val="FFFFFF"/>
                        </a:solidFill>
                      </a14:hiddenFill>
                    </a:ext>
                  </a:extLst>
                </p:spPr>
              </p:pic>
            </p:grpSp>
          </p:grpSp>
          <p:pic>
            <p:nvPicPr>
              <p:cNvPr id="88" name="Picture 87" descr="Yammer_Spittle_White.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723688" y="6143149"/>
                <a:ext cx="393695" cy="332181"/>
              </a:xfrm>
              <a:prstGeom prst="rect">
                <a:avLst/>
              </a:prstGeom>
            </p:spPr>
          </p:pic>
        </p:grpSp>
        <p:sp>
          <p:nvSpPr>
            <p:cNvPr id="7" name="Rectangle 6"/>
            <p:cNvSpPr/>
            <p:nvPr/>
          </p:nvSpPr>
          <p:spPr bwMode="auto">
            <a:xfrm>
              <a:off x="10836077" y="4499610"/>
              <a:ext cx="135192" cy="45719"/>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16136288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left)">
                                      <p:cBhvr>
                                        <p:cTn id="7" dur="750"/>
                                        <p:tgtEl>
                                          <p:spTgt spid="64"/>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65"/>
                                        </p:tgtEl>
                                        <p:attrNameLst>
                                          <p:attrName>style.visibility</p:attrName>
                                        </p:attrNameLst>
                                      </p:cBhvr>
                                      <p:to>
                                        <p:strVal val="visible"/>
                                      </p:to>
                                    </p:set>
                                    <p:animEffect transition="in" filter="wipe(left)">
                                      <p:cBhvr>
                                        <p:cTn id="10" dur="750"/>
                                        <p:tgtEl>
                                          <p:spTgt spid="65"/>
                                        </p:tgtEl>
                                      </p:cBhvr>
                                    </p:animEffect>
                                  </p:childTnLst>
                                </p:cTn>
                              </p:par>
                              <p:par>
                                <p:cTn id="11" presetID="22" presetClass="entr" presetSubtype="8" fill="hold" grpId="0" nodeType="withEffect">
                                  <p:stCondLst>
                                    <p:cond delay="900"/>
                                  </p:stCondLst>
                                  <p:childTnLst>
                                    <p:set>
                                      <p:cBhvr>
                                        <p:cTn id="12" dur="1" fill="hold">
                                          <p:stCondLst>
                                            <p:cond delay="0"/>
                                          </p:stCondLst>
                                        </p:cTn>
                                        <p:tgtEl>
                                          <p:spTgt spid="68"/>
                                        </p:tgtEl>
                                        <p:attrNameLst>
                                          <p:attrName>style.visibility</p:attrName>
                                        </p:attrNameLst>
                                      </p:cBhvr>
                                      <p:to>
                                        <p:strVal val="visible"/>
                                      </p:to>
                                    </p:set>
                                    <p:animEffect transition="in" filter="wipe(left)">
                                      <p:cBhvr>
                                        <p:cTn id="13" dur="750"/>
                                        <p:tgtEl>
                                          <p:spTgt spid="68"/>
                                        </p:tgtEl>
                                      </p:cBhvr>
                                    </p:animEffect>
                                  </p:childTnLst>
                                </p:cTn>
                              </p:par>
                              <p:par>
                                <p:cTn id="14" presetID="22" presetClass="entr" presetSubtype="2" fill="hold" grpId="0" nodeType="withEffect">
                                  <p:stCondLst>
                                    <p:cond delay="1700"/>
                                  </p:stCondLst>
                                  <p:childTnLst>
                                    <p:set>
                                      <p:cBhvr>
                                        <p:cTn id="15" dur="1" fill="hold">
                                          <p:stCondLst>
                                            <p:cond delay="0"/>
                                          </p:stCondLst>
                                        </p:cTn>
                                        <p:tgtEl>
                                          <p:spTgt spid="70"/>
                                        </p:tgtEl>
                                        <p:attrNameLst>
                                          <p:attrName>style.visibility</p:attrName>
                                        </p:attrNameLst>
                                      </p:cBhvr>
                                      <p:to>
                                        <p:strVal val="visible"/>
                                      </p:to>
                                    </p:set>
                                    <p:animEffect transition="in" filter="wipe(right)">
                                      <p:cBhvr>
                                        <p:cTn id="16" dur="750"/>
                                        <p:tgtEl>
                                          <p:spTgt spid="70"/>
                                        </p:tgtEl>
                                      </p:cBhvr>
                                    </p:animEffect>
                                  </p:childTnLst>
                                </p:cTn>
                              </p:par>
                              <p:par>
                                <p:cTn id="17" presetID="22" presetClass="entr" presetSubtype="2" fill="hold" grpId="0" nodeType="withEffect">
                                  <p:stCondLst>
                                    <p:cond delay="2200"/>
                                  </p:stCondLst>
                                  <p:childTnLst>
                                    <p:set>
                                      <p:cBhvr>
                                        <p:cTn id="18" dur="1" fill="hold">
                                          <p:stCondLst>
                                            <p:cond delay="0"/>
                                          </p:stCondLst>
                                        </p:cTn>
                                        <p:tgtEl>
                                          <p:spTgt spid="71"/>
                                        </p:tgtEl>
                                        <p:attrNameLst>
                                          <p:attrName>style.visibility</p:attrName>
                                        </p:attrNameLst>
                                      </p:cBhvr>
                                      <p:to>
                                        <p:strVal val="visible"/>
                                      </p:to>
                                    </p:set>
                                    <p:animEffect transition="in" filter="wipe(right)">
                                      <p:cBhvr>
                                        <p:cTn id="19" dur="750"/>
                                        <p:tgtEl>
                                          <p:spTgt spid="71"/>
                                        </p:tgtEl>
                                      </p:cBhvr>
                                    </p:animEffect>
                                  </p:childTnLst>
                                </p:cTn>
                              </p:par>
                              <p:par>
                                <p:cTn id="20" presetID="22" presetClass="entr" presetSubtype="2" fill="hold" grpId="0" nodeType="withEffect">
                                  <p:stCondLst>
                                    <p:cond delay="2500"/>
                                  </p:stCondLst>
                                  <p:childTnLst>
                                    <p:set>
                                      <p:cBhvr>
                                        <p:cTn id="21" dur="1" fill="hold">
                                          <p:stCondLst>
                                            <p:cond delay="0"/>
                                          </p:stCondLst>
                                        </p:cTn>
                                        <p:tgtEl>
                                          <p:spTgt spid="72"/>
                                        </p:tgtEl>
                                        <p:attrNameLst>
                                          <p:attrName>style.visibility</p:attrName>
                                        </p:attrNameLst>
                                      </p:cBhvr>
                                      <p:to>
                                        <p:strVal val="visible"/>
                                      </p:to>
                                    </p:set>
                                    <p:animEffect transition="in" filter="wipe(right)">
                                      <p:cBhvr>
                                        <p:cTn id="22" dur="750"/>
                                        <p:tgtEl>
                                          <p:spTgt spid="72"/>
                                        </p:tgtEl>
                                      </p:cBhvr>
                                    </p:animEffect>
                                  </p:childTnLst>
                                </p:cTn>
                              </p:par>
                              <p:par>
                                <p:cTn id="23" presetID="22" presetClass="entr" presetSubtype="2" fill="hold" grpId="0" nodeType="withEffect">
                                  <p:stCondLst>
                                    <p:cond delay="2800"/>
                                  </p:stCondLst>
                                  <p:childTnLst>
                                    <p:set>
                                      <p:cBhvr>
                                        <p:cTn id="24" dur="1" fill="hold">
                                          <p:stCondLst>
                                            <p:cond delay="0"/>
                                          </p:stCondLst>
                                        </p:cTn>
                                        <p:tgtEl>
                                          <p:spTgt spid="73"/>
                                        </p:tgtEl>
                                        <p:attrNameLst>
                                          <p:attrName>style.visibility</p:attrName>
                                        </p:attrNameLst>
                                      </p:cBhvr>
                                      <p:to>
                                        <p:strVal val="visible"/>
                                      </p:to>
                                    </p:set>
                                    <p:animEffect transition="in" filter="wipe(right)">
                                      <p:cBhvr>
                                        <p:cTn id="25" dur="750"/>
                                        <p:tgtEl>
                                          <p:spTgt spid="73"/>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83"/>
                                        </p:tgtEl>
                                        <p:attrNameLst>
                                          <p:attrName>style.visibility</p:attrName>
                                        </p:attrNameLst>
                                      </p:cBhvr>
                                      <p:to>
                                        <p:strVal val="visible"/>
                                      </p:to>
                                    </p:set>
                                    <p:animEffect transition="in" filter="wipe(left)">
                                      <p:cBhvr>
                                        <p:cTn id="28" dur="750"/>
                                        <p:tgtEl>
                                          <p:spTgt spid="83"/>
                                        </p:tgtEl>
                                      </p:cBhvr>
                                    </p:animEffect>
                                  </p:childTnLst>
                                </p:cTn>
                              </p:par>
                              <p:par>
                                <p:cTn id="29" presetID="22" presetClass="entr" presetSubtype="8" fill="hold" grpId="0" nodeType="withEffect">
                                  <p:stCondLst>
                                    <p:cond delay="500"/>
                                  </p:stCondLst>
                                  <p:childTnLst>
                                    <p:set>
                                      <p:cBhvr>
                                        <p:cTn id="30" dur="1" fill="hold">
                                          <p:stCondLst>
                                            <p:cond delay="0"/>
                                          </p:stCondLst>
                                        </p:cTn>
                                        <p:tgtEl>
                                          <p:spTgt spid="63"/>
                                        </p:tgtEl>
                                        <p:attrNameLst>
                                          <p:attrName>style.visibility</p:attrName>
                                        </p:attrNameLst>
                                      </p:cBhvr>
                                      <p:to>
                                        <p:strVal val="visible"/>
                                      </p:to>
                                    </p:set>
                                    <p:animEffect transition="in" filter="wipe(left)">
                                      <p:cBhvr>
                                        <p:cTn id="31" dur="750"/>
                                        <p:tgtEl>
                                          <p:spTgt spid="63"/>
                                        </p:tgtEl>
                                      </p:cBhvr>
                                    </p:animEffect>
                                  </p:childTnLst>
                                </p:cTn>
                              </p:par>
                              <p:par>
                                <p:cTn id="32" presetID="22" presetClass="entr" presetSubtype="8" fill="hold" grpId="0" nodeType="withEffect">
                                  <p:stCondLst>
                                    <p:cond delay="900"/>
                                  </p:stCondLst>
                                  <p:childTnLst>
                                    <p:set>
                                      <p:cBhvr>
                                        <p:cTn id="33" dur="1" fill="hold">
                                          <p:stCondLst>
                                            <p:cond delay="0"/>
                                          </p:stCondLst>
                                        </p:cTn>
                                        <p:tgtEl>
                                          <p:spTgt spid="79"/>
                                        </p:tgtEl>
                                        <p:attrNameLst>
                                          <p:attrName>style.visibility</p:attrName>
                                        </p:attrNameLst>
                                      </p:cBhvr>
                                      <p:to>
                                        <p:strVal val="visible"/>
                                      </p:to>
                                    </p:set>
                                    <p:animEffect transition="in" filter="wipe(left)">
                                      <p:cBhvr>
                                        <p:cTn id="34" dur="750"/>
                                        <p:tgtEl>
                                          <p:spTgt spid="79"/>
                                        </p:tgtEl>
                                      </p:cBhvr>
                                    </p:animEffect>
                                  </p:childTnLst>
                                </p:cTn>
                              </p:par>
                              <p:par>
                                <p:cTn id="35" presetID="22" presetClass="entr" presetSubtype="8" fill="hold" grpId="0" nodeType="withEffect">
                                  <p:stCondLst>
                                    <p:cond delay="1300"/>
                                  </p:stCondLst>
                                  <p:childTnLst>
                                    <p:set>
                                      <p:cBhvr>
                                        <p:cTn id="36" dur="1" fill="hold">
                                          <p:stCondLst>
                                            <p:cond delay="0"/>
                                          </p:stCondLst>
                                        </p:cTn>
                                        <p:tgtEl>
                                          <p:spTgt spid="80"/>
                                        </p:tgtEl>
                                        <p:attrNameLst>
                                          <p:attrName>style.visibility</p:attrName>
                                        </p:attrNameLst>
                                      </p:cBhvr>
                                      <p:to>
                                        <p:strVal val="visible"/>
                                      </p:to>
                                    </p:set>
                                    <p:animEffect transition="in" filter="wipe(left)">
                                      <p:cBhvr>
                                        <p:cTn id="37" dur="750"/>
                                        <p:tgtEl>
                                          <p:spTgt spid="80"/>
                                        </p:tgtEl>
                                      </p:cBhvr>
                                    </p:animEffect>
                                  </p:childTnLst>
                                </p:cTn>
                              </p:par>
                              <p:par>
                                <p:cTn id="38" presetID="22" presetClass="entr" presetSubtype="8" fill="hold" grpId="0" nodeType="withEffect">
                                  <p:stCondLst>
                                    <p:cond delay="800"/>
                                  </p:stCondLst>
                                  <p:childTnLst>
                                    <p:set>
                                      <p:cBhvr>
                                        <p:cTn id="39" dur="1" fill="hold">
                                          <p:stCondLst>
                                            <p:cond delay="0"/>
                                          </p:stCondLst>
                                        </p:cTn>
                                        <p:tgtEl>
                                          <p:spTgt spid="66"/>
                                        </p:tgtEl>
                                        <p:attrNameLst>
                                          <p:attrName>style.visibility</p:attrName>
                                        </p:attrNameLst>
                                      </p:cBhvr>
                                      <p:to>
                                        <p:strVal val="visible"/>
                                      </p:to>
                                    </p:set>
                                    <p:animEffect transition="in" filter="wipe(left)">
                                      <p:cBhvr>
                                        <p:cTn id="40" dur="750"/>
                                        <p:tgtEl>
                                          <p:spTgt spid="66"/>
                                        </p:tgtEl>
                                      </p:cBhvr>
                                    </p:animEffect>
                                  </p:childTnLst>
                                </p:cTn>
                              </p:par>
                              <p:par>
                                <p:cTn id="41" presetID="22" presetClass="entr" presetSubtype="4" fill="hold" grpId="0" nodeType="withEffect">
                                  <p:stCondLst>
                                    <p:cond delay="1100"/>
                                  </p:stCondLst>
                                  <p:childTnLst>
                                    <p:set>
                                      <p:cBhvr>
                                        <p:cTn id="42" dur="1" fill="hold">
                                          <p:stCondLst>
                                            <p:cond delay="0"/>
                                          </p:stCondLst>
                                        </p:cTn>
                                        <p:tgtEl>
                                          <p:spTgt spid="67"/>
                                        </p:tgtEl>
                                        <p:attrNameLst>
                                          <p:attrName>style.visibility</p:attrName>
                                        </p:attrNameLst>
                                      </p:cBhvr>
                                      <p:to>
                                        <p:strVal val="visible"/>
                                      </p:to>
                                    </p:set>
                                    <p:animEffect transition="in" filter="wipe(down)">
                                      <p:cBhvr>
                                        <p:cTn id="43" dur="750"/>
                                        <p:tgtEl>
                                          <p:spTgt spid="67"/>
                                        </p:tgtEl>
                                      </p:cBhvr>
                                    </p:animEffect>
                                  </p:childTnLst>
                                </p:cTn>
                              </p:par>
                              <p:par>
                                <p:cTn id="44" presetID="22" presetClass="entr" presetSubtype="4" fill="hold" grpId="0" nodeType="withEffect">
                                  <p:stCondLst>
                                    <p:cond delay="1100"/>
                                  </p:stCondLst>
                                  <p:childTnLst>
                                    <p:set>
                                      <p:cBhvr>
                                        <p:cTn id="45" dur="1" fill="hold">
                                          <p:stCondLst>
                                            <p:cond delay="0"/>
                                          </p:stCondLst>
                                        </p:cTn>
                                        <p:tgtEl>
                                          <p:spTgt spid="84"/>
                                        </p:tgtEl>
                                        <p:attrNameLst>
                                          <p:attrName>style.visibility</p:attrName>
                                        </p:attrNameLst>
                                      </p:cBhvr>
                                      <p:to>
                                        <p:strVal val="visible"/>
                                      </p:to>
                                    </p:set>
                                    <p:animEffect transition="in" filter="wipe(down)">
                                      <p:cBhvr>
                                        <p:cTn id="46" dur="750"/>
                                        <p:tgtEl>
                                          <p:spTgt spid="84"/>
                                        </p:tgtEl>
                                      </p:cBhvr>
                                    </p:animEffect>
                                  </p:childTnLst>
                                </p:cTn>
                              </p:par>
                              <p:par>
                                <p:cTn id="47" presetID="22" presetClass="entr" presetSubtype="2" fill="hold" grpId="0" nodeType="withEffect">
                                  <p:stCondLst>
                                    <p:cond delay="1300"/>
                                  </p:stCondLst>
                                  <p:childTnLst>
                                    <p:set>
                                      <p:cBhvr>
                                        <p:cTn id="48" dur="1" fill="hold">
                                          <p:stCondLst>
                                            <p:cond delay="0"/>
                                          </p:stCondLst>
                                        </p:cTn>
                                        <p:tgtEl>
                                          <p:spTgt spid="59"/>
                                        </p:tgtEl>
                                        <p:attrNameLst>
                                          <p:attrName>style.visibility</p:attrName>
                                        </p:attrNameLst>
                                      </p:cBhvr>
                                      <p:to>
                                        <p:strVal val="visible"/>
                                      </p:to>
                                    </p:set>
                                    <p:animEffect transition="in" filter="wipe(right)">
                                      <p:cBhvr>
                                        <p:cTn id="49" dur="750"/>
                                        <p:tgtEl>
                                          <p:spTgt spid="59"/>
                                        </p:tgtEl>
                                      </p:cBhvr>
                                    </p:animEffect>
                                  </p:childTnLst>
                                </p:cTn>
                              </p:par>
                              <p:par>
                                <p:cTn id="50" presetID="22" presetClass="entr" presetSubtype="2" fill="hold" grpId="0" nodeType="withEffect">
                                  <p:stCondLst>
                                    <p:cond delay="500"/>
                                  </p:stCondLst>
                                  <p:childTnLst>
                                    <p:set>
                                      <p:cBhvr>
                                        <p:cTn id="51" dur="1" fill="hold">
                                          <p:stCondLst>
                                            <p:cond delay="0"/>
                                          </p:stCondLst>
                                        </p:cTn>
                                        <p:tgtEl>
                                          <p:spTgt spid="86"/>
                                        </p:tgtEl>
                                        <p:attrNameLst>
                                          <p:attrName>style.visibility</p:attrName>
                                        </p:attrNameLst>
                                      </p:cBhvr>
                                      <p:to>
                                        <p:strVal val="visible"/>
                                      </p:to>
                                    </p:set>
                                    <p:animEffect transition="in" filter="wipe(right)">
                                      <p:cBhvr>
                                        <p:cTn id="52" dur="750"/>
                                        <p:tgtEl>
                                          <p:spTgt spid="86"/>
                                        </p:tgtEl>
                                      </p:cBhvr>
                                    </p:animEffect>
                                  </p:childTnLst>
                                </p:cTn>
                              </p:par>
                              <p:par>
                                <p:cTn id="53" presetID="22" presetClass="entr" presetSubtype="1" fill="hold" grpId="0" nodeType="withEffect">
                                  <p:stCondLst>
                                    <p:cond delay="900"/>
                                  </p:stCondLst>
                                  <p:childTnLst>
                                    <p:set>
                                      <p:cBhvr>
                                        <p:cTn id="54" dur="1" fill="hold">
                                          <p:stCondLst>
                                            <p:cond delay="0"/>
                                          </p:stCondLst>
                                        </p:cTn>
                                        <p:tgtEl>
                                          <p:spTgt spid="85"/>
                                        </p:tgtEl>
                                        <p:attrNameLst>
                                          <p:attrName>style.visibility</p:attrName>
                                        </p:attrNameLst>
                                      </p:cBhvr>
                                      <p:to>
                                        <p:strVal val="visible"/>
                                      </p:to>
                                    </p:set>
                                    <p:animEffect transition="in" filter="wipe(up)">
                                      <p:cBhvr>
                                        <p:cTn id="55" dur="750"/>
                                        <p:tgtEl>
                                          <p:spTgt spid="85"/>
                                        </p:tgtEl>
                                      </p:cBhvr>
                                    </p:animEffect>
                                  </p:childTnLst>
                                </p:cTn>
                              </p:par>
                              <p:par>
                                <p:cTn id="56" presetID="22" presetClass="entr" presetSubtype="8" fill="hold" grpId="0" nodeType="withEffect">
                                  <p:stCondLst>
                                    <p:cond delay="1200"/>
                                  </p:stCondLst>
                                  <p:childTnLst>
                                    <p:set>
                                      <p:cBhvr>
                                        <p:cTn id="57" dur="1" fill="hold">
                                          <p:stCondLst>
                                            <p:cond delay="0"/>
                                          </p:stCondLst>
                                        </p:cTn>
                                        <p:tgtEl>
                                          <p:spTgt spid="60"/>
                                        </p:tgtEl>
                                        <p:attrNameLst>
                                          <p:attrName>style.visibility</p:attrName>
                                        </p:attrNameLst>
                                      </p:cBhvr>
                                      <p:to>
                                        <p:strVal val="visible"/>
                                      </p:to>
                                    </p:set>
                                    <p:animEffect transition="in" filter="wipe(left)">
                                      <p:cBhvr>
                                        <p:cTn id="58" dur="750"/>
                                        <p:tgtEl>
                                          <p:spTgt spid="60"/>
                                        </p:tgtEl>
                                      </p:cBhvr>
                                    </p:animEffect>
                                  </p:childTnLst>
                                </p:cTn>
                              </p:par>
                              <p:par>
                                <p:cTn id="59" presetID="22" presetClass="entr" presetSubtype="4" fill="hold" grpId="0" nodeType="withEffect">
                                  <p:stCondLst>
                                    <p:cond delay="1500"/>
                                  </p:stCondLst>
                                  <p:childTnLst>
                                    <p:set>
                                      <p:cBhvr>
                                        <p:cTn id="60" dur="1" fill="hold">
                                          <p:stCondLst>
                                            <p:cond delay="0"/>
                                          </p:stCondLst>
                                        </p:cTn>
                                        <p:tgtEl>
                                          <p:spTgt spid="62"/>
                                        </p:tgtEl>
                                        <p:attrNameLst>
                                          <p:attrName>style.visibility</p:attrName>
                                        </p:attrNameLst>
                                      </p:cBhvr>
                                      <p:to>
                                        <p:strVal val="visible"/>
                                      </p:to>
                                    </p:set>
                                    <p:animEffect transition="in" filter="wipe(down)">
                                      <p:cBhvr>
                                        <p:cTn id="61" dur="750"/>
                                        <p:tgtEl>
                                          <p:spTgt spid="62"/>
                                        </p:tgtEl>
                                      </p:cBhvr>
                                    </p:animEffect>
                                  </p:childTnLst>
                                </p:cTn>
                              </p:par>
                              <p:par>
                                <p:cTn id="62" presetID="22" presetClass="entr" presetSubtype="8" fill="hold" grpId="0" nodeType="withEffect">
                                  <p:stCondLst>
                                    <p:cond delay="1800"/>
                                  </p:stCondLst>
                                  <p:childTnLst>
                                    <p:set>
                                      <p:cBhvr>
                                        <p:cTn id="63" dur="1" fill="hold">
                                          <p:stCondLst>
                                            <p:cond delay="0"/>
                                          </p:stCondLst>
                                        </p:cTn>
                                        <p:tgtEl>
                                          <p:spTgt spid="74"/>
                                        </p:tgtEl>
                                        <p:attrNameLst>
                                          <p:attrName>style.visibility</p:attrName>
                                        </p:attrNameLst>
                                      </p:cBhvr>
                                      <p:to>
                                        <p:strVal val="visible"/>
                                      </p:to>
                                    </p:set>
                                    <p:animEffect transition="in" filter="wipe(left)">
                                      <p:cBhvr>
                                        <p:cTn id="64" dur="75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animBg="1"/>
      <p:bldP spid="62" grpId="0" animBg="1"/>
      <p:bldP spid="63" grpId="0" animBg="1"/>
      <p:bldP spid="64" grpId="0" animBg="1"/>
      <p:bldP spid="65" grpId="0" animBg="1"/>
      <p:bldP spid="66" grpId="0" animBg="1"/>
      <p:bldP spid="67" grpId="0" animBg="1"/>
      <p:bldP spid="68" grpId="0" animBg="1"/>
      <p:bldP spid="70" grpId="0" animBg="1"/>
      <p:bldP spid="71" grpId="0" animBg="1"/>
      <p:bldP spid="72" grpId="0" animBg="1"/>
      <p:bldP spid="73" grpId="0" animBg="1"/>
      <p:bldP spid="74" grpId="0" animBg="1"/>
      <p:bldP spid="79" grpId="0" animBg="1"/>
      <p:bldP spid="80" grpId="0" animBg="1"/>
      <p:bldP spid="83" grpId="0" animBg="1"/>
      <p:bldP spid="84" grpId="0" animBg="1"/>
      <p:bldP spid="85" grpId="0" animBg="1"/>
      <p:bldP spid="8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78539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3152329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4228514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Agenda</a:t>
            </a:r>
            <a:endParaRPr lang="en-US" dirty="0"/>
          </a:p>
        </p:txBody>
      </p:sp>
      <p:sp>
        <p:nvSpPr>
          <p:cNvPr id="2" name="TextBox 1"/>
          <p:cNvSpPr txBox="1"/>
          <p:nvPr/>
        </p:nvSpPr>
        <p:spPr>
          <a:xfrm>
            <a:off x="4313237" y="5916493"/>
            <a:ext cx="4648200" cy="1037207"/>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rgbClr val="0072C6"/>
                </a:solidFill>
              </a:rPr>
              <a:t>Join</a:t>
            </a:r>
            <a:r>
              <a:rPr lang="en-US" sz="2400" dirty="0" smtClean="0">
                <a:gradFill>
                  <a:gsLst>
                    <a:gs pos="2917">
                      <a:srgbClr val="505050"/>
                    </a:gs>
                    <a:gs pos="30000">
                      <a:srgbClr val="505050"/>
                    </a:gs>
                  </a:gsLst>
                  <a:lin ang="5400000" scaled="0"/>
                </a:gradFill>
              </a:rPr>
              <a:t> #SPC14 Yammer network</a:t>
            </a:r>
          </a:p>
          <a:p>
            <a:pPr>
              <a:lnSpc>
                <a:spcPct val="90000"/>
              </a:lnSpc>
              <a:spcAft>
                <a:spcPts val="600"/>
              </a:spcAft>
            </a:pPr>
            <a:r>
              <a:rPr lang="en-US" sz="2400" dirty="0" smtClean="0">
                <a:solidFill>
                  <a:srgbClr val="0072C6"/>
                </a:solidFill>
              </a:rPr>
              <a:t>Engage</a:t>
            </a:r>
            <a:r>
              <a:rPr lang="en-US" sz="2400" dirty="0" smtClean="0">
                <a:gradFill>
                  <a:gsLst>
                    <a:gs pos="2917">
                      <a:srgbClr val="505050"/>
                    </a:gs>
                    <a:gs pos="30000">
                      <a:srgbClr val="505050"/>
                    </a:gs>
                  </a:gsLst>
                  <a:lin ang="5400000" scaled="0"/>
                </a:gradFill>
              </a:rPr>
              <a:t> using </a:t>
            </a:r>
            <a:r>
              <a:rPr lang="en-US" sz="2400" b="1" dirty="0" smtClean="0">
                <a:gradFill>
                  <a:gsLst>
                    <a:gs pos="2917">
                      <a:srgbClr val="505050"/>
                    </a:gs>
                    <a:gs pos="30000">
                      <a:srgbClr val="505050"/>
                    </a:gs>
                  </a:gsLst>
                  <a:lin ang="5400000" scaled="0"/>
                </a:gradFill>
              </a:rPr>
              <a:t>#SPC282</a:t>
            </a:r>
          </a:p>
        </p:txBody>
      </p:sp>
      <p:graphicFrame>
        <p:nvGraphicFramePr>
          <p:cNvPr id="6" name="Table 5"/>
          <p:cNvGraphicFramePr>
            <a:graphicFrameLocks noGrp="1"/>
          </p:cNvGraphicFramePr>
          <p:nvPr>
            <p:extLst/>
          </p:nvPr>
        </p:nvGraphicFramePr>
        <p:xfrm>
          <a:off x="1468438" y="3341784"/>
          <a:ext cx="8515350" cy="370840"/>
        </p:xfrm>
        <a:graphic>
          <a:graphicData uri="http://schemas.openxmlformats.org/drawingml/2006/table">
            <a:tbl>
              <a:tblPr firstRow="1" bandRow="1">
                <a:tableStyleId>{5C22544A-7EE6-4342-B048-85BDC9FD1C3A}</a:tableStyleId>
              </a:tblPr>
              <a:tblGrid>
                <a:gridCol w="946150"/>
                <a:gridCol w="946150"/>
                <a:gridCol w="946150"/>
                <a:gridCol w="946150"/>
                <a:gridCol w="946150"/>
                <a:gridCol w="946150"/>
                <a:gridCol w="946150"/>
                <a:gridCol w="946150"/>
                <a:gridCol w="946150"/>
              </a:tblGrid>
              <a:tr h="370840">
                <a:tc>
                  <a:txBody>
                    <a:bodyPr/>
                    <a:lstStyle/>
                    <a:p>
                      <a:endParaRPr lang="en-US"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solidFill>
                  </a:tcPr>
                </a:tc>
                <a:tc>
                  <a:txBody>
                    <a:bodyPr/>
                    <a:lstStyle/>
                    <a:p>
                      <a:endParaRPr lang="en-US"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solidFill>
                  </a:tcPr>
                </a:tc>
                <a:tc>
                  <a:txBody>
                    <a:bodyPr/>
                    <a:lstStyle/>
                    <a:p>
                      <a:endParaRPr lang="en-US"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tc>
                  <a:txBody>
                    <a:bodyPr/>
                    <a:lstStyle/>
                    <a:p>
                      <a:endParaRPr lang="en-US"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tc>
                  <a:txBody>
                    <a:bodyPr/>
                    <a:lstStyle/>
                    <a:p>
                      <a:endParaRPr lang="en-US"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tc>
                  <a:txBody>
                    <a:bodyPr/>
                    <a:lstStyle/>
                    <a:p>
                      <a:endParaRPr lang="en-US"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tc>
                  <a:txBody>
                    <a:bodyPr/>
                    <a:lstStyle/>
                    <a:p>
                      <a:endParaRPr lang="en-US"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tc>
                  <a:txBody>
                    <a:bodyPr/>
                    <a:lstStyle/>
                    <a:p>
                      <a:endParaRPr lang="en-US"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4"/>
                    </a:solidFill>
                  </a:tcPr>
                </a:tc>
                <a:tc>
                  <a:txBody>
                    <a:bodyPr/>
                    <a:lstStyle/>
                    <a:p>
                      <a:endParaRPr lang="en-US"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5"/>
                    </a:solidFill>
                  </a:tcPr>
                </a:tc>
              </a:tr>
            </a:tbl>
          </a:graphicData>
        </a:graphic>
      </p:graphicFrame>
      <p:cxnSp>
        <p:nvCxnSpPr>
          <p:cNvPr id="7" name="Straight Connector 6"/>
          <p:cNvCxnSpPr/>
          <p:nvPr/>
        </p:nvCxnSpPr>
        <p:spPr>
          <a:xfrm>
            <a:off x="2484437" y="3724324"/>
            <a:ext cx="0" cy="538480"/>
          </a:xfrm>
          <a:prstGeom prst="line">
            <a:avLst/>
          </a:prstGeom>
          <a:ln>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312737" y="4183062"/>
            <a:ext cx="4343400" cy="738664"/>
          </a:xfrm>
          <a:prstGeom prst="rect">
            <a:avLst/>
          </a:prstGeom>
          <a:noFill/>
        </p:spPr>
        <p:txBody>
          <a:bodyPr wrap="square" lIns="182880" tIns="146304" rIns="182880" bIns="146304" rtlCol="0">
            <a:spAutoFit/>
          </a:bodyPr>
          <a:lstStyle/>
          <a:p>
            <a:pPr algn="ctr">
              <a:lnSpc>
                <a:spcPct val="90000"/>
              </a:lnSpc>
              <a:spcAft>
                <a:spcPts val="600"/>
              </a:spcAft>
            </a:pPr>
            <a:r>
              <a:rPr lang="en-US" sz="3200" dirty="0" smtClean="0">
                <a:solidFill>
                  <a:srgbClr val="505050"/>
                </a:solidFill>
                <a:latin typeface="Segoe UI Light"/>
              </a:rPr>
              <a:t>Work Like a Network</a:t>
            </a:r>
            <a:endParaRPr lang="en-US" sz="2000" i="1" dirty="0" smtClean="0">
              <a:solidFill>
                <a:srgbClr val="505050"/>
              </a:solidFill>
              <a:latin typeface="Segoe UI Light"/>
            </a:endParaRPr>
          </a:p>
        </p:txBody>
      </p:sp>
      <p:cxnSp>
        <p:nvCxnSpPr>
          <p:cNvPr id="9" name="Straight Connector 8"/>
          <p:cNvCxnSpPr/>
          <p:nvPr/>
        </p:nvCxnSpPr>
        <p:spPr>
          <a:xfrm>
            <a:off x="5761037" y="2735262"/>
            <a:ext cx="0" cy="606522"/>
          </a:xfrm>
          <a:prstGeom prst="line">
            <a:avLst/>
          </a:prstGeom>
          <a:ln>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890390" y="1997664"/>
            <a:ext cx="3745199" cy="738664"/>
          </a:xfrm>
          <a:prstGeom prst="rect">
            <a:avLst/>
          </a:prstGeom>
          <a:noFill/>
        </p:spPr>
        <p:txBody>
          <a:bodyPr wrap="square" lIns="182880" tIns="146304" rIns="182880" bIns="146304" rtlCol="0">
            <a:spAutoFit/>
          </a:bodyPr>
          <a:lstStyle/>
          <a:p>
            <a:pPr algn="ctr">
              <a:lnSpc>
                <a:spcPct val="90000"/>
              </a:lnSpc>
              <a:spcAft>
                <a:spcPts val="600"/>
              </a:spcAft>
            </a:pPr>
            <a:r>
              <a:rPr lang="en-US" sz="3200" dirty="0" smtClean="0">
                <a:solidFill>
                  <a:srgbClr val="505050"/>
                </a:solidFill>
                <a:latin typeface="Segoe UI Light"/>
              </a:rPr>
              <a:t>New Experiences</a:t>
            </a:r>
            <a:endParaRPr lang="en-US" sz="3200" i="1" dirty="0">
              <a:solidFill>
                <a:srgbClr val="505050"/>
              </a:solidFill>
              <a:latin typeface="Segoe UI Light"/>
            </a:endParaRPr>
          </a:p>
        </p:txBody>
      </p:sp>
      <p:cxnSp>
        <p:nvCxnSpPr>
          <p:cNvPr id="11" name="Straight Connector 10"/>
          <p:cNvCxnSpPr/>
          <p:nvPr/>
        </p:nvCxnSpPr>
        <p:spPr>
          <a:xfrm flipV="1">
            <a:off x="8656637" y="3712624"/>
            <a:ext cx="0" cy="548640"/>
          </a:xfrm>
          <a:prstGeom prst="line">
            <a:avLst/>
          </a:prstGeom>
          <a:ln>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7622620" y="4259807"/>
            <a:ext cx="2057400" cy="738664"/>
          </a:xfrm>
          <a:prstGeom prst="rect">
            <a:avLst/>
          </a:prstGeom>
          <a:noFill/>
        </p:spPr>
        <p:txBody>
          <a:bodyPr wrap="square" lIns="182880" tIns="146304" rIns="182880" bIns="146304" rtlCol="0">
            <a:spAutoFit/>
          </a:bodyPr>
          <a:lstStyle/>
          <a:p>
            <a:pPr algn="ctr">
              <a:lnSpc>
                <a:spcPct val="90000"/>
              </a:lnSpc>
              <a:spcAft>
                <a:spcPts val="600"/>
              </a:spcAft>
            </a:pPr>
            <a:r>
              <a:rPr lang="en-US" sz="3200" dirty="0" smtClean="0">
                <a:solidFill>
                  <a:srgbClr val="505050"/>
                </a:solidFill>
                <a:latin typeface="Segoe UI Light"/>
              </a:rPr>
              <a:t>Journey</a:t>
            </a:r>
            <a:endParaRPr lang="en-US" sz="2000" i="1" dirty="0">
              <a:solidFill>
                <a:srgbClr val="505050"/>
              </a:solidFill>
              <a:latin typeface="Segoe UI Light"/>
            </a:endParaRPr>
          </a:p>
        </p:txBody>
      </p:sp>
      <p:cxnSp>
        <p:nvCxnSpPr>
          <p:cNvPr id="14" name="Straight Connector 13"/>
          <p:cNvCxnSpPr/>
          <p:nvPr/>
        </p:nvCxnSpPr>
        <p:spPr>
          <a:xfrm>
            <a:off x="9489414" y="2735262"/>
            <a:ext cx="0" cy="606521"/>
          </a:xfrm>
          <a:prstGeom prst="line">
            <a:avLst/>
          </a:prstGeom>
          <a:ln>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8226797" y="2055938"/>
            <a:ext cx="2525234" cy="738664"/>
          </a:xfrm>
          <a:prstGeom prst="rect">
            <a:avLst/>
          </a:prstGeom>
          <a:noFill/>
        </p:spPr>
        <p:txBody>
          <a:bodyPr wrap="square" lIns="182880" tIns="146304" rIns="182880" bIns="146304" rtlCol="0">
            <a:spAutoFit/>
          </a:bodyPr>
          <a:lstStyle/>
          <a:p>
            <a:pPr algn="ctr">
              <a:lnSpc>
                <a:spcPct val="90000"/>
              </a:lnSpc>
              <a:spcAft>
                <a:spcPts val="600"/>
              </a:spcAft>
            </a:pPr>
            <a:r>
              <a:rPr lang="en-US" sz="3200" dirty="0" smtClean="0">
                <a:solidFill>
                  <a:srgbClr val="505050"/>
                </a:solidFill>
                <a:latin typeface="Segoe UI Light"/>
              </a:rPr>
              <a:t>Next Steps</a:t>
            </a:r>
            <a:endParaRPr lang="en-US" sz="2000" i="1" dirty="0">
              <a:solidFill>
                <a:srgbClr val="505050"/>
              </a:solidFill>
              <a:latin typeface="Segoe UI Light"/>
            </a:endParaRPr>
          </a:p>
        </p:txBody>
      </p:sp>
    </p:spTree>
    <p:extLst>
      <p:ext uri="{BB962C8B-B14F-4D97-AF65-F5344CB8AC3E}">
        <p14:creationId xmlns:p14="http://schemas.microsoft.com/office/powerpoint/2010/main" val="1597627287"/>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 Like a Network</a:t>
            </a:r>
            <a:endParaRPr lang="en-US" dirty="0"/>
          </a:p>
        </p:txBody>
      </p:sp>
    </p:spTree>
    <p:extLst>
      <p:ext uri="{BB962C8B-B14F-4D97-AF65-F5344CB8AC3E}">
        <p14:creationId xmlns:p14="http://schemas.microsoft.com/office/powerpoint/2010/main" val="465558771"/>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 name="Picture 3" descr="C:\Users\Annette.DUARTE\Downloads\180041971.jpg"/>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1" y="-1902"/>
            <a:ext cx="12436475" cy="6996427"/>
          </a:xfrm>
          <a:prstGeom prst="rect">
            <a:avLst/>
          </a:prstGeom>
          <a:noFill/>
          <a:extLst>
            <a:ext uri="{909E8E84-426E-40dd-AFC4-6F175D3DCCD1}">
              <a14:hiddenFill xmlns:a14="http://schemas.microsoft.com/office/drawing/2010/main" xmlns="">
                <a:solidFill>
                  <a:srgbClr val="FFFFFF"/>
                </a:solidFill>
              </a14:hiddenFill>
            </a:ext>
          </a:extLst>
        </p:spPr>
      </p:pic>
      <p:sp>
        <p:nvSpPr>
          <p:cNvPr id="105" name="Rectangle 104"/>
          <p:cNvSpPr/>
          <p:nvPr/>
        </p:nvSpPr>
        <p:spPr>
          <a:xfrm>
            <a:off x="3080" y="0"/>
            <a:ext cx="12433395" cy="3714562"/>
          </a:xfrm>
          <a:prstGeom prst="rect">
            <a:avLst/>
          </a:prstGeom>
          <a:gradFill flip="none" rotWithShape="1">
            <a:gsLst>
              <a:gs pos="99167">
                <a:schemeClr val="tx2">
                  <a:lumMod val="50000"/>
                </a:schemeClr>
              </a:gs>
              <a:gs pos="88000">
                <a:schemeClr val="tx2">
                  <a:lumMod val="75000"/>
                  <a:alpha val="83000"/>
                </a:schemeClr>
              </a:gs>
              <a:gs pos="41000">
                <a:srgbClr val="006FC1">
                  <a:alpha val="0"/>
                </a:srgbClr>
              </a:gs>
              <a:gs pos="0">
                <a:schemeClr val="tx2">
                  <a:alpha val="0"/>
                </a:schemeClr>
              </a:gs>
            </a:gsLst>
            <a:lin ang="15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23" name="Title 22"/>
          <p:cNvSpPr>
            <a:spLocks noGrp="1"/>
          </p:cNvSpPr>
          <p:nvPr>
            <p:ph type="title"/>
          </p:nvPr>
        </p:nvSpPr>
        <p:spPr/>
        <p:txBody>
          <a:bodyPr/>
          <a:lstStyle/>
          <a:p>
            <a:r>
              <a:rPr lang="en-US" sz="4800" dirty="0" smtClean="0">
                <a:solidFill>
                  <a:schemeClr val="bg1"/>
                </a:solidFill>
              </a:rPr>
              <a:t>The world has become a giant network</a:t>
            </a:r>
            <a:endParaRPr lang="en-US" sz="4800" dirty="0">
              <a:solidFill>
                <a:schemeClr val="bg1"/>
              </a:solidFill>
            </a:endParaRPr>
          </a:p>
        </p:txBody>
      </p:sp>
      <p:sp>
        <p:nvSpPr>
          <p:cNvPr id="163" name="Arc 162"/>
          <p:cNvSpPr/>
          <p:nvPr/>
        </p:nvSpPr>
        <p:spPr>
          <a:xfrm flipH="1">
            <a:off x="6334698" y="1207590"/>
            <a:ext cx="3877937" cy="4995957"/>
          </a:xfrm>
          <a:prstGeom prst="arc">
            <a:avLst>
              <a:gd name="adj1" fmla="val 14038482"/>
              <a:gd name="adj2" fmla="val 21184448"/>
            </a:avLst>
          </a:prstGeom>
          <a:ln w="15875">
            <a:gradFill flip="none" rotWithShape="1">
              <a:gsLst>
                <a:gs pos="95000">
                  <a:schemeClr val="bg1"/>
                </a:gs>
                <a:gs pos="5000">
                  <a:schemeClr val="bg1"/>
                </a:gs>
                <a:gs pos="100000">
                  <a:schemeClr val="bg1">
                    <a:alpha val="0"/>
                  </a:schemeClr>
                </a:gs>
                <a:gs pos="49000">
                  <a:schemeClr val="bg1"/>
                </a:gs>
                <a:gs pos="2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grpSp>
        <p:nvGrpSpPr>
          <p:cNvPr id="25" name="Group 24"/>
          <p:cNvGrpSpPr/>
          <p:nvPr/>
        </p:nvGrpSpPr>
        <p:grpSpPr>
          <a:xfrm>
            <a:off x="690388" y="2639916"/>
            <a:ext cx="246504" cy="246504"/>
            <a:chOff x="668354" y="2706017"/>
            <a:chExt cx="246504" cy="246504"/>
          </a:xfrm>
        </p:grpSpPr>
        <p:sp>
          <p:nvSpPr>
            <p:cNvPr id="12" name="Oval 11"/>
            <p:cNvSpPr/>
            <p:nvPr/>
          </p:nvSpPr>
          <p:spPr>
            <a:xfrm>
              <a:off x="668354" y="2706017"/>
              <a:ext cx="246504" cy="246504"/>
            </a:xfrm>
            <a:prstGeom prst="ellipse">
              <a:avLst/>
            </a:prstGeom>
            <a:solidFill>
              <a:srgbClr val="68217A">
                <a:alpha val="90980"/>
              </a:srgbClr>
            </a:solidFill>
            <a:ln>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7741" y="2753482"/>
              <a:ext cx="129765" cy="1515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29" name="Group 28"/>
          <p:cNvGrpSpPr/>
          <p:nvPr/>
        </p:nvGrpSpPr>
        <p:grpSpPr>
          <a:xfrm>
            <a:off x="4295474" y="1715749"/>
            <a:ext cx="164880" cy="164880"/>
            <a:chOff x="4295474" y="1660664"/>
            <a:chExt cx="164880" cy="164880"/>
          </a:xfrm>
        </p:grpSpPr>
        <p:sp>
          <p:nvSpPr>
            <p:cNvPr id="38" name="Oval 37"/>
            <p:cNvSpPr/>
            <p:nvPr/>
          </p:nvSpPr>
          <p:spPr>
            <a:xfrm>
              <a:off x="4295474" y="1660664"/>
              <a:ext cx="164880" cy="164880"/>
            </a:xfrm>
            <a:prstGeom prst="ellipse">
              <a:avLst/>
            </a:prstGeom>
            <a:solidFill>
              <a:srgbClr val="008272">
                <a:alpha val="89804"/>
              </a:srgbClr>
            </a:solidFill>
            <a:ln w="12700">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pic>
          <p:nvPicPr>
            <p:cNvPr id="73"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58043" y="1723233"/>
              <a:ext cx="61776" cy="617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
        <p:nvSpPr>
          <p:cNvPr id="18" name="Arc 17"/>
          <p:cNvSpPr/>
          <p:nvPr/>
        </p:nvSpPr>
        <p:spPr>
          <a:xfrm>
            <a:off x="1311007" y="4483865"/>
            <a:ext cx="2145981" cy="3013247"/>
          </a:xfrm>
          <a:prstGeom prst="arc">
            <a:avLst>
              <a:gd name="adj1" fmla="val 12901645"/>
              <a:gd name="adj2" fmla="val 215144"/>
            </a:avLst>
          </a:prstGeom>
          <a:ln w="25400">
            <a:gradFill>
              <a:gsLst>
                <a:gs pos="100000">
                  <a:schemeClr val="bg1">
                    <a:alpha val="0"/>
                  </a:schemeClr>
                </a:gs>
                <a:gs pos="95000">
                  <a:schemeClr val="bg1"/>
                </a:gs>
                <a:gs pos="0">
                  <a:schemeClr val="bg1">
                    <a:alpha val="0"/>
                  </a:schemeClr>
                </a:gs>
                <a:gs pos="5000">
                  <a:schemeClr val="bg1">
                    <a:alpha val="68000"/>
                  </a:schemeClr>
                </a:gs>
              </a:gsLst>
              <a:lin ang="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89" name="Arc 88"/>
          <p:cNvSpPr/>
          <p:nvPr/>
        </p:nvSpPr>
        <p:spPr>
          <a:xfrm>
            <a:off x="-2985571" y="3249975"/>
            <a:ext cx="4373695" cy="4505899"/>
          </a:xfrm>
          <a:prstGeom prst="arc">
            <a:avLst>
              <a:gd name="adj1" fmla="val 17394305"/>
              <a:gd name="adj2" fmla="val 21176732"/>
            </a:avLst>
          </a:prstGeom>
          <a:ln w="25400">
            <a:gradFill flip="none" rotWithShape="1">
              <a:gsLst>
                <a:gs pos="0">
                  <a:schemeClr val="bg1">
                    <a:alpha val="0"/>
                  </a:schemeClr>
                </a:gs>
                <a:gs pos="27000">
                  <a:srgbClr val="FFFFFF"/>
                </a:gs>
                <a:gs pos="100000">
                  <a:schemeClr val="bg1">
                    <a:alpha val="8200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108" name="Arc 107"/>
          <p:cNvSpPr/>
          <p:nvPr/>
        </p:nvSpPr>
        <p:spPr>
          <a:xfrm>
            <a:off x="-1399142" y="1366093"/>
            <a:ext cx="5376231" cy="4627083"/>
          </a:xfrm>
          <a:prstGeom prst="arc">
            <a:avLst>
              <a:gd name="adj1" fmla="val 13158776"/>
              <a:gd name="adj2" fmla="val 4959"/>
            </a:avLst>
          </a:prstGeom>
          <a:ln w="15875">
            <a:gradFill flip="none" rotWithShape="1">
              <a:gsLst>
                <a:gs pos="100000">
                  <a:schemeClr val="bg1">
                    <a:alpha val="0"/>
                  </a:schemeClr>
                </a:gs>
                <a:gs pos="3000">
                  <a:schemeClr val="bg1"/>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111" name="Arc 110"/>
          <p:cNvSpPr/>
          <p:nvPr/>
        </p:nvSpPr>
        <p:spPr>
          <a:xfrm flipH="1">
            <a:off x="3474810" y="3469181"/>
            <a:ext cx="725731" cy="3621229"/>
          </a:xfrm>
          <a:prstGeom prst="arc">
            <a:avLst>
              <a:gd name="adj1" fmla="val 15851218"/>
              <a:gd name="adj2" fmla="val 3961854"/>
            </a:avLst>
          </a:prstGeom>
          <a:ln w="25400">
            <a:gradFill flip="none" rotWithShape="1">
              <a:gsLst>
                <a:gs pos="92000">
                  <a:schemeClr val="bg1"/>
                </a:gs>
                <a:gs pos="9000">
                  <a:schemeClr val="bg1"/>
                </a:gs>
                <a:gs pos="97000">
                  <a:schemeClr val="bg1">
                    <a:alpha val="0"/>
                  </a:schemeClr>
                </a:gs>
                <a:gs pos="49000">
                  <a:schemeClr val="bg1"/>
                </a:gs>
                <a:gs pos="3000">
                  <a:schemeClr val="bg1">
                    <a:alpha val="0"/>
                  </a:schemeClr>
                </a:gs>
              </a:gsLst>
              <a:lin ang="27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122" name="Arc 121"/>
          <p:cNvSpPr/>
          <p:nvPr/>
        </p:nvSpPr>
        <p:spPr>
          <a:xfrm flipH="1">
            <a:off x="3040654" y="3371160"/>
            <a:ext cx="3811837" cy="5442333"/>
          </a:xfrm>
          <a:prstGeom prst="arc">
            <a:avLst>
              <a:gd name="adj1" fmla="val 10968324"/>
              <a:gd name="adj2" fmla="val 17456439"/>
            </a:avLst>
          </a:prstGeom>
          <a:ln w="25400">
            <a:gradFill flip="none" rotWithShape="1">
              <a:gsLst>
                <a:gs pos="0">
                  <a:schemeClr val="bg1">
                    <a:alpha val="11000"/>
                  </a:schemeClr>
                </a:gs>
                <a:gs pos="100000">
                  <a:schemeClr val="bg1"/>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135" name="Arc 134"/>
          <p:cNvSpPr/>
          <p:nvPr/>
        </p:nvSpPr>
        <p:spPr>
          <a:xfrm flipH="1">
            <a:off x="10983817" y="4164376"/>
            <a:ext cx="4395728" cy="2992135"/>
          </a:xfrm>
          <a:prstGeom prst="arc">
            <a:avLst>
              <a:gd name="adj1" fmla="val 17780596"/>
              <a:gd name="adj2" fmla="val 508301"/>
            </a:avLst>
          </a:prstGeom>
          <a:ln w="25400">
            <a:gradFill flip="none" rotWithShape="1">
              <a:gsLst>
                <a:gs pos="97000">
                  <a:schemeClr val="bg1"/>
                </a:gs>
                <a:gs pos="3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138" name="Arc 137"/>
          <p:cNvSpPr/>
          <p:nvPr/>
        </p:nvSpPr>
        <p:spPr>
          <a:xfrm>
            <a:off x="6400800" y="2804059"/>
            <a:ext cx="926853" cy="868403"/>
          </a:xfrm>
          <a:prstGeom prst="arc">
            <a:avLst>
              <a:gd name="adj1" fmla="val 11836044"/>
              <a:gd name="adj2" fmla="val 20326249"/>
            </a:avLst>
          </a:prstGeom>
          <a:ln w="12700">
            <a:gradFill flip="none" rotWithShape="1">
              <a:gsLst>
                <a:gs pos="95000">
                  <a:schemeClr val="bg1">
                    <a:alpha val="26000"/>
                  </a:schemeClr>
                </a:gs>
                <a:gs pos="9000">
                  <a:schemeClr val="bg1">
                    <a:alpha val="13000"/>
                  </a:schemeClr>
                </a:gs>
                <a:gs pos="100000">
                  <a:schemeClr val="bg1">
                    <a:alpha val="0"/>
                  </a:schemeClr>
                </a:gs>
                <a:gs pos="49000">
                  <a:schemeClr val="bg1">
                    <a:alpha val="82000"/>
                  </a:schemeClr>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139" name="Arc 138"/>
          <p:cNvSpPr/>
          <p:nvPr/>
        </p:nvSpPr>
        <p:spPr>
          <a:xfrm flipH="1">
            <a:off x="594909" y="1376439"/>
            <a:ext cx="3437263" cy="5804007"/>
          </a:xfrm>
          <a:prstGeom prst="arc">
            <a:avLst>
              <a:gd name="adj1" fmla="val 12020966"/>
              <a:gd name="adj2" fmla="val 18781423"/>
            </a:avLst>
          </a:prstGeom>
          <a:ln w="15875">
            <a:gradFill flip="none" rotWithShape="1">
              <a:gsLst>
                <a:gs pos="38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141" name="Arc 140"/>
          <p:cNvSpPr/>
          <p:nvPr/>
        </p:nvSpPr>
        <p:spPr>
          <a:xfrm>
            <a:off x="-1173164" y="1861851"/>
            <a:ext cx="2004223" cy="1663547"/>
          </a:xfrm>
          <a:prstGeom prst="arc">
            <a:avLst>
              <a:gd name="adj1" fmla="val 16715293"/>
              <a:gd name="adj2" fmla="val 21565217"/>
            </a:avLst>
          </a:prstGeom>
          <a:ln w="9525">
            <a:gradFill flip="none" rotWithShape="1">
              <a:gsLst>
                <a:gs pos="95000">
                  <a:schemeClr val="bg1"/>
                </a:gs>
                <a:gs pos="9000">
                  <a:schemeClr val="bg1">
                    <a:alpha val="13000"/>
                  </a:schemeClr>
                </a:gs>
                <a:gs pos="100000">
                  <a:schemeClr val="bg1">
                    <a:alpha val="0"/>
                  </a:schemeClr>
                </a:gs>
                <a:gs pos="49000">
                  <a:schemeClr val="bg1">
                    <a:alpha val="42000"/>
                  </a:schemeClr>
                </a:gs>
                <a:gs pos="3000">
                  <a:schemeClr val="bg1">
                    <a:alpha val="0"/>
                  </a:schemeClr>
                </a:gs>
              </a:gsLst>
              <a:lin ang="15000000" scaled="0"/>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142" name="Arc 141"/>
          <p:cNvSpPr/>
          <p:nvPr/>
        </p:nvSpPr>
        <p:spPr>
          <a:xfrm flipH="1">
            <a:off x="3895043" y="1670627"/>
            <a:ext cx="2494739" cy="3411735"/>
          </a:xfrm>
          <a:prstGeom prst="arc">
            <a:avLst>
              <a:gd name="adj1" fmla="val 11682861"/>
              <a:gd name="adj2" fmla="val 18558841"/>
            </a:avLst>
          </a:prstGeom>
          <a:ln w="12700">
            <a:gradFill flip="none" rotWithShape="1">
              <a:gsLst>
                <a:gs pos="95000">
                  <a:schemeClr val="bg1"/>
                </a:gs>
                <a:gs pos="9000">
                  <a:schemeClr val="bg1"/>
                </a:gs>
                <a:gs pos="100000">
                  <a:schemeClr val="bg1">
                    <a:alpha val="0"/>
                  </a:schemeClr>
                </a:gs>
                <a:gs pos="49000">
                  <a:schemeClr val="bg1"/>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144" name="Arc 143"/>
          <p:cNvSpPr/>
          <p:nvPr/>
        </p:nvSpPr>
        <p:spPr>
          <a:xfrm>
            <a:off x="2390660" y="1830830"/>
            <a:ext cx="2126256" cy="3986075"/>
          </a:xfrm>
          <a:prstGeom prst="arc">
            <a:avLst>
              <a:gd name="adj1" fmla="val 10566361"/>
              <a:gd name="adj2" fmla="val 17677458"/>
            </a:avLst>
          </a:prstGeom>
          <a:ln w="12700">
            <a:gradFill>
              <a:gsLst>
                <a:gs pos="100000">
                  <a:schemeClr val="bg1">
                    <a:alpha val="0"/>
                  </a:schemeClr>
                </a:gs>
                <a:gs pos="95000">
                  <a:schemeClr val="bg1"/>
                </a:gs>
                <a:gs pos="0">
                  <a:schemeClr val="bg1">
                    <a:alpha val="0"/>
                  </a:schemeClr>
                </a:gs>
                <a:gs pos="4000">
                  <a:schemeClr val="bg1">
                    <a:alpha val="68000"/>
                  </a:schemeClr>
                </a:gs>
              </a:gsLst>
              <a:lin ang="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147" name="Arc 146"/>
          <p:cNvSpPr/>
          <p:nvPr/>
        </p:nvSpPr>
        <p:spPr>
          <a:xfrm flipH="1">
            <a:off x="7116896" y="2269475"/>
            <a:ext cx="1432193" cy="4549089"/>
          </a:xfrm>
          <a:prstGeom prst="arc">
            <a:avLst>
              <a:gd name="adj1" fmla="val 8549833"/>
              <a:gd name="adj2" fmla="val 17440148"/>
            </a:avLst>
          </a:prstGeom>
          <a:ln w="15875">
            <a:gradFill>
              <a:gsLst>
                <a:gs pos="0">
                  <a:schemeClr val="bg1">
                    <a:alpha val="0"/>
                  </a:schemeClr>
                </a:gs>
                <a:gs pos="100000">
                  <a:schemeClr val="bg1"/>
                </a:gs>
              </a:gsLst>
              <a:lin ang="1200000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151" name="Arc 150"/>
          <p:cNvSpPr/>
          <p:nvPr/>
        </p:nvSpPr>
        <p:spPr>
          <a:xfrm>
            <a:off x="10961783" y="2710150"/>
            <a:ext cx="2985571" cy="6449532"/>
          </a:xfrm>
          <a:prstGeom prst="arc">
            <a:avLst>
              <a:gd name="adj1" fmla="val 11237950"/>
              <a:gd name="adj2" fmla="val 16230836"/>
            </a:avLst>
          </a:prstGeom>
          <a:ln w="28575">
            <a:gradFill flip="none" rotWithShape="1">
              <a:gsLst>
                <a:gs pos="95000">
                  <a:schemeClr val="bg1"/>
                </a:gs>
                <a:gs pos="2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156" name="Arc 155"/>
          <p:cNvSpPr/>
          <p:nvPr/>
        </p:nvSpPr>
        <p:spPr>
          <a:xfrm>
            <a:off x="11314323" y="1288974"/>
            <a:ext cx="2126255" cy="4648122"/>
          </a:xfrm>
          <a:prstGeom prst="arc">
            <a:avLst>
              <a:gd name="adj1" fmla="val 14444288"/>
              <a:gd name="adj2" fmla="val 16439751"/>
            </a:avLst>
          </a:prstGeom>
          <a:ln w="15875">
            <a:gradFill flip="none" rotWithShape="1">
              <a:gsLst>
                <a:gs pos="95000">
                  <a:schemeClr val="bg1"/>
                </a:gs>
                <a:gs pos="9000">
                  <a:schemeClr val="bg1"/>
                </a:gs>
                <a:gs pos="100000">
                  <a:schemeClr val="bg1">
                    <a:alpha val="0"/>
                  </a:schemeClr>
                </a:gs>
                <a:gs pos="49000">
                  <a:schemeClr val="bg1"/>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157" name="Arc 156"/>
          <p:cNvSpPr/>
          <p:nvPr/>
        </p:nvSpPr>
        <p:spPr>
          <a:xfrm flipH="1">
            <a:off x="9132981" y="1564395"/>
            <a:ext cx="6411817" cy="4814370"/>
          </a:xfrm>
          <a:prstGeom prst="arc">
            <a:avLst>
              <a:gd name="adj1" fmla="val 15867753"/>
              <a:gd name="adj2" fmla="val 249046"/>
            </a:avLst>
          </a:prstGeom>
          <a:ln w="15875">
            <a:gradFill flip="none" rotWithShape="1">
              <a:gsLst>
                <a:gs pos="88000">
                  <a:schemeClr val="bg1"/>
                </a:gs>
                <a:gs pos="2000">
                  <a:schemeClr val="bg1"/>
                </a:gs>
                <a:gs pos="97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159" name="Arc 158"/>
          <p:cNvSpPr/>
          <p:nvPr/>
        </p:nvSpPr>
        <p:spPr>
          <a:xfrm flipH="1">
            <a:off x="2328379" y="1174682"/>
            <a:ext cx="2155485" cy="2162325"/>
          </a:xfrm>
          <a:prstGeom prst="arc">
            <a:avLst>
              <a:gd name="adj1" fmla="val 12413539"/>
              <a:gd name="adj2" fmla="val 21232241"/>
            </a:avLst>
          </a:prstGeom>
          <a:ln w="12700">
            <a:gradFill flip="none" rotWithShape="1">
              <a:gsLst>
                <a:gs pos="95000">
                  <a:schemeClr val="bg1">
                    <a:alpha val="26000"/>
                  </a:schemeClr>
                </a:gs>
                <a:gs pos="9000">
                  <a:schemeClr val="bg1">
                    <a:alpha val="13000"/>
                  </a:schemeClr>
                </a:gs>
                <a:gs pos="100000">
                  <a:schemeClr val="bg1">
                    <a:alpha val="0"/>
                  </a:schemeClr>
                </a:gs>
                <a:gs pos="49000">
                  <a:schemeClr val="bg1">
                    <a:alpha val="42000"/>
                  </a:schemeClr>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160" name="Arc 159"/>
          <p:cNvSpPr/>
          <p:nvPr/>
        </p:nvSpPr>
        <p:spPr>
          <a:xfrm>
            <a:off x="-1371599" y="1169076"/>
            <a:ext cx="3660848" cy="2546312"/>
          </a:xfrm>
          <a:prstGeom prst="arc">
            <a:avLst>
              <a:gd name="adj1" fmla="val 14843985"/>
              <a:gd name="adj2" fmla="val 21291397"/>
            </a:avLst>
          </a:prstGeom>
          <a:ln w="12700">
            <a:gradFill>
              <a:gsLst>
                <a:gs pos="100000">
                  <a:schemeClr val="bg1">
                    <a:alpha val="0"/>
                  </a:schemeClr>
                </a:gs>
                <a:gs pos="95000">
                  <a:schemeClr val="bg1"/>
                </a:gs>
                <a:gs pos="0">
                  <a:schemeClr val="bg1">
                    <a:alpha val="0"/>
                  </a:schemeClr>
                </a:gs>
                <a:gs pos="5000">
                  <a:schemeClr val="bg1">
                    <a:alpha val="68000"/>
                  </a:schemeClr>
                </a:gs>
              </a:gsLst>
              <a:lin ang="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166" name="Arc 165"/>
          <p:cNvSpPr/>
          <p:nvPr/>
        </p:nvSpPr>
        <p:spPr>
          <a:xfrm flipH="1">
            <a:off x="9639756" y="440678"/>
            <a:ext cx="4560985" cy="3459294"/>
          </a:xfrm>
          <a:prstGeom prst="arc">
            <a:avLst>
              <a:gd name="adj1" fmla="val 14995228"/>
              <a:gd name="adj2" fmla="val 21445646"/>
            </a:avLst>
          </a:prstGeom>
          <a:ln w="12700">
            <a:gradFill>
              <a:gsLst>
                <a:gs pos="100000">
                  <a:schemeClr val="bg1">
                    <a:alpha val="0"/>
                  </a:schemeClr>
                </a:gs>
                <a:gs pos="95000">
                  <a:schemeClr val="bg1"/>
                </a:gs>
                <a:gs pos="0">
                  <a:schemeClr val="bg1">
                    <a:alpha val="0"/>
                  </a:schemeClr>
                </a:gs>
                <a:gs pos="5000">
                  <a:schemeClr val="bg1">
                    <a:alpha val="68000"/>
                  </a:schemeClr>
                </a:gs>
              </a:gsLst>
              <a:lin ang="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169" name="Oval 168"/>
          <p:cNvSpPr/>
          <p:nvPr/>
        </p:nvSpPr>
        <p:spPr>
          <a:xfrm>
            <a:off x="7263432" y="3079706"/>
            <a:ext cx="67529" cy="67529"/>
          </a:xfrm>
          <a:prstGeom prst="ellipse">
            <a:avLst/>
          </a:prstGeom>
          <a:solidFill>
            <a:srgbClr val="008272">
              <a:alpha val="89804"/>
            </a:srgbClr>
          </a:solidFill>
          <a:ln w="12700">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137" name="Oval 136"/>
          <p:cNvSpPr/>
          <p:nvPr/>
        </p:nvSpPr>
        <p:spPr>
          <a:xfrm>
            <a:off x="1124712" y="5221224"/>
            <a:ext cx="584147" cy="584147"/>
          </a:xfrm>
          <a:prstGeom prst="ellipse">
            <a:avLst/>
          </a:prstGeom>
          <a:solidFill>
            <a:srgbClr val="0072C6"/>
          </a:solidFill>
          <a:ln>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grpSp>
        <p:nvGrpSpPr>
          <p:cNvPr id="174" name="Group 173"/>
          <p:cNvGrpSpPr/>
          <p:nvPr/>
        </p:nvGrpSpPr>
        <p:grpSpPr>
          <a:xfrm>
            <a:off x="6508111" y="5937095"/>
            <a:ext cx="678518" cy="678518"/>
            <a:chOff x="6062804" y="2700663"/>
            <a:chExt cx="495445" cy="495445"/>
          </a:xfrm>
        </p:grpSpPr>
        <p:sp>
          <p:nvSpPr>
            <p:cNvPr id="175" name="Oval 174"/>
            <p:cNvSpPr/>
            <p:nvPr/>
          </p:nvSpPr>
          <p:spPr>
            <a:xfrm>
              <a:off x="6062804" y="2700663"/>
              <a:ext cx="495445" cy="495445"/>
            </a:xfrm>
            <a:prstGeom prst="ellipse">
              <a:avLst/>
            </a:prstGeom>
            <a:solidFill>
              <a:srgbClr val="DC3C00"/>
            </a:solidFill>
            <a:ln>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pic>
          <p:nvPicPr>
            <p:cNvPr id="176"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89903" y="2845572"/>
              <a:ext cx="241247" cy="20562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4" name="Group 13"/>
          <p:cNvGrpSpPr/>
          <p:nvPr/>
        </p:nvGrpSpPr>
        <p:grpSpPr>
          <a:xfrm>
            <a:off x="10643616" y="5586984"/>
            <a:ext cx="706109" cy="706109"/>
            <a:chOff x="14596830" y="4456573"/>
            <a:chExt cx="706109" cy="706109"/>
          </a:xfrm>
        </p:grpSpPr>
        <p:sp>
          <p:nvSpPr>
            <p:cNvPr id="102" name="Oval 101"/>
            <p:cNvSpPr/>
            <p:nvPr/>
          </p:nvSpPr>
          <p:spPr>
            <a:xfrm>
              <a:off x="14596830" y="4456573"/>
              <a:ext cx="706109" cy="706109"/>
            </a:xfrm>
            <a:prstGeom prst="ellipse">
              <a:avLst/>
            </a:prstGeom>
            <a:solidFill>
              <a:srgbClr val="68217A"/>
            </a:solidFill>
            <a:ln>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109" name="AutoShape 3"/>
            <p:cNvSpPr>
              <a:spLocks noChangeAspect="1" noChangeArrowheads="1" noTextEdit="1"/>
            </p:cNvSpPr>
            <p:nvPr/>
          </p:nvSpPr>
          <p:spPr bwMode="auto">
            <a:xfrm>
              <a:off x="14622208" y="4601710"/>
              <a:ext cx="604918" cy="4162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nvGrpSpPr>
          <p:cNvPr id="170" name="Group 169" hidden="1"/>
          <p:cNvGrpSpPr/>
          <p:nvPr/>
        </p:nvGrpSpPr>
        <p:grpSpPr>
          <a:xfrm>
            <a:off x="3941986" y="3649268"/>
            <a:ext cx="112600" cy="112600"/>
            <a:chOff x="3968979" y="631117"/>
            <a:chExt cx="116100" cy="116100"/>
          </a:xfrm>
        </p:grpSpPr>
        <p:sp>
          <p:nvSpPr>
            <p:cNvPr id="171" name="Oval 170"/>
            <p:cNvSpPr/>
            <p:nvPr/>
          </p:nvSpPr>
          <p:spPr>
            <a:xfrm>
              <a:off x="3968979" y="631117"/>
              <a:ext cx="116100" cy="116100"/>
            </a:xfrm>
            <a:prstGeom prst="ellipse">
              <a:avLst/>
            </a:prstGeom>
            <a:solidFill>
              <a:srgbClr val="68217A">
                <a:alpha val="90980"/>
              </a:srgbClr>
            </a:solidFill>
            <a:ln>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pic>
          <p:nvPicPr>
            <p:cNvPr id="172"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00505" y="673869"/>
              <a:ext cx="57412" cy="466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16" name="Group 115"/>
          <p:cNvGrpSpPr>
            <a:grpSpLocks noChangeAspect="1"/>
          </p:cNvGrpSpPr>
          <p:nvPr/>
        </p:nvGrpSpPr>
        <p:grpSpPr>
          <a:xfrm>
            <a:off x="9491472" y="1920240"/>
            <a:ext cx="329184" cy="329184"/>
            <a:chOff x="14596830" y="4456573"/>
            <a:chExt cx="706109" cy="706109"/>
          </a:xfrm>
        </p:grpSpPr>
        <p:sp>
          <p:nvSpPr>
            <p:cNvPr id="117" name="Oval 116"/>
            <p:cNvSpPr/>
            <p:nvPr/>
          </p:nvSpPr>
          <p:spPr>
            <a:xfrm>
              <a:off x="14596830" y="4456573"/>
              <a:ext cx="706109" cy="706109"/>
            </a:xfrm>
            <a:prstGeom prst="ellipse">
              <a:avLst/>
            </a:prstGeom>
            <a:solidFill>
              <a:srgbClr val="68217A"/>
            </a:solidFill>
            <a:ln>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119" name="AutoShape 3"/>
            <p:cNvSpPr>
              <a:spLocks noChangeAspect="1" noChangeArrowheads="1" noTextEdit="1"/>
            </p:cNvSpPr>
            <p:nvPr/>
          </p:nvSpPr>
          <p:spPr bwMode="auto">
            <a:xfrm>
              <a:off x="14622208" y="4601710"/>
              <a:ext cx="604917" cy="4162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nvGrpSpPr>
          <p:cNvPr id="126" name="Group 125"/>
          <p:cNvGrpSpPr>
            <a:grpSpLocks noChangeAspect="1"/>
          </p:cNvGrpSpPr>
          <p:nvPr/>
        </p:nvGrpSpPr>
        <p:grpSpPr>
          <a:xfrm>
            <a:off x="3941064" y="3648456"/>
            <a:ext cx="109728" cy="109728"/>
            <a:chOff x="14596830" y="4456573"/>
            <a:chExt cx="706109" cy="706109"/>
          </a:xfrm>
        </p:grpSpPr>
        <p:sp>
          <p:nvSpPr>
            <p:cNvPr id="127" name="Oval 126"/>
            <p:cNvSpPr/>
            <p:nvPr/>
          </p:nvSpPr>
          <p:spPr>
            <a:xfrm>
              <a:off x="14596830" y="4456573"/>
              <a:ext cx="706109" cy="706109"/>
            </a:xfrm>
            <a:prstGeom prst="ellipse">
              <a:avLst/>
            </a:prstGeom>
            <a:solidFill>
              <a:srgbClr val="68217A"/>
            </a:solidFill>
            <a:ln>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grpSp>
          <p:nvGrpSpPr>
            <p:cNvPr id="128" name="Group 127"/>
            <p:cNvGrpSpPr/>
            <p:nvPr/>
          </p:nvGrpSpPr>
          <p:grpSpPr>
            <a:xfrm>
              <a:off x="14622208" y="4601710"/>
              <a:ext cx="604918" cy="425498"/>
              <a:chOff x="7531678" y="6108665"/>
              <a:chExt cx="604918" cy="425498"/>
            </a:xfrm>
          </p:grpSpPr>
          <p:sp>
            <p:nvSpPr>
              <p:cNvPr id="129" name="AutoShape 3"/>
              <p:cNvSpPr>
                <a:spLocks noChangeAspect="1" noChangeArrowheads="1" noTextEdit="1"/>
              </p:cNvSpPr>
              <p:nvPr/>
            </p:nvSpPr>
            <p:spPr bwMode="auto">
              <a:xfrm>
                <a:off x="7531678" y="6108665"/>
                <a:ext cx="604918" cy="4162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nvGrpSpPr>
              <p:cNvPr id="130" name="Group 129"/>
              <p:cNvGrpSpPr/>
              <p:nvPr/>
            </p:nvGrpSpPr>
            <p:grpSpPr>
              <a:xfrm>
                <a:off x="7696147" y="6111240"/>
                <a:ext cx="405831" cy="422923"/>
                <a:chOff x="13864387" y="1366468"/>
                <a:chExt cx="8442328" cy="8797928"/>
              </a:xfrm>
              <a:solidFill>
                <a:schemeClr val="bg1"/>
              </a:solidFill>
            </p:grpSpPr>
            <p:sp>
              <p:nvSpPr>
                <p:cNvPr id="131" name="Freeform 42"/>
                <p:cNvSpPr>
                  <a:spLocks noEditPoints="1"/>
                </p:cNvSpPr>
                <p:nvPr/>
              </p:nvSpPr>
              <p:spPr bwMode="auto">
                <a:xfrm>
                  <a:off x="13864387" y="1366468"/>
                  <a:ext cx="5130802" cy="8797928"/>
                </a:xfrm>
                <a:custGeom>
                  <a:avLst/>
                  <a:gdLst>
                    <a:gd name="T0" fmla="*/ 10 w 1368"/>
                    <a:gd name="T1" fmla="*/ 229 h 2346"/>
                    <a:gd name="T2" fmla="*/ 0 w 1368"/>
                    <a:gd name="T3" fmla="*/ 2088 h 2346"/>
                    <a:gd name="T4" fmla="*/ 1368 w 1368"/>
                    <a:gd name="T5" fmla="*/ 2346 h 2346"/>
                    <a:gd name="T6" fmla="*/ 1368 w 1368"/>
                    <a:gd name="T7" fmla="*/ 0 h 2346"/>
                    <a:gd name="T8" fmla="*/ 10 w 1368"/>
                    <a:gd name="T9" fmla="*/ 229 h 2346"/>
                    <a:gd name="T10" fmla="*/ 975 w 1368"/>
                    <a:gd name="T11" fmla="*/ 704 h 2346"/>
                    <a:gd name="T12" fmla="*/ 691 w 1368"/>
                    <a:gd name="T13" fmla="*/ 1407 h 2346"/>
                    <a:gd name="T14" fmla="*/ 557 w 1368"/>
                    <a:gd name="T15" fmla="*/ 1579 h 2346"/>
                    <a:gd name="T16" fmla="*/ 397 w 1368"/>
                    <a:gd name="T17" fmla="*/ 1593 h 2346"/>
                    <a:gd name="T18" fmla="*/ 411 w 1368"/>
                    <a:gd name="T19" fmla="*/ 1487 h 2346"/>
                    <a:gd name="T20" fmla="*/ 557 w 1368"/>
                    <a:gd name="T21" fmla="*/ 1429 h 2346"/>
                    <a:gd name="T22" fmla="*/ 598 w 1368"/>
                    <a:gd name="T23" fmla="*/ 1332 h 2346"/>
                    <a:gd name="T24" fmla="*/ 338 w 1368"/>
                    <a:gd name="T25" fmla="*/ 689 h 2346"/>
                    <a:gd name="T26" fmla="*/ 455 w 1368"/>
                    <a:gd name="T27" fmla="*/ 649 h 2346"/>
                    <a:gd name="T28" fmla="*/ 669 w 1368"/>
                    <a:gd name="T29" fmla="*/ 1182 h 2346"/>
                    <a:gd name="T30" fmla="*/ 863 w 1368"/>
                    <a:gd name="T31" fmla="*/ 664 h 2346"/>
                    <a:gd name="T32" fmla="*/ 975 w 1368"/>
                    <a:gd name="T33" fmla="*/ 704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68" h="2346">
                      <a:moveTo>
                        <a:pt x="10" y="229"/>
                      </a:moveTo>
                      <a:cubicBezTo>
                        <a:pt x="0" y="2088"/>
                        <a:pt x="0" y="2088"/>
                        <a:pt x="0" y="2088"/>
                      </a:cubicBezTo>
                      <a:cubicBezTo>
                        <a:pt x="1368" y="2346"/>
                        <a:pt x="1368" y="2346"/>
                        <a:pt x="1368" y="2346"/>
                      </a:cubicBezTo>
                      <a:cubicBezTo>
                        <a:pt x="1368" y="0"/>
                        <a:pt x="1368" y="0"/>
                        <a:pt x="1368" y="0"/>
                      </a:cubicBezTo>
                      <a:lnTo>
                        <a:pt x="10" y="229"/>
                      </a:lnTo>
                      <a:close/>
                      <a:moveTo>
                        <a:pt x="975" y="704"/>
                      </a:moveTo>
                      <a:cubicBezTo>
                        <a:pt x="951" y="777"/>
                        <a:pt x="719" y="1339"/>
                        <a:pt x="691" y="1407"/>
                      </a:cubicBezTo>
                      <a:cubicBezTo>
                        <a:pt x="662" y="1476"/>
                        <a:pt x="628" y="1560"/>
                        <a:pt x="557" y="1579"/>
                      </a:cubicBezTo>
                      <a:cubicBezTo>
                        <a:pt x="486" y="1599"/>
                        <a:pt x="442" y="1595"/>
                        <a:pt x="397" y="1593"/>
                      </a:cubicBezTo>
                      <a:cubicBezTo>
                        <a:pt x="353" y="1590"/>
                        <a:pt x="316" y="1496"/>
                        <a:pt x="411" y="1487"/>
                      </a:cubicBezTo>
                      <a:cubicBezTo>
                        <a:pt x="505" y="1478"/>
                        <a:pt x="531" y="1467"/>
                        <a:pt x="557" y="1429"/>
                      </a:cubicBezTo>
                      <a:cubicBezTo>
                        <a:pt x="583" y="1392"/>
                        <a:pt x="598" y="1332"/>
                        <a:pt x="598" y="1332"/>
                      </a:cubicBezTo>
                      <a:cubicBezTo>
                        <a:pt x="598" y="1332"/>
                        <a:pt x="358" y="752"/>
                        <a:pt x="338" y="689"/>
                      </a:cubicBezTo>
                      <a:cubicBezTo>
                        <a:pt x="318" y="625"/>
                        <a:pt x="424" y="583"/>
                        <a:pt x="455" y="649"/>
                      </a:cubicBezTo>
                      <a:cubicBezTo>
                        <a:pt x="486" y="715"/>
                        <a:pt x="669" y="1182"/>
                        <a:pt x="669" y="1182"/>
                      </a:cubicBezTo>
                      <a:cubicBezTo>
                        <a:pt x="669" y="1182"/>
                        <a:pt x="827" y="755"/>
                        <a:pt x="863" y="664"/>
                      </a:cubicBezTo>
                      <a:cubicBezTo>
                        <a:pt x="898" y="574"/>
                        <a:pt x="999" y="632"/>
                        <a:pt x="975" y="70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32" name="Freeform 43"/>
                <p:cNvSpPr>
                  <a:spLocks/>
                </p:cNvSpPr>
                <p:nvPr/>
              </p:nvSpPr>
              <p:spPr bwMode="auto">
                <a:xfrm>
                  <a:off x="19212676" y="3158756"/>
                  <a:ext cx="2400301" cy="1616076"/>
                </a:xfrm>
                <a:custGeom>
                  <a:avLst/>
                  <a:gdLst>
                    <a:gd name="T0" fmla="*/ 0 w 640"/>
                    <a:gd name="T1" fmla="*/ 409 h 431"/>
                    <a:gd name="T2" fmla="*/ 165 w 640"/>
                    <a:gd name="T3" fmla="*/ 255 h 431"/>
                    <a:gd name="T4" fmla="*/ 449 w 640"/>
                    <a:gd name="T5" fmla="*/ 57 h 431"/>
                    <a:gd name="T6" fmla="*/ 529 w 640"/>
                    <a:gd name="T7" fmla="*/ 218 h 431"/>
                    <a:gd name="T8" fmla="*/ 41 w 640"/>
                    <a:gd name="T9" fmla="*/ 425 h 431"/>
                    <a:gd name="T10" fmla="*/ 0 w 640"/>
                    <a:gd name="T11" fmla="*/ 409 h 431"/>
                  </a:gdLst>
                  <a:ahLst/>
                  <a:cxnLst>
                    <a:cxn ang="0">
                      <a:pos x="T0" y="T1"/>
                    </a:cxn>
                    <a:cxn ang="0">
                      <a:pos x="T2" y="T3"/>
                    </a:cxn>
                    <a:cxn ang="0">
                      <a:pos x="T4" y="T5"/>
                    </a:cxn>
                    <a:cxn ang="0">
                      <a:pos x="T6" y="T7"/>
                    </a:cxn>
                    <a:cxn ang="0">
                      <a:pos x="T8" y="T9"/>
                    </a:cxn>
                    <a:cxn ang="0">
                      <a:pos x="T10" y="T11"/>
                    </a:cxn>
                  </a:cxnLst>
                  <a:rect l="0" t="0" r="r" b="b"/>
                  <a:pathLst>
                    <a:path w="640" h="431">
                      <a:moveTo>
                        <a:pt x="0" y="409"/>
                      </a:moveTo>
                      <a:cubicBezTo>
                        <a:pt x="0" y="409"/>
                        <a:pt x="1" y="365"/>
                        <a:pt x="165" y="255"/>
                      </a:cubicBezTo>
                      <a:cubicBezTo>
                        <a:pt x="359" y="124"/>
                        <a:pt x="449" y="57"/>
                        <a:pt x="449" y="57"/>
                      </a:cubicBezTo>
                      <a:cubicBezTo>
                        <a:pt x="571" y="0"/>
                        <a:pt x="640" y="171"/>
                        <a:pt x="529" y="218"/>
                      </a:cubicBezTo>
                      <a:cubicBezTo>
                        <a:pt x="433" y="258"/>
                        <a:pt x="113" y="413"/>
                        <a:pt x="41" y="425"/>
                      </a:cubicBezTo>
                      <a:cubicBezTo>
                        <a:pt x="6" y="431"/>
                        <a:pt x="0" y="409"/>
                        <a:pt x="0" y="40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33" name="Freeform 44"/>
                <p:cNvSpPr>
                  <a:spLocks/>
                </p:cNvSpPr>
                <p:nvPr/>
              </p:nvSpPr>
              <p:spPr bwMode="auto">
                <a:xfrm>
                  <a:off x="19674639" y="5243144"/>
                  <a:ext cx="2632076" cy="717550"/>
                </a:xfrm>
                <a:custGeom>
                  <a:avLst/>
                  <a:gdLst>
                    <a:gd name="T0" fmla="*/ 5 w 702"/>
                    <a:gd name="T1" fmla="*/ 99 h 191"/>
                    <a:gd name="T2" fmla="*/ 224 w 702"/>
                    <a:gd name="T3" fmla="*/ 41 h 191"/>
                    <a:gd name="T4" fmla="*/ 568 w 702"/>
                    <a:gd name="T5" fmla="*/ 0 h 191"/>
                    <a:gd name="T6" fmla="*/ 562 w 702"/>
                    <a:gd name="T7" fmla="*/ 180 h 191"/>
                    <a:gd name="T8" fmla="*/ 35 w 702"/>
                    <a:gd name="T9" fmla="*/ 132 h 191"/>
                    <a:gd name="T10" fmla="*/ 5 w 702"/>
                    <a:gd name="T11" fmla="*/ 99 h 191"/>
                  </a:gdLst>
                  <a:ahLst/>
                  <a:cxnLst>
                    <a:cxn ang="0">
                      <a:pos x="T0" y="T1"/>
                    </a:cxn>
                    <a:cxn ang="0">
                      <a:pos x="T2" y="T3"/>
                    </a:cxn>
                    <a:cxn ang="0">
                      <a:pos x="T4" y="T5"/>
                    </a:cxn>
                    <a:cxn ang="0">
                      <a:pos x="T6" y="T7"/>
                    </a:cxn>
                    <a:cxn ang="0">
                      <a:pos x="T8" y="T9"/>
                    </a:cxn>
                    <a:cxn ang="0">
                      <a:pos x="T10" y="T11"/>
                    </a:cxn>
                  </a:cxnLst>
                  <a:rect l="0" t="0" r="r" b="b"/>
                  <a:pathLst>
                    <a:path w="702" h="191">
                      <a:moveTo>
                        <a:pt x="5" y="99"/>
                      </a:moveTo>
                      <a:cubicBezTo>
                        <a:pt x="5" y="99"/>
                        <a:pt x="28" y="60"/>
                        <a:pt x="224" y="41"/>
                      </a:cubicBezTo>
                      <a:cubicBezTo>
                        <a:pt x="457" y="17"/>
                        <a:pt x="568" y="0"/>
                        <a:pt x="568" y="0"/>
                      </a:cubicBezTo>
                      <a:cubicBezTo>
                        <a:pt x="702" y="8"/>
                        <a:pt x="682" y="191"/>
                        <a:pt x="562" y="180"/>
                      </a:cubicBezTo>
                      <a:cubicBezTo>
                        <a:pt x="459" y="170"/>
                        <a:pt x="104" y="155"/>
                        <a:pt x="35" y="132"/>
                      </a:cubicBezTo>
                      <a:cubicBezTo>
                        <a:pt x="0" y="121"/>
                        <a:pt x="5" y="99"/>
                        <a:pt x="5" y="9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34" name="Freeform 45"/>
                <p:cNvSpPr>
                  <a:spLocks/>
                </p:cNvSpPr>
                <p:nvPr/>
              </p:nvSpPr>
              <p:spPr bwMode="auto">
                <a:xfrm>
                  <a:off x="19182514" y="6365507"/>
                  <a:ext cx="2455863" cy="1712913"/>
                </a:xfrm>
                <a:custGeom>
                  <a:avLst/>
                  <a:gdLst>
                    <a:gd name="T0" fmla="*/ 15 w 655"/>
                    <a:gd name="T1" fmla="*/ 21 h 457"/>
                    <a:gd name="T2" fmla="*/ 232 w 655"/>
                    <a:gd name="T3" fmla="*/ 87 h 457"/>
                    <a:gd name="T4" fmla="*/ 545 w 655"/>
                    <a:gd name="T5" fmla="*/ 234 h 457"/>
                    <a:gd name="T6" fmla="*/ 446 w 655"/>
                    <a:gd name="T7" fmla="*/ 383 h 457"/>
                    <a:gd name="T8" fmla="*/ 23 w 655"/>
                    <a:gd name="T9" fmla="*/ 65 h 457"/>
                    <a:gd name="T10" fmla="*/ 15 w 655"/>
                    <a:gd name="T11" fmla="*/ 21 h 457"/>
                  </a:gdLst>
                  <a:ahLst/>
                  <a:cxnLst>
                    <a:cxn ang="0">
                      <a:pos x="T0" y="T1"/>
                    </a:cxn>
                    <a:cxn ang="0">
                      <a:pos x="T2" y="T3"/>
                    </a:cxn>
                    <a:cxn ang="0">
                      <a:pos x="T4" y="T5"/>
                    </a:cxn>
                    <a:cxn ang="0">
                      <a:pos x="T6" y="T7"/>
                    </a:cxn>
                    <a:cxn ang="0">
                      <a:pos x="T8" y="T9"/>
                    </a:cxn>
                    <a:cxn ang="0">
                      <a:pos x="T10" y="T11"/>
                    </a:cxn>
                  </a:cxnLst>
                  <a:rect l="0" t="0" r="r" b="b"/>
                  <a:pathLst>
                    <a:path w="655" h="457">
                      <a:moveTo>
                        <a:pt x="15" y="21"/>
                      </a:moveTo>
                      <a:cubicBezTo>
                        <a:pt x="15" y="21"/>
                        <a:pt x="55" y="0"/>
                        <a:pt x="232" y="87"/>
                      </a:cubicBezTo>
                      <a:cubicBezTo>
                        <a:pt x="442" y="190"/>
                        <a:pt x="545" y="234"/>
                        <a:pt x="545" y="234"/>
                      </a:cubicBezTo>
                      <a:cubicBezTo>
                        <a:pt x="655" y="311"/>
                        <a:pt x="542" y="457"/>
                        <a:pt x="446" y="383"/>
                      </a:cubicBezTo>
                      <a:cubicBezTo>
                        <a:pt x="363" y="321"/>
                        <a:pt x="69" y="121"/>
                        <a:pt x="23" y="65"/>
                      </a:cubicBezTo>
                      <a:cubicBezTo>
                        <a:pt x="0" y="37"/>
                        <a:pt x="15" y="21"/>
                        <a:pt x="15" y="2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grpSp>
      <p:grpSp>
        <p:nvGrpSpPr>
          <p:cNvPr id="28" name="Group 27"/>
          <p:cNvGrpSpPr/>
          <p:nvPr/>
        </p:nvGrpSpPr>
        <p:grpSpPr>
          <a:xfrm>
            <a:off x="8897697" y="3603149"/>
            <a:ext cx="471089" cy="471089"/>
            <a:chOff x="8897697" y="3603149"/>
            <a:chExt cx="471089" cy="471089"/>
          </a:xfrm>
        </p:grpSpPr>
        <p:sp>
          <p:nvSpPr>
            <p:cNvPr id="8" name="Oval 7"/>
            <p:cNvSpPr/>
            <p:nvPr/>
          </p:nvSpPr>
          <p:spPr>
            <a:xfrm>
              <a:off x="8897697" y="3603149"/>
              <a:ext cx="471089" cy="471089"/>
            </a:xfrm>
            <a:prstGeom prst="ellipse">
              <a:avLst/>
            </a:prstGeom>
            <a:solidFill>
              <a:srgbClr val="0072C6"/>
            </a:solidFill>
            <a:ln>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pic>
          <p:nvPicPr>
            <p:cNvPr id="104"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41597" y="3778049"/>
              <a:ext cx="183287" cy="1832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6" name="Group 15"/>
          <p:cNvGrpSpPr/>
          <p:nvPr/>
        </p:nvGrpSpPr>
        <p:grpSpPr>
          <a:xfrm>
            <a:off x="8278577" y="4717502"/>
            <a:ext cx="584147" cy="584147"/>
            <a:chOff x="8298785" y="4960565"/>
            <a:chExt cx="602306" cy="602306"/>
          </a:xfrm>
        </p:grpSpPr>
        <p:sp>
          <p:nvSpPr>
            <p:cNvPr id="7" name="Oval 6"/>
            <p:cNvSpPr/>
            <p:nvPr/>
          </p:nvSpPr>
          <p:spPr>
            <a:xfrm>
              <a:off x="8298785" y="4960565"/>
              <a:ext cx="602306" cy="602306"/>
            </a:xfrm>
            <a:prstGeom prst="ellipse">
              <a:avLst/>
            </a:prstGeom>
            <a:solidFill>
              <a:srgbClr val="008272">
                <a:alpha val="89804"/>
              </a:srgbClr>
            </a:solidFill>
            <a:ln w="12700">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grpSp>
          <p:nvGrpSpPr>
            <p:cNvPr id="2" name="Group 1"/>
            <p:cNvGrpSpPr/>
            <p:nvPr/>
          </p:nvGrpSpPr>
          <p:grpSpPr>
            <a:xfrm>
              <a:off x="8359481" y="5137646"/>
              <a:ext cx="480916" cy="248143"/>
              <a:chOff x="8213837" y="4859923"/>
              <a:chExt cx="471529" cy="243300"/>
            </a:xfrm>
          </p:grpSpPr>
          <p:pic>
            <p:nvPicPr>
              <p:cNvPr id="6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45456" y="4859923"/>
                <a:ext cx="208292" cy="2433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5"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13837" y="4926149"/>
                <a:ext cx="151595" cy="17707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33771" y="4926149"/>
                <a:ext cx="151595" cy="17707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grpSp>
        <p:nvGrpSpPr>
          <p:cNvPr id="30" name="Group 29"/>
          <p:cNvGrpSpPr/>
          <p:nvPr/>
        </p:nvGrpSpPr>
        <p:grpSpPr>
          <a:xfrm>
            <a:off x="4007824" y="2255845"/>
            <a:ext cx="329761" cy="329761"/>
            <a:chOff x="4007824" y="2255845"/>
            <a:chExt cx="329761" cy="329761"/>
          </a:xfrm>
        </p:grpSpPr>
        <p:sp>
          <p:nvSpPr>
            <p:cNvPr id="10" name="Oval 9"/>
            <p:cNvSpPr/>
            <p:nvPr/>
          </p:nvSpPr>
          <p:spPr>
            <a:xfrm>
              <a:off x="4007824" y="2255845"/>
              <a:ext cx="329761" cy="329761"/>
            </a:xfrm>
            <a:prstGeom prst="ellipse">
              <a:avLst/>
            </a:prstGeom>
            <a:solidFill>
              <a:srgbClr val="008272"/>
            </a:solidFill>
            <a:ln w="12700">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pic>
          <p:nvPicPr>
            <p:cNvPr id="72"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08811" y="2371379"/>
              <a:ext cx="123552" cy="1235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20" name="Group 19"/>
          <p:cNvGrpSpPr/>
          <p:nvPr/>
        </p:nvGrpSpPr>
        <p:grpSpPr>
          <a:xfrm>
            <a:off x="2209566" y="2333759"/>
            <a:ext cx="112600" cy="112600"/>
            <a:chOff x="2003065" y="893473"/>
            <a:chExt cx="116100" cy="116100"/>
          </a:xfrm>
        </p:grpSpPr>
        <p:sp>
          <p:nvSpPr>
            <p:cNvPr id="43" name="Oval 42"/>
            <p:cNvSpPr/>
            <p:nvPr/>
          </p:nvSpPr>
          <p:spPr>
            <a:xfrm>
              <a:off x="2003065" y="893473"/>
              <a:ext cx="116100" cy="116100"/>
            </a:xfrm>
            <a:prstGeom prst="ellipse">
              <a:avLst/>
            </a:prstGeom>
            <a:solidFill>
              <a:schemeClr val="accent3">
                <a:alpha val="44000"/>
              </a:schemeClr>
            </a:solidFill>
            <a:ln w="12700">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pic>
          <p:nvPicPr>
            <p:cNvPr id="91"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40576" y="935148"/>
              <a:ext cx="46629" cy="466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31" name="Group 30"/>
          <p:cNvGrpSpPr/>
          <p:nvPr/>
        </p:nvGrpSpPr>
        <p:grpSpPr>
          <a:xfrm>
            <a:off x="11438424" y="2084685"/>
            <a:ext cx="265377" cy="265377"/>
            <a:chOff x="11438424" y="2084685"/>
            <a:chExt cx="265377" cy="265377"/>
          </a:xfrm>
        </p:grpSpPr>
        <p:sp>
          <p:nvSpPr>
            <p:cNvPr id="13" name="Oval 12"/>
            <p:cNvSpPr/>
            <p:nvPr/>
          </p:nvSpPr>
          <p:spPr>
            <a:xfrm>
              <a:off x="11438424" y="2084685"/>
              <a:ext cx="265377" cy="265377"/>
            </a:xfrm>
            <a:prstGeom prst="ellipse">
              <a:avLst/>
            </a:prstGeom>
            <a:solidFill>
              <a:srgbClr val="008272">
                <a:alpha val="89804"/>
              </a:srgbClr>
            </a:solidFill>
            <a:ln w="12700">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pic>
          <p:nvPicPr>
            <p:cNvPr id="8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519190" y="2156723"/>
              <a:ext cx="103849" cy="1213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
        <p:nvSpPr>
          <p:cNvPr id="97" name="Arc 96"/>
          <p:cNvSpPr/>
          <p:nvPr/>
        </p:nvSpPr>
        <p:spPr>
          <a:xfrm>
            <a:off x="-2998424" y="1595611"/>
            <a:ext cx="5376231" cy="4627083"/>
          </a:xfrm>
          <a:prstGeom prst="arc">
            <a:avLst>
              <a:gd name="adj1" fmla="val 16514256"/>
              <a:gd name="adj2" fmla="val 4959"/>
            </a:avLst>
          </a:prstGeom>
          <a:ln w="15875">
            <a:gradFill flip="none" rotWithShape="1">
              <a:gsLst>
                <a:gs pos="100000">
                  <a:schemeClr val="bg1">
                    <a:alpha val="0"/>
                  </a:schemeClr>
                </a:gs>
                <a:gs pos="3000">
                  <a:schemeClr val="bg1"/>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grpSp>
        <p:nvGrpSpPr>
          <p:cNvPr id="21" name="Group 20"/>
          <p:cNvGrpSpPr/>
          <p:nvPr/>
        </p:nvGrpSpPr>
        <p:grpSpPr>
          <a:xfrm>
            <a:off x="2160273" y="3853772"/>
            <a:ext cx="452241" cy="452241"/>
            <a:chOff x="1897424" y="3671839"/>
            <a:chExt cx="466300" cy="466300"/>
          </a:xfrm>
        </p:grpSpPr>
        <p:sp>
          <p:nvSpPr>
            <p:cNvPr id="5" name="Oval 4"/>
            <p:cNvSpPr/>
            <p:nvPr/>
          </p:nvSpPr>
          <p:spPr>
            <a:xfrm>
              <a:off x="1897424" y="3671839"/>
              <a:ext cx="466300" cy="466300"/>
            </a:xfrm>
            <a:prstGeom prst="ellipse">
              <a:avLst/>
            </a:prstGeom>
            <a:solidFill>
              <a:srgbClr val="008272"/>
            </a:solidFill>
            <a:ln w="12700">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pic>
          <p:nvPicPr>
            <p:cNvPr id="106"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38717" y="3840315"/>
              <a:ext cx="188985" cy="18898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
        <p:nvSpPr>
          <p:cNvPr id="98" name="Arc 97"/>
          <p:cNvSpPr/>
          <p:nvPr/>
        </p:nvSpPr>
        <p:spPr>
          <a:xfrm flipH="1">
            <a:off x="3514378" y="2137272"/>
            <a:ext cx="3360143" cy="7149947"/>
          </a:xfrm>
          <a:prstGeom prst="arc">
            <a:avLst>
              <a:gd name="adj1" fmla="val 14707731"/>
              <a:gd name="adj2" fmla="val 702028"/>
            </a:avLst>
          </a:prstGeom>
          <a:ln w="25400">
            <a:gradFill flip="none" rotWithShape="1">
              <a:gsLst>
                <a:gs pos="49000">
                  <a:schemeClr val="bg1"/>
                </a:gs>
                <a:gs pos="3000">
                  <a:schemeClr val="bg1">
                    <a:alpha val="0"/>
                  </a:schemeClr>
                </a:gs>
              </a:gsLst>
              <a:lin ang="27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146" name="Oval 145"/>
          <p:cNvSpPr/>
          <p:nvPr/>
        </p:nvSpPr>
        <p:spPr>
          <a:xfrm>
            <a:off x="3172968" y="5934456"/>
            <a:ext cx="621832" cy="621832"/>
          </a:xfrm>
          <a:prstGeom prst="ellipse">
            <a:avLst/>
          </a:prstGeom>
          <a:solidFill>
            <a:srgbClr val="0072C6"/>
          </a:solidFill>
          <a:ln>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100" name="Arc 99"/>
          <p:cNvSpPr/>
          <p:nvPr/>
        </p:nvSpPr>
        <p:spPr>
          <a:xfrm flipH="1">
            <a:off x="9531573" y="1134737"/>
            <a:ext cx="3347144" cy="2453821"/>
          </a:xfrm>
          <a:prstGeom prst="arc">
            <a:avLst>
              <a:gd name="adj1" fmla="val 12413539"/>
              <a:gd name="adj2" fmla="val 20891095"/>
            </a:avLst>
          </a:prstGeom>
          <a:ln w="12700">
            <a:gradFill flip="none" rotWithShape="1">
              <a:gsLst>
                <a:gs pos="95000">
                  <a:schemeClr val="bg1">
                    <a:alpha val="26000"/>
                  </a:schemeClr>
                </a:gs>
                <a:gs pos="9000">
                  <a:schemeClr val="bg1">
                    <a:alpha val="13000"/>
                  </a:schemeClr>
                </a:gs>
                <a:gs pos="100000">
                  <a:schemeClr val="bg1">
                    <a:alpha val="0"/>
                  </a:schemeClr>
                </a:gs>
                <a:gs pos="49000">
                  <a:schemeClr val="bg1">
                    <a:alpha val="42000"/>
                  </a:schemeClr>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101" name="Arc 100"/>
          <p:cNvSpPr/>
          <p:nvPr/>
        </p:nvSpPr>
        <p:spPr>
          <a:xfrm flipH="1">
            <a:off x="6356732" y="231355"/>
            <a:ext cx="8593153" cy="6103344"/>
          </a:xfrm>
          <a:prstGeom prst="arc">
            <a:avLst>
              <a:gd name="adj1" fmla="val 12413539"/>
              <a:gd name="adj2" fmla="val 21415070"/>
            </a:avLst>
          </a:prstGeom>
          <a:ln w="12700">
            <a:gradFill flip="none" rotWithShape="1">
              <a:gsLst>
                <a:gs pos="98000">
                  <a:schemeClr val="bg1">
                    <a:alpha val="94000"/>
                  </a:schemeClr>
                </a:gs>
                <a:gs pos="21000">
                  <a:schemeClr val="bg1">
                    <a:alpha val="0"/>
                  </a:schemeClr>
                </a:gs>
                <a:gs pos="0">
                  <a:schemeClr val="bg1"/>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grpSp>
        <p:nvGrpSpPr>
          <p:cNvPr id="22" name="Group 21"/>
          <p:cNvGrpSpPr/>
          <p:nvPr/>
        </p:nvGrpSpPr>
        <p:grpSpPr>
          <a:xfrm>
            <a:off x="6144984" y="3066113"/>
            <a:ext cx="480507" cy="480507"/>
            <a:chOff x="6062804" y="2700663"/>
            <a:chExt cx="495445" cy="495445"/>
          </a:xfrm>
        </p:grpSpPr>
        <p:sp>
          <p:nvSpPr>
            <p:cNvPr id="11" name="Oval 10"/>
            <p:cNvSpPr/>
            <p:nvPr/>
          </p:nvSpPr>
          <p:spPr>
            <a:xfrm>
              <a:off x="6062804" y="2700663"/>
              <a:ext cx="495445" cy="495445"/>
            </a:xfrm>
            <a:prstGeom prst="ellipse">
              <a:avLst/>
            </a:prstGeom>
            <a:solidFill>
              <a:srgbClr val="DC3C00">
                <a:alpha val="89804"/>
              </a:srgbClr>
            </a:solidFill>
            <a:ln>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pic>
          <p:nvPicPr>
            <p:cNvPr id="1032"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89903" y="2845572"/>
              <a:ext cx="241247" cy="20562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
        <p:nvSpPr>
          <p:cNvPr id="80" name="Rectangle 79"/>
          <p:cNvSpPr/>
          <p:nvPr/>
        </p:nvSpPr>
        <p:spPr>
          <a:xfrm>
            <a:off x="10163865" y="6625193"/>
            <a:ext cx="1894621" cy="338554"/>
          </a:xfrm>
          <a:prstGeom prst="rect">
            <a:avLst/>
          </a:prstGeom>
        </p:spPr>
        <p:txBody>
          <a:bodyPr wrap="none">
            <a:spAutoFit/>
          </a:bodyPr>
          <a:lstStyle/>
          <a:p>
            <a:r>
              <a:rPr lang="en-US" sz="1600" dirty="0">
                <a:solidFill>
                  <a:srgbClr val="FFFFFF"/>
                </a:solidFill>
              </a:rPr>
              <a:t>#</a:t>
            </a:r>
            <a:r>
              <a:rPr lang="en-US" sz="1600" dirty="0" err="1">
                <a:solidFill>
                  <a:srgbClr val="FFFFFF"/>
                </a:solidFill>
              </a:rPr>
              <a:t>worklikeanetwork</a:t>
            </a:r>
            <a:endParaRPr lang="en-US" sz="1600" dirty="0">
              <a:solidFill>
                <a:srgbClr val="FFFFFF"/>
              </a:solidFill>
            </a:endParaRPr>
          </a:p>
        </p:txBody>
      </p:sp>
      <p:pic>
        <p:nvPicPr>
          <p:cNvPr id="103"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837603" y="5809265"/>
            <a:ext cx="367965" cy="298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6" name="Picture 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358452" y="6120789"/>
            <a:ext cx="254279" cy="254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0" name="Picture 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289710" y="5390052"/>
            <a:ext cx="254279" cy="254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8"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564408" y="2011993"/>
            <a:ext cx="212042" cy="172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89422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9"/>
                                        </p:tgtEl>
                                        <p:attrNameLst>
                                          <p:attrName>style.visibility</p:attrName>
                                        </p:attrNameLst>
                                      </p:cBhvr>
                                      <p:to>
                                        <p:strVal val="visible"/>
                                      </p:to>
                                    </p:set>
                                    <p:animEffect transition="in" filter="fade">
                                      <p:cBhvr>
                                        <p:cTn id="7" dur="250"/>
                                        <p:tgtEl>
                                          <p:spTgt spid="169"/>
                                        </p:tgtEl>
                                      </p:cBhvr>
                                    </p:animEffect>
                                  </p:childTnLst>
                                </p:cTn>
                              </p:par>
                            </p:childTnLst>
                          </p:cTn>
                        </p:par>
                        <p:par>
                          <p:cTn id="8" fill="hold">
                            <p:stCondLst>
                              <p:cond delay="250"/>
                            </p:stCondLst>
                            <p:childTnLst>
                              <p:par>
                                <p:cTn id="9" presetID="10"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300"/>
                                        <p:tgtEl>
                                          <p:spTgt spid="29"/>
                                        </p:tgtEl>
                                      </p:cBhvr>
                                    </p:animEffect>
                                  </p:childTnLst>
                                </p:cTn>
                              </p:par>
                              <p:par>
                                <p:cTn id="12" presetID="10" presetClass="entr" presetSubtype="0" fill="hold"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300"/>
                                        <p:tgtEl>
                                          <p:spTgt spid="25"/>
                                        </p:tgtEl>
                                      </p:cBhvr>
                                    </p:animEffect>
                                  </p:childTnLst>
                                </p:cTn>
                              </p:par>
                              <p:par>
                                <p:cTn id="15" presetID="10" presetClass="entr" presetSubtype="0"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300"/>
                                        <p:tgtEl>
                                          <p:spTgt spid="30"/>
                                        </p:tgtEl>
                                      </p:cBhvr>
                                    </p:animEffect>
                                  </p:childTnLst>
                                </p:cTn>
                              </p:par>
                              <p:par>
                                <p:cTn id="18" presetID="10" presetClass="entr" presetSubtype="0"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300"/>
                                        <p:tgtEl>
                                          <p:spTgt spid="21"/>
                                        </p:tgtEl>
                                      </p:cBhvr>
                                    </p:animEffect>
                                  </p:childTnLst>
                                </p:cTn>
                              </p:par>
                              <p:par>
                                <p:cTn id="21" presetID="10" presetClass="entr" presetSubtype="0" fill="hold" nodeType="withEffect">
                                  <p:stCondLst>
                                    <p:cond delay="0"/>
                                  </p:stCondLst>
                                  <p:childTnLst>
                                    <p:set>
                                      <p:cBhvr>
                                        <p:cTn id="22" dur="1" fill="hold">
                                          <p:stCondLst>
                                            <p:cond delay="0"/>
                                          </p:stCondLst>
                                        </p:cTn>
                                        <p:tgtEl>
                                          <p:spTgt spid="170"/>
                                        </p:tgtEl>
                                        <p:attrNameLst>
                                          <p:attrName>style.visibility</p:attrName>
                                        </p:attrNameLst>
                                      </p:cBhvr>
                                      <p:to>
                                        <p:strVal val="visible"/>
                                      </p:to>
                                    </p:set>
                                    <p:animEffect transition="in" filter="fade">
                                      <p:cBhvr>
                                        <p:cTn id="23" dur="300"/>
                                        <p:tgtEl>
                                          <p:spTgt spid="170"/>
                                        </p:tgtEl>
                                      </p:cBhvr>
                                    </p:animEffect>
                                  </p:childTnLst>
                                </p:cTn>
                              </p:par>
                              <p:par>
                                <p:cTn id="24" presetID="10" presetClass="entr" presetSubtype="0" fill="hold" nodeType="withEffect">
                                  <p:stCondLst>
                                    <p:cond delay="0"/>
                                  </p:stCondLst>
                                  <p:childTnLst>
                                    <p:set>
                                      <p:cBhvr>
                                        <p:cTn id="25" dur="1" fill="hold">
                                          <p:stCondLst>
                                            <p:cond delay="0"/>
                                          </p:stCondLst>
                                        </p:cTn>
                                        <p:tgtEl>
                                          <p:spTgt spid="126"/>
                                        </p:tgtEl>
                                        <p:attrNameLst>
                                          <p:attrName>style.visibility</p:attrName>
                                        </p:attrNameLst>
                                      </p:cBhvr>
                                      <p:to>
                                        <p:strVal val="visible"/>
                                      </p:to>
                                    </p:set>
                                    <p:animEffect transition="in" filter="fade">
                                      <p:cBhvr>
                                        <p:cTn id="26" dur="300"/>
                                        <p:tgtEl>
                                          <p:spTgt spid="126"/>
                                        </p:tgtEl>
                                      </p:cBhvr>
                                    </p:animEffect>
                                  </p:childTnLst>
                                </p:cTn>
                              </p:par>
                              <p:par>
                                <p:cTn id="27" presetID="10"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300"/>
                                        <p:tgtEl>
                                          <p:spTgt spid="22"/>
                                        </p:tgtEl>
                                      </p:cBhvr>
                                    </p:animEffect>
                                  </p:childTnLst>
                                </p:cTn>
                              </p:par>
                              <p:par>
                                <p:cTn id="30" presetID="10" presetClass="entr" presetSubtype="0" fill="hold" nodeType="withEffect">
                                  <p:stCondLst>
                                    <p:cond delay="0"/>
                                  </p:stCondLst>
                                  <p:childTnLst>
                                    <p:set>
                                      <p:cBhvr>
                                        <p:cTn id="31" dur="1" fill="hold">
                                          <p:stCondLst>
                                            <p:cond delay="0"/>
                                          </p:stCondLst>
                                        </p:cTn>
                                        <p:tgtEl>
                                          <p:spTgt spid="174"/>
                                        </p:tgtEl>
                                        <p:attrNameLst>
                                          <p:attrName>style.visibility</p:attrName>
                                        </p:attrNameLst>
                                      </p:cBhvr>
                                      <p:to>
                                        <p:strVal val="visible"/>
                                      </p:to>
                                    </p:set>
                                    <p:animEffect transition="in" filter="fade">
                                      <p:cBhvr>
                                        <p:cTn id="32" dur="300"/>
                                        <p:tgtEl>
                                          <p:spTgt spid="174"/>
                                        </p:tgtEl>
                                      </p:cBhvr>
                                    </p:animEffect>
                                  </p:childTnLst>
                                </p:cTn>
                              </p:par>
                              <p:par>
                                <p:cTn id="33" presetID="10" presetClass="entr" presetSubtype="0"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300"/>
                                        <p:tgtEl>
                                          <p:spTgt spid="16"/>
                                        </p:tgtEl>
                                      </p:cBhvr>
                                    </p:animEffect>
                                  </p:childTnLst>
                                </p:cTn>
                              </p:par>
                              <p:par>
                                <p:cTn id="36" presetID="10" presetClass="entr" presetSubtype="0" fill="hold" nodeType="with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300"/>
                                        <p:tgtEl>
                                          <p:spTgt spid="28"/>
                                        </p:tgtEl>
                                      </p:cBhvr>
                                    </p:animEffect>
                                  </p:childTnLst>
                                </p:cTn>
                              </p:par>
                              <p:par>
                                <p:cTn id="39" presetID="10" presetClass="entr" presetSubtype="0" fill="hold" nodeType="withEffect">
                                  <p:stCondLst>
                                    <p:cond delay="0"/>
                                  </p:stCondLst>
                                  <p:childTnLst>
                                    <p:set>
                                      <p:cBhvr>
                                        <p:cTn id="40" dur="1" fill="hold">
                                          <p:stCondLst>
                                            <p:cond delay="0"/>
                                          </p:stCondLst>
                                        </p:cTn>
                                        <p:tgtEl>
                                          <p:spTgt spid="116"/>
                                        </p:tgtEl>
                                        <p:attrNameLst>
                                          <p:attrName>style.visibility</p:attrName>
                                        </p:attrNameLst>
                                      </p:cBhvr>
                                      <p:to>
                                        <p:strVal val="visible"/>
                                      </p:to>
                                    </p:set>
                                    <p:animEffect transition="in" filter="fade">
                                      <p:cBhvr>
                                        <p:cTn id="41" dur="300"/>
                                        <p:tgtEl>
                                          <p:spTgt spid="116"/>
                                        </p:tgtEl>
                                      </p:cBhvr>
                                    </p:animEffect>
                                  </p:childTnLst>
                                </p:cTn>
                              </p:par>
                              <p:par>
                                <p:cTn id="42" presetID="10" presetClass="entr" presetSubtype="0" fill="hold"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300"/>
                                        <p:tgtEl>
                                          <p:spTgt spid="20"/>
                                        </p:tgtEl>
                                      </p:cBhvr>
                                    </p:animEffect>
                                  </p:childTnLst>
                                </p:cTn>
                              </p:par>
                              <p:par>
                                <p:cTn id="45" presetID="10" presetClass="entr" presetSubtype="0" fill="hold" nodeType="with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300"/>
                                        <p:tgtEl>
                                          <p:spTgt spid="31"/>
                                        </p:tgtEl>
                                      </p:cBhvr>
                                    </p:animEffect>
                                  </p:childTnLst>
                                </p:cTn>
                              </p:par>
                              <p:par>
                                <p:cTn id="48" presetID="10" presetClass="entr" presetSubtype="0" fill="hold" nodeType="with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300"/>
                                        <p:tgtEl>
                                          <p:spTgt spid="14"/>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60"/>
                                        </p:tgtEl>
                                        <p:attrNameLst>
                                          <p:attrName>style.visibility</p:attrName>
                                        </p:attrNameLst>
                                      </p:cBhvr>
                                      <p:to>
                                        <p:strVal val="visible"/>
                                      </p:to>
                                    </p:set>
                                    <p:animEffect transition="in" filter="wipe(left)">
                                      <p:cBhvr>
                                        <p:cTn id="53" dur="700"/>
                                        <p:tgtEl>
                                          <p:spTgt spid="160"/>
                                        </p:tgtEl>
                                      </p:cBhvr>
                                    </p:animEffect>
                                  </p:childTnLst>
                                </p:cTn>
                              </p:par>
                              <p:par>
                                <p:cTn id="54" presetID="22" presetClass="entr" presetSubtype="8" fill="hold" grpId="0" nodeType="withEffect">
                                  <p:stCondLst>
                                    <p:cond delay="200"/>
                                  </p:stCondLst>
                                  <p:childTnLst>
                                    <p:set>
                                      <p:cBhvr>
                                        <p:cTn id="55" dur="1" fill="hold">
                                          <p:stCondLst>
                                            <p:cond delay="0"/>
                                          </p:stCondLst>
                                        </p:cTn>
                                        <p:tgtEl>
                                          <p:spTgt spid="97"/>
                                        </p:tgtEl>
                                        <p:attrNameLst>
                                          <p:attrName>style.visibility</p:attrName>
                                        </p:attrNameLst>
                                      </p:cBhvr>
                                      <p:to>
                                        <p:strVal val="visible"/>
                                      </p:to>
                                    </p:set>
                                    <p:animEffect transition="in" filter="wipe(left)">
                                      <p:cBhvr>
                                        <p:cTn id="56" dur="700"/>
                                        <p:tgtEl>
                                          <p:spTgt spid="97"/>
                                        </p:tgtEl>
                                      </p:cBhvr>
                                    </p:animEffect>
                                  </p:childTnLst>
                                </p:cTn>
                              </p:par>
                              <p:par>
                                <p:cTn id="57" presetID="22" presetClass="entr" presetSubtype="8" fill="hold" grpId="0" nodeType="withEffect">
                                  <p:stCondLst>
                                    <p:cond delay="500"/>
                                  </p:stCondLst>
                                  <p:childTnLst>
                                    <p:set>
                                      <p:cBhvr>
                                        <p:cTn id="58" dur="1" fill="hold">
                                          <p:stCondLst>
                                            <p:cond delay="0"/>
                                          </p:stCondLst>
                                        </p:cTn>
                                        <p:tgtEl>
                                          <p:spTgt spid="122"/>
                                        </p:tgtEl>
                                        <p:attrNameLst>
                                          <p:attrName>style.visibility</p:attrName>
                                        </p:attrNameLst>
                                      </p:cBhvr>
                                      <p:to>
                                        <p:strVal val="visible"/>
                                      </p:to>
                                    </p:set>
                                    <p:animEffect transition="in" filter="wipe(left)">
                                      <p:cBhvr>
                                        <p:cTn id="59" dur="700"/>
                                        <p:tgtEl>
                                          <p:spTgt spid="122"/>
                                        </p:tgtEl>
                                      </p:cBhvr>
                                    </p:animEffect>
                                  </p:childTnLst>
                                </p:cTn>
                              </p:par>
                              <p:par>
                                <p:cTn id="60" presetID="22" presetClass="entr" presetSubtype="8" fill="hold" grpId="0" nodeType="withEffect">
                                  <p:stCondLst>
                                    <p:cond delay="600"/>
                                  </p:stCondLst>
                                  <p:childTnLst>
                                    <p:set>
                                      <p:cBhvr>
                                        <p:cTn id="61" dur="1" fill="hold">
                                          <p:stCondLst>
                                            <p:cond delay="0"/>
                                          </p:stCondLst>
                                        </p:cTn>
                                        <p:tgtEl>
                                          <p:spTgt spid="147"/>
                                        </p:tgtEl>
                                        <p:attrNameLst>
                                          <p:attrName>style.visibility</p:attrName>
                                        </p:attrNameLst>
                                      </p:cBhvr>
                                      <p:to>
                                        <p:strVal val="visible"/>
                                      </p:to>
                                    </p:set>
                                    <p:animEffect transition="in" filter="wipe(left)">
                                      <p:cBhvr>
                                        <p:cTn id="62" dur="700"/>
                                        <p:tgtEl>
                                          <p:spTgt spid="147"/>
                                        </p:tgtEl>
                                      </p:cBhvr>
                                    </p:animEffect>
                                  </p:childTnLst>
                                </p:cTn>
                              </p:par>
                              <p:par>
                                <p:cTn id="63" presetID="22" presetClass="entr" presetSubtype="8" fill="hold" grpId="0" nodeType="withEffect">
                                  <p:stCondLst>
                                    <p:cond delay="700"/>
                                  </p:stCondLst>
                                  <p:childTnLst>
                                    <p:set>
                                      <p:cBhvr>
                                        <p:cTn id="64" dur="1" fill="hold">
                                          <p:stCondLst>
                                            <p:cond delay="0"/>
                                          </p:stCondLst>
                                        </p:cTn>
                                        <p:tgtEl>
                                          <p:spTgt spid="156"/>
                                        </p:tgtEl>
                                        <p:attrNameLst>
                                          <p:attrName>style.visibility</p:attrName>
                                        </p:attrNameLst>
                                      </p:cBhvr>
                                      <p:to>
                                        <p:strVal val="visible"/>
                                      </p:to>
                                    </p:set>
                                    <p:animEffect transition="in" filter="wipe(left)">
                                      <p:cBhvr>
                                        <p:cTn id="65" dur="700"/>
                                        <p:tgtEl>
                                          <p:spTgt spid="156"/>
                                        </p:tgtEl>
                                      </p:cBhvr>
                                    </p:animEffect>
                                  </p:childTnLst>
                                </p:cTn>
                              </p:par>
                              <p:par>
                                <p:cTn id="66" presetID="22" presetClass="entr" presetSubtype="2" fill="hold" grpId="0" nodeType="withEffect">
                                  <p:stCondLst>
                                    <p:cond delay="1000"/>
                                  </p:stCondLst>
                                  <p:childTnLst>
                                    <p:set>
                                      <p:cBhvr>
                                        <p:cTn id="67" dur="1" fill="hold">
                                          <p:stCondLst>
                                            <p:cond delay="0"/>
                                          </p:stCondLst>
                                        </p:cTn>
                                        <p:tgtEl>
                                          <p:spTgt spid="139"/>
                                        </p:tgtEl>
                                        <p:attrNameLst>
                                          <p:attrName>style.visibility</p:attrName>
                                        </p:attrNameLst>
                                      </p:cBhvr>
                                      <p:to>
                                        <p:strVal val="visible"/>
                                      </p:to>
                                    </p:set>
                                    <p:animEffect transition="in" filter="wipe(right)">
                                      <p:cBhvr>
                                        <p:cTn id="68" dur="700"/>
                                        <p:tgtEl>
                                          <p:spTgt spid="139"/>
                                        </p:tgtEl>
                                      </p:cBhvr>
                                    </p:animEffect>
                                  </p:childTnLst>
                                </p:cTn>
                              </p:par>
                              <p:par>
                                <p:cTn id="69" presetID="22" presetClass="entr" presetSubtype="2" fill="hold" grpId="0" nodeType="withEffect">
                                  <p:stCondLst>
                                    <p:cond delay="1200"/>
                                  </p:stCondLst>
                                  <p:childTnLst>
                                    <p:set>
                                      <p:cBhvr>
                                        <p:cTn id="70" dur="1" fill="hold">
                                          <p:stCondLst>
                                            <p:cond delay="0"/>
                                          </p:stCondLst>
                                        </p:cTn>
                                        <p:tgtEl>
                                          <p:spTgt spid="111"/>
                                        </p:tgtEl>
                                        <p:attrNameLst>
                                          <p:attrName>style.visibility</p:attrName>
                                        </p:attrNameLst>
                                      </p:cBhvr>
                                      <p:to>
                                        <p:strVal val="visible"/>
                                      </p:to>
                                    </p:set>
                                    <p:animEffect transition="in" filter="wipe(right)">
                                      <p:cBhvr>
                                        <p:cTn id="71" dur="700"/>
                                        <p:tgtEl>
                                          <p:spTgt spid="111"/>
                                        </p:tgtEl>
                                      </p:cBhvr>
                                    </p:animEffect>
                                  </p:childTnLst>
                                </p:cTn>
                              </p:par>
                              <p:par>
                                <p:cTn id="72" presetID="22" presetClass="entr" presetSubtype="2" fill="hold" grpId="0" nodeType="withEffect">
                                  <p:stCondLst>
                                    <p:cond delay="1400"/>
                                  </p:stCondLst>
                                  <p:childTnLst>
                                    <p:set>
                                      <p:cBhvr>
                                        <p:cTn id="73" dur="1" fill="hold">
                                          <p:stCondLst>
                                            <p:cond delay="0"/>
                                          </p:stCondLst>
                                        </p:cTn>
                                        <p:tgtEl>
                                          <p:spTgt spid="108"/>
                                        </p:tgtEl>
                                        <p:attrNameLst>
                                          <p:attrName>style.visibility</p:attrName>
                                        </p:attrNameLst>
                                      </p:cBhvr>
                                      <p:to>
                                        <p:strVal val="visible"/>
                                      </p:to>
                                    </p:set>
                                    <p:animEffect transition="in" filter="wipe(right)">
                                      <p:cBhvr>
                                        <p:cTn id="74" dur="700"/>
                                        <p:tgtEl>
                                          <p:spTgt spid="108"/>
                                        </p:tgtEl>
                                      </p:cBhvr>
                                    </p:animEffect>
                                  </p:childTnLst>
                                </p:cTn>
                              </p:par>
                              <p:par>
                                <p:cTn id="75" presetID="22" presetClass="entr" presetSubtype="2" fill="hold" grpId="0" nodeType="withEffect">
                                  <p:stCondLst>
                                    <p:cond delay="1600"/>
                                  </p:stCondLst>
                                  <p:childTnLst>
                                    <p:set>
                                      <p:cBhvr>
                                        <p:cTn id="76" dur="1" fill="hold">
                                          <p:stCondLst>
                                            <p:cond delay="0"/>
                                          </p:stCondLst>
                                        </p:cTn>
                                        <p:tgtEl>
                                          <p:spTgt spid="159"/>
                                        </p:tgtEl>
                                        <p:attrNameLst>
                                          <p:attrName>style.visibility</p:attrName>
                                        </p:attrNameLst>
                                      </p:cBhvr>
                                      <p:to>
                                        <p:strVal val="visible"/>
                                      </p:to>
                                    </p:set>
                                    <p:animEffect transition="in" filter="wipe(right)">
                                      <p:cBhvr>
                                        <p:cTn id="77" dur="700"/>
                                        <p:tgtEl>
                                          <p:spTgt spid="159"/>
                                        </p:tgtEl>
                                      </p:cBhvr>
                                    </p:animEffect>
                                  </p:childTnLst>
                                </p:cTn>
                              </p:par>
                              <p:par>
                                <p:cTn id="78" presetID="22" presetClass="entr" presetSubtype="2" fill="hold" grpId="0" nodeType="withEffect">
                                  <p:stCondLst>
                                    <p:cond delay="1800"/>
                                  </p:stCondLst>
                                  <p:childTnLst>
                                    <p:set>
                                      <p:cBhvr>
                                        <p:cTn id="79" dur="1" fill="hold">
                                          <p:stCondLst>
                                            <p:cond delay="0"/>
                                          </p:stCondLst>
                                        </p:cTn>
                                        <p:tgtEl>
                                          <p:spTgt spid="142"/>
                                        </p:tgtEl>
                                        <p:attrNameLst>
                                          <p:attrName>style.visibility</p:attrName>
                                        </p:attrNameLst>
                                      </p:cBhvr>
                                      <p:to>
                                        <p:strVal val="visible"/>
                                      </p:to>
                                    </p:set>
                                    <p:animEffect transition="in" filter="wipe(right)">
                                      <p:cBhvr>
                                        <p:cTn id="80" dur="700"/>
                                        <p:tgtEl>
                                          <p:spTgt spid="142"/>
                                        </p:tgtEl>
                                      </p:cBhvr>
                                    </p:animEffect>
                                  </p:childTnLst>
                                </p:cTn>
                              </p:par>
                              <p:par>
                                <p:cTn id="81" presetID="22" presetClass="entr" presetSubtype="2" fill="hold" grpId="0" nodeType="withEffect">
                                  <p:stCondLst>
                                    <p:cond delay="700"/>
                                  </p:stCondLst>
                                  <p:childTnLst>
                                    <p:set>
                                      <p:cBhvr>
                                        <p:cTn id="82" dur="1" fill="hold">
                                          <p:stCondLst>
                                            <p:cond delay="0"/>
                                          </p:stCondLst>
                                        </p:cTn>
                                        <p:tgtEl>
                                          <p:spTgt spid="135"/>
                                        </p:tgtEl>
                                        <p:attrNameLst>
                                          <p:attrName>style.visibility</p:attrName>
                                        </p:attrNameLst>
                                      </p:cBhvr>
                                      <p:to>
                                        <p:strVal val="visible"/>
                                      </p:to>
                                    </p:set>
                                    <p:animEffect transition="in" filter="wipe(right)">
                                      <p:cBhvr>
                                        <p:cTn id="83" dur="700"/>
                                        <p:tgtEl>
                                          <p:spTgt spid="135"/>
                                        </p:tgtEl>
                                      </p:cBhvr>
                                    </p:animEffect>
                                  </p:childTnLst>
                                </p:cTn>
                              </p:par>
                              <p:par>
                                <p:cTn id="84" presetID="22" presetClass="entr" presetSubtype="2" fill="hold" grpId="0" nodeType="withEffect">
                                  <p:stCondLst>
                                    <p:cond delay="900"/>
                                  </p:stCondLst>
                                  <p:childTnLst>
                                    <p:set>
                                      <p:cBhvr>
                                        <p:cTn id="85" dur="1" fill="hold">
                                          <p:stCondLst>
                                            <p:cond delay="0"/>
                                          </p:stCondLst>
                                        </p:cTn>
                                        <p:tgtEl>
                                          <p:spTgt spid="141"/>
                                        </p:tgtEl>
                                        <p:attrNameLst>
                                          <p:attrName>style.visibility</p:attrName>
                                        </p:attrNameLst>
                                      </p:cBhvr>
                                      <p:to>
                                        <p:strVal val="visible"/>
                                      </p:to>
                                    </p:set>
                                    <p:animEffect transition="in" filter="wipe(right)">
                                      <p:cBhvr>
                                        <p:cTn id="86" dur="700"/>
                                        <p:tgtEl>
                                          <p:spTgt spid="141"/>
                                        </p:tgtEl>
                                      </p:cBhvr>
                                    </p:animEffect>
                                  </p:childTnLst>
                                </p:cTn>
                              </p:par>
                              <p:par>
                                <p:cTn id="87" presetID="22" presetClass="entr" presetSubtype="2" fill="hold" grpId="0" nodeType="withEffect">
                                  <p:stCondLst>
                                    <p:cond delay="1100"/>
                                  </p:stCondLst>
                                  <p:childTnLst>
                                    <p:set>
                                      <p:cBhvr>
                                        <p:cTn id="88" dur="1" fill="hold">
                                          <p:stCondLst>
                                            <p:cond delay="0"/>
                                          </p:stCondLst>
                                        </p:cTn>
                                        <p:tgtEl>
                                          <p:spTgt spid="18"/>
                                        </p:tgtEl>
                                        <p:attrNameLst>
                                          <p:attrName>style.visibility</p:attrName>
                                        </p:attrNameLst>
                                      </p:cBhvr>
                                      <p:to>
                                        <p:strVal val="visible"/>
                                      </p:to>
                                    </p:set>
                                    <p:animEffect transition="in" filter="wipe(right)">
                                      <p:cBhvr>
                                        <p:cTn id="89" dur="700"/>
                                        <p:tgtEl>
                                          <p:spTgt spid="18"/>
                                        </p:tgtEl>
                                      </p:cBhvr>
                                    </p:animEffect>
                                  </p:childTnLst>
                                </p:cTn>
                              </p:par>
                              <p:par>
                                <p:cTn id="90" presetID="22" presetClass="entr" presetSubtype="2" fill="hold" grpId="0" nodeType="withEffect">
                                  <p:stCondLst>
                                    <p:cond delay="1300"/>
                                  </p:stCondLst>
                                  <p:childTnLst>
                                    <p:set>
                                      <p:cBhvr>
                                        <p:cTn id="91" dur="1" fill="hold">
                                          <p:stCondLst>
                                            <p:cond delay="0"/>
                                          </p:stCondLst>
                                        </p:cTn>
                                        <p:tgtEl>
                                          <p:spTgt spid="166"/>
                                        </p:tgtEl>
                                        <p:attrNameLst>
                                          <p:attrName>style.visibility</p:attrName>
                                        </p:attrNameLst>
                                      </p:cBhvr>
                                      <p:to>
                                        <p:strVal val="visible"/>
                                      </p:to>
                                    </p:set>
                                    <p:animEffect transition="in" filter="wipe(right)">
                                      <p:cBhvr>
                                        <p:cTn id="92" dur="700"/>
                                        <p:tgtEl>
                                          <p:spTgt spid="166"/>
                                        </p:tgtEl>
                                      </p:cBhvr>
                                    </p:animEffect>
                                  </p:childTnLst>
                                </p:cTn>
                              </p:par>
                              <p:par>
                                <p:cTn id="93" presetID="22" presetClass="entr" presetSubtype="2" fill="hold" grpId="0" nodeType="withEffect">
                                  <p:stCondLst>
                                    <p:cond delay="600"/>
                                  </p:stCondLst>
                                  <p:childTnLst>
                                    <p:set>
                                      <p:cBhvr>
                                        <p:cTn id="94" dur="1" fill="hold">
                                          <p:stCondLst>
                                            <p:cond delay="0"/>
                                          </p:stCondLst>
                                        </p:cTn>
                                        <p:tgtEl>
                                          <p:spTgt spid="89"/>
                                        </p:tgtEl>
                                        <p:attrNameLst>
                                          <p:attrName>style.visibility</p:attrName>
                                        </p:attrNameLst>
                                      </p:cBhvr>
                                      <p:to>
                                        <p:strVal val="visible"/>
                                      </p:to>
                                    </p:set>
                                    <p:animEffect transition="in" filter="wipe(right)">
                                      <p:cBhvr>
                                        <p:cTn id="95" dur="700"/>
                                        <p:tgtEl>
                                          <p:spTgt spid="89"/>
                                        </p:tgtEl>
                                      </p:cBhvr>
                                    </p:animEffect>
                                  </p:childTnLst>
                                </p:cTn>
                              </p:par>
                              <p:par>
                                <p:cTn id="96" presetID="22" presetClass="entr" presetSubtype="8" fill="hold" grpId="0" nodeType="withEffect">
                                  <p:stCondLst>
                                    <p:cond delay="800"/>
                                  </p:stCondLst>
                                  <p:childTnLst>
                                    <p:set>
                                      <p:cBhvr>
                                        <p:cTn id="97" dur="1" fill="hold">
                                          <p:stCondLst>
                                            <p:cond delay="0"/>
                                          </p:stCondLst>
                                        </p:cTn>
                                        <p:tgtEl>
                                          <p:spTgt spid="157"/>
                                        </p:tgtEl>
                                        <p:attrNameLst>
                                          <p:attrName>style.visibility</p:attrName>
                                        </p:attrNameLst>
                                      </p:cBhvr>
                                      <p:to>
                                        <p:strVal val="visible"/>
                                      </p:to>
                                    </p:set>
                                    <p:animEffect transition="in" filter="wipe(left)">
                                      <p:cBhvr>
                                        <p:cTn id="98" dur="700"/>
                                        <p:tgtEl>
                                          <p:spTgt spid="157"/>
                                        </p:tgtEl>
                                      </p:cBhvr>
                                    </p:animEffect>
                                  </p:childTnLst>
                                </p:cTn>
                              </p:par>
                              <p:par>
                                <p:cTn id="99" presetID="22" presetClass="entr" presetSubtype="8" fill="hold" grpId="0" nodeType="withEffect">
                                  <p:stCondLst>
                                    <p:cond delay="1000"/>
                                  </p:stCondLst>
                                  <p:childTnLst>
                                    <p:set>
                                      <p:cBhvr>
                                        <p:cTn id="100" dur="1" fill="hold">
                                          <p:stCondLst>
                                            <p:cond delay="0"/>
                                          </p:stCondLst>
                                        </p:cTn>
                                        <p:tgtEl>
                                          <p:spTgt spid="144"/>
                                        </p:tgtEl>
                                        <p:attrNameLst>
                                          <p:attrName>style.visibility</p:attrName>
                                        </p:attrNameLst>
                                      </p:cBhvr>
                                      <p:to>
                                        <p:strVal val="visible"/>
                                      </p:to>
                                    </p:set>
                                    <p:animEffect transition="in" filter="wipe(left)">
                                      <p:cBhvr>
                                        <p:cTn id="101" dur="700"/>
                                        <p:tgtEl>
                                          <p:spTgt spid="144"/>
                                        </p:tgtEl>
                                      </p:cBhvr>
                                    </p:animEffect>
                                  </p:childTnLst>
                                </p:cTn>
                              </p:par>
                              <p:par>
                                <p:cTn id="102" presetID="22" presetClass="entr" presetSubtype="2" fill="hold" grpId="0" nodeType="withEffect">
                                  <p:stCondLst>
                                    <p:cond delay="1100"/>
                                  </p:stCondLst>
                                  <p:childTnLst>
                                    <p:set>
                                      <p:cBhvr>
                                        <p:cTn id="103" dur="1" fill="hold">
                                          <p:stCondLst>
                                            <p:cond delay="0"/>
                                          </p:stCondLst>
                                        </p:cTn>
                                        <p:tgtEl>
                                          <p:spTgt spid="151"/>
                                        </p:tgtEl>
                                        <p:attrNameLst>
                                          <p:attrName>style.visibility</p:attrName>
                                        </p:attrNameLst>
                                      </p:cBhvr>
                                      <p:to>
                                        <p:strVal val="visible"/>
                                      </p:to>
                                    </p:set>
                                    <p:animEffect transition="in" filter="wipe(right)">
                                      <p:cBhvr>
                                        <p:cTn id="104" dur="700"/>
                                        <p:tgtEl>
                                          <p:spTgt spid="151"/>
                                        </p:tgtEl>
                                      </p:cBhvr>
                                    </p:animEffect>
                                  </p:childTnLst>
                                </p:cTn>
                              </p:par>
                              <p:par>
                                <p:cTn id="105" presetID="22" presetClass="entr" presetSubtype="8" fill="hold" grpId="0" nodeType="withEffect">
                                  <p:stCondLst>
                                    <p:cond delay="1400"/>
                                  </p:stCondLst>
                                  <p:childTnLst>
                                    <p:set>
                                      <p:cBhvr>
                                        <p:cTn id="106" dur="1" fill="hold">
                                          <p:stCondLst>
                                            <p:cond delay="0"/>
                                          </p:stCondLst>
                                        </p:cTn>
                                        <p:tgtEl>
                                          <p:spTgt spid="163"/>
                                        </p:tgtEl>
                                        <p:attrNameLst>
                                          <p:attrName>style.visibility</p:attrName>
                                        </p:attrNameLst>
                                      </p:cBhvr>
                                      <p:to>
                                        <p:strVal val="visible"/>
                                      </p:to>
                                    </p:set>
                                    <p:animEffect transition="in" filter="wipe(left)">
                                      <p:cBhvr>
                                        <p:cTn id="107" dur="700"/>
                                        <p:tgtEl>
                                          <p:spTgt spid="163"/>
                                        </p:tgtEl>
                                      </p:cBhvr>
                                    </p:animEffect>
                                  </p:childTnLst>
                                </p:cTn>
                              </p:par>
                              <p:par>
                                <p:cTn id="108" presetID="22" presetClass="entr" presetSubtype="2" fill="hold" grpId="0" nodeType="withEffect">
                                  <p:stCondLst>
                                    <p:cond delay="1800"/>
                                  </p:stCondLst>
                                  <p:childTnLst>
                                    <p:set>
                                      <p:cBhvr>
                                        <p:cTn id="109" dur="1" fill="hold">
                                          <p:stCondLst>
                                            <p:cond delay="0"/>
                                          </p:stCondLst>
                                        </p:cTn>
                                        <p:tgtEl>
                                          <p:spTgt spid="138"/>
                                        </p:tgtEl>
                                        <p:attrNameLst>
                                          <p:attrName>style.visibility</p:attrName>
                                        </p:attrNameLst>
                                      </p:cBhvr>
                                      <p:to>
                                        <p:strVal val="visible"/>
                                      </p:to>
                                    </p:set>
                                    <p:animEffect transition="in" filter="wipe(right)">
                                      <p:cBhvr>
                                        <p:cTn id="110" dur="600"/>
                                        <p:tgtEl>
                                          <p:spTgt spid="138"/>
                                        </p:tgtEl>
                                      </p:cBhvr>
                                    </p:animEffect>
                                  </p:childTnLst>
                                </p:cTn>
                              </p:par>
                              <p:par>
                                <p:cTn id="111" presetID="22" presetClass="entr" presetSubtype="8" fill="hold" grpId="0" nodeType="withEffect">
                                  <p:stCondLst>
                                    <p:cond delay="1400"/>
                                  </p:stCondLst>
                                  <p:childTnLst>
                                    <p:set>
                                      <p:cBhvr>
                                        <p:cTn id="112" dur="1" fill="hold">
                                          <p:stCondLst>
                                            <p:cond delay="0"/>
                                          </p:stCondLst>
                                        </p:cTn>
                                        <p:tgtEl>
                                          <p:spTgt spid="98"/>
                                        </p:tgtEl>
                                        <p:attrNameLst>
                                          <p:attrName>style.visibility</p:attrName>
                                        </p:attrNameLst>
                                      </p:cBhvr>
                                      <p:to>
                                        <p:strVal val="visible"/>
                                      </p:to>
                                    </p:set>
                                    <p:animEffect transition="in" filter="wipe(left)">
                                      <p:cBhvr>
                                        <p:cTn id="113" dur="700"/>
                                        <p:tgtEl>
                                          <p:spTgt spid="98"/>
                                        </p:tgtEl>
                                      </p:cBhvr>
                                    </p:animEffect>
                                  </p:childTnLst>
                                </p:cTn>
                              </p:par>
                              <p:par>
                                <p:cTn id="114" presetID="22" presetClass="entr" presetSubtype="2" fill="hold" grpId="0" nodeType="withEffect">
                                  <p:stCondLst>
                                    <p:cond delay="1600"/>
                                  </p:stCondLst>
                                  <p:childTnLst>
                                    <p:set>
                                      <p:cBhvr>
                                        <p:cTn id="115" dur="1" fill="hold">
                                          <p:stCondLst>
                                            <p:cond delay="0"/>
                                          </p:stCondLst>
                                        </p:cTn>
                                        <p:tgtEl>
                                          <p:spTgt spid="100"/>
                                        </p:tgtEl>
                                        <p:attrNameLst>
                                          <p:attrName>style.visibility</p:attrName>
                                        </p:attrNameLst>
                                      </p:cBhvr>
                                      <p:to>
                                        <p:strVal val="visible"/>
                                      </p:to>
                                    </p:set>
                                    <p:animEffect transition="in" filter="wipe(right)">
                                      <p:cBhvr>
                                        <p:cTn id="116" dur="700"/>
                                        <p:tgtEl>
                                          <p:spTgt spid="100"/>
                                        </p:tgtEl>
                                      </p:cBhvr>
                                    </p:animEffect>
                                  </p:childTnLst>
                                </p:cTn>
                              </p:par>
                              <p:par>
                                <p:cTn id="117" presetID="22" presetClass="entr" presetSubtype="8" fill="hold" grpId="0" nodeType="withEffect">
                                  <p:stCondLst>
                                    <p:cond delay="1600"/>
                                  </p:stCondLst>
                                  <p:childTnLst>
                                    <p:set>
                                      <p:cBhvr>
                                        <p:cTn id="118" dur="1" fill="hold">
                                          <p:stCondLst>
                                            <p:cond delay="0"/>
                                          </p:stCondLst>
                                        </p:cTn>
                                        <p:tgtEl>
                                          <p:spTgt spid="101"/>
                                        </p:tgtEl>
                                        <p:attrNameLst>
                                          <p:attrName>style.visibility</p:attrName>
                                        </p:attrNameLst>
                                      </p:cBhvr>
                                      <p:to>
                                        <p:strVal val="visible"/>
                                      </p:to>
                                    </p:set>
                                    <p:animEffect transition="in" filter="wipe(left)">
                                      <p:cBhvr>
                                        <p:cTn id="119" dur="7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 grpId="0" animBg="1"/>
      <p:bldP spid="18" grpId="0" animBg="1"/>
      <p:bldP spid="89" grpId="0" animBg="1"/>
      <p:bldP spid="108" grpId="0" animBg="1"/>
      <p:bldP spid="111" grpId="0" animBg="1"/>
      <p:bldP spid="122" grpId="0" animBg="1"/>
      <p:bldP spid="135" grpId="0" animBg="1"/>
      <p:bldP spid="138" grpId="0" animBg="1"/>
      <p:bldP spid="139" grpId="0" animBg="1"/>
      <p:bldP spid="141" grpId="0" animBg="1"/>
      <p:bldP spid="142" grpId="0" animBg="1"/>
      <p:bldP spid="144" grpId="0" animBg="1"/>
      <p:bldP spid="147" grpId="0" animBg="1"/>
      <p:bldP spid="151" grpId="0" animBg="1"/>
      <p:bldP spid="156" grpId="0" animBg="1"/>
      <p:bldP spid="157" grpId="0" animBg="1"/>
      <p:bldP spid="159" grpId="0" animBg="1"/>
      <p:bldP spid="160" grpId="0" animBg="1"/>
      <p:bldP spid="166" grpId="0" animBg="1"/>
      <p:bldP spid="169" grpId="0" animBg="1"/>
      <p:bldP spid="97" grpId="0" animBg="1"/>
      <p:bldP spid="98" grpId="0" animBg="1"/>
      <p:bldP spid="100" grpId="0" animBg="1"/>
      <p:bldP spid="10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75" name="Picture 27" descr="C:\Users\Annette.DUARTE\Desktop\Yammer\Office_cubicles_v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28" y="-45849"/>
            <a:ext cx="12517851" cy="7040374"/>
          </a:xfrm>
          <a:prstGeom prst="rect">
            <a:avLst/>
          </a:prstGeom>
          <a:noFill/>
          <a:extLst>
            <a:ext uri="{909E8E84-426E-40dd-AFC4-6F175D3DCCD1}">
              <a14:hiddenFill xmlns:a14="http://schemas.microsoft.com/office/drawing/2010/main" xmlns="">
                <a:solidFill>
                  <a:srgbClr val="FFFFFF"/>
                </a:solidFill>
              </a14:hiddenFill>
            </a:ext>
          </a:extLst>
        </p:spPr>
      </p:pic>
      <p:sp>
        <p:nvSpPr>
          <p:cNvPr id="1042" name="Rectangle 1041"/>
          <p:cNvSpPr/>
          <p:nvPr/>
        </p:nvSpPr>
        <p:spPr bwMode="auto">
          <a:xfrm>
            <a:off x="-20328" y="-45849"/>
            <a:ext cx="12517851" cy="7040374"/>
          </a:xfrm>
          <a:prstGeom prst="rect">
            <a:avLst/>
          </a:prstGeom>
          <a:blipFill dpi="0" rotWithShape="1">
            <a:blip r:embed="rId4">
              <a:alphaModFix amt="46000"/>
            </a:blip>
            <a:srcRect/>
            <a:stretch>
              <a:fillRect/>
            </a:stretch>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6" name="Rectangle 55"/>
          <p:cNvSpPr/>
          <p:nvPr/>
        </p:nvSpPr>
        <p:spPr bwMode="auto">
          <a:xfrm>
            <a:off x="-20329" y="-45849"/>
            <a:ext cx="12517851" cy="7040374"/>
          </a:xfrm>
          <a:prstGeom prst="rect">
            <a:avLst/>
          </a:prstGeom>
          <a:blipFill dpi="0" rotWithShape="1">
            <a:blip r:embed="rId5">
              <a:extLst/>
            </a:blip>
            <a:srcRect/>
            <a:stretch>
              <a:fillRect/>
            </a:stretch>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3" name="Picture Placeholder 14" hidden="1"/>
          <p:cNvPicPr>
            <a:picLocks noChangeAspect="1"/>
          </p:cNvPicPr>
          <p:nvPr/>
        </p:nvPicPr>
        <p:blipFill>
          <a:blip r:embed="rId6">
            <a:extLst>
              <a:ext uri="{28A0092B-C50C-407E-A947-70E740481C1C}">
                <a14:useLocalDpi xmlns:a14="http://schemas.microsoft.com/office/drawing/2010/main" val="0"/>
              </a:ext>
            </a:extLst>
          </a:blip>
          <a:srcRect t="109" b="109"/>
          <a:stretch>
            <a:fillRect/>
          </a:stretch>
        </p:blipFill>
        <p:spPr>
          <a:xfrm>
            <a:off x="688549" y="546214"/>
            <a:ext cx="5463121" cy="3077338"/>
          </a:xfrm>
          <a:prstGeom prst="rect">
            <a:avLst/>
          </a:prstGeom>
        </p:spPr>
      </p:pic>
      <p:sp>
        <p:nvSpPr>
          <p:cNvPr id="1043" name="Title 1042"/>
          <p:cNvSpPr>
            <a:spLocks noGrp="1"/>
          </p:cNvSpPr>
          <p:nvPr>
            <p:ph type="title"/>
          </p:nvPr>
        </p:nvSpPr>
        <p:spPr/>
        <p:txBody>
          <a:bodyPr/>
          <a:lstStyle/>
          <a:p>
            <a:r>
              <a:rPr lang="en-US" sz="4800" dirty="0" smtClean="0">
                <a:solidFill>
                  <a:schemeClr val="bg1"/>
                </a:solidFill>
              </a:rPr>
              <a:t>Yet, we continue to work like we always have</a:t>
            </a:r>
            <a:endParaRPr lang="en-US" sz="4800" dirty="0">
              <a:solidFill>
                <a:schemeClr val="bg1"/>
              </a:solidFill>
            </a:endParaRPr>
          </a:p>
        </p:txBody>
      </p:sp>
      <p:grpSp>
        <p:nvGrpSpPr>
          <p:cNvPr id="100" name="Group 99"/>
          <p:cNvGrpSpPr/>
          <p:nvPr/>
        </p:nvGrpSpPr>
        <p:grpSpPr>
          <a:xfrm>
            <a:off x="4552321" y="2595956"/>
            <a:ext cx="3305003" cy="663182"/>
            <a:chOff x="3647357" y="1271847"/>
            <a:chExt cx="4851593" cy="973521"/>
          </a:xfrm>
        </p:grpSpPr>
        <p:cxnSp>
          <p:nvCxnSpPr>
            <p:cNvPr id="101" name="Straight Connector 100"/>
            <p:cNvCxnSpPr>
              <a:endCxn id="102" idx="2"/>
            </p:cNvCxnSpPr>
            <p:nvPr/>
          </p:nvCxnSpPr>
          <p:spPr>
            <a:xfrm>
              <a:off x="6073153" y="1271847"/>
              <a:ext cx="593" cy="548642"/>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02" name="Freeform 6"/>
            <p:cNvSpPr>
              <a:spLocks/>
            </p:cNvSpPr>
            <p:nvPr/>
          </p:nvSpPr>
          <p:spPr bwMode="auto">
            <a:xfrm>
              <a:off x="3647357" y="1820489"/>
              <a:ext cx="4851593" cy="424879"/>
            </a:xfrm>
            <a:custGeom>
              <a:avLst/>
              <a:gdLst>
                <a:gd name="T0" fmla="*/ 4095 w 4095"/>
                <a:gd name="T1" fmla="*/ 1323 h 1323"/>
                <a:gd name="T2" fmla="*/ 4095 w 4095"/>
                <a:gd name="T3" fmla="*/ 0 h 1323"/>
                <a:gd name="T4" fmla="*/ 2048 w 4095"/>
                <a:gd name="T5" fmla="*/ 0 h 1323"/>
                <a:gd name="T6" fmla="*/ 0 w 4095"/>
                <a:gd name="T7" fmla="*/ 0 h 1323"/>
                <a:gd name="T8" fmla="*/ 0 w 4095"/>
                <a:gd name="T9" fmla="*/ 1323 h 1323"/>
              </a:gdLst>
              <a:ahLst/>
              <a:cxnLst>
                <a:cxn ang="0">
                  <a:pos x="T0" y="T1"/>
                </a:cxn>
                <a:cxn ang="0">
                  <a:pos x="T2" y="T3"/>
                </a:cxn>
                <a:cxn ang="0">
                  <a:pos x="T4" y="T5"/>
                </a:cxn>
                <a:cxn ang="0">
                  <a:pos x="T6" y="T7"/>
                </a:cxn>
                <a:cxn ang="0">
                  <a:pos x="T8" y="T9"/>
                </a:cxn>
              </a:cxnLst>
              <a:rect l="0" t="0" r="r" b="b"/>
              <a:pathLst>
                <a:path w="4095" h="1323">
                  <a:moveTo>
                    <a:pt x="4095" y="1323"/>
                  </a:moveTo>
                  <a:lnTo>
                    <a:pt x="4095" y="0"/>
                  </a:lnTo>
                  <a:lnTo>
                    <a:pt x="2048" y="0"/>
                  </a:lnTo>
                  <a:lnTo>
                    <a:pt x="0" y="0"/>
                  </a:lnTo>
                  <a:lnTo>
                    <a:pt x="0" y="1323"/>
                  </a:lnTo>
                </a:path>
              </a:pathLst>
            </a:custGeom>
            <a:ln w="19050" cap="rnd">
              <a:solidFill>
                <a:schemeClr val="bg1"/>
              </a:solidFill>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nvGrpSpPr>
          <p:cNvPr id="2068" name="Group 2067"/>
          <p:cNvGrpSpPr/>
          <p:nvPr/>
        </p:nvGrpSpPr>
        <p:grpSpPr>
          <a:xfrm>
            <a:off x="3727433" y="4190483"/>
            <a:ext cx="4960229" cy="286626"/>
            <a:chOff x="3727433" y="4190483"/>
            <a:chExt cx="4960229" cy="286626"/>
          </a:xfrm>
        </p:grpSpPr>
        <p:sp>
          <p:nvSpPr>
            <p:cNvPr id="103" name="Freeform 6"/>
            <p:cNvSpPr>
              <a:spLocks/>
            </p:cNvSpPr>
            <p:nvPr/>
          </p:nvSpPr>
          <p:spPr bwMode="auto">
            <a:xfrm>
              <a:off x="7037883" y="4190483"/>
              <a:ext cx="1649779" cy="286626"/>
            </a:xfrm>
            <a:custGeom>
              <a:avLst/>
              <a:gdLst>
                <a:gd name="T0" fmla="*/ 4095 w 4095"/>
                <a:gd name="T1" fmla="*/ 1323 h 1323"/>
                <a:gd name="T2" fmla="*/ 4095 w 4095"/>
                <a:gd name="T3" fmla="*/ 0 h 1323"/>
                <a:gd name="T4" fmla="*/ 2048 w 4095"/>
                <a:gd name="T5" fmla="*/ 0 h 1323"/>
                <a:gd name="T6" fmla="*/ 0 w 4095"/>
                <a:gd name="T7" fmla="*/ 0 h 1323"/>
                <a:gd name="T8" fmla="*/ 0 w 4095"/>
                <a:gd name="T9" fmla="*/ 1323 h 1323"/>
              </a:gdLst>
              <a:ahLst/>
              <a:cxnLst>
                <a:cxn ang="0">
                  <a:pos x="T0" y="T1"/>
                </a:cxn>
                <a:cxn ang="0">
                  <a:pos x="T2" y="T3"/>
                </a:cxn>
                <a:cxn ang="0">
                  <a:pos x="T4" y="T5"/>
                </a:cxn>
                <a:cxn ang="0">
                  <a:pos x="T6" y="T7"/>
                </a:cxn>
                <a:cxn ang="0">
                  <a:pos x="T8" y="T9"/>
                </a:cxn>
              </a:cxnLst>
              <a:rect l="0" t="0" r="r" b="b"/>
              <a:pathLst>
                <a:path w="4095" h="1323">
                  <a:moveTo>
                    <a:pt x="4095" y="1323"/>
                  </a:moveTo>
                  <a:lnTo>
                    <a:pt x="4095" y="0"/>
                  </a:lnTo>
                  <a:lnTo>
                    <a:pt x="2048" y="0"/>
                  </a:lnTo>
                  <a:lnTo>
                    <a:pt x="0" y="0"/>
                  </a:lnTo>
                  <a:lnTo>
                    <a:pt x="0" y="1323"/>
                  </a:lnTo>
                </a:path>
              </a:pathLst>
            </a:custGeom>
            <a:ln w="19050" cap="rnd">
              <a:solidFill>
                <a:schemeClr val="bg1"/>
              </a:solidFill>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04" name="Freeform 6"/>
            <p:cNvSpPr>
              <a:spLocks/>
            </p:cNvSpPr>
            <p:nvPr/>
          </p:nvSpPr>
          <p:spPr bwMode="auto">
            <a:xfrm>
              <a:off x="3727433" y="4190483"/>
              <a:ext cx="1649779" cy="286626"/>
            </a:xfrm>
            <a:custGeom>
              <a:avLst/>
              <a:gdLst>
                <a:gd name="T0" fmla="*/ 4095 w 4095"/>
                <a:gd name="T1" fmla="*/ 1323 h 1323"/>
                <a:gd name="T2" fmla="*/ 4095 w 4095"/>
                <a:gd name="T3" fmla="*/ 0 h 1323"/>
                <a:gd name="T4" fmla="*/ 2048 w 4095"/>
                <a:gd name="T5" fmla="*/ 0 h 1323"/>
                <a:gd name="T6" fmla="*/ 0 w 4095"/>
                <a:gd name="T7" fmla="*/ 0 h 1323"/>
                <a:gd name="T8" fmla="*/ 0 w 4095"/>
                <a:gd name="T9" fmla="*/ 1323 h 1323"/>
              </a:gdLst>
              <a:ahLst/>
              <a:cxnLst>
                <a:cxn ang="0">
                  <a:pos x="T0" y="T1"/>
                </a:cxn>
                <a:cxn ang="0">
                  <a:pos x="T2" y="T3"/>
                </a:cxn>
                <a:cxn ang="0">
                  <a:pos x="T4" y="T5"/>
                </a:cxn>
                <a:cxn ang="0">
                  <a:pos x="T6" y="T7"/>
                </a:cxn>
                <a:cxn ang="0">
                  <a:pos x="T8" y="T9"/>
                </a:cxn>
              </a:cxnLst>
              <a:rect l="0" t="0" r="r" b="b"/>
              <a:pathLst>
                <a:path w="4095" h="1323">
                  <a:moveTo>
                    <a:pt x="4095" y="1323"/>
                  </a:moveTo>
                  <a:lnTo>
                    <a:pt x="4095" y="0"/>
                  </a:lnTo>
                  <a:lnTo>
                    <a:pt x="2048" y="0"/>
                  </a:lnTo>
                  <a:lnTo>
                    <a:pt x="0" y="0"/>
                  </a:lnTo>
                  <a:lnTo>
                    <a:pt x="0" y="1323"/>
                  </a:lnTo>
                </a:path>
              </a:pathLst>
            </a:custGeom>
            <a:ln w="19050" cap="rnd">
              <a:solidFill>
                <a:schemeClr val="bg1"/>
              </a:solidFill>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nvGrpSpPr>
          <p:cNvPr id="2071" name="Group 2070"/>
          <p:cNvGrpSpPr/>
          <p:nvPr/>
        </p:nvGrpSpPr>
        <p:grpSpPr>
          <a:xfrm>
            <a:off x="3302207" y="5203425"/>
            <a:ext cx="5831770" cy="339534"/>
            <a:chOff x="3302207" y="5203425"/>
            <a:chExt cx="5831770" cy="339534"/>
          </a:xfrm>
        </p:grpSpPr>
        <p:sp>
          <p:nvSpPr>
            <p:cNvPr id="99" name="Freeform 11"/>
            <p:cNvSpPr>
              <a:spLocks/>
            </p:cNvSpPr>
            <p:nvPr/>
          </p:nvSpPr>
          <p:spPr bwMode="auto">
            <a:xfrm>
              <a:off x="8294036" y="5203425"/>
              <a:ext cx="839941" cy="339534"/>
            </a:xfrm>
            <a:custGeom>
              <a:avLst/>
              <a:gdLst>
                <a:gd name="T0" fmla="*/ 1206 w 1206"/>
                <a:gd name="T1" fmla="*/ 420 h 420"/>
                <a:gd name="T2" fmla="*/ 1206 w 1206"/>
                <a:gd name="T3" fmla="*/ 0 h 420"/>
                <a:gd name="T4" fmla="*/ 0 w 1206"/>
                <a:gd name="T5" fmla="*/ 0 h 420"/>
                <a:gd name="T6" fmla="*/ 0 w 1206"/>
                <a:gd name="T7" fmla="*/ 420 h 420"/>
              </a:gdLst>
              <a:ahLst/>
              <a:cxnLst>
                <a:cxn ang="0">
                  <a:pos x="T0" y="T1"/>
                </a:cxn>
                <a:cxn ang="0">
                  <a:pos x="T2" y="T3"/>
                </a:cxn>
                <a:cxn ang="0">
                  <a:pos x="T4" y="T5"/>
                </a:cxn>
                <a:cxn ang="0">
                  <a:pos x="T6" y="T7"/>
                </a:cxn>
              </a:cxnLst>
              <a:rect l="0" t="0" r="r" b="b"/>
              <a:pathLst>
                <a:path w="1206" h="420">
                  <a:moveTo>
                    <a:pt x="1206" y="420"/>
                  </a:moveTo>
                  <a:lnTo>
                    <a:pt x="1206" y="0"/>
                  </a:lnTo>
                  <a:lnTo>
                    <a:pt x="0" y="0"/>
                  </a:lnTo>
                  <a:lnTo>
                    <a:pt x="0" y="420"/>
                  </a:lnTo>
                </a:path>
              </a:pathLst>
            </a:custGeom>
            <a:ln w="19050" cap="rnd">
              <a:solidFill>
                <a:schemeClr val="bg1"/>
              </a:solidFill>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05" name="Freeform 7"/>
            <p:cNvSpPr>
              <a:spLocks/>
            </p:cNvSpPr>
            <p:nvPr/>
          </p:nvSpPr>
          <p:spPr bwMode="auto">
            <a:xfrm>
              <a:off x="3302207" y="5203425"/>
              <a:ext cx="839941" cy="339534"/>
            </a:xfrm>
            <a:custGeom>
              <a:avLst/>
              <a:gdLst>
                <a:gd name="T0" fmla="*/ 0 w 1206"/>
                <a:gd name="T1" fmla="*/ 420 h 420"/>
                <a:gd name="T2" fmla="*/ 0 w 1206"/>
                <a:gd name="T3" fmla="*/ 0 h 420"/>
                <a:gd name="T4" fmla="*/ 1206 w 1206"/>
                <a:gd name="T5" fmla="*/ 0 h 420"/>
                <a:gd name="T6" fmla="*/ 1206 w 1206"/>
                <a:gd name="T7" fmla="*/ 420 h 420"/>
              </a:gdLst>
              <a:ahLst/>
              <a:cxnLst>
                <a:cxn ang="0">
                  <a:pos x="T0" y="T1"/>
                </a:cxn>
                <a:cxn ang="0">
                  <a:pos x="T2" y="T3"/>
                </a:cxn>
                <a:cxn ang="0">
                  <a:pos x="T4" y="T5"/>
                </a:cxn>
                <a:cxn ang="0">
                  <a:pos x="T6" y="T7"/>
                </a:cxn>
              </a:cxnLst>
              <a:rect l="0" t="0" r="r" b="b"/>
              <a:pathLst>
                <a:path w="1206" h="420">
                  <a:moveTo>
                    <a:pt x="0" y="420"/>
                  </a:moveTo>
                  <a:lnTo>
                    <a:pt x="0" y="0"/>
                  </a:lnTo>
                  <a:lnTo>
                    <a:pt x="1206" y="0"/>
                  </a:lnTo>
                  <a:lnTo>
                    <a:pt x="1206" y="420"/>
                  </a:lnTo>
                </a:path>
              </a:pathLst>
            </a:custGeom>
            <a:ln w="19050" cap="rnd">
              <a:solidFill>
                <a:schemeClr val="bg1"/>
              </a:solidFill>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09" name="Freeform 11"/>
            <p:cNvSpPr>
              <a:spLocks/>
            </p:cNvSpPr>
            <p:nvPr/>
          </p:nvSpPr>
          <p:spPr bwMode="auto">
            <a:xfrm>
              <a:off x="6640143" y="5203425"/>
              <a:ext cx="839941" cy="339534"/>
            </a:xfrm>
            <a:custGeom>
              <a:avLst/>
              <a:gdLst>
                <a:gd name="T0" fmla="*/ 1206 w 1206"/>
                <a:gd name="T1" fmla="*/ 420 h 420"/>
                <a:gd name="T2" fmla="*/ 1206 w 1206"/>
                <a:gd name="T3" fmla="*/ 0 h 420"/>
                <a:gd name="T4" fmla="*/ 0 w 1206"/>
                <a:gd name="T5" fmla="*/ 0 h 420"/>
                <a:gd name="T6" fmla="*/ 0 w 1206"/>
                <a:gd name="T7" fmla="*/ 420 h 420"/>
              </a:gdLst>
              <a:ahLst/>
              <a:cxnLst>
                <a:cxn ang="0">
                  <a:pos x="T0" y="T1"/>
                </a:cxn>
                <a:cxn ang="0">
                  <a:pos x="T2" y="T3"/>
                </a:cxn>
                <a:cxn ang="0">
                  <a:pos x="T4" y="T5"/>
                </a:cxn>
                <a:cxn ang="0">
                  <a:pos x="T6" y="T7"/>
                </a:cxn>
              </a:cxnLst>
              <a:rect l="0" t="0" r="r" b="b"/>
              <a:pathLst>
                <a:path w="1206" h="420">
                  <a:moveTo>
                    <a:pt x="1206" y="420"/>
                  </a:moveTo>
                  <a:lnTo>
                    <a:pt x="1206" y="0"/>
                  </a:lnTo>
                  <a:lnTo>
                    <a:pt x="0" y="0"/>
                  </a:lnTo>
                  <a:lnTo>
                    <a:pt x="0" y="420"/>
                  </a:lnTo>
                </a:path>
              </a:pathLst>
            </a:custGeom>
            <a:ln w="19050" cap="rnd">
              <a:solidFill>
                <a:schemeClr val="bg1"/>
              </a:solidFill>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10" name="Freeform 16"/>
            <p:cNvSpPr>
              <a:spLocks/>
            </p:cNvSpPr>
            <p:nvPr/>
          </p:nvSpPr>
          <p:spPr bwMode="auto">
            <a:xfrm>
              <a:off x="4985909" y="5203425"/>
              <a:ext cx="837852" cy="339534"/>
            </a:xfrm>
            <a:custGeom>
              <a:avLst/>
              <a:gdLst>
                <a:gd name="T0" fmla="*/ 1203 w 1203"/>
                <a:gd name="T1" fmla="*/ 420 h 420"/>
                <a:gd name="T2" fmla="*/ 1203 w 1203"/>
                <a:gd name="T3" fmla="*/ 0 h 420"/>
                <a:gd name="T4" fmla="*/ 0 w 1203"/>
                <a:gd name="T5" fmla="*/ 0 h 420"/>
                <a:gd name="T6" fmla="*/ 0 w 1203"/>
                <a:gd name="T7" fmla="*/ 420 h 420"/>
              </a:gdLst>
              <a:ahLst/>
              <a:cxnLst>
                <a:cxn ang="0">
                  <a:pos x="T0" y="T1"/>
                </a:cxn>
                <a:cxn ang="0">
                  <a:pos x="T2" y="T3"/>
                </a:cxn>
                <a:cxn ang="0">
                  <a:pos x="T4" y="T5"/>
                </a:cxn>
                <a:cxn ang="0">
                  <a:pos x="T6" y="T7"/>
                </a:cxn>
              </a:cxnLst>
              <a:rect l="0" t="0" r="r" b="b"/>
              <a:pathLst>
                <a:path w="1203" h="420">
                  <a:moveTo>
                    <a:pt x="1203" y="420"/>
                  </a:moveTo>
                  <a:lnTo>
                    <a:pt x="1203" y="0"/>
                  </a:lnTo>
                  <a:lnTo>
                    <a:pt x="0" y="0"/>
                  </a:lnTo>
                  <a:lnTo>
                    <a:pt x="0" y="420"/>
                  </a:lnTo>
                </a:path>
              </a:pathLst>
            </a:custGeom>
            <a:ln w="19050" cap="rnd">
              <a:solidFill>
                <a:schemeClr val="bg1"/>
              </a:solidFill>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cxnSp>
        <p:nvCxnSpPr>
          <p:cNvPr id="4" name="Straight Connector 3"/>
          <p:cNvCxnSpPr/>
          <p:nvPr/>
        </p:nvCxnSpPr>
        <p:spPr>
          <a:xfrm>
            <a:off x="3302207" y="5203425"/>
            <a:ext cx="0" cy="29521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3726195" y="4190483"/>
            <a:ext cx="0" cy="231323"/>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3737248" y="4190483"/>
            <a:ext cx="81507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7860267" y="4192488"/>
            <a:ext cx="81507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8685685" y="4191418"/>
            <a:ext cx="0" cy="210625"/>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179" name="1"/>
          <p:cNvSpPr>
            <a:spLocks noEditPoints="1"/>
          </p:cNvSpPr>
          <p:nvPr/>
        </p:nvSpPr>
        <p:spPr bwMode="auto">
          <a:xfrm>
            <a:off x="5829300" y="2001838"/>
            <a:ext cx="773113" cy="773113"/>
          </a:xfrm>
          <a:custGeom>
            <a:avLst/>
            <a:gdLst>
              <a:gd name="T0" fmla="*/ 0 w 332"/>
              <a:gd name="T1" fmla="*/ 167 h 332"/>
              <a:gd name="T2" fmla="*/ 332 w 332"/>
              <a:gd name="T3" fmla="*/ 167 h 332"/>
              <a:gd name="T4" fmla="*/ 48 w 332"/>
              <a:gd name="T5" fmla="*/ 247 h 332"/>
              <a:gd name="T6" fmla="*/ 49 w 332"/>
              <a:gd name="T7" fmla="*/ 238 h 332"/>
              <a:gd name="T8" fmla="*/ 50 w 332"/>
              <a:gd name="T9" fmla="*/ 223 h 332"/>
              <a:gd name="T10" fmla="*/ 55 w 332"/>
              <a:gd name="T11" fmla="*/ 213 h 332"/>
              <a:gd name="T12" fmla="*/ 62 w 332"/>
              <a:gd name="T13" fmla="*/ 208 h 332"/>
              <a:gd name="T14" fmla="*/ 73 w 332"/>
              <a:gd name="T15" fmla="*/ 203 h 332"/>
              <a:gd name="T16" fmla="*/ 90 w 332"/>
              <a:gd name="T17" fmla="*/ 193 h 332"/>
              <a:gd name="T18" fmla="*/ 105 w 332"/>
              <a:gd name="T19" fmla="*/ 185 h 332"/>
              <a:gd name="T20" fmla="*/ 119 w 332"/>
              <a:gd name="T21" fmla="*/ 178 h 332"/>
              <a:gd name="T22" fmla="*/ 125 w 332"/>
              <a:gd name="T23" fmla="*/ 172 h 332"/>
              <a:gd name="T24" fmla="*/ 129 w 332"/>
              <a:gd name="T25" fmla="*/ 167 h 332"/>
              <a:gd name="T26" fmla="*/ 132 w 332"/>
              <a:gd name="T27" fmla="*/ 161 h 332"/>
              <a:gd name="T28" fmla="*/ 126 w 332"/>
              <a:gd name="T29" fmla="*/ 136 h 332"/>
              <a:gd name="T30" fmla="*/ 123 w 332"/>
              <a:gd name="T31" fmla="*/ 134 h 332"/>
              <a:gd name="T32" fmla="*/ 124 w 332"/>
              <a:gd name="T33" fmla="*/ 125 h 332"/>
              <a:gd name="T34" fmla="*/ 125 w 332"/>
              <a:gd name="T35" fmla="*/ 115 h 332"/>
              <a:gd name="T36" fmla="*/ 128 w 332"/>
              <a:gd name="T37" fmla="*/ 104 h 332"/>
              <a:gd name="T38" fmla="*/ 129 w 332"/>
              <a:gd name="T39" fmla="*/ 98 h 332"/>
              <a:gd name="T40" fmla="*/ 129 w 332"/>
              <a:gd name="T41" fmla="*/ 90 h 332"/>
              <a:gd name="T42" fmla="*/ 130 w 332"/>
              <a:gd name="T43" fmla="*/ 82 h 332"/>
              <a:gd name="T44" fmla="*/ 135 w 332"/>
              <a:gd name="T45" fmla="*/ 74 h 332"/>
              <a:gd name="T46" fmla="*/ 138 w 332"/>
              <a:gd name="T47" fmla="*/ 68 h 332"/>
              <a:gd name="T48" fmla="*/ 143 w 332"/>
              <a:gd name="T49" fmla="*/ 65 h 332"/>
              <a:gd name="T50" fmla="*/ 146 w 332"/>
              <a:gd name="T51" fmla="*/ 62 h 332"/>
              <a:gd name="T52" fmla="*/ 153 w 332"/>
              <a:gd name="T53" fmla="*/ 57 h 332"/>
              <a:gd name="T54" fmla="*/ 161 w 332"/>
              <a:gd name="T55" fmla="*/ 56 h 332"/>
              <a:gd name="T56" fmla="*/ 168 w 332"/>
              <a:gd name="T57" fmla="*/ 55 h 332"/>
              <a:gd name="T58" fmla="*/ 173 w 332"/>
              <a:gd name="T59" fmla="*/ 56 h 332"/>
              <a:gd name="T60" fmla="*/ 178 w 332"/>
              <a:gd name="T61" fmla="*/ 57 h 332"/>
              <a:gd name="T62" fmla="*/ 184 w 332"/>
              <a:gd name="T63" fmla="*/ 59 h 332"/>
              <a:gd name="T64" fmla="*/ 186 w 332"/>
              <a:gd name="T65" fmla="*/ 64 h 332"/>
              <a:gd name="T66" fmla="*/ 190 w 332"/>
              <a:gd name="T67" fmla="*/ 66 h 332"/>
              <a:gd name="T68" fmla="*/ 194 w 332"/>
              <a:gd name="T69" fmla="*/ 68 h 332"/>
              <a:gd name="T70" fmla="*/ 197 w 332"/>
              <a:gd name="T71" fmla="*/ 74 h 332"/>
              <a:gd name="T72" fmla="*/ 199 w 332"/>
              <a:gd name="T73" fmla="*/ 80 h 332"/>
              <a:gd name="T74" fmla="*/ 202 w 332"/>
              <a:gd name="T75" fmla="*/ 99 h 332"/>
              <a:gd name="T76" fmla="*/ 199 w 332"/>
              <a:gd name="T77" fmla="*/ 111 h 332"/>
              <a:gd name="T78" fmla="*/ 203 w 332"/>
              <a:gd name="T79" fmla="*/ 115 h 332"/>
              <a:gd name="T80" fmla="*/ 203 w 332"/>
              <a:gd name="T81" fmla="*/ 125 h 332"/>
              <a:gd name="T82" fmla="*/ 203 w 332"/>
              <a:gd name="T83" fmla="*/ 134 h 332"/>
              <a:gd name="T84" fmla="*/ 197 w 332"/>
              <a:gd name="T85" fmla="*/ 141 h 332"/>
              <a:gd name="T86" fmla="*/ 194 w 332"/>
              <a:gd name="T87" fmla="*/ 158 h 332"/>
              <a:gd name="T88" fmla="*/ 199 w 332"/>
              <a:gd name="T89" fmla="*/ 164 h 332"/>
              <a:gd name="T90" fmla="*/ 215 w 332"/>
              <a:gd name="T91" fmla="*/ 171 h 332"/>
              <a:gd name="T92" fmla="*/ 237 w 332"/>
              <a:gd name="T93" fmla="*/ 174 h 332"/>
              <a:gd name="T94" fmla="*/ 249 w 332"/>
              <a:gd name="T95" fmla="*/ 178 h 332"/>
              <a:gd name="T96" fmla="*/ 267 w 332"/>
              <a:gd name="T97" fmla="*/ 182 h 332"/>
              <a:gd name="T98" fmla="*/ 276 w 332"/>
              <a:gd name="T99" fmla="*/ 185 h 332"/>
              <a:gd name="T100" fmla="*/ 283 w 332"/>
              <a:gd name="T101" fmla="*/ 196 h 332"/>
              <a:gd name="T102" fmla="*/ 284 w 332"/>
              <a:gd name="T103" fmla="*/ 247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32" h="332">
                <a:moveTo>
                  <a:pt x="166" y="0"/>
                </a:moveTo>
                <a:cubicBezTo>
                  <a:pt x="74" y="0"/>
                  <a:pt x="0" y="74"/>
                  <a:pt x="0" y="167"/>
                </a:cubicBezTo>
                <a:cubicBezTo>
                  <a:pt x="0" y="258"/>
                  <a:pt x="74" y="332"/>
                  <a:pt x="166" y="332"/>
                </a:cubicBezTo>
                <a:cubicBezTo>
                  <a:pt x="257" y="332"/>
                  <a:pt x="332" y="258"/>
                  <a:pt x="332" y="167"/>
                </a:cubicBezTo>
                <a:cubicBezTo>
                  <a:pt x="332" y="74"/>
                  <a:pt x="257" y="0"/>
                  <a:pt x="166" y="0"/>
                </a:cubicBezTo>
                <a:close/>
                <a:moveTo>
                  <a:pt x="48" y="247"/>
                </a:moveTo>
                <a:cubicBezTo>
                  <a:pt x="49" y="244"/>
                  <a:pt x="49" y="243"/>
                  <a:pt x="49" y="243"/>
                </a:cubicBezTo>
                <a:cubicBezTo>
                  <a:pt x="49" y="243"/>
                  <a:pt x="50" y="240"/>
                  <a:pt x="49" y="238"/>
                </a:cubicBezTo>
                <a:cubicBezTo>
                  <a:pt x="49" y="237"/>
                  <a:pt x="50" y="230"/>
                  <a:pt x="50" y="227"/>
                </a:cubicBezTo>
                <a:cubicBezTo>
                  <a:pt x="50" y="226"/>
                  <a:pt x="50" y="223"/>
                  <a:pt x="50" y="223"/>
                </a:cubicBezTo>
                <a:cubicBezTo>
                  <a:pt x="50" y="222"/>
                  <a:pt x="50" y="220"/>
                  <a:pt x="51" y="216"/>
                </a:cubicBezTo>
                <a:cubicBezTo>
                  <a:pt x="51" y="213"/>
                  <a:pt x="54" y="213"/>
                  <a:pt x="55" y="213"/>
                </a:cubicBezTo>
                <a:cubicBezTo>
                  <a:pt x="56" y="212"/>
                  <a:pt x="56" y="212"/>
                  <a:pt x="57" y="212"/>
                </a:cubicBezTo>
                <a:cubicBezTo>
                  <a:pt x="57" y="211"/>
                  <a:pt x="58" y="209"/>
                  <a:pt x="62" y="208"/>
                </a:cubicBezTo>
                <a:cubicBezTo>
                  <a:pt x="64" y="207"/>
                  <a:pt x="68" y="205"/>
                  <a:pt x="70" y="205"/>
                </a:cubicBezTo>
                <a:cubicBezTo>
                  <a:pt x="71" y="204"/>
                  <a:pt x="73" y="204"/>
                  <a:pt x="73" y="203"/>
                </a:cubicBezTo>
                <a:cubicBezTo>
                  <a:pt x="74" y="202"/>
                  <a:pt x="77" y="200"/>
                  <a:pt x="80" y="198"/>
                </a:cubicBezTo>
                <a:cubicBezTo>
                  <a:pt x="83" y="196"/>
                  <a:pt x="86" y="195"/>
                  <a:pt x="90" y="193"/>
                </a:cubicBezTo>
                <a:cubicBezTo>
                  <a:pt x="93" y="191"/>
                  <a:pt x="94" y="190"/>
                  <a:pt x="97" y="188"/>
                </a:cubicBezTo>
                <a:cubicBezTo>
                  <a:pt x="99" y="186"/>
                  <a:pt x="103" y="185"/>
                  <a:pt x="105" y="185"/>
                </a:cubicBezTo>
                <a:cubicBezTo>
                  <a:pt x="106" y="183"/>
                  <a:pt x="111" y="181"/>
                  <a:pt x="112" y="180"/>
                </a:cubicBezTo>
                <a:cubicBezTo>
                  <a:pt x="114" y="180"/>
                  <a:pt x="118" y="178"/>
                  <a:pt x="119" y="178"/>
                </a:cubicBezTo>
                <a:cubicBezTo>
                  <a:pt x="120" y="178"/>
                  <a:pt x="121" y="177"/>
                  <a:pt x="121" y="176"/>
                </a:cubicBezTo>
                <a:cubicBezTo>
                  <a:pt x="123" y="176"/>
                  <a:pt x="125" y="173"/>
                  <a:pt x="125" y="172"/>
                </a:cubicBezTo>
                <a:cubicBezTo>
                  <a:pt x="126" y="171"/>
                  <a:pt x="127" y="170"/>
                  <a:pt x="127" y="170"/>
                </a:cubicBezTo>
                <a:cubicBezTo>
                  <a:pt x="128" y="169"/>
                  <a:pt x="129" y="167"/>
                  <a:pt x="129" y="167"/>
                </a:cubicBezTo>
                <a:cubicBezTo>
                  <a:pt x="129" y="167"/>
                  <a:pt x="130" y="164"/>
                  <a:pt x="132" y="163"/>
                </a:cubicBezTo>
                <a:cubicBezTo>
                  <a:pt x="133" y="162"/>
                  <a:pt x="132" y="162"/>
                  <a:pt x="132" y="161"/>
                </a:cubicBezTo>
                <a:cubicBezTo>
                  <a:pt x="130" y="160"/>
                  <a:pt x="128" y="154"/>
                  <a:pt x="127" y="150"/>
                </a:cubicBezTo>
                <a:cubicBezTo>
                  <a:pt x="126" y="146"/>
                  <a:pt x="126" y="137"/>
                  <a:pt x="126" y="136"/>
                </a:cubicBezTo>
                <a:cubicBezTo>
                  <a:pt x="126" y="135"/>
                  <a:pt x="126" y="135"/>
                  <a:pt x="125" y="135"/>
                </a:cubicBezTo>
                <a:cubicBezTo>
                  <a:pt x="124" y="135"/>
                  <a:pt x="123" y="135"/>
                  <a:pt x="123" y="134"/>
                </a:cubicBezTo>
                <a:cubicBezTo>
                  <a:pt x="121" y="132"/>
                  <a:pt x="123" y="130"/>
                  <a:pt x="123" y="128"/>
                </a:cubicBezTo>
                <a:cubicBezTo>
                  <a:pt x="124" y="127"/>
                  <a:pt x="124" y="125"/>
                  <a:pt x="124" y="125"/>
                </a:cubicBezTo>
                <a:cubicBezTo>
                  <a:pt x="124" y="124"/>
                  <a:pt x="124" y="121"/>
                  <a:pt x="124" y="120"/>
                </a:cubicBezTo>
                <a:cubicBezTo>
                  <a:pt x="125" y="118"/>
                  <a:pt x="125" y="117"/>
                  <a:pt x="125" y="115"/>
                </a:cubicBezTo>
                <a:cubicBezTo>
                  <a:pt x="126" y="112"/>
                  <a:pt x="125" y="108"/>
                  <a:pt x="126" y="106"/>
                </a:cubicBezTo>
                <a:cubicBezTo>
                  <a:pt x="126" y="103"/>
                  <a:pt x="127" y="103"/>
                  <a:pt x="128" y="104"/>
                </a:cubicBezTo>
                <a:cubicBezTo>
                  <a:pt x="128" y="104"/>
                  <a:pt x="129" y="104"/>
                  <a:pt x="129" y="102"/>
                </a:cubicBezTo>
                <a:cubicBezTo>
                  <a:pt x="129" y="101"/>
                  <a:pt x="129" y="99"/>
                  <a:pt x="129" y="98"/>
                </a:cubicBezTo>
                <a:cubicBezTo>
                  <a:pt x="129" y="97"/>
                  <a:pt x="129" y="93"/>
                  <a:pt x="129" y="91"/>
                </a:cubicBezTo>
                <a:cubicBezTo>
                  <a:pt x="129" y="90"/>
                  <a:pt x="129" y="90"/>
                  <a:pt x="129" y="90"/>
                </a:cubicBezTo>
                <a:cubicBezTo>
                  <a:pt x="130" y="89"/>
                  <a:pt x="130" y="88"/>
                  <a:pt x="130" y="86"/>
                </a:cubicBezTo>
                <a:cubicBezTo>
                  <a:pt x="129" y="85"/>
                  <a:pt x="130" y="82"/>
                  <a:pt x="130" y="82"/>
                </a:cubicBezTo>
                <a:cubicBezTo>
                  <a:pt x="132" y="81"/>
                  <a:pt x="133" y="80"/>
                  <a:pt x="133" y="77"/>
                </a:cubicBezTo>
                <a:cubicBezTo>
                  <a:pt x="134" y="75"/>
                  <a:pt x="134" y="75"/>
                  <a:pt x="135" y="74"/>
                </a:cubicBezTo>
                <a:cubicBezTo>
                  <a:pt x="135" y="73"/>
                  <a:pt x="137" y="72"/>
                  <a:pt x="137" y="71"/>
                </a:cubicBezTo>
                <a:cubicBezTo>
                  <a:pt x="137" y="69"/>
                  <a:pt x="137" y="69"/>
                  <a:pt x="138" y="68"/>
                </a:cubicBezTo>
                <a:cubicBezTo>
                  <a:pt x="139" y="67"/>
                  <a:pt x="139" y="67"/>
                  <a:pt x="139" y="66"/>
                </a:cubicBezTo>
                <a:cubicBezTo>
                  <a:pt x="139" y="66"/>
                  <a:pt x="141" y="66"/>
                  <a:pt x="143" y="65"/>
                </a:cubicBezTo>
                <a:cubicBezTo>
                  <a:pt x="144" y="63"/>
                  <a:pt x="144" y="64"/>
                  <a:pt x="144" y="63"/>
                </a:cubicBezTo>
                <a:cubicBezTo>
                  <a:pt x="145" y="62"/>
                  <a:pt x="146" y="62"/>
                  <a:pt x="146" y="62"/>
                </a:cubicBezTo>
                <a:cubicBezTo>
                  <a:pt x="146" y="62"/>
                  <a:pt x="149" y="59"/>
                  <a:pt x="150" y="59"/>
                </a:cubicBezTo>
                <a:cubicBezTo>
                  <a:pt x="151" y="58"/>
                  <a:pt x="152" y="58"/>
                  <a:pt x="153" y="57"/>
                </a:cubicBezTo>
                <a:cubicBezTo>
                  <a:pt x="154" y="57"/>
                  <a:pt x="155" y="57"/>
                  <a:pt x="156" y="57"/>
                </a:cubicBezTo>
                <a:cubicBezTo>
                  <a:pt x="159" y="57"/>
                  <a:pt x="160" y="56"/>
                  <a:pt x="161" y="56"/>
                </a:cubicBezTo>
                <a:cubicBezTo>
                  <a:pt x="162" y="55"/>
                  <a:pt x="164" y="55"/>
                  <a:pt x="164" y="55"/>
                </a:cubicBezTo>
                <a:cubicBezTo>
                  <a:pt x="165" y="56"/>
                  <a:pt x="167" y="56"/>
                  <a:pt x="168" y="55"/>
                </a:cubicBezTo>
                <a:cubicBezTo>
                  <a:pt x="169" y="55"/>
                  <a:pt x="169" y="55"/>
                  <a:pt x="170" y="55"/>
                </a:cubicBezTo>
                <a:cubicBezTo>
                  <a:pt x="171" y="55"/>
                  <a:pt x="172" y="56"/>
                  <a:pt x="173" y="56"/>
                </a:cubicBezTo>
                <a:cubicBezTo>
                  <a:pt x="173" y="56"/>
                  <a:pt x="174" y="56"/>
                  <a:pt x="176" y="56"/>
                </a:cubicBezTo>
                <a:cubicBezTo>
                  <a:pt x="177" y="57"/>
                  <a:pt x="177" y="57"/>
                  <a:pt x="178" y="57"/>
                </a:cubicBezTo>
                <a:cubicBezTo>
                  <a:pt x="179" y="57"/>
                  <a:pt x="180" y="57"/>
                  <a:pt x="181" y="58"/>
                </a:cubicBezTo>
                <a:cubicBezTo>
                  <a:pt x="182" y="58"/>
                  <a:pt x="182" y="59"/>
                  <a:pt x="184" y="59"/>
                </a:cubicBezTo>
                <a:cubicBezTo>
                  <a:pt x="185" y="60"/>
                  <a:pt x="185" y="63"/>
                  <a:pt x="185" y="63"/>
                </a:cubicBezTo>
                <a:cubicBezTo>
                  <a:pt x="185" y="64"/>
                  <a:pt x="186" y="64"/>
                  <a:pt x="186" y="64"/>
                </a:cubicBezTo>
                <a:cubicBezTo>
                  <a:pt x="187" y="65"/>
                  <a:pt x="188" y="64"/>
                  <a:pt x="188" y="64"/>
                </a:cubicBezTo>
                <a:cubicBezTo>
                  <a:pt x="189" y="64"/>
                  <a:pt x="190" y="65"/>
                  <a:pt x="190" y="66"/>
                </a:cubicBezTo>
                <a:cubicBezTo>
                  <a:pt x="191" y="66"/>
                  <a:pt x="193" y="67"/>
                  <a:pt x="193" y="68"/>
                </a:cubicBezTo>
                <a:cubicBezTo>
                  <a:pt x="194" y="68"/>
                  <a:pt x="194" y="68"/>
                  <a:pt x="194" y="68"/>
                </a:cubicBezTo>
                <a:cubicBezTo>
                  <a:pt x="194" y="69"/>
                  <a:pt x="195" y="69"/>
                  <a:pt x="195" y="71"/>
                </a:cubicBezTo>
                <a:cubicBezTo>
                  <a:pt x="196" y="72"/>
                  <a:pt x="196" y="73"/>
                  <a:pt x="197" y="74"/>
                </a:cubicBezTo>
                <a:cubicBezTo>
                  <a:pt x="197" y="74"/>
                  <a:pt x="198" y="75"/>
                  <a:pt x="198" y="76"/>
                </a:cubicBezTo>
                <a:cubicBezTo>
                  <a:pt x="198" y="77"/>
                  <a:pt x="199" y="79"/>
                  <a:pt x="199" y="80"/>
                </a:cubicBezTo>
                <a:cubicBezTo>
                  <a:pt x="200" y="82"/>
                  <a:pt x="200" y="86"/>
                  <a:pt x="200" y="89"/>
                </a:cubicBezTo>
                <a:cubicBezTo>
                  <a:pt x="202" y="90"/>
                  <a:pt x="202" y="92"/>
                  <a:pt x="202" y="99"/>
                </a:cubicBezTo>
                <a:cubicBezTo>
                  <a:pt x="200" y="106"/>
                  <a:pt x="199" y="109"/>
                  <a:pt x="199" y="110"/>
                </a:cubicBezTo>
                <a:cubicBezTo>
                  <a:pt x="198" y="112"/>
                  <a:pt x="199" y="111"/>
                  <a:pt x="199" y="111"/>
                </a:cubicBezTo>
                <a:cubicBezTo>
                  <a:pt x="200" y="111"/>
                  <a:pt x="200" y="110"/>
                  <a:pt x="202" y="110"/>
                </a:cubicBezTo>
                <a:cubicBezTo>
                  <a:pt x="203" y="111"/>
                  <a:pt x="203" y="114"/>
                  <a:pt x="203" y="115"/>
                </a:cubicBezTo>
                <a:cubicBezTo>
                  <a:pt x="203" y="116"/>
                  <a:pt x="203" y="117"/>
                  <a:pt x="203" y="120"/>
                </a:cubicBezTo>
                <a:cubicBezTo>
                  <a:pt x="203" y="124"/>
                  <a:pt x="203" y="124"/>
                  <a:pt x="203" y="125"/>
                </a:cubicBezTo>
                <a:cubicBezTo>
                  <a:pt x="204" y="127"/>
                  <a:pt x="203" y="128"/>
                  <a:pt x="203" y="129"/>
                </a:cubicBezTo>
                <a:cubicBezTo>
                  <a:pt x="203" y="129"/>
                  <a:pt x="203" y="133"/>
                  <a:pt x="203" y="134"/>
                </a:cubicBezTo>
                <a:cubicBezTo>
                  <a:pt x="203" y="135"/>
                  <a:pt x="202" y="138"/>
                  <a:pt x="202" y="139"/>
                </a:cubicBezTo>
                <a:cubicBezTo>
                  <a:pt x="200" y="141"/>
                  <a:pt x="197" y="141"/>
                  <a:pt x="197" y="141"/>
                </a:cubicBezTo>
                <a:cubicBezTo>
                  <a:pt x="196" y="139"/>
                  <a:pt x="196" y="141"/>
                  <a:pt x="196" y="144"/>
                </a:cubicBezTo>
                <a:cubicBezTo>
                  <a:pt x="196" y="147"/>
                  <a:pt x="194" y="156"/>
                  <a:pt x="194" y="158"/>
                </a:cubicBezTo>
                <a:cubicBezTo>
                  <a:pt x="194" y="159"/>
                  <a:pt x="194" y="159"/>
                  <a:pt x="196" y="160"/>
                </a:cubicBezTo>
                <a:cubicBezTo>
                  <a:pt x="197" y="162"/>
                  <a:pt x="199" y="164"/>
                  <a:pt x="199" y="164"/>
                </a:cubicBezTo>
                <a:cubicBezTo>
                  <a:pt x="200" y="165"/>
                  <a:pt x="203" y="167"/>
                  <a:pt x="205" y="168"/>
                </a:cubicBezTo>
                <a:cubicBezTo>
                  <a:pt x="206" y="168"/>
                  <a:pt x="212" y="170"/>
                  <a:pt x="215" y="171"/>
                </a:cubicBezTo>
                <a:cubicBezTo>
                  <a:pt x="218" y="172"/>
                  <a:pt x="221" y="172"/>
                  <a:pt x="224" y="172"/>
                </a:cubicBezTo>
                <a:cubicBezTo>
                  <a:pt x="226" y="173"/>
                  <a:pt x="234" y="174"/>
                  <a:pt x="237" y="174"/>
                </a:cubicBezTo>
                <a:cubicBezTo>
                  <a:pt x="238" y="176"/>
                  <a:pt x="242" y="177"/>
                  <a:pt x="243" y="177"/>
                </a:cubicBezTo>
                <a:cubicBezTo>
                  <a:pt x="244" y="178"/>
                  <a:pt x="248" y="178"/>
                  <a:pt x="249" y="178"/>
                </a:cubicBezTo>
                <a:cubicBezTo>
                  <a:pt x="251" y="178"/>
                  <a:pt x="256" y="179"/>
                  <a:pt x="257" y="180"/>
                </a:cubicBezTo>
                <a:cubicBezTo>
                  <a:pt x="259" y="180"/>
                  <a:pt x="263" y="181"/>
                  <a:pt x="267" y="182"/>
                </a:cubicBezTo>
                <a:cubicBezTo>
                  <a:pt x="272" y="183"/>
                  <a:pt x="274" y="183"/>
                  <a:pt x="274" y="185"/>
                </a:cubicBezTo>
                <a:cubicBezTo>
                  <a:pt x="275" y="185"/>
                  <a:pt x="275" y="185"/>
                  <a:pt x="276" y="185"/>
                </a:cubicBezTo>
                <a:cubicBezTo>
                  <a:pt x="278" y="185"/>
                  <a:pt x="279" y="186"/>
                  <a:pt x="279" y="187"/>
                </a:cubicBezTo>
                <a:cubicBezTo>
                  <a:pt x="281" y="189"/>
                  <a:pt x="283" y="196"/>
                  <a:pt x="283" y="196"/>
                </a:cubicBezTo>
                <a:cubicBezTo>
                  <a:pt x="283" y="196"/>
                  <a:pt x="284" y="198"/>
                  <a:pt x="284" y="199"/>
                </a:cubicBezTo>
                <a:cubicBezTo>
                  <a:pt x="284" y="247"/>
                  <a:pt x="284" y="247"/>
                  <a:pt x="284" y="247"/>
                </a:cubicBezTo>
                <a:cubicBezTo>
                  <a:pt x="284" y="247"/>
                  <a:pt x="284" y="247"/>
                  <a:pt x="48" y="2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3" name="2"/>
          <p:cNvSpPr>
            <a:spLocks noEditPoints="1"/>
          </p:cNvSpPr>
          <p:nvPr/>
        </p:nvSpPr>
        <p:spPr bwMode="auto">
          <a:xfrm>
            <a:off x="7510064" y="3259137"/>
            <a:ext cx="698500" cy="688976"/>
          </a:xfrm>
          <a:custGeom>
            <a:avLst/>
            <a:gdLst>
              <a:gd name="T0" fmla="*/ 150 w 300"/>
              <a:gd name="T1" fmla="*/ 0 h 296"/>
              <a:gd name="T2" fmla="*/ 0 w 300"/>
              <a:gd name="T3" fmla="*/ 148 h 296"/>
              <a:gd name="T4" fmla="*/ 150 w 300"/>
              <a:gd name="T5" fmla="*/ 296 h 296"/>
              <a:gd name="T6" fmla="*/ 300 w 300"/>
              <a:gd name="T7" fmla="*/ 148 h 296"/>
              <a:gd name="T8" fmla="*/ 150 w 300"/>
              <a:gd name="T9" fmla="*/ 0 h 296"/>
              <a:gd name="T10" fmla="*/ 79 w 300"/>
              <a:gd name="T11" fmla="*/ 217 h 296"/>
              <a:gd name="T12" fmla="*/ 79 w 300"/>
              <a:gd name="T13" fmla="*/ 213 h 296"/>
              <a:gd name="T14" fmla="*/ 82 w 300"/>
              <a:gd name="T15" fmla="*/ 199 h 296"/>
              <a:gd name="T16" fmla="*/ 82 w 300"/>
              <a:gd name="T17" fmla="*/ 190 h 296"/>
              <a:gd name="T18" fmla="*/ 91 w 300"/>
              <a:gd name="T19" fmla="*/ 175 h 296"/>
              <a:gd name="T20" fmla="*/ 117 w 300"/>
              <a:gd name="T21" fmla="*/ 172 h 296"/>
              <a:gd name="T22" fmla="*/ 112 w 300"/>
              <a:gd name="T23" fmla="*/ 165 h 296"/>
              <a:gd name="T24" fmla="*/ 111 w 300"/>
              <a:gd name="T25" fmla="*/ 156 h 296"/>
              <a:gd name="T26" fmla="*/ 106 w 300"/>
              <a:gd name="T27" fmla="*/ 160 h 296"/>
              <a:gd name="T28" fmla="*/ 121 w 300"/>
              <a:gd name="T29" fmla="*/ 88 h 296"/>
              <a:gd name="T30" fmla="*/ 141 w 300"/>
              <a:gd name="T31" fmla="*/ 74 h 296"/>
              <a:gd name="T32" fmla="*/ 145 w 300"/>
              <a:gd name="T33" fmla="*/ 69 h 296"/>
              <a:gd name="T34" fmla="*/ 185 w 300"/>
              <a:gd name="T35" fmla="*/ 98 h 296"/>
              <a:gd name="T36" fmla="*/ 189 w 300"/>
              <a:gd name="T37" fmla="*/ 120 h 296"/>
              <a:gd name="T38" fmla="*/ 194 w 300"/>
              <a:gd name="T39" fmla="*/ 141 h 296"/>
              <a:gd name="T40" fmla="*/ 194 w 300"/>
              <a:gd name="T41" fmla="*/ 144 h 296"/>
              <a:gd name="T42" fmla="*/ 197 w 300"/>
              <a:gd name="T43" fmla="*/ 153 h 296"/>
              <a:gd name="T44" fmla="*/ 197 w 300"/>
              <a:gd name="T45" fmla="*/ 156 h 296"/>
              <a:gd name="T46" fmla="*/ 196 w 300"/>
              <a:gd name="T47" fmla="*/ 154 h 296"/>
              <a:gd name="T48" fmla="*/ 197 w 300"/>
              <a:gd name="T49" fmla="*/ 164 h 296"/>
              <a:gd name="T50" fmla="*/ 196 w 300"/>
              <a:gd name="T51" fmla="*/ 168 h 296"/>
              <a:gd name="T52" fmla="*/ 195 w 300"/>
              <a:gd name="T53" fmla="*/ 166 h 296"/>
              <a:gd name="T54" fmla="*/ 194 w 300"/>
              <a:gd name="T55" fmla="*/ 170 h 296"/>
              <a:gd name="T56" fmla="*/ 184 w 300"/>
              <a:gd name="T57" fmla="*/ 175 h 296"/>
              <a:gd name="T58" fmla="*/ 179 w 300"/>
              <a:gd name="T59" fmla="*/ 169 h 296"/>
              <a:gd name="T60" fmla="*/ 175 w 300"/>
              <a:gd name="T61" fmla="*/ 170 h 296"/>
              <a:gd name="T62" fmla="*/ 181 w 300"/>
              <a:gd name="T63" fmla="*/ 176 h 296"/>
              <a:gd name="T64" fmla="*/ 187 w 300"/>
              <a:gd name="T65" fmla="*/ 177 h 296"/>
              <a:gd name="T66" fmla="*/ 191 w 300"/>
              <a:gd name="T67" fmla="*/ 179 h 296"/>
              <a:gd name="T68" fmla="*/ 208 w 300"/>
              <a:gd name="T69" fmla="*/ 182 h 296"/>
              <a:gd name="T70" fmla="*/ 213 w 300"/>
              <a:gd name="T71" fmla="*/ 185 h 296"/>
              <a:gd name="T72" fmla="*/ 217 w 300"/>
              <a:gd name="T73" fmla="*/ 208 h 296"/>
              <a:gd name="T74" fmla="*/ 218 w 300"/>
              <a:gd name="T75" fmla="*/ 217 h 296"/>
              <a:gd name="T76" fmla="*/ 79 w 300"/>
              <a:gd name="T77" fmla="*/ 217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0" h="296">
                <a:moveTo>
                  <a:pt x="150" y="0"/>
                </a:moveTo>
                <a:cubicBezTo>
                  <a:pt x="67" y="0"/>
                  <a:pt x="0" y="66"/>
                  <a:pt x="0" y="148"/>
                </a:cubicBezTo>
                <a:cubicBezTo>
                  <a:pt x="0" y="230"/>
                  <a:pt x="67" y="296"/>
                  <a:pt x="150" y="296"/>
                </a:cubicBezTo>
                <a:cubicBezTo>
                  <a:pt x="232" y="296"/>
                  <a:pt x="300" y="230"/>
                  <a:pt x="300" y="148"/>
                </a:cubicBezTo>
                <a:cubicBezTo>
                  <a:pt x="300" y="66"/>
                  <a:pt x="232" y="0"/>
                  <a:pt x="150" y="0"/>
                </a:cubicBezTo>
                <a:close/>
                <a:moveTo>
                  <a:pt x="79" y="217"/>
                </a:moveTo>
                <a:cubicBezTo>
                  <a:pt x="79" y="215"/>
                  <a:pt x="79" y="214"/>
                  <a:pt x="79" y="213"/>
                </a:cubicBezTo>
                <a:cubicBezTo>
                  <a:pt x="80" y="208"/>
                  <a:pt x="81" y="203"/>
                  <a:pt x="82" y="199"/>
                </a:cubicBezTo>
                <a:cubicBezTo>
                  <a:pt x="82" y="196"/>
                  <a:pt x="81" y="192"/>
                  <a:pt x="82" y="190"/>
                </a:cubicBezTo>
                <a:cubicBezTo>
                  <a:pt x="83" y="183"/>
                  <a:pt x="88" y="176"/>
                  <a:pt x="91" y="175"/>
                </a:cubicBezTo>
                <a:cubicBezTo>
                  <a:pt x="99" y="172"/>
                  <a:pt x="111" y="175"/>
                  <a:pt x="117" y="172"/>
                </a:cubicBezTo>
                <a:cubicBezTo>
                  <a:pt x="114" y="171"/>
                  <a:pt x="113" y="168"/>
                  <a:pt x="112" y="165"/>
                </a:cubicBezTo>
                <a:cubicBezTo>
                  <a:pt x="111" y="162"/>
                  <a:pt x="112" y="159"/>
                  <a:pt x="111" y="156"/>
                </a:cubicBezTo>
                <a:cubicBezTo>
                  <a:pt x="110" y="156"/>
                  <a:pt x="109" y="160"/>
                  <a:pt x="106" y="160"/>
                </a:cubicBezTo>
                <a:cubicBezTo>
                  <a:pt x="115" y="144"/>
                  <a:pt x="113" y="108"/>
                  <a:pt x="121" y="88"/>
                </a:cubicBezTo>
                <a:cubicBezTo>
                  <a:pt x="124" y="80"/>
                  <a:pt x="129" y="71"/>
                  <a:pt x="141" y="74"/>
                </a:cubicBezTo>
                <a:cubicBezTo>
                  <a:pt x="143" y="72"/>
                  <a:pt x="143" y="71"/>
                  <a:pt x="145" y="69"/>
                </a:cubicBezTo>
                <a:cubicBezTo>
                  <a:pt x="168" y="64"/>
                  <a:pt x="179" y="81"/>
                  <a:pt x="185" y="98"/>
                </a:cubicBezTo>
                <a:cubicBezTo>
                  <a:pt x="187" y="104"/>
                  <a:pt x="187" y="112"/>
                  <a:pt x="189" y="120"/>
                </a:cubicBezTo>
                <a:cubicBezTo>
                  <a:pt x="191" y="127"/>
                  <a:pt x="192" y="135"/>
                  <a:pt x="194" y="141"/>
                </a:cubicBezTo>
                <a:cubicBezTo>
                  <a:pt x="194" y="141"/>
                  <a:pt x="194" y="141"/>
                  <a:pt x="194" y="144"/>
                </a:cubicBezTo>
                <a:cubicBezTo>
                  <a:pt x="195" y="146"/>
                  <a:pt x="196" y="150"/>
                  <a:pt x="197" y="153"/>
                </a:cubicBezTo>
                <a:cubicBezTo>
                  <a:pt x="197" y="154"/>
                  <a:pt x="197" y="155"/>
                  <a:pt x="197" y="156"/>
                </a:cubicBezTo>
                <a:cubicBezTo>
                  <a:pt x="197" y="155"/>
                  <a:pt x="196" y="155"/>
                  <a:pt x="196" y="154"/>
                </a:cubicBezTo>
                <a:cubicBezTo>
                  <a:pt x="196" y="158"/>
                  <a:pt x="197" y="160"/>
                  <a:pt x="197" y="164"/>
                </a:cubicBezTo>
                <a:cubicBezTo>
                  <a:pt x="197" y="165"/>
                  <a:pt x="197" y="167"/>
                  <a:pt x="196" y="168"/>
                </a:cubicBezTo>
                <a:cubicBezTo>
                  <a:pt x="196" y="167"/>
                  <a:pt x="195" y="167"/>
                  <a:pt x="195" y="166"/>
                </a:cubicBezTo>
                <a:cubicBezTo>
                  <a:pt x="195" y="168"/>
                  <a:pt x="194" y="169"/>
                  <a:pt x="194" y="170"/>
                </a:cubicBezTo>
                <a:cubicBezTo>
                  <a:pt x="191" y="170"/>
                  <a:pt x="187" y="175"/>
                  <a:pt x="184" y="175"/>
                </a:cubicBezTo>
                <a:cubicBezTo>
                  <a:pt x="181" y="174"/>
                  <a:pt x="182" y="171"/>
                  <a:pt x="179" y="169"/>
                </a:cubicBezTo>
                <a:cubicBezTo>
                  <a:pt x="178" y="169"/>
                  <a:pt x="177" y="169"/>
                  <a:pt x="175" y="170"/>
                </a:cubicBezTo>
                <a:cubicBezTo>
                  <a:pt x="176" y="173"/>
                  <a:pt x="179" y="175"/>
                  <a:pt x="181" y="176"/>
                </a:cubicBezTo>
                <a:cubicBezTo>
                  <a:pt x="183" y="176"/>
                  <a:pt x="186" y="176"/>
                  <a:pt x="187" y="177"/>
                </a:cubicBezTo>
                <a:cubicBezTo>
                  <a:pt x="188" y="177"/>
                  <a:pt x="189" y="178"/>
                  <a:pt x="191" y="179"/>
                </a:cubicBezTo>
                <a:cubicBezTo>
                  <a:pt x="196" y="181"/>
                  <a:pt x="202" y="180"/>
                  <a:pt x="208" y="182"/>
                </a:cubicBezTo>
                <a:cubicBezTo>
                  <a:pt x="209" y="183"/>
                  <a:pt x="210" y="184"/>
                  <a:pt x="213" y="185"/>
                </a:cubicBezTo>
                <a:cubicBezTo>
                  <a:pt x="218" y="192"/>
                  <a:pt x="217" y="198"/>
                  <a:pt x="217" y="208"/>
                </a:cubicBezTo>
                <a:cubicBezTo>
                  <a:pt x="217" y="211"/>
                  <a:pt x="217" y="214"/>
                  <a:pt x="218" y="217"/>
                </a:cubicBezTo>
                <a:cubicBezTo>
                  <a:pt x="218" y="217"/>
                  <a:pt x="218" y="217"/>
                  <a:pt x="79" y="21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54" name="3"/>
          <p:cNvSpPr>
            <a:spLocks noEditPoints="1"/>
          </p:cNvSpPr>
          <p:nvPr/>
        </p:nvSpPr>
        <p:spPr bwMode="auto">
          <a:xfrm>
            <a:off x="8404805" y="4403725"/>
            <a:ext cx="566737" cy="579438"/>
          </a:xfrm>
          <a:custGeom>
            <a:avLst/>
            <a:gdLst>
              <a:gd name="T0" fmla="*/ 0 w 236"/>
              <a:gd name="T1" fmla="*/ 120 h 240"/>
              <a:gd name="T2" fmla="*/ 236 w 236"/>
              <a:gd name="T3" fmla="*/ 120 h 240"/>
              <a:gd name="T4" fmla="*/ 191 w 236"/>
              <a:gd name="T5" fmla="*/ 162 h 240"/>
              <a:gd name="T6" fmla="*/ 188 w 236"/>
              <a:gd name="T7" fmla="*/ 174 h 240"/>
              <a:gd name="T8" fmla="*/ 48 w 236"/>
              <a:gd name="T9" fmla="*/ 176 h 240"/>
              <a:gd name="T10" fmla="*/ 50 w 236"/>
              <a:gd name="T11" fmla="*/ 172 h 240"/>
              <a:gd name="T12" fmla="*/ 52 w 236"/>
              <a:gd name="T13" fmla="*/ 156 h 240"/>
              <a:gd name="T14" fmla="*/ 56 w 236"/>
              <a:gd name="T15" fmla="*/ 146 h 240"/>
              <a:gd name="T16" fmla="*/ 64 w 236"/>
              <a:gd name="T17" fmla="*/ 142 h 240"/>
              <a:gd name="T18" fmla="*/ 87 w 236"/>
              <a:gd name="T19" fmla="*/ 132 h 240"/>
              <a:gd name="T20" fmla="*/ 97 w 236"/>
              <a:gd name="T21" fmla="*/ 126 h 240"/>
              <a:gd name="T22" fmla="*/ 101 w 236"/>
              <a:gd name="T23" fmla="*/ 122 h 240"/>
              <a:gd name="T24" fmla="*/ 98 w 236"/>
              <a:gd name="T25" fmla="*/ 116 h 240"/>
              <a:gd name="T26" fmla="*/ 93 w 236"/>
              <a:gd name="T27" fmla="*/ 105 h 240"/>
              <a:gd name="T28" fmla="*/ 90 w 236"/>
              <a:gd name="T29" fmla="*/ 94 h 240"/>
              <a:gd name="T30" fmla="*/ 91 w 236"/>
              <a:gd name="T31" fmla="*/ 82 h 240"/>
              <a:gd name="T32" fmla="*/ 91 w 236"/>
              <a:gd name="T33" fmla="*/ 79 h 240"/>
              <a:gd name="T34" fmla="*/ 93 w 236"/>
              <a:gd name="T35" fmla="*/ 62 h 240"/>
              <a:gd name="T36" fmla="*/ 92 w 236"/>
              <a:gd name="T37" fmla="*/ 57 h 240"/>
              <a:gd name="T38" fmla="*/ 105 w 236"/>
              <a:gd name="T39" fmla="*/ 45 h 240"/>
              <a:gd name="T40" fmla="*/ 126 w 236"/>
              <a:gd name="T41" fmla="*/ 41 h 240"/>
              <a:gd name="T42" fmla="*/ 137 w 236"/>
              <a:gd name="T43" fmla="*/ 47 h 240"/>
              <a:gd name="T44" fmla="*/ 142 w 236"/>
              <a:gd name="T45" fmla="*/ 54 h 240"/>
              <a:gd name="T46" fmla="*/ 145 w 236"/>
              <a:gd name="T47" fmla="*/ 75 h 240"/>
              <a:gd name="T48" fmla="*/ 146 w 236"/>
              <a:gd name="T49" fmla="*/ 86 h 240"/>
              <a:gd name="T50" fmla="*/ 140 w 236"/>
              <a:gd name="T51" fmla="*/ 96 h 240"/>
              <a:gd name="T52" fmla="*/ 140 w 236"/>
              <a:gd name="T53" fmla="*/ 98 h 240"/>
              <a:gd name="T54" fmla="*/ 135 w 236"/>
              <a:gd name="T55" fmla="*/ 102 h 240"/>
              <a:gd name="T56" fmla="*/ 135 w 236"/>
              <a:gd name="T57" fmla="*/ 113 h 240"/>
              <a:gd name="T58" fmla="*/ 137 w 236"/>
              <a:gd name="T59" fmla="*/ 114 h 240"/>
              <a:gd name="T60" fmla="*/ 144 w 236"/>
              <a:gd name="T61" fmla="*/ 117 h 240"/>
              <a:gd name="T62" fmla="*/ 153 w 236"/>
              <a:gd name="T63" fmla="*/ 126 h 240"/>
              <a:gd name="T64" fmla="*/ 168 w 236"/>
              <a:gd name="T65" fmla="*/ 133 h 240"/>
              <a:gd name="T66" fmla="*/ 188 w 236"/>
              <a:gd name="T67" fmla="*/ 146 h 240"/>
              <a:gd name="T68" fmla="*/ 191 w 236"/>
              <a:gd name="T69" fmla="*/ 15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6" h="240">
                <a:moveTo>
                  <a:pt x="118" y="0"/>
                </a:moveTo>
                <a:cubicBezTo>
                  <a:pt x="53" y="0"/>
                  <a:pt x="0" y="54"/>
                  <a:pt x="0" y="120"/>
                </a:cubicBezTo>
                <a:cubicBezTo>
                  <a:pt x="0" y="186"/>
                  <a:pt x="53" y="240"/>
                  <a:pt x="118" y="240"/>
                </a:cubicBezTo>
                <a:cubicBezTo>
                  <a:pt x="184" y="240"/>
                  <a:pt x="236" y="186"/>
                  <a:pt x="236" y="120"/>
                </a:cubicBezTo>
                <a:cubicBezTo>
                  <a:pt x="236" y="54"/>
                  <a:pt x="184" y="0"/>
                  <a:pt x="118" y="0"/>
                </a:cubicBezTo>
                <a:close/>
                <a:moveTo>
                  <a:pt x="191" y="162"/>
                </a:moveTo>
                <a:cubicBezTo>
                  <a:pt x="190" y="164"/>
                  <a:pt x="188" y="166"/>
                  <a:pt x="188" y="166"/>
                </a:cubicBezTo>
                <a:cubicBezTo>
                  <a:pt x="188" y="166"/>
                  <a:pt x="188" y="170"/>
                  <a:pt x="188" y="174"/>
                </a:cubicBezTo>
                <a:cubicBezTo>
                  <a:pt x="188" y="174"/>
                  <a:pt x="188" y="175"/>
                  <a:pt x="187" y="176"/>
                </a:cubicBezTo>
                <a:cubicBezTo>
                  <a:pt x="48" y="176"/>
                  <a:pt x="48" y="176"/>
                  <a:pt x="48" y="176"/>
                </a:cubicBezTo>
                <a:cubicBezTo>
                  <a:pt x="48" y="175"/>
                  <a:pt x="49" y="174"/>
                  <a:pt x="49" y="174"/>
                </a:cubicBezTo>
                <a:cubicBezTo>
                  <a:pt x="50" y="174"/>
                  <a:pt x="50" y="173"/>
                  <a:pt x="50" y="172"/>
                </a:cubicBezTo>
                <a:cubicBezTo>
                  <a:pt x="50" y="171"/>
                  <a:pt x="50" y="169"/>
                  <a:pt x="50" y="167"/>
                </a:cubicBezTo>
                <a:cubicBezTo>
                  <a:pt x="50" y="166"/>
                  <a:pt x="51" y="159"/>
                  <a:pt x="52" y="156"/>
                </a:cubicBezTo>
                <a:cubicBezTo>
                  <a:pt x="52" y="153"/>
                  <a:pt x="54" y="149"/>
                  <a:pt x="54" y="148"/>
                </a:cubicBezTo>
                <a:cubicBezTo>
                  <a:pt x="55" y="147"/>
                  <a:pt x="56" y="146"/>
                  <a:pt x="56" y="146"/>
                </a:cubicBezTo>
                <a:cubicBezTo>
                  <a:pt x="57" y="146"/>
                  <a:pt x="58" y="146"/>
                  <a:pt x="58" y="146"/>
                </a:cubicBezTo>
                <a:cubicBezTo>
                  <a:pt x="58" y="145"/>
                  <a:pt x="62" y="143"/>
                  <a:pt x="64" y="142"/>
                </a:cubicBezTo>
                <a:cubicBezTo>
                  <a:pt x="66" y="141"/>
                  <a:pt x="75" y="137"/>
                  <a:pt x="77" y="136"/>
                </a:cubicBezTo>
                <a:cubicBezTo>
                  <a:pt x="78" y="135"/>
                  <a:pt x="84" y="133"/>
                  <a:pt x="87" y="132"/>
                </a:cubicBezTo>
                <a:cubicBezTo>
                  <a:pt x="90" y="130"/>
                  <a:pt x="91" y="130"/>
                  <a:pt x="92" y="130"/>
                </a:cubicBezTo>
                <a:cubicBezTo>
                  <a:pt x="92" y="129"/>
                  <a:pt x="95" y="127"/>
                  <a:pt x="97" y="126"/>
                </a:cubicBezTo>
                <a:cubicBezTo>
                  <a:pt x="98" y="126"/>
                  <a:pt x="99" y="126"/>
                  <a:pt x="99" y="125"/>
                </a:cubicBezTo>
                <a:cubicBezTo>
                  <a:pt x="100" y="124"/>
                  <a:pt x="101" y="122"/>
                  <a:pt x="101" y="122"/>
                </a:cubicBezTo>
                <a:cubicBezTo>
                  <a:pt x="101" y="122"/>
                  <a:pt x="99" y="122"/>
                  <a:pt x="99" y="120"/>
                </a:cubicBezTo>
                <a:cubicBezTo>
                  <a:pt x="98" y="118"/>
                  <a:pt x="98" y="116"/>
                  <a:pt x="98" y="116"/>
                </a:cubicBezTo>
                <a:cubicBezTo>
                  <a:pt x="98" y="115"/>
                  <a:pt x="98" y="114"/>
                  <a:pt x="97" y="113"/>
                </a:cubicBezTo>
                <a:cubicBezTo>
                  <a:pt x="96" y="111"/>
                  <a:pt x="94" y="107"/>
                  <a:pt x="93" y="105"/>
                </a:cubicBezTo>
                <a:cubicBezTo>
                  <a:pt x="93" y="102"/>
                  <a:pt x="93" y="101"/>
                  <a:pt x="92" y="99"/>
                </a:cubicBezTo>
                <a:cubicBezTo>
                  <a:pt x="91" y="98"/>
                  <a:pt x="90" y="96"/>
                  <a:pt x="90" y="94"/>
                </a:cubicBezTo>
                <a:cubicBezTo>
                  <a:pt x="90" y="90"/>
                  <a:pt x="91" y="86"/>
                  <a:pt x="91" y="86"/>
                </a:cubicBezTo>
                <a:cubicBezTo>
                  <a:pt x="91" y="84"/>
                  <a:pt x="91" y="83"/>
                  <a:pt x="91" y="82"/>
                </a:cubicBezTo>
                <a:cubicBezTo>
                  <a:pt x="90" y="82"/>
                  <a:pt x="90" y="81"/>
                  <a:pt x="90" y="81"/>
                </a:cubicBezTo>
                <a:cubicBezTo>
                  <a:pt x="90" y="80"/>
                  <a:pt x="91" y="80"/>
                  <a:pt x="91" y="79"/>
                </a:cubicBezTo>
                <a:cubicBezTo>
                  <a:pt x="91" y="78"/>
                  <a:pt x="91" y="72"/>
                  <a:pt x="91" y="70"/>
                </a:cubicBezTo>
                <a:cubicBezTo>
                  <a:pt x="92" y="66"/>
                  <a:pt x="92" y="65"/>
                  <a:pt x="93" y="62"/>
                </a:cubicBezTo>
                <a:cubicBezTo>
                  <a:pt x="94" y="60"/>
                  <a:pt x="94" y="60"/>
                  <a:pt x="93" y="59"/>
                </a:cubicBezTo>
                <a:cubicBezTo>
                  <a:pt x="92" y="58"/>
                  <a:pt x="92" y="58"/>
                  <a:pt x="92" y="57"/>
                </a:cubicBezTo>
                <a:cubicBezTo>
                  <a:pt x="92" y="57"/>
                  <a:pt x="95" y="53"/>
                  <a:pt x="96" y="51"/>
                </a:cubicBezTo>
                <a:cubicBezTo>
                  <a:pt x="97" y="50"/>
                  <a:pt x="103" y="46"/>
                  <a:pt x="105" y="45"/>
                </a:cubicBezTo>
                <a:cubicBezTo>
                  <a:pt x="107" y="44"/>
                  <a:pt x="110" y="42"/>
                  <a:pt x="114" y="41"/>
                </a:cubicBezTo>
                <a:cubicBezTo>
                  <a:pt x="118" y="40"/>
                  <a:pt x="124" y="40"/>
                  <a:pt x="126" y="41"/>
                </a:cubicBezTo>
                <a:cubicBezTo>
                  <a:pt x="127" y="41"/>
                  <a:pt x="131" y="42"/>
                  <a:pt x="133" y="43"/>
                </a:cubicBezTo>
                <a:cubicBezTo>
                  <a:pt x="134" y="45"/>
                  <a:pt x="137" y="46"/>
                  <a:pt x="137" y="47"/>
                </a:cubicBezTo>
                <a:cubicBezTo>
                  <a:pt x="138" y="48"/>
                  <a:pt x="138" y="48"/>
                  <a:pt x="138" y="49"/>
                </a:cubicBezTo>
                <a:cubicBezTo>
                  <a:pt x="139" y="50"/>
                  <a:pt x="141" y="50"/>
                  <a:pt x="142" y="54"/>
                </a:cubicBezTo>
                <a:cubicBezTo>
                  <a:pt x="144" y="56"/>
                  <a:pt x="145" y="62"/>
                  <a:pt x="146" y="66"/>
                </a:cubicBezTo>
                <a:cubicBezTo>
                  <a:pt x="146" y="70"/>
                  <a:pt x="145" y="74"/>
                  <a:pt x="145" y="75"/>
                </a:cubicBezTo>
                <a:cubicBezTo>
                  <a:pt x="145" y="77"/>
                  <a:pt x="144" y="76"/>
                  <a:pt x="145" y="78"/>
                </a:cubicBezTo>
                <a:cubicBezTo>
                  <a:pt x="145" y="79"/>
                  <a:pt x="146" y="82"/>
                  <a:pt x="146" y="86"/>
                </a:cubicBezTo>
                <a:cubicBezTo>
                  <a:pt x="145" y="89"/>
                  <a:pt x="143" y="92"/>
                  <a:pt x="142" y="94"/>
                </a:cubicBezTo>
                <a:cubicBezTo>
                  <a:pt x="141" y="95"/>
                  <a:pt x="140" y="96"/>
                  <a:pt x="140" y="96"/>
                </a:cubicBezTo>
                <a:cubicBezTo>
                  <a:pt x="140" y="97"/>
                  <a:pt x="140" y="97"/>
                  <a:pt x="140" y="97"/>
                </a:cubicBezTo>
                <a:cubicBezTo>
                  <a:pt x="140" y="97"/>
                  <a:pt x="139" y="97"/>
                  <a:pt x="140" y="98"/>
                </a:cubicBezTo>
                <a:cubicBezTo>
                  <a:pt x="140" y="98"/>
                  <a:pt x="139" y="98"/>
                  <a:pt x="138" y="99"/>
                </a:cubicBezTo>
                <a:cubicBezTo>
                  <a:pt x="138" y="99"/>
                  <a:pt x="135" y="102"/>
                  <a:pt x="135" y="102"/>
                </a:cubicBezTo>
                <a:cubicBezTo>
                  <a:pt x="135" y="102"/>
                  <a:pt x="135" y="105"/>
                  <a:pt x="135" y="107"/>
                </a:cubicBezTo>
                <a:cubicBezTo>
                  <a:pt x="134" y="110"/>
                  <a:pt x="135" y="111"/>
                  <a:pt x="135" y="113"/>
                </a:cubicBezTo>
                <a:cubicBezTo>
                  <a:pt x="136" y="114"/>
                  <a:pt x="136" y="115"/>
                  <a:pt x="136" y="115"/>
                </a:cubicBezTo>
                <a:cubicBezTo>
                  <a:pt x="137" y="114"/>
                  <a:pt x="137" y="114"/>
                  <a:pt x="137" y="114"/>
                </a:cubicBezTo>
                <a:cubicBezTo>
                  <a:pt x="137" y="114"/>
                  <a:pt x="139" y="114"/>
                  <a:pt x="142" y="115"/>
                </a:cubicBezTo>
                <a:cubicBezTo>
                  <a:pt x="143" y="115"/>
                  <a:pt x="143" y="116"/>
                  <a:pt x="144" y="117"/>
                </a:cubicBezTo>
                <a:cubicBezTo>
                  <a:pt x="145" y="118"/>
                  <a:pt x="146" y="120"/>
                  <a:pt x="149" y="122"/>
                </a:cubicBezTo>
                <a:cubicBezTo>
                  <a:pt x="150" y="124"/>
                  <a:pt x="153" y="126"/>
                  <a:pt x="153" y="126"/>
                </a:cubicBezTo>
                <a:cubicBezTo>
                  <a:pt x="154" y="126"/>
                  <a:pt x="154" y="127"/>
                  <a:pt x="154" y="127"/>
                </a:cubicBezTo>
                <a:cubicBezTo>
                  <a:pt x="154" y="127"/>
                  <a:pt x="166" y="132"/>
                  <a:pt x="168" y="133"/>
                </a:cubicBezTo>
                <a:cubicBezTo>
                  <a:pt x="170" y="134"/>
                  <a:pt x="174" y="135"/>
                  <a:pt x="178" y="138"/>
                </a:cubicBezTo>
                <a:cubicBezTo>
                  <a:pt x="182" y="141"/>
                  <a:pt x="187" y="144"/>
                  <a:pt x="188" y="146"/>
                </a:cubicBezTo>
                <a:cubicBezTo>
                  <a:pt x="190" y="147"/>
                  <a:pt x="190" y="148"/>
                  <a:pt x="191" y="149"/>
                </a:cubicBezTo>
                <a:cubicBezTo>
                  <a:pt x="191" y="150"/>
                  <a:pt x="191" y="153"/>
                  <a:pt x="191" y="154"/>
                </a:cubicBezTo>
                <a:cubicBezTo>
                  <a:pt x="192" y="156"/>
                  <a:pt x="192" y="158"/>
                  <a:pt x="191" y="16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18" name="4"/>
          <p:cNvSpPr>
            <a:spLocks noEditPoints="1"/>
          </p:cNvSpPr>
          <p:nvPr/>
        </p:nvSpPr>
        <p:spPr bwMode="auto">
          <a:xfrm>
            <a:off x="3078369" y="5494338"/>
            <a:ext cx="447675" cy="447675"/>
          </a:xfrm>
          <a:custGeom>
            <a:avLst/>
            <a:gdLst>
              <a:gd name="T0" fmla="*/ 0 w 192"/>
              <a:gd name="T1" fmla="*/ 96 h 192"/>
              <a:gd name="T2" fmla="*/ 192 w 192"/>
              <a:gd name="T3" fmla="*/ 96 h 192"/>
              <a:gd name="T4" fmla="*/ 40 w 192"/>
              <a:gd name="T5" fmla="*/ 143 h 192"/>
              <a:gd name="T6" fmla="*/ 42 w 192"/>
              <a:gd name="T7" fmla="*/ 131 h 192"/>
              <a:gd name="T8" fmla="*/ 60 w 192"/>
              <a:gd name="T9" fmla="*/ 122 h 192"/>
              <a:gd name="T10" fmla="*/ 71 w 192"/>
              <a:gd name="T11" fmla="*/ 113 h 192"/>
              <a:gd name="T12" fmla="*/ 80 w 192"/>
              <a:gd name="T13" fmla="*/ 103 h 192"/>
              <a:gd name="T14" fmla="*/ 81 w 192"/>
              <a:gd name="T15" fmla="*/ 89 h 192"/>
              <a:gd name="T16" fmla="*/ 79 w 192"/>
              <a:gd name="T17" fmla="*/ 90 h 192"/>
              <a:gd name="T18" fmla="*/ 79 w 192"/>
              <a:gd name="T19" fmla="*/ 90 h 192"/>
              <a:gd name="T20" fmla="*/ 78 w 192"/>
              <a:gd name="T21" fmla="*/ 89 h 192"/>
              <a:gd name="T22" fmla="*/ 77 w 192"/>
              <a:gd name="T23" fmla="*/ 90 h 192"/>
              <a:gd name="T24" fmla="*/ 77 w 192"/>
              <a:gd name="T25" fmla="*/ 90 h 192"/>
              <a:gd name="T26" fmla="*/ 76 w 192"/>
              <a:gd name="T27" fmla="*/ 91 h 192"/>
              <a:gd name="T28" fmla="*/ 73 w 192"/>
              <a:gd name="T29" fmla="*/ 90 h 192"/>
              <a:gd name="T30" fmla="*/ 72 w 192"/>
              <a:gd name="T31" fmla="*/ 89 h 192"/>
              <a:gd name="T32" fmla="*/ 73 w 192"/>
              <a:gd name="T33" fmla="*/ 90 h 192"/>
              <a:gd name="T34" fmla="*/ 72 w 192"/>
              <a:gd name="T35" fmla="*/ 89 h 192"/>
              <a:gd name="T36" fmla="*/ 71 w 192"/>
              <a:gd name="T37" fmla="*/ 87 h 192"/>
              <a:gd name="T38" fmla="*/ 68 w 192"/>
              <a:gd name="T39" fmla="*/ 82 h 192"/>
              <a:gd name="T40" fmla="*/ 68 w 192"/>
              <a:gd name="T41" fmla="*/ 82 h 192"/>
              <a:gd name="T42" fmla="*/ 68 w 192"/>
              <a:gd name="T43" fmla="*/ 70 h 192"/>
              <a:gd name="T44" fmla="*/ 79 w 192"/>
              <a:gd name="T45" fmla="*/ 38 h 192"/>
              <a:gd name="T46" fmla="*/ 95 w 192"/>
              <a:gd name="T47" fmla="*/ 29 h 192"/>
              <a:gd name="T48" fmla="*/ 109 w 192"/>
              <a:gd name="T49" fmla="*/ 31 h 192"/>
              <a:gd name="T50" fmla="*/ 124 w 192"/>
              <a:gd name="T51" fmla="*/ 50 h 192"/>
              <a:gd name="T52" fmla="*/ 122 w 192"/>
              <a:gd name="T53" fmla="*/ 85 h 192"/>
              <a:gd name="T54" fmla="*/ 121 w 192"/>
              <a:gd name="T55" fmla="*/ 88 h 192"/>
              <a:gd name="T56" fmla="*/ 120 w 192"/>
              <a:gd name="T57" fmla="*/ 89 h 192"/>
              <a:gd name="T58" fmla="*/ 116 w 192"/>
              <a:gd name="T59" fmla="*/ 94 h 192"/>
              <a:gd name="T60" fmla="*/ 117 w 192"/>
              <a:gd name="T61" fmla="*/ 93 h 192"/>
              <a:gd name="T62" fmla="*/ 116 w 192"/>
              <a:gd name="T63" fmla="*/ 92 h 192"/>
              <a:gd name="T64" fmla="*/ 115 w 192"/>
              <a:gd name="T65" fmla="*/ 93 h 192"/>
              <a:gd name="T66" fmla="*/ 113 w 192"/>
              <a:gd name="T67" fmla="*/ 94 h 192"/>
              <a:gd name="T68" fmla="*/ 114 w 192"/>
              <a:gd name="T69" fmla="*/ 93 h 192"/>
              <a:gd name="T70" fmla="*/ 112 w 192"/>
              <a:gd name="T71" fmla="*/ 98 h 192"/>
              <a:gd name="T72" fmla="*/ 125 w 192"/>
              <a:gd name="T73" fmla="*/ 108 h 192"/>
              <a:gd name="T74" fmla="*/ 146 w 192"/>
              <a:gd name="T75" fmla="*/ 115 h 192"/>
              <a:gd name="T76" fmla="*/ 159 w 192"/>
              <a:gd name="T77" fmla="*/ 130 h 192"/>
              <a:gd name="T78" fmla="*/ 40 w 192"/>
              <a:gd name="T79" fmla="*/ 14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2" h="192">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moveTo>
                  <a:pt x="40" y="143"/>
                </a:moveTo>
                <a:cubicBezTo>
                  <a:pt x="40" y="140"/>
                  <a:pt x="41" y="139"/>
                  <a:pt x="41" y="137"/>
                </a:cubicBezTo>
                <a:cubicBezTo>
                  <a:pt x="41" y="134"/>
                  <a:pt x="41" y="132"/>
                  <a:pt x="42" y="131"/>
                </a:cubicBezTo>
                <a:cubicBezTo>
                  <a:pt x="43" y="130"/>
                  <a:pt x="44" y="130"/>
                  <a:pt x="45" y="129"/>
                </a:cubicBezTo>
                <a:cubicBezTo>
                  <a:pt x="52" y="125"/>
                  <a:pt x="57" y="124"/>
                  <a:pt x="60" y="122"/>
                </a:cubicBezTo>
                <a:cubicBezTo>
                  <a:pt x="62" y="120"/>
                  <a:pt x="64" y="118"/>
                  <a:pt x="65" y="117"/>
                </a:cubicBezTo>
                <a:cubicBezTo>
                  <a:pt x="68" y="116"/>
                  <a:pt x="68" y="115"/>
                  <a:pt x="71" y="113"/>
                </a:cubicBezTo>
                <a:cubicBezTo>
                  <a:pt x="73" y="111"/>
                  <a:pt x="75" y="109"/>
                  <a:pt x="75" y="109"/>
                </a:cubicBezTo>
                <a:cubicBezTo>
                  <a:pt x="77" y="105"/>
                  <a:pt x="79" y="103"/>
                  <a:pt x="80" y="103"/>
                </a:cubicBezTo>
                <a:cubicBezTo>
                  <a:pt x="83" y="102"/>
                  <a:pt x="82" y="103"/>
                  <a:pt x="81" y="94"/>
                </a:cubicBezTo>
                <a:cubicBezTo>
                  <a:pt x="81" y="91"/>
                  <a:pt x="81" y="90"/>
                  <a:pt x="81" y="89"/>
                </a:cubicBezTo>
                <a:cubicBezTo>
                  <a:pt x="80" y="88"/>
                  <a:pt x="81" y="90"/>
                  <a:pt x="80" y="90"/>
                </a:cubicBezTo>
                <a:cubicBezTo>
                  <a:pt x="80" y="90"/>
                  <a:pt x="79" y="90"/>
                  <a:pt x="79" y="90"/>
                </a:cubicBezTo>
                <a:cubicBezTo>
                  <a:pt x="79" y="90"/>
                  <a:pt x="79" y="90"/>
                  <a:pt x="79" y="90"/>
                </a:cubicBezTo>
                <a:cubicBezTo>
                  <a:pt x="79" y="90"/>
                  <a:pt x="79" y="90"/>
                  <a:pt x="79" y="90"/>
                </a:cubicBezTo>
                <a:cubicBezTo>
                  <a:pt x="79" y="90"/>
                  <a:pt x="79" y="89"/>
                  <a:pt x="78" y="89"/>
                </a:cubicBezTo>
                <a:cubicBezTo>
                  <a:pt x="78" y="89"/>
                  <a:pt x="78" y="89"/>
                  <a:pt x="78" y="89"/>
                </a:cubicBezTo>
                <a:cubicBezTo>
                  <a:pt x="77" y="89"/>
                  <a:pt x="77" y="89"/>
                  <a:pt x="77" y="89"/>
                </a:cubicBezTo>
                <a:cubicBezTo>
                  <a:pt x="77" y="89"/>
                  <a:pt x="77" y="90"/>
                  <a:pt x="77" y="90"/>
                </a:cubicBezTo>
                <a:cubicBezTo>
                  <a:pt x="77" y="90"/>
                  <a:pt x="78" y="90"/>
                  <a:pt x="78" y="90"/>
                </a:cubicBezTo>
                <a:cubicBezTo>
                  <a:pt x="78" y="90"/>
                  <a:pt x="78" y="90"/>
                  <a:pt x="77" y="90"/>
                </a:cubicBezTo>
                <a:cubicBezTo>
                  <a:pt x="77" y="90"/>
                  <a:pt x="75" y="89"/>
                  <a:pt x="75" y="88"/>
                </a:cubicBezTo>
                <a:cubicBezTo>
                  <a:pt x="75" y="90"/>
                  <a:pt x="76" y="90"/>
                  <a:pt x="76" y="91"/>
                </a:cubicBezTo>
                <a:cubicBezTo>
                  <a:pt x="76" y="91"/>
                  <a:pt x="75" y="91"/>
                  <a:pt x="75" y="90"/>
                </a:cubicBezTo>
                <a:cubicBezTo>
                  <a:pt x="74" y="90"/>
                  <a:pt x="74" y="90"/>
                  <a:pt x="73" y="90"/>
                </a:cubicBezTo>
                <a:cubicBezTo>
                  <a:pt x="73" y="90"/>
                  <a:pt x="74" y="90"/>
                  <a:pt x="75" y="91"/>
                </a:cubicBezTo>
                <a:cubicBezTo>
                  <a:pt x="73" y="90"/>
                  <a:pt x="73" y="90"/>
                  <a:pt x="72" y="89"/>
                </a:cubicBezTo>
                <a:cubicBezTo>
                  <a:pt x="72" y="89"/>
                  <a:pt x="72" y="89"/>
                  <a:pt x="72" y="89"/>
                </a:cubicBezTo>
                <a:cubicBezTo>
                  <a:pt x="73" y="90"/>
                  <a:pt x="73" y="90"/>
                  <a:pt x="73" y="90"/>
                </a:cubicBezTo>
                <a:cubicBezTo>
                  <a:pt x="73" y="90"/>
                  <a:pt x="72" y="90"/>
                  <a:pt x="72" y="89"/>
                </a:cubicBezTo>
                <a:cubicBezTo>
                  <a:pt x="72" y="89"/>
                  <a:pt x="72" y="89"/>
                  <a:pt x="72" y="89"/>
                </a:cubicBezTo>
                <a:cubicBezTo>
                  <a:pt x="72" y="89"/>
                  <a:pt x="72" y="89"/>
                  <a:pt x="72" y="89"/>
                </a:cubicBezTo>
                <a:cubicBezTo>
                  <a:pt x="71" y="88"/>
                  <a:pt x="71" y="87"/>
                  <a:pt x="71" y="87"/>
                </a:cubicBezTo>
                <a:cubicBezTo>
                  <a:pt x="71" y="88"/>
                  <a:pt x="71" y="88"/>
                  <a:pt x="71" y="88"/>
                </a:cubicBezTo>
                <a:cubicBezTo>
                  <a:pt x="71" y="88"/>
                  <a:pt x="69" y="84"/>
                  <a:pt x="68" y="82"/>
                </a:cubicBezTo>
                <a:cubicBezTo>
                  <a:pt x="68" y="82"/>
                  <a:pt x="69" y="84"/>
                  <a:pt x="69" y="84"/>
                </a:cubicBezTo>
                <a:cubicBezTo>
                  <a:pt x="68" y="83"/>
                  <a:pt x="68" y="82"/>
                  <a:pt x="68" y="82"/>
                </a:cubicBezTo>
                <a:cubicBezTo>
                  <a:pt x="68" y="82"/>
                  <a:pt x="68" y="82"/>
                  <a:pt x="68" y="83"/>
                </a:cubicBezTo>
                <a:cubicBezTo>
                  <a:pt x="66" y="78"/>
                  <a:pt x="67" y="72"/>
                  <a:pt x="68" y="70"/>
                </a:cubicBezTo>
                <a:cubicBezTo>
                  <a:pt x="68" y="57"/>
                  <a:pt x="71" y="51"/>
                  <a:pt x="71" y="49"/>
                </a:cubicBezTo>
                <a:cubicBezTo>
                  <a:pt x="74" y="40"/>
                  <a:pt x="77" y="39"/>
                  <a:pt x="79" y="38"/>
                </a:cubicBezTo>
                <a:cubicBezTo>
                  <a:pt x="85" y="29"/>
                  <a:pt x="91" y="31"/>
                  <a:pt x="92" y="31"/>
                </a:cubicBezTo>
                <a:cubicBezTo>
                  <a:pt x="96" y="32"/>
                  <a:pt x="93" y="31"/>
                  <a:pt x="95" y="29"/>
                </a:cubicBezTo>
                <a:cubicBezTo>
                  <a:pt x="98" y="27"/>
                  <a:pt x="102" y="29"/>
                  <a:pt x="102" y="29"/>
                </a:cubicBezTo>
                <a:cubicBezTo>
                  <a:pt x="105" y="29"/>
                  <a:pt x="108" y="30"/>
                  <a:pt x="109" y="31"/>
                </a:cubicBezTo>
                <a:cubicBezTo>
                  <a:pt x="115" y="32"/>
                  <a:pt x="117" y="37"/>
                  <a:pt x="118" y="38"/>
                </a:cubicBezTo>
                <a:cubicBezTo>
                  <a:pt x="121" y="42"/>
                  <a:pt x="124" y="48"/>
                  <a:pt x="124" y="50"/>
                </a:cubicBezTo>
                <a:cubicBezTo>
                  <a:pt x="128" y="65"/>
                  <a:pt x="125" y="78"/>
                  <a:pt x="124" y="81"/>
                </a:cubicBezTo>
                <a:cubicBezTo>
                  <a:pt x="123" y="84"/>
                  <a:pt x="123" y="83"/>
                  <a:pt x="122" y="85"/>
                </a:cubicBezTo>
                <a:cubicBezTo>
                  <a:pt x="121" y="87"/>
                  <a:pt x="122" y="85"/>
                  <a:pt x="122" y="84"/>
                </a:cubicBezTo>
                <a:cubicBezTo>
                  <a:pt x="121" y="85"/>
                  <a:pt x="121" y="88"/>
                  <a:pt x="121" y="88"/>
                </a:cubicBezTo>
                <a:cubicBezTo>
                  <a:pt x="121" y="88"/>
                  <a:pt x="121" y="90"/>
                  <a:pt x="120" y="90"/>
                </a:cubicBezTo>
                <a:cubicBezTo>
                  <a:pt x="120" y="90"/>
                  <a:pt x="120" y="90"/>
                  <a:pt x="120" y="89"/>
                </a:cubicBezTo>
                <a:cubicBezTo>
                  <a:pt x="119" y="91"/>
                  <a:pt x="118" y="92"/>
                  <a:pt x="116" y="93"/>
                </a:cubicBezTo>
                <a:cubicBezTo>
                  <a:pt x="116" y="94"/>
                  <a:pt x="116" y="94"/>
                  <a:pt x="116" y="94"/>
                </a:cubicBezTo>
                <a:cubicBezTo>
                  <a:pt x="116" y="94"/>
                  <a:pt x="116" y="93"/>
                  <a:pt x="116" y="93"/>
                </a:cubicBezTo>
                <a:cubicBezTo>
                  <a:pt x="116" y="93"/>
                  <a:pt x="116" y="93"/>
                  <a:pt x="117" y="93"/>
                </a:cubicBezTo>
                <a:cubicBezTo>
                  <a:pt x="116" y="94"/>
                  <a:pt x="117" y="93"/>
                  <a:pt x="116" y="93"/>
                </a:cubicBezTo>
                <a:cubicBezTo>
                  <a:pt x="116" y="93"/>
                  <a:pt x="116" y="93"/>
                  <a:pt x="116" y="92"/>
                </a:cubicBezTo>
                <a:cubicBezTo>
                  <a:pt x="116" y="93"/>
                  <a:pt x="116" y="93"/>
                  <a:pt x="115" y="94"/>
                </a:cubicBezTo>
                <a:cubicBezTo>
                  <a:pt x="115" y="93"/>
                  <a:pt x="114" y="94"/>
                  <a:pt x="115" y="93"/>
                </a:cubicBezTo>
                <a:cubicBezTo>
                  <a:pt x="114" y="93"/>
                  <a:pt x="114" y="93"/>
                  <a:pt x="114" y="93"/>
                </a:cubicBezTo>
                <a:cubicBezTo>
                  <a:pt x="114" y="93"/>
                  <a:pt x="114" y="93"/>
                  <a:pt x="113" y="94"/>
                </a:cubicBezTo>
                <a:cubicBezTo>
                  <a:pt x="114" y="93"/>
                  <a:pt x="114" y="93"/>
                  <a:pt x="114" y="93"/>
                </a:cubicBezTo>
                <a:cubicBezTo>
                  <a:pt x="114" y="93"/>
                  <a:pt x="113" y="93"/>
                  <a:pt x="114" y="93"/>
                </a:cubicBezTo>
                <a:cubicBezTo>
                  <a:pt x="113" y="93"/>
                  <a:pt x="113" y="92"/>
                  <a:pt x="111" y="94"/>
                </a:cubicBezTo>
                <a:cubicBezTo>
                  <a:pt x="111" y="94"/>
                  <a:pt x="111" y="94"/>
                  <a:pt x="112" y="98"/>
                </a:cubicBezTo>
                <a:cubicBezTo>
                  <a:pt x="112" y="99"/>
                  <a:pt x="113" y="99"/>
                  <a:pt x="114" y="99"/>
                </a:cubicBezTo>
                <a:cubicBezTo>
                  <a:pt x="119" y="100"/>
                  <a:pt x="119" y="106"/>
                  <a:pt x="125" y="108"/>
                </a:cubicBezTo>
                <a:cubicBezTo>
                  <a:pt x="129" y="109"/>
                  <a:pt x="128" y="110"/>
                  <a:pt x="130" y="111"/>
                </a:cubicBezTo>
                <a:cubicBezTo>
                  <a:pt x="132" y="111"/>
                  <a:pt x="143" y="114"/>
                  <a:pt x="146" y="115"/>
                </a:cubicBezTo>
                <a:cubicBezTo>
                  <a:pt x="152" y="117"/>
                  <a:pt x="154" y="120"/>
                  <a:pt x="155" y="120"/>
                </a:cubicBezTo>
                <a:cubicBezTo>
                  <a:pt x="157" y="120"/>
                  <a:pt x="156" y="122"/>
                  <a:pt x="159" y="130"/>
                </a:cubicBezTo>
                <a:cubicBezTo>
                  <a:pt x="159" y="131"/>
                  <a:pt x="161" y="136"/>
                  <a:pt x="163" y="143"/>
                </a:cubicBezTo>
                <a:cubicBezTo>
                  <a:pt x="163" y="143"/>
                  <a:pt x="163" y="143"/>
                  <a:pt x="40" y="14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nvGrpSpPr>
          <p:cNvPr id="2072" name="4"/>
          <p:cNvGrpSpPr/>
          <p:nvPr/>
        </p:nvGrpSpPr>
        <p:grpSpPr>
          <a:xfrm>
            <a:off x="3898571" y="5492518"/>
            <a:ext cx="5479588" cy="471665"/>
            <a:chOff x="3898571" y="5492518"/>
            <a:chExt cx="5479588" cy="471665"/>
          </a:xfrm>
        </p:grpSpPr>
        <p:sp>
          <p:nvSpPr>
            <p:cNvPr id="201" name="Freeform 11"/>
            <p:cNvSpPr>
              <a:spLocks noEditPoints="1"/>
            </p:cNvSpPr>
            <p:nvPr/>
          </p:nvSpPr>
          <p:spPr bwMode="auto">
            <a:xfrm>
              <a:off x="6414379" y="5492518"/>
              <a:ext cx="470579" cy="471665"/>
            </a:xfrm>
            <a:custGeom>
              <a:avLst/>
              <a:gdLst>
                <a:gd name="T0" fmla="*/ 0 w 296"/>
                <a:gd name="T1" fmla="*/ 148 h 296"/>
                <a:gd name="T2" fmla="*/ 296 w 296"/>
                <a:gd name="T3" fmla="*/ 148 h 296"/>
                <a:gd name="T4" fmla="*/ 56 w 296"/>
                <a:gd name="T5" fmla="*/ 216 h 296"/>
                <a:gd name="T6" fmla="*/ 59 w 296"/>
                <a:gd name="T7" fmla="*/ 197 h 296"/>
                <a:gd name="T8" fmla="*/ 62 w 296"/>
                <a:gd name="T9" fmla="*/ 183 h 296"/>
                <a:gd name="T10" fmla="*/ 67 w 296"/>
                <a:gd name="T11" fmla="*/ 177 h 296"/>
                <a:gd name="T12" fmla="*/ 82 w 296"/>
                <a:gd name="T13" fmla="*/ 167 h 296"/>
                <a:gd name="T14" fmla="*/ 110 w 296"/>
                <a:gd name="T15" fmla="*/ 155 h 296"/>
                <a:gd name="T16" fmla="*/ 118 w 296"/>
                <a:gd name="T17" fmla="*/ 148 h 296"/>
                <a:gd name="T18" fmla="*/ 131 w 296"/>
                <a:gd name="T19" fmla="*/ 140 h 296"/>
                <a:gd name="T20" fmla="*/ 134 w 296"/>
                <a:gd name="T21" fmla="*/ 137 h 296"/>
                <a:gd name="T22" fmla="*/ 129 w 296"/>
                <a:gd name="T23" fmla="*/ 118 h 296"/>
                <a:gd name="T24" fmla="*/ 123 w 296"/>
                <a:gd name="T25" fmla="*/ 114 h 296"/>
                <a:gd name="T26" fmla="*/ 124 w 296"/>
                <a:gd name="T27" fmla="*/ 92 h 296"/>
                <a:gd name="T28" fmla="*/ 128 w 296"/>
                <a:gd name="T29" fmla="*/ 95 h 296"/>
                <a:gd name="T30" fmla="*/ 126 w 296"/>
                <a:gd name="T31" fmla="*/ 89 h 296"/>
                <a:gd name="T32" fmla="*/ 128 w 296"/>
                <a:gd name="T33" fmla="*/ 77 h 296"/>
                <a:gd name="T34" fmla="*/ 135 w 296"/>
                <a:gd name="T35" fmla="*/ 62 h 296"/>
                <a:gd name="T36" fmla="*/ 142 w 296"/>
                <a:gd name="T37" fmla="*/ 57 h 296"/>
                <a:gd name="T38" fmla="*/ 157 w 296"/>
                <a:gd name="T39" fmla="*/ 52 h 296"/>
                <a:gd name="T40" fmla="*/ 174 w 296"/>
                <a:gd name="T41" fmla="*/ 58 h 296"/>
                <a:gd name="T42" fmla="*/ 178 w 296"/>
                <a:gd name="T43" fmla="*/ 62 h 296"/>
                <a:gd name="T44" fmla="*/ 185 w 296"/>
                <a:gd name="T45" fmla="*/ 69 h 296"/>
                <a:gd name="T46" fmla="*/ 188 w 296"/>
                <a:gd name="T47" fmla="*/ 88 h 296"/>
                <a:gd name="T48" fmla="*/ 188 w 296"/>
                <a:gd name="T49" fmla="*/ 100 h 296"/>
                <a:gd name="T50" fmla="*/ 185 w 296"/>
                <a:gd name="T51" fmla="*/ 113 h 296"/>
                <a:gd name="T52" fmla="*/ 184 w 296"/>
                <a:gd name="T53" fmla="*/ 120 h 296"/>
                <a:gd name="T54" fmla="*/ 179 w 296"/>
                <a:gd name="T55" fmla="*/ 134 h 296"/>
                <a:gd name="T56" fmla="*/ 173 w 296"/>
                <a:gd name="T57" fmla="*/ 147 h 296"/>
                <a:gd name="T58" fmla="*/ 181 w 296"/>
                <a:gd name="T59" fmla="*/ 157 h 296"/>
                <a:gd name="T60" fmla="*/ 197 w 296"/>
                <a:gd name="T61" fmla="*/ 166 h 296"/>
                <a:gd name="T62" fmla="*/ 223 w 296"/>
                <a:gd name="T63" fmla="*/ 181 h 296"/>
                <a:gd name="T64" fmla="*/ 228 w 296"/>
                <a:gd name="T65" fmla="*/ 189 h 296"/>
                <a:gd name="T66" fmla="*/ 230 w 296"/>
                <a:gd name="T67" fmla="*/ 207 h 296"/>
                <a:gd name="T68" fmla="*/ 56 w 296"/>
                <a:gd name="T69" fmla="*/ 21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6" h="296">
                  <a:moveTo>
                    <a:pt x="148" y="0"/>
                  </a:moveTo>
                  <a:cubicBezTo>
                    <a:pt x="66" y="0"/>
                    <a:pt x="0" y="66"/>
                    <a:pt x="0" y="148"/>
                  </a:cubicBezTo>
                  <a:cubicBezTo>
                    <a:pt x="0" y="230"/>
                    <a:pt x="66" y="296"/>
                    <a:pt x="148" y="296"/>
                  </a:cubicBezTo>
                  <a:cubicBezTo>
                    <a:pt x="230" y="296"/>
                    <a:pt x="296" y="230"/>
                    <a:pt x="296" y="148"/>
                  </a:cubicBezTo>
                  <a:cubicBezTo>
                    <a:pt x="296" y="66"/>
                    <a:pt x="230" y="0"/>
                    <a:pt x="148" y="0"/>
                  </a:cubicBezTo>
                  <a:close/>
                  <a:moveTo>
                    <a:pt x="56" y="216"/>
                  </a:moveTo>
                  <a:cubicBezTo>
                    <a:pt x="58" y="210"/>
                    <a:pt x="59" y="206"/>
                    <a:pt x="59" y="206"/>
                  </a:cubicBezTo>
                  <a:cubicBezTo>
                    <a:pt x="59" y="206"/>
                    <a:pt x="58" y="201"/>
                    <a:pt x="59" y="197"/>
                  </a:cubicBezTo>
                  <a:cubicBezTo>
                    <a:pt x="59" y="193"/>
                    <a:pt x="61" y="188"/>
                    <a:pt x="61" y="188"/>
                  </a:cubicBezTo>
                  <a:cubicBezTo>
                    <a:pt x="62" y="186"/>
                    <a:pt x="62" y="184"/>
                    <a:pt x="62" y="183"/>
                  </a:cubicBezTo>
                  <a:cubicBezTo>
                    <a:pt x="63" y="181"/>
                    <a:pt x="63" y="181"/>
                    <a:pt x="64" y="178"/>
                  </a:cubicBezTo>
                  <a:cubicBezTo>
                    <a:pt x="66" y="176"/>
                    <a:pt x="67" y="177"/>
                    <a:pt x="67" y="177"/>
                  </a:cubicBezTo>
                  <a:cubicBezTo>
                    <a:pt x="67" y="177"/>
                    <a:pt x="68" y="175"/>
                    <a:pt x="70" y="174"/>
                  </a:cubicBezTo>
                  <a:cubicBezTo>
                    <a:pt x="71" y="173"/>
                    <a:pt x="78" y="169"/>
                    <a:pt x="82" y="167"/>
                  </a:cubicBezTo>
                  <a:cubicBezTo>
                    <a:pt x="86" y="166"/>
                    <a:pt x="93" y="162"/>
                    <a:pt x="98" y="161"/>
                  </a:cubicBezTo>
                  <a:cubicBezTo>
                    <a:pt x="102" y="158"/>
                    <a:pt x="110" y="155"/>
                    <a:pt x="110" y="155"/>
                  </a:cubicBezTo>
                  <a:cubicBezTo>
                    <a:pt x="110" y="155"/>
                    <a:pt x="110" y="155"/>
                    <a:pt x="111" y="154"/>
                  </a:cubicBezTo>
                  <a:cubicBezTo>
                    <a:pt x="113" y="153"/>
                    <a:pt x="116" y="151"/>
                    <a:pt x="118" y="148"/>
                  </a:cubicBezTo>
                  <a:cubicBezTo>
                    <a:pt x="121" y="146"/>
                    <a:pt x="122" y="144"/>
                    <a:pt x="124" y="142"/>
                  </a:cubicBezTo>
                  <a:cubicBezTo>
                    <a:pt x="126" y="140"/>
                    <a:pt x="131" y="140"/>
                    <a:pt x="131" y="140"/>
                  </a:cubicBezTo>
                  <a:cubicBezTo>
                    <a:pt x="131" y="140"/>
                    <a:pt x="131" y="140"/>
                    <a:pt x="132" y="140"/>
                  </a:cubicBezTo>
                  <a:cubicBezTo>
                    <a:pt x="133" y="140"/>
                    <a:pt x="133" y="139"/>
                    <a:pt x="134" y="137"/>
                  </a:cubicBezTo>
                  <a:cubicBezTo>
                    <a:pt x="134" y="136"/>
                    <a:pt x="132" y="133"/>
                    <a:pt x="130" y="129"/>
                  </a:cubicBezTo>
                  <a:cubicBezTo>
                    <a:pt x="130" y="125"/>
                    <a:pt x="130" y="119"/>
                    <a:pt x="129" y="118"/>
                  </a:cubicBezTo>
                  <a:cubicBezTo>
                    <a:pt x="129" y="117"/>
                    <a:pt x="128" y="117"/>
                    <a:pt x="127" y="117"/>
                  </a:cubicBezTo>
                  <a:cubicBezTo>
                    <a:pt x="126" y="118"/>
                    <a:pt x="124" y="117"/>
                    <a:pt x="123" y="114"/>
                  </a:cubicBezTo>
                  <a:cubicBezTo>
                    <a:pt x="122" y="110"/>
                    <a:pt x="122" y="100"/>
                    <a:pt x="122" y="98"/>
                  </a:cubicBezTo>
                  <a:cubicBezTo>
                    <a:pt x="122" y="95"/>
                    <a:pt x="122" y="93"/>
                    <a:pt x="124" y="92"/>
                  </a:cubicBezTo>
                  <a:cubicBezTo>
                    <a:pt x="125" y="92"/>
                    <a:pt x="126" y="94"/>
                    <a:pt x="127" y="95"/>
                  </a:cubicBezTo>
                  <a:cubicBezTo>
                    <a:pt x="128" y="95"/>
                    <a:pt x="127" y="95"/>
                    <a:pt x="128" y="95"/>
                  </a:cubicBezTo>
                  <a:cubicBezTo>
                    <a:pt x="128" y="94"/>
                    <a:pt x="127" y="94"/>
                    <a:pt x="126" y="93"/>
                  </a:cubicBezTo>
                  <a:cubicBezTo>
                    <a:pt x="126" y="92"/>
                    <a:pt x="126" y="92"/>
                    <a:pt x="126" y="89"/>
                  </a:cubicBezTo>
                  <a:cubicBezTo>
                    <a:pt x="128" y="86"/>
                    <a:pt x="128" y="85"/>
                    <a:pt x="128" y="84"/>
                  </a:cubicBezTo>
                  <a:cubicBezTo>
                    <a:pt x="128" y="82"/>
                    <a:pt x="128" y="80"/>
                    <a:pt x="128" y="77"/>
                  </a:cubicBezTo>
                  <a:cubicBezTo>
                    <a:pt x="129" y="73"/>
                    <a:pt x="131" y="68"/>
                    <a:pt x="132" y="65"/>
                  </a:cubicBezTo>
                  <a:cubicBezTo>
                    <a:pt x="134" y="63"/>
                    <a:pt x="135" y="63"/>
                    <a:pt x="135" y="62"/>
                  </a:cubicBezTo>
                  <a:cubicBezTo>
                    <a:pt x="136" y="61"/>
                    <a:pt x="138" y="59"/>
                    <a:pt x="139" y="59"/>
                  </a:cubicBezTo>
                  <a:cubicBezTo>
                    <a:pt x="140" y="58"/>
                    <a:pt x="140" y="58"/>
                    <a:pt x="142" y="57"/>
                  </a:cubicBezTo>
                  <a:cubicBezTo>
                    <a:pt x="143" y="55"/>
                    <a:pt x="147" y="54"/>
                    <a:pt x="149" y="53"/>
                  </a:cubicBezTo>
                  <a:cubicBezTo>
                    <a:pt x="153" y="53"/>
                    <a:pt x="155" y="52"/>
                    <a:pt x="157" y="52"/>
                  </a:cubicBezTo>
                  <a:cubicBezTo>
                    <a:pt x="158" y="52"/>
                    <a:pt x="160" y="53"/>
                    <a:pt x="165" y="54"/>
                  </a:cubicBezTo>
                  <a:cubicBezTo>
                    <a:pt x="169" y="54"/>
                    <a:pt x="173" y="58"/>
                    <a:pt x="174" y="58"/>
                  </a:cubicBezTo>
                  <a:cubicBezTo>
                    <a:pt x="174" y="59"/>
                    <a:pt x="174" y="59"/>
                    <a:pt x="176" y="60"/>
                  </a:cubicBezTo>
                  <a:cubicBezTo>
                    <a:pt x="177" y="61"/>
                    <a:pt x="177" y="61"/>
                    <a:pt x="178" y="62"/>
                  </a:cubicBezTo>
                  <a:cubicBezTo>
                    <a:pt x="179" y="63"/>
                    <a:pt x="181" y="65"/>
                    <a:pt x="183" y="65"/>
                  </a:cubicBezTo>
                  <a:cubicBezTo>
                    <a:pt x="184" y="66"/>
                    <a:pt x="184" y="67"/>
                    <a:pt x="185" y="69"/>
                  </a:cubicBezTo>
                  <a:cubicBezTo>
                    <a:pt x="186" y="69"/>
                    <a:pt x="188" y="73"/>
                    <a:pt x="188" y="74"/>
                  </a:cubicBezTo>
                  <a:cubicBezTo>
                    <a:pt x="188" y="76"/>
                    <a:pt x="189" y="86"/>
                    <a:pt x="188" y="88"/>
                  </a:cubicBezTo>
                  <a:cubicBezTo>
                    <a:pt x="188" y="91"/>
                    <a:pt x="187" y="97"/>
                    <a:pt x="187" y="99"/>
                  </a:cubicBezTo>
                  <a:cubicBezTo>
                    <a:pt x="186" y="100"/>
                    <a:pt x="188" y="99"/>
                    <a:pt x="188" y="100"/>
                  </a:cubicBezTo>
                  <a:cubicBezTo>
                    <a:pt x="188" y="100"/>
                    <a:pt x="188" y="102"/>
                    <a:pt x="187" y="105"/>
                  </a:cubicBezTo>
                  <a:cubicBezTo>
                    <a:pt x="186" y="109"/>
                    <a:pt x="185" y="112"/>
                    <a:pt x="185" y="113"/>
                  </a:cubicBezTo>
                  <a:cubicBezTo>
                    <a:pt x="185" y="114"/>
                    <a:pt x="184" y="116"/>
                    <a:pt x="184" y="117"/>
                  </a:cubicBezTo>
                  <a:cubicBezTo>
                    <a:pt x="184" y="117"/>
                    <a:pt x="184" y="118"/>
                    <a:pt x="184" y="120"/>
                  </a:cubicBezTo>
                  <a:cubicBezTo>
                    <a:pt x="183" y="121"/>
                    <a:pt x="182" y="121"/>
                    <a:pt x="182" y="121"/>
                  </a:cubicBezTo>
                  <a:cubicBezTo>
                    <a:pt x="182" y="121"/>
                    <a:pt x="180" y="130"/>
                    <a:pt x="179" y="134"/>
                  </a:cubicBezTo>
                  <a:cubicBezTo>
                    <a:pt x="177" y="139"/>
                    <a:pt x="173" y="143"/>
                    <a:pt x="172" y="144"/>
                  </a:cubicBezTo>
                  <a:cubicBezTo>
                    <a:pt x="171" y="146"/>
                    <a:pt x="173" y="147"/>
                    <a:pt x="173" y="147"/>
                  </a:cubicBezTo>
                  <a:cubicBezTo>
                    <a:pt x="173" y="147"/>
                    <a:pt x="174" y="150"/>
                    <a:pt x="176" y="152"/>
                  </a:cubicBezTo>
                  <a:cubicBezTo>
                    <a:pt x="177" y="154"/>
                    <a:pt x="179" y="155"/>
                    <a:pt x="181" y="157"/>
                  </a:cubicBezTo>
                  <a:cubicBezTo>
                    <a:pt x="184" y="158"/>
                    <a:pt x="185" y="160"/>
                    <a:pt x="185" y="160"/>
                  </a:cubicBezTo>
                  <a:cubicBezTo>
                    <a:pt x="185" y="160"/>
                    <a:pt x="192" y="163"/>
                    <a:pt x="197" y="166"/>
                  </a:cubicBezTo>
                  <a:cubicBezTo>
                    <a:pt x="201" y="168"/>
                    <a:pt x="212" y="174"/>
                    <a:pt x="216" y="176"/>
                  </a:cubicBezTo>
                  <a:cubicBezTo>
                    <a:pt x="219" y="178"/>
                    <a:pt x="222" y="181"/>
                    <a:pt x="223" y="181"/>
                  </a:cubicBezTo>
                  <a:cubicBezTo>
                    <a:pt x="224" y="182"/>
                    <a:pt x="224" y="181"/>
                    <a:pt x="225" y="182"/>
                  </a:cubicBezTo>
                  <a:cubicBezTo>
                    <a:pt x="227" y="183"/>
                    <a:pt x="228" y="185"/>
                    <a:pt x="228" y="189"/>
                  </a:cubicBezTo>
                  <a:cubicBezTo>
                    <a:pt x="229" y="192"/>
                    <a:pt x="230" y="203"/>
                    <a:pt x="229" y="205"/>
                  </a:cubicBezTo>
                  <a:cubicBezTo>
                    <a:pt x="229" y="207"/>
                    <a:pt x="230" y="207"/>
                    <a:pt x="230" y="207"/>
                  </a:cubicBezTo>
                  <a:cubicBezTo>
                    <a:pt x="231" y="208"/>
                    <a:pt x="231" y="212"/>
                    <a:pt x="232" y="216"/>
                  </a:cubicBezTo>
                  <a:cubicBezTo>
                    <a:pt x="232" y="216"/>
                    <a:pt x="232" y="216"/>
                    <a:pt x="56" y="2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3" name="Freeform 11"/>
            <p:cNvSpPr>
              <a:spLocks noEditPoints="1"/>
            </p:cNvSpPr>
            <p:nvPr/>
          </p:nvSpPr>
          <p:spPr bwMode="auto">
            <a:xfrm>
              <a:off x="8058746" y="5492518"/>
              <a:ext cx="470579" cy="471665"/>
            </a:xfrm>
            <a:custGeom>
              <a:avLst/>
              <a:gdLst>
                <a:gd name="T0" fmla="*/ 0 w 296"/>
                <a:gd name="T1" fmla="*/ 148 h 296"/>
                <a:gd name="T2" fmla="*/ 296 w 296"/>
                <a:gd name="T3" fmla="*/ 148 h 296"/>
                <a:gd name="T4" fmla="*/ 56 w 296"/>
                <a:gd name="T5" fmla="*/ 216 h 296"/>
                <a:gd name="T6" fmla="*/ 59 w 296"/>
                <a:gd name="T7" fmla="*/ 197 h 296"/>
                <a:gd name="T8" fmla="*/ 62 w 296"/>
                <a:gd name="T9" fmla="*/ 183 h 296"/>
                <a:gd name="T10" fmla="*/ 67 w 296"/>
                <a:gd name="T11" fmla="*/ 177 h 296"/>
                <a:gd name="T12" fmla="*/ 82 w 296"/>
                <a:gd name="T13" fmla="*/ 167 h 296"/>
                <a:gd name="T14" fmla="*/ 110 w 296"/>
                <a:gd name="T15" fmla="*/ 155 h 296"/>
                <a:gd name="T16" fmla="*/ 118 w 296"/>
                <a:gd name="T17" fmla="*/ 148 h 296"/>
                <a:gd name="T18" fmla="*/ 131 w 296"/>
                <a:gd name="T19" fmla="*/ 140 h 296"/>
                <a:gd name="T20" fmla="*/ 134 w 296"/>
                <a:gd name="T21" fmla="*/ 137 h 296"/>
                <a:gd name="T22" fmla="*/ 129 w 296"/>
                <a:gd name="T23" fmla="*/ 118 h 296"/>
                <a:gd name="T24" fmla="*/ 123 w 296"/>
                <a:gd name="T25" fmla="*/ 114 h 296"/>
                <a:gd name="T26" fmla="*/ 124 w 296"/>
                <a:gd name="T27" fmla="*/ 92 h 296"/>
                <a:gd name="T28" fmla="*/ 128 w 296"/>
                <a:gd name="T29" fmla="*/ 95 h 296"/>
                <a:gd name="T30" fmla="*/ 126 w 296"/>
                <a:gd name="T31" fmla="*/ 89 h 296"/>
                <a:gd name="T32" fmla="*/ 128 w 296"/>
                <a:gd name="T33" fmla="*/ 77 h 296"/>
                <a:gd name="T34" fmla="*/ 135 w 296"/>
                <a:gd name="T35" fmla="*/ 62 h 296"/>
                <a:gd name="T36" fmla="*/ 142 w 296"/>
                <a:gd name="T37" fmla="*/ 57 h 296"/>
                <a:gd name="T38" fmla="*/ 157 w 296"/>
                <a:gd name="T39" fmla="*/ 52 h 296"/>
                <a:gd name="T40" fmla="*/ 174 w 296"/>
                <a:gd name="T41" fmla="*/ 58 h 296"/>
                <a:gd name="T42" fmla="*/ 178 w 296"/>
                <a:gd name="T43" fmla="*/ 62 h 296"/>
                <a:gd name="T44" fmla="*/ 185 w 296"/>
                <a:gd name="T45" fmla="*/ 69 h 296"/>
                <a:gd name="T46" fmla="*/ 188 w 296"/>
                <a:gd name="T47" fmla="*/ 88 h 296"/>
                <a:gd name="T48" fmla="*/ 188 w 296"/>
                <a:gd name="T49" fmla="*/ 100 h 296"/>
                <a:gd name="T50" fmla="*/ 185 w 296"/>
                <a:gd name="T51" fmla="*/ 113 h 296"/>
                <a:gd name="T52" fmla="*/ 184 w 296"/>
                <a:gd name="T53" fmla="*/ 120 h 296"/>
                <a:gd name="T54" fmla="*/ 179 w 296"/>
                <a:gd name="T55" fmla="*/ 134 h 296"/>
                <a:gd name="T56" fmla="*/ 173 w 296"/>
                <a:gd name="T57" fmla="*/ 147 h 296"/>
                <a:gd name="T58" fmla="*/ 181 w 296"/>
                <a:gd name="T59" fmla="*/ 157 h 296"/>
                <a:gd name="T60" fmla="*/ 197 w 296"/>
                <a:gd name="T61" fmla="*/ 166 h 296"/>
                <a:gd name="T62" fmla="*/ 223 w 296"/>
                <a:gd name="T63" fmla="*/ 181 h 296"/>
                <a:gd name="T64" fmla="*/ 228 w 296"/>
                <a:gd name="T65" fmla="*/ 189 h 296"/>
                <a:gd name="T66" fmla="*/ 230 w 296"/>
                <a:gd name="T67" fmla="*/ 207 h 296"/>
                <a:gd name="T68" fmla="*/ 56 w 296"/>
                <a:gd name="T69" fmla="*/ 21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6" h="296">
                  <a:moveTo>
                    <a:pt x="148" y="0"/>
                  </a:moveTo>
                  <a:cubicBezTo>
                    <a:pt x="66" y="0"/>
                    <a:pt x="0" y="66"/>
                    <a:pt x="0" y="148"/>
                  </a:cubicBezTo>
                  <a:cubicBezTo>
                    <a:pt x="0" y="230"/>
                    <a:pt x="66" y="296"/>
                    <a:pt x="148" y="296"/>
                  </a:cubicBezTo>
                  <a:cubicBezTo>
                    <a:pt x="230" y="296"/>
                    <a:pt x="296" y="230"/>
                    <a:pt x="296" y="148"/>
                  </a:cubicBezTo>
                  <a:cubicBezTo>
                    <a:pt x="296" y="66"/>
                    <a:pt x="230" y="0"/>
                    <a:pt x="148" y="0"/>
                  </a:cubicBezTo>
                  <a:close/>
                  <a:moveTo>
                    <a:pt x="56" y="216"/>
                  </a:moveTo>
                  <a:cubicBezTo>
                    <a:pt x="58" y="210"/>
                    <a:pt x="59" y="206"/>
                    <a:pt x="59" y="206"/>
                  </a:cubicBezTo>
                  <a:cubicBezTo>
                    <a:pt x="59" y="206"/>
                    <a:pt x="58" y="201"/>
                    <a:pt x="59" y="197"/>
                  </a:cubicBezTo>
                  <a:cubicBezTo>
                    <a:pt x="59" y="193"/>
                    <a:pt x="61" y="188"/>
                    <a:pt x="61" y="188"/>
                  </a:cubicBezTo>
                  <a:cubicBezTo>
                    <a:pt x="62" y="186"/>
                    <a:pt x="62" y="184"/>
                    <a:pt x="62" y="183"/>
                  </a:cubicBezTo>
                  <a:cubicBezTo>
                    <a:pt x="63" y="181"/>
                    <a:pt x="63" y="181"/>
                    <a:pt x="64" y="178"/>
                  </a:cubicBezTo>
                  <a:cubicBezTo>
                    <a:pt x="66" y="176"/>
                    <a:pt x="67" y="177"/>
                    <a:pt x="67" y="177"/>
                  </a:cubicBezTo>
                  <a:cubicBezTo>
                    <a:pt x="67" y="177"/>
                    <a:pt x="68" y="175"/>
                    <a:pt x="70" y="174"/>
                  </a:cubicBezTo>
                  <a:cubicBezTo>
                    <a:pt x="71" y="173"/>
                    <a:pt x="78" y="169"/>
                    <a:pt x="82" y="167"/>
                  </a:cubicBezTo>
                  <a:cubicBezTo>
                    <a:pt x="86" y="166"/>
                    <a:pt x="93" y="162"/>
                    <a:pt x="98" y="161"/>
                  </a:cubicBezTo>
                  <a:cubicBezTo>
                    <a:pt x="102" y="158"/>
                    <a:pt x="110" y="155"/>
                    <a:pt x="110" y="155"/>
                  </a:cubicBezTo>
                  <a:cubicBezTo>
                    <a:pt x="110" y="155"/>
                    <a:pt x="110" y="155"/>
                    <a:pt x="111" y="154"/>
                  </a:cubicBezTo>
                  <a:cubicBezTo>
                    <a:pt x="113" y="153"/>
                    <a:pt x="116" y="151"/>
                    <a:pt x="118" y="148"/>
                  </a:cubicBezTo>
                  <a:cubicBezTo>
                    <a:pt x="121" y="146"/>
                    <a:pt x="122" y="144"/>
                    <a:pt x="124" y="142"/>
                  </a:cubicBezTo>
                  <a:cubicBezTo>
                    <a:pt x="126" y="140"/>
                    <a:pt x="131" y="140"/>
                    <a:pt x="131" y="140"/>
                  </a:cubicBezTo>
                  <a:cubicBezTo>
                    <a:pt x="131" y="140"/>
                    <a:pt x="131" y="140"/>
                    <a:pt x="132" y="140"/>
                  </a:cubicBezTo>
                  <a:cubicBezTo>
                    <a:pt x="133" y="140"/>
                    <a:pt x="133" y="139"/>
                    <a:pt x="134" y="137"/>
                  </a:cubicBezTo>
                  <a:cubicBezTo>
                    <a:pt x="134" y="136"/>
                    <a:pt x="132" y="133"/>
                    <a:pt x="130" y="129"/>
                  </a:cubicBezTo>
                  <a:cubicBezTo>
                    <a:pt x="130" y="125"/>
                    <a:pt x="130" y="119"/>
                    <a:pt x="129" y="118"/>
                  </a:cubicBezTo>
                  <a:cubicBezTo>
                    <a:pt x="129" y="117"/>
                    <a:pt x="128" y="117"/>
                    <a:pt x="127" y="117"/>
                  </a:cubicBezTo>
                  <a:cubicBezTo>
                    <a:pt x="126" y="118"/>
                    <a:pt x="124" y="117"/>
                    <a:pt x="123" y="114"/>
                  </a:cubicBezTo>
                  <a:cubicBezTo>
                    <a:pt x="122" y="110"/>
                    <a:pt x="122" y="100"/>
                    <a:pt x="122" y="98"/>
                  </a:cubicBezTo>
                  <a:cubicBezTo>
                    <a:pt x="122" y="95"/>
                    <a:pt x="122" y="93"/>
                    <a:pt x="124" y="92"/>
                  </a:cubicBezTo>
                  <a:cubicBezTo>
                    <a:pt x="125" y="92"/>
                    <a:pt x="126" y="94"/>
                    <a:pt x="127" y="95"/>
                  </a:cubicBezTo>
                  <a:cubicBezTo>
                    <a:pt x="128" y="95"/>
                    <a:pt x="127" y="95"/>
                    <a:pt x="128" y="95"/>
                  </a:cubicBezTo>
                  <a:cubicBezTo>
                    <a:pt x="128" y="94"/>
                    <a:pt x="127" y="94"/>
                    <a:pt x="126" y="93"/>
                  </a:cubicBezTo>
                  <a:cubicBezTo>
                    <a:pt x="126" y="92"/>
                    <a:pt x="126" y="92"/>
                    <a:pt x="126" y="89"/>
                  </a:cubicBezTo>
                  <a:cubicBezTo>
                    <a:pt x="128" y="86"/>
                    <a:pt x="128" y="85"/>
                    <a:pt x="128" y="84"/>
                  </a:cubicBezTo>
                  <a:cubicBezTo>
                    <a:pt x="128" y="82"/>
                    <a:pt x="128" y="80"/>
                    <a:pt x="128" y="77"/>
                  </a:cubicBezTo>
                  <a:cubicBezTo>
                    <a:pt x="129" y="73"/>
                    <a:pt x="131" y="68"/>
                    <a:pt x="132" y="65"/>
                  </a:cubicBezTo>
                  <a:cubicBezTo>
                    <a:pt x="134" y="63"/>
                    <a:pt x="135" y="63"/>
                    <a:pt x="135" y="62"/>
                  </a:cubicBezTo>
                  <a:cubicBezTo>
                    <a:pt x="136" y="61"/>
                    <a:pt x="138" y="59"/>
                    <a:pt x="139" y="59"/>
                  </a:cubicBezTo>
                  <a:cubicBezTo>
                    <a:pt x="140" y="58"/>
                    <a:pt x="140" y="58"/>
                    <a:pt x="142" y="57"/>
                  </a:cubicBezTo>
                  <a:cubicBezTo>
                    <a:pt x="143" y="55"/>
                    <a:pt x="147" y="54"/>
                    <a:pt x="149" y="53"/>
                  </a:cubicBezTo>
                  <a:cubicBezTo>
                    <a:pt x="153" y="53"/>
                    <a:pt x="155" y="52"/>
                    <a:pt x="157" y="52"/>
                  </a:cubicBezTo>
                  <a:cubicBezTo>
                    <a:pt x="158" y="52"/>
                    <a:pt x="160" y="53"/>
                    <a:pt x="165" y="54"/>
                  </a:cubicBezTo>
                  <a:cubicBezTo>
                    <a:pt x="169" y="54"/>
                    <a:pt x="173" y="58"/>
                    <a:pt x="174" y="58"/>
                  </a:cubicBezTo>
                  <a:cubicBezTo>
                    <a:pt x="174" y="59"/>
                    <a:pt x="174" y="59"/>
                    <a:pt x="176" y="60"/>
                  </a:cubicBezTo>
                  <a:cubicBezTo>
                    <a:pt x="177" y="61"/>
                    <a:pt x="177" y="61"/>
                    <a:pt x="178" y="62"/>
                  </a:cubicBezTo>
                  <a:cubicBezTo>
                    <a:pt x="179" y="63"/>
                    <a:pt x="181" y="65"/>
                    <a:pt x="183" y="65"/>
                  </a:cubicBezTo>
                  <a:cubicBezTo>
                    <a:pt x="184" y="66"/>
                    <a:pt x="184" y="67"/>
                    <a:pt x="185" y="69"/>
                  </a:cubicBezTo>
                  <a:cubicBezTo>
                    <a:pt x="186" y="69"/>
                    <a:pt x="188" y="73"/>
                    <a:pt x="188" y="74"/>
                  </a:cubicBezTo>
                  <a:cubicBezTo>
                    <a:pt x="188" y="76"/>
                    <a:pt x="189" y="86"/>
                    <a:pt x="188" y="88"/>
                  </a:cubicBezTo>
                  <a:cubicBezTo>
                    <a:pt x="188" y="91"/>
                    <a:pt x="187" y="97"/>
                    <a:pt x="187" y="99"/>
                  </a:cubicBezTo>
                  <a:cubicBezTo>
                    <a:pt x="186" y="100"/>
                    <a:pt x="188" y="99"/>
                    <a:pt x="188" y="100"/>
                  </a:cubicBezTo>
                  <a:cubicBezTo>
                    <a:pt x="188" y="100"/>
                    <a:pt x="188" y="102"/>
                    <a:pt x="187" y="105"/>
                  </a:cubicBezTo>
                  <a:cubicBezTo>
                    <a:pt x="186" y="109"/>
                    <a:pt x="185" y="112"/>
                    <a:pt x="185" y="113"/>
                  </a:cubicBezTo>
                  <a:cubicBezTo>
                    <a:pt x="185" y="114"/>
                    <a:pt x="184" y="116"/>
                    <a:pt x="184" y="117"/>
                  </a:cubicBezTo>
                  <a:cubicBezTo>
                    <a:pt x="184" y="117"/>
                    <a:pt x="184" y="118"/>
                    <a:pt x="184" y="120"/>
                  </a:cubicBezTo>
                  <a:cubicBezTo>
                    <a:pt x="183" y="121"/>
                    <a:pt x="182" y="121"/>
                    <a:pt x="182" y="121"/>
                  </a:cubicBezTo>
                  <a:cubicBezTo>
                    <a:pt x="182" y="121"/>
                    <a:pt x="180" y="130"/>
                    <a:pt x="179" y="134"/>
                  </a:cubicBezTo>
                  <a:cubicBezTo>
                    <a:pt x="177" y="139"/>
                    <a:pt x="173" y="143"/>
                    <a:pt x="172" y="144"/>
                  </a:cubicBezTo>
                  <a:cubicBezTo>
                    <a:pt x="171" y="146"/>
                    <a:pt x="173" y="147"/>
                    <a:pt x="173" y="147"/>
                  </a:cubicBezTo>
                  <a:cubicBezTo>
                    <a:pt x="173" y="147"/>
                    <a:pt x="174" y="150"/>
                    <a:pt x="176" y="152"/>
                  </a:cubicBezTo>
                  <a:cubicBezTo>
                    <a:pt x="177" y="154"/>
                    <a:pt x="179" y="155"/>
                    <a:pt x="181" y="157"/>
                  </a:cubicBezTo>
                  <a:cubicBezTo>
                    <a:pt x="184" y="158"/>
                    <a:pt x="185" y="160"/>
                    <a:pt x="185" y="160"/>
                  </a:cubicBezTo>
                  <a:cubicBezTo>
                    <a:pt x="185" y="160"/>
                    <a:pt x="192" y="163"/>
                    <a:pt x="197" y="166"/>
                  </a:cubicBezTo>
                  <a:cubicBezTo>
                    <a:pt x="201" y="168"/>
                    <a:pt x="212" y="174"/>
                    <a:pt x="216" y="176"/>
                  </a:cubicBezTo>
                  <a:cubicBezTo>
                    <a:pt x="219" y="178"/>
                    <a:pt x="222" y="181"/>
                    <a:pt x="223" y="181"/>
                  </a:cubicBezTo>
                  <a:cubicBezTo>
                    <a:pt x="224" y="182"/>
                    <a:pt x="224" y="181"/>
                    <a:pt x="225" y="182"/>
                  </a:cubicBezTo>
                  <a:cubicBezTo>
                    <a:pt x="227" y="183"/>
                    <a:pt x="228" y="185"/>
                    <a:pt x="228" y="189"/>
                  </a:cubicBezTo>
                  <a:cubicBezTo>
                    <a:pt x="229" y="192"/>
                    <a:pt x="230" y="203"/>
                    <a:pt x="229" y="205"/>
                  </a:cubicBezTo>
                  <a:cubicBezTo>
                    <a:pt x="229" y="207"/>
                    <a:pt x="230" y="207"/>
                    <a:pt x="230" y="207"/>
                  </a:cubicBezTo>
                  <a:cubicBezTo>
                    <a:pt x="231" y="208"/>
                    <a:pt x="231" y="212"/>
                    <a:pt x="232" y="216"/>
                  </a:cubicBezTo>
                  <a:cubicBezTo>
                    <a:pt x="232" y="216"/>
                    <a:pt x="232" y="216"/>
                    <a:pt x="56" y="2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05" name="Freeform 16"/>
            <p:cNvSpPr>
              <a:spLocks noEditPoints="1"/>
            </p:cNvSpPr>
            <p:nvPr/>
          </p:nvSpPr>
          <p:spPr bwMode="auto">
            <a:xfrm>
              <a:off x="8903453" y="5495949"/>
              <a:ext cx="474706" cy="468234"/>
            </a:xfrm>
            <a:custGeom>
              <a:avLst/>
              <a:gdLst>
                <a:gd name="T0" fmla="*/ 150 w 300"/>
                <a:gd name="T1" fmla="*/ 0 h 296"/>
                <a:gd name="T2" fmla="*/ 0 w 300"/>
                <a:gd name="T3" fmla="*/ 148 h 296"/>
                <a:gd name="T4" fmla="*/ 150 w 300"/>
                <a:gd name="T5" fmla="*/ 296 h 296"/>
                <a:gd name="T6" fmla="*/ 300 w 300"/>
                <a:gd name="T7" fmla="*/ 148 h 296"/>
                <a:gd name="T8" fmla="*/ 150 w 300"/>
                <a:gd name="T9" fmla="*/ 0 h 296"/>
                <a:gd name="T10" fmla="*/ 79 w 300"/>
                <a:gd name="T11" fmla="*/ 217 h 296"/>
                <a:gd name="T12" fmla="*/ 79 w 300"/>
                <a:gd name="T13" fmla="*/ 213 h 296"/>
                <a:gd name="T14" fmla="*/ 82 w 300"/>
                <a:gd name="T15" fmla="*/ 199 h 296"/>
                <a:gd name="T16" fmla="*/ 82 w 300"/>
                <a:gd name="T17" fmla="*/ 190 h 296"/>
                <a:gd name="T18" fmla="*/ 91 w 300"/>
                <a:gd name="T19" fmla="*/ 175 h 296"/>
                <a:gd name="T20" fmla="*/ 117 w 300"/>
                <a:gd name="T21" fmla="*/ 172 h 296"/>
                <a:gd name="T22" fmla="*/ 112 w 300"/>
                <a:gd name="T23" fmla="*/ 165 h 296"/>
                <a:gd name="T24" fmla="*/ 111 w 300"/>
                <a:gd name="T25" fmla="*/ 156 h 296"/>
                <a:gd name="T26" fmla="*/ 106 w 300"/>
                <a:gd name="T27" fmla="*/ 160 h 296"/>
                <a:gd name="T28" fmla="*/ 121 w 300"/>
                <a:gd name="T29" fmla="*/ 88 h 296"/>
                <a:gd name="T30" fmla="*/ 141 w 300"/>
                <a:gd name="T31" fmla="*/ 74 h 296"/>
                <a:gd name="T32" fmla="*/ 145 w 300"/>
                <a:gd name="T33" fmla="*/ 69 h 296"/>
                <a:gd name="T34" fmla="*/ 185 w 300"/>
                <a:gd name="T35" fmla="*/ 98 h 296"/>
                <a:gd name="T36" fmla="*/ 189 w 300"/>
                <a:gd name="T37" fmla="*/ 120 h 296"/>
                <a:gd name="T38" fmla="*/ 194 w 300"/>
                <a:gd name="T39" fmla="*/ 141 h 296"/>
                <a:gd name="T40" fmla="*/ 194 w 300"/>
                <a:gd name="T41" fmla="*/ 144 h 296"/>
                <a:gd name="T42" fmla="*/ 197 w 300"/>
                <a:gd name="T43" fmla="*/ 153 h 296"/>
                <a:gd name="T44" fmla="*/ 197 w 300"/>
                <a:gd name="T45" fmla="*/ 156 h 296"/>
                <a:gd name="T46" fmla="*/ 196 w 300"/>
                <a:gd name="T47" fmla="*/ 154 h 296"/>
                <a:gd name="T48" fmla="*/ 197 w 300"/>
                <a:gd name="T49" fmla="*/ 164 h 296"/>
                <a:gd name="T50" fmla="*/ 196 w 300"/>
                <a:gd name="T51" fmla="*/ 168 h 296"/>
                <a:gd name="T52" fmla="*/ 195 w 300"/>
                <a:gd name="T53" fmla="*/ 166 h 296"/>
                <a:gd name="T54" fmla="*/ 194 w 300"/>
                <a:gd name="T55" fmla="*/ 170 h 296"/>
                <a:gd name="T56" fmla="*/ 184 w 300"/>
                <a:gd name="T57" fmla="*/ 175 h 296"/>
                <a:gd name="T58" fmla="*/ 179 w 300"/>
                <a:gd name="T59" fmla="*/ 169 h 296"/>
                <a:gd name="T60" fmla="*/ 175 w 300"/>
                <a:gd name="T61" fmla="*/ 170 h 296"/>
                <a:gd name="T62" fmla="*/ 181 w 300"/>
                <a:gd name="T63" fmla="*/ 176 h 296"/>
                <a:gd name="T64" fmla="*/ 187 w 300"/>
                <a:gd name="T65" fmla="*/ 177 h 296"/>
                <a:gd name="T66" fmla="*/ 191 w 300"/>
                <a:gd name="T67" fmla="*/ 179 h 296"/>
                <a:gd name="T68" fmla="*/ 208 w 300"/>
                <a:gd name="T69" fmla="*/ 182 h 296"/>
                <a:gd name="T70" fmla="*/ 213 w 300"/>
                <a:gd name="T71" fmla="*/ 185 h 296"/>
                <a:gd name="T72" fmla="*/ 217 w 300"/>
                <a:gd name="T73" fmla="*/ 208 h 296"/>
                <a:gd name="T74" fmla="*/ 218 w 300"/>
                <a:gd name="T75" fmla="*/ 217 h 296"/>
                <a:gd name="T76" fmla="*/ 79 w 300"/>
                <a:gd name="T77" fmla="*/ 217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0" h="296">
                  <a:moveTo>
                    <a:pt x="150" y="0"/>
                  </a:moveTo>
                  <a:cubicBezTo>
                    <a:pt x="67" y="0"/>
                    <a:pt x="0" y="66"/>
                    <a:pt x="0" y="148"/>
                  </a:cubicBezTo>
                  <a:cubicBezTo>
                    <a:pt x="0" y="230"/>
                    <a:pt x="67" y="296"/>
                    <a:pt x="150" y="296"/>
                  </a:cubicBezTo>
                  <a:cubicBezTo>
                    <a:pt x="232" y="296"/>
                    <a:pt x="300" y="230"/>
                    <a:pt x="300" y="148"/>
                  </a:cubicBezTo>
                  <a:cubicBezTo>
                    <a:pt x="300" y="66"/>
                    <a:pt x="232" y="0"/>
                    <a:pt x="150" y="0"/>
                  </a:cubicBezTo>
                  <a:close/>
                  <a:moveTo>
                    <a:pt x="79" y="217"/>
                  </a:moveTo>
                  <a:cubicBezTo>
                    <a:pt x="79" y="215"/>
                    <a:pt x="79" y="214"/>
                    <a:pt x="79" y="213"/>
                  </a:cubicBezTo>
                  <a:cubicBezTo>
                    <a:pt x="80" y="208"/>
                    <a:pt x="81" y="203"/>
                    <a:pt x="82" y="199"/>
                  </a:cubicBezTo>
                  <a:cubicBezTo>
                    <a:pt x="82" y="196"/>
                    <a:pt x="81" y="192"/>
                    <a:pt x="82" y="190"/>
                  </a:cubicBezTo>
                  <a:cubicBezTo>
                    <a:pt x="83" y="183"/>
                    <a:pt x="88" y="176"/>
                    <a:pt x="91" y="175"/>
                  </a:cubicBezTo>
                  <a:cubicBezTo>
                    <a:pt x="99" y="172"/>
                    <a:pt x="111" y="175"/>
                    <a:pt x="117" y="172"/>
                  </a:cubicBezTo>
                  <a:cubicBezTo>
                    <a:pt x="114" y="171"/>
                    <a:pt x="113" y="168"/>
                    <a:pt x="112" y="165"/>
                  </a:cubicBezTo>
                  <a:cubicBezTo>
                    <a:pt x="111" y="162"/>
                    <a:pt x="112" y="159"/>
                    <a:pt x="111" y="156"/>
                  </a:cubicBezTo>
                  <a:cubicBezTo>
                    <a:pt x="110" y="156"/>
                    <a:pt x="109" y="160"/>
                    <a:pt x="106" y="160"/>
                  </a:cubicBezTo>
                  <a:cubicBezTo>
                    <a:pt x="115" y="144"/>
                    <a:pt x="113" y="108"/>
                    <a:pt x="121" y="88"/>
                  </a:cubicBezTo>
                  <a:cubicBezTo>
                    <a:pt x="124" y="80"/>
                    <a:pt x="129" y="71"/>
                    <a:pt x="141" y="74"/>
                  </a:cubicBezTo>
                  <a:cubicBezTo>
                    <a:pt x="143" y="72"/>
                    <a:pt x="143" y="71"/>
                    <a:pt x="145" y="69"/>
                  </a:cubicBezTo>
                  <a:cubicBezTo>
                    <a:pt x="168" y="64"/>
                    <a:pt x="179" y="81"/>
                    <a:pt x="185" y="98"/>
                  </a:cubicBezTo>
                  <a:cubicBezTo>
                    <a:pt x="187" y="104"/>
                    <a:pt x="187" y="112"/>
                    <a:pt x="189" y="120"/>
                  </a:cubicBezTo>
                  <a:cubicBezTo>
                    <a:pt x="191" y="127"/>
                    <a:pt x="192" y="135"/>
                    <a:pt x="194" y="141"/>
                  </a:cubicBezTo>
                  <a:cubicBezTo>
                    <a:pt x="194" y="141"/>
                    <a:pt x="194" y="141"/>
                    <a:pt x="194" y="144"/>
                  </a:cubicBezTo>
                  <a:cubicBezTo>
                    <a:pt x="195" y="146"/>
                    <a:pt x="196" y="150"/>
                    <a:pt x="197" y="153"/>
                  </a:cubicBezTo>
                  <a:cubicBezTo>
                    <a:pt x="197" y="154"/>
                    <a:pt x="197" y="155"/>
                    <a:pt x="197" y="156"/>
                  </a:cubicBezTo>
                  <a:cubicBezTo>
                    <a:pt x="197" y="155"/>
                    <a:pt x="196" y="155"/>
                    <a:pt x="196" y="154"/>
                  </a:cubicBezTo>
                  <a:cubicBezTo>
                    <a:pt x="196" y="158"/>
                    <a:pt x="197" y="160"/>
                    <a:pt x="197" y="164"/>
                  </a:cubicBezTo>
                  <a:cubicBezTo>
                    <a:pt x="197" y="165"/>
                    <a:pt x="197" y="167"/>
                    <a:pt x="196" y="168"/>
                  </a:cubicBezTo>
                  <a:cubicBezTo>
                    <a:pt x="196" y="167"/>
                    <a:pt x="195" y="167"/>
                    <a:pt x="195" y="166"/>
                  </a:cubicBezTo>
                  <a:cubicBezTo>
                    <a:pt x="195" y="168"/>
                    <a:pt x="194" y="169"/>
                    <a:pt x="194" y="170"/>
                  </a:cubicBezTo>
                  <a:cubicBezTo>
                    <a:pt x="191" y="170"/>
                    <a:pt x="187" y="175"/>
                    <a:pt x="184" y="175"/>
                  </a:cubicBezTo>
                  <a:cubicBezTo>
                    <a:pt x="181" y="174"/>
                    <a:pt x="182" y="171"/>
                    <a:pt x="179" y="169"/>
                  </a:cubicBezTo>
                  <a:cubicBezTo>
                    <a:pt x="178" y="169"/>
                    <a:pt x="177" y="169"/>
                    <a:pt x="175" y="170"/>
                  </a:cubicBezTo>
                  <a:cubicBezTo>
                    <a:pt x="176" y="173"/>
                    <a:pt x="179" y="175"/>
                    <a:pt x="181" y="176"/>
                  </a:cubicBezTo>
                  <a:cubicBezTo>
                    <a:pt x="183" y="176"/>
                    <a:pt x="186" y="176"/>
                    <a:pt x="187" y="177"/>
                  </a:cubicBezTo>
                  <a:cubicBezTo>
                    <a:pt x="188" y="177"/>
                    <a:pt x="189" y="178"/>
                    <a:pt x="191" y="179"/>
                  </a:cubicBezTo>
                  <a:cubicBezTo>
                    <a:pt x="196" y="181"/>
                    <a:pt x="202" y="180"/>
                    <a:pt x="208" y="182"/>
                  </a:cubicBezTo>
                  <a:cubicBezTo>
                    <a:pt x="209" y="183"/>
                    <a:pt x="210" y="184"/>
                    <a:pt x="213" y="185"/>
                  </a:cubicBezTo>
                  <a:cubicBezTo>
                    <a:pt x="218" y="192"/>
                    <a:pt x="217" y="198"/>
                    <a:pt x="217" y="208"/>
                  </a:cubicBezTo>
                  <a:cubicBezTo>
                    <a:pt x="217" y="211"/>
                    <a:pt x="217" y="214"/>
                    <a:pt x="218" y="217"/>
                  </a:cubicBezTo>
                  <a:cubicBezTo>
                    <a:pt x="218" y="217"/>
                    <a:pt x="218" y="217"/>
                    <a:pt x="79" y="21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20" name="Freeform 11"/>
            <p:cNvSpPr>
              <a:spLocks noEditPoints="1"/>
            </p:cNvSpPr>
            <p:nvPr/>
          </p:nvSpPr>
          <p:spPr bwMode="auto">
            <a:xfrm flipH="1">
              <a:off x="3898571" y="5492518"/>
              <a:ext cx="470579" cy="471665"/>
            </a:xfrm>
            <a:custGeom>
              <a:avLst/>
              <a:gdLst>
                <a:gd name="T0" fmla="*/ 0 w 296"/>
                <a:gd name="T1" fmla="*/ 148 h 296"/>
                <a:gd name="T2" fmla="*/ 296 w 296"/>
                <a:gd name="T3" fmla="*/ 148 h 296"/>
                <a:gd name="T4" fmla="*/ 56 w 296"/>
                <a:gd name="T5" fmla="*/ 216 h 296"/>
                <a:gd name="T6" fmla="*/ 59 w 296"/>
                <a:gd name="T7" fmla="*/ 197 h 296"/>
                <a:gd name="T8" fmla="*/ 62 w 296"/>
                <a:gd name="T9" fmla="*/ 183 h 296"/>
                <a:gd name="T10" fmla="*/ 67 w 296"/>
                <a:gd name="T11" fmla="*/ 177 h 296"/>
                <a:gd name="T12" fmla="*/ 82 w 296"/>
                <a:gd name="T13" fmla="*/ 167 h 296"/>
                <a:gd name="T14" fmla="*/ 110 w 296"/>
                <a:gd name="T15" fmla="*/ 155 h 296"/>
                <a:gd name="T16" fmla="*/ 118 w 296"/>
                <a:gd name="T17" fmla="*/ 148 h 296"/>
                <a:gd name="T18" fmla="*/ 131 w 296"/>
                <a:gd name="T19" fmla="*/ 140 h 296"/>
                <a:gd name="T20" fmla="*/ 134 w 296"/>
                <a:gd name="T21" fmla="*/ 137 h 296"/>
                <a:gd name="T22" fmla="*/ 129 w 296"/>
                <a:gd name="T23" fmla="*/ 118 h 296"/>
                <a:gd name="T24" fmla="*/ 123 w 296"/>
                <a:gd name="T25" fmla="*/ 114 h 296"/>
                <a:gd name="T26" fmla="*/ 124 w 296"/>
                <a:gd name="T27" fmla="*/ 92 h 296"/>
                <a:gd name="T28" fmla="*/ 128 w 296"/>
                <a:gd name="T29" fmla="*/ 95 h 296"/>
                <a:gd name="T30" fmla="*/ 126 w 296"/>
                <a:gd name="T31" fmla="*/ 89 h 296"/>
                <a:gd name="T32" fmla="*/ 128 w 296"/>
                <a:gd name="T33" fmla="*/ 77 h 296"/>
                <a:gd name="T34" fmla="*/ 135 w 296"/>
                <a:gd name="T35" fmla="*/ 62 h 296"/>
                <a:gd name="T36" fmla="*/ 142 w 296"/>
                <a:gd name="T37" fmla="*/ 57 h 296"/>
                <a:gd name="T38" fmla="*/ 157 w 296"/>
                <a:gd name="T39" fmla="*/ 52 h 296"/>
                <a:gd name="T40" fmla="*/ 174 w 296"/>
                <a:gd name="T41" fmla="*/ 58 h 296"/>
                <a:gd name="T42" fmla="*/ 178 w 296"/>
                <a:gd name="T43" fmla="*/ 62 h 296"/>
                <a:gd name="T44" fmla="*/ 185 w 296"/>
                <a:gd name="T45" fmla="*/ 69 h 296"/>
                <a:gd name="T46" fmla="*/ 188 w 296"/>
                <a:gd name="T47" fmla="*/ 88 h 296"/>
                <a:gd name="T48" fmla="*/ 188 w 296"/>
                <a:gd name="T49" fmla="*/ 100 h 296"/>
                <a:gd name="T50" fmla="*/ 185 w 296"/>
                <a:gd name="T51" fmla="*/ 113 h 296"/>
                <a:gd name="T52" fmla="*/ 184 w 296"/>
                <a:gd name="T53" fmla="*/ 120 h 296"/>
                <a:gd name="T54" fmla="*/ 179 w 296"/>
                <a:gd name="T55" fmla="*/ 134 h 296"/>
                <a:gd name="T56" fmla="*/ 173 w 296"/>
                <a:gd name="T57" fmla="*/ 147 h 296"/>
                <a:gd name="T58" fmla="*/ 181 w 296"/>
                <a:gd name="T59" fmla="*/ 157 h 296"/>
                <a:gd name="T60" fmla="*/ 197 w 296"/>
                <a:gd name="T61" fmla="*/ 166 h 296"/>
                <a:gd name="T62" fmla="*/ 223 w 296"/>
                <a:gd name="T63" fmla="*/ 181 h 296"/>
                <a:gd name="T64" fmla="*/ 228 w 296"/>
                <a:gd name="T65" fmla="*/ 189 h 296"/>
                <a:gd name="T66" fmla="*/ 230 w 296"/>
                <a:gd name="T67" fmla="*/ 207 h 296"/>
                <a:gd name="T68" fmla="*/ 56 w 296"/>
                <a:gd name="T69" fmla="*/ 21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6" h="296">
                  <a:moveTo>
                    <a:pt x="148" y="0"/>
                  </a:moveTo>
                  <a:cubicBezTo>
                    <a:pt x="66" y="0"/>
                    <a:pt x="0" y="66"/>
                    <a:pt x="0" y="148"/>
                  </a:cubicBezTo>
                  <a:cubicBezTo>
                    <a:pt x="0" y="230"/>
                    <a:pt x="66" y="296"/>
                    <a:pt x="148" y="296"/>
                  </a:cubicBezTo>
                  <a:cubicBezTo>
                    <a:pt x="230" y="296"/>
                    <a:pt x="296" y="230"/>
                    <a:pt x="296" y="148"/>
                  </a:cubicBezTo>
                  <a:cubicBezTo>
                    <a:pt x="296" y="66"/>
                    <a:pt x="230" y="0"/>
                    <a:pt x="148" y="0"/>
                  </a:cubicBezTo>
                  <a:close/>
                  <a:moveTo>
                    <a:pt x="56" y="216"/>
                  </a:moveTo>
                  <a:cubicBezTo>
                    <a:pt x="58" y="210"/>
                    <a:pt x="59" y="206"/>
                    <a:pt x="59" y="206"/>
                  </a:cubicBezTo>
                  <a:cubicBezTo>
                    <a:pt x="59" y="206"/>
                    <a:pt x="58" y="201"/>
                    <a:pt x="59" y="197"/>
                  </a:cubicBezTo>
                  <a:cubicBezTo>
                    <a:pt x="59" y="193"/>
                    <a:pt x="61" y="188"/>
                    <a:pt x="61" y="188"/>
                  </a:cubicBezTo>
                  <a:cubicBezTo>
                    <a:pt x="62" y="186"/>
                    <a:pt x="62" y="184"/>
                    <a:pt x="62" y="183"/>
                  </a:cubicBezTo>
                  <a:cubicBezTo>
                    <a:pt x="63" y="181"/>
                    <a:pt x="63" y="181"/>
                    <a:pt x="64" y="178"/>
                  </a:cubicBezTo>
                  <a:cubicBezTo>
                    <a:pt x="66" y="176"/>
                    <a:pt x="67" y="177"/>
                    <a:pt x="67" y="177"/>
                  </a:cubicBezTo>
                  <a:cubicBezTo>
                    <a:pt x="67" y="177"/>
                    <a:pt x="68" y="175"/>
                    <a:pt x="70" y="174"/>
                  </a:cubicBezTo>
                  <a:cubicBezTo>
                    <a:pt x="71" y="173"/>
                    <a:pt x="78" y="169"/>
                    <a:pt x="82" y="167"/>
                  </a:cubicBezTo>
                  <a:cubicBezTo>
                    <a:pt x="86" y="166"/>
                    <a:pt x="93" y="162"/>
                    <a:pt x="98" y="161"/>
                  </a:cubicBezTo>
                  <a:cubicBezTo>
                    <a:pt x="102" y="158"/>
                    <a:pt x="110" y="155"/>
                    <a:pt x="110" y="155"/>
                  </a:cubicBezTo>
                  <a:cubicBezTo>
                    <a:pt x="110" y="155"/>
                    <a:pt x="110" y="155"/>
                    <a:pt x="111" y="154"/>
                  </a:cubicBezTo>
                  <a:cubicBezTo>
                    <a:pt x="113" y="153"/>
                    <a:pt x="116" y="151"/>
                    <a:pt x="118" y="148"/>
                  </a:cubicBezTo>
                  <a:cubicBezTo>
                    <a:pt x="121" y="146"/>
                    <a:pt x="122" y="144"/>
                    <a:pt x="124" y="142"/>
                  </a:cubicBezTo>
                  <a:cubicBezTo>
                    <a:pt x="126" y="140"/>
                    <a:pt x="131" y="140"/>
                    <a:pt x="131" y="140"/>
                  </a:cubicBezTo>
                  <a:cubicBezTo>
                    <a:pt x="131" y="140"/>
                    <a:pt x="131" y="140"/>
                    <a:pt x="132" y="140"/>
                  </a:cubicBezTo>
                  <a:cubicBezTo>
                    <a:pt x="133" y="140"/>
                    <a:pt x="133" y="139"/>
                    <a:pt x="134" y="137"/>
                  </a:cubicBezTo>
                  <a:cubicBezTo>
                    <a:pt x="134" y="136"/>
                    <a:pt x="132" y="133"/>
                    <a:pt x="130" y="129"/>
                  </a:cubicBezTo>
                  <a:cubicBezTo>
                    <a:pt x="130" y="125"/>
                    <a:pt x="130" y="119"/>
                    <a:pt x="129" y="118"/>
                  </a:cubicBezTo>
                  <a:cubicBezTo>
                    <a:pt x="129" y="117"/>
                    <a:pt x="128" y="117"/>
                    <a:pt x="127" y="117"/>
                  </a:cubicBezTo>
                  <a:cubicBezTo>
                    <a:pt x="126" y="118"/>
                    <a:pt x="124" y="117"/>
                    <a:pt x="123" y="114"/>
                  </a:cubicBezTo>
                  <a:cubicBezTo>
                    <a:pt x="122" y="110"/>
                    <a:pt x="122" y="100"/>
                    <a:pt x="122" y="98"/>
                  </a:cubicBezTo>
                  <a:cubicBezTo>
                    <a:pt x="122" y="95"/>
                    <a:pt x="122" y="93"/>
                    <a:pt x="124" y="92"/>
                  </a:cubicBezTo>
                  <a:cubicBezTo>
                    <a:pt x="125" y="92"/>
                    <a:pt x="126" y="94"/>
                    <a:pt x="127" y="95"/>
                  </a:cubicBezTo>
                  <a:cubicBezTo>
                    <a:pt x="128" y="95"/>
                    <a:pt x="127" y="95"/>
                    <a:pt x="128" y="95"/>
                  </a:cubicBezTo>
                  <a:cubicBezTo>
                    <a:pt x="128" y="94"/>
                    <a:pt x="127" y="94"/>
                    <a:pt x="126" y="93"/>
                  </a:cubicBezTo>
                  <a:cubicBezTo>
                    <a:pt x="126" y="92"/>
                    <a:pt x="126" y="92"/>
                    <a:pt x="126" y="89"/>
                  </a:cubicBezTo>
                  <a:cubicBezTo>
                    <a:pt x="128" y="86"/>
                    <a:pt x="128" y="85"/>
                    <a:pt x="128" y="84"/>
                  </a:cubicBezTo>
                  <a:cubicBezTo>
                    <a:pt x="128" y="82"/>
                    <a:pt x="128" y="80"/>
                    <a:pt x="128" y="77"/>
                  </a:cubicBezTo>
                  <a:cubicBezTo>
                    <a:pt x="129" y="73"/>
                    <a:pt x="131" y="68"/>
                    <a:pt x="132" y="65"/>
                  </a:cubicBezTo>
                  <a:cubicBezTo>
                    <a:pt x="134" y="63"/>
                    <a:pt x="135" y="63"/>
                    <a:pt x="135" y="62"/>
                  </a:cubicBezTo>
                  <a:cubicBezTo>
                    <a:pt x="136" y="61"/>
                    <a:pt x="138" y="59"/>
                    <a:pt x="139" y="59"/>
                  </a:cubicBezTo>
                  <a:cubicBezTo>
                    <a:pt x="140" y="58"/>
                    <a:pt x="140" y="58"/>
                    <a:pt x="142" y="57"/>
                  </a:cubicBezTo>
                  <a:cubicBezTo>
                    <a:pt x="143" y="55"/>
                    <a:pt x="147" y="54"/>
                    <a:pt x="149" y="53"/>
                  </a:cubicBezTo>
                  <a:cubicBezTo>
                    <a:pt x="153" y="53"/>
                    <a:pt x="155" y="52"/>
                    <a:pt x="157" y="52"/>
                  </a:cubicBezTo>
                  <a:cubicBezTo>
                    <a:pt x="158" y="52"/>
                    <a:pt x="160" y="53"/>
                    <a:pt x="165" y="54"/>
                  </a:cubicBezTo>
                  <a:cubicBezTo>
                    <a:pt x="169" y="54"/>
                    <a:pt x="173" y="58"/>
                    <a:pt x="174" y="58"/>
                  </a:cubicBezTo>
                  <a:cubicBezTo>
                    <a:pt x="174" y="59"/>
                    <a:pt x="174" y="59"/>
                    <a:pt x="176" y="60"/>
                  </a:cubicBezTo>
                  <a:cubicBezTo>
                    <a:pt x="177" y="61"/>
                    <a:pt x="177" y="61"/>
                    <a:pt x="178" y="62"/>
                  </a:cubicBezTo>
                  <a:cubicBezTo>
                    <a:pt x="179" y="63"/>
                    <a:pt x="181" y="65"/>
                    <a:pt x="183" y="65"/>
                  </a:cubicBezTo>
                  <a:cubicBezTo>
                    <a:pt x="184" y="66"/>
                    <a:pt x="184" y="67"/>
                    <a:pt x="185" y="69"/>
                  </a:cubicBezTo>
                  <a:cubicBezTo>
                    <a:pt x="186" y="69"/>
                    <a:pt x="188" y="73"/>
                    <a:pt x="188" y="74"/>
                  </a:cubicBezTo>
                  <a:cubicBezTo>
                    <a:pt x="188" y="76"/>
                    <a:pt x="189" y="86"/>
                    <a:pt x="188" y="88"/>
                  </a:cubicBezTo>
                  <a:cubicBezTo>
                    <a:pt x="188" y="91"/>
                    <a:pt x="187" y="97"/>
                    <a:pt x="187" y="99"/>
                  </a:cubicBezTo>
                  <a:cubicBezTo>
                    <a:pt x="186" y="100"/>
                    <a:pt x="188" y="99"/>
                    <a:pt x="188" y="100"/>
                  </a:cubicBezTo>
                  <a:cubicBezTo>
                    <a:pt x="188" y="100"/>
                    <a:pt x="188" y="102"/>
                    <a:pt x="187" y="105"/>
                  </a:cubicBezTo>
                  <a:cubicBezTo>
                    <a:pt x="186" y="109"/>
                    <a:pt x="185" y="112"/>
                    <a:pt x="185" y="113"/>
                  </a:cubicBezTo>
                  <a:cubicBezTo>
                    <a:pt x="185" y="114"/>
                    <a:pt x="184" y="116"/>
                    <a:pt x="184" y="117"/>
                  </a:cubicBezTo>
                  <a:cubicBezTo>
                    <a:pt x="184" y="117"/>
                    <a:pt x="184" y="118"/>
                    <a:pt x="184" y="120"/>
                  </a:cubicBezTo>
                  <a:cubicBezTo>
                    <a:pt x="183" y="121"/>
                    <a:pt x="182" y="121"/>
                    <a:pt x="182" y="121"/>
                  </a:cubicBezTo>
                  <a:cubicBezTo>
                    <a:pt x="182" y="121"/>
                    <a:pt x="180" y="130"/>
                    <a:pt x="179" y="134"/>
                  </a:cubicBezTo>
                  <a:cubicBezTo>
                    <a:pt x="177" y="139"/>
                    <a:pt x="173" y="143"/>
                    <a:pt x="172" y="144"/>
                  </a:cubicBezTo>
                  <a:cubicBezTo>
                    <a:pt x="171" y="146"/>
                    <a:pt x="173" y="147"/>
                    <a:pt x="173" y="147"/>
                  </a:cubicBezTo>
                  <a:cubicBezTo>
                    <a:pt x="173" y="147"/>
                    <a:pt x="174" y="150"/>
                    <a:pt x="176" y="152"/>
                  </a:cubicBezTo>
                  <a:cubicBezTo>
                    <a:pt x="177" y="154"/>
                    <a:pt x="179" y="155"/>
                    <a:pt x="181" y="157"/>
                  </a:cubicBezTo>
                  <a:cubicBezTo>
                    <a:pt x="184" y="158"/>
                    <a:pt x="185" y="160"/>
                    <a:pt x="185" y="160"/>
                  </a:cubicBezTo>
                  <a:cubicBezTo>
                    <a:pt x="185" y="160"/>
                    <a:pt x="192" y="163"/>
                    <a:pt x="197" y="166"/>
                  </a:cubicBezTo>
                  <a:cubicBezTo>
                    <a:pt x="201" y="168"/>
                    <a:pt x="212" y="174"/>
                    <a:pt x="216" y="176"/>
                  </a:cubicBezTo>
                  <a:cubicBezTo>
                    <a:pt x="219" y="178"/>
                    <a:pt x="222" y="181"/>
                    <a:pt x="223" y="181"/>
                  </a:cubicBezTo>
                  <a:cubicBezTo>
                    <a:pt x="224" y="182"/>
                    <a:pt x="224" y="181"/>
                    <a:pt x="225" y="182"/>
                  </a:cubicBezTo>
                  <a:cubicBezTo>
                    <a:pt x="227" y="183"/>
                    <a:pt x="228" y="185"/>
                    <a:pt x="228" y="189"/>
                  </a:cubicBezTo>
                  <a:cubicBezTo>
                    <a:pt x="229" y="192"/>
                    <a:pt x="230" y="203"/>
                    <a:pt x="229" y="205"/>
                  </a:cubicBezTo>
                  <a:cubicBezTo>
                    <a:pt x="229" y="207"/>
                    <a:pt x="230" y="207"/>
                    <a:pt x="230" y="207"/>
                  </a:cubicBezTo>
                  <a:cubicBezTo>
                    <a:pt x="231" y="208"/>
                    <a:pt x="231" y="212"/>
                    <a:pt x="232" y="216"/>
                  </a:cubicBezTo>
                  <a:cubicBezTo>
                    <a:pt x="232" y="216"/>
                    <a:pt x="232" y="216"/>
                    <a:pt x="56" y="2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22" name="Freeform 11"/>
            <p:cNvSpPr>
              <a:spLocks noEditPoints="1"/>
            </p:cNvSpPr>
            <p:nvPr/>
          </p:nvSpPr>
          <p:spPr bwMode="auto">
            <a:xfrm flipH="1">
              <a:off x="7252112" y="5492518"/>
              <a:ext cx="470579" cy="471665"/>
            </a:xfrm>
            <a:custGeom>
              <a:avLst/>
              <a:gdLst>
                <a:gd name="T0" fmla="*/ 0 w 296"/>
                <a:gd name="T1" fmla="*/ 148 h 296"/>
                <a:gd name="T2" fmla="*/ 296 w 296"/>
                <a:gd name="T3" fmla="*/ 148 h 296"/>
                <a:gd name="T4" fmla="*/ 56 w 296"/>
                <a:gd name="T5" fmla="*/ 216 h 296"/>
                <a:gd name="T6" fmla="*/ 59 w 296"/>
                <a:gd name="T7" fmla="*/ 197 h 296"/>
                <a:gd name="T8" fmla="*/ 62 w 296"/>
                <a:gd name="T9" fmla="*/ 183 h 296"/>
                <a:gd name="T10" fmla="*/ 67 w 296"/>
                <a:gd name="T11" fmla="*/ 177 h 296"/>
                <a:gd name="T12" fmla="*/ 82 w 296"/>
                <a:gd name="T13" fmla="*/ 167 h 296"/>
                <a:gd name="T14" fmla="*/ 110 w 296"/>
                <a:gd name="T15" fmla="*/ 155 h 296"/>
                <a:gd name="T16" fmla="*/ 118 w 296"/>
                <a:gd name="T17" fmla="*/ 148 h 296"/>
                <a:gd name="T18" fmla="*/ 131 w 296"/>
                <a:gd name="T19" fmla="*/ 140 h 296"/>
                <a:gd name="T20" fmla="*/ 134 w 296"/>
                <a:gd name="T21" fmla="*/ 137 h 296"/>
                <a:gd name="T22" fmla="*/ 129 w 296"/>
                <a:gd name="T23" fmla="*/ 118 h 296"/>
                <a:gd name="T24" fmla="*/ 123 w 296"/>
                <a:gd name="T25" fmla="*/ 114 h 296"/>
                <a:gd name="T26" fmla="*/ 124 w 296"/>
                <a:gd name="T27" fmla="*/ 92 h 296"/>
                <a:gd name="T28" fmla="*/ 128 w 296"/>
                <a:gd name="T29" fmla="*/ 95 h 296"/>
                <a:gd name="T30" fmla="*/ 126 w 296"/>
                <a:gd name="T31" fmla="*/ 89 h 296"/>
                <a:gd name="T32" fmla="*/ 128 w 296"/>
                <a:gd name="T33" fmla="*/ 77 h 296"/>
                <a:gd name="T34" fmla="*/ 135 w 296"/>
                <a:gd name="T35" fmla="*/ 62 h 296"/>
                <a:gd name="T36" fmla="*/ 142 w 296"/>
                <a:gd name="T37" fmla="*/ 57 h 296"/>
                <a:gd name="T38" fmla="*/ 157 w 296"/>
                <a:gd name="T39" fmla="*/ 52 h 296"/>
                <a:gd name="T40" fmla="*/ 174 w 296"/>
                <a:gd name="T41" fmla="*/ 58 h 296"/>
                <a:gd name="T42" fmla="*/ 178 w 296"/>
                <a:gd name="T43" fmla="*/ 62 h 296"/>
                <a:gd name="T44" fmla="*/ 185 w 296"/>
                <a:gd name="T45" fmla="*/ 69 h 296"/>
                <a:gd name="T46" fmla="*/ 188 w 296"/>
                <a:gd name="T47" fmla="*/ 88 h 296"/>
                <a:gd name="T48" fmla="*/ 188 w 296"/>
                <a:gd name="T49" fmla="*/ 100 h 296"/>
                <a:gd name="T50" fmla="*/ 185 w 296"/>
                <a:gd name="T51" fmla="*/ 113 h 296"/>
                <a:gd name="T52" fmla="*/ 184 w 296"/>
                <a:gd name="T53" fmla="*/ 120 h 296"/>
                <a:gd name="T54" fmla="*/ 179 w 296"/>
                <a:gd name="T55" fmla="*/ 134 h 296"/>
                <a:gd name="T56" fmla="*/ 173 w 296"/>
                <a:gd name="T57" fmla="*/ 147 h 296"/>
                <a:gd name="T58" fmla="*/ 181 w 296"/>
                <a:gd name="T59" fmla="*/ 157 h 296"/>
                <a:gd name="T60" fmla="*/ 197 w 296"/>
                <a:gd name="T61" fmla="*/ 166 h 296"/>
                <a:gd name="T62" fmla="*/ 223 w 296"/>
                <a:gd name="T63" fmla="*/ 181 h 296"/>
                <a:gd name="T64" fmla="*/ 228 w 296"/>
                <a:gd name="T65" fmla="*/ 189 h 296"/>
                <a:gd name="T66" fmla="*/ 230 w 296"/>
                <a:gd name="T67" fmla="*/ 207 h 296"/>
                <a:gd name="T68" fmla="*/ 56 w 296"/>
                <a:gd name="T69" fmla="*/ 21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6" h="296">
                  <a:moveTo>
                    <a:pt x="148" y="0"/>
                  </a:moveTo>
                  <a:cubicBezTo>
                    <a:pt x="66" y="0"/>
                    <a:pt x="0" y="66"/>
                    <a:pt x="0" y="148"/>
                  </a:cubicBezTo>
                  <a:cubicBezTo>
                    <a:pt x="0" y="230"/>
                    <a:pt x="66" y="296"/>
                    <a:pt x="148" y="296"/>
                  </a:cubicBezTo>
                  <a:cubicBezTo>
                    <a:pt x="230" y="296"/>
                    <a:pt x="296" y="230"/>
                    <a:pt x="296" y="148"/>
                  </a:cubicBezTo>
                  <a:cubicBezTo>
                    <a:pt x="296" y="66"/>
                    <a:pt x="230" y="0"/>
                    <a:pt x="148" y="0"/>
                  </a:cubicBezTo>
                  <a:close/>
                  <a:moveTo>
                    <a:pt x="56" y="216"/>
                  </a:moveTo>
                  <a:cubicBezTo>
                    <a:pt x="58" y="210"/>
                    <a:pt x="59" y="206"/>
                    <a:pt x="59" y="206"/>
                  </a:cubicBezTo>
                  <a:cubicBezTo>
                    <a:pt x="59" y="206"/>
                    <a:pt x="58" y="201"/>
                    <a:pt x="59" y="197"/>
                  </a:cubicBezTo>
                  <a:cubicBezTo>
                    <a:pt x="59" y="193"/>
                    <a:pt x="61" y="188"/>
                    <a:pt x="61" y="188"/>
                  </a:cubicBezTo>
                  <a:cubicBezTo>
                    <a:pt x="62" y="186"/>
                    <a:pt x="62" y="184"/>
                    <a:pt x="62" y="183"/>
                  </a:cubicBezTo>
                  <a:cubicBezTo>
                    <a:pt x="63" y="181"/>
                    <a:pt x="63" y="181"/>
                    <a:pt x="64" y="178"/>
                  </a:cubicBezTo>
                  <a:cubicBezTo>
                    <a:pt x="66" y="176"/>
                    <a:pt x="67" y="177"/>
                    <a:pt x="67" y="177"/>
                  </a:cubicBezTo>
                  <a:cubicBezTo>
                    <a:pt x="67" y="177"/>
                    <a:pt x="68" y="175"/>
                    <a:pt x="70" y="174"/>
                  </a:cubicBezTo>
                  <a:cubicBezTo>
                    <a:pt x="71" y="173"/>
                    <a:pt x="78" y="169"/>
                    <a:pt x="82" y="167"/>
                  </a:cubicBezTo>
                  <a:cubicBezTo>
                    <a:pt x="86" y="166"/>
                    <a:pt x="93" y="162"/>
                    <a:pt x="98" y="161"/>
                  </a:cubicBezTo>
                  <a:cubicBezTo>
                    <a:pt x="102" y="158"/>
                    <a:pt x="110" y="155"/>
                    <a:pt x="110" y="155"/>
                  </a:cubicBezTo>
                  <a:cubicBezTo>
                    <a:pt x="110" y="155"/>
                    <a:pt x="110" y="155"/>
                    <a:pt x="111" y="154"/>
                  </a:cubicBezTo>
                  <a:cubicBezTo>
                    <a:pt x="113" y="153"/>
                    <a:pt x="116" y="151"/>
                    <a:pt x="118" y="148"/>
                  </a:cubicBezTo>
                  <a:cubicBezTo>
                    <a:pt x="121" y="146"/>
                    <a:pt x="122" y="144"/>
                    <a:pt x="124" y="142"/>
                  </a:cubicBezTo>
                  <a:cubicBezTo>
                    <a:pt x="126" y="140"/>
                    <a:pt x="131" y="140"/>
                    <a:pt x="131" y="140"/>
                  </a:cubicBezTo>
                  <a:cubicBezTo>
                    <a:pt x="131" y="140"/>
                    <a:pt x="131" y="140"/>
                    <a:pt x="132" y="140"/>
                  </a:cubicBezTo>
                  <a:cubicBezTo>
                    <a:pt x="133" y="140"/>
                    <a:pt x="133" y="139"/>
                    <a:pt x="134" y="137"/>
                  </a:cubicBezTo>
                  <a:cubicBezTo>
                    <a:pt x="134" y="136"/>
                    <a:pt x="132" y="133"/>
                    <a:pt x="130" y="129"/>
                  </a:cubicBezTo>
                  <a:cubicBezTo>
                    <a:pt x="130" y="125"/>
                    <a:pt x="130" y="119"/>
                    <a:pt x="129" y="118"/>
                  </a:cubicBezTo>
                  <a:cubicBezTo>
                    <a:pt x="129" y="117"/>
                    <a:pt x="128" y="117"/>
                    <a:pt x="127" y="117"/>
                  </a:cubicBezTo>
                  <a:cubicBezTo>
                    <a:pt x="126" y="118"/>
                    <a:pt x="124" y="117"/>
                    <a:pt x="123" y="114"/>
                  </a:cubicBezTo>
                  <a:cubicBezTo>
                    <a:pt x="122" y="110"/>
                    <a:pt x="122" y="100"/>
                    <a:pt x="122" y="98"/>
                  </a:cubicBezTo>
                  <a:cubicBezTo>
                    <a:pt x="122" y="95"/>
                    <a:pt x="122" y="93"/>
                    <a:pt x="124" y="92"/>
                  </a:cubicBezTo>
                  <a:cubicBezTo>
                    <a:pt x="125" y="92"/>
                    <a:pt x="126" y="94"/>
                    <a:pt x="127" y="95"/>
                  </a:cubicBezTo>
                  <a:cubicBezTo>
                    <a:pt x="128" y="95"/>
                    <a:pt x="127" y="95"/>
                    <a:pt x="128" y="95"/>
                  </a:cubicBezTo>
                  <a:cubicBezTo>
                    <a:pt x="128" y="94"/>
                    <a:pt x="127" y="94"/>
                    <a:pt x="126" y="93"/>
                  </a:cubicBezTo>
                  <a:cubicBezTo>
                    <a:pt x="126" y="92"/>
                    <a:pt x="126" y="92"/>
                    <a:pt x="126" y="89"/>
                  </a:cubicBezTo>
                  <a:cubicBezTo>
                    <a:pt x="128" y="86"/>
                    <a:pt x="128" y="85"/>
                    <a:pt x="128" y="84"/>
                  </a:cubicBezTo>
                  <a:cubicBezTo>
                    <a:pt x="128" y="82"/>
                    <a:pt x="128" y="80"/>
                    <a:pt x="128" y="77"/>
                  </a:cubicBezTo>
                  <a:cubicBezTo>
                    <a:pt x="129" y="73"/>
                    <a:pt x="131" y="68"/>
                    <a:pt x="132" y="65"/>
                  </a:cubicBezTo>
                  <a:cubicBezTo>
                    <a:pt x="134" y="63"/>
                    <a:pt x="135" y="63"/>
                    <a:pt x="135" y="62"/>
                  </a:cubicBezTo>
                  <a:cubicBezTo>
                    <a:pt x="136" y="61"/>
                    <a:pt x="138" y="59"/>
                    <a:pt x="139" y="59"/>
                  </a:cubicBezTo>
                  <a:cubicBezTo>
                    <a:pt x="140" y="58"/>
                    <a:pt x="140" y="58"/>
                    <a:pt x="142" y="57"/>
                  </a:cubicBezTo>
                  <a:cubicBezTo>
                    <a:pt x="143" y="55"/>
                    <a:pt x="147" y="54"/>
                    <a:pt x="149" y="53"/>
                  </a:cubicBezTo>
                  <a:cubicBezTo>
                    <a:pt x="153" y="53"/>
                    <a:pt x="155" y="52"/>
                    <a:pt x="157" y="52"/>
                  </a:cubicBezTo>
                  <a:cubicBezTo>
                    <a:pt x="158" y="52"/>
                    <a:pt x="160" y="53"/>
                    <a:pt x="165" y="54"/>
                  </a:cubicBezTo>
                  <a:cubicBezTo>
                    <a:pt x="169" y="54"/>
                    <a:pt x="173" y="58"/>
                    <a:pt x="174" y="58"/>
                  </a:cubicBezTo>
                  <a:cubicBezTo>
                    <a:pt x="174" y="59"/>
                    <a:pt x="174" y="59"/>
                    <a:pt x="176" y="60"/>
                  </a:cubicBezTo>
                  <a:cubicBezTo>
                    <a:pt x="177" y="61"/>
                    <a:pt x="177" y="61"/>
                    <a:pt x="178" y="62"/>
                  </a:cubicBezTo>
                  <a:cubicBezTo>
                    <a:pt x="179" y="63"/>
                    <a:pt x="181" y="65"/>
                    <a:pt x="183" y="65"/>
                  </a:cubicBezTo>
                  <a:cubicBezTo>
                    <a:pt x="184" y="66"/>
                    <a:pt x="184" y="67"/>
                    <a:pt x="185" y="69"/>
                  </a:cubicBezTo>
                  <a:cubicBezTo>
                    <a:pt x="186" y="69"/>
                    <a:pt x="188" y="73"/>
                    <a:pt x="188" y="74"/>
                  </a:cubicBezTo>
                  <a:cubicBezTo>
                    <a:pt x="188" y="76"/>
                    <a:pt x="189" y="86"/>
                    <a:pt x="188" y="88"/>
                  </a:cubicBezTo>
                  <a:cubicBezTo>
                    <a:pt x="188" y="91"/>
                    <a:pt x="187" y="97"/>
                    <a:pt x="187" y="99"/>
                  </a:cubicBezTo>
                  <a:cubicBezTo>
                    <a:pt x="186" y="100"/>
                    <a:pt x="188" y="99"/>
                    <a:pt x="188" y="100"/>
                  </a:cubicBezTo>
                  <a:cubicBezTo>
                    <a:pt x="188" y="100"/>
                    <a:pt x="188" y="102"/>
                    <a:pt x="187" y="105"/>
                  </a:cubicBezTo>
                  <a:cubicBezTo>
                    <a:pt x="186" y="109"/>
                    <a:pt x="185" y="112"/>
                    <a:pt x="185" y="113"/>
                  </a:cubicBezTo>
                  <a:cubicBezTo>
                    <a:pt x="185" y="114"/>
                    <a:pt x="184" y="116"/>
                    <a:pt x="184" y="117"/>
                  </a:cubicBezTo>
                  <a:cubicBezTo>
                    <a:pt x="184" y="117"/>
                    <a:pt x="184" y="118"/>
                    <a:pt x="184" y="120"/>
                  </a:cubicBezTo>
                  <a:cubicBezTo>
                    <a:pt x="183" y="121"/>
                    <a:pt x="182" y="121"/>
                    <a:pt x="182" y="121"/>
                  </a:cubicBezTo>
                  <a:cubicBezTo>
                    <a:pt x="182" y="121"/>
                    <a:pt x="180" y="130"/>
                    <a:pt x="179" y="134"/>
                  </a:cubicBezTo>
                  <a:cubicBezTo>
                    <a:pt x="177" y="139"/>
                    <a:pt x="173" y="143"/>
                    <a:pt x="172" y="144"/>
                  </a:cubicBezTo>
                  <a:cubicBezTo>
                    <a:pt x="171" y="146"/>
                    <a:pt x="173" y="147"/>
                    <a:pt x="173" y="147"/>
                  </a:cubicBezTo>
                  <a:cubicBezTo>
                    <a:pt x="173" y="147"/>
                    <a:pt x="174" y="150"/>
                    <a:pt x="176" y="152"/>
                  </a:cubicBezTo>
                  <a:cubicBezTo>
                    <a:pt x="177" y="154"/>
                    <a:pt x="179" y="155"/>
                    <a:pt x="181" y="157"/>
                  </a:cubicBezTo>
                  <a:cubicBezTo>
                    <a:pt x="184" y="158"/>
                    <a:pt x="185" y="160"/>
                    <a:pt x="185" y="160"/>
                  </a:cubicBezTo>
                  <a:cubicBezTo>
                    <a:pt x="185" y="160"/>
                    <a:pt x="192" y="163"/>
                    <a:pt x="197" y="166"/>
                  </a:cubicBezTo>
                  <a:cubicBezTo>
                    <a:pt x="201" y="168"/>
                    <a:pt x="212" y="174"/>
                    <a:pt x="216" y="176"/>
                  </a:cubicBezTo>
                  <a:cubicBezTo>
                    <a:pt x="219" y="178"/>
                    <a:pt x="222" y="181"/>
                    <a:pt x="223" y="181"/>
                  </a:cubicBezTo>
                  <a:cubicBezTo>
                    <a:pt x="224" y="182"/>
                    <a:pt x="224" y="181"/>
                    <a:pt x="225" y="182"/>
                  </a:cubicBezTo>
                  <a:cubicBezTo>
                    <a:pt x="227" y="183"/>
                    <a:pt x="228" y="185"/>
                    <a:pt x="228" y="189"/>
                  </a:cubicBezTo>
                  <a:cubicBezTo>
                    <a:pt x="229" y="192"/>
                    <a:pt x="230" y="203"/>
                    <a:pt x="229" y="205"/>
                  </a:cubicBezTo>
                  <a:cubicBezTo>
                    <a:pt x="229" y="207"/>
                    <a:pt x="230" y="207"/>
                    <a:pt x="230" y="207"/>
                  </a:cubicBezTo>
                  <a:cubicBezTo>
                    <a:pt x="231" y="208"/>
                    <a:pt x="231" y="212"/>
                    <a:pt x="232" y="216"/>
                  </a:cubicBezTo>
                  <a:cubicBezTo>
                    <a:pt x="232" y="216"/>
                    <a:pt x="232" y="216"/>
                    <a:pt x="56" y="2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24" name="Freeform 7"/>
            <p:cNvSpPr>
              <a:spLocks noEditPoints="1"/>
            </p:cNvSpPr>
            <p:nvPr/>
          </p:nvSpPr>
          <p:spPr bwMode="auto">
            <a:xfrm>
              <a:off x="4748238" y="5492518"/>
              <a:ext cx="464347" cy="464347"/>
            </a:xfrm>
            <a:custGeom>
              <a:avLst/>
              <a:gdLst>
                <a:gd name="T0" fmla="*/ 0 w 332"/>
                <a:gd name="T1" fmla="*/ 167 h 332"/>
                <a:gd name="T2" fmla="*/ 332 w 332"/>
                <a:gd name="T3" fmla="*/ 167 h 332"/>
                <a:gd name="T4" fmla="*/ 48 w 332"/>
                <a:gd name="T5" fmla="*/ 247 h 332"/>
                <a:gd name="T6" fmla="*/ 49 w 332"/>
                <a:gd name="T7" fmla="*/ 238 h 332"/>
                <a:gd name="T8" fmla="*/ 50 w 332"/>
                <a:gd name="T9" fmla="*/ 223 h 332"/>
                <a:gd name="T10" fmla="*/ 55 w 332"/>
                <a:gd name="T11" fmla="*/ 213 h 332"/>
                <a:gd name="T12" fmla="*/ 62 w 332"/>
                <a:gd name="T13" fmla="*/ 208 h 332"/>
                <a:gd name="T14" fmla="*/ 73 w 332"/>
                <a:gd name="T15" fmla="*/ 203 h 332"/>
                <a:gd name="T16" fmla="*/ 90 w 332"/>
                <a:gd name="T17" fmla="*/ 193 h 332"/>
                <a:gd name="T18" fmla="*/ 105 w 332"/>
                <a:gd name="T19" fmla="*/ 185 h 332"/>
                <a:gd name="T20" fmla="*/ 119 w 332"/>
                <a:gd name="T21" fmla="*/ 178 h 332"/>
                <a:gd name="T22" fmla="*/ 125 w 332"/>
                <a:gd name="T23" fmla="*/ 172 h 332"/>
                <a:gd name="T24" fmla="*/ 129 w 332"/>
                <a:gd name="T25" fmla="*/ 167 h 332"/>
                <a:gd name="T26" fmla="*/ 132 w 332"/>
                <a:gd name="T27" fmla="*/ 161 h 332"/>
                <a:gd name="T28" fmla="*/ 126 w 332"/>
                <a:gd name="T29" fmla="*/ 136 h 332"/>
                <a:gd name="T30" fmla="*/ 123 w 332"/>
                <a:gd name="T31" fmla="*/ 134 h 332"/>
                <a:gd name="T32" fmla="*/ 124 w 332"/>
                <a:gd name="T33" fmla="*/ 125 h 332"/>
                <a:gd name="T34" fmla="*/ 125 w 332"/>
                <a:gd name="T35" fmla="*/ 115 h 332"/>
                <a:gd name="T36" fmla="*/ 128 w 332"/>
                <a:gd name="T37" fmla="*/ 104 h 332"/>
                <a:gd name="T38" fmla="*/ 129 w 332"/>
                <a:gd name="T39" fmla="*/ 98 h 332"/>
                <a:gd name="T40" fmla="*/ 129 w 332"/>
                <a:gd name="T41" fmla="*/ 90 h 332"/>
                <a:gd name="T42" fmla="*/ 130 w 332"/>
                <a:gd name="T43" fmla="*/ 82 h 332"/>
                <a:gd name="T44" fmla="*/ 135 w 332"/>
                <a:gd name="T45" fmla="*/ 74 h 332"/>
                <a:gd name="T46" fmla="*/ 138 w 332"/>
                <a:gd name="T47" fmla="*/ 68 h 332"/>
                <a:gd name="T48" fmla="*/ 143 w 332"/>
                <a:gd name="T49" fmla="*/ 65 h 332"/>
                <a:gd name="T50" fmla="*/ 146 w 332"/>
                <a:gd name="T51" fmla="*/ 62 h 332"/>
                <a:gd name="T52" fmla="*/ 153 w 332"/>
                <a:gd name="T53" fmla="*/ 57 h 332"/>
                <a:gd name="T54" fmla="*/ 161 w 332"/>
                <a:gd name="T55" fmla="*/ 56 h 332"/>
                <a:gd name="T56" fmla="*/ 168 w 332"/>
                <a:gd name="T57" fmla="*/ 55 h 332"/>
                <a:gd name="T58" fmla="*/ 173 w 332"/>
                <a:gd name="T59" fmla="*/ 56 h 332"/>
                <a:gd name="T60" fmla="*/ 178 w 332"/>
                <a:gd name="T61" fmla="*/ 57 h 332"/>
                <a:gd name="T62" fmla="*/ 184 w 332"/>
                <a:gd name="T63" fmla="*/ 59 h 332"/>
                <a:gd name="T64" fmla="*/ 186 w 332"/>
                <a:gd name="T65" fmla="*/ 64 h 332"/>
                <a:gd name="T66" fmla="*/ 190 w 332"/>
                <a:gd name="T67" fmla="*/ 66 h 332"/>
                <a:gd name="T68" fmla="*/ 194 w 332"/>
                <a:gd name="T69" fmla="*/ 68 h 332"/>
                <a:gd name="T70" fmla="*/ 197 w 332"/>
                <a:gd name="T71" fmla="*/ 74 h 332"/>
                <a:gd name="T72" fmla="*/ 199 w 332"/>
                <a:gd name="T73" fmla="*/ 80 h 332"/>
                <a:gd name="T74" fmla="*/ 202 w 332"/>
                <a:gd name="T75" fmla="*/ 99 h 332"/>
                <a:gd name="T76" fmla="*/ 199 w 332"/>
                <a:gd name="T77" fmla="*/ 111 h 332"/>
                <a:gd name="T78" fmla="*/ 203 w 332"/>
                <a:gd name="T79" fmla="*/ 115 h 332"/>
                <a:gd name="T80" fmla="*/ 203 w 332"/>
                <a:gd name="T81" fmla="*/ 125 h 332"/>
                <a:gd name="T82" fmla="*/ 203 w 332"/>
                <a:gd name="T83" fmla="*/ 134 h 332"/>
                <a:gd name="T84" fmla="*/ 197 w 332"/>
                <a:gd name="T85" fmla="*/ 141 h 332"/>
                <a:gd name="T86" fmla="*/ 194 w 332"/>
                <a:gd name="T87" fmla="*/ 158 h 332"/>
                <a:gd name="T88" fmla="*/ 199 w 332"/>
                <a:gd name="T89" fmla="*/ 164 h 332"/>
                <a:gd name="T90" fmla="*/ 215 w 332"/>
                <a:gd name="T91" fmla="*/ 171 h 332"/>
                <a:gd name="T92" fmla="*/ 237 w 332"/>
                <a:gd name="T93" fmla="*/ 174 h 332"/>
                <a:gd name="T94" fmla="*/ 249 w 332"/>
                <a:gd name="T95" fmla="*/ 178 h 332"/>
                <a:gd name="T96" fmla="*/ 267 w 332"/>
                <a:gd name="T97" fmla="*/ 182 h 332"/>
                <a:gd name="T98" fmla="*/ 276 w 332"/>
                <a:gd name="T99" fmla="*/ 185 h 332"/>
                <a:gd name="T100" fmla="*/ 283 w 332"/>
                <a:gd name="T101" fmla="*/ 196 h 332"/>
                <a:gd name="T102" fmla="*/ 284 w 332"/>
                <a:gd name="T103" fmla="*/ 247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32" h="332">
                  <a:moveTo>
                    <a:pt x="166" y="0"/>
                  </a:moveTo>
                  <a:cubicBezTo>
                    <a:pt x="74" y="0"/>
                    <a:pt x="0" y="74"/>
                    <a:pt x="0" y="167"/>
                  </a:cubicBezTo>
                  <a:cubicBezTo>
                    <a:pt x="0" y="258"/>
                    <a:pt x="74" y="332"/>
                    <a:pt x="166" y="332"/>
                  </a:cubicBezTo>
                  <a:cubicBezTo>
                    <a:pt x="257" y="332"/>
                    <a:pt x="332" y="258"/>
                    <a:pt x="332" y="167"/>
                  </a:cubicBezTo>
                  <a:cubicBezTo>
                    <a:pt x="332" y="74"/>
                    <a:pt x="257" y="0"/>
                    <a:pt x="166" y="0"/>
                  </a:cubicBezTo>
                  <a:close/>
                  <a:moveTo>
                    <a:pt x="48" y="247"/>
                  </a:moveTo>
                  <a:cubicBezTo>
                    <a:pt x="49" y="244"/>
                    <a:pt x="49" y="243"/>
                    <a:pt x="49" y="243"/>
                  </a:cubicBezTo>
                  <a:cubicBezTo>
                    <a:pt x="49" y="243"/>
                    <a:pt x="50" y="240"/>
                    <a:pt x="49" y="238"/>
                  </a:cubicBezTo>
                  <a:cubicBezTo>
                    <a:pt x="49" y="237"/>
                    <a:pt x="50" y="230"/>
                    <a:pt x="50" y="227"/>
                  </a:cubicBezTo>
                  <a:cubicBezTo>
                    <a:pt x="50" y="226"/>
                    <a:pt x="50" y="223"/>
                    <a:pt x="50" y="223"/>
                  </a:cubicBezTo>
                  <a:cubicBezTo>
                    <a:pt x="50" y="222"/>
                    <a:pt x="50" y="220"/>
                    <a:pt x="51" y="216"/>
                  </a:cubicBezTo>
                  <a:cubicBezTo>
                    <a:pt x="51" y="213"/>
                    <a:pt x="54" y="213"/>
                    <a:pt x="55" y="213"/>
                  </a:cubicBezTo>
                  <a:cubicBezTo>
                    <a:pt x="56" y="212"/>
                    <a:pt x="56" y="212"/>
                    <a:pt x="57" y="212"/>
                  </a:cubicBezTo>
                  <a:cubicBezTo>
                    <a:pt x="57" y="211"/>
                    <a:pt x="58" y="209"/>
                    <a:pt x="62" y="208"/>
                  </a:cubicBezTo>
                  <a:cubicBezTo>
                    <a:pt x="64" y="207"/>
                    <a:pt x="68" y="205"/>
                    <a:pt x="70" y="205"/>
                  </a:cubicBezTo>
                  <a:cubicBezTo>
                    <a:pt x="71" y="204"/>
                    <a:pt x="73" y="204"/>
                    <a:pt x="73" y="203"/>
                  </a:cubicBezTo>
                  <a:cubicBezTo>
                    <a:pt x="74" y="202"/>
                    <a:pt x="77" y="200"/>
                    <a:pt x="80" y="198"/>
                  </a:cubicBezTo>
                  <a:cubicBezTo>
                    <a:pt x="83" y="196"/>
                    <a:pt x="86" y="195"/>
                    <a:pt x="90" y="193"/>
                  </a:cubicBezTo>
                  <a:cubicBezTo>
                    <a:pt x="93" y="191"/>
                    <a:pt x="94" y="190"/>
                    <a:pt x="97" y="188"/>
                  </a:cubicBezTo>
                  <a:cubicBezTo>
                    <a:pt x="99" y="186"/>
                    <a:pt x="103" y="185"/>
                    <a:pt x="105" y="185"/>
                  </a:cubicBezTo>
                  <a:cubicBezTo>
                    <a:pt x="106" y="183"/>
                    <a:pt x="111" y="181"/>
                    <a:pt x="112" y="180"/>
                  </a:cubicBezTo>
                  <a:cubicBezTo>
                    <a:pt x="114" y="180"/>
                    <a:pt x="118" y="178"/>
                    <a:pt x="119" y="178"/>
                  </a:cubicBezTo>
                  <a:cubicBezTo>
                    <a:pt x="120" y="178"/>
                    <a:pt x="121" y="177"/>
                    <a:pt x="121" y="176"/>
                  </a:cubicBezTo>
                  <a:cubicBezTo>
                    <a:pt x="123" y="176"/>
                    <a:pt x="125" y="173"/>
                    <a:pt x="125" y="172"/>
                  </a:cubicBezTo>
                  <a:cubicBezTo>
                    <a:pt x="126" y="171"/>
                    <a:pt x="127" y="170"/>
                    <a:pt x="127" y="170"/>
                  </a:cubicBezTo>
                  <a:cubicBezTo>
                    <a:pt x="128" y="169"/>
                    <a:pt x="129" y="167"/>
                    <a:pt x="129" y="167"/>
                  </a:cubicBezTo>
                  <a:cubicBezTo>
                    <a:pt x="129" y="167"/>
                    <a:pt x="130" y="164"/>
                    <a:pt x="132" y="163"/>
                  </a:cubicBezTo>
                  <a:cubicBezTo>
                    <a:pt x="133" y="162"/>
                    <a:pt x="132" y="162"/>
                    <a:pt x="132" y="161"/>
                  </a:cubicBezTo>
                  <a:cubicBezTo>
                    <a:pt x="130" y="160"/>
                    <a:pt x="128" y="154"/>
                    <a:pt x="127" y="150"/>
                  </a:cubicBezTo>
                  <a:cubicBezTo>
                    <a:pt x="126" y="146"/>
                    <a:pt x="126" y="137"/>
                    <a:pt x="126" y="136"/>
                  </a:cubicBezTo>
                  <a:cubicBezTo>
                    <a:pt x="126" y="135"/>
                    <a:pt x="126" y="135"/>
                    <a:pt x="125" y="135"/>
                  </a:cubicBezTo>
                  <a:cubicBezTo>
                    <a:pt x="124" y="135"/>
                    <a:pt x="123" y="135"/>
                    <a:pt x="123" y="134"/>
                  </a:cubicBezTo>
                  <a:cubicBezTo>
                    <a:pt x="121" y="132"/>
                    <a:pt x="123" y="130"/>
                    <a:pt x="123" y="128"/>
                  </a:cubicBezTo>
                  <a:cubicBezTo>
                    <a:pt x="124" y="127"/>
                    <a:pt x="124" y="125"/>
                    <a:pt x="124" y="125"/>
                  </a:cubicBezTo>
                  <a:cubicBezTo>
                    <a:pt x="124" y="124"/>
                    <a:pt x="124" y="121"/>
                    <a:pt x="124" y="120"/>
                  </a:cubicBezTo>
                  <a:cubicBezTo>
                    <a:pt x="125" y="118"/>
                    <a:pt x="125" y="117"/>
                    <a:pt x="125" y="115"/>
                  </a:cubicBezTo>
                  <a:cubicBezTo>
                    <a:pt x="126" y="112"/>
                    <a:pt x="125" y="108"/>
                    <a:pt x="126" y="106"/>
                  </a:cubicBezTo>
                  <a:cubicBezTo>
                    <a:pt x="126" y="103"/>
                    <a:pt x="127" y="103"/>
                    <a:pt x="128" y="104"/>
                  </a:cubicBezTo>
                  <a:cubicBezTo>
                    <a:pt x="128" y="104"/>
                    <a:pt x="129" y="104"/>
                    <a:pt x="129" y="102"/>
                  </a:cubicBezTo>
                  <a:cubicBezTo>
                    <a:pt x="129" y="101"/>
                    <a:pt x="129" y="99"/>
                    <a:pt x="129" y="98"/>
                  </a:cubicBezTo>
                  <a:cubicBezTo>
                    <a:pt x="129" y="97"/>
                    <a:pt x="129" y="93"/>
                    <a:pt x="129" y="91"/>
                  </a:cubicBezTo>
                  <a:cubicBezTo>
                    <a:pt x="129" y="90"/>
                    <a:pt x="129" y="90"/>
                    <a:pt x="129" y="90"/>
                  </a:cubicBezTo>
                  <a:cubicBezTo>
                    <a:pt x="130" y="89"/>
                    <a:pt x="130" y="88"/>
                    <a:pt x="130" y="86"/>
                  </a:cubicBezTo>
                  <a:cubicBezTo>
                    <a:pt x="129" y="85"/>
                    <a:pt x="130" y="82"/>
                    <a:pt x="130" y="82"/>
                  </a:cubicBezTo>
                  <a:cubicBezTo>
                    <a:pt x="132" y="81"/>
                    <a:pt x="133" y="80"/>
                    <a:pt x="133" y="77"/>
                  </a:cubicBezTo>
                  <a:cubicBezTo>
                    <a:pt x="134" y="75"/>
                    <a:pt x="134" y="75"/>
                    <a:pt x="135" y="74"/>
                  </a:cubicBezTo>
                  <a:cubicBezTo>
                    <a:pt x="135" y="73"/>
                    <a:pt x="137" y="72"/>
                    <a:pt x="137" y="71"/>
                  </a:cubicBezTo>
                  <a:cubicBezTo>
                    <a:pt x="137" y="69"/>
                    <a:pt x="137" y="69"/>
                    <a:pt x="138" y="68"/>
                  </a:cubicBezTo>
                  <a:cubicBezTo>
                    <a:pt x="139" y="67"/>
                    <a:pt x="139" y="67"/>
                    <a:pt x="139" y="66"/>
                  </a:cubicBezTo>
                  <a:cubicBezTo>
                    <a:pt x="139" y="66"/>
                    <a:pt x="141" y="66"/>
                    <a:pt x="143" y="65"/>
                  </a:cubicBezTo>
                  <a:cubicBezTo>
                    <a:pt x="144" y="63"/>
                    <a:pt x="144" y="64"/>
                    <a:pt x="144" y="63"/>
                  </a:cubicBezTo>
                  <a:cubicBezTo>
                    <a:pt x="145" y="62"/>
                    <a:pt x="146" y="62"/>
                    <a:pt x="146" y="62"/>
                  </a:cubicBezTo>
                  <a:cubicBezTo>
                    <a:pt x="146" y="62"/>
                    <a:pt x="149" y="59"/>
                    <a:pt x="150" y="59"/>
                  </a:cubicBezTo>
                  <a:cubicBezTo>
                    <a:pt x="151" y="58"/>
                    <a:pt x="152" y="58"/>
                    <a:pt x="153" y="57"/>
                  </a:cubicBezTo>
                  <a:cubicBezTo>
                    <a:pt x="154" y="57"/>
                    <a:pt x="155" y="57"/>
                    <a:pt x="156" y="57"/>
                  </a:cubicBezTo>
                  <a:cubicBezTo>
                    <a:pt x="159" y="57"/>
                    <a:pt x="160" y="56"/>
                    <a:pt x="161" y="56"/>
                  </a:cubicBezTo>
                  <a:cubicBezTo>
                    <a:pt x="162" y="55"/>
                    <a:pt x="164" y="55"/>
                    <a:pt x="164" y="55"/>
                  </a:cubicBezTo>
                  <a:cubicBezTo>
                    <a:pt x="165" y="56"/>
                    <a:pt x="167" y="56"/>
                    <a:pt x="168" y="55"/>
                  </a:cubicBezTo>
                  <a:cubicBezTo>
                    <a:pt x="169" y="55"/>
                    <a:pt x="169" y="55"/>
                    <a:pt x="170" y="55"/>
                  </a:cubicBezTo>
                  <a:cubicBezTo>
                    <a:pt x="171" y="55"/>
                    <a:pt x="172" y="56"/>
                    <a:pt x="173" y="56"/>
                  </a:cubicBezTo>
                  <a:cubicBezTo>
                    <a:pt x="173" y="56"/>
                    <a:pt x="174" y="56"/>
                    <a:pt x="176" y="56"/>
                  </a:cubicBezTo>
                  <a:cubicBezTo>
                    <a:pt x="177" y="57"/>
                    <a:pt x="177" y="57"/>
                    <a:pt x="178" y="57"/>
                  </a:cubicBezTo>
                  <a:cubicBezTo>
                    <a:pt x="179" y="57"/>
                    <a:pt x="180" y="57"/>
                    <a:pt x="181" y="58"/>
                  </a:cubicBezTo>
                  <a:cubicBezTo>
                    <a:pt x="182" y="58"/>
                    <a:pt x="182" y="59"/>
                    <a:pt x="184" y="59"/>
                  </a:cubicBezTo>
                  <a:cubicBezTo>
                    <a:pt x="185" y="60"/>
                    <a:pt x="185" y="63"/>
                    <a:pt x="185" y="63"/>
                  </a:cubicBezTo>
                  <a:cubicBezTo>
                    <a:pt x="185" y="64"/>
                    <a:pt x="186" y="64"/>
                    <a:pt x="186" y="64"/>
                  </a:cubicBezTo>
                  <a:cubicBezTo>
                    <a:pt x="187" y="65"/>
                    <a:pt x="188" y="64"/>
                    <a:pt x="188" y="64"/>
                  </a:cubicBezTo>
                  <a:cubicBezTo>
                    <a:pt x="189" y="64"/>
                    <a:pt x="190" y="65"/>
                    <a:pt x="190" y="66"/>
                  </a:cubicBezTo>
                  <a:cubicBezTo>
                    <a:pt x="191" y="66"/>
                    <a:pt x="193" y="67"/>
                    <a:pt x="193" y="68"/>
                  </a:cubicBezTo>
                  <a:cubicBezTo>
                    <a:pt x="194" y="68"/>
                    <a:pt x="194" y="68"/>
                    <a:pt x="194" y="68"/>
                  </a:cubicBezTo>
                  <a:cubicBezTo>
                    <a:pt x="194" y="69"/>
                    <a:pt x="195" y="69"/>
                    <a:pt x="195" y="71"/>
                  </a:cubicBezTo>
                  <a:cubicBezTo>
                    <a:pt x="196" y="72"/>
                    <a:pt x="196" y="73"/>
                    <a:pt x="197" y="74"/>
                  </a:cubicBezTo>
                  <a:cubicBezTo>
                    <a:pt x="197" y="74"/>
                    <a:pt x="198" y="75"/>
                    <a:pt x="198" y="76"/>
                  </a:cubicBezTo>
                  <a:cubicBezTo>
                    <a:pt x="198" y="77"/>
                    <a:pt x="199" y="79"/>
                    <a:pt x="199" y="80"/>
                  </a:cubicBezTo>
                  <a:cubicBezTo>
                    <a:pt x="200" y="82"/>
                    <a:pt x="200" y="86"/>
                    <a:pt x="200" y="89"/>
                  </a:cubicBezTo>
                  <a:cubicBezTo>
                    <a:pt x="202" y="90"/>
                    <a:pt x="202" y="92"/>
                    <a:pt x="202" y="99"/>
                  </a:cubicBezTo>
                  <a:cubicBezTo>
                    <a:pt x="200" y="106"/>
                    <a:pt x="199" y="109"/>
                    <a:pt x="199" y="110"/>
                  </a:cubicBezTo>
                  <a:cubicBezTo>
                    <a:pt x="198" y="112"/>
                    <a:pt x="199" y="111"/>
                    <a:pt x="199" y="111"/>
                  </a:cubicBezTo>
                  <a:cubicBezTo>
                    <a:pt x="200" y="111"/>
                    <a:pt x="200" y="110"/>
                    <a:pt x="202" y="110"/>
                  </a:cubicBezTo>
                  <a:cubicBezTo>
                    <a:pt x="203" y="111"/>
                    <a:pt x="203" y="114"/>
                    <a:pt x="203" y="115"/>
                  </a:cubicBezTo>
                  <a:cubicBezTo>
                    <a:pt x="203" y="116"/>
                    <a:pt x="203" y="117"/>
                    <a:pt x="203" y="120"/>
                  </a:cubicBezTo>
                  <a:cubicBezTo>
                    <a:pt x="203" y="124"/>
                    <a:pt x="203" y="124"/>
                    <a:pt x="203" y="125"/>
                  </a:cubicBezTo>
                  <a:cubicBezTo>
                    <a:pt x="204" y="127"/>
                    <a:pt x="203" y="128"/>
                    <a:pt x="203" y="129"/>
                  </a:cubicBezTo>
                  <a:cubicBezTo>
                    <a:pt x="203" y="129"/>
                    <a:pt x="203" y="133"/>
                    <a:pt x="203" y="134"/>
                  </a:cubicBezTo>
                  <a:cubicBezTo>
                    <a:pt x="203" y="135"/>
                    <a:pt x="202" y="138"/>
                    <a:pt x="202" y="139"/>
                  </a:cubicBezTo>
                  <a:cubicBezTo>
                    <a:pt x="200" y="141"/>
                    <a:pt x="197" y="141"/>
                    <a:pt x="197" y="141"/>
                  </a:cubicBezTo>
                  <a:cubicBezTo>
                    <a:pt x="196" y="139"/>
                    <a:pt x="196" y="141"/>
                    <a:pt x="196" y="144"/>
                  </a:cubicBezTo>
                  <a:cubicBezTo>
                    <a:pt x="196" y="147"/>
                    <a:pt x="194" y="156"/>
                    <a:pt x="194" y="158"/>
                  </a:cubicBezTo>
                  <a:cubicBezTo>
                    <a:pt x="194" y="159"/>
                    <a:pt x="194" y="159"/>
                    <a:pt x="196" y="160"/>
                  </a:cubicBezTo>
                  <a:cubicBezTo>
                    <a:pt x="197" y="162"/>
                    <a:pt x="199" y="164"/>
                    <a:pt x="199" y="164"/>
                  </a:cubicBezTo>
                  <a:cubicBezTo>
                    <a:pt x="200" y="165"/>
                    <a:pt x="203" y="167"/>
                    <a:pt x="205" y="168"/>
                  </a:cubicBezTo>
                  <a:cubicBezTo>
                    <a:pt x="206" y="168"/>
                    <a:pt x="212" y="170"/>
                    <a:pt x="215" y="171"/>
                  </a:cubicBezTo>
                  <a:cubicBezTo>
                    <a:pt x="218" y="172"/>
                    <a:pt x="221" y="172"/>
                    <a:pt x="224" y="172"/>
                  </a:cubicBezTo>
                  <a:cubicBezTo>
                    <a:pt x="226" y="173"/>
                    <a:pt x="234" y="174"/>
                    <a:pt x="237" y="174"/>
                  </a:cubicBezTo>
                  <a:cubicBezTo>
                    <a:pt x="238" y="176"/>
                    <a:pt x="242" y="177"/>
                    <a:pt x="243" y="177"/>
                  </a:cubicBezTo>
                  <a:cubicBezTo>
                    <a:pt x="244" y="178"/>
                    <a:pt x="248" y="178"/>
                    <a:pt x="249" y="178"/>
                  </a:cubicBezTo>
                  <a:cubicBezTo>
                    <a:pt x="251" y="178"/>
                    <a:pt x="256" y="179"/>
                    <a:pt x="257" y="180"/>
                  </a:cubicBezTo>
                  <a:cubicBezTo>
                    <a:pt x="259" y="180"/>
                    <a:pt x="263" y="181"/>
                    <a:pt x="267" y="182"/>
                  </a:cubicBezTo>
                  <a:cubicBezTo>
                    <a:pt x="272" y="183"/>
                    <a:pt x="274" y="183"/>
                    <a:pt x="274" y="185"/>
                  </a:cubicBezTo>
                  <a:cubicBezTo>
                    <a:pt x="275" y="185"/>
                    <a:pt x="275" y="185"/>
                    <a:pt x="276" y="185"/>
                  </a:cubicBezTo>
                  <a:cubicBezTo>
                    <a:pt x="278" y="185"/>
                    <a:pt x="279" y="186"/>
                    <a:pt x="279" y="187"/>
                  </a:cubicBezTo>
                  <a:cubicBezTo>
                    <a:pt x="281" y="189"/>
                    <a:pt x="283" y="196"/>
                    <a:pt x="283" y="196"/>
                  </a:cubicBezTo>
                  <a:cubicBezTo>
                    <a:pt x="283" y="196"/>
                    <a:pt x="284" y="198"/>
                    <a:pt x="284" y="199"/>
                  </a:cubicBezTo>
                  <a:cubicBezTo>
                    <a:pt x="284" y="247"/>
                    <a:pt x="284" y="247"/>
                    <a:pt x="284" y="247"/>
                  </a:cubicBezTo>
                  <a:cubicBezTo>
                    <a:pt x="284" y="247"/>
                    <a:pt x="284" y="247"/>
                    <a:pt x="48" y="2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25" name="Freeform 26"/>
            <p:cNvSpPr>
              <a:spLocks noEditPoints="1"/>
            </p:cNvSpPr>
            <p:nvPr/>
          </p:nvSpPr>
          <p:spPr bwMode="auto">
            <a:xfrm>
              <a:off x="5599923" y="5494338"/>
              <a:ext cx="447675" cy="447675"/>
            </a:xfrm>
            <a:custGeom>
              <a:avLst/>
              <a:gdLst>
                <a:gd name="T0" fmla="*/ 0 w 192"/>
                <a:gd name="T1" fmla="*/ 96 h 192"/>
                <a:gd name="T2" fmla="*/ 192 w 192"/>
                <a:gd name="T3" fmla="*/ 96 h 192"/>
                <a:gd name="T4" fmla="*/ 40 w 192"/>
                <a:gd name="T5" fmla="*/ 143 h 192"/>
                <a:gd name="T6" fmla="*/ 42 w 192"/>
                <a:gd name="T7" fmla="*/ 131 h 192"/>
                <a:gd name="T8" fmla="*/ 60 w 192"/>
                <a:gd name="T9" fmla="*/ 122 h 192"/>
                <a:gd name="T10" fmla="*/ 71 w 192"/>
                <a:gd name="T11" fmla="*/ 113 h 192"/>
                <a:gd name="T12" fmla="*/ 80 w 192"/>
                <a:gd name="T13" fmla="*/ 103 h 192"/>
                <a:gd name="T14" fmla="*/ 81 w 192"/>
                <a:gd name="T15" fmla="*/ 89 h 192"/>
                <a:gd name="T16" fmla="*/ 79 w 192"/>
                <a:gd name="T17" fmla="*/ 90 h 192"/>
                <a:gd name="T18" fmla="*/ 79 w 192"/>
                <a:gd name="T19" fmla="*/ 90 h 192"/>
                <a:gd name="T20" fmla="*/ 78 w 192"/>
                <a:gd name="T21" fmla="*/ 89 h 192"/>
                <a:gd name="T22" fmla="*/ 77 w 192"/>
                <a:gd name="T23" fmla="*/ 90 h 192"/>
                <a:gd name="T24" fmla="*/ 77 w 192"/>
                <a:gd name="T25" fmla="*/ 90 h 192"/>
                <a:gd name="T26" fmla="*/ 76 w 192"/>
                <a:gd name="T27" fmla="*/ 91 h 192"/>
                <a:gd name="T28" fmla="*/ 73 w 192"/>
                <a:gd name="T29" fmla="*/ 90 h 192"/>
                <a:gd name="T30" fmla="*/ 72 w 192"/>
                <a:gd name="T31" fmla="*/ 89 h 192"/>
                <a:gd name="T32" fmla="*/ 73 w 192"/>
                <a:gd name="T33" fmla="*/ 90 h 192"/>
                <a:gd name="T34" fmla="*/ 72 w 192"/>
                <a:gd name="T35" fmla="*/ 89 h 192"/>
                <a:gd name="T36" fmla="*/ 71 w 192"/>
                <a:gd name="T37" fmla="*/ 87 h 192"/>
                <a:gd name="T38" fmla="*/ 68 w 192"/>
                <a:gd name="T39" fmla="*/ 82 h 192"/>
                <a:gd name="T40" fmla="*/ 68 w 192"/>
                <a:gd name="T41" fmla="*/ 82 h 192"/>
                <a:gd name="T42" fmla="*/ 68 w 192"/>
                <a:gd name="T43" fmla="*/ 70 h 192"/>
                <a:gd name="T44" fmla="*/ 79 w 192"/>
                <a:gd name="T45" fmla="*/ 38 h 192"/>
                <a:gd name="T46" fmla="*/ 95 w 192"/>
                <a:gd name="T47" fmla="*/ 29 h 192"/>
                <a:gd name="T48" fmla="*/ 109 w 192"/>
                <a:gd name="T49" fmla="*/ 31 h 192"/>
                <a:gd name="T50" fmla="*/ 124 w 192"/>
                <a:gd name="T51" fmla="*/ 50 h 192"/>
                <a:gd name="T52" fmla="*/ 122 w 192"/>
                <a:gd name="T53" fmla="*/ 85 h 192"/>
                <a:gd name="T54" fmla="*/ 121 w 192"/>
                <a:gd name="T55" fmla="*/ 88 h 192"/>
                <a:gd name="T56" fmla="*/ 120 w 192"/>
                <a:gd name="T57" fmla="*/ 89 h 192"/>
                <a:gd name="T58" fmla="*/ 116 w 192"/>
                <a:gd name="T59" fmla="*/ 94 h 192"/>
                <a:gd name="T60" fmla="*/ 117 w 192"/>
                <a:gd name="T61" fmla="*/ 93 h 192"/>
                <a:gd name="T62" fmla="*/ 116 w 192"/>
                <a:gd name="T63" fmla="*/ 92 h 192"/>
                <a:gd name="T64" fmla="*/ 115 w 192"/>
                <a:gd name="T65" fmla="*/ 93 h 192"/>
                <a:gd name="T66" fmla="*/ 113 w 192"/>
                <a:gd name="T67" fmla="*/ 94 h 192"/>
                <a:gd name="T68" fmla="*/ 114 w 192"/>
                <a:gd name="T69" fmla="*/ 93 h 192"/>
                <a:gd name="T70" fmla="*/ 112 w 192"/>
                <a:gd name="T71" fmla="*/ 98 h 192"/>
                <a:gd name="T72" fmla="*/ 125 w 192"/>
                <a:gd name="T73" fmla="*/ 108 h 192"/>
                <a:gd name="T74" fmla="*/ 146 w 192"/>
                <a:gd name="T75" fmla="*/ 115 h 192"/>
                <a:gd name="T76" fmla="*/ 159 w 192"/>
                <a:gd name="T77" fmla="*/ 130 h 192"/>
                <a:gd name="T78" fmla="*/ 40 w 192"/>
                <a:gd name="T79" fmla="*/ 14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2" h="192">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moveTo>
                    <a:pt x="40" y="143"/>
                  </a:moveTo>
                  <a:cubicBezTo>
                    <a:pt x="40" y="140"/>
                    <a:pt x="41" y="139"/>
                    <a:pt x="41" y="137"/>
                  </a:cubicBezTo>
                  <a:cubicBezTo>
                    <a:pt x="41" y="134"/>
                    <a:pt x="41" y="132"/>
                    <a:pt x="42" y="131"/>
                  </a:cubicBezTo>
                  <a:cubicBezTo>
                    <a:pt x="43" y="130"/>
                    <a:pt x="44" y="130"/>
                    <a:pt x="45" y="129"/>
                  </a:cubicBezTo>
                  <a:cubicBezTo>
                    <a:pt x="52" y="125"/>
                    <a:pt x="57" y="124"/>
                    <a:pt x="60" y="122"/>
                  </a:cubicBezTo>
                  <a:cubicBezTo>
                    <a:pt x="62" y="120"/>
                    <a:pt x="64" y="118"/>
                    <a:pt x="65" y="117"/>
                  </a:cubicBezTo>
                  <a:cubicBezTo>
                    <a:pt x="68" y="116"/>
                    <a:pt x="68" y="115"/>
                    <a:pt x="71" y="113"/>
                  </a:cubicBezTo>
                  <a:cubicBezTo>
                    <a:pt x="73" y="111"/>
                    <a:pt x="75" y="109"/>
                    <a:pt x="75" y="109"/>
                  </a:cubicBezTo>
                  <a:cubicBezTo>
                    <a:pt x="77" y="105"/>
                    <a:pt x="79" y="103"/>
                    <a:pt x="80" y="103"/>
                  </a:cubicBezTo>
                  <a:cubicBezTo>
                    <a:pt x="83" y="102"/>
                    <a:pt x="82" y="103"/>
                    <a:pt x="81" y="94"/>
                  </a:cubicBezTo>
                  <a:cubicBezTo>
                    <a:pt x="81" y="91"/>
                    <a:pt x="81" y="90"/>
                    <a:pt x="81" y="89"/>
                  </a:cubicBezTo>
                  <a:cubicBezTo>
                    <a:pt x="80" y="88"/>
                    <a:pt x="81" y="90"/>
                    <a:pt x="80" y="90"/>
                  </a:cubicBezTo>
                  <a:cubicBezTo>
                    <a:pt x="80" y="90"/>
                    <a:pt x="79" y="90"/>
                    <a:pt x="79" y="90"/>
                  </a:cubicBezTo>
                  <a:cubicBezTo>
                    <a:pt x="79" y="90"/>
                    <a:pt x="79" y="90"/>
                    <a:pt x="79" y="90"/>
                  </a:cubicBezTo>
                  <a:cubicBezTo>
                    <a:pt x="79" y="90"/>
                    <a:pt x="79" y="90"/>
                    <a:pt x="79" y="90"/>
                  </a:cubicBezTo>
                  <a:cubicBezTo>
                    <a:pt x="79" y="90"/>
                    <a:pt x="79" y="89"/>
                    <a:pt x="78" y="89"/>
                  </a:cubicBezTo>
                  <a:cubicBezTo>
                    <a:pt x="78" y="89"/>
                    <a:pt x="78" y="89"/>
                    <a:pt x="78" y="89"/>
                  </a:cubicBezTo>
                  <a:cubicBezTo>
                    <a:pt x="77" y="89"/>
                    <a:pt x="77" y="89"/>
                    <a:pt x="77" y="89"/>
                  </a:cubicBezTo>
                  <a:cubicBezTo>
                    <a:pt x="77" y="89"/>
                    <a:pt x="77" y="90"/>
                    <a:pt x="77" y="90"/>
                  </a:cubicBezTo>
                  <a:cubicBezTo>
                    <a:pt x="77" y="90"/>
                    <a:pt x="78" y="90"/>
                    <a:pt x="78" y="90"/>
                  </a:cubicBezTo>
                  <a:cubicBezTo>
                    <a:pt x="78" y="90"/>
                    <a:pt x="78" y="90"/>
                    <a:pt x="77" y="90"/>
                  </a:cubicBezTo>
                  <a:cubicBezTo>
                    <a:pt x="77" y="90"/>
                    <a:pt x="75" y="89"/>
                    <a:pt x="75" y="88"/>
                  </a:cubicBezTo>
                  <a:cubicBezTo>
                    <a:pt x="75" y="90"/>
                    <a:pt x="76" y="90"/>
                    <a:pt x="76" y="91"/>
                  </a:cubicBezTo>
                  <a:cubicBezTo>
                    <a:pt x="76" y="91"/>
                    <a:pt x="75" y="91"/>
                    <a:pt x="75" y="90"/>
                  </a:cubicBezTo>
                  <a:cubicBezTo>
                    <a:pt x="74" y="90"/>
                    <a:pt x="74" y="90"/>
                    <a:pt x="73" y="90"/>
                  </a:cubicBezTo>
                  <a:cubicBezTo>
                    <a:pt x="73" y="90"/>
                    <a:pt x="74" y="90"/>
                    <a:pt x="75" y="91"/>
                  </a:cubicBezTo>
                  <a:cubicBezTo>
                    <a:pt x="73" y="90"/>
                    <a:pt x="73" y="90"/>
                    <a:pt x="72" y="89"/>
                  </a:cubicBezTo>
                  <a:cubicBezTo>
                    <a:pt x="72" y="89"/>
                    <a:pt x="72" y="89"/>
                    <a:pt x="72" y="89"/>
                  </a:cubicBezTo>
                  <a:cubicBezTo>
                    <a:pt x="73" y="90"/>
                    <a:pt x="73" y="90"/>
                    <a:pt x="73" y="90"/>
                  </a:cubicBezTo>
                  <a:cubicBezTo>
                    <a:pt x="73" y="90"/>
                    <a:pt x="72" y="90"/>
                    <a:pt x="72" y="89"/>
                  </a:cubicBezTo>
                  <a:cubicBezTo>
                    <a:pt x="72" y="89"/>
                    <a:pt x="72" y="89"/>
                    <a:pt x="72" y="89"/>
                  </a:cubicBezTo>
                  <a:cubicBezTo>
                    <a:pt x="72" y="89"/>
                    <a:pt x="72" y="89"/>
                    <a:pt x="72" y="89"/>
                  </a:cubicBezTo>
                  <a:cubicBezTo>
                    <a:pt x="71" y="88"/>
                    <a:pt x="71" y="87"/>
                    <a:pt x="71" y="87"/>
                  </a:cubicBezTo>
                  <a:cubicBezTo>
                    <a:pt x="71" y="88"/>
                    <a:pt x="71" y="88"/>
                    <a:pt x="71" y="88"/>
                  </a:cubicBezTo>
                  <a:cubicBezTo>
                    <a:pt x="71" y="88"/>
                    <a:pt x="69" y="84"/>
                    <a:pt x="68" y="82"/>
                  </a:cubicBezTo>
                  <a:cubicBezTo>
                    <a:pt x="68" y="82"/>
                    <a:pt x="69" y="84"/>
                    <a:pt x="69" y="84"/>
                  </a:cubicBezTo>
                  <a:cubicBezTo>
                    <a:pt x="68" y="83"/>
                    <a:pt x="68" y="82"/>
                    <a:pt x="68" y="82"/>
                  </a:cubicBezTo>
                  <a:cubicBezTo>
                    <a:pt x="68" y="82"/>
                    <a:pt x="68" y="82"/>
                    <a:pt x="68" y="83"/>
                  </a:cubicBezTo>
                  <a:cubicBezTo>
                    <a:pt x="66" y="78"/>
                    <a:pt x="67" y="72"/>
                    <a:pt x="68" y="70"/>
                  </a:cubicBezTo>
                  <a:cubicBezTo>
                    <a:pt x="68" y="57"/>
                    <a:pt x="71" y="51"/>
                    <a:pt x="71" y="49"/>
                  </a:cubicBezTo>
                  <a:cubicBezTo>
                    <a:pt x="74" y="40"/>
                    <a:pt x="77" y="39"/>
                    <a:pt x="79" y="38"/>
                  </a:cubicBezTo>
                  <a:cubicBezTo>
                    <a:pt x="85" y="29"/>
                    <a:pt x="91" y="31"/>
                    <a:pt x="92" y="31"/>
                  </a:cubicBezTo>
                  <a:cubicBezTo>
                    <a:pt x="96" y="32"/>
                    <a:pt x="93" y="31"/>
                    <a:pt x="95" y="29"/>
                  </a:cubicBezTo>
                  <a:cubicBezTo>
                    <a:pt x="98" y="27"/>
                    <a:pt x="102" y="29"/>
                    <a:pt x="102" y="29"/>
                  </a:cubicBezTo>
                  <a:cubicBezTo>
                    <a:pt x="105" y="29"/>
                    <a:pt x="108" y="30"/>
                    <a:pt x="109" y="31"/>
                  </a:cubicBezTo>
                  <a:cubicBezTo>
                    <a:pt x="115" y="32"/>
                    <a:pt x="117" y="37"/>
                    <a:pt x="118" y="38"/>
                  </a:cubicBezTo>
                  <a:cubicBezTo>
                    <a:pt x="121" y="42"/>
                    <a:pt x="124" y="48"/>
                    <a:pt x="124" y="50"/>
                  </a:cubicBezTo>
                  <a:cubicBezTo>
                    <a:pt x="128" y="65"/>
                    <a:pt x="125" y="78"/>
                    <a:pt x="124" y="81"/>
                  </a:cubicBezTo>
                  <a:cubicBezTo>
                    <a:pt x="123" y="84"/>
                    <a:pt x="123" y="83"/>
                    <a:pt x="122" y="85"/>
                  </a:cubicBezTo>
                  <a:cubicBezTo>
                    <a:pt x="121" y="87"/>
                    <a:pt x="122" y="85"/>
                    <a:pt x="122" y="84"/>
                  </a:cubicBezTo>
                  <a:cubicBezTo>
                    <a:pt x="121" y="85"/>
                    <a:pt x="121" y="88"/>
                    <a:pt x="121" y="88"/>
                  </a:cubicBezTo>
                  <a:cubicBezTo>
                    <a:pt x="121" y="88"/>
                    <a:pt x="121" y="90"/>
                    <a:pt x="120" y="90"/>
                  </a:cubicBezTo>
                  <a:cubicBezTo>
                    <a:pt x="120" y="90"/>
                    <a:pt x="120" y="90"/>
                    <a:pt x="120" y="89"/>
                  </a:cubicBezTo>
                  <a:cubicBezTo>
                    <a:pt x="119" y="91"/>
                    <a:pt x="118" y="92"/>
                    <a:pt x="116" y="93"/>
                  </a:cubicBezTo>
                  <a:cubicBezTo>
                    <a:pt x="116" y="94"/>
                    <a:pt x="116" y="94"/>
                    <a:pt x="116" y="94"/>
                  </a:cubicBezTo>
                  <a:cubicBezTo>
                    <a:pt x="116" y="94"/>
                    <a:pt x="116" y="93"/>
                    <a:pt x="116" y="93"/>
                  </a:cubicBezTo>
                  <a:cubicBezTo>
                    <a:pt x="116" y="93"/>
                    <a:pt x="116" y="93"/>
                    <a:pt x="117" y="93"/>
                  </a:cubicBezTo>
                  <a:cubicBezTo>
                    <a:pt x="116" y="94"/>
                    <a:pt x="117" y="93"/>
                    <a:pt x="116" y="93"/>
                  </a:cubicBezTo>
                  <a:cubicBezTo>
                    <a:pt x="116" y="93"/>
                    <a:pt x="116" y="93"/>
                    <a:pt x="116" y="92"/>
                  </a:cubicBezTo>
                  <a:cubicBezTo>
                    <a:pt x="116" y="93"/>
                    <a:pt x="116" y="93"/>
                    <a:pt x="115" y="94"/>
                  </a:cubicBezTo>
                  <a:cubicBezTo>
                    <a:pt x="115" y="93"/>
                    <a:pt x="114" y="94"/>
                    <a:pt x="115" y="93"/>
                  </a:cubicBezTo>
                  <a:cubicBezTo>
                    <a:pt x="114" y="93"/>
                    <a:pt x="114" y="93"/>
                    <a:pt x="114" y="93"/>
                  </a:cubicBezTo>
                  <a:cubicBezTo>
                    <a:pt x="114" y="93"/>
                    <a:pt x="114" y="93"/>
                    <a:pt x="113" y="94"/>
                  </a:cubicBezTo>
                  <a:cubicBezTo>
                    <a:pt x="114" y="93"/>
                    <a:pt x="114" y="93"/>
                    <a:pt x="114" y="93"/>
                  </a:cubicBezTo>
                  <a:cubicBezTo>
                    <a:pt x="114" y="93"/>
                    <a:pt x="113" y="93"/>
                    <a:pt x="114" y="93"/>
                  </a:cubicBezTo>
                  <a:cubicBezTo>
                    <a:pt x="113" y="93"/>
                    <a:pt x="113" y="92"/>
                    <a:pt x="111" y="94"/>
                  </a:cubicBezTo>
                  <a:cubicBezTo>
                    <a:pt x="111" y="94"/>
                    <a:pt x="111" y="94"/>
                    <a:pt x="112" y="98"/>
                  </a:cubicBezTo>
                  <a:cubicBezTo>
                    <a:pt x="112" y="99"/>
                    <a:pt x="113" y="99"/>
                    <a:pt x="114" y="99"/>
                  </a:cubicBezTo>
                  <a:cubicBezTo>
                    <a:pt x="119" y="100"/>
                    <a:pt x="119" y="106"/>
                    <a:pt x="125" y="108"/>
                  </a:cubicBezTo>
                  <a:cubicBezTo>
                    <a:pt x="129" y="109"/>
                    <a:pt x="128" y="110"/>
                    <a:pt x="130" y="111"/>
                  </a:cubicBezTo>
                  <a:cubicBezTo>
                    <a:pt x="132" y="111"/>
                    <a:pt x="143" y="114"/>
                    <a:pt x="146" y="115"/>
                  </a:cubicBezTo>
                  <a:cubicBezTo>
                    <a:pt x="152" y="117"/>
                    <a:pt x="154" y="120"/>
                    <a:pt x="155" y="120"/>
                  </a:cubicBezTo>
                  <a:cubicBezTo>
                    <a:pt x="157" y="120"/>
                    <a:pt x="156" y="122"/>
                    <a:pt x="159" y="130"/>
                  </a:cubicBezTo>
                  <a:cubicBezTo>
                    <a:pt x="159" y="131"/>
                    <a:pt x="161" y="136"/>
                    <a:pt x="163" y="143"/>
                  </a:cubicBezTo>
                  <a:cubicBezTo>
                    <a:pt x="163" y="143"/>
                    <a:pt x="163" y="143"/>
                    <a:pt x="40" y="14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nvGrpSpPr>
          <p:cNvPr id="2067" name="Group 2066"/>
          <p:cNvGrpSpPr/>
          <p:nvPr/>
        </p:nvGrpSpPr>
        <p:grpSpPr>
          <a:xfrm>
            <a:off x="4551917" y="3812909"/>
            <a:ext cx="3305811" cy="373746"/>
            <a:chOff x="4551917" y="3812909"/>
            <a:chExt cx="3305811" cy="373746"/>
          </a:xfrm>
        </p:grpSpPr>
        <p:cxnSp>
          <p:nvCxnSpPr>
            <p:cNvPr id="233" name="Straight Connector 232"/>
            <p:cNvCxnSpPr/>
            <p:nvPr/>
          </p:nvCxnSpPr>
          <p:spPr>
            <a:xfrm>
              <a:off x="4551917" y="3812909"/>
              <a:ext cx="404" cy="373746"/>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5" name="Straight Connector 234"/>
            <p:cNvCxnSpPr/>
            <p:nvPr/>
          </p:nvCxnSpPr>
          <p:spPr>
            <a:xfrm>
              <a:off x="7857324" y="3812909"/>
              <a:ext cx="404" cy="373746"/>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8" name="Straight Connector 7"/>
          <p:cNvCxnSpPr/>
          <p:nvPr/>
        </p:nvCxnSpPr>
        <p:spPr>
          <a:xfrm>
            <a:off x="3310540" y="5198343"/>
            <a:ext cx="415655"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4552321" y="3952951"/>
            <a:ext cx="0" cy="231323"/>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4554073" y="2969702"/>
            <a:ext cx="0" cy="286261"/>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4554476" y="2972044"/>
            <a:ext cx="3303252"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7857324" y="2969702"/>
            <a:ext cx="0" cy="286261"/>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7857728" y="3955332"/>
            <a:ext cx="0" cy="235151"/>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nvGrpSpPr>
          <p:cNvPr id="2070" name="Group 2069"/>
          <p:cNvGrpSpPr/>
          <p:nvPr/>
        </p:nvGrpSpPr>
        <p:grpSpPr>
          <a:xfrm>
            <a:off x="3726195" y="4859359"/>
            <a:ext cx="4961871" cy="339769"/>
            <a:chOff x="3726195" y="4859359"/>
            <a:chExt cx="4961871" cy="339769"/>
          </a:xfrm>
        </p:grpSpPr>
        <p:cxnSp>
          <p:nvCxnSpPr>
            <p:cNvPr id="236" name="Straight Connector 235"/>
            <p:cNvCxnSpPr/>
            <p:nvPr/>
          </p:nvCxnSpPr>
          <p:spPr>
            <a:xfrm>
              <a:off x="7039167" y="4859359"/>
              <a:ext cx="404" cy="339769"/>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7" name="Straight Connector 236"/>
            <p:cNvCxnSpPr/>
            <p:nvPr/>
          </p:nvCxnSpPr>
          <p:spPr>
            <a:xfrm>
              <a:off x="8687662" y="4859359"/>
              <a:ext cx="404" cy="339769"/>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8" name="Straight Connector 237"/>
            <p:cNvCxnSpPr/>
            <p:nvPr/>
          </p:nvCxnSpPr>
          <p:spPr>
            <a:xfrm>
              <a:off x="5378074" y="4859359"/>
              <a:ext cx="404" cy="339769"/>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9" name="Straight Connector 238"/>
            <p:cNvCxnSpPr/>
            <p:nvPr/>
          </p:nvCxnSpPr>
          <p:spPr>
            <a:xfrm>
              <a:off x="3726195" y="4859359"/>
              <a:ext cx="404" cy="339769"/>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61" name="Straight Connector 60"/>
          <p:cNvCxnSpPr/>
          <p:nvPr/>
        </p:nvCxnSpPr>
        <p:spPr>
          <a:xfrm>
            <a:off x="3726195" y="4973370"/>
            <a:ext cx="0" cy="231323"/>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46" name="Freeform 21"/>
          <p:cNvSpPr>
            <a:spLocks noEditPoints="1"/>
          </p:cNvSpPr>
          <p:nvPr/>
        </p:nvSpPr>
        <p:spPr bwMode="auto">
          <a:xfrm>
            <a:off x="8404805" y="4403725"/>
            <a:ext cx="566737" cy="579438"/>
          </a:xfrm>
          <a:custGeom>
            <a:avLst/>
            <a:gdLst>
              <a:gd name="T0" fmla="*/ 0 w 236"/>
              <a:gd name="T1" fmla="*/ 120 h 240"/>
              <a:gd name="T2" fmla="*/ 236 w 236"/>
              <a:gd name="T3" fmla="*/ 120 h 240"/>
              <a:gd name="T4" fmla="*/ 191 w 236"/>
              <a:gd name="T5" fmla="*/ 162 h 240"/>
              <a:gd name="T6" fmla="*/ 188 w 236"/>
              <a:gd name="T7" fmla="*/ 174 h 240"/>
              <a:gd name="T8" fmla="*/ 48 w 236"/>
              <a:gd name="T9" fmla="*/ 176 h 240"/>
              <a:gd name="T10" fmla="*/ 50 w 236"/>
              <a:gd name="T11" fmla="*/ 172 h 240"/>
              <a:gd name="T12" fmla="*/ 52 w 236"/>
              <a:gd name="T13" fmla="*/ 156 h 240"/>
              <a:gd name="T14" fmla="*/ 56 w 236"/>
              <a:gd name="T15" fmla="*/ 146 h 240"/>
              <a:gd name="T16" fmla="*/ 64 w 236"/>
              <a:gd name="T17" fmla="*/ 142 h 240"/>
              <a:gd name="T18" fmla="*/ 87 w 236"/>
              <a:gd name="T19" fmla="*/ 132 h 240"/>
              <a:gd name="T20" fmla="*/ 97 w 236"/>
              <a:gd name="T21" fmla="*/ 126 h 240"/>
              <a:gd name="T22" fmla="*/ 101 w 236"/>
              <a:gd name="T23" fmla="*/ 122 h 240"/>
              <a:gd name="T24" fmla="*/ 98 w 236"/>
              <a:gd name="T25" fmla="*/ 116 h 240"/>
              <a:gd name="T26" fmla="*/ 93 w 236"/>
              <a:gd name="T27" fmla="*/ 105 h 240"/>
              <a:gd name="T28" fmla="*/ 90 w 236"/>
              <a:gd name="T29" fmla="*/ 94 h 240"/>
              <a:gd name="T30" fmla="*/ 91 w 236"/>
              <a:gd name="T31" fmla="*/ 82 h 240"/>
              <a:gd name="T32" fmla="*/ 91 w 236"/>
              <a:gd name="T33" fmla="*/ 79 h 240"/>
              <a:gd name="T34" fmla="*/ 93 w 236"/>
              <a:gd name="T35" fmla="*/ 62 h 240"/>
              <a:gd name="T36" fmla="*/ 92 w 236"/>
              <a:gd name="T37" fmla="*/ 57 h 240"/>
              <a:gd name="T38" fmla="*/ 105 w 236"/>
              <a:gd name="T39" fmla="*/ 45 h 240"/>
              <a:gd name="T40" fmla="*/ 126 w 236"/>
              <a:gd name="T41" fmla="*/ 41 h 240"/>
              <a:gd name="T42" fmla="*/ 137 w 236"/>
              <a:gd name="T43" fmla="*/ 47 h 240"/>
              <a:gd name="T44" fmla="*/ 142 w 236"/>
              <a:gd name="T45" fmla="*/ 54 h 240"/>
              <a:gd name="T46" fmla="*/ 145 w 236"/>
              <a:gd name="T47" fmla="*/ 75 h 240"/>
              <a:gd name="T48" fmla="*/ 146 w 236"/>
              <a:gd name="T49" fmla="*/ 86 h 240"/>
              <a:gd name="T50" fmla="*/ 140 w 236"/>
              <a:gd name="T51" fmla="*/ 96 h 240"/>
              <a:gd name="T52" fmla="*/ 140 w 236"/>
              <a:gd name="T53" fmla="*/ 98 h 240"/>
              <a:gd name="T54" fmla="*/ 135 w 236"/>
              <a:gd name="T55" fmla="*/ 102 h 240"/>
              <a:gd name="T56" fmla="*/ 135 w 236"/>
              <a:gd name="T57" fmla="*/ 113 h 240"/>
              <a:gd name="T58" fmla="*/ 137 w 236"/>
              <a:gd name="T59" fmla="*/ 114 h 240"/>
              <a:gd name="T60" fmla="*/ 144 w 236"/>
              <a:gd name="T61" fmla="*/ 117 h 240"/>
              <a:gd name="T62" fmla="*/ 153 w 236"/>
              <a:gd name="T63" fmla="*/ 126 h 240"/>
              <a:gd name="T64" fmla="*/ 168 w 236"/>
              <a:gd name="T65" fmla="*/ 133 h 240"/>
              <a:gd name="T66" fmla="*/ 188 w 236"/>
              <a:gd name="T67" fmla="*/ 146 h 240"/>
              <a:gd name="T68" fmla="*/ 191 w 236"/>
              <a:gd name="T69" fmla="*/ 15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6" h="240">
                <a:moveTo>
                  <a:pt x="118" y="0"/>
                </a:moveTo>
                <a:cubicBezTo>
                  <a:pt x="53" y="0"/>
                  <a:pt x="0" y="54"/>
                  <a:pt x="0" y="120"/>
                </a:cubicBezTo>
                <a:cubicBezTo>
                  <a:pt x="0" y="186"/>
                  <a:pt x="53" y="240"/>
                  <a:pt x="118" y="240"/>
                </a:cubicBezTo>
                <a:cubicBezTo>
                  <a:pt x="184" y="240"/>
                  <a:pt x="236" y="186"/>
                  <a:pt x="236" y="120"/>
                </a:cubicBezTo>
                <a:cubicBezTo>
                  <a:pt x="236" y="54"/>
                  <a:pt x="184" y="0"/>
                  <a:pt x="118" y="0"/>
                </a:cubicBezTo>
                <a:close/>
                <a:moveTo>
                  <a:pt x="191" y="162"/>
                </a:moveTo>
                <a:cubicBezTo>
                  <a:pt x="190" y="164"/>
                  <a:pt x="188" y="166"/>
                  <a:pt x="188" y="166"/>
                </a:cubicBezTo>
                <a:cubicBezTo>
                  <a:pt x="188" y="166"/>
                  <a:pt x="188" y="170"/>
                  <a:pt x="188" y="174"/>
                </a:cubicBezTo>
                <a:cubicBezTo>
                  <a:pt x="188" y="174"/>
                  <a:pt x="188" y="175"/>
                  <a:pt x="187" y="176"/>
                </a:cubicBezTo>
                <a:cubicBezTo>
                  <a:pt x="48" y="176"/>
                  <a:pt x="48" y="176"/>
                  <a:pt x="48" y="176"/>
                </a:cubicBezTo>
                <a:cubicBezTo>
                  <a:pt x="48" y="175"/>
                  <a:pt x="49" y="174"/>
                  <a:pt x="49" y="174"/>
                </a:cubicBezTo>
                <a:cubicBezTo>
                  <a:pt x="50" y="174"/>
                  <a:pt x="50" y="173"/>
                  <a:pt x="50" y="172"/>
                </a:cubicBezTo>
                <a:cubicBezTo>
                  <a:pt x="50" y="171"/>
                  <a:pt x="50" y="169"/>
                  <a:pt x="50" y="167"/>
                </a:cubicBezTo>
                <a:cubicBezTo>
                  <a:pt x="50" y="166"/>
                  <a:pt x="51" y="159"/>
                  <a:pt x="52" y="156"/>
                </a:cubicBezTo>
                <a:cubicBezTo>
                  <a:pt x="52" y="153"/>
                  <a:pt x="54" y="149"/>
                  <a:pt x="54" y="148"/>
                </a:cubicBezTo>
                <a:cubicBezTo>
                  <a:pt x="55" y="147"/>
                  <a:pt x="56" y="146"/>
                  <a:pt x="56" y="146"/>
                </a:cubicBezTo>
                <a:cubicBezTo>
                  <a:pt x="57" y="146"/>
                  <a:pt x="58" y="146"/>
                  <a:pt x="58" y="146"/>
                </a:cubicBezTo>
                <a:cubicBezTo>
                  <a:pt x="58" y="145"/>
                  <a:pt x="62" y="143"/>
                  <a:pt x="64" y="142"/>
                </a:cubicBezTo>
                <a:cubicBezTo>
                  <a:pt x="66" y="141"/>
                  <a:pt x="75" y="137"/>
                  <a:pt x="77" y="136"/>
                </a:cubicBezTo>
                <a:cubicBezTo>
                  <a:pt x="78" y="135"/>
                  <a:pt x="84" y="133"/>
                  <a:pt x="87" y="132"/>
                </a:cubicBezTo>
                <a:cubicBezTo>
                  <a:pt x="90" y="130"/>
                  <a:pt x="91" y="130"/>
                  <a:pt x="92" y="130"/>
                </a:cubicBezTo>
                <a:cubicBezTo>
                  <a:pt x="92" y="129"/>
                  <a:pt x="95" y="127"/>
                  <a:pt x="97" y="126"/>
                </a:cubicBezTo>
                <a:cubicBezTo>
                  <a:pt x="98" y="126"/>
                  <a:pt x="99" y="126"/>
                  <a:pt x="99" y="125"/>
                </a:cubicBezTo>
                <a:cubicBezTo>
                  <a:pt x="100" y="124"/>
                  <a:pt x="101" y="122"/>
                  <a:pt x="101" y="122"/>
                </a:cubicBezTo>
                <a:cubicBezTo>
                  <a:pt x="101" y="122"/>
                  <a:pt x="99" y="122"/>
                  <a:pt x="99" y="120"/>
                </a:cubicBezTo>
                <a:cubicBezTo>
                  <a:pt x="98" y="118"/>
                  <a:pt x="98" y="116"/>
                  <a:pt x="98" y="116"/>
                </a:cubicBezTo>
                <a:cubicBezTo>
                  <a:pt x="98" y="115"/>
                  <a:pt x="98" y="114"/>
                  <a:pt x="97" y="113"/>
                </a:cubicBezTo>
                <a:cubicBezTo>
                  <a:pt x="96" y="111"/>
                  <a:pt x="94" y="107"/>
                  <a:pt x="93" y="105"/>
                </a:cubicBezTo>
                <a:cubicBezTo>
                  <a:pt x="93" y="102"/>
                  <a:pt x="93" y="101"/>
                  <a:pt x="92" y="99"/>
                </a:cubicBezTo>
                <a:cubicBezTo>
                  <a:pt x="91" y="98"/>
                  <a:pt x="90" y="96"/>
                  <a:pt x="90" y="94"/>
                </a:cubicBezTo>
                <a:cubicBezTo>
                  <a:pt x="90" y="90"/>
                  <a:pt x="91" y="86"/>
                  <a:pt x="91" y="86"/>
                </a:cubicBezTo>
                <a:cubicBezTo>
                  <a:pt x="91" y="84"/>
                  <a:pt x="91" y="83"/>
                  <a:pt x="91" y="82"/>
                </a:cubicBezTo>
                <a:cubicBezTo>
                  <a:pt x="90" y="82"/>
                  <a:pt x="90" y="81"/>
                  <a:pt x="90" y="81"/>
                </a:cubicBezTo>
                <a:cubicBezTo>
                  <a:pt x="90" y="80"/>
                  <a:pt x="91" y="80"/>
                  <a:pt x="91" y="79"/>
                </a:cubicBezTo>
                <a:cubicBezTo>
                  <a:pt x="91" y="78"/>
                  <a:pt x="91" y="72"/>
                  <a:pt x="91" y="70"/>
                </a:cubicBezTo>
                <a:cubicBezTo>
                  <a:pt x="92" y="66"/>
                  <a:pt x="92" y="65"/>
                  <a:pt x="93" y="62"/>
                </a:cubicBezTo>
                <a:cubicBezTo>
                  <a:pt x="94" y="60"/>
                  <a:pt x="94" y="60"/>
                  <a:pt x="93" y="59"/>
                </a:cubicBezTo>
                <a:cubicBezTo>
                  <a:pt x="92" y="58"/>
                  <a:pt x="92" y="58"/>
                  <a:pt x="92" y="57"/>
                </a:cubicBezTo>
                <a:cubicBezTo>
                  <a:pt x="92" y="57"/>
                  <a:pt x="95" y="53"/>
                  <a:pt x="96" y="51"/>
                </a:cubicBezTo>
                <a:cubicBezTo>
                  <a:pt x="97" y="50"/>
                  <a:pt x="103" y="46"/>
                  <a:pt x="105" y="45"/>
                </a:cubicBezTo>
                <a:cubicBezTo>
                  <a:pt x="107" y="44"/>
                  <a:pt x="110" y="42"/>
                  <a:pt x="114" y="41"/>
                </a:cubicBezTo>
                <a:cubicBezTo>
                  <a:pt x="118" y="40"/>
                  <a:pt x="124" y="40"/>
                  <a:pt x="126" y="41"/>
                </a:cubicBezTo>
                <a:cubicBezTo>
                  <a:pt x="127" y="41"/>
                  <a:pt x="131" y="42"/>
                  <a:pt x="133" y="43"/>
                </a:cubicBezTo>
                <a:cubicBezTo>
                  <a:pt x="134" y="45"/>
                  <a:pt x="137" y="46"/>
                  <a:pt x="137" y="47"/>
                </a:cubicBezTo>
                <a:cubicBezTo>
                  <a:pt x="138" y="48"/>
                  <a:pt x="138" y="48"/>
                  <a:pt x="138" y="49"/>
                </a:cubicBezTo>
                <a:cubicBezTo>
                  <a:pt x="139" y="50"/>
                  <a:pt x="141" y="50"/>
                  <a:pt x="142" y="54"/>
                </a:cubicBezTo>
                <a:cubicBezTo>
                  <a:pt x="144" y="56"/>
                  <a:pt x="145" y="62"/>
                  <a:pt x="146" y="66"/>
                </a:cubicBezTo>
                <a:cubicBezTo>
                  <a:pt x="146" y="70"/>
                  <a:pt x="145" y="74"/>
                  <a:pt x="145" y="75"/>
                </a:cubicBezTo>
                <a:cubicBezTo>
                  <a:pt x="145" y="77"/>
                  <a:pt x="144" y="76"/>
                  <a:pt x="145" y="78"/>
                </a:cubicBezTo>
                <a:cubicBezTo>
                  <a:pt x="145" y="79"/>
                  <a:pt x="146" y="82"/>
                  <a:pt x="146" y="86"/>
                </a:cubicBezTo>
                <a:cubicBezTo>
                  <a:pt x="145" y="89"/>
                  <a:pt x="143" y="92"/>
                  <a:pt x="142" y="94"/>
                </a:cubicBezTo>
                <a:cubicBezTo>
                  <a:pt x="141" y="95"/>
                  <a:pt x="140" y="96"/>
                  <a:pt x="140" y="96"/>
                </a:cubicBezTo>
                <a:cubicBezTo>
                  <a:pt x="140" y="97"/>
                  <a:pt x="140" y="97"/>
                  <a:pt x="140" y="97"/>
                </a:cubicBezTo>
                <a:cubicBezTo>
                  <a:pt x="140" y="97"/>
                  <a:pt x="139" y="97"/>
                  <a:pt x="140" y="98"/>
                </a:cubicBezTo>
                <a:cubicBezTo>
                  <a:pt x="140" y="98"/>
                  <a:pt x="139" y="98"/>
                  <a:pt x="138" y="99"/>
                </a:cubicBezTo>
                <a:cubicBezTo>
                  <a:pt x="138" y="99"/>
                  <a:pt x="135" y="102"/>
                  <a:pt x="135" y="102"/>
                </a:cubicBezTo>
                <a:cubicBezTo>
                  <a:pt x="135" y="102"/>
                  <a:pt x="135" y="105"/>
                  <a:pt x="135" y="107"/>
                </a:cubicBezTo>
                <a:cubicBezTo>
                  <a:pt x="134" y="110"/>
                  <a:pt x="135" y="111"/>
                  <a:pt x="135" y="113"/>
                </a:cubicBezTo>
                <a:cubicBezTo>
                  <a:pt x="136" y="114"/>
                  <a:pt x="136" y="115"/>
                  <a:pt x="136" y="115"/>
                </a:cubicBezTo>
                <a:cubicBezTo>
                  <a:pt x="137" y="114"/>
                  <a:pt x="137" y="114"/>
                  <a:pt x="137" y="114"/>
                </a:cubicBezTo>
                <a:cubicBezTo>
                  <a:pt x="137" y="114"/>
                  <a:pt x="139" y="114"/>
                  <a:pt x="142" y="115"/>
                </a:cubicBezTo>
                <a:cubicBezTo>
                  <a:pt x="143" y="115"/>
                  <a:pt x="143" y="116"/>
                  <a:pt x="144" y="117"/>
                </a:cubicBezTo>
                <a:cubicBezTo>
                  <a:pt x="145" y="118"/>
                  <a:pt x="146" y="120"/>
                  <a:pt x="149" y="122"/>
                </a:cubicBezTo>
                <a:cubicBezTo>
                  <a:pt x="150" y="124"/>
                  <a:pt x="153" y="126"/>
                  <a:pt x="153" y="126"/>
                </a:cubicBezTo>
                <a:cubicBezTo>
                  <a:pt x="154" y="126"/>
                  <a:pt x="154" y="127"/>
                  <a:pt x="154" y="127"/>
                </a:cubicBezTo>
                <a:cubicBezTo>
                  <a:pt x="154" y="127"/>
                  <a:pt x="166" y="132"/>
                  <a:pt x="168" y="133"/>
                </a:cubicBezTo>
                <a:cubicBezTo>
                  <a:pt x="170" y="134"/>
                  <a:pt x="174" y="135"/>
                  <a:pt x="178" y="138"/>
                </a:cubicBezTo>
                <a:cubicBezTo>
                  <a:pt x="182" y="141"/>
                  <a:pt x="187" y="144"/>
                  <a:pt x="188" y="146"/>
                </a:cubicBezTo>
                <a:cubicBezTo>
                  <a:pt x="190" y="147"/>
                  <a:pt x="190" y="148"/>
                  <a:pt x="191" y="149"/>
                </a:cubicBezTo>
                <a:cubicBezTo>
                  <a:pt x="191" y="150"/>
                  <a:pt x="191" y="153"/>
                  <a:pt x="191" y="154"/>
                </a:cubicBezTo>
                <a:cubicBezTo>
                  <a:pt x="192" y="156"/>
                  <a:pt x="192" y="158"/>
                  <a:pt x="191" y="162"/>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nvGrpSpPr>
          <p:cNvPr id="2069" name="3"/>
          <p:cNvGrpSpPr/>
          <p:nvPr/>
        </p:nvGrpSpPr>
        <p:grpSpPr>
          <a:xfrm>
            <a:off x="3440223" y="4402043"/>
            <a:ext cx="3879906" cy="571327"/>
            <a:chOff x="3440223" y="4402043"/>
            <a:chExt cx="3879906" cy="571327"/>
          </a:xfrm>
        </p:grpSpPr>
        <p:sp>
          <p:nvSpPr>
            <p:cNvPr id="185" name="Freeform 11"/>
            <p:cNvSpPr>
              <a:spLocks noEditPoints="1"/>
            </p:cNvSpPr>
            <p:nvPr/>
          </p:nvSpPr>
          <p:spPr bwMode="auto">
            <a:xfrm>
              <a:off x="3440223" y="4402656"/>
              <a:ext cx="569401" cy="570714"/>
            </a:xfrm>
            <a:custGeom>
              <a:avLst/>
              <a:gdLst>
                <a:gd name="T0" fmla="*/ 0 w 296"/>
                <a:gd name="T1" fmla="*/ 148 h 296"/>
                <a:gd name="T2" fmla="*/ 296 w 296"/>
                <a:gd name="T3" fmla="*/ 148 h 296"/>
                <a:gd name="T4" fmla="*/ 56 w 296"/>
                <a:gd name="T5" fmla="*/ 216 h 296"/>
                <a:gd name="T6" fmla="*/ 59 w 296"/>
                <a:gd name="T7" fmla="*/ 197 h 296"/>
                <a:gd name="T8" fmla="*/ 62 w 296"/>
                <a:gd name="T9" fmla="*/ 183 h 296"/>
                <a:gd name="T10" fmla="*/ 67 w 296"/>
                <a:gd name="T11" fmla="*/ 177 h 296"/>
                <a:gd name="T12" fmla="*/ 82 w 296"/>
                <a:gd name="T13" fmla="*/ 167 h 296"/>
                <a:gd name="T14" fmla="*/ 110 w 296"/>
                <a:gd name="T15" fmla="*/ 155 h 296"/>
                <a:gd name="T16" fmla="*/ 118 w 296"/>
                <a:gd name="T17" fmla="*/ 148 h 296"/>
                <a:gd name="T18" fmla="*/ 131 w 296"/>
                <a:gd name="T19" fmla="*/ 140 h 296"/>
                <a:gd name="T20" fmla="*/ 134 w 296"/>
                <a:gd name="T21" fmla="*/ 137 h 296"/>
                <a:gd name="T22" fmla="*/ 129 w 296"/>
                <a:gd name="T23" fmla="*/ 118 h 296"/>
                <a:gd name="T24" fmla="*/ 123 w 296"/>
                <a:gd name="T25" fmla="*/ 114 h 296"/>
                <a:gd name="T26" fmla="*/ 124 w 296"/>
                <a:gd name="T27" fmla="*/ 92 h 296"/>
                <a:gd name="T28" fmla="*/ 128 w 296"/>
                <a:gd name="T29" fmla="*/ 95 h 296"/>
                <a:gd name="T30" fmla="*/ 126 w 296"/>
                <a:gd name="T31" fmla="*/ 89 h 296"/>
                <a:gd name="T32" fmla="*/ 128 w 296"/>
                <a:gd name="T33" fmla="*/ 77 h 296"/>
                <a:gd name="T34" fmla="*/ 135 w 296"/>
                <a:gd name="T35" fmla="*/ 62 h 296"/>
                <a:gd name="T36" fmla="*/ 142 w 296"/>
                <a:gd name="T37" fmla="*/ 57 h 296"/>
                <a:gd name="T38" fmla="*/ 157 w 296"/>
                <a:gd name="T39" fmla="*/ 52 h 296"/>
                <a:gd name="T40" fmla="*/ 174 w 296"/>
                <a:gd name="T41" fmla="*/ 58 h 296"/>
                <a:gd name="T42" fmla="*/ 178 w 296"/>
                <a:gd name="T43" fmla="*/ 62 h 296"/>
                <a:gd name="T44" fmla="*/ 185 w 296"/>
                <a:gd name="T45" fmla="*/ 69 h 296"/>
                <a:gd name="T46" fmla="*/ 188 w 296"/>
                <a:gd name="T47" fmla="*/ 88 h 296"/>
                <a:gd name="T48" fmla="*/ 188 w 296"/>
                <a:gd name="T49" fmla="*/ 100 h 296"/>
                <a:gd name="T50" fmla="*/ 185 w 296"/>
                <a:gd name="T51" fmla="*/ 113 h 296"/>
                <a:gd name="T52" fmla="*/ 184 w 296"/>
                <a:gd name="T53" fmla="*/ 120 h 296"/>
                <a:gd name="T54" fmla="*/ 179 w 296"/>
                <a:gd name="T55" fmla="*/ 134 h 296"/>
                <a:gd name="T56" fmla="*/ 173 w 296"/>
                <a:gd name="T57" fmla="*/ 147 h 296"/>
                <a:gd name="T58" fmla="*/ 181 w 296"/>
                <a:gd name="T59" fmla="*/ 157 h 296"/>
                <a:gd name="T60" fmla="*/ 197 w 296"/>
                <a:gd name="T61" fmla="*/ 166 h 296"/>
                <a:gd name="T62" fmla="*/ 223 w 296"/>
                <a:gd name="T63" fmla="*/ 181 h 296"/>
                <a:gd name="T64" fmla="*/ 228 w 296"/>
                <a:gd name="T65" fmla="*/ 189 h 296"/>
                <a:gd name="T66" fmla="*/ 230 w 296"/>
                <a:gd name="T67" fmla="*/ 207 h 296"/>
                <a:gd name="T68" fmla="*/ 56 w 296"/>
                <a:gd name="T69" fmla="*/ 21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6" h="296">
                  <a:moveTo>
                    <a:pt x="148" y="0"/>
                  </a:moveTo>
                  <a:cubicBezTo>
                    <a:pt x="66" y="0"/>
                    <a:pt x="0" y="66"/>
                    <a:pt x="0" y="148"/>
                  </a:cubicBezTo>
                  <a:cubicBezTo>
                    <a:pt x="0" y="230"/>
                    <a:pt x="66" y="296"/>
                    <a:pt x="148" y="296"/>
                  </a:cubicBezTo>
                  <a:cubicBezTo>
                    <a:pt x="230" y="296"/>
                    <a:pt x="296" y="230"/>
                    <a:pt x="296" y="148"/>
                  </a:cubicBezTo>
                  <a:cubicBezTo>
                    <a:pt x="296" y="66"/>
                    <a:pt x="230" y="0"/>
                    <a:pt x="148" y="0"/>
                  </a:cubicBezTo>
                  <a:close/>
                  <a:moveTo>
                    <a:pt x="56" y="216"/>
                  </a:moveTo>
                  <a:cubicBezTo>
                    <a:pt x="58" y="210"/>
                    <a:pt x="59" y="206"/>
                    <a:pt x="59" y="206"/>
                  </a:cubicBezTo>
                  <a:cubicBezTo>
                    <a:pt x="59" y="206"/>
                    <a:pt x="58" y="201"/>
                    <a:pt x="59" y="197"/>
                  </a:cubicBezTo>
                  <a:cubicBezTo>
                    <a:pt x="59" y="193"/>
                    <a:pt x="61" y="188"/>
                    <a:pt x="61" y="188"/>
                  </a:cubicBezTo>
                  <a:cubicBezTo>
                    <a:pt x="62" y="186"/>
                    <a:pt x="62" y="184"/>
                    <a:pt x="62" y="183"/>
                  </a:cubicBezTo>
                  <a:cubicBezTo>
                    <a:pt x="63" y="181"/>
                    <a:pt x="63" y="181"/>
                    <a:pt x="64" y="178"/>
                  </a:cubicBezTo>
                  <a:cubicBezTo>
                    <a:pt x="66" y="176"/>
                    <a:pt x="67" y="177"/>
                    <a:pt x="67" y="177"/>
                  </a:cubicBezTo>
                  <a:cubicBezTo>
                    <a:pt x="67" y="177"/>
                    <a:pt x="68" y="175"/>
                    <a:pt x="70" y="174"/>
                  </a:cubicBezTo>
                  <a:cubicBezTo>
                    <a:pt x="71" y="173"/>
                    <a:pt x="78" y="169"/>
                    <a:pt x="82" y="167"/>
                  </a:cubicBezTo>
                  <a:cubicBezTo>
                    <a:pt x="86" y="166"/>
                    <a:pt x="93" y="162"/>
                    <a:pt x="98" y="161"/>
                  </a:cubicBezTo>
                  <a:cubicBezTo>
                    <a:pt x="102" y="158"/>
                    <a:pt x="110" y="155"/>
                    <a:pt x="110" y="155"/>
                  </a:cubicBezTo>
                  <a:cubicBezTo>
                    <a:pt x="110" y="155"/>
                    <a:pt x="110" y="155"/>
                    <a:pt x="111" y="154"/>
                  </a:cubicBezTo>
                  <a:cubicBezTo>
                    <a:pt x="113" y="153"/>
                    <a:pt x="116" y="151"/>
                    <a:pt x="118" y="148"/>
                  </a:cubicBezTo>
                  <a:cubicBezTo>
                    <a:pt x="121" y="146"/>
                    <a:pt x="122" y="144"/>
                    <a:pt x="124" y="142"/>
                  </a:cubicBezTo>
                  <a:cubicBezTo>
                    <a:pt x="126" y="140"/>
                    <a:pt x="131" y="140"/>
                    <a:pt x="131" y="140"/>
                  </a:cubicBezTo>
                  <a:cubicBezTo>
                    <a:pt x="131" y="140"/>
                    <a:pt x="131" y="140"/>
                    <a:pt x="132" y="140"/>
                  </a:cubicBezTo>
                  <a:cubicBezTo>
                    <a:pt x="133" y="140"/>
                    <a:pt x="133" y="139"/>
                    <a:pt x="134" y="137"/>
                  </a:cubicBezTo>
                  <a:cubicBezTo>
                    <a:pt x="134" y="136"/>
                    <a:pt x="132" y="133"/>
                    <a:pt x="130" y="129"/>
                  </a:cubicBezTo>
                  <a:cubicBezTo>
                    <a:pt x="130" y="125"/>
                    <a:pt x="130" y="119"/>
                    <a:pt x="129" y="118"/>
                  </a:cubicBezTo>
                  <a:cubicBezTo>
                    <a:pt x="129" y="117"/>
                    <a:pt x="128" y="117"/>
                    <a:pt x="127" y="117"/>
                  </a:cubicBezTo>
                  <a:cubicBezTo>
                    <a:pt x="126" y="118"/>
                    <a:pt x="124" y="117"/>
                    <a:pt x="123" y="114"/>
                  </a:cubicBezTo>
                  <a:cubicBezTo>
                    <a:pt x="122" y="110"/>
                    <a:pt x="122" y="100"/>
                    <a:pt x="122" y="98"/>
                  </a:cubicBezTo>
                  <a:cubicBezTo>
                    <a:pt x="122" y="95"/>
                    <a:pt x="122" y="93"/>
                    <a:pt x="124" y="92"/>
                  </a:cubicBezTo>
                  <a:cubicBezTo>
                    <a:pt x="125" y="92"/>
                    <a:pt x="126" y="94"/>
                    <a:pt x="127" y="95"/>
                  </a:cubicBezTo>
                  <a:cubicBezTo>
                    <a:pt x="128" y="95"/>
                    <a:pt x="127" y="95"/>
                    <a:pt x="128" y="95"/>
                  </a:cubicBezTo>
                  <a:cubicBezTo>
                    <a:pt x="128" y="94"/>
                    <a:pt x="127" y="94"/>
                    <a:pt x="126" y="93"/>
                  </a:cubicBezTo>
                  <a:cubicBezTo>
                    <a:pt x="126" y="92"/>
                    <a:pt x="126" y="92"/>
                    <a:pt x="126" y="89"/>
                  </a:cubicBezTo>
                  <a:cubicBezTo>
                    <a:pt x="128" y="86"/>
                    <a:pt x="128" y="85"/>
                    <a:pt x="128" y="84"/>
                  </a:cubicBezTo>
                  <a:cubicBezTo>
                    <a:pt x="128" y="82"/>
                    <a:pt x="128" y="80"/>
                    <a:pt x="128" y="77"/>
                  </a:cubicBezTo>
                  <a:cubicBezTo>
                    <a:pt x="129" y="73"/>
                    <a:pt x="131" y="68"/>
                    <a:pt x="132" y="65"/>
                  </a:cubicBezTo>
                  <a:cubicBezTo>
                    <a:pt x="134" y="63"/>
                    <a:pt x="135" y="63"/>
                    <a:pt x="135" y="62"/>
                  </a:cubicBezTo>
                  <a:cubicBezTo>
                    <a:pt x="136" y="61"/>
                    <a:pt x="138" y="59"/>
                    <a:pt x="139" y="59"/>
                  </a:cubicBezTo>
                  <a:cubicBezTo>
                    <a:pt x="140" y="58"/>
                    <a:pt x="140" y="58"/>
                    <a:pt x="142" y="57"/>
                  </a:cubicBezTo>
                  <a:cubicBezTo>
                    <a:pt x="143" y="55"/>
                    <a:pt x="147" y="54"/>
                    <a:pt x="149" y="53"/>
                  </a:cubicBezTo>
                  <a:cubicBezTo>
                    <a:pt x="153" y="53"/>
                    <a:pt x="155" y="52"/>
                    <a:pt x="157" y="52"/>
                  </a:cubicBezTo>
                  <a:cubicBezTo>
                    <a:pt x="158" y="52"/>
                    <a:pt x="160" y="53"/>
                    <a:pt x="165" y="54"/>
                  </a:cubicBezTo>
                  <a:cubicBezTo>
                    <a:pt x="169" y="54"/>
                    <a:pt x="173" y="58"/>
                    <a:pt x="174" y="58"/>
                  </a:cubicBezTo>
                  <a:cubicBezTo>
                    <a:pt x="174" y="59"/>
                    <a:pt x="174" y="59"/>
                    <a:pt x="176" y="60"/>
                  </a:cubicBezTo>
                  <a:cubicBezTo>
                    <a:pt x="177" y="61"/>
                    <a:pt x="177" y="61"/>
                    <a:pt x="178" y="62"/>
                  </a:cubicBezTo>
                  <a:cubicBezTo>
                    <a:pt x="179" y="63"/>
                    <a:pt x="181" y="65"/>
                    <a:pt x="183" y="65"/>
                  </a:cubicBezTo>
                  <a:cubicBezTo>
                    <a:pt x="184" y="66"/>
                    <a:pt x="184" y="67"/>
                    <a:pt x="185" y="69"/>
                  </a:cubicBezTo>
                  <a:cubicBezTo>
                    <a:pt x="186" y="69"/>
                    <a:pt x="188" y="73"/>
                    <a:pt x="188" y="74"/>
                  </a:cubicBezTo>
                  <a:cubicBezTo>
                    <a:pt x="188" y="76"/>
                    <a:pt x="189" y="86"/>
                    <a:pt x="188" y="88"/>
                  </a:cubicBezTo>
                  <a:cubicBezTo>
                    <a:pt x="188" y="91"/>
                    <a:pt x="187" y="97"/>
                    <a:pt x="187" y="99"/>
                  </a:cubicBezTo>
                  <a:cubicBezTo>
                    <a:pt x="186" y="100"/>
                    <a:pt x="188" y="99"/>
                    <a:pt x="188" y="100"/>
                  </a:cubicBezTo>
                  <a:cubicBezTo>
                    <a:pt x="188" y="100"/>
                    <a:pt x="188" y="102"/>
                    <a:pt x="187" y="105"/>
                  </a:cubicBezTo>
                  <a:cubicBezTo>
                    <a:pt x="186" y="109"/>
                    <a:pt x="185" y="112"/>
                    <a:pt x="185" y="113"/>
                  </a:cubicBezTo>
                  <a:cubicBezTo>
                    <a:pt x="185" y="114"/>
                    <a:pt x="184" y="116"/>
                    <a:pt x="184" y="117"/>
                  </a:cubicBezTo>
                  <a:cubicBezTo>
                    <a:pt x="184" y="117"/>
                    <a:pt x="184" y="118"/>
                    <a:pt x="184" y="120"/>
                  </a:cubicBezTo>
                  <a:cubicBezTo>
                    <a:pt x="183" y="121"/>
                    <a:pt x="182" y="121"/>
                    <a:pt x="182" y="121"/>
                  </a:cubicBezTo>
                  <a:cubicBezTo>
                    <a:pt x="182" y="121"/>
                    <a:pt x="180" y="130"/>
                    <a:pt x="179" y="134"/>
                  </a:cubicBezTo>
                  <a:cubicBezTo>
                    <a:pt x="177" y="139"/>
                    <a:pt x="173" y="143"/>
                    <a:pt x="172" y="144"/>
                  </a:cubicBezTo>
                  <a:cubicBezTo>
                    <a:pt x="171" y="146"/>
                    <a:pt x="173" y="147"/>
                    <a:pt x="173" y="147"/>
                  </a:cubicBezTo>
                  <a:cubicBezTo>
                    <a:pt x="173" y="147"/>
                    <a:pt x="174" y="150"/>
                    <a:pt x="176" y="152"/>
                  </a:cubicBezTo>
                  <a:cubicBezTo>
                    <a:pt x="177" y="154"/>
                    <a:pt x="179" y="155"/>
                    <a:pt x="181" y="157"/>
                  </a:cubicBezTo>
                  <a:cubicBezTo>
                    <a:pt x="184" y="158"/>
                    <a:pt x="185" y="160"/>
                    <a:pt x="185" y="160"/>
                  </a:cubicBezTo>
                  <a:cubicBezTo>
                    <a:pt x="185" y="160"/>
                    <a:pt x="192" y="163"/>
                    <a:pt x="197" y="166"/>
                  </a:cubicBezTo>
                  <a:cubicBezTo>
                    <a:pt x="201" y="168"/>
                    <a:pt x="212" y="174"/>
                    <a:pt x="216" y="176"/>
                  </a:cubicBezTo>
                  <a:cubicBezTo>
                    <a:pt x="219" y="178"/>
                    <a:pt x="222" y="181"/>
                    <a:pt x="223" y="181"/>
                  </a:cubicBezTo>
                  <a:cubicBezTo>
                    <a:pt x="224" y="182"/>
                    <a:pt x="224" y="181"/>
                    <a:pt x="225" y="182"/>
                  </a:cubicBezTo>
                  <a:cubicBezTo>
                    <a:pt x="227" y="183"/>
                    <a:pt x="228" y="185"/>
                    <a:pt x="228" y="189"/>
                  </a:cubicBezTo>
                  <a:cubicBezTo>
                    <a:pt x="229" y="192"/>
                    <a:pt x="230" y="203"/>
                    <a:pt x="229" y="205"/>
                  </a:cubicBezTo>
                  <a:cubicBezTo>
                    <a:pt x="229" y="207"/>
                    <a:pt x="230" y="207"/>
                    <a:pt x="230" y="207"/>
                  </a:cubicBezTo>
                  <a:cubicBezTo>
                    <a:pt x="231" y="208"/>
                    <a:pt x="231" y="212"/>
                    <a:pt x="232" y="216"/>
                  </a:cubicBezTo>
                  <a:cubicBezTo>
                    <a:pt x="232" y="216"/>
                    <a:pt x="232" y="216"/>
                    <a:pt x="56" y="2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87" name="Freeform 7"/>
            <p:cNvSpPr>
              <a:spLocks noEditPoints="1"/>
            </p:cNvSpPr>
            <p:nvPr/>
          </p:nvSpPr>
          <p:spPr bwMode="auto">
            <a:xfrm>
              <a:off x="6748802" y="4402043"/>
              <a:ext cx="571327" cy="571327"/>
            </a:xfrm>
            <a:custGeom>
              <a:avLst/>
              <a:gdLst>
                <a:gd name="T0" fmla="*/ 0 w 332"/>
                <a:gd name="T1" fmla="*/ 167 h 332"/>
                <a:gd name="T2" fmla="*/ 332 w 332"/>
                <a:gd name="T3" fmla="*/ 167 h 332"/>
                <a:gd name="T4" fmla="*/ 48 w 332"/>
                <a:gd name="T5" fmla="*/ 247 h 332"/>
                <a:gd name="T6" fmla="*/ 49 w 332"/>
                <a:gd name="T7" fmla="*/ 238 h 332"/>
                <a:gd name="T8" fmla="*/ 50 w 332"/>
                <a:gd name="T9" fmla="*/ 223 h 332"/>
                <a:gd name="T10" fmla="*/ 55 w 332"/>
                <a:gd name="T11" fmla="*/ 213 h 332"/>
                <a:gd name="T12" fmla="*/ 62 w 332"/>
                <a:gd name="T13" fmla="*/ 208 h 332"/>
                <a:gd name="T14" fmla="*/ 73 w 332"/>
                <a:gd name="T15" fmla="*/ 203 h 332"/>
                <a:gd name="T16" fmla="*/ 90 w 332"/>
                <a:gd name="T17" fmla="*/ 193 h 332"/>
                <a:gd name="T18" fmla="*/ 105 w 332"/>
                <a:gd name="T19" fmla="*/ 185 h 332"/>
                <a:gd name="T20" fmla="*/ 119 w 332"/>
                <a:gd name="T21" fmla="*/ 178 h 332"/>
                <a:gd name="T22" fmla="*/ 125 w 332"/>
                <a:gd name="T23" fmla="*/ 172 h 332"/>
                <a:gd name="T24" fmla="*/ 129 w 332"/>
                <a:gd name="T25" fmla="*/ 167 h 332"/>
                <a:gd name="T26" fmla="*/ 132 w 332"/>
                <a:gd name="T27" fmla="*/ 161 h 332"/>
                <a:gd name="T28" fmla="*/ 126 w 332"/>
                <a:gd name="T29" fmla="*/ 136 h 332"/>
                <a:gd name="T30" fmla="*/ 123 w 332"/>
                <a:gd name="T31" fmla="*/ 134 h 332"/>
                <a:gd name="T32" fmla="*/ 124 w 332"/>
                <a:gd name="T33" fmla="*/ 125 h 332"/>
                <a:gd name="T34" fmla="*/ 125 w 332"/>
                <a:gd name="T35" fmla="*/ 115 h 332"/>
                <a:gd name="T36" fmla="*/ 128 w 332"/>
                <a:gd name="T37" fmla="*/ 104 h 332"/>
                <a:gd name="T38" fmla="*/ 129 w 332"/>
                <a:gd name="T39" fmla="*/ 98 h 332"/>
                <a:gd name="T40" fmla="*/ 129 w 332"/>
                <a:gd name="T41" fmla="*/ 90 h 332"/>
                <a:gd name="T42" fmla="*/ 130 w 332"/>
                <a:gd name="T43" fmla="*/ 82 h 332"/>
                <a:gd name="T44" fmla="*/ 135 w 332"/>
                <a:gd name="T45" fmla="*/ 74 h 332"/>
                <a:gd name="T46" fmla="*/ 138 w 332"/>
                <a:gd name="T47" fmla="*/ 68 h 332"/>
                <a:gd name="T48" fmla="*/ 143 w 332"/>
                <a:gd name="T49" fmla="*/ 65 h 332"/>
                <a:gd name="T50" fmla="*/ 146 w 332"/>
                <a:gd name="T51" fmla="*/ 62 h 332"/>
                <a:gd name="T52" fmla="*/ 153 w 332"/>
                <a:gd name="T53" fmla="*/ 57 h 332"/>
                <a:gd name="T54" fmla="*/ 161 w 332"/>
                <a:gd name="T55" fmla="*/ 56 h 332"/>
                <a:gd name="T56" fmla="*/ 168 w 332"/>
                <a:gd name="T57" fmla="*/ 55 h 332"/>
                <a:gd name="T58" fmla="*/ 173 w 332"/>
                <a:gd name="T59" fmla="*/ 56 h 332"/>
                <a:gd name="T60" fmla="*/ 178 w 332"/>
                <a:gd name="T61" fmla="*/ 57 h 332"/>
                <a:gd name="T62" fmla="*/ 184 w 332"/>
                <a:gd name="T63" fmla="*/ 59 h 332"/>
                <a:gd name="T64" fmla="*/ 186 w 332"/>
                <a:gd name="T65" fmla="*/ 64 h 332"/>
                <a:gd name="T66" fmla="*/ 190 w 332"/>
                <a:gd name="T67" fmla="*/ 66 h 332"/>
                <a:gd name="T68" fmla="*/ 194 w 332"/>
                <a:gd name="T69" fmla="*/ 68 h 332"/>
                <a:gd name="T70" fmla="*/ 197 w 332"/>
                <a:gd name="T71" fmla="*/ 74 h 332"/>
                <a:gd name="T72" fmla="*/ 199 w 332"/>
                <a:gd name="T73" fmla="*/ 80 h 332"/>
                <a:gd name="T74" fmla="*/ 202 w 332"/>
                <a:gd name="T75" fmla="*/ 99 h 332"/>
                <a:gd name="T76" fmla="*/ 199 w 332"/>
                <a:gd name="T77" fmla="*/ 111 h 332"/>
                <a:gd name="T78" fmla="*/ 203 w 332"/>
                <a:gd name="T79" fmla="*/ 115 h 332"/>
                <a:gd name="T80" fmla="*/ 203 w 332"/>
                <a:gd name="T81" fmla="*/ 125 h 332"/>
                <a:gd name="T82" fmla="*/ 203 w 332"/>
                <a:gd name="T83" fmla="*/ 134 h 332"/>
                <a:gd name="T84" fmla="*/ 197 w 332"/>
                <a:gd name="T85" fmla="*/ 141 h 332"/>
                <a:gd name="T86" fmla="*/ 194 w 332"/>
                <a:gd name="T87" fmla="*/ 158 h 332"/>
                <a:gd name="T88" fmla="*/ 199 w 332"/>
                <a:gd name="T89" fmla="*/ 164 h 332"/>
                <a:gd name="T90" fmla="*/ 215 w 332"/>
                <a:gd name="T91" fmla="*/ 171 h 332"/>
                <a:gd name="T92" fmla="*/ 237 w 332"/>
                <a:gd name="T93" fmla="*/ 174 h 332"/>
                <a:gd name="T94" fmla="*/ 249 w 332"/>
                <a:gd name="T95" fmla="*/ 178 h 332"/>
                <a:gd name="T96" fmla="*/ 267 w 332"/>
                <a:gd name="T97" fmla="*/ 182 h 332"/>
                <a:gd name="T98" fmla="*/ 276 w 332"/>
                <a:gd name="T99" fmla="*/ 185 h 332"/>
                <a:gd name="T100" fmla="*/ 283 w 332"/>
                <a:gd name="T101" fmla="*/ 196 h 332"/>
                <a:gd name="T102" fmla="*/ 284 w 332"/>
                <a:gd name="T103" fmla="*/ 247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32" h="332">
                  <a:moveTo>
                    <a:pt x="166" y="0"/>
                  </a:moveTo>
                  <a:cubicBezTo>
                    <a:pt x="74" y="0"/>
                    <a:pt x="0" y="74"/>
                    <a:pt x="0" y="167"/>
                  </a:cubicBezTo>
                  <a:cubicBezTo>
                    <a:pt x="0" y="258"/>
                    <a:pt x="74" y="332"/>
                    <a:pt x="166" y="332"/>
                  </a:cubicBezTo>
                  <a:cubicBezTo>
                    <a:pt x="257" y="332"/>
                    <a:pt x="332" y="258"/>
                    <a:pt x="332" y="167"/>
                  </a:cubicBezTo>
                  <a:cubicBezTo>
                    <a:pt x="332" y="74"/>
                    <a:pt x="257" y="0"/>
                    <a:pt x="166" y="0"/>
                  </a:cubicBezTo>
                  <a:close/>
                  <a:moveTo>
                    <a:pt x="48" y="247"/>
                  </a:moveTo>
                  <a:cubicBezTo>
                    <a:pt x="49" y="244"/>
                    <a:pt x="49" y="243"/>
                    <a:pt x="49" y="243"/>
                  </a:cubicBezTo>
                  <a:cubicBezTo>
                    <a:pt x="49" y="243"/>
                    <a:pt x="50" y="240"/>
                    <a:pt x="49" y="238"/>
                  </a:cubicBezTo>
                  <a:cubicBezTo>
                    <a:pt x="49" y="237"/>
                    <a:pt x="50" y="230"/>
                    <a:pt x="50" y="227"/>
                  </a:cubicBezTo>
                  <a:cubicBezTo>
                    <a:pt x="50" y="226"/>
                    <a:pt x="50" y="223"/>
                    <a:pt x="50" y="223"/>
                  </a:cubicBezTo>
                  <a:cubicBezTo>
                    <a:pt x="50" y="222"/>
                    <a:pt x="50" y="220"/>
                    <a:pt x="51" y="216"/>
                  </a:cubicBezTo>
                  <a:cubicBezTo>
                    <a:pt x="51" y="213"/>
                    <a:pt x="54" y="213"/>
                    <a:pt x="55" y="213"/>
                  </a:cubicBezTo>
                  <a:cubicBezTo>
                    <a:pt x="56" y="212"/>
                    <a:pt x="56" y="212"/>
                    <a:pt x="57" y="212"/>
                  </a:cubicBezTo>
                  <a:cubicBezTo>
                    <a:pt x="57" y="211"/>
                    <a:pt x="58" y="209"/>
                    <a:pt x="62" y="208"/>
                  </a:cubicBezTo>
                  <a:cubicBezTo>
                    <a:pt x="64" y="207"/>
                    <a:pt x="68" y="205"/>
                    <a:pt x="70" y="205"/>
                  </a:cubicBezTo>
                  <a:cubicBezTo>
                    <a:pt x="71" y="204"/>
                    <a:pt x="73" y="204"/>
                    <a:pt x="73" y="203"/>
                  </a:cubicBezTo>
                  <a:cubicBezTo>
                    <a:pt x="74" y="202"/>
                    <a:pt x="77" y="200"/>
                    <a:pt x="80" y="198"/>
                  </a:cubicBezTo>
                  <a:cubicBezTo>
                    <a:pt x="83" y="196"/>
                    <a:pt x="86" y="195"/>
                    <a:pt x="90" y="193"/>
                  </a:cubicBezTo>
                  <a:cubicBezTo>
                    <a:pt x="93" y="191"/>
                    <a:pt x="94" y="190"/>
                    <a:pt x="97" y="188"/>
                  </a:cubicBezTo>
                  <a:cubicBezTo>
                    <a:pt x="99" y="186"/>
                    <a:pt x="103" y="185"/>
                    <a:pt x="105" y="185"/>
                  </a:cubicBezTo>
                  <a:cubicBezTo>
                    <a:pt x="106" y="183"/>
                    <a:pt x="111" y="181"/>
                    <a:pt x="112" y="180"/>
                  </a:cubicBezTo>
                  <a:cubicBezTo>
                    <a:pt x="114" y="180"/>
                    <a:pt x="118" y="178"/>
                    <a:pt x="119" y="178"/>
                  </a:cubicBezTo>
                  <a:cubicBezTo>
                    <a:pt x="120" y="178"/>
                    <a:pt x="121" y="177"/>
                    <a:pt x="121" y="176"/>
                  </a:cubicBezTo>
                  <a:cubicBezTo>
                    <a:pt x="123" y="176"/>
                    <a:pt x="125" y="173"/>
                    <a:pt x="125" y="172"/>
                  </a:cubicBezTo>
                  <a:cubicBezTo>
                    <a:pt x="126" y="171"/>
                    <a:pt x="127" y="170"/>
                    <a:pt x="127" y="170"/>
                  </a:cubicBezTo>
                  <a:cubicBezTo>
                    <a:pt x="128" y="169"/>
                    <a:pt x="129" y="167"/>
                    <a:pt x="129" y="167"/>
                  </a:cubicBezTo>
                  <a:cubicBezTo>
                    <a:pt x="129" y="167"/>
                    <a:pt x="130" y="164"/>
                    <a:pt x="132" y="163"/>
                  </a:cubicBezTo>
                  <a:cubicBezTo>
                    <a:pt x="133" y="162"/>
                    <a:pt x="132" y="162"/>
                    <a:pt x="132" y="161"/>
                  </a:cubicBezTo>
                  <a:cubicBezTo>
                    <a:pt x="130" y="160"/>
                    <a:pt x="128" y="154"/>
                    <a:pt x="127" y="150"/>
                  </a:cubicBezTo>
                  <a:cubicBezTo>
                    <a:pt x="126" y="146"/>
                    <a:pt x="126" y="137"/>
                    <a:pt x="126" y="136"/>
                  </a:cubicBezTo>
                  <a:cubicBezTo>
                    <a:pt x="126" y="135"/>
                    <a:pt x="126" y="135"/>
                    <a:pt x="125" y="135"/>
                  </a:cubicBezTo>
                  <a:cubicBezTo>
                    <a:pt x="124" y="135"/>
                    <a:pt x="123" y="135"/>
                    <a:pt x="123" y="134"/>
                  </a:cubicBezTo>
                  <a:cubicBezTo>
                    <a:pt x="121" y="132"/>
                    <a:pt x="123" y="130"/>
                    <a:pt x="123" y="128"/>
                  </a:cubicBezTo>
                  <a:cubicBezTo>
                    <a:pt x="124" y="127"/>
                    <a:pt x="124" y="125"/>
                    <a:pt x="124" y="125"/>
                  </a:cubicBezTo>
                  <a:cubicBezTo>
                    <a:pt x="124" y="124"/>
                    <a:pt x="124" y="121"/>
                    <a:pt x="124" y="120"/>
                  </a:cubicBezTo>
                  <a:cubicBezTo>
                    <a:pt x="125" y="118"/>
                    <a:pt x="125" y="117"/>
                    <a:pt x="125" y="115"/>
                  </a:cubicBezTo>
                  <a:cubicBezTo>
                    <a:pt x="126" y="112"/>
                    <a:pt x="125" y="108"/>
                    <a:pt x="126" y="106"/>
                  </a:cubicBezTo>
                  <a:cubicBezTo>
                    <a:pt x="126" y="103"/>
                    <a:pt x="127" y="103"/>
                    <a:pt x="128" y="104"/>
                  </a:cubicBezTo>
                  <a:cubicBezTo>
                    <a:pt x="128" y="104"/>
                    <a:pt x="129" y="104"/>
                    <a:pt x="129" y="102"/>
                  </a:cubicBezTo>
                  <a:cubicBezTo>
                    <a:pt x="129" y="101"/>
                    <a:pt x="129" y="99"/>
                    <a:pt x="129" y="98"/>
                  </a:cubicBezTo>
                  <a:cubicBezTo>
                    <a:pt x="129" y="97"/>
                    <a:pt x="129" y="93"/>
                    <a:pt x="129" y="91"/>
                  </a:cubicBezTo>
                  <a:cubicBezTo>
                    <a:pt x="129" y="90"/>
                    <a:pt x="129" y="90"/>
                    <a:pt x="129" y="90"/>
                  </a:cubicBezTo>
                  <a:cubicBezTo>
                    <a:pt x="130" y="89"/>
                    <a:pt x="130" y="88"/>
                    <a:pt x="130" y="86"/>
                  </a:cubicBezTo>
                  <a:cubicBezTo>
                    <a:pt x="129" y="85"/>
                    <a:pt x="130" y="82"/>
                    <a:pt x="130" y="82"/>
                  </a:cubicBezTo>
                  <a:cubicBezTo>
                    <a:pt x="132" y="81"/>
                    <a:pt x="133" y="80"/>
                    <a:pt x="133" y="77"/>
                  </a:cubicBezTo>
                  <a:cubicBezTo>
                    <a:pt x="134" y="75"/>
                    <a:pt x="134" y="75"/>
                    <a:pt x="135" y="74"/>
                  </a:cubicBezTo>
                  <a:cubicBezTo>
                    <a:pt x="135" y="73"/>
                    <a:pt x="137" y="72"/>
                    <a:pt x="137" y="71"/>
                  </a:cubicBezTo>
                  <a:cubicBezTo>
                    <a:pt x="137" y="69"/>
                    <a:pt x="137" y="69"/>
                    <a:pt x="138" y="68"/>
                  </a:cubicBezTo>
                  <a:cubicBezTo>
                    <a:pt x="139" y="67"/>
                    <a:pt x="139" y="67"/>
                    <a:pt x="139" y="66"/>
                  </a:cubicBezTo>
                  <a:cubicBezTo>
                    <a:pt x="139" y="66"/>
                    <a:pt x="141" y="66"/>
                    <a:pt x="143" y="65"/>
                  </a:cubicBezTo>
                  <a:cubicBezTo>
                    <a:pt x="144" y="63"/>
                    <a:pt x="144" y="64"/>
                    <a:pt x="144" y="63"/>
                  </a:cubicBezTo>
                  <a:cubicBezTo>
                    <a:pt x="145" y="62"/>
                    <a:pt x="146" y="62"/>
                    <a:pt x="146" y="62"/>
                  </a:cubicBezTo>
                  <a:cubicBezTo>
                    <a:pt x="146" y="62"/>
                    <a:pt x="149" y="59"/>
                    <a:pt x="150" y="59"/>
                  </a:cubicBezTo>
                  <a:cubicBezTo>
                    <a:pt x="151" y="58"/>
                    <a:pt x="152" y="58"/>
                    <a:pt x="153" y="57"/>
                  </a:cubicBezTo>
                  <a:cubicBezTo>
                    <a:pt x="154" y="57"/>
                    <a:pt x="155" y="57"/>
                    <a:pt x="156" y="57"/>
                  </a:cubicBezTo>
                  <a:cubicBezTo>
                    <a:pt x="159" y="57"/>
                    <a:pt x="160" y="56"/>
                    <a:pt x="161" y="56"/>
                  </a:cubicBezTo>
                  <a:cubicBezTo>
                    <a:pt x="162" y="55"/>
                    <a:pt x="164" y="55"/>
                    <a:pt x="164" y="55"/>
                  </a:cubicBezTo>
                  <a:cubicBezTo>
                    <a:pt x="165" y="56"/>
                    <a:pt x="167" y="56"/>
                    <a:pt x="168" y="55"/>
                  </a:cubicBezTo>
                  <a:cubicBezTo>
                    <a:pt x="169" y="55"/>
                    <a:pt x="169" y="55"/>
                    <a:pt x="170" y="55"/>
                  </a:cubicBezTo>
                  <a:cubicBezTo>
                    <a:pt x="171" y="55"/>
                    <a:pt x="172" y="56"/>
                    <a:pt x="173" y="56"/>
                  </a:cubicBezTo>
                  <a:cubicBezTo>
                    <a:pt x="173" y="56"/>
                    <a:pt x="174" y="56"/>
                    <a:pt x="176" y="56"/>
                  </a:cubicBezTo>
                  <a:cubicBezTo>
                    <a:pt x="177" y="57"/>
                    <a:pt x="177" y="57"/>
                    <a:pt x="178" y="57"/>
                  </a:cubicBezTo>
                  <a:cubicBezTo>
                    <a:pt x="179" y="57"/>
                    <a:pt x="180" y="57"/>
                    <a:pt x="181" y="58"/>
                  </a:cubicBezTo>
                  <a:cubicBezTo>
                    <a:pt x="182" y="58"/>
                    <a:pt x="182" y="59"/>
                    <a:pt x="184" y="59"/>
                  </a:cubicBezTo>
                  <a:cubicBezTo>
                    <a:pt x="185" y="60"/>
                    <a:pt x="185" y="63"/>
                    <a:pt x="185" y="63"/>
                  </a:cubicBezTo>
                  <a:cubicBezTo>
                    <a:pt x="185" y="64"/>
                    <a:pt x="186" y="64"/>
                    <a:pt x="186" y="64"/>
                  </a:cubicBezTo>
                  <a:cubicBezTo>
                    <a:pt x="187" y="65"/>
                    <a:pt x="188" y="64"/>
                    <a:pt x="188" y="64"/>
                  </a:cubicBezTo>
                  <a:cubicBezTo>
                    <a:pt x="189" y="64"/>
                    <a:pt x="190" y="65"/>
                    <a:pt x="190" y="66"/>
                  </a:cubicBezTo>
                  <a:cubicBezTo>
                    <a:pt x="191" y="66"/>
                    <a:pt x="193" y="67"/>
                    <a:pt x="193" y="68"/>
                  </a:cubicBezTo>
                  <a:cubicBezTo>
                    <a:pt x="194" y="68"/>
                    <a:pt x="194" y="68"/>
                    <a:pt x="194" y="68"/>
                  </a:cubicBezTo>
                  <a:cubicBezTo>
                    <a:pt x="194" y="69"/>
                    <a:pt x="195" y="69"/>
                    <a:pt x="195" y="71"/>
                  </a:cubicBezTo>
                  <a:cubicBezTo>
                    <a:pt x="196" y="72"/>
                    <a:pt x="196" y="73"/>
                    <a:pt x="197" y="74"/>
                  </a:cubicBezTo>
                  <a:cubicBezTo>
                    <a:pt x="197" y="74"/>
                    <a:pt x="198" y="75"/>
                    <a:pt x="198" y="76"/>
                  </a:cubicBezTo>
                  <a:cubicBezTo>
                    <a:pt x="198" y="77"/>
                    <a:pt x="199" y="79"/>
                    <a:pt x="199" y="80"/>
                  </a:cubicBezTo>
                  <a:cubicBezTo>
                    <a:pt x="200" y="82"/>
                    <a:pt x="200" y="86"/>
                    <a:pt x="200" y="89"/>
                  </a:cubicBezTo>
                  <a:cubicBezTo>
                    <a:pt x="202" y="90"/>
                    <a:pt x="202" y="92"/>
                    <a:pt x="202" y="99"/>
                  </a:cubicBezTo>
                  <a:cubicBezTo>
                    <a:pt x="200" y="106"/>
                    <a:pt x="199" y="109"/>
                    <a:pt x="199" y="110"/>
                  </a:cubicBezTo>
                  <a:cubicBezTo>
                    <a:pt x="198" y="112"/>
                    <a:pt x="199" y="111"/>
                    <a:pt x="199" y="111"/>
                  </a:cubicBezTo>
                  <a:cubicBezTo>
                    <a:pt x="200" y="111"/>
                    <a:pt x="200" y="110"/>
                    <a:pt x="202" y="110"/>
                  </a:cubicBezTo>
                  <a:cubicBezTo>
                    <a:pt x="203" y="111"/>
                    <a:pt x="203" y="114"/>
                    <a:pt x="203" y="115"/>
                  </a:cubicBezTo>
                  <a:cubicBezTo>
                    <a:pt x="203" y="116"/>
                    <a:pt x="203" y="117"/>
                    <a:pt x="203" y="120"/>
                  </a:cubicBezTo>
                  <a:cubicBezTo>
                    <a:pt x="203" y="124"/>
                    <a:pt x="203" y="124"/>
                    <a:pt x="203" y="125"/>
                  </a:cubicBezTo>
                  <a:cubicBezTo>
                    <a:pt x="204" y="127"/>
                    <a:pt x="203" y="128"/>
                    <a:pt x="203" y="129"/>
                  </a:cubicBezTo>
                  <a:cubicBezTo>
                    <a:pt x="203" y="129"/>
                    <a:pt x="203" y="133"/>
                    <a:pt x="203" y="134"/>
                  </a:cubicBezTo>
                  <a:cubicBezTo>
                    <a:pt x="203" y="135"/>
                    <a:pt x="202" y="138"/>
                    <a:pt x="202" y="139"/>
                  </a:cubicBezTo>
                  <a:cubicBezTo>
                    <a:pt x="200" y="141"/>
                    <a:pt x="197" y="141"/>
                    <a:pt x="197" y="141"/>
                  </a:cubicBezTo>
                  <a:cubicBezTo>
                    <a:pt x="196" y="139"/>
                    <a:pt x="196" y="141"/>
                    <a:pt x="196" y="144"/>
                  </a:cubicBezTo>
                  <a:cubicBezTo>
                    <a:pt x="196" y="147"/>
                    <a:pt x="194" y="156"/>
                    <a:pt x="194" y="158"/>
                  </a:cubicBezTo>
                  <a:cubicBezTo>
                    <a:pt x="194" y="159"/>
                    <a:pt x="194" y="159"/>
                    <a:pt x="196" y="160"/>
                  </a:cubicBezTo>
                  <a:cubicBezTo>
                    <a:pt x="197" y="162"/>
                    <a:pt x="199" y="164"/>
                    <a:pt x="199" y="164"/>
                  </a:cubicBezTo>
                  <a:cubicBezTo>
                    <a:pt x="200" y="165"/>
                    <a:pt x="203" y="167"/>
                    <a:pt x="205" y="168"/>
                  </a:cubicBezTo>
                  <a:cubicBezTo>
                    <a:pt x="206" y="168"/>
                    <a:pt x="212" y="170"/>
                    <a:pt x="215" y="171"/>
                  </a:cubicBezTo>
                  <a:cubicBezTo>
                    <a:pt x="218" y="172"/>
                    <a:pt x="221" y="172"/>
                    <a:pt x="224" y="172"/>
                  </a:cubicBezTo>
                  <a:cubicBezTo>
                    <a:pt x="226" y="173"/>
                    <a:pt x="234" y="174"/>
                    <a:pt x="237" y="174"/>
                  </a:cubicBezTo>
                  <a:cubicBezTo>
                    <a:pt x="238" y="176"/>
                    <a:pt x="242" y="177"/>
                    <a:pt x="243" y="177"/>
                  </a:cubicBezTo>
                  <a:cubicBezTo>
                    <a:pt x="244" y="178"/>
                    <a:pt x="248" y="178"/>
                    <a:pt x="249" y="178"/>
                  </a:cubicBezTo>
                  <a:cubicBezTo>
                    <a:pt x="251" y="178"/>
                    <a:pt x="256" y="179"/>
                    <a:pt x="257" y="180"/>
                  </a:cubicBezTo>
                  <a:cubicBezTo>
                    <a:pt x="259" y="180"/>
                    <a:pt x="263" y="181"/>
                    <a:pt x="267" y="182"/>
                  </a:cubicBezTo>
                  <a:cubicBezTo>
                    <a:pt x="272" y="183"/>
                    <a:pt x="274" y="183"/>
                    <a:pt x="274" y="185"/>
                  </a:cubicBezTo>
                  <a:cubicBezTo>
                    <a:pt x="275" y="185"/>
                    <a:pt x="275" y="185"/>
                    <a:pt x="276" y="185"/>
                  </a:cubicBezTo>
                  <a:cubicBezTo>
                    <a:pt x="278" y="185"/>
                    <a:pt x="279" y="186"/>
                    <a:pt x="279" y="187"/>
                  </a:cubicBezTo>
                  <a:cubicBezTo>
                    <a:pt x="281" y="189"/>
                    <a:pt x="283" y="196"/>
                    <a:pt x="283" y="196"/>
                  </a:cubicBezTo>
                  <a:cubicBezTo>
                    <a:pt x="283" y="196"/>
                    <a:pt x="284" y="198"/>
                    <a:pt x="284" y="199"/>
                  </a:cubicBezTo>
                  <a:cubicBezTo>
                    <a:pt x="284" y="247"/>
                    <a:pt x="284" y="247"/>
                    <a:pt x="284" y="247"/>
                  </a:cubicBezTo>
                  <a:cubicBezTo>
                    <a:pt x="284" y="247"/>
                    <a:pt x="284" y="247"/>
                    <a:pt x="48" y="2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95" name="Freeform 16"/>
            <p:cNvSpPr>
              <a:spLocks noEditPoints="1"/>
            </p:cNvSpPr>
            <p:nvPr/>
          </p:nvSpPr>
          <p:spPr bwMode="auto">
            <a:xfrm>
              <a:off x="5100907" y="4402043"/>
              <a:ext cx="574395" cy="566563"/>
            </a:xfrm>
            <a:custGeom>
              <a:avLst/>
              <a:gdLst>
                <a:gd name="T0" fmla="*/ 150 w 300"/>
                <a:gd name="T1" fmla="*/ 0 h 296"/>
                <a:gd name="T2" fmla="*/ 0 w 300"/>
                <a:gd name="T3" fmla="*/ 148 h 296"/>
                <a:gd name="T4" fmla="*/ 150 w 300"/>
                <a:gd name="T5" fmla="*/ 296 h 296"/>
                <a:gd name="T6" fmla="*/ 300 w 300"/>
                <a:gd name="T7" fmla="*/ 148 h 296"/>
                <a:gd name="T8" fmla="*/ 150 w 300"/>
                <a:gd name="T9" fmla="*/ 0 h 296"/>
                <a:gd name="T10" fmla="*/ 79 w 300"/>
                <a:gd name="T11" fmla="*/ 217 h 296"/>
                <a:gd name="T12" fmla="*/ 79 w 300"/>
                <a:gd name="T13" fmla="*/ 213 h 296"/>
                <a:gd name="T14" fmla="*/ 82 w 300"/>
                <a:gd name="T15" fmla="*/ 199 h 296"/>
                <a:gd name="T16" fmla="*/ 82 w 300"/>
                <a:gd name="T17" fmla="*/ 190 h 296"/>
                <a:gd name="T18" fmla="*/ 91 w 300"/>
                <a:gd name="T19" fmla="*/ 175 h 296"/>
                <a:gd name="T20" fmla="*/ 117 w 300"/>
                <a:gd name="T21" fmla="*/ 172 h 296"/>
                <a:gd name="T22" fmla="*/ 112 w 300"/>
                <a:gd name="T23" fmla="*/ 165 h 296"/>
                <a:gd name="T24" fmla="*/ 111 w 300"/>
                <a:gd name="T25" fmla="*/ 156 h 296"/>
                <a:gd name="T26" fmla="*/ 106 w 300"/>
                <a:gd name="T27" fmla="*/ 160 h 296"/>
                <a:gd name="T28" fmla="*/ 121 w 300"/>
                <a:gd name="T29" fmla="*/ 88 h 296"/>
                <a:gd name="T30" fmla="*/ 141 w 300"/>
                <a:gd name="T31" fmla="*/ 74 h 296"/>
                <a:gd name="T32" fmla="*/ 145 w 300"/>
                <a:gd name="T33" fmla="*/ 69 h 296"/>
                <a:gd name="T34" fmla="*/ 185 w 300"/>
                <a:gd name="T35" fmla="*/ 98 h 296"/>
                <a:gd name="T36" fmla="*/ 189 w 300"/>
                <a:gd name="T37" fmla="*/ 120 h 296"/>
                <a:gd name="T38" fmla="*/ 194 w 300"/>
                <a:gd name="T39" fmla="*/ 141 h 296"/>
                <a:gd name="T40" fmla="*/ 194 w 300"/>
                <a:gd name="T41" fmla="*/ 144 h 296"/>
                <a:gd name="T42" fmla="*/ 197 w 300"/>
                <a:gd name="T43" fmla="*/ 153 h 296"/>
                <a:gd name="T44" fmla="*/ 197 w 300"/>
                <a:gd name="T45" fmla="*/ 156 h 296"/>
                <a:gd name="T46" fmla="*/ 196 w 300"/>
                <a:gd name="T47" fmla="*/ 154 h 296"/>
                <a:gd name="T48" fmla="*/ 197 w 300"/>
                <a:gd name="T49" fmla="*/ 164 h 296"/>
                <a:gd name="T50" fmla="*/ 196 w 300"/>
                <a:gd name="T51" fmla="*/ 168 h 296"/>
                <a:gd name="T52" fmla="*/ 195 w 300"/>
                <a:gd name="T53" fmla="*/ 166 h 296"/>
                <a:gd name="T54" fmla="*/ 194 w 300"/>
                <a:gd name="T55" fmla="*/ 170 h 296"/>
                <a:gd name="T56" fmla="*/ 184 w 300"/>
                <a:gd name="T57" fmla="*/ 175 h 296"/>
                <a:gd name="T58" fmla="*/ 179 w 300"/>
                <a:gd name="T59" fmla="*/ 169 h 296"/>
                <a:gd name="T60" fmla="*/ 175 w 300"/>
                <a:gd name="T61" fmla="*/ 170 h 296"/>
                <a:gd name="T62" fmla="*/ 181 w 300"/>
                <a:gd name="T63" fmla="*/ 176 h 296"/>
                <a:gd name="T64" fmla="*/ 187 w 300"/>
                <a:gd name="T65" fmla="*/ 177 h 296"/>
                <a:gd name="T66" fmla="*/ 191 w 300"/>
                <a:gd name="T67" fmla="*/ 179 h 296"/>
                <a:gd name="T68" fmla="*/ 208 w 300"/>
                <a:gd name="T69" fmla="*/ 182 h 296"/>
                <a:gd name="T70" fmla="*/ 213 w 300"/>
                <a:gd name="T71" fmla="*/ 185 h 296"/>
                <a:gd name="T72" fmla="*/ 217 w 300"/>
                <a:gd name="T73" fmla="*/ 208 h 296"/>
                <a:gd name="T74" fmla="*/ 218 w 300"/>
                <a:gd name="T75" fmla="*/ 217 h 296"/>
                <a:gd name="T76" fmla="*/ 79 w 300"/>
                <a:gd name="T77" fmla="*/ 217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0" h="296">
                  <a:moveTo>
                    <a:pt x="150" y="0"/>
                  </a:moveTo>
                  <a:cubicBezTo>
                    <a:pt x="67" y="0"/>
                    <a:pt x="0" y="66"/>
                    <a:pt x="0" y="148"/>
                  </a:cubicBezTo>
                  <a:cubicBezTo>
                    <a:pt x="0" y="230"/>
                    <a:pt x="67" y="296"/>
                    <a:pt x="150" y="296"/>
                  </a:cubicBezTo>
                  <a:cubicBezTo>
                    <a:pt x="232" y="296"/>
                    <a:pt x="300" y="230"/>
                    <a:pt x="300" y="148"/>
                  </a:cubicBezTo>
                  <a:cubicBezTo>
                    <a:pt x="300" y="66"/>
                    <a:pt x="232" y="0"/>
                    <a:pt x="150" y="0"/>
                  </a:cubicBezTo>
                  <a:close/>
                  <a:moveTo>
                    <a:pt x="79" y="217"/>
                  </a:moveTo>
                  <a:cubicBezTo>
                    <a:pt x="79" y="215"/>
                    <a:pt x="79" y="214"/>
                    <a:pt x="79" y="213"/>
                  </a:cubicBezTo>
                  <a:cubicBezTo>
                    <a:pt x="80" y="208"/>
                    <a:pt x="81" y="203"/>
                    <a:pt x="82" y="199"/>
                  </a:cubicBezTo>
                  <a:cubicBezTo>
                    <a:pt x="82" y="196"/>
                    <a:pt x="81" y="192"/>
                    <a:pt x="82" y="190"/>
                  </a:cubicBezTo>
                  <a:cubicBezTo>
                    <a:pt x="83" y="183"/>
                    <a:pt x="88" y="176"/>
                    <a:pt x="91" y="175"/>
                  </a:cubicBezTo>
                  <a:cubicBezTo>
                    <a:pt x="99" y="172"/>
                    <a:pt x="111" y="175"/>
                    <a:pt x="117" y="172"/>
                  </a:cubicBezTo>
                  <a:cubicBezTo>
                    <a:pt x="114" y="171"/>
                    <a:pt x="113" y="168"/>
                    <a:pt x="112" y="165"/>
                  </a:cubicBezTo>
                  <a:cubicBezTo>
                    <a:pt x="111" y="162"/>
                    <a:pt x="112" y="159"/>
                    <a:pt x="111" y="156"/>
                  </a:cubicBezTo>
                  <a:cubicBezTo>
                    <a:pt x="110" y="156"/>
                    <a:pt x="109" y="160"/>
                    <a:pt x="106" y="160"/>
                  </a:cubicBezTo>
                  <a:cubicBezTo>
                    <a:pt x="115" y="144"/>
                    <a:pt x="113" y="108"/>
                    <a:pt x="121" y="88"/>
                  </a:cubicBezTo>
                  <a:cubicBezTo>
                    <a:pt x="124" y="80"/>
                    <a:pt x="129" y="71"/>
                    <a:pt x="141" y="74"/>
                  </a:cubicBezTo>
                  <a:cubicBezTo>
                    <a:pt x="143" y="72"/>
                    <a:pt x="143" y="71"/>
                    <a:pt x="145" y="69"/>
                  </a:cubicBezTo>
                  <a:cubicBezTo>
                    <a:pt x="168" y="64"/>
                    <a:pt x="179" y="81"/>
                    <a:pt x="185" y="98"/>
                  </a:cubicBezTo>
                  <a:cubicBezTo>
                    <a:pt x="187" y="104"/>
                    <a:pt x="187" y="112"/>
                    <a:pt x="189" y="120"/>
                  </a:cubicBezTo>
                  <a:cubicBezTo>
                    <a:pt x="191" y="127"/>
                    <a:pt x="192" y="135"/>
                    <a:pt x="194" y="141"/>
                  </a:cubicBezTo>
                  <a:cubicBezTo>
                    <a:pt x="194" y="141"/>
                    <a:pt x="194" y="141"/>
                    <a:pt x="194" y="144"/>
                  </a:cubicBezTo>
                  <a:cubicBezTo>
                    <a:pt x="195" y="146"/>
                    <a:pt x="196" y="150"/>
                    <a:pt x="197" y="153"/>
                  </a:cubicBezTo>
                  <a:cubicBezTo>
                    <a:pt x="197" y="154"/>
                    <a:pt x="197" y="155"/>
                    <a:pt x="197" y="156"/>
                  </a:cubicBezTo>
                  <a:cubicBezTo>
                    <a:pt x="197" y="155"/>
                    <a:pt x="196" y="155"/>
                    <a:pt x="196" y="154"/>
                  </a:cubicBezTo>
                  <a:cubicBezTo>
                    <a:pt x="196" y="158"/>
                    <a:pt x="197" y="160"/>
                    <a:pt x="197" y="164"/>
                  </a:cubicBezTo>
                  <a:cubicBezTo>
                    <a:pt x="197" y="165"/>
                    <a:pt x="197" y="167"/>
                    <a:pt x="196" y="168"/>
                  </a:cubicBezTo>
                  <a:cubicBezTo>
                    <a:pt x="196" y="167"/>
                    <a:pt x="195" y="167"/>
                    <a:pt x="195" y="166"/>
                  </a:cubicBezTo>
                  <a:cubicBezTo>
                    <a:pt x="195" y="168"/>
                    <a:pt x="194" y="169"/>
                    <a:pt x="194" y="170"/>
                  </a:cubicBezTo>
                  <a:cubicBezTo>
                    <a:pt x="191" y="170"/>
                    <a:pt x="187" y="175"/>
                    <a:pt x="184" y="175"/>
                  </a:cubicBezTo>
                  <a:cubicBezTo>
                    <a:pt x="181" y="174"/>
                    <a:pt x="182" y="171"/>
                    <a:pt x="179" y="169"/>
                  </a:cubicBezTo>
                  <a:cubicBezTo>
                    <a:pt x="178" y="169"/>
                    <a:pt x="177" y="169"/>
                    <a:pt x="175" y="170"/>
                  </a:cubicBezTo>
                  <a:cubicBezTo>
                    <a:pt x="176" y="173"/>
                    <a:pt x="179" y="175"/>
                    <a:pt x="181" y="176"/>
                  </a:cubicBezTo>
                  <a:cubicBezTo>
                    <a:pt x="183" y="176"/>
                    <a:pt x="186" y="176"/>
                    <a:pt x="187" y="177"/>
                  </a:cubicBezTo>
                  <a:cubicBezTo>
                    <a:pt x="188" y="177"/>
                    <a:pt x="189" y="178"/>
                    <a:pt x="191" y="179"/>
                  </a:cubicBezTo>
                  <a:cubicBezTo>
                    <a:pt x="196" y="181"/>
                    <a:pt x="202" y="180"/>
                    <a:pt x="208" y="182"/>
                  </a:cubicBezTo>
                  <a:cubicBezTo>
                    <a:pt x="209" y="183"/>
                    <a:pt x="210" y="184"/>
                    <a:pt x="213" y="185"/>
                  </a:cubicBezTo>
                  <a:cubicBezTo>
                    <a:pt x="218" y="192"/>
                    <a:pt x="217" y="198"/>
                    <a:pt x="217" y="208"/>
                  </a:cubicBezTo>
                  <a:cubicBezTo>
                    <a:pt x="217" y="211"/>
                    <a:pt x="217" y="214"/>
                    <a:pt x="218" y="217"/>
                  </a:cubicBezTo>
                  <a:cubicBezTo>
                    <a:pt x="218" y="217"/>
                    <a:pt x="218" y="217"/>
                    <a:pt x="79" y="21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183" name="2b"/>
          <p:cNvSpPr>
            <a:spLocks noEditPoints="1"/>
          </p:cNvSpPr>
          <p:nvPr/>
        </p:nvSpPr>
        <p:spPr bwMode="auto">
          <a:xfrm>
            <a:off x="4213225" y="3255963"/>
            <a:ext cx="688975" cy="690563"/>
          </a:xfrm>
          <a:custGeom>
            <a:avLst/>
            <a:gdLst>
              <a:gd name="T0" fmla="*/ 0 w 296"/>
              <a:gd name="T1" fmla="*/ 148 h 296"/>
              <a:gd name="T2" fmla="*/ 296 w 296"/>
              <a:gd name="T3" fmla="*/ 148 h 296"/>
              <a:gd name="T4" fmla="*/ 56 w 296"/>
              <a:gd name="T5" fmla="*/ 216 h 296"/>
              <a:gd name="T6" fmla="*/ 59 w 296"/>
              <a:gd name="T7" fmla="*/ 197 h 296"/>
              <a:gd name="T8" fmla="*/ 62 w 296"/>
              <a:gd name="T9" fmla="*/ 183 h 296"/>
              <a:gd name="T10" fmla="*/ 67 w 296"/>
              <a:gd name="T11" fmla="*/ 177 h 296"/>
              <a:gd name="T12" fmla="*/ 82 w 296"/>
              <a:gd name="T13" fmla="*/ 167 h 296"/>
              <a:gd name="T14" fmla="*/ 110 w 296"/>
              <a:gd name="T15" fmla="*/ 155 h 296"/>
              <a:gd name="T16" fmla="*/ 118 w 296"/>
              <a:gd name="T17" fmla="*/ 148 h 296"/>
              <a:gd name="T18" fmla="*/ 131 w 296"/>
              <a:gd name="T19" fmla="*/ 140 h 296"/>
              <a:gd name="T20" fmla="*/ 134 w 296"/>
              <a:gd name="T21" fmla="*/ 137 h 296"/>
              <a:gd name="T22" fmla="*/ 129 w 296"/>
              <a:gd name="T23" fmla="*/ 118 h 296"/>
              <a:gd name="T24" fmla="*/ 123 w 296"/>
              <a:gd name="T25" fmla="*/ 114 h 296"/>
              <a:gd name="T26" fmla="*/ 124 w 296"/>
              <a:gd name="T27" fmla="*/ 92 h 296"/>
              <a:gd name="T28" fmla="*/ 128 w 296"/>
              <a:gd name="T29" fmla="*/ 95 h 296"/>
              <a:gd name="T30" fmla="*/ 126 w 296"/>
              <a:gd name="T31" fmla="*/ 89 h 296"/>
              <a:gd name="T32" fmla="*/ 128 w 296"/>
              <a:gd name="T33" fmla="*/ 77 h 296"/>
              <a:gd name="T34" fmla="*/ 135 w 296"/>
              <a:gd name="T35" fmla="*/ 62 h 296"/>
              <a:gd name="T36" fmla="*/ 142 w 296"/>
              <a:gd name="T37" fmla="*/ 57 h 296"/>
              <a:gd name="T38" fmla="*/ 157 w 296"/>
              <a:gd name="T39" fmla="*/ 52 h 296"/>
              <a:gd name="T40" fmla="*/ 174 w 296"/>
              <a:gd name="T41" fmla="*/ 58 h 296"/>
              <a:gd name="T42" fmla="*/ 178 w 296"/>
              <a:gd name="T43" fmla="*/ 62 h 296"/>
              <a:gd name="T44" fmla="*/ 185 w 296"/>
              <a:gd name="T45" fmla="*/ 69 h 296"/>
              <a:gd name="T46" fmla="*/ 188 w 296"/>
              <a:gd name="T47" fmla="*/ 88 h 296"/>
              <a:gd name="T48" fmla="*/ 188 w 296"/>
              <a:gd name="T49" fmla="*/ 100 h 296"/>
              <a:gd name="T50" fmla="*/ 185 w 296"/>
              <a:gd name="T51" fmla="*/ 113 h 296"/>
              <a:gd name="T52" fmla="*/ 184 w 296"/>
              <a:gd name="T53" fmla="*/ 120 h 296"/>
              <a:gd name="T54" fmla="*/ 179 w 296"/>
              <a:gd name="T55" fmla="*/ 134 h 296"/>
              <a:gd name="T56" fmla="*/ 173 w 296"/>
              <a:gd name="T57" fmla="*/ 147 h 296"/>
              <a:gd name="T58" fmla="*/ 181 w 296"/>
              <a:gd name="T59" fmla="*/ 157 h 296"/>
              <a:gd name="T60" fmla="*/ 197 w 296"/>
              <a:gd name="T61" fmla="*/ 166 h 296"/>
              <a:gd name="T62" fmla="*/ 223 w 296"/>
              <a:gd name="T63" fmla="*/ 181 h 296"/>
              <a:gd name="T64" fmla="*/ 228 w 296"/>
              <a:gd name="T65" fmla="*/ 189 h 296"/>
              <a:gd name="T66" fmla="*/ 230 w 296"/>
              <a:gd name="T67" fmla="*/ 207 h 296"/>
              <a:gd name="T68" fmla="*/ 56 w 296"/>
              <a:gd name="T69" fmla="*/ 21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6" h="296">
                <a:moveTo>
                  <a:pt x="148" y="0"/>
                </a:moveTo>
                <a:cubicBezTo>
                  <a:pt x="66" y="0"/>
                  <a:pt x="0" y="66"/>
                  <a:pt x="0" y="148"/>
                </a:cubicBezTo>
                <a:cubicBezTo>
                  <a:pt x="0" y="230"/>
                  <a:pt x="66" y="296"/>
                  <a:pt x="148" y="296"/>
                </a:cubicBezTo>
                <a:cubicBezTo>
                  <a:pt x="230" y="296"/>
                  <a:pt x="296" y="230"/>
                  <a:pt x="296" y="148"/>
                </a:cubicBezTo>
                <a:cubicBezTo>
                  <a:pt x="296" y="66"/>
                  <a:pt x="230" y="0"/>
                  <a:pt x="148" y="0"/>
                </a:cubicBezTo>
                <a:close/>
                <a:moveTo>
                  <a:pt x="56" y="216"/>
                </a:moveTo>
                <a:cubicBezTo>
                  <a:pt x="58" y="210"/>
                  <a:pt x="59" y="206"/>
                  <a:pt x="59" y="206"/>
                </a:cubicBezTo>
                <a:cubicBezTo>
                  <a:pt x="59" y="206"/>
                  <a:pt x="58" y="201"/>
                  <a:pt x="59" y="197"/>
                </a:cubicBezTo>
                <a:cubicBezTo>
                  <a:pt x="59" y="193"/>
                  <a:pt x="61" y="188"/>
                  <a:pt x="61" y="188"/>
                </a:cubicBezTo>
                <a:cubicBezTo>
                  <a:pt x="62" y="186"/>
                  <a:pt x="62" y="184"/>
                  <a:pt x="62" y="183"/>
                </a:cubicBezTo>
                <a:cubicBezTo>
                  <a:pt x="63" y="181"/>
                  <a:pt x="63" y="181"/>
                  <a:pt x="64" y="178"/>
                </a:cubicBezTo>
                <a:cubicBezTo>
                  <a:pt x="66" y="176"/>
                  <a:pt x="67" y="177"/>
                  <a:pt x="67" y="177"/>
                </a:cubicBezTo>
                <a:cubicBezTo>
                  <a:pt x="67" y="177"/>
                  <a:pt x="68" y="175"/>
                  <a:pt x="70" y="174"/>
                </a:cubicBezTo>
                <a:cubicBezTo>
                  <a:pt x="71" y="173"/>
                  <a:pt x="78" y="169"/>
                  <a:pt x="82" y="167"/>
                </a:cubicBezTo>
                <a:cubicBezTo>
                  <a:pt x="86" y="166"/>
                  <a:pt x="93" y="162"/>
                  <a:pt x="98" y="161"/>
                </a:cubicBezTo>
                <a:cubicBezTo>
                  <a:pt x="102" y="158"/>
                  <a:pt x="110" y="155"/>
                  <a:pt x="110" y="155"/>
                </a:cubicBezTo>
                <a:cubicBezTo>
                  <a:pt x="110" y="155"/>
                  <a:pt x="110" y="155"/>
                  <a:pt x="111" y="154"/>
                </a:cubicBezTo>
                <a:cubicBezTo>
                  <a:pt x="113" y="153"/>
                  <a:pt x="116" y="151"/>
                  <a:pt x="118" y="148"/>
                </a:cubicBezTo>
                <a:cubicBezTo>
                  <a:pt x="121" y="146"/>
                  <a:pt x="122" y="144"/>
                  <a:pt x="124" y="142"/>
                </a:cubicBezTo>
                <a:cubicBezTo>
                  <a:pt x="126" y="140"/>
                  <a:pt x="131" y="140"/>
                  <a:pt x="131" y="140"/>
                </a:cubicBezTo>
                <a:cubicBezTo>
                  <a:pt x="131" y="140"/>
                  <a:pt x="131" y="140"/>
                  <a:pt x="132" y="140"/>
                </a:cubicBezTo>
                <a:cubicBezTo>
                  <a:pt x="133" y="140"/>
                  <a:pt x="133" y="139"/>
                  <a:pt x="134" y="137"/>
                </a:cubicBezTo>
                <a:cubicBezTo>
                  <a:pt x="134" y="136"/>
                  <a:pt x="132" y="133"/>
                  <a:pt x="130" y="129"/>
                </a:cubicBezTo>
                <a:cubicBezTo>
                  <a:pt x="130" y="125"/>
                  <a:pt x="130" y="119"/>
                  <a:pt x="129" y="118"/>
                </a:cubicBezTo>
                <a:cubicBezTo>
                  <a:pt x="129" y="117"/>
                  <a:pt x="128" y="117"/>
                  <a:pt x="127" y="117"/>
                </a:cubicBezTo>
                <a:cubicBezTo>
                  <a:pt x="126" y="118"/>
                  <a:pt x="124" y="117"/>
                  <a:pt x="123" y="114"/>
                </a:cubicBezTo>
                <a:cubicBezTo>
                  <a:pt x="122" y="110"/>
                  <a:pt x="122" y="100"/>
                  <a:pt x="122" y="98"/>
                </a:cubicBezTo>
                <a:cubicBezTo>
                  <a:pt x="122" y="95"/>
                  <a:pt x="122" y="93"/>
                  <a:pt x="124" y="92"/>
                </a:cubicBezTo>
                <a:cubicBezTo>
                  <a:pt x="125" y="92"/>
                  <a:pt x="126" y="94"/>
                  <a:pt x="127" y="95"/>
                </a:cubicBezTo>
                <a:cubicBezTo>
                  <a:pt x="128" y="95"/>
                  <a:pt x="127" y="95"/>
                  <a:pt x="128" y="95"/>
                </a:cubicBezTo>
                <a:cubicBezTo>
                  <a:pt x="128" y="94"/>
                  <a:pt x="127" y="94"/>
                  <a:pt x="126" y="93"/>
                </a:cubicBezTo>
                <a:cubicBezTo>
                  <a:pt x="126" y="92"/>
                  <a:pt x="126" y="92"/>
                  <a:pt x="126" y="89"/>
                </a:cubicBezTo>
                <a:cubicBezTo>
                  <a:pt x="128" y="86"/>
                  <a:pt x="128" y="85"/>
                  <a:pt x="128" y="84"/>
                </a:cubicBezTo>
                <a:cubicBezTo>
                  <a:pt x="128" y="82"/>
                  <a:pt x="128" y="80"/>
                  <a:pt x="128" y="77"/>
                </a:cubicBezTo>
                <a:cubicBezTo>
                  <a:pt x="129" y="73"/>
                  <a:pt x="131" y="68"/>
                  <a:pt x="132" y="65"/>
                </a:cubicBezTo>
                <a:cubicBezTo>
                  <a:pt x="134" y="63"/>
                  <a:pt x="135" y="63"/>
                  <a:pt x="135" y="62"/>
                </a:cubicBezTo>
                <a:cubicBezTo>
                  <a:pt x="136" y="61"/>
                  <a:pt x="138" y="59"/>
                  <a:pt x="139" y="59"/>
                </a:cubicBezTo>
                <a:cubicBezTo>
                  <a:pt x="140" y="58"/>
                  <a:pt x="140" y="58"/>
                  <a:pt x="142" y="57"/>
                </a:cubicBezTo>
                <a:cubicBezTo>
                  <a:pt x="143" y="55"/>
                  <a:pt x="147" y="54"/>
                  <a:pt x="149" y="53"/>
                </a:cubicBezTo>
                <a:cubicBezTo>
                  <a:pt x="153" y="53"/>
                  <a:pt x="155" y="52"/>
                  <a:pt x="157" y="52"/>
                </a:cubicBezTo>
                <a:cubicBezTo>
                  <a:pt x="158" y="52"/>
                  <a:pt x="160" y="53"/>
                  <a:pt x="165" y="54"/>
                </a:cubicBezTo>
                <a:cubicBezTo>
                  <a:pt x="169" y="54"/>
                  <a:pt x="173" y="58"/>
                  <a:pt x="174" y="58"/>
                </a:cubicBezTo>
                <a:cubicBezTo>
                  <a:pt x="174" y="59"/>
                  <a:pt x="174" y="59"/>
                  <a:pt x="176" y="60"/>
                </a:cubicBezTo>
                <a:cubicBezTo>
                  <a:pt x="177" y="61"/>
                  <a:pt x="177" y="61"/>
                  <a:pt x="178" y="62"/>
                </a:cubicBezTo>
                <a:cubicBezTo>
                  <a:pt x="179" y="63"/>
                  <a:pt x="181" y="65"/>
                  <a:pt x="183" y="65"/>
                </a:cubicBezTo>
                <a:cubicBezTo>
                  <a:pt x="184" y="66"/>
                  <a:pt x="184" y="67"/>
                  <a:pt x="185" y="69"/>
                </a:cubicBezTo>
                <a:cubicBezTo>
                  <a:pt x="186" y="69"/>
                  <a:pt x="188" y="73"/>
                  <a:pt x="188" y="74"/>
                </a:cubicBezTo>
                <a:cubicBezTo>
                  <a:pt x="188" y="76"/>
                  <a:pt x="189" y="86"/>
                  <a:pt x="188" y="88"/>
                </a:cubicBezTo>
                <a:cubicBezTo>
                  <a:pt x="188" y="91"/>
                  <a:pt x="187" y="97"/>
                  <a:pt x="187" y="99"/>
                </a:cubicBezTo>
                <a:cubicBezTo>
                  <a:pt x="186" y="100"/>
                  <a:pt x="188" y="99"/>
                  <a:pt x="188" y="100"/>
                </a:cubicBezTo>
                <a:cubicBezTo>
                  <a:pt x="188" y="100"/>
                  <a:pt x="188" y="102"/>
                  <a:pt x="187" y="105"/>
                </a:cubicBezTo>
                <a:cubicBezTo>
                  <a:pt x="186" y="109"/>
                  <a:pt x="185" y="112"/>
                  <a:pt x="185" y="113"/>
                </a:cubicBezTo>
                <a:cubicBezTo>
                  <a:pt x="185" y="114"/>
                  <a:pt x="184" y="116"/>
                  <a:pt x="184" y="117"/>
                </a:cubicBezTo>
                <a:cubicBezTo>
                  <a:pt x="184" y="117"/>
                  <a:pt x="184" y="118"/>
                  <a:pt x="184" y="120"/>
                </a:cubicBezTo>
                <a:cubicBezTo>
                  <a:pt x="183" y="121"/>
                  <a:pt x="182" y="121"/>
                  <a:pt x="182" y="121"/>
                </a:cubicBezTo>
                <a:cubicBezTo>
                  <a:pt x="182" y="121"/>
                  <a:pt x="180" y="130"/>
                  <a:pt x="179" y="134"/>
                </a:cubicBezTo>
                <a:cubicBezTo>
                  <a:pt x="177" y="139"/>
                  <a:pt x="173" y="143"/>
                  <a:pt x="172" y="144"/>
                </a:cubicBezTo>
                <a:cubicBezTo>
                  <a:pt x="171" y="146"/>
                  <a:pt x="173" y="147"/>
                  <a:pt x="173" y="147"/>
                </a:cubicBezTo>
                <a:cubicBezTo>
                  <a:pt x="173" y="147"/>
                  <a:pt x="174" y="150"/>
                  <a:pt x="176" y="152"/>
                </a:cubicBezTo>
                <a:cubicBezTo>
                  <a:pt x="177" y="154"/>
                  <a:pt x="179" y="155"/>
                  <a:pt x="181" y="157"/>
                </a:cubicBezTo>
                <a:cubicBezTo>
                  <a:pt x="184" y="158"/>
                  <a:pt x="185" y="160"/>
                  <a:pt x="185" y="160"/>
                </a:cubicBezTo>
                <a:cubicBezTo>
                  <a:pt x="185" y="160"/>
                  <a:pt x="192" y="163"/>
                  <a:pt x="197" y="166"/>
                </a:cubicBezTo>
                <a:cubicBezTo>
                  <a:pt x="201" y="168"/>
                  <a:pt x="212" y="174"/>
                  <a:pt x="216" y="176"/>
                </a:cubicBezTo>
                <a:cubicBezTo>
                  <a:pt x="219" y="178"/>
                  <a:pt x="222" y="181"/>
                  <a:pt x="223" y="181"/>
                </a:cubicBezTo>
                <a:cubicBezTo>
                  <a:pt x="224" y="182"/>
                  <a:pt x="224" y="181"/>
                  <a:pt x="225" y="182"/>
                </a:cubicBezTo>
                <a:cubicBezTo>
                  <a:pt x="227" y="183"/>
                  <a:pt x="228" y="185"/>
                  <a:pt x="228" y="189"/>
                </a:cubicBezTo>
                <a:cubicBezTo>
                  <a:pt x="229" y="192"/>
                  <a:pt x="230" y="203"/>
                  <a:pt x="229" y="205"/>
                </a:cubicBezTo>
                <a:cubicBezTo>
                  <a:pt x="229" y="207"/>
                  <a:pt x="230" y="207"/>
                  <a:pt x="230" y="207"/>
                </a:cubicBezTo>
                <a:cubicBezTo>
                  <a:pt x="231" y="208"/>
                  <a:pt x="231" y="212"/>
                  <a:pt x="232" y="216"/>
                </a:cubicBezTo>
                <a:cubicBezTo>
                  <a:pt x="232" y="216"/>
                  <a:pt x="232" y="216"/>
                  <a:pt x="56" y="2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16" name="red"/>
          <p:cNvSpPr>
            <a:spLocks noEditPoints="1"/>
          </p:cNvSpPr>
          <p:nvPr/>
        </p:nvSpPr>
        <p:spPr bwMode="auto">
          <a:xfrm>
            <a:off x="3078369" y="5494338"/>
            <a:ext cx="447675" cy="447675"/>
          </a:xfrm>
          <a:custGeom>
            <a:avLst/>
            <a:gdLst>
              <a:gd name="T0" fmla="*/ 0 w 192"/>
              <a:gd name="T1" fmla="*/ 96 h 192"/>
              <a:gd name="T2" fmla="*/ 192 w 192"/>
              <a:gd name="T3" fmla="*/ 96 h 192"/>
              <a:gd name="T4" fmla="*/ 40 w 192"/>
              <a:gd name="T5" fmla="*/ 143 h 192"/>
              <a:gd name="T6" fmla="*/ 42 w 192"/>
              <a:gd name="T7" fmla="*/ 131 h 192"/>
              <a:gd name="T8" fmla="*/ 60 w 192"/>
              <a:gd name="T9" fmla="*/ 122 h 192"/>
              <a:gd name="T10" fmla="*/ 71 w 192"/>
              <a:gd name="T11" fmla="*/ 113 h 192"/>
              <a:gd name="T12" fmla="*/ 80 w 192"/>
              <a:gd name="T13" fmla="*/ 103 h 192"/>
              <a:gd name="T14" fmla="*/ 81 w 192"/>
              <a:gd name="T15" fmla="*/ 89 h 192"/>
              <a:gd name="T16" fmla="*/ 79 w 192"/>
              <a:gd name="T17" fmla="*/ 90 h 192"/>
              <a:gd name="T18" fmla="*/ 79 w 192"/>
              <a:gd name="T19" fmla="*/ 90 h 192"/>
              <a:gd name="T20" fmla="*/ 78 w 192"/>
              <a:gd name="T21" fmla="*/ 89 h 192"/>
              <a:gd name="T22" fmla="*/ 77 w 192"/>
              <a:gd name="T23" fmla="*/ 90 h 192"/>
              <a:gd name="T24" fmla="*/ 77 w 192"/>
              <a:gd name="T25" fmla="*/ 90 h 192"/>
              <a:gd name="T26" fmla="*/ 76 w 192"/>
              <a:gd name="T27" fmla="*/ 91 h 192"/>
              <a:gd name="T28" fmla="*/ 73 w 192"/>
              <a:gd name="T29" fmla="*/ 90 h 192"/>
              <a:gd name="T30" fmla="*/ 72 w 192"/>
              <a:gd name="T31" fmla="*/ 89 h 192"/>
              <a:gd name="T32" fmla="*/ 73 w 192"/>
              <a:gd name="T33" fmla="*/ 90 h 192"/>
              <a:gd name="T34" fmla="*/ 72 w 192"/>
              <a:gd name="T35" fmla="*/ 89 h 192"/>
              <a:gd name="T36" fmla="*/ 71 w 192"/>
              <a:gd name="T37" fmla="*/ 87 h 192"/>
              <a:gd name="T38" fmla="*/ 68 w 192"/>
              <a:gd name="T39" fmla="*/ 82 h 192"/>
              <a:gd name="T40" fmla="*/ 68 w 192"/>
              <a:gd name="T41" fmla="*/ 82 h 192"/>
              <a:gd name="T42" fmla="*/ 68 w 192"/>
              <a:gd name="T43" fmla="*/ 70 h 192"/>
              <a:gd name="T44" fmla="*/ 79 w 192"/>
              <a:gd name="T45" fmla="*/ 38 h 192"/>
              <a:gd name="T46" fmla="*/ 95 w 192"/>
              <a:gd name="T47" fmla="*/ 29 h 192"/>
              <a:gd name="T48" fmla="*/ 109 w 192"/>
              <a:gd name="T49" fmla="*/ 31 h 192"/>
              <a:gd name="T50" fmla="*/ 124 w 192"/>
              <a:gd name="T51" fmla="*/ 50 h 192"/>
              <a:gd name="T52" fmla="*/ 122 w 192"/>
              <a:gd name="T53" fmla="*/ 85 h 192"/>
              <a:gd name="T54" fmla="*/ 121 w 192"/>
              <a:gd name="T55" fmla="*/ 88 h 192"/>
              <a:gd name="T56" fmla="*/ 120 w 192"/>
              <a:gd name="T57" fmla="*/ 89 h 192"/>
              <a:gd name="T58" fmla="*/ 116 w 192"/>
              <a:gd name="T59" fmla="*/ 94 h 192"/>
              <a:gd name="T60" fmla="*/ 117 w 192"/>
              <a:gd name="T61" fmla="*/ 93 h 192"/>
              <a:gd name="T62" fmla="*/ 116 w 192"/>
              <a:gd name="T63" fmla="*/ 92 h 192"/>
              <a:gd name="T64" fmla="*/ 115 w 192"/>
              <a:gd name="T65" fmla="*/ 93 h 192"/>
              <a:gd name="T66" fmla="*/ 113 w 192"/>
              <a:gd name="T67" fmla="*/ 94 h 192"/>
              <a:gd name="T68" fmla="*/ 114 w 192"/>
              <a:gd name="T69" fmla="*/ 93 h 192"/>
              <a:gd name="T70" fmla="*/ 112 w 192"/>
              <a:gd name="T71" fmla="*/ 98 h 192"/>
              <a:gd name="T72" fmla="*/ 125 w 192"/>
              <a:gd name="T73" fmla="*/ 108 h 192"/>
              <a:gd name="T74" fmla="*/ 146 w 192"/>
              <a:gd name="T75" fmla="*/ 115 h 192"/>
              <a:gd name="T76" fmla="*/ 159 w 192"/>
              <a:gd name="T77" fmla="*/ 130 h 192"/>
              <a:gd name="T78" fmla="*/ 40 w 192"/>
              <a:gd name="T79" fmla="*/ 14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2" h="192">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moveTo>
                  <a:pt x="40" y="143"/>
                </a:moveTo>
                <a:cubicBezTo>
                  <a:pt x="40" y="140"/>
                  <a:pt x="41" y="139"/>
                  <a:pt x="41" y="137"/>
                </a:cubicBezTo>
                <a:cubicBezTo>
                  <a:pt x="41" y="134"/>
                  <a:pt x="41" y="132"/>
                  <a:pt x="42" y="131"/>
                </a:cubicBezTo>
                <a:cubicBezTo>
                  <a:pt x="43" y="130"/>
                  <a:pt x="44" y="130"/>
                  <a:pt x="45" y="129"/>
                </a:cubicBezTo>
                <a:cubicBezTo>
                  <a:pt x="52" y="125"/>
                  <a:pt x="57" y="124"/>
                  <a:pt x="60" y="122"/>
                </a:cubicBezTo>
                <a:cubicBezTo>
                  <a:pt x="62" y="120"/>
                  <a:pt x="64" y="118"/>
                  <a:pt x="65" y="117"/>
                </a:cubicBezTo>
                <a:cubicBezTo>
                  <a:pt x="68" y="116"/>
                  <a:pt x="68" y="115"/>
                  <a:pt x="71" y="113"/>
                </a:cubicBezTo>
                <a:cubicBezTo>
                  <a:pt x="73" y="111"/>
                  <a:pt x="75" y="109"/>
                  <a:pt x="75" y="109"/>
                </a:cubicBezTo>
                <a:cubicBezTo>
                  <a:pt x="77" y="105"/>
                  <a:pt x="79" y="103"/>
                  <a:pt x="80" y="103"/>
                </a:cubicBezTo>
                <a:cubicBezTo>
                  <a:pt x="83" y="102"/>
                  <a:pt x="82" y="103"/>
                  <a:pt x="81" y="94"/>
                </a:cubicBezTo>
                <a:cubicBezTo>
                  <a:pt x="81" y="91"/>
                  <a:pt x="81" y="90"/>
                  <a:pt x="81" y="89"/>
                </a:cubicBezTo>
                <a:cubicBezTo>
                  <a:pt x="80" y="88"/>
                  <a:pt x="81" y="90"/>
                  <a:pt x="80" y="90"/>
                </a:cubicBezTo>
                <a:cubicBezTo>
                  <a:pt x="80" y="90"/>
                  <a:pt x="79" y="90"/>
                  <a:pt x="79" y="90"/>
                </a:cubicBezTo>
                <a:cubicBezTo>
                  <a:pt x="79" y="90"/>
                  <a:pt x="79" y="90"/>
                  <a:pt x="79" y="90"/>
                </a:cubicBezTo>
                <a:cubicBezTo>
                  <a:pt x="79" y="90"/>
                  <a:pt x="79" y="90"/>
                  <a:pt x="79" y="90"/>
                </a:cubicBezTo>
                <a:cubicBezTo>
                  <a:pt x="79" y="90"/>
                  <a:pt x="79" y="89"/>
                  <a:pt x="78" y="89"/>
                </a:cubicBezTo>
                <a:cubicBezTo>
                  <a:pt x="78" y="89"/>
                  <a:pt x="78" y="89"/>
                  <a:pt x="78" y="89"/>
                </a:cubicBezTo>
                <a:cubicBezTo>
                  <a:pt x="77" y="89"/>
                  <a:pt x="77" y="89"/>
                  <a:pt x="77" y="89"/>
                </a:cubicBezTo>
                <a:cubicBezTo>
                  <a:pt x="77" y="89"/>
                  <a:pt x="77" y="90"/>
                  <a:pt x="77" y="90"/>
                </a:cubicBezTo>
                <a:cubicBezTo>
                  <a:pt x="77" y="90"/>
                  <a:pt x="78" y="90"/>
                  <a:pt x="78" y="90"/>
                </a:cubicBezTo>
                <a:cubicBezTo>
                  <a:pt x="78" y="90"/>
                  <a:pt x="78" y="90"/>
                  <a:pt x="77" y="90"/>
                </a:cubicBezTo>
                <a:cubicBezTo>
                  <a:pt x="77" y="90"/>
                  <a:pt x="75" y="89"/>
                  <a:pt x="75" y="88"/>
                </a:cubicBezTo>
                <a:cubicBezTo>
                  <a:pt x="75" y="90"/>
                  <a:pt x="76" y="90"/>
                  <a:pt x="76" y="91"/>
                </a:cubicBezTo>
                <a:cubicBezTo>
                  <a:pt x="76" y="91"/>
                  <a:pt x="75" y="91"/>
                  <a:pt x="75" y="90"/>
                </a:cubicBezTo>
                <a:cubicBezTo>
                  <a:pt x="74" y="90"/>
                  <a:pt x="74" y="90"/>
                  <a:pt x="73" y="90"/>
                </a:cubicBezTo>
                <a:cubicBezTo>
                  <a:pt x="73" y="90"/>
                  <a:pt x="74" y="90"/>
                  <a:pt x="75" y="91"/>
                </a:cubicBezTo>
                <a:cubicBezTo>
                  <a:pt x="73" y="90"/>
                  <a:pt x="73" y="90"/>
                  <a:pt x="72" y="89"/>
                </a:cubicBezTo>
                <a:cubicBezTo>
                  <a:pt x="72" y="89"/>
                  <a:pt x="72" y="89"/>
                  <a:pt x="72" y="89"/>
                </a:cubicBezTo>
                <a:cubicBezTo>
                  <a:pt x="73" y="90"/>
                  <a:pt x="73" y="90"/>
                  <a:pt x="73" y="90"/>
                </a:cubicBezTo>
                <a:cubicBezTo>
                  <a:pt x="73" y="90"/>
                  <a:pt x="72" y="90"/>
                  <a:pt x="72" y="89"/>
                </a:cubicBezTo>
                <a:cubicBezTo>
                  <a:pt x="72" y="89"/>
                  <a:pt x="72" y="89"/>
                  <a:pt x="72" y="89"/>
                </a:cubicBezTo>
                <a:cubicBezTo>
                  <a:pt x="72" y="89"/>
                  <a:pt x="72" y="89"/>
                  <a:pt x="72" y="89"/>
                </a:cubicBezTo>
                <a:cubicBezTo>
                  <a:pt x="71" y="88"/>
                  <a:pt x="71" y="87"/>
                  <a:pt x="71" y="87"/>
                </a:cubicBezTo>
                <a:cubicBezTo>
                  <a:pt x="71" y="88"/>
                  <a:pt x="71" y="88"/>
                  <a:pt x="71" y="88"/>
                </a:cubicBezTo>
                <a:cubicBezTo>
                  <a:pt x="71" y="88"/>
                  <a:pt x="69" y="84"/>
                  <a:pt x="68" y="82"/>
                </a:cubicBezTo>
                <a:cubicBezTo>
                  <a:pt x="68" y="82"/>
                  <a:pt x="69" y="84"/>
                  <a:pt x="69" y="84"/>
                </a:cubicBezTo>
                <a:cubicBezTo>
                  <a:pt x="68" y="83"/>
                  <a:pt x="68" y="82"/>
                  <a:pt x="68" y="82"/>
                </a:cubicBezTo>
                <a:cubicBezTo>
                  <a:pt x="68" y="82"/>
                  <a:pt x="68" y="82"/>
                  <a:pt x="68" y="83"/>
                </a:cubicBezTo>
                <a:cubicBezTo>
                  <a:pt x="66" y="78"/>
                  <a:pt x="67" y="72"/>
                  <a:pt x="68" y="70"/>
                </a:cubicBezTo>
                <a:cubicBezTo>
                  <a:pt x="68" y="57"/>
                  <a:pt x="71" y="51"/>
                  <a:pt x="71" y="49"/>
                </a:cubicBezTo>
                <a:cubicBezTo>
                  <a:pt x="74" y="40"/>
                  <a:pt x="77" y="39"/>
                  <a:pt x="79" y="38"/>
                </a:cubicBezTo>
                <a:cubicBezTo>
                  <a:pt x="85" y="29"/>
                  <a:pt x="91" y="31"/>
                  <a:pt x="92" y="31"/>
                </a:cubicBezTo>
                <a:cubicBezTo>
                  <a:pt x="96" y="32"/>
                  <a:pt x="93" y="31"/>
                  <a:pt x="95" y="29"/>
                </a:cubicBezTo>
                <a:cubicBezTo>
                  <a:pt x="98" y="27"/>
                  <a:pt x="102" y="29"/>
                  <a:pt x="102" y="29"/>
                </a:cubicBezTo>
                <a:cubicBezTo>
                  <a:pt x="105" y="29"/>
                  <a:pt x="108" y="30"/>
                  <a:pt x="109" y="31"/>
                </a:cubicBezTo>
                <a:cubicBezTo>
                  <a:pt x="115" y="32"/>
                  <a:pt x="117" y="37"/>
                  <a:pt x="118" y="38"/>
                </a:cubicBezTo>
                <a:cubicBezTo>
                  <a:pt x="121" y="42"/>
                  <a:pt x="124" y="48"/>
                  <a:pt x="124" y="50"/>
                </a:cubicBezTo>
                <a:cubicBezTo>
                  <a:pt x="128" y="65"/>
                  <a:pt x="125" y="78"/>
                  <a:pt x="124" y="81"/>
                </a:cubicBezTo>
                <a:cubicBezTo>
                  <a:pt x="123" y="84"/>
                  <a:pt x="123" y="83"/>
                  <a:pt x="122" y="85"/>
                </a:cubicBezTo>
                <a:cubicBezTo>
                  <a:pt x="121" y="87"/>
                  <a:pt x="122" y="85"/>
                  <a:pt x="122" y="84"/>
                </a:cubicBezTo>
                <a:cubicBezTo>
                  <a:pt x="121" y="85"/>
                  <a:pt x="121" y="88"/>
                  <a:pt x="121" y="88"/>
                </a:cubicBezTo>
                <a:cubicBezTo>
                  <a:pt x="121" y="88"/>
                  <a:pt x="121" y="90"/>
                  <a:pt x="120" y="90"/>
                </a:cubicBezTo>
                <a:cubicBezTo>
                  <a:pt x="120" y="90"/>
                  <a:pt x="120" y="90"/>
                  <a:pt x="120" y="89"/>
                </a:cubicBezTo>
                <a:cubicBezTo>
                  <a:pt x="119" y="91"/>
                  <a:pt x="118" y="92"/>
                  <a:pt x="116" y="93"/>
                </a:cubicBezTo>
                <a:cubicBezTo>
                  <a:pt x="116" y="94"/>
                  <a:pt x="116" y="94"/>
                  <a:pt x="116" y="94"/>
                </a:cubicBezTo>
                <a:cubicBezTo>
                  <a:pt x="116" y="94"/>
                  <a:pt x="116" y="93"/>
                  <a:pt x="116" y="93"/>
                </a:cubicBezTo>
                <a:cubicBezTo>
                  <a:pt x="116" y="93"/>
                  <a:pt x="116" y="93"/>
                  <a:pt x="117" y="93"/>
                </a:cubicBezTo>
                <a:cubicBezTo>
                  <a:pt x="116" y="94"/>
                  <a:pt x="117" y="93"/>
                  <a:pt x="116" y="93"/>
                </a:cubicBezTo>
                <a:cubicBezTo>
                  <a:pt x="116" y="93"/>
                  <a:pt x="116" y="93"/>
                  <a:pt x="116" y="92"/>
                </a:cubicBezTo>
                <a:cubicBezTo>
                  <a:pt x="116" y="93"/>
                  <a:pt x="116" y="93"/>
                  <a:pt x="115" y="94"/>
                </a:cubicBezTo>
                <a:cubicBezTo>
                  <a:pt x="115" y="93"/>
                  <a:pt x="114" y="94"/>
                  <a:pt x="115" y="93"/>
                </a:cubicBezTo>
                <a:cubicBezTo>
                  <a:pt x="114" y="93"/>
                  <a:pt x="114" y="93"/>
                  <a:pt x="114" y="93"/>
                </a:cubicBezTo>
                <a:cubicBezTo>
                  <a:pt x="114" y="93"/>
                  <a:pt x="114" y="93"/>
                  <a:pt x="113" y="94"/>
                </a:cubicBezTo>
                <a:cubicBezTo>
                  <a:pt x="114" y="93"/>
                  <a:pt x="114" y="93"/>
                  <a:pt x="114" y="93"/>
                </a:cubicBezTo>
                <a:cubicBezTo>
                  <a:pt x="114" y="93"/>
                  <a:pt x="113" y="93"/>
                  <a:pt x="114" y="93"/>
                </a:cubicBezTo>
                <a:cubicBezTo>
                  <a:pt x="113" y="93"/>
                  <a:pt x="113" y="92"/>
                  <a:pt x="111" y="94"/>
                </a:cubicBezTo>
                <a:cubicBezTo>
                  <a:pt x="111" y="94"/>
                  <a:pt x="111" y="94"/>
                  <a:pt x="112" y="98"/>
                </a:cubicBezTo>
                <a:cubicBezTo>
                  <a:pt x="112" y="99"/>
                  <a:pt x="113" y="99"/>
                  <a:pt x="114" y="99"/>
                </a:cubicBezTo>
                <a:cubicBezTo>
                  <a:pt x="119" y="100"/>
                  <a:pt x="119" y="106"/>
                  <a:pt x="125" y="108"/>
                </a:cubicBezTo>
                <a:cubicBezTo>
                  <a:pt x="129" y="109"/>
                  <a:pt x="128" y="110"/>
                  <a:pt x="130" y="111"/>
                </a:cubicBezTo>
                <a:cubicBezTo>
                  <a:pt x="132" y="111"/>
                  <a:pt x="143" y="114"/>
                  <a:pt x="146" y="115"/>
                </a:cubicBezTo>
                <a:cubicBezTo>
                  <a:pt x="152" y="117"/>
                  <a:pt x="154" y="120"/>
                  <a:pt x="155" y="120"/>
                </a:cubicBezTo>
                <a:cubicBezTo>
                  <a:pt x="157" y="120"/>
                  <a:pt x="156" y="122"/>
                  <a:pt x="159" y="130"/>
                </a:cubicBezTo>
                <a:cubicBezTo>
                  <a:pt x="159" y="131"/>
                  <a:pt x="161" y="136"/>
                  <a:pt x="163" y="143"/>
                </a:cubicBezTo>
                <a:cubicBezTo>
                  <a:pt x="163" y="143"/>
                  <a:pt x="163" y="143"/>
                  <a:pt x="40" y="143"/>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nvGrpSpPr>
          <p:cNvPr id="121" name="?"/>
          <p:cNvGrpSpPr/>
          <p:nvPr/>
        </p:nvGrpSpPr>
        <p:grpSpPr>
          <a:xfrm>
            <a:off x="3158660" y="5570666"/>
            <a:ext cx="300553" cy="300553"/>
            <a:chOff x="7525178" y="-1479917"/>
            <a:chExt cx="533570" cy="533570"/>
          </a:xfrm>
        </p:grpSpPr>
        <p:sp>
          <p:nvSpPr>
            <p:cNvPr id="122" name="Oval 8"/>
            <p:cNvSpPr>
              <a:spLocks noChangeArrowheads="1"/>
            </p:cNvSpPr>
            <p:nvPr/>
          </p:nvSpPr>
          <p:spPr bwMode="auto">
            <a:xfrm>
              <a:off x="7525178" y="-1479917"/>
              <a:ext cx="533570" cy="533570"/>
            </a:xfrm>
            <a:prstGeom prst="ellipse">
              <a:avLst/>
            </a:pr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23" name="Freeform 9"/>
            <p:cNvSpPr>
              <a:spLocks noEditPoints="1"/>
            </p:cNvSpPr>
            <p:nvPr/>
          </p:nvSpPr>
          <p:spPr bwMode="auto">
            <a:xfrm>
              <a:off x="7678234" y="-1373097"/>
              <a:ext cx="229584" cy="322587"/>
            </a:xfrm>
            <a:custGeom>
              <a:avLst/>
              <a:gdLst>
                <a:gd name="T0" fmla="*/ 112 w 183"/>
                <a:gd name="T1" fmla="*/ 192 h 257"/>
                <a:gd name="T2" fmla="*/ 68 w 183"/>
                <a:gd name="T3" fmla="*/ 192 h 257"/>
                <a:gd name="T4" fmla="*/ 68 w 183"/>
                <a:gd name="T5" fmla="*/ 180 h 257"/>
                <a:gd name="T6" fmla="*/ 75 w 183"/>
                <a:gd name="T7" fmla="*/ 145 h 257"/>
                <a:gd name="T8" fmla="*/ 103 w 183"/>
                <a:gd name="T9" fmla="*/ 113 h 257"/>
                <a:gd name="T10" fmla="*/ 129 w 183"/>
                <a:gd name="T11" fmla="*/ 91 h 257"/>
                <a:gd name="T12" fmla="*/ 135 w 183"/>
                <a:gd name="T13" fmla="*/ 72 h 257"/>
                <a:gd name="T14" fmla="*/ 124 w 183"/>
                <a:gd name="T15" fmla="*/ 47 h 257"/>
                <a:gd name="T16" fmla="*/ 93 w 183"/>
                <a:gd name="T17" fmla="*/ 37 h 257"/>
                <a:gd name="T18" fmla="*/ 62 w 183"/>
                <a:gd name="T19" fmla="*/ 48 h 257"/>
                <a:gd name="T20" fmla="*/ 45 w 183"/>
                <a:gd name="T21" fmla="*/ 80 h 257"/>
                <a:gd name="T22" fmla="*/ 0 w 183"/>
                <a:gd name="T23" fmla="*/ 75 h 257"/>
                <a:gd name="T24" fmla="*/ 27 w 183"/>
                <a:gd name="T25" fmla="*/ 22 h 257"/>
                <a:gd name="T26" fmla="*/ 91 w 183"/>
                <a:gd name="T27" fmla="*/ 0 h 257"/>
                <a:gd name="T28" fmla="*/ 158 w 183"/>
                <a:gd name="T29" fmla="*/ 22 h 257"/>
                <a:gd name="T30" fmla="*/ 183 w 183"/>
                <a:gd name="T31" fmla="*/ 73 h 257"/>
                <a:gd name="T32" fmla="*/ 174 w 183"/>
                <a:gd name="T33" fmla="*/ 104 h 257"/>
                <a:gd name="T34" fmla="*/ 135 w 183"/>
                <a:gd name="T35" fmla="*/ 143 h 257"/>
                <a:gd name="T36" fmla="*/ 116 w 183"/>
                <a:gd name="T37" fmla="*/ 164 h 257"/>
                <a:gd name="T38" fmla="*/ 112 w 183"/>
                <a:gd name="T39" fmla="*/ 192 h 257"/>
                <a:gd name="T40" fmla="*/ 68 w 183"/>
                <a:gd name="T41" fmla="*/ 257 h 257"/>
                <a:gd name="T42" fmla="*/ 68 w 183"/>
                <a:gd name="T43" fmla="*/ 209 h 257"/>
                <a:gd name="T44" fmla="*/ 117 w 183"/>
                <a:gd name="T45" fmla="*/ 209 h 257"/>
                <a:gd name="T46" fmla="*/ 117 w 183"/>
                <a:gd name="T47" fmla="*/ 257 h 257"/>
                <a:gd name="T48" fmla="*/ 68 w 183"/>
                <a:gd name="T49" fmla="*/ 257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3" h="257">
                  <a:moveTo>
                    <a:pt x="112" y="192"/>
                  </a:moveTo>
                  <a:cubicBezTo>
                    <a:pt x="68" y="192"/>
                    <a:pt x="68" y="192"/>
                    <a:pt x="68" y="192"/>
                  </a:cubicBezTo>
                  <a:cubicBezTo>
                    <a:pt x="68" y="185"/>
                    <a:pt x="68" y="181"/>
                    <a:pt x="68" y="180"/>
                  </a:cubicBezTo>
                  <a:cubicBezTo>
                    <a:pt x="68" y="166"/>
                    <a:pt x="70" y="154"/>
                    <a:pt x="75" y="145"/>
                  </a:cubicBezTo>
                  <a:cubicBezTo>
                    <a:pt x="80" y="135"/>
                    <a:pt x="89" y="125"/>
                    <a:pt x="103" y="113"/>
                  </a:cubicBezTo>
                  <a:cubicBezTo>
                    <a:pt x="118" y="102"/>
                    <a:pt x="126" y="94"/>
                    <a:pt x="129" y="91"/>
                  </a:cubicBezTo>
                  <a:cubicBezTo>
                    <a:pt x="133" y="85"/>
                    <a:pt x="135" y="79"/>
                    <a:pt x="135" y="72"/>
                  </a:cubicBezTo>
                  <a:cubicBezTo>
                    <a:pt x="135" y="62"/>
                    <a:pt x="132" y="54"/>
                    <a:pt x="124" y="47"/>
                  </a:cubicBezTo>
                  <a:cubicBezTo>
                    <a:pt x="116" y="41"/>
                    <a:pt x="106" y="37"/>
                    <a:pt x="93" y="37"/>
                  </a:cubicBezTo>
                  <a:cubicBezTo>
                    <a:pt x="81" y="37"/>
                    <a:pt x="71" y="41"/>
                    <a:pt x="62" y="48"/>
                  </a:cubicBezTo>
                  <a:cubicBezTo>
                    <a:pt x="54" y="55"/>
                    <a:pt x="48" y="66"/>
                    <a:pt x="45" y="80"/>
                  </a:cubicBezTo>
                  <a:cubicBezTo>
                    <a:pt x="0" y="75"/>
                    <a:pt x="0" y="75"/>
                    <a:pt x="0" y="75"/>
                  </a:cubicBezTo>
                  <a:cubicBezTo>
                    <a:pt x="1" y="54"/>
                    <a:pt x="10" y="36"/>
                    <a:pt x="27" y="22"/>
                  </a:cubicBezTo>
                  <a:cubicBezTo>
                    <a:pt x="43" y="7"/>
                    <a:pt x="65" y="0"/>
                    <a:pt x="91" y="0"/>
                  </a:cubicBezTo>
                  <a:cubicBezTo>
                    <a:pt x="119" y="0"/>
                    <a:pt x="142" y="7"/>
                    <a:pt x="158" y="22"/>
                  </a:cubicBezTo>
                  <a:cubicBezTo>
                    <a:pt x="175" y="37"/>
                    <a:pt x="183" y="54"/>
                    <a:pt x="183" y="73"/>
                  </a:cubicBezTo>
                  <a:cubicBezTo>
                    <a:pt x="183" y="84"/>
                    <a:pt x="180" y="94"/>
                    <a:pt x="174" y="104"/>
                  </a:cubicBezTo>
                  <a:cubicBezTo>
                    <a:pt x="168" y="113"/>
                    <a:pt x="155" y="126"/>
                    <a:pt x="135" y="143"/>
                  </a:cubicBezTo>
                  <a:cubicBezTo>
                    <a:pt x="125" y="152"/>
                    <a:pt x="118" y="159"/>
                    <a:pt x="116" y="164"/>
                  </a:cubicBezTo>
                  <a:cubicBezTo>
                    <a:pt x="113" y="169"/>
                    <a:pt x="112" y="178"/>
                    <a:pt x="112" y="192"/>
                  </a:cubicBezTo>
                  <a:close/>
                  <a:moveTo>
                    <a:pt x="68" y="257"/>
                  </a:moveTo>
                  <a:cubicBezTo>
                    <a:pt x="68" y="209"/>
                    <a:pt x="68" y="209"/>
                    <a:pt x="68" y="209"/>
                  </a:cubicBezTo>
                  <a:cubicBezTo>
                    <a:pt x="117" y="209"/>
                    <a:pt x="117" y="209"/>
                    <a:pt x="117" y="209"/>
                  </a:cubicBezTo>
                  <a:cubicBezTo>
                    <a:pt x="117" y="257"/>
                    <a:pt x="117" y="257"/>
                    <a:pt x="117" y="257"/>
                  </a:cubicBezTo>
                  <a:lnTo>
                    <a:pt x="68" y="25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241" name="yellow"/>
          <p:cNvSpPr/>
          <p:nvPr/>
        </p:nvSpPr>
        <p:spPr bwMode="auto">
          <a:xfrm>
            <a:off x="8472135" y="4477406"/>
            <a:ext cx="432077" cy="432077"/>
          </a:xfrm>
          <a:prstGeom prst="ellipse">
            <a:avLst/>
          </a:prstGeom>
          <a:solidFill>
            <a:srgbClr val="FFC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94" name="lightbulb"/>
          <p:cNvGrpSpPr>
            <a:grpSpLocks noChangeAspect="1"/>
          </p:cNvGrpSpPr>
          <p:nvPr/>
        </p:nvGrpSpPr>
        <p:grpSpPr bwMode="auto">
          <a:xfrm>
            <a:off x="8593807" y="4551518"/>
            <a:ext cx="188733" cy="283852"/>
            <a:chOff x="6323" y="2185"/>
            <a:chExt cx="125" cy="188"/>
          </a:xfrm>
          <a:solidFill>
            <a:schemeClr val="bg1"/>
          </a:solidFill>
        </p:grpSpPr>
        <p:sp>
          <p:nvSpPr>
            <p:cNvPr id="95" name="Freeform 13"/>
            <p:cNvSpPr>
              <a:spLocks/>
            </p:cNvSpPr>
            <p:nvPr/>
          </p:nvSpPr>
          <p:spPr bwMode="auto">
            <a:xfrm>
              <a:off x="6363" y="2333"/>
              <a:ext cx="46" cy="13"/>
            </a:xfrm>
            <a:custGeom>
              <a:avLst/>
              <a:gdLst>
                <a:gd name="T0" fmla="*/ 45 w 46"/>
                <a:gd name="T1" fmla="*/ 3 h 13"/>
                <a:gd name="T2" fmla="*/ 45 w 46"/>
                <a:gd name="T3" fmla="*/ 2 h 13"/>
                <a:gd name="T4" fmla="*/ 43 w 46"/>
                <a:gd name="T5" fmla="*/ 1 h 13"/>
                <a:gd name="T6" fmla="*/ 42 w 46"/>
                <a:gd name="T7" fmla="*/ 0 h 13"/>
                <a:gd name="T8" fmla="*/ 41 w 46"/>
                <a:gd name="T9" fmla="*/ 0 h 13"/>
                <a:gd name="T10" fmla="*/ 16 w 46"/>
                <a:gd name="T11" fmla="*/ 0 h 13"/>
                <a:gd name="T12" fmla="*/ 14 w 46"/>
                <a:gd name="T13" fmla="*/ 0 h 13"/>
                <a:gd name="T14" fmla="*/ 12 w 46"/>
                <a:gd name="T15" fmla="*/ 0 h 13"/>
                <a:gd name="T16" fmla="*/ 5 w 46"/>
                <a:gd name="T17" fmla="*/ 0 h 13"/>
                <a:gd name="T18" fmla="*/ 3 w 46"/>
                <a:gd name="T19" fmla="*/ 0 h 13"/>
                <a:gd name="T20" fmla="*/ 2 w 46"/>
                <a:gd name="T21" fmla="*/ 1 h 13"/>
                <a:gd name="T22" fmla="*/ 1 w 46"/>
                <a:gd name="T23" fmla="*/ 2 h 13"/>
                <a:gd name="T24" fmla="*/ 0 w 46"/>
                <a:gd name="T25" fmla="*/ 3 h 13"/>
                <a:gd name="T26" fmla="*/ 0 w 46"/>
                <a:gd name="T27" fmla="*/ 5 h 13"/>
                <a:gd name="T28" fmla="*/ 0 w 46"/>
                <a:gd name="T29" fmla="*/ 7 h 13"/>
                <a:gd name="T30" fmla="*/ 0 w 46"/>
                <a:gd name="T31" fmla="*/ 8 h 13"/>
                <a:gd name="T32" fmla="*/ 0 w 46"/>
                <a:gd name="T33" fmla="*/ 10 h 13"/>
                <a:gd name="T34" fmla="*/ 1 w 46"/>
                <a:gd name="T35" fmla="*/ 11 h 13"/>
                <a:gd name="T36" fmla="*/ 2 w 46"/>
                <a:gd name="T37" fmla="*/ 12 h 13"/>
                <a:gd name="T38" fmla="*/ 3 w 46"/>
                <a:gd name="T39" fmla="*/ 12 h 13"/>
                <a:gd name="T40" fmla="*/ 5 w 46"/>
                <a:gd name="T41" fmla="*/ 13 h 13"/>
                <a:gd name="T42" fmla="*/ 29 w 46"/>
                <a:gd name="T43" fmla="*/ 13 h 13"/>
                <a:gd name="T44" fmla="*/ 32 w 46"/>
                <a:gd name="T45" fmla="*/ 13 h 13"/>
                <a:gd name="T46" fmla="*/ 34 w 46"/>
                <a:gd name="T47" fmla="*/ 13 h 13"/>
                <a:gd name="T48" fmla="*/ 35 w 46"/>
                <a:gd name="T49" fmla="*/ 13 h 13"/>
                <a:gd name="T50" fmla="*/ 37 w 46"/>
                <a:gd name="T51" fmla="*/ 13 h 13"/>
                <a:gd name="T52" fmla="*/ 40 w 46"/>
                <a:gd name="T53" fmla="*/ 13 h 13"/>
                <a:gd name="T54" fmla="*/ 41 w 46"/>
                <a:gd name="T55" fmla="*/ 13 h 13"/>
                <a:gd name="T56" fmla="*/ 41 w 46"/>
                <a:gd name="T57" fmla="*/ 13 h 13"/>
                <a:gd name="T58" fmla="*/ 41 w 46"/>
                <a:gd name="T59" fmla="*/ 13 h 13"/>
                <a:gd name="T60" fmla="*/ 42 w 46"/>
                <a:gd name="T61" fmla="*/ 12 h 13"/>
                <a:gd name="T62" fmla="*/ 43 w 46"/>
                <a:gd name="T63" fmla="*/ 12 h 13"/>
                <a:gd name="T64" fmla="*/ 45 w 46"/>
                <a:gd name="T65" fmla="*/ 11 h 13"/>
                <a:gd name="T66" fmla="*/ 45 w 46"/>
                <a:gd name="T67" fmla="*/ 10 h 13"/>
                <a:gd name="T68" fmla="*/ 46 w 46"/>
                <a:gd name="T69" fmla="*/ 8 h 13"/>
                <a:gd name="T70" fmla="*/ 46 w 46"/>
                <a:gd name="T71" fmla="*/ 7 h 13"/>
                <a:gd name="T72" fmla="*/ 46 w 46"/>
                <a:gd name="T73" fmla="*/ 5 h 13"/>
                <a:gd name="T74" fmla="*/ 45 w 46"/>
                <a:gd name="T75"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6" h="13">
                  <a:moveTo>
                    <a:pt x="45" y="3"/>
                  </a:moveTo>
                  <a:lnTo>
                    <a:pt x="45" y="2"/>
                  </a:lnTo>
                  <a:lnTo>
                    <a:pt x="43" y="1"/>
                  </a:lnTo>
                  <a:lnTo>
                    <a:pt x="42" y="0"/>
                  </a:lnTo>
                  <a:lnTo>
                    <a:pt x="41" y="0"/>
                  </a:lnTo>
                  <a:lnTo>
                    <a:pt x="16" y="0"/>
                  </a:lnTo>
                  <a:lnTo>
                    <a:pt x="14" y="0"/>
                  </a:lnTo>
                  <a:lnTo>
                    <a:pt x="12" y="0"/>
                  </a:lnTo>
                  <a:lnTo>
                    <a:pt x="5" y="0"/>
                  </a:lnTo>
                  <a:lnTo>
                    <a:pt x="3" y="0"/>
                  </a:lnTo>
                  <a:lnTo>
                    <a:pt x="2" y="1"/>
                  </a:lnTo>
                  <a:lnTo>
                    <a:pt x="1" y="2"/>
                  </a:lnTo>
                  <a:lnTo>
                    <a:pt x="0" y="3"/>
                  </a:lnTo>
                  <a:lnTo>
                    <a:pt x="0" y="5"/>
                  </a:lnTo>
                  <a:lnTo>
                    <a:pt x="0" y="7"/>
                  </a:lnTo>
                  <a:lnTo>
                    <a:pt x="0" y="8"/>
                  </a:lnTo>
                  <a:lnTo>
                    <a:pt x="0" y="10"/>
                  </a:lnTo>
                  <a:lnTo>
                    <a:pt x="1" y="11"/>
                  </a:lnTo>
                  <a:lnTo>
                    <a:pt x="2" y="12"/>
                  </a:lnTo>
                  <a:lnTo>
                    <a:pt x="3" y="12"/>
                  </a:lnTo>
                  <a:lnTo>
                    <a:pt x="5" y="13"/>
                  </a:lnTo>
                  <a:lnTo>
                    <a:pt x="29" y="13"/>
                  </a:lnTo>
                  <a:lnTo>
                    <a:pt x="32" y="13"/>
                  </a:lnTo>
                  <a:lnTo>
                    <a:pt x="34" y="13"/>
                  </a:lnTo>
                  <a:lnTo>
                    <a:pt x="35" y="13"/>
                  </a:lnTo>
                  <a:lnTo>
                    <a:pt x="37" y="13"/>
                  </a:lnTo>
                  <a:lnTo>
                    <a:pt x="40" y="13"/>
                  </a:lnTo>
                  <a:lnTo>
                    <a:pt x="41" y="13"/>
                  </a:lnTo>
                  <a:lnTo>
                    <a:pt x="41" y="13"/>
                  </a:lnTo>
                  <a:lnTo>
                    <a:pt x="41" y="13"/>
                  </a:lnTo>
                  <a:lnTo>
                    <a:pt x="42" y="12"/>
                  </a:lnTo>
                  <a:lnTo>
                    <a:pt x="43" y="12"/>
                  </a:lnTo>
                  <a:lnTo>
                    <a:pt x="45" y="11"/>
                  </a:lnTo>
                  <a:lnTo>
                    <a:pt x="45" y="10"/>
                  </a:lnTo>
                  <a:lnTo>
                    <a:pt x="46" y="8"/>
                  </a:lnTo>
                  <a:lnTo>
                    <a:pt x="46" y="7"/>
                  </a:lnTo>
                  <a:lnTo>
                    <a:pt x="46" y="5"/>
                  </a:lnTo>
                  <a:lnTo>
                    <a:pt x="45" y="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6" name="Freeform 14"/>
            <p:cNvSpPr>
              <a:spLocks/>
            </p:cNvSpPr>
            <p:nvPr/>
          </p:nvSpPr>
          <p:spPr bwMode="auto">
            <a:xfrm>
              <a:off x="6366" y="2349"/>
              <a:ext cx="39" cy="13"/>
            </a:xfrm>
            <a:custGeom>
              <a:avLst/>
              <a:gdLst>
                <a:gd name="T0" fmla="*/ 39 w 39"/>
                <a:gd name="T1" fmla="*/ 4 h 13"/>
                <a:gd name="T2" fmla="*/ 38 w 39"/>
                <a:gd name="T3" fmla="*/ 3 h 13"/>
                <a:gd name="T4" fmla="*/ 37 w 39"/>
                <a:gd name="T5" fmla="*/ 2 h 13"/>
                <a:gd name="T6" fmla="*/ 36 w 39"/>
                <a:gd name="T7" fmla="*/ 1 h 13"/>
                <a:gd name="T8" fmla="*/ 35 w 39"/>
                <a:gd name="T9" fmla="*/ 0 h 13"/>
                <a:gd name="T10" fmla="*/ 14 w 39"/>
                <a:gd name="T11" fmla="*/ 0 h 13"/>
                <a:gd name="T12" fmla="*/ 12 w 39"/>
                <a:gd name="T13" fmla="*/ 0 h 13"/>
                <a:gd name="T14" fmla="*/ 10 w 39"/>
                <a:gd name="T15" fmla="*/ 0 h 13"/>
                <a:gd name="T16" fmla="*/ 4 w 39"/>
                <a:gd name="T17" fmla="*/ 0 h 13"/>
                <a:gd name="T18" fmla="*/ 3 w 39"/>
                <a:gd name="T19" fmla="*/ 1 h 13"/>
                <a:gd name="T20" fmla="*/ 2 w 39"/>
                <a:gd name="T21" fmla="*/ 2 h 13"/>
                <a:gd name="T22" fmla="*/ 1 w 39"/>
                <a:gd name="T23" fmla="*/ 3 h 13"/>
                <a:gd name="T24" fmla="*/ 1 w 39"/>
                <a:gd name="T25" fmla="*/ 4 h 13"/>
                <a:gd name="T26" fmla="*/ 1 w 39"/>
                <a:gd name="T27" fmla="*/ 5 h 13"/>
                <a:gd name="T28" fmla="*/ 0 w 39"/>
                <a:gd name="T29" fmla="*/ 7 h 13"/>
                <a:gd name="T30" fmla="*/ 1 w 39"/>
                <a:gd name="T31" fmla="*/ 9 h 13"/>
                <a:gd name="T32" fmla="*/ 1 w 39"/>
                <a:gd name="T33" fmla="*/ 10 h 13"/>
                <a:gd name="T34" fmla="*/ 1 w 39"/>
                <a:gd name="T35" fmla="*/ 12 h 13"/>
                <a:gd name="T36" fmla="*/ 2 w 39"/>
                <a:gd name="T37" fmla="*/ 12 h 13"/>
                <a:gd name="T38" fmla="*/ 3 w 39"/>
                <a:gd name="T39" fmla="*/ 13 h 13"/>
                <a:gd name="T40" fmla="*/ 4 w 39"/>
                <a:gd name="T41" fmla="*/ 13 h 13"/>
                <a:gd name="T42" fmla="*/ 25 w 39"/>
                <a:gd name="T43" fmla="*/ 13 h 13"/>
                <a:gd name="T44" fmla="*/ 27 w 39"/>
                <a:gd name="T45" fmla="*/ 13 h 13"/>
                <a:gd name="T46" fmla="*/ 29 w 39"/>
                <a:gd name="T47" fmla="*/ 13 h 13"/>
                <a:gd name="T48" fmla="*/ 30 w 39"/>
                <a:gd name="T49" fmla="*/ 13 h 13"/>
                <a:gd name="T50" fmla="*/ 32 w 39"/>
                <a:gd name="T51" fmla="*/ 13 h 13"/>
                <a:gd name="T52" fmla="*/ 35 w 39"/>
                <a:gd name="T53" fmla="*/ 13 h 13"/>
                <a:gd name="T54" fmla="*/ 35 w 39"/>
                <a:gd name="T55" fmla="*/ 13 h 13"/>
                <a:gd name="T56" fmla="*/ 35 w 39"/>
                <a:gd name="T57" fmla="*/ 13 h 13"/>
                <a:gd name="T58" fmla="*/ 35 w 39"/>
                <a:gd name="T59" fmla="*/ 13 h 13"/>
                <a:gd name="T60" fmla="*/ 36 w 39"/>
                <a:gd name="T61" fmla="*/ 13 h 13"/>
                <a:gd name="T62" fmla="*/ 37 w 39"/>
                <a:gd name="T63" fmla="*/ 12 h 13"/>
                <a:gd name="T64" fmla="*/ 38 w 39"/>
                <a:gd name="T65" fmla="*/ 12 h 13"/>
                <a:gd name="T66" fmla="*/ 39 w 39"/>
                <a:gd name="T67" fmla="*/ 10 h 13"/>
                <a:gd name="T68" fmla="*/ 39 w 39"/>
                <a:gd name="T69" fmla="*/ 9 h 13"/>
                <a:gd name="T70" fmla="*/ 39 w 39"/>
                <a:gd name="T71" fmla="*/ 7 h 13"/>
                <a:gd name="T72" fmla="*/ 39 w 39"/>
                <a:gd name="T73" fmla="*/ 5 h 13"/>
                <a:gd name="T74" fmla="*/ 39 w 39"/>
                <a:gd name="T75"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9" h="13">
                  <a:moveTo>
                    <a:pt x="39" y="4"/>
                  </a:moveTo>
                  <a:lnTo>
                    <a:pt x="38" y="3"/>
                  </a:lnTo>
                  <a:lnTo>
                    <a:pt x="37" y="2"/>
                  </a:lnTo>
                  <a:lnTo>
                    <a:pt x="36" y="1"/>
                  </a:lnTo>
                  <a:lnTo>
                    <a:pt x="35" y="0"/>
                  </a:lnTo>
                  <a:lnTo>
                    <a:pt x="14" y="0"/>
                  </a:lnTo>
                  <a:lnTo>
                    <a:pt x="12" y="0"/>
                  </a:lnTo>
                  <a:lnTo>
                    <a:pt x="10" y="0"/>
                  </a:lnTo>
                  <a:lnTo>
                    <a:pt x="4" y="0"/>
                  </a:lnTo>
                  <a:lnTo>
                    <a:pt x="3" y="1"/>
                  </a:lnTo>
                  <a:lnTo>
                    <a:pt x="2" y="2"/>
                  </a:lnTo>
                  <a:lnTo>
                    <a:pt x="1" y="3"/>
                  </a:lnTo>
                  <a:lnTo>
                    <a:pt x="1" y="4"/>
                  </a:lnTo>
                  <a:lnTo>
                    <a:pt x="1" y="5"/>
                  </a:lnTo>
                  <a:lnTo>
                    <a:pt x="0" y="7"/>
                  </a:lnTo>
                  <a:lnTo>
                    <a:pt x="1" y="9"/>
                  </a:lnTo>
                  <a:lnTo>
                    <a:pt x="1" y="10"/>
                  </a:lnTo>
                  <a:lnTo>
                    <a:pt x="1" y="12"/>
                  </a:lnTo>
                  <a:lnTo>
                    <a:pt x="2" y="12"/>
                  </a:lnTo>
                  <a:lnTo>
                    <a:pt x="3" y="13"/>
                  </a:lnTo>
                  <a:lnTo>
                    <a:pt x="4" y="13"/>
                  </a:lnTo>
                  <a:lnTo>
                    <a:pt x="25" y="13"/>
                  </a:lnTo>
                  <a:lnTo>
                    <a:pt x="27" y="13"/>
                  </a:lnTo>
                  <a:lnTo>
                    <a:pt x="29" y="13"/>
                  </a:lnTo>
                  <a:lnTo>
                    <a:pt x="30" y="13"/>
                  </a:lnTo>
                  <a:lnTo>
                    <a:pt x="32" y="13"/>
                  </a:lnTo>
                  <a:lnTo>
                    <a:pt x="35" y="13"/>
                  </a:lnTo>
                  <a:lnTo>
                    <a:pt x="35" y="13"/>
                  </a:lnTo>
                  <a:lnTo>
                    <a:pt x="35" y="13"/>
                  </a:lnTo>
                  <a:lnTo>
                    <a:pt x="35" y="13"/>
                  </a:lnTo>
                  <a:lnTo>
                    <a:pt x="36" y="13"/>
                  </a:lnTo>
                  <a:lnTo>
                    <a:pt x="37" y="12"/>
                  </a:lnTo>
                  <a:lnTo>
                    <a:pt x="38" y="12"/>
                  </a:lnTo>
                  <a:lnTo>
                    <a:pt x="39" y="10"/>
                  </a:lnTo>
                  <a:lnTo>
                    <a:pt x="39" y="9"/>
                  </a:lnTo>
                  <a:lnTo>
                    <a:pt x="39" y="7"/>
                  </a:lnTo>
                  <a:lnTo>
                    <a:pt x="39" y="5"/>
                  </a:lnTo>
                  <a:lnTo>
                    <a:pt x="39" y="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7" name="Freeform 15"/>
            <p:cNvSpPr>
              <a:spLocks/>
            </p:cNvSpPr>
            <p:nvPr/>
          </p:nvSpPr>
          <p:spPr bwMode="auto">
            <a:xfrm>
              <a:off x="6377" y="2367"/>
              <a:ext cx="17" cy="6"/>
            </a:xfrm>
            <a:custGeom>
              <a:avLst/>
              <a:gdLst>
                <a:gd name="T0" fmla="*/ 17 w 33"/>
                <a:gd name="T1" fmla="*/ 13 h 13"/>
                <a:gd name="T2" fmla="*/ 33 w 33"/>
                <a:gd name="T3" fmla="*/ 0 h 13"/>
                <a:gd name="T4" fmla="*/ 0 w 33"/>
                <a:gd name="T5" fmla="*/ 0 h 13"/>
                <a:gd name="T6" fmla="*/ 17 w 33"/>
                <a:gd name="T7" fmla="*/ 13 h 13"/>
              </a:gdLst>
              <a:ahLst/>
              <a:cxnLst>
                <a:cxn ang="0">
                  <a:pos x="T0" y="T1"/>
                </a:cxn>
                <a:cxn ang="0">
                  <a:pos x="T2" y="T3"/>
                </a:cxn>
                <a:cxn ang="0">
                  <a:pos x="T4" y="T5"/>
                </a:cxn>
                <a:cxn ang="0">
                  <a:pos x="T6" y="T7"/>
                </a:cxn>
              </a:cxnLst>
              <a:rect l="0" t="0" r="r" b="b"/>
              <a:pathLst>
                <a:path w="33" h="13">
                  <a:moveTo>
                    <a:pt x="17" y="13"/>
                  </a:moveTo>
                  <a:cubicBezTo>
                    <a:pt x="25" y="13"/>
                    <a:pt x="31" y="7"/>
                    <a:pt x="33" y="0"/>
                  </a:cubicBezTo>
                  <a:cubicBezTo>
                    <a:pt x="0" y="0"/>
                    <a:pt x="0" y="0"/>
                    <a:pt x="0" y="0"/>
                  </a:cubicBezTo>
                  <a:cubicBezTo>
                    <a:pt x="2" y="7"/>
                    <a:pt x="9" y="13"/>
                    <a:pt x="17" y="1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98" name="Freeform 16"/>
            <p:cNvSpPr>
              <a:spLocks/>
            </p:cNvSpPr>
            <p:nvPr/>
          </p:nvSpPr>
          <p:spPr bwMode="auto">
            <a:xfrm>
              <a:off x="6323" y="2185"/>
              <a:ext cx="125" cy="143"/>
            </a:xfrm>
            <a:custGeom>
              <a:avLst/>
              <a:gdLst>
                <a:gd name="T0" fmla="*/ 236 w 236"/>
                <a:gd name="T1" fmla="*/ 112 h 268"/>
                <a:gd name="T2" fmla="*/ 195 w 236"/>
                <a:gd name="T3" fmla="*/ 29 h 268"/>
                <a:gd name="T4" fmla="*/ 187 w 236"/>
                <a:gd name="T5" fmla="*/ 22 h 268"/>
                <a:gd name="T6" fmla="*/ 177 w 236"/>
                <a:gd name="T7" fmla="*/ 16 h 268"/>
                <a:gd name="T8" fmla="*/ 168 w 236"/>
                <a:gd name="T9" fmla="*/ 11 h 268"/>
                <a:gd name="T10" fmla="*/ 157 w 236"/>
                <a:gd name="T11" fmla="*/ 6 h 268"/>
                <a:gd name="T12" fmla="*/ 146 w 236"/>
                <a:gd name="T13" fmla="*/ 3 h 268"/>
                <a:gd name="T14" fmla="*/ 134 w 236"/>
                <a:gd name="T15" fmla="*/ 1 h 268"/>
                <a:gd name="T16" fmla="*/ 119 w 236"/>
                <a:gd name="T17" fmla="*/ 0 h 268"/>
                <a:gd name="T18" fmla="*/ 118 w 236"/>
                <a:gd name="T19" fmla="*/ 0 h 268"/>
                <a:gd name="T20" fmla="*/ 118 w 236"/>
                <a:gd name="T21" fmla="*/ 0 h 268"/>
                <a:gd name="T22" fmla="*/ 118 w 236"/>
                <a:gd name="T23" fmla="*/ 0 h 268"/>
                <a:gd name="T24" fmla="*/ 117 w 236"/>
                <a:gd name="T25" fmla="*/ 0 h 268"/>
                <a:gd name="T26" fmla="*/ 102 w 236"/>
                <a:gd name="T27" fmla="*/ 1 h 268"/>
                <a:gd name="T28" fmla="*/ 90 w 236"/>
                <a:gd name="T29" fmla="*/ 3 h 268"/>
                <a:gd name="T30" fmla="*/ 79 w 236"/>
                <a:gd name="T31" fmla="*/ 6 h 268"/>
                <a:gd name="T32" fmla="*/ 68 w 236"/>
                <a:gd name="T33" fmla="*/ 11 h 268"/>
                <a:gd name="T34" fmla="*/ 58 w 236"/>
                <a:gd name="T35" fmla="*/ 16 h 268"/>
                <a:gd name="T36" fmla="*/ 49 w 236"/>
                <a:gd name="T37" fmla="*/ 22 h 268"/>
                <a:gd name="T38" fmla="*/ 40 w 236"/>
                <a:gd name="T39" fmla="*/ 29 h 268"/>
                <a:gd name="T40" fmla="*/ 0 w 236"/>
                <a:gd name="T41" fmla="*/ 112 h 268"/>
                <a:gd name="T42" fmla="*/ 0 w 236"/>
                <a:gd name="T43" fmla="*/ 118 h 268"/>
                <a:gd name="T44" fmla="*/ 0 w 236"/>
                <a:gd name="T45" fmla="*/ 124 h 268"/>
                <a:gd name="T46" fmla="*/ 5 w 236"/>
                <a:gd name="T47" fmla="*/ 149 h 268"/>
                <a:gd name="T48" fmla="*/ 19 w 236"/>
                <a:gd name="T49" fmla="*/ 177 h 268"/>
                <a:gd name="T50" fmla="*/ 76 w 236"/>
                <a:gd name="T51" fmla="*/ 268 h 268"/>
                <a:gd name="T52" fmla="*/ 76 w 236"/>
                <a:gd name="T53" fmla="*/ 268 h 268"/>
                <a:gd name="T54" fmla="*/ 77 w 236"/>
                <a:gd name="T55" fmla="*/ 268 h 268"/>
                <a:gd name="T56" fmla="*/ 159 w 236"/>
                <a:gd name="T57" fmla="*/ 268 h 268"/>
                <a:gd name="T58" fmla="*/ 159 w 236"/>
                <a:gd name="T59" fmla="*/ 268 h 268"/>
                <a:gd name="T60" fmla="*/ 159 w 236"/>
                <a:gd name="T61" fmla="*/ 268 h 268"/>
                <a:gd name="T62" fmla="*/ 225 w 236"/>
                <a:gd name="T63" fmla="*/ 162 h 268"/>
                <a:gd name="T64" fmla="*/ 235 w 236"/>
                <a:gd name="T65" fmla="*/ 129 h 268"/>
                <a:gd name="T66" fmla="*/ 236 w 236"/>
                <a:gd name="T67" fmla="*/ 118 h 268"/>
                <a:gd name="T68" fmla="*/ 236 w 236"/>
                <a:gd name="T69" fmla="*/ 1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6" h="268">
                  <a:moveTo>
                    <a:pt x="236" y="117"/>
                  </a:moveTo>
                  <a:cubicBezTo>
                    <a:pt x="236" y="116"/>
                    <a:pt x="236" y="114"/>
                    <a:pt x="236" y="112"/>
                  </a:cubicBezTo>
                  <a:cubicBezTo>
                    <a:pt x="234" y="79"/>
                    <a:pt x="219" y="50"/>
                    <a:pt x="196" y="29"/>
                  </a:cubicBezTo>
                  <a:cubicBezTo>
                    <a:pt x="196" y="29"/>
                    <a:pt x="196" y="29"/>
                    <a:pt x="195" y="29"/>
                  </a:cubicBezTo>
                  <a:cubicBezTo>
                    <a:pt x="193" y="27"/>
                    <a:pt x="191" y="25"/>
                    <a:pt x="189" y="23"/>
                  </a:cubicBezTo>
                  <a:cubicBezTo>
                    <a:pt x="188" y="23"/>
                    <a:pt x="187" y="22"/>
                    <a:pt x="187" y="22"/>
                  </a:cubicBezTo>
                  <a:cubicBezTo>
                    <a:pt x="185" y="20"/>
                    <a:pt x="182" y="19"/>
                    <a:pt x="180" y="18"/>
                  </a:cubicBezTo>
                  <a:cubicBezTo>
                    <a:pt x="179" y="17"/>
                    <a:pt x="178" y="16"/>
                    <a:pt x="177" y="16"/>
                  </a:cubicBezTo>
                  <a:cubicBezTo>
                    <a:pt x="175" y="15"/>
                    <a:pt x="173" y="14"/>
                    <a:pt x="171" y="12"/>
                  </a:cubicBezTo>
                  <a:cubicBezTo>
                    <a:pt x="170" y="12"/>
                    <a:pt x="169" y="11"/>
                    <a:pt x="168" y="11"/>
                  </a:cubicBezTo>
                  <a:cubicBezTo>
                    <a:pt x="166" y="10"/>
                    <a:pt x="164" y="9"/>
                    <a:pt x="162" y="8"/>
                  </a:cubicBezTo>
                  <a:cubicBezTo>
                    <a:pt x="160" y="7"/>
                    <a:pt x="159" y="7"/>
                    <a:pt x="157" y="6"/>
                  </a:cubicBezTo>
                  <a:cubicBezTo>
                    <a:pt x="155" y="6"/>
                    <a:pt x="153" y="5"/>
                    <a:pt x="151" y="5"/>
                  </a:cubicBezTo>
                  <a:cubicBezTo>
                    <a:pt x="150" y="4"/>
                    <a:pt x="148" y="4"/>
                    <a:pt x="146" y="3"/>
                  </a:cubicBezTo>
                  <a:cubicBezTo>
                    <a:pt x="144" y="3"/>
                    <a:pt x="142" y="2"/>
                    <a:pt x="141" y="2"/>
                  </a:cubicBezTo>
                  <a:cubicBezTo>
                    <a:pt x="138" y="1"/>
                    <a:pt x="136" y="1"/>
                    <a:pt x="134" y="1"/>
                  </a:cubicBezTo>
                  <a:cubicBezTo>
                    <a:pt x="133" y="1"/>
                    <a:pt x="131" y="0"/>
                    <a:pt x="129" y="0"/>
                  </a:cubicBezTo>
                  <a:cubicBezTo>
                    <a:pt x="126" y="0"/>
                    <a:pt x="122" y="0"/>
                    <a:pt x="119" y="0"/>
                  </a:cubicBezTo>
                  <a:cubicBezTo>
                    <a:pt x="118" y="0"/>
                    <a:pt x="118" y="0"/>
                    <a:pt x="118" y="0"/>
                  </a:cubicBezTo>
                  <a:cubicBezTo>
                    <a:pt x="118" y="0"/>
                    <a:pt x="118" y="0"/>
                    <a:pt x="118" y="0"/>
                  </a:cubicBezTo>
                  <a:cubicBezTo>
                    <a:pt x="118" y="0"/>
                    <a:pt x="118" y="0"/>
                    <a:pt x="118" y="0"/>
                  </a:cubicBezTo>
                  <a:cubicBezTo>
                    <a:pt x="118" y="0"/>
                    <a:pt x="118" y="0"/>
                    <a:pt x="118" y="0"/>
                  </a:cubicBezTo>
                  <a:cubicBezTo>
                    <a:pt x="118" y="0"/>
                    <a:pt x="118" y="0"/>
                    <a:pt x="118" y="0"/>
                  </a:cubicBezTo>
                  <a:cubicBezTo>
                    <a:pt x="118" y="0"/>
                    <a:pt x="118" y="0"/>
                    <a:pt x="118" y="0"/>
                  </a:cubicBezTo>
                  <a:cubicBezTo>
                    <a:pt x="118" y="0"/>
                    <a:pt x="118" y="0"/>
                    <a:pt x="118" y="0"/>
                  </a:cubicBezTo>
                  <a:cubicBezTo>
                    <a:pt x="118" y="0"/>
                    <a:pt x="117" y="0"/>
                    <a:pt x="117" y="0"/>
                  </a:cubicBezTo>
                  <a:cubicBezTo>
                    <a:pt x="113" y="0"/>
                    <a:pt x="110" y="0"/>
                    <a:pt x="106" y="0"/>
                  </a:cubicBezTo>
                  <a:cubicBezTo>
                    <a:pt x="105" y="0"/>
                    <a:pt x="103" y="1"/>
                    <a:pt x="102" y="1"/>
                  </a:cubicBezTo>
                  <a:cubicBezTo>
                    <a:pt x="99" y="1"/>
                    <a:pt x="97" y="1"/>
                    <a:pt x="95" y="2"/>
                  </a:cubicBezTo>
                  <a:cubicBezTo>
                    <a:pt x="93" y="2"/>
                    <a:pt x="92" y="3"/>
                    <a:pt x="90" y="3"/>
                  </a:cubicBezTo>
                  <a:cubicBezTo>
                    <a:pt x="88" y="4"/>
                    <a:pt x="86" y="4"/>
                    <a:pt x="84" y="5"/>
                  </a:cubicBezTo>
                  <a:cubicBezTo>
                    <a:pt x="82" y="5"/>
                    <a:pt x="81" y="6"/>
                    <a:pt x="79" y="6"/>
                  </a:cubicBezTo>
                  <a:cubicBezTo>
                    <a:pt x="77" y="7"/>
                    <a:pt x="76" y="7"/>
                    <a:pt x="74" y="8"/>
                  </a:cubicBezTo>
                  <a:cubicBezTo>
                    <a:pt x="72" y="9"/>
                    <a:pt x="70" y="10"/>
                    <a:pt x="68" y="11"/>
                  </a:cubicBezTo>
                  <a:cubicBezTo>
                    <a:pt x="67" y="11"/>
                    <a:pt x="66" y="12"/>
                    <a:pt x="64" y="12"/>
                  </a:cubicBezTo>
                  <a:cubicBezTo>
                    <a:pt x="62" y="14"/>
                    <a:pt x="60" y="15"/>
                    <a:pt x="58" y="16"/>
                  </a:cubicBezTo>
                  <a:cubicBezTo>
                    <a:pt x="57" y="16"/>
                    <a:pt x="56" y="17"/>
                    <a:pt x="55" y="18"/>
                  </a:cubicBezTo>
                  <a:cubicBezTo>
                    <a:pt x="53" y="19"/>
                    <a:pt x="51" y="20"/>
                    <a:pt x="49" y="22"/>
                  </a:cubicBezTo>
                  <a:cubicBezTo>
                    <a:pt x="48" y="22"/>
                    <a:pt x="48" y="23"/>
                    <a:pt x="47" y="23"/>
                  </a:cubicBezTo>
                  <a:cubicBezTo>
                    <a:pt x="45" y="25"/>
                    <a:pt x="42" y="27"/>
                    <a:pt x="40" y="29"/>
                  </a:cubicBezTo>
                  <a:cubicBezTo>
                    <a:pt x="40" y="29"/>
                    <a:pt x="40" y="29"/>
                    <a:pt x="40" y="29"/>
                  </a:cubicBezTo>
                  <a:cubicBezTo>
                    <a:pt x="16" y="50"/>
                    <a:pt x="2" y="79"/>
                    <a:pt x="0" y="112"/>
                  </a:cubicBezTo>
                  <a:cubicBezTo>
                    <a:pt x="0" y="114"/>
                    <a:pt x="0" y="116"/>
                    <a:pt x="0" y="117"/>
                  </a:cubicBezTo>
                  <a:cubicBezTo>
                    <a:pt x="0" y="118"/>
                    <a:pt x="0" y="118"/>
                    <a:pt x="0" y="118"/>
                  </a:cubicBezTo>
                  <a:cubicBezTo>
                    <a:pt x="0" y="118"/>
                    <a:pt x="0" y="118"/>
                    <a:pt x="0" y="118"/>
                  </a:cubicBezTo>
                  <a:cubicBezTo>
                    <a:pt x="0" y="121"/>
                    <a:pt x="0" y="124"/>
                    <a:pt x="0" y="124"/>
                  </a:cubicBezTo>
                  <a:cubicBezTo>
                    <a:pt x="0" y="126"/>
                    <a:pt x="0" y="127"/>
                    <a:pt x="1" y="129"/>
                  </a:cubicBezTo>
                  <a:cubicBezTo>
                    <a:pt x="2" y="135"/>
                    <a:pt x="3" y="141"/>
                    <a:pt x="5" y="149"/>
                  </a:cubicBezTo>
                  <a:cubicBezTo>
                    <a:pt x="6" y="151"/>
                    <a:pt x="8" y="157"/>
                    <a:pt x="11" y="162"/>
                  </a:cubicBezTo>
                  <a:cubicBezTo>
                    <a:pt x="12" y="166"/>
                    <a:pt x="16" y="173"/>
                    <a:pt x="19" y="177"/>
                  </a:cubicBezTo>
                  <a:cubicBezTo>
                    <a:pt x="27" y="193"/>
                    <a:pt x="72" y="240"/>
                    <a:pt x="76" y="268"/>
                  </a:cubicBezTo>
                  <a:cubicBezTo>
                    <a:pt x="76" y="268"/>
                    <a:pt x="76" y="268"/>
                    <a:pt x="76" y="268"/>
                  </a:cubicBezTo>
                  <a:cubicBezTo>
                    <a:pt x="76" y="268"/>
                    <a:pt x="76" y="268"/>
                    <a:pt x="76" y="268"/>
                  </a:cubicBezTo>
                  <a:cubicBezTo>
                    <a:pt x="76" y="268"/>
                    <a:pt x="76" y="268"/>
                    <a:pt x="76" y="268"/>
                  </a:cubicBezTo>
                  <a:cubicBezTo>
                    <a:pt x="77" y="268"/>
                    <a:pt x="77" y="268"/>
                    <a:pt x="77" y="268"/>
                  </a:cubicBezTo>
                  <a:cubicBezTo>
                    <a:pt x="77" y="268"/>
                    <a:pt x="77" y="268"/>
                    <a:pt x="77" y="268"/>
                  </a:cubicBezTo>
                  <a:cubicBezTo>
                    <a:pt x="159" y="268"/>
                    <a:pt x="159" y="268"/>
                    <a:pt x="159" y="268"/>
                  </a:cubicBezTo>
                  <a:cubicBezTo>
                    <a:pt x="159" y="268"/>
                    <a:pt x="159" y="268"/>
                    <a:pt x="159" y="268"/>
                  </a:cubicBezTo>
                  <a:cubicBezTo>
                    <a:pt x="159" y="268"/>
                    <a:pt x="159" y="268"/>
                    <a:pt x="159" y="268"/>
                  </a:cubicBezTo>
                  <a:cubicBezTo>
                    <a:pt x="159" y="268"/>
                    <a:pt x="159" y="268"/>
                    <a:pt x="159" y="268"/>
                  </a:cubicBezTo>
                  <a:cubicBezTo>
                    <a:pt x="159" y="268"/>
                    <a:pt x="159" y="268"/>
                    <a:pt x="159" y="268"/>
                  </a:cubicBezTo>
                  <a:cubicBezTo>
                    <a:pt x="159" y="268"/>
                    <a:pt x="159" y="268"/>
                    <a:pt x="159" y="268"/>
                  </a:cubicBezTo>
                  <a:cubicBezTo>
                    <a:pt x="163" y="240"/>
                    <a:pt x="209" y="193"/>
                    <a:pt x="217" y="177"/>
                  </a:cubicBezTo>
                  <a:cubicBezTo>
                    <a:pt x="219" y="173"/>
                    <a:pt x="223" y="166"/>
                    <a:pt x="225" y="162"/>
                  </a:cubicBezTo>
                  <a:cubicBezTo>
                    <a:pt x="227" y="157"/>
                    <a:pt x="230" y="151"/>
                    <a:pt x="230" y="149"/>
                  </a:cubicBezTo>
                  <a:cubicBezTo>
                    <a:pt x="232" y="141"/>
                    <a:pt x="234" y="135"/>
                    <a:pt x="235" y="129"/>
                  </a:cubicBezTo>
                  <a:cubicBezTo>
                    <a:pt x="235" y="127"/>
                    <a:pt x="236" y="126"/>
                    <a:pt x="236" y="124"/>
                  </a:cubicBezTo>
                  <a:cubicBezTo>
                    <a:pt x="236" y="124"/>
                    <a:pt x="236" y="121"/>
                    <a:pt x="236" y="118"/>
                  </a:cubicBezTo>
                  <a:cubicBezTo>
                    <a:pt x="236" y="118"/>
                    <a:pt x="236" y="118"/>
                    <a:pt x="236" y="118"/>
                  </a:cubicBezTo>
                  <a:cubicBezTo>
                    <a:pt x="236" y="118"/>
                    <a:pt x="236" y="118"/>
                    <a:pt x="236" y="11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57" name="Rectangle 56"/>
          <p:cNvSpPr/>
          <p:nvPr/>
        </p:nvSpPr>
        <p:spPr>
          <a:xfrm>
            <a:off x="10163865" y="6625193"/>
            <a:ext cx="1894621" cy="338554"/>
          </a:xfrm>
          <a:prstGeom prst="rect">
            <a:avLst/>
          </a:prstGeom>
        </p:spPr>
        <p:txBody>
          <a:bodyPr wrap="none">
            <a:spAutoFit/>
          </a:bodyPr>
          <a:lstStyle/>
          <a:p>
            <a:r>
              <a:rPr lang="en-US" sz="1600" dirty="0">
                <a:solidFill>
                  <a:srgbClr val="FFFFFF"/>
                </a:solidFill>
              </a:rPr>
              <a:t>#</a:t>
            </a:r>
            <a:r>
              <a:rPr lang="en-US" sz="1600" dirty="0" err="1">
                <a:solidFill>
                  <a:srgbClr val="FFFFFF"/>
                </a:solidFill>
              </a:rPr>
              <a:t>worklikeanetwork</a:t>
            </a:r>
            <a:endParaRPr lang="en-US" sz="1600" dirty="0">
              <a:solidFill>
                <a:srgbClr val="FFFFFF"/>
              </a:solidFill>
            </a:endParaRPr>
          </a:p>
        </p:txBody>
      </p:sp>
    </p:spTree>
    <p:extLst>
      <p:ext uri="{BB962C8B-B14F-4D97-AF65-F5344CB8AC3E}">
        <p14:creationId xmlns:p14="http://schemas.microsoft.com/office/powerpoint/2010/main" val="673781719"/>
      </p:ext>
    </p:extLst>
  </p:cSld>
  <p:clrMapOvr>
    <a:masterClrMapping/>
  </p:clrMapOvr>
  <p:transition>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childTnLst>
                              </p:cTn>
                            </p:par>
                            <p:par>
                              <p:cTn id="8" fill="hold">
                                <p:stCondLst>
                                  <p:cond delay="500"/>
                                </p:stCondLst>
                                <p:childTnLst>
                                  <p:par>
                                    <p:cTn id="9" presetID="10" presetClass="entr" presetSubtype="0" fill="hold" grpId="0" nodeType="afterEffect">
                                      <p:stCondLst>
                                        <p:cond delay="250"/>
                                      </p:stCondLst>
                                      <p:childTnLst>
                                        <p:set>
                                          <p:cBhvr>
                                            <p:cTn id="10" dur="1" fill="hold">
                                              <p:stCondLst>
                                                <p:cond delay="0"/>
                                              </p:stCondLst>
                                            </p:cTn>
                                            <p:tgtEl>
                                              <p:spTgt spid="179"/>
                                            </p:tgtEl>
                                            <p:attrNameLst>
                                              <p:attrName>style.visibility</p:attrName>
                                            </p:attrNameLst>
                                          </p:cBhvr>
                                          <p:to>
                                            <p:strVal val="visible"/>
                                          </p:to>
                                        </p:set>
                                        <p:animEffect transition="in" filter="fade">
                                          <p:cBhvr>
                                            <p:cTn id="11" dur="250"/>
                                            <p:tgtEl>
                                              <p:spTgt spid="179"/>
                                            </p:tgtEl>
                                          </p:cBhvr>
                                        </p:animEffect>
                                      </p:childTnLst>
                                    </p:cTn>
                                  </p:par>
                                  <p:par>
                                    <p:cTn id="12" presetID="10" presetClass="entr" presetSubtype="0" fill="hold" nodeType="withEffect">
                                      <p:stCondLst>
                                        <p:cond delay="500"/>
                                      </p:stCondLst>
                                      <p:childTnLst>
                                        <p:set>
                                          <p:cBhvr>
                                            <p:cTn id="13" dur="1" fill="hold">
                                              <p:stCondLst>
                                                <p:cond delay="0"/>
                                              </p:stCondLst>
                                            </p:cTn>
                                            <p:tgtEl>
                                              <p:spTgt spid="100"/>
                                            </p:tgtEl>
                                            <p:attrNameLst>
                                              <p:attrName>style.visibility</p:attrName>
                                            </p:attrNameLst>
                                          </p:cBhvr>
                                          <p:to>
                                            <p:strVal val="visible"/>
                                          </p:to>
                                        </p:set>
                                        <p:animEffect transition="in" filter="fade">
                                          <p:cBhvr>
                                            <p:cTn id="14" dur="250"/>
                                            <p:tgtEl>
                                              <p:spTgt spid="100"/>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183"/>
                                            </p:tgtEl>
                                            <p:attrNameLst>
                                              <p:attrName>style.visibility</p:attrName>
                                            </p:attrNameLst>
                                          </p:cBhvr>
                                          <p:to>
                                            <p:strVal val="visible"/>
                                          </p:to>
                                        </p:set>
                                        <p:animEffect transition="in" filter="fade">
                                          <p:cBhvr>
                                            <p:cTn id="17" dur="250"/>
                                            <p:tgtEl>
                                              <p:spTgt spid="183"/>
                                            </p:tgtEl>
                                          </p:cBhvr>
                                        </p:animEffect>
                                      </p:childTnLst>
                                    </p:cTn>
                                  </p:par>
                                  <p:par>
                                    <p:cTn id="18" presetID="10" presetClass="entr" presetSubtype="0" fill="hold" grpId="0" nodeType="withEffect">
                                      <p:stCondLst>
                                        <p:cond delay="500"/>
                                      </p:stCondLst>
                                      <p:childTnLst>
                                        <p:set>
                                          <p:cBhvr>
                                            <p:cTn id="19" dur="1" fill="hold">
                                              <p:stCondLst>
                                                <p:cond delay="0"/>
                                              </p:stCondLst>
                                            </p:cTn>
                                            <p:tgtEl>
                                              <p:spTgt spid="193"/>
                                            </p:tgtEl>
                                            <p:attrNameLst>
                                              <p:attrName>style.visibility</p:attrName>
                                            </p:attrNameLst>
                                          </p:cBhvr>
                                          <p:to>
                                            <p:strVal val="visible"/>
                                          </p:to>
                                        </p:set>
                                        <p:animEffect transition="in" filter="fade">
                                          <p:cBhvr>
                                            <p:cTn id="20" dur="250"/>
                                            <p:tgtEl>
                                              <p:spTgt spid="193"/>
                                            </p:tgtEl>
                                          </p:cBhvr>
                                        </p:animEffect>
                                      </p:childTnLst>
                                    </p:cTn>
                                  </p:par>
                                  <p:par>
                                    <p:cTn id="21" presetID="10" presetClass="entr" presetSubtype="0" fill="hold" nodeType="withEffect">
                                      <p:stCondLst>
                                        <p:cond delay="750"/>
                                      </p:stCondLst>
                                      <p:childTnLst>
                                        <p:set>
                                          <p:cBhvr>
                                            <p:cTn id="22" dur="1" fill="hold">
                                              <p:stCondLst>
                                                <p:cond delay="0"/>
                                              </p:stCondLst>
                                            </p:cTn>
                                            <p:tgtEl>
                                              <p:spTgt spid="2067"/>
                                            </p:tgtEl>
                                            <p:attrNameLst>
                                              <p:attrName>style.visibility</p:attrName>
                                            </p:attrNameLst>
                                          </p:cBhvr>
                                          <p:to>
                                            <p:strVal val="visible"/>
                                          </p:to>
                                        </p:set>
                                        <p:animEffect transition="in" filter="fade">
                                          <p:cBhvr>
                                            <p:cTn id="23" dur="250"/>
                                            <p:tgtEl>
                                              <p:spTgt spid="2067"/>
                                            </p:tgtEl>
                                          </p:cBhvr>
                                        </p:animEffect>
                                      </p:childTnLst>
                                    </p:cTn>
                                  </p:par>
                                  <p:par>
                                    <p:cTn id="24" presetID="10" presetClass="entr" presetSubtype="0" fill="hold" nodeType="withEffect">
                                      <p:stCondLst>
                                        <p:cond delay="750"/>
                                      </p:stCondLst>
                                      <p:childTnLst>
                                        <p:set>
                                          <p:cBhvr>
                                            <p:cTn id="25" dur="1" fill="hold">
                                              <p:stCondLst>
                                                <p:cond delay="0"/>
                                              </p:stCondLst>
                                            </p:cTn>
                                            <p:tgtEl>
                                              <p:spTgt spid="2068"/>
                                            </p:tgtEl>
                                            <p:attrNameLst>
                                              <p:attrName>style.visibility</p:attrName>
                                            </p:attrNameLst>
                                          </p:cBhvr>
                                          <p:to>
                                            <p:strVal val="visible"/>
                                          </p:to>
                                        </p:set>
                                        <p:animEffect transition="in" filter="fade">
                                          <p:cBhvr>
                                            <p:cTn id="26" dur="250"/>
                                            <p:tgtEl>
                                              <p:spTgt spid="2068"/>
                                            </p:tgtEl>
                                          </p:cBhvr>
                                        </p:animEffect>
                                      </p:childTnLst>
                                    </p:cTn>
                                  </p:par>
                                  <p:par>
                                    <p:cTn id="27" presetID="10" presetClass="entr" presetSubtype="0" fill="hold" nodeType="withEffect">
                                      <p:stCondLst>
                                        <p:cond delay="750"/>
                                      </p:stCondLst>
                                      <p:childTnLst>
                                        <p:set>
                                          <p:cBhvr>
                                            <p:cTn id="28" dur="1" fill="hold">
                                              <p:stCondLst>
                                                <p:cond delay="0"/>
                                              </p:stCondLst>
                                            </p:cTn>
                                            <p:tgtEl>
                                              <p:spTgt spid="2069"/>
                                            </p:tgtEl>
                                            <p:attrNameLst>
                                              <p:attrName>style.visibility</p:attrName>
                                            </p:attrNameLst>
                                          </p:cBhvr>
                                          <p:to>
                                            <p:strVal val="visible"/>
                                          </p:to>
                                        </p:set>
                                        <p:animEffect transition="in" filter="fade">
                                          <p:cBhvr>
                                            <p:cTn id="29" dur="250"/>
                                            <p:tgtEl>
                                              <p:spTgt spid="2069"/>
                                            </p:tgtEl>
                                          </p:cBhvr>
                                        </p:animEffect>
                                      </p:childTnLst>
                                    </p:cTn>
                                  </p:par>
                                  <p:par>
                                    <p:cTn id="30" presetID="10" presetClass="entr" presetSubtype="0" fill="hold" grpId="0" nodeType="withEffect">
                                      <p:stCondLst>
                                        <p:cond delay="750"/>
                                      </p:stCondLst>
                                      <p:childTnLst>
                                        <p:set>
                                          <p:cBhvr>
                                            <p:cTn id="31" dur="1" fill="hold">
                                              <p:stCondLst>
                                                <p:cond delay="0"/>
                                              </p:stCondLst>
                                            </p:cTn>
                                            <p:tgtEl>
                                              <p:spTgt spid="2054"/>
                                            </p:tgtEl>
                                            <p:attrNameLst>
                                              <p:attrName>style.visibility</p:attrName>
                                            </p:attrNameLst>
                                          </p:cBhvr>
                                          <p:to>
                                            <p:strVal val="visible"/>
                                          </p:to>
                                        </p:set>
                                        <p:animEffect transition="in" filter="fade">
                                          <p:cBhvr>
                                            <p:cTn id="32" dur="250"/>
                                            <p:tgtEl>
                                              <p:spTgt spid="2054"/>
                                            </p:tgtEl>
                                          </p:cBhvr>
                                        </p:animEffect>
                                      </p:childTnLst>
                                    </p:cTn>
                                  </p:par>
                                  <p:par>
                                    <p:cTn id="33" presetID="10" presetClass="entr" presetSubtype="0" fill="hold" nodeType="withEffect">
                                      <p:stCondLst>
                                        <p:cond delay="1000"/>
                                      </p:stCondLst>
                                      <p:childTnLst>
                                        <p:set>
                                          <p:cBhvr>
                                            <p:cTn id="34" dur="1" fill="hold">
                                              <p:stCondLst>
                                                <p:cond delay="0"/>
                                              </p:stCondLst>
                                            </p:cTn>
                                            <p:tgtEl>
                                              <p:spTgt spid="2070"/>
                                            </p:tgtEl>
                                            <p:attrNameLst>
                                              <p:attrName>style.visibility</p:attrName>
                                            </p:attrNameLst>
                                          </p:cBhvr>
                                          <p:to>
                                            <p:strVal val="visible"/>
                                          </p:to>
                                        </p:set>
                                        <p:animEffect transition="in" filter="fade">
                                          <p:cBhvr>
                                            <p:cTn id="35" dur="250"/>
                                            <p:tgtEl>
                                              <p:spTgt spid="2070"/>
                                            </p:tgtEl>
                                          </p:cBhvr>
                                        </p:animEffect>
                                      </p:childTnLst>
                                    </p:cTn>
                                  </p:par>
                                  <p:par>
                                    <p:cTn id="36" presetID="10" presetClass="entr" presetSubtype="0" fill="hold" nodeType="withEffect">
                                      <p:stCondLst>
                                        <p:cond delay="1000"/>
                                      </p:stCondLst>
                                      <p:childTnLst>
                                        <p:set>
                                          <p:cBhvr>
                                            <p:cTn id="37" dur="1" fill="hold">
                                              <p:stCondLst>
                                                <p:cond delay="0"/>
                                              </p:stCondLst>
                                            </p:cTn>
                                            <p:tgtEl>
                                              <p:spTgt spid="2071"/>
                                            </p:tgtEl>
                                            <p:attrNameLst>
                                              <p:attrName>style.visibility</p:attrName>
                                            </p:attrNameLst>
                                          </p:cBhvr>
                                          <p:to>
                                            <p:strVal val="visible"/>
                                          </p:to>
                                        </p:set>
                                        <p:animEffect transition="in" filter="fade">
                                          <p:cBhvr>
                                            <p:cTn id="38" dur="250"/>
                                            <p:tgtEl>
                                              <p:spTgt spid="2071"/>
                                            </p:tgtEl>
                                          </p:cBhvr>
                                        </p:animEffect>
                                      </p:childTnLst>
                                    </p:cTn>
                                  </p:par>
                                  <p:par>
                                    <p:cTn id="39" presetID="10" presetClass="entr" presetSubtype="0" fill="hold" nodeType="withEffect">
                                      <p:stCondLst>
                                        <p:cond delay="1000"/>
                                      </p:stCondLst>
                                      <p:childTnLst>
                                        <p:set>
                                          <p:cBhvr>
                                            <p:cTn id="40" dur="1" fill="hold">
                                              <p:stCondLst>
                                                <p:cond delay="0"/>
                                              </p:stCondLst>
                                            </p:cTn>
                                            <p:tgtEl>
                                              <p:spTgt spid="2072"/>
                                            </p:tgtEl>
                                            <p:attrNameLst>
                                              <p:attrName>style.visibility</p:attrName>
                                            </p:attrNameLst>
                                          </p:cBhvr>
                                          <p:to>
                                            <p:strVal val="visible"/>
                                          </p:to>
                                        </p:set>
                                        <p:animEffect transition="in" filter="fade">
                                          <p:cBhvr>
                                            <p:cTn id="41" dur="250"/>
                                            <p:tgtEl>
                                              <p:spTgt spid="2072"/>
                                            </p:tgtEl>
                                          </p:cBhvr>
                                        </p:animEffect>
                                      </p:childTnLst>
                                    </p:cTn>
                                  </p:par>
                                  <p:par>
                                    <p:cTn id="42" presetID="10" presetClass="entr" presetSubtype="0" fill="hold" grpId="0" nodeType="withEffect">
                                      <p:stCondLst>
                                        <p:cond delay="1000"/>
                                      </p:stCondLst>
                                      <p:childTnLst>
                                        <p:set>
                                          <p:cBhvr>
                                            <p:cTn id="43" dur="1" fill="hold">
                                              <p:stCondLst>
                                                <p:cond delay="0"/>
                                              </p:stCondLst>
                                            </p:cTn>
                                            <p:tgtEl>
                                              <p:spTgt spid="218"/>
                                            </p:tgtEl>
                                            <p:attrNameLst>
                                              <p:attrName>style.visibility</p:attrName>
                                            </p:attrNameLst>
                                          </p:cBhvr>
                                          <p:to>
                                            <p:strVal val="visible"/>
                                          </p:to>
                                        </p:set>
                                        <p:animEffect transition="in" filter="fade">
                                          <p:cBhvr>
                                            <p:cTn id="44" dur="250"/>
                                            <p:tgtEl>
                                              <p:spTgt spid="218"/>
                                            </p:tgtEl>
                                          </p:cBhvr>
                                        </p:animEffect>
                                      </p:childTnLst>
                                    </p:cTn>
                                  </p:par>
                                </p:childTnLst>
                              </p:cTn>
                            </p:par>
                            <p:par>
                              <p:cTn id="45" fill="hold">
                                <p:stCondLst>
                                  <p:cond delay="1750"/>
                                </p:stCondLst>
                                <p:childTnLst>
                                  <p:par>
                                    <p:cTn id="46" presetID="10" presetClass="entr" presetSubtype="0" fill="hold" grpId="0" nodeType="afterEffect">
                                      <p:stCondLst>
                                        <p:cond delay="0"/>
                                      </p:stCondLst>
                                      <p:childTnLst>
                                        <p:set>
                                          <p:cBhvr>
                                            <p:cTn id="47" dur="1" fill="hold">
                                              <p:stCondLst>
                                                <p:cond delay="0"/>
                                              </p:stCondLst>
                                            </p:cTn>
                                            <p:tgtEl>
                                              <p:spTgt spid="216"/>
                                            </p:tgtEl>
                                            <p:attrNameLst>
                                              <p:attrName>style.visibility</p:attrName>
                                            </p:attrNameLst>
                                          </p:cBhvr>
                                          <p:to>
                                            <p:strVal val="visible"/>
                                          </p:to>
                                        </p:set>
                                        <p:animEffect transition="in" filter="fade">
                                          <p:cBhvr>
                                            <p:cTn id="48" dur="500"/>
                                            <p:tgtEl>
                                              <p:spTgt spid="216"/>
                                            </p:tgtEl>
                                          </p:cBhvr>
                                        </p:animEffect>
                                      </p:childTnLst>
                                    </p:cTn>
                                  </p:par>
                                  <p:par>
                                    <p:cTn id="49" presetID="10" presetClass="entr" presetSubtype="0" fill="hold" nodeType="withEffect">
                                      <p:stCondLst>
                                        <p:cond delay="1250"/>
                                      </p:stCondLst>
                                      <p:childTnLst>
                                        <p:set>
                                          <p:cBhvr>
                                            <p:cTn id="50" dur="1" fill="hold">
                                              <p:stCondLst>
                                                <p:cond delay="0"/>
                                              </p:stCondLst>
                                            </p:cTn>
                                            <p:tgtEl>
                                              <p:spTgt spid="121"/>
                                            </p:tgtEl>
                                            <p:attrNameLst>
                                              <p:attrName>style.visibility</p:attrName>
                                            </p:attrNameLst>
                                          </p:cBhvr>
                                          <p:to>
                                            <p:strVal val="visible"/>
                                          </p:to>
                                        </p:set>
                                        <p:animEffect transition="in" filter="fade">
                                          <p:cBhvr>
                                            <p:cTn id="51" dur="300"/>
                                            <p:tgtEl>
                                              <p:spTgt spid="121"/>
                                            </p:tgtEl>
                                          </p:cBhvr>
                                        </p:animEffect>
                                      </p:childTnLst>
                                    </p:cTn>
                                  </p:par>
                                  <p:par>
                                    <p:cTn id="52" presetID="42" presetClass="path" presetSubtype="0" fill="hold" nodeType="withEffect" p14:presetBounceEnd="56000">
                                      <p:stCondLst>
                                        <p:cond delay="1250"/>
                                      </p:stCondLst>
                                      <p:childTnLst>
                                        <p:animMotion origin="layout" path="M 4.03957E-6 -0.07513 L 4.03957E-6 1.47526E-6 " pathEditMode="relative" rAng="0" ptsTypes="AA" p14:bounceEnd="56000">
                                          <p:cBhvr>
                                            <p:cTn id="53" dur="250" spd="-100000" fill="hold"/>
                                            <p:tgtEl>
                                              <p:spTgt spid="121"/>
                                            </p:tgtEl>
                                            <p:attrNameLst>
                                              <p:attrName>ppt_x</p:attrName>
                                              <p:attrName>ppt_y</p:attrName>
                                            </p:attrNameLst>
                                          </p:cBhvr>
                                          <p:rCtr x="0" y="3745"/>
                                        </p:animMotion>
                                      </p:childTnLst>
                                    </p:cTn>
                                  </p:par>
                                  <p:par>
                                    <p:cTn id="54" presetID="22" presetClass="entr" presetSubtype="4" fill="hold" nodeType="withEffect">
                                      <p:stCondLst>
                                        <p:cond delay="1250"/>
                                      </p:stCondLst>
                                      <p:childTnLst>
                                        <p:set>
                                          <p:cBhvr>
                                            <p:cTn id="55" dur="1" fill="hold">
                                              <p:stCondLst>
                                                <p:cond delay="0"/>
                                              </p:stCondLst>
                                            </p:cTn>
                                            <p:tgtEl>
                                              <p:spTgt spid="4"/>
                                            </p:tgtEl>
                                            <p:attrNameLst>
                                              <p:attrName>style.visibility</p:attrName>
                                            </p:attrNameLst>
                                          </p:cBhvr>
                                          <p:to>
                                            <p:strVal val="visible"/>
                                          </p:to>
                                        </p:set>
                                        <p:animEffect transition="in" filter="wipe(down)">
                                          <p:cBhvr>
                                            <p:cTn id="56" dur="250"/>
                                            <p:tgtEl>
                                              <p:spTgt spid="4"/>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246"/>
                                            </p:tgtEl>
                                            <p:attrNameLst>
                                              <p:attrName>style.visibility</p:attrName>
                                            </p:attrNameLst>
                                          </p:cBhvr>
                                          <p:to>
                                            <p:strVal val="visible"/>
                                          </p:to>
                                        </p:set>
                                        <p:animEffect transition="in" filter="fade">
                                          <p:cBhvr>
                                            <p:cTn id="61" dur="500"/>
                                            <p:tgtEl>
                                              <p:spTgt spid="246"/>
                                            </p:tgtEl>
                                          </p:cBhvr>
                                        </p:animEffect>
                                      </p:childTnLst>
                                    </p:cTn>
                                  </p:par>
                                </p:childTnLst>
                              </p:cTn>
                            </p:par>
                            <p:par>
                              <p:cTn id="62" fill="hold">
                                <p:stCondLst>
                                  <p:cond delay="500"/>
                                </p:stCondLst>
                                <p:childTnLst>
                                  <p:par>
                                    <p:cTn id="63" presetID="10" presetClass="entr" presetSubtype="0" fill="hold" nodeType="afterEffect">
                                      <p:stCondLst>
                                        <p:cond delay="700"/>
                                      </p:stCondLst>
                                      <p:childTnLst>
                                        <p:set>
                                          <p:cBhvr>
                                            <p:cTn id="64" dur="1" fill="hold">
                                              <p:stCondLst>
                                                <p:cond delay="0"/>
                                              </p:stCondLst>
                                            </p:cTn>
                                            <p:tgtEl>
                                              <p:spTgt spid="94"/>
                                            </p:tgtEl>
                                            <p:attrNameLst>
                                              <p:attrName>style.visibility</p:attrName>
                                            </p:attrNameLst>
                                          </p:cBhvr>
                                          <p:to>
                                            <p:strVal val="visible"/>
                                          </p:to>
                                        </p:set>
                                        <p:animEffect transition="in" filter="fade">
                                          <p:cBhvr>
                                            <p:cTn id="65" dur="300"/>
                                            <p:tgtEl>
                                              <p:spTgt spid="94"/>
                                            </p:tgtEl>
                                          </p:cBhvr>
                                        </p:animEffect>
                                      </p:childTnLst>
                                    </p:cTn>
                                  </p:par>
                                  <p:par>
                                    <p:cTn id="66" presetID="10" presetClass="entr" presetSubtype="0" fill="hold" grpId="0" nodeType="withEffect">
                                      <p:stCondLst>
                                        <p:cond delay="700"/>
                                      </p:stCondLst>
                                      <p:childTnLst>
                                        <p:set>
                                          <p:cBhvr>
                                            <p:cTn id="67" dur="1" fill="hold">
                                              <p:stCondLst>
                                                <p:cond delay="0"/>
                                              </p:stCondLst>
                                            </p:cTn>
                                            <p:tgtEl>
                                              <p:spTgt spid="241"/>
                                            </p:tgtEl>
                                            <p:attrNameLst>
                                              <p:attrName>style.visibility</p:attrName>
                                            </p:attrNameLst>
                                          </p:cBhvr>
                                          <p:to>
                                            <p:strVal val="visible"/>
                                          </p:to>
                                        </p:set>
                                        <p:animEffect transition="in" filter="fade">
                                          <p:cBhvr>
                                            <p:cTn id="68" dur="300"/>
                                            <p:tgtEl>
                                              <p:spTgt spid="241"/>
                                            </p:tgtEl>
                                          </p:cBhvr>
                                        </p:animEffect>
                                      </p:childTnLst>
                                    </p:cTn>
                                  </p:par>
                                  <p:par>
                                    <p:cTn id="69" presetID="42" presetClass="path" presetSubtype="0" accel="50000" fill="hold" nodeType="withEffect" p14:presetBounceEnd="56000">
                                      <p:stCondLst>
                                        <p:cond delay="700"/>
                                      </p:stCondLst>
                                      <p:childTnLst>
                                        <p:animMotion origin="layout" path="M 0.00064 -0.08125 L 0.00064 -0.00113 " pathEditMode="relative" rAng="0" ptsTypes="AA" p14:bounceEnd="56000">
                                          <p:cBhvr>
                                            <p:cTn id="70" dur="600" spd="-100000" fill="hold"/>
                                            <p:tgtEl>
                                              <p:spTgt spid="94"/>
                                            </p:tgtEl>
                                            <p:attrNameLst>
                                              <p:attrName>ppt_x</p:attrName>
                                              <p:attrName>ppt_y</p:attrName>
                                            </p:attrNameLst>
                                          </p:cBhvr>
                                          <p:rCtr x="0" y="3995"/>
                                        </p:animMotion>
                                      </p:childTnLst>
                                    </p:cTn>
                                  </p:par>
                                  <p:par>
                                    <p:cTn id="71" presetID="42" presetClass="path" presetSubtype="0" accel="50000" fill="hold" grpId="1" nodeType="withEffect" p14:presetBounceEnd="56000">
                                      <p:stCondLst>
                                        <p:cond delay="700"/>
                                      </p:stCondLst>
                                      <p:childTnLst>
                                        <p:animMotion origin="layout" path="M 0.00064 -0.08125 L 0.00064 -0.00113 " pathEditMode="relative" rAng="0" ptsTypes="AA" p14:bounceEnd="56000">
                                          <p:cBhvr>
                                            <p:cTn id="72" dur="600" spd="-100000" fill="hold"/>
                                            <p:tgtEl>
                                              <p:spTgt spid="241"/>
                                            </p:tgtEl>
                                            <p:attrNameLst>
                                              <p:attrName>ppt_x</p:attrName>
                                              <p:attrName>ppt_y</p:attrName>
                                            </p:attrNameLst>
                                          </p:cBhvr>
                                          <p:rCtr x="0" y="3995"/>
                                        </p:animMotion>
                                      </p:childTnLst>
                                    </p:cTn>
                                  </p:par>
                                </p:childTnLst>
                              </p:cTn>
                            </p:par>
                            <p:par>
                              <p:cTn id="73" fill="hold">
                                <p:stCondLst>
                                  <p:cond delay="1800"/>
                                </p:stCondLst>
                                <p:childTnLst>
                                  <p:par>
                                    <p:cTn id="74" presetID="42" presetClass="path" presetSubtype="0" accel="50000" decel="50000" fill="hold" nodeType="afterEffect">
                                      <p:stCondLst>
                                        <p:cond delay="750"/>
                                      </p:stCondLst>
                                      <p:childTnLst>
                                        <p:animMotion origin="layout" path="M 0.0342 -0.07535 L 4.03957E-6 -0.07513 " pathEditMode="relative" rAng="0" ptsTypes="AA">
                                          <p:cBhvr>
                                            <p:cTn id="75" dur="250" spd="-100000" fill="hold"/>
                                            <p:tgtEl>
                                              <p:spTgt spid="121"/>
                                            </p:tgtEl>
                                            <p:attrNameLst>
                                              <p:attrName>ppt_x</p:attrName>
                                              <p:attrName>ppt_y</p:attrName>
                                            </p:attrNameLst>
                                          </p:cBhvr>
                                          <p:rCtr x="-1710" y="0"/>
                                        </p:animMotion>
                                      </p:childTnLst>
                                    </p:cTn>
                                  </p:par>
                                  <p:par>
                                    <p:cTn id="76" presetID="22" presetClass="entr" presetSubtype="8" fill="hold" nodeType="withEffect">
                                      <p:stCondLst>
                                        <p:cond delay="750"/>
                                      </p:stCondLst>
                                      <p:childTnLst>
                                        <p:set>
                                          <p:cBhvr>
                                            <p:cTn id="77" dur="1" fill="hold">
                                              <p:stCondLst>
                                                <p:cond delay="0"/>
                                              </p:stCondLst>
                                            </p:cTn>
                                            <p:tgtEl>
                                              <p:spTgt spid="8"/>
                                            </p:tgtEl>
                                            <p:attrNameLst>
                                              <p:attrName>style.visibility</p:attrName>
                                            </p:attrNameLst>
                                          </p:cBhvr>
                                          <p:to>
                                            <p:strVal val="visible"/>
                                          </p:to>
                                        </p:set>
                                        <p:animEffect transition="in" filter="wipe(left)">
                                          <p:cBhvr>
                                            <p:cTn id="78" dur="250"/>
                                            <p:tgtEl>
                                              <p:spTgt spid="8"/>
                                            </p:tgtEl>
                                          </p:cBhvr>
                                        </p:animEffect>
                                      </p:childTnLst>
                                    </p:cTn>
                                  </p:par>
                                </p:childTnLst>
                              </p:cTn>
                            </p:par>
                            <p:par>
                              <p:cTn id="79" fill="hold">
                                <p:stCondLst>
                                  <p:cond delay="2800"/>
                                </p:stCondLst>
                                <p:childTnLst>
                                  <p:par>
                                    <p:cTn id="80" presetID="42" presetClass="path" presetSubtype="0" accel="50000" decel="50000" fill="hold" nodeType="afterEffect">
                                      <p:stCondLst>
                                        <p:cond delay="0"/>
                                      </p:stCondLst>
                                      <p:childTnLst>
                                        <p:animMotion origin="layout" path="M 0.0342 -0.21902 L 0.0342 -0.07535 " pathEditMode="relative" rAng="0" ptsTypes="AA">
                                          <p:cBhvr>
                                            <p:cTn id="81" dur="500" spd="-100000" fill="hold"/>
                                            <p:tgtEl>
                                              <p:spTgt spid="121"/>
                                            </p:tgtEl>
                                            <p:attrNameLst>
                                              <p:attrName>ppt_x</p:attrName>
                                              <p:attrName>ppt_y</p:attrName>
                                            </p:attrNameLst>
                                          </p:cBhvr>
                                          <p:rCtr x="0" y="7172"/>
                                        </p:animMotion>
                                      </p:childTnLst>
                                    </p:cTn>
                                  </p:par>
                                  <p:par>
                                    <p:cTn id="82" presetID="22" presetClass="entr" presetSubtype="4" fill="hold" nodeType="withEffect">
                                      <p:stCondLst>
                                        <p:cond delay="0"/>
                                      </p:stCondLst>
                                      <p:childTnLst>
                                        <p:set>
                                          <p:cBhvr>
                                            <p:cTn id="83" dur="1" fill="hold">
                                              <p:stCondLst>
                                                <p:cond delay="0"/>
                                              </p:stCondLst>
                                            </p:cTn>
                                            <p:tgtEl>
                                              <p:spTgt spid="61"/>
                                            </p:tgtEl>
                                            <p:attrNameLst>
                                              <p:attrName>style.visibility</p:attrName>
                                            </p:attrNameLst>
                                          </p:cBhvr>
                                          <p:to>
                                            <p:strVal val="visible"/>
                                          </p:to>
                                        </p:set>
                                        <p:animEffect transition="in" filter="wipe(down)">
                                          <p:cBhvr>
                                            <p:cTn id="84" dur="250"/>
                                            <p:tgtEl>
                                              <p:spTgt spid="61"/>
                                            </p:tgtEl>
                                          </p:cBhvr>
                                        </p:animEffect>
                                      </p:childTnLst>
                                    </p:cTn>
                                  </p:par>
                                </p:childTnLst>
                              </p:cTn>
                            </p:par>
                            <p:par>
                              <p:cTn id="85" fill="hold">
                                <p:stCondLst>
                                  <p:cond delay="3300"/>
                                </p:stCondLst>
                                <p:childTnLst>
                                  <p:par>
                                    <p:cTn id="86" presetID="42" presetClass="path" presetSubtype="0" accel="50000" decel="50000" fill="hold" nodeType="afterEffect">
                                      <p:stCondLst>
                                        <p:cond delay="0"/>
                                      </p:stCondLst>
                                      <p:childTnLst>
                                        <p:animMotion origin="layout" path="M 0.03421 -0.21902 L 0.09957 -0.22038 " pathEditMode="relative" rAng="0" ptsTypes="AA">
                                          <p:cBhvr>
                                            <p:cTn id="87" dur="500" fill="hold"/>
                                            <p:tgtEl>
                                              <p:spTgt spid="121"/>
                                            </p:tgtEl>
                                            <p:attrNameLst>
                                              <p:attrName>ppt_x</p:attrName>
                                              <p:attrName>ppt_y</p:attrName>
                                            </p:attrNameLst>
                                          </p:cBhvr>
                                          <p:rCtr x="3268" y="-68"/>
                                        </p:animMotion>
                                      </p:childTnLst>
                                    </p:cTn>
                                  </p:par>
                                  <p:par>
                                    <p:cTn id="88" presetID="22" presetClass="entr" presetSubtype="4" fill="hold" nodeType="withEffect">
                                      <p:stCondLst>
                                        <p:cond delay="0"/>
                                      </p:stCondLst>
                                      <p:childTnLst>
                                        <p:set>
                                          <p:cBhvr>
                                            <p:cTn id="89" dur="1" fill="hold">
                                              <p:stCondLst>
                                                <p:cond delay="0"/>
                                              </p:stCondLst>
                                            </p:cTn>
                                            <p:tgtEl>
                                              <p:spTgt spid="68"/>
                                            </p:tgtEl>
                                            <p:attrNameLst>
                                              <p:attrName>style.visibility</p:attrName>
                                            </p:attrNameLst>
                                          </p:cBhvr>
                                          <p:to>
                                            <p:strVal val="visible"/>
                                          </p:to>
                                        </p:set>
                                        <p:animEffect transition="in" filter="wipe(down)">
                                          <p:cBhvr>
                                            <p:cTn id="90" dur="300"/>
                                            <p:tgtEl>
                                              <p:spTgt spid="68"/>
                                            </p:tgtEl>
                                          </p:cBhvr>
                                        </p:animEffect>
                                      </p:childTnLst>
                                    </p:cTn>
                                  </p:par>
                                </p:childTnLst>
                              </p:cTn>
                            </p:par>
                            <p:par>
                              <p:cTn id="91" fill="hold">
                                <p:stCondLst>
                                  <p:cond delay="3800"/>
                                </p:stCondLst>
                                <p:childTnLst>
                                  <p:par>
                                    <p:cTn id="92" presetID="42" presetClass="path" presetSubtype="0" accel="50000" decel="50000" fill="hold" nodeType="afterEffect">
                                      <p:stCondLst>
                                        <p:cond delay="0"/>
                                      </p:stCondLst>
                                      <p:childTnLst>
                                        <p:animMotion origin="layout" path="M 0.09968 -0.39378 L 0.09968 -0.2163 " pathEditMode="relative" rAng="0" ptsTypes="AA">
                                          <p:cBhvr>
                                            <p:cTn id="93" dur="500" spd="-100000" fill="hold"/>
                                            <p:tgtEl>
                                              <p:spTgt spid="121"/>
                                            </p:tgtEl>
                                            <p:attrNameLst>
                                              <p:attrName>ppt_x</p:attrName>
                                              <p:attrName>ppt_y</p:attrName>
                                            </p:attrNameLst>
                                          </p:cBhvr>
                                          <p:rCtr x="0" y="8874"/>
                                        </p:animMotion>
                                      </p:childTnLst>
                                    </p:cTn>
                                  </p:par>
                                  <p:par>
                                    <p:cTn id="94" presetID="22" presetClass="entr" presetSubtype="8" fill="hold" nodeType="withEffect">
                                      <p:stCondLst>
                                        <p:cond delay="0"/>
                                      </p:stCondLst>
                                      <p:childTnLst>
                                        <p:set>
                                          <p:cBhvr>
                                            <p:cTn id="95" dur="1" fill="hold">
                                              <p:stCondLst>
                                                <p:cond delay="0"/>
                                              </p:stCondLst>
                                            </p:cTn>
                                            <p:tgtEl>
                                              <p:spTgt spid="69"/>
                                            </p:tgtEl>
                                            <p:attrNameLst>
                                              <p:attrName>style.visibility</p:attrName>
                                            </p:attrNameLst>
                                          </p:cBhvr>
                                          <p:to>
                                            <p:strVal val="visible"/>
                                          </p:to>
                                        </p:set>
                                        <p:animEffect transition="in" filter="wipe(left)">
                                          <p:cBhvr>
                                            <p:cTn id="96" dur="150"/>
                                            <p:tgtEl>
                                              <p:spTgt spid="69"/>
                                            </p:tgtEl>
                                          </p:cBhvr>
                                        </p:animEffect>
                                      </p:childTnLst>
                                    </p:cTn>
                                  </p:par>
                                </p:childTnLst>
                              </p:cTn>
                            </p:par>
                            <p:par>
                              <p:cTn id="97" fill="hold">
                                <p:stCondLst>
                                  <p:cond delay="4300"/>
                                </p:stCondLst>
                                <p:childTnLst>
                                  <p:par>
                                    <p:cTn id="98" presetID="42" presetClass="path" presetSubtype="0" accel="50000" decel="50000" fill="hold" nodeType="afterEffect">
                                      <p:stCondLst>
                                        <p:cond delay="0"/>
                                      </p:stCondLst>
                                      <p:childTnLst>
                                        <p:animMotion origin="layout" path="M 0.09971 -0.39369 L 0.36551 -0.39437 " pathEditMode="relative" rAng="0" ptsTypes="AA">
                                          <p:cBhvr>
                                            <p:cTn id="99" dur="1250" fill="hold"/>
                                            <p:tgtEl>
                                              <p:spTgt spid="121"/>
                                            </p:tgtEl>
                                            <p:attrNameLst>
                                              <p:attrName>ppt_x</p:attrName>
                                              <p:attrName>ppt_y</p:attrName>
                                            </p:attrNameLst>
                                          </p:cBhvr>
                                          <p:rCtr x="13290" y="-45"/>
                                        </p:animMotion>
                                      </p:childTnLst>
                                    </p:cTn>
                                  </p:par>
                                  <p:par>
                                    <p:cTn id="100" presetID="22" presetClass="entr" presetSubtype="4" fill="hold" nodeType="withEffect">
                                      <p:stCondLst>
                                        <p:cond delay="0"/>
                                      </p:stCondLst>
                                      <p:childTnLst>
                                        <p:set>
                                          <p:cBhvr>
                                            <p:cTn id="101" dur="1" fill="hold">
                                              <p:stCondLst>
                                                <p:cond delay="0"/>
                                              </p:stCondLst>
                                            </p:cTn>
                                            <p:tgtEl>
                                              <p:spTgt spid="71"/>
                                            </p:tgtEl>
                                            <p:attrNameLst>
                                              <p:attrName>style.visibility</p:attrName>
                                            </p:attrNameLst>
                                          </p:cBhvr>
                                          <p:to>
                                            <p:strVal val="visible"/>
                                          </p:to>
                                        </p:set>
                                        <p:animEffect transition="in" filter="wipe(down)">
                                          <p:cBhvr>
                                            <p:cTn id="102" dur="150"/>
                                            <p:tgtEl>
                                              <p:spTgt spid="71"/>
                                            </p:tgtEl>
                                          </p:cBhvr>
                                        </p:animEffect>
                                      </p:childTnLst>
                                    </p:cTn>
                                  </p:par>
                                  <p:par>
                                    <p:cTn id="103" presetID="22" presetClass="entr" presetSubtype="4" fill="hold" nodeType="withEffect">
                                      <p:stCondLst>
                                        <p:cond delay="500"/>
                                      </p:stCondLst>
                                      <p:childTnLst>
                                        <p:set>
                                          <p:cBhvr>
                                            <p:cTn id="104" dur="1" fill="hold">
                                              <p:stCondLst>
                                                <p:cond delay="0"/>
                                              </p:stCondLst>
                                            </p:cTn>
                                            <p:tgtEl>
                                              <p:spTgt spid="63"/>
                                            </p:tgtEl>
                                            <p:attrNameLst>
                                              <p:attrName>style.visibility</p:attrName>
                                            </p:attrNameLst>
                                          </p:cBhvr>
                                          <p:to>
                                            <p:strVal val="visible"/>
                                          </p:to>
                                        </p:set>
                                        <p:animEffect transition="in" filter="wipe(down)">
                                          <p:cBhvr>
                                            <p:cTn id="105" dur="150"/>
                                            <p:tgtEl>
                                              <p:spTgt spid="63"/>
                                            </p:tgtEl>
                                          </p:cBhvr>
                                        </p:animEffect>
                                      </p:childTnLst>
                                    </p:cTn>
                                  </p:par>
                                  <p:par>
                                    <p:cTn id="106" presetID="22" presetClass="entr" presetSubtype="8" fill="hold" nodeType="withEffect">
                                      <p:stCondLst>
                                        <p:cond delay="750"/>
                                      </p:stCondLst>
                                      <p:childTnLst>
                                        <p:set>
                                          <p:cBhvr>
                                            <p:cTn id="107" dur="1" fill="hold">
                                              <p:stCondLst>
                                                <p:cond delay="0"/>
                                              </p:stCondLst>
                                            </p:cTn>
                                            <p:tgtEl>
                                              <p:spTgt spid="66"/>
                                            </p:tgtEl>
                                            <p:attrNameLst>
                                              <p:attrName>style.visibility</p:attrName>
                                            </p:attrNameLst>
                                          </p:cBhvr>
                                          <p:to>
                                            <p:strVal val="visible"/>
                                          </p:to>
                                        </p:set>
                                        <p:animEffect transition="in" filter="wipe(left)">
                                          <p:cBhvr>
                                            <p:cTn id="108" dur="500"/>
                                            <p:tgtEl>
                                              <p:spTgt spid="66"/>
                                            </p:tgtEl>
                                          </p:cBhvr>
                                        </p:animEffect>
                                      </p:childTnLst>
                                    </p:cTn>
                                  </p:par>
                                </p:childTnLst>
                              </p:cTn>
                            </p:par>
                            <p:par>
                              <p:cTn id="109" fill="hold">
                                <p:stCondLst>
                                  <p:cond delay="5550"/>
                                </p:stCondLst>
                                <p:childTnLst>
                                  <p:par>
                                    <p:cTn id="110" presetID="42" presetClass="path" presetSubtype="0" accel="50000" decel="50000" fill="hold" nodeType="afterEffect">
                                      <p:stCondLst>
                                        <p:cond delay="0"/>
                                      </p:stCondLst>
                                      <p:childTnLst>
                                        <p:animMotion origin="layout" path="M 0.36537 -0.39429 L 0.36537 -0.2162 " pathEditMode="relative" rAng="0" ptsTypes="AA">
                                          <p:cBhvr>
                                            <p:cTn id="111" dur="750" fill="hold"/>
                                            <p:tgtEl>
                                              <p:spTgt spid="121"/>
                                            </p:tgtEl>
                                            <p:attrNameLst>
                                              <p:attrName>ppt_x</p:attrName>
                                              <p:attrName>ppt_y</p:attrName>
                                            </p:attrNameLst>
                                          </p:cBhvr>
                                          <p:rCtr x="0" y="8893"/>
                                        </p:animMotion>
                                      </p:childTnLst>
                                    </p:cTn>
                                  </p:par>
                                  <p:par>
                                    <p:cTn id="112" presetID="22" presetClass="entr" presetSubtype="1" fill="hold" nodeType="withEffect">
                                      <p:stCondLst>
                                        <p:cond delay="500"/>
                                      </p:stCondLst>
                                      <p:childTnLst>
                                        <p:set>
                                          <p:cBhvr>
                                            <p:cTn id="113" dur="1" fill="hold">
                                              <p:stCondLst>
                                                <p:cond delay="0"/>
                                              </p:stCondLst>
                                            </p:cTn>
                                            <p:tgtEl>
                                              <p:spTgt spid="70"/>
                                            </p:tgtEl>
                                            <p:attrNameLst>
                                              <p:attrName>style.visibility</p:attrName>
                                            </p:attrNameLst>
                                          </p:cBhvr>
                                          <p:to>
                                            <p:strVal val="visible"/>
                                          </p:to>
                                        </p:set>
                                        <p:animEffect transition="in" filter="wipe(up)">
                                          <p:cBhvr>
                                            <p:cTn id="114" dur="250"/>
                                            <p:tgtEl>
                                              <p:spTgt spid="70"/>
                                            </p:tgtEl>
                                          </p:cBhvr>
                                        </p:animEffect>
                                      </p:childTnLst>
                                    </p:cTn>
                                  </p:par>
                                  <p:par>
                                    <p:cTn id="115" presetID="22" presetClass="entr" presetSubtype="1" fill="hold" nodeType="withEffect">
                                      <p:stCondLst>
                                        <p:cond delay="750"/>
                                      </p:stCondLst>
                                      <p:childTnLst>
                                        <p:set>
                                          <p:cBhvr>
                                            <p:cTn id="116" dur="1" fill="hold">
                                              <p:stCondLst>
                                                <p:cond delay="0"/>
                                              </p:stCondLst>
                                            </p:cTn>
                                            <p:tgtEl>
                                              <p:spTgt spid="72"/>
                                            </p:tgtEl>
                                            <p:attrNameLst>
                                              <p:attrName>style.visibility</p:attrName>
                                            </p:attrNameLst>
                                          </p:cBhvr>
                                          <p:to>
                                            <p:strVal val="visible"/>
                                          </p:to>
                                        </p:set>
                                        <p:animEffect transition="in" filter="wipe(up)">
                                          <p:cBhvr>
                                            <p:cTn id="117" dur="250"/>
                                            <p:tgtEl>
                                              <p:spTgt spid="72"/>
                                            </p:tgtEl>
                                          </p:cBhvr>
                                        </p:animEffect>
                                      </p:childTnLst>
                                    </p:cTn>
                                  </p:par>
                                </p:childTnLst>
                              </p:cTn>
                            </p:par>
                            <p:par>
                              <p:cTn id="118" fill="hold">
                                <p:stCondLst>
                                  <p:cond delay="6550"/>
                                </p:stCondLst>
                                <p:childTnLst>
                                  <p:par>
                                    <p:cTn id="119" presetID="42" presetClass="path" presetSubtype="0" accel="50000" decel="50000" fill="hold" nodeType="afterEffect">
                                      <p:stCondLst>
                                        <p:cond delay="0"/>
                                      </p:stCondLst>
                                      <p:childTnLst>
                                        <p:animMotion origin="layout" path="M 0.36537 -0.2162 L 0.43288 -0.21688 " pathEditMode="relative" rAng="0" ptsTypes="AA">
                                          <p:cBhvr>
                                            <p:cTn id="120" dur="500" fill="hold"/>
                                            <p:tgtEl>
                                              <p:spTgt spid="121"/>
                                            </p:tgtEl>
                                            <p:attrNameLst>
                                              <p:attrName>ppt_x</p:attrName>
                                              <p:attrName>ppt_y</p:attrName>
                                            </p:attrNameLst>
                                          </p:cBhvr>
                                          <p:rCtr x="3369" y="-45"/>
                                        </p:animMotion>
                                      </p:childTnLst>
                                    </p:cTn>
                                  </p:par>
                                  <p:par>
                                    <p:cTn id="121" presetID="22" presetClass="entr" presetSubtype="8" fill="hold" nodeType="withEffect">
                                      <p:stCondLst>
                                        <p:cond delay="500"/>
                                      </p:stCondLst>
                                      <p:childTnLst>
                                        <p:set>
                                          <p:cBhvr>
                                            <p:cTn id="122" dur="1" fill="hold">
                                              <p:stCondLst>
                                                <p:cond delay="0"/>
                                              </p:stCondLst>
                                            </p:cTn>
                                            <p:tgtEl>
                                              <p:spTgt spid="73"/>
                                            </p:tgtEl>
                                            <p:attrNameLst>
                                              <p:attrName>style.visibility</p:attrName>
                                            </p:attrNameLst>
                                          </p:cBhvr>
                                          <p:to>
                                            <p:strVal val="visible"/>
                                          </p:to>
                                        </p:set>
                                        <p:animEffect transition="in" filter="wipe(left)">
                                          <p:cBhvr>
                                            <p:cTn id="123" dur="250"/>
                                            <p:tgtEl>
                                              <p:spTgt spid="73"/>
                                            </p:tgtEl>
                                          </p:cBhvr>
                                        </p:animEffect>
                                      </p:childTnLst>
                                    </p:cTn>
                                  </p:par>
                                </p:childTnLst>
                              </p:cTn>
                            </p:par>
                            <p:par>
                              <p:cTn id="124" fill="hold">
                                <p:stCondLst>
                                  <p:cond delay="7300"/>
                                </p:stCondLst>
                                <p:childTnLst>
                                  <p:par>
                                    <p:cTn id="125" presetID="42" presetClass="path" presetSubtype="0" accel="50000" decel="50000" fill="hold" nodeType="afterEffect">
                                      <p:stCondLst>
                                        <p:cond delay="0"/>
                                      </p:stCondLst>
                                      <p:childTnLst>
                                        <p:animMotion origin="layout" path="M 0.43298 -0.21698 L 0.43298 -0.14503 " pathEditMode="relative" rAng="0" ptsTypes="AA">
                                          <p:cBhvr>
                                            <p:cTn id="126" dur="750" fill="hold"/>
                                            <p:tgtEl>
                                              <p:spTgt spid="121"/>
                                            </p:tgtEl>
                                            <p:attrNameLst>
                                              <p:attrName>ppt_x</p:attrName>
                                              <p:attrName>ppt_y</p:attrName>
                                            </p:attrNameLst>
                                          </p:cBhvr>
                                          <p:rCtr x="0" y="3586"/>
                                        </p:animMotion>
                                      </p:childTnLst>
                                    </p:cTn>
                                  </p:par>
                                  <p:par>
                                    <p:cTn id="127" presetID="22" presetClass="entr" presetSubtype="1" fill="hold" nodeType="withEffect">
                                      <p:stCondLst>
                                        <p:cond delay="750"/>
                                      </p:stCondLst>
                                      <p:childTnLst>
                                        <p:set>
                                          <p:cBhvr>
                                            <p:cTn id="128" dur="1" fill="hold">
                                              <p:stCondLst>
                                                <p:cond delay="0"/>
                                              </p:stCondLst>
                                            </p:cTn>
                                            <p:tgtEl>
                                              <p:spTgt spid="74"/>
                                            </p:tgtEl>
                                            <p:attrNameLst>
                                              <p:attrName>style.visibility</p:attrName>
                                            </p:attrNameLst>
                                          </p:cBhvr>
                                          <p:to>
                                            <p:strVal val="visible"/>
                                          </p:to>
                                        </p:set>
                                        <p:animEffect transition="in" filter="wipe(up)">
                                          <p:cBhvr>
                                            <p:cTn id="129" dur="250"/>
                                            <p:tgtEl>
                                              <p:spTgt spid="74"/>
                                            </p:tgtEl>
                                          </p:cBhvr>
                                        </p:animEffect>
                                      </p:childTnLst>
                                    </p:cTn>
                                  </p:par>
                                  <p:par>
                                    <p:cTn id="130" presetID="10" presetClass="exit" presetSubtype="0" fill="hold" nodeType="withEffect">
                                      <p:stCondLst>
                                        <p:cond delay="500"/>
                                      </p:stCondLst>
                                      <p:childTnLst>
                                        <p:animEffect transition="out" filter="fade">
                                          <p:cBhvr>
                                            <p:cTn id="131" dur="500"/>
                                            <p:tgtEl>
                                              <p:spTgt spid="94"/>
                                            </p:tgtEl>
                                          </p:cBhvr>
                                        </p:animEffect>
                                        <p:set>
                                          <p:cBhvr>
                                            <p:cTn id="132" dur="1" fill="hold">
                                              <p:stCondLst>
                                                <p:cond delay="499"/>
                                              </p:stCondLst>
                                            </p:cTn>
                                            <p:tgtEl>
                                              <p:spTgt spid="94"/>
                                            </p:tgtEl>
                                            <p:attrNameLst>
                                              <p:attrName>style.visibility</p:attrName>
                                            </p:attrNameLst>
                                          </p:cBhvr>
                                          <p:to>
                                            <p:strVal val="hidden"/>
                                          </p:to>
                                        </p:set>
                                      </p:childTnLst>
                                    </p:cTn>
                                  </p:par>
                                  <p:par>
                                    <p:cTn id="133" presetID="10" presetClass="exit" presetSubtype="0" fill="hold" grpId="2" nodeType="withEffect">
                                      <p:stCondLst>
                                        <p:cond delay="500"/>
                                      </p:stCondLst>
                                      <p:childTnLst>
                                        <p:animEffect transition="out" filter="fade">
                                          <p:cBhvr>
                                            <p:cTn id="134" dur="500"/>
                                            <p:tgtEl>
                                              <p:spTgt spid="241"/>
                                            </p:tgtEl>
                                          </p:cBhvr>
                                        </p:animEffect>
                                        <p:set>
                                          <p:cBhvr>
                                            <p:cTn id="135" dur="1" fill="hold">
                                              <p:stCondLst>
                                                <p:cond delay="499"/>
                                              </p:stCondLst>
                                            </p:cTn>
                                            <p:tgtEl>
                                              <p:spTgt spid="241"/>
                                            </p:tgtEl>
                                            <p:attrNameLst>
                                              <p:attrName>style.visibility</p:attrName>
                                            </p:attrNameLst>
                                          </p:cBhvr>
                                          <p:to>
                                            <p:strVal val="hidden"/>
                                          </p:to>
                                        </p:set>
                                      </p:childTnLst>
                                    </p:cTn>
                                  </p:par>
                                </p:childTnLst>
                              </p:cTn>
                            </p:par>
                            <p:par>
                              <p:cTn id="136" fill="hold">
                                <p:stCondLst>
                                  <p:cond delay="8300"/>
                                </p:stCondLst>
                                <p:childTnLst>
                                  <p:par>
                                    <p:cTn id="137" presetID="10" presetClass="exit" presetSubtype="0" fill="hold" nodeType="afterEffect">
                                      <p:stCondLst>
                                        <p:cond delay="500"/>
                                      </p:stCondLst>
                                      <p:childTnLst>
                                        <p:animEffect transition="out" filter="fade">
                                          <p:cBhvr>
                                            <p:cTn id="138" dur="1450"/>
                                            <p:tgtEl>
                                              <p:spTgt spid="121"/>
                                            </p:tgtEl>
                                          </p:cBhvr>
                                        </p:animEffect>
                                        <p:set>
                                          <p:cBhvr>
                                            <p:cTn id="139" dur="1" fill="hold">
                                              <p:stCondLst>
                                                <p:cond delay="1449"/>
                                              </p:stCondLst>
                                            </p:cTn>
                                            <p:tgtEl>
                                              <p:spTgt spid="1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179" grpId="0" animBg="1"/>
          <p:bldP spid="193" grpId="0" animBg="1"/>
          <p:bldP spid="2054" grpId="0" animBg="1"/>
          <p:bldP spid="218" grpId="0" animBg="1"/>
          <p:bldP spid="246" grpId="0" animBg="1"/>
          <p:bldP spid="183" grpId="0" animBg="1"/>
          <p:bldP spid="216" grpId="0" animBg="1"/>
          <p:bldP spid="241" grpId="0" animBg="1"/>
          <p:bldP spid="241" grpId="1" animBg="1"/>
          <p:bldP spid="241" grpId="2"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childTnLst>
                              </p:cTn>
                            </p:par>
                            <p:par>
                              <p:cTn id="8" fill="hold">
                                <p:stCondLst>
                                  <p:cond delay="500"/>
                                </p:stCondLst>
                                <p:childTnLst>
                                  <p:par>
                                    <p:cTn id="9" presetID="10" presetClass="entr" presetSubtype="0" fill="hold" grpId="0" nodeType="afterEffect">
                                      <p:stCondLst>
                                        <p:cond delay="250"/>
                                      </p:stCondLst>
                                      <p:childTnLst>
                                        <p:set>
                                          <p:cBhvr>
                                            <p:cTn id="10" dur="1" fill="hold">
                                              <p:stCondLst>
                                                <p:cond delay="0"/>
                                              </p:stCondLst>
                                            </p:cTn>
                                            <p:tgtEl>
                                              <p:spTgt spid="179"/>
                                            </p:tgtEl>
                                            <p:attrNameLst>
                                              <p:attrName>style.visibility</p:attrName>
                                            </p:attrNameLst>
                                          </p:cBhvr>
                                          <p:to>
                                            <p:strVal val="visible"/>
                                          </p:to>
                                        </p:set>
                                        <p:animEffect transition="in" filter="fade">
                                          <p:cBhvr>
                                            <p:cTn id="11" dur="250"/>
                                            <p:tgtEl>
                                              <p:spTgt spid="179"/>
                                            </p:tgtEl>
                                          </p:cBhvr>
                                        </p:animEffect>
                                      </p:childTnLst>
                                    </p:cTn>
                                  </p:par>
                                  <p:par>
                                    <p:cTn id="12" presetID="10" presetClass="entr" presetSubtype="0" fill="hold" nodeType="withEffect">
                                      <p:stCondLst>
                                        <p:cond delay="500"/>
                                      </p:stCondLst>
                                      <p:childTnLst>
                                        <p:set>
                                          <p:cBhvr>
                                            <p:cTn id="13" dur="1" fill="hold">
                                              <p:stCondLst>
                                                <p:cond delay="0"/>
                                              </p:stCondLst>
                                            </p:cTn>
                                            <p:tgtEl>
                                              <p:spTgt spid="100"/>
                                            </p:tgtEl>
                                            <p:attrNameLst>
                                              <p:attrName>style.visibility</p:attrName>
                                            </p:attrNameLst>
                                          </p:cBhvr>
                                          <p:to>
                                            <p:strVal val="visible"/>
                                          </p:to>
                                        </p:set>
                                        <p:animEffect transition="in" filter="fade">
                                          <p:cBhvr>
                                            <p:cTn id="14" dur="250"/>
                                            <p:tgtEl>
                                              <p:spTgt spid="100"/>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183"/>
                                            </p:tgtEl>
                                            <p:attrNameLst>
                                              <p:attrName>style.visibility</p:attrName>
                                            </p:attrNameLst>
                                          </p:cBhvr>
                                          <p:to>
                                            <p:strVal val="visible"/>
                                          </p:to>
                                        </p:set>
                                        <p:animEffect transition="in" filter="fade">
                                          <p:cBhvr>
                                            <p:cTn id="17" dur="250"/>
                                            <p:tgtEl>
                                              <p:spTgt spid="183"/>
                                            </p:tgtEl>
                                          </p:cBhvr>
                                        </p:animEffect>
                                      </p:childTnLst>
                                    </p:cTn>
                                  </p:par>
                                  <p:par>
                                    <p:cTn id="18" presetID="10" presetClass="entr" presetSubtype="0" fill="hold" grpId="0" nodeType="withEffect">
                                      <p:stCondLst>
                                        <p:cond delay="500"/>
                                      </p:stCondLst>
                                      <p:childTnLst>
                                        <p:set>
                                          <p:cBhvr>
                                            <p:cTn id="19" dur="1" fill="hold">
                                              <p:stCondLst>
                                                <p:cond delay="0"/>
                                              </p:stCondLst>
                                            </p:cTn>
                                            <p:tgtEl>
                                              <p:spTgt spid="193"/>
                                            </p:tgtEl>
                                            <p:attrNameLst>
                                              <p:attrName>style.visibility</p:attrName>
                                            </p:attrNameLst>
                                          </p:cBhvr>
                                          <p:to>
                                            <p:strVal val="visible"/>
                                          </p:to>
                                        </p:set>
                                        <p:animEffect transition="in" filter="fade">
                                          <p:cBhvr>
                                            <p:cTn id="20" dur="250"/>
                                            <p:tgtEl>
                                              <p:spTgt spid="193"/>
                                            </p:tgtEl>
                                          </p:cBhvr>
                                        </p:animEffect>
                                      </p:childTnLst>
                                    </p:cTn>
                                  </p:par>
                                  <p:par>
                                    <p:cTn id="21" presetID="10" presetClass="entr" presetSubtype="0" fill="hold" nodeType="withEffect">
                                      <p:stCondLst>
                                        <p:cond delay="750"/>
                                      </p:stCondLst>
                                      <p:childTnLst>
                                        <p:set>
                                          <p:cBhvr>
                                            <p:cTn id="22" dur="1" fill="hold">
                                              <p:stCondLst>
                                                <p:cond delay="0"/>
                                              </p:stCondLst>
                                            </p:cTn>
                                            <p:tgtEl>
                                              <p:spTgt spid="2067"/>
                                            </p:tgtEl>
                                            <p:attrNameLst>
                                              <p:attrName>style.visibility</p:attrName>
                                            </p:attrNameLst>
                                          </p:cBhvr>
                                          <p:to>
                                            <p:strVal val="visible"/>
                                          </p:to>
                                        </p:set>
                                        <p:animEffect transition="in" filter="fade">
                                          <p:cBhvr>
                                            <p:cTn id="23" dur="250"/>
                                            <p:tgtEl>
                                              <p:spTgt spid="2067"/>
                                            </p:tgtEl>
                                          </p:cBhvr>
                                        </p:animEffect>
                                      </p:childTnLst>
                                    </p:cTn>
                                  </p:par>
                                  <p:par>
                                    <p:cTn id="24" presetID="10" presetClass="entr" presetSubtype="0" fill="hold" nodeType="withEffect">
                                      <p:stCondLst>
                                        <p:cond delay="750"/>
                                      </p:stCondLst>
                                      <p:childTnLst>
                                        <p:set>
                                          <p:cBhvr>
                                            <p:cTn id="25" dur="1" fill="hold">
                                              <p:stCondLst>
                                                <p:cond delay="0"/>
                                              </p:stCondLst>
                                            </p:cTn>
                                            <p:tgtEl>
                                              <p:spTgt spid="2068"/>
                                            </p:tgtEl>
                                            <p:attrNameLst>
                                              <p:attrName>style.visibility</p:attrName>
                                            </p:attrNameLst>
                                          </p:cBhvr>
                                          <p:to>
                                            <p:strVal val="visible"/>
                                          </p:to>
                                        </p:set>
                                        <p:animEffect transition="in" filter="fade">
                                          <p:cBhvr>
                                            <p:cTn id="26" dur="250"/>
                                            <p:tgtEl>
                                              <p:spTgt spid="2068"/>
                                            </p:tgtEl>
                                          </p:cBhvr>
                                        </p:animEffect>
                                      </p:childTnLst>
                                    </p:cTn>
                                  </p:par>
                                  <p:par>
                                    <p:cTn id="27" presetID="10" presetClass="entr" presetSubtype="0" fill="hold" nodeType="withEffect">
                                      <p:stCondLst>
                                        <p:cond delay="750"/>
                                      </p:stCondLst>
                                      <p:childTnLst>
                                        <p:set>
                                          <p:cBhvr>
                                            <p:cTn id="28" dur="1" fill="hold">
                                              <p:stCondLst>
                                                <p:cond delay="0"/>
                                              </p:stCondLst>
                                            </p:cTn>
                                            <p:tgtEl>
                                              <p:spTgt spid="2069"/>
                                            </p:tgtEl>
                                            <p:attrNameLst>
                                              <p:attrName>style.visibility</p:attrName>
                                            </p:attrNameLst>
                                          </p:cBhvr>
                                          <p:to>
                                            <p:strVal val="visible"/>
                                          </p:to>
                                        </p:set>
                                        <p:animEffect transition="in" filter="fade">
                                          <p:cBhvr>
                                            <p:cTn id="29" dur="250"/>
                                            <p:tgtEl>
                                              <p:spTgt spid="2069"/>
                                            </p:tgtEl>
                                          </p:cBhvr>
                                        </p:animEffect>
                                      </p:childTnLst>
                                    </p:cTn>
                                  </p:par>
                                  <p:par>
                                    <p:cTn id="30" presetID="10" presetClass="entr" presetSubtype="0" fill="hold" grpId="0" nodeType="withEffect">
                                      <p:stCondLst>
                                        <p:cond delay="750"/>
                                      </p:stCondLst>
                                      <p:childTnLst>
                                        <p:set>
                                          <p:cBhvr>
                                            <p:cTn id="31" dur="1" fill="hold">
                                              <p:stCondLst>
                                                <p:cond delay="0"/>
                                              </p:stCondLst>
                                            </p:cTn>
                                            <p:tgtEl>
                                              <p:spTgt spid="2054"/>
                                            </p:tgtEl>
                                            <p:attrNameLst>
                                              <p:attrName>style.visibility</p:attrName>
                                            </p:attrNameLst>
                                          </p:cBhvr>
                                          <p:to>
                                            <p:strVal val="visible"/>
                                          </p:to>
                                        </p:set>
                                        <p:animEffect transition="in" filter="fade">
                                          <p:cBhvr>
                                            <p:cTn id="32" dur="250"/>
                                            <p:tgtEl>
                                              <p:spTgt spid="2054"/>
                                            </p:tgtEl>
                                          </p:cBhvr>
                                        </p:animEffect>
                                      </p:childTnLst>
                                    </p:cTn>
                                  </p:par>
                                  <p:par>
                                    <p:cTn id="33" presetID="10" presetClass="entr" presetSubtype="0" fill="hold" nodeType="withEffect">
                                      <p:stCondLst>
                                        <p:cond delay="1000"/>
                                      </p:stCondLst>
                                      <p:childTnLst>
                                        <p:set>
                                          <p:cBhvr>
                                            <p:cTn id="34" dur="1" fill="hold">
                                              <p:stCondLst>
                                                <p:cond delay="0"/>
                                              </p:stCondLst>
                                            </p:cTn>
                                            <p:tgtEl>
                                              <p:spTgt spid="2070"/>
                                            </p:tgtEl>
                                            <p:attrNameLst>
                                              <p:attrName>style.visibility</p:attrName>
                                            </p:attrNameLst>
                                          </p:cBhvr>
                                          <p:to>
                                            <p:strVal val="visible"/>
                                          </p:to>
                                        </p:set>
                                        <p:animEffect transition="in" filter="fade">
                                          <p:cBhvr>
                                            <p:cTn id="35" dur="250"/>
                                            <p:tgtEl>
                                              <p:spTgt spid="2070"/>
                                            </p:tgtEl>
                                          </p:cBhvr>
                                        </p:animEffect>
                                      </p:childTnLst>
                                    </p:cTn>
                                  </p:par>
                                  <p:par>
                                    <p:cTn id="36" presetID="10" presetClass="entr" presetSubtype="0" fill="hold" nodeType="withEffect">
                                      <p:stCondLst>
                                        <p:cond delay="1000"/>
                                      </p:stCondLst>
                                      <p:childTnLst>
                                        <p:set>
                                          <p:cBhvr>
                                            <p:cTn id="37" dur="1" fill="hold">
                                              <p:stCondLst>
                                                <p:cond delay="0"/>
                                              </p:stCondLst>
                                            </p:cTn>
                                            <p:tgtEl>
                                              <p:spTgt spid="2071"/>
                                            </p:tgtEl>
                                            <p:attrNameLst>
                                              <p:attrName>style.visibility</p:attrName>
                                            </p:attrNameLst>
                                          </p:cBhvr>
                                          <p:to>
                                            <p:strVal val="visible"/>
                                          </p:to>
                                        </p:set>
                                        <p:animEffect transition="in" filter="fade">
                                          <p:cBhvr>
                                            <p:cTn id="38" dur="250"/>
                                            <p:tgtEl>
                                              <p:spTgt spid="2071"/>
                                            </p:tgtEl>
                                          </p:cBhvr>
                                        </p:animEffect>
                                      </p:childTnLst>
                                    </p:cTn>
                                  </p:par>
                                  <p:par>
                                    <p:cTn id="39" presetID="10" presetClass="entr" presetSubtype="0" fill="hold" nodeType="withEffect">
                                      <p:stCondLst>
                                        <p:cond delay="1000"/>
                                      </p:stCondLst>
                                      <p:childTnLst>
                                        <p:set>
                                          <p:cBhvr>
                                            <p:cTn id="40" dur="1" fill="hold">
                                              <p:stCondLst>
                                                <p:cond delay="0"/>
                                              </p:stCondLst>
                                            </p:cTn>
                                            <p:tgtEl>
                                              <p:spTgt spid="2072"/>
                                            </p:tgtEl>
                                            <p:attrNameLst>
                                              <p:attrName>style.visibility</p:attrName>
                                            </p:attrNameLst>
                                          </p:cBhvr>
                                          <p:to>
                                            <p:strVal val="visible"/>
                                          </p:to>
                                        </p:set>
                                        <p:animEffect transition="in" filter="fade">
                                          <p:cBhvr>
                                            <p:cTn id="41" dur="250"/>
                                            <p:tgtEl>
                                              <p:spTgt spid="2072"/>
                                            </p:tgtEl>
                                          </p:cBhvr>
                                        </p:animEffect>
                                      </p:childTnLst>
                                    </p:cTn>
                                  </p:par>
                                  <p:par>
                                    <p:cTn id="42" presetID="10" presetClass="entr" presetSubtype="0" fill="hold" grpId="0" nodeType="withEffect">
                                      <p:stCondLst>
                                        <p:cond delay="1000"/>
                                      </p:stCondLst>
                                      <p:childTnLst>
                                        <p:set>
                                          <p:cBhvr>
                                            <p:cTn id="43" dur="1" fill="hold">
                                              <p:stCondLst>
                                                <p:cond delay="0"/>
                                              </p:stCondLst>
                                            </p:cTn>
                                            <p:tgtEl>
                                              <p:spTgt spid="218"/>
                                            </p:tgtEl>
                                            <p:attrNameLst>
                                              <p:attrName>style.visibility</p:attrName>
                                            </p:attrNameLst>
                                          </p:cBhvr>
                                          <p:to>
                                            <p:strVal val="visible"/>
                                          </p:to>
                                        </p:set>
                                        <p:animEffect transition="in" filter="fade">
                                          <p:cBhvr>
                                            <p:cTn id="44" dur="250"/>
                                            <p:tgtEl>
                                              <p:spTgt spid="218"/>
                                            </p:tgtEl>
                                          </p:cBhvr>
                                        </p:animEffect>
                                      </p:childTnLst>
                                    </p:cTn>
                                  </p:par>
                                </p:childTnLst>
                              </p:cTn>
                            </p:par>
                            <p:par>
                              <p:cTn id="45" fill="hold">
                                <p:stCondLst>
                                  <p:cond delay="1750"/>
                                </p:stCondLst>
                                <p:childTnLst>
                                  <p:par>
                                    <p:cTn id="46" presetID="10" presetClass="entr" presetSubtype="0" fill="hold" grpId="0" nodeType="afterEffect">
                                      <p:stCondLst>
                                        <p:cond delay="0"/>
                                      </p:stCondLst>
                                      <p:childTnLst>
                                        <p:set>
                                          <p:cBhvr>
                                            <p:cTn id="47" dur="1" fill="hold">
                                              <p:stCondLst>
                                                <p:cond delay="0"/>
                                              </p:stCondLst>
                                            </p:cTn>
                                            <p:tgtEl>
                                              <p:spTgt spid="216"/>
                                            </p:tgtEl>
                                            <p:attrNameLst>
                                              <p:attrName>style.visibility</p:attrName>
                                            </p:attrNameLst>
                                          </p:cBhvr>
                                          <p:to>
                                            <p:strVal val="visible"/>
                                          </p:to>
                                        </p:set>
                                        <p:animEffect transition="in" filter="fade">
                                          <p:cBhvr>
                                            <p:cTn id="48" dur="500"/>
                                            <p:tgtEl>
                                              <p:spTgt spid="216"/>
                                            </p:tgtEl>
                                          </p:cBhvr>
                                        </p:animEffect>
                                      </p:childTnLst>
                                    </p:cTn>
                                  </p:par>
                                  <p:par>
                                    <p:cTn id="49" presetID="10" presetClass="entr" presetSubtype="0" fill="hold" nodeType="withEffect">
                                      <p:stCondLst>
                                        <p:cond delay="1250"/>
                                      </p:stCondLst>
                                      <p:childTnLst>
                                        <p:set>
                                          <p:cBhvr>
                                            <p:cTn id="50" dur="1" fill="hold">
                                              <p:stCondLst>
                                                <p:cond delay="0"/>
                                              </p:stCondLst>
                                            </p:cTn>
                                            <p:tgtEl>
                                              <p:spTgt spid="121"/>
                                            </p:tgtEl>
                                            <p:attrNameLst>
                                              <p:attrName>style.visibility</p:attrName>
                                            </p:attrNameLst>
                                          </p:cBhvr>
                                          <p:to>
                                            <p:strVal val="visible"/>
                                          </p:to>
                                        </p:set>
                                        <p:animEffect transition="in" filter="fade">
                                          <p:cBhvr>
                                            <p:cTn id="51" dur="300"/>
                                            <p:tgtEl>
                                              <p:spTgt spid="121"/>
                                            </p:tgtEl>
                                          </p:cBhvr>
                                        </p:animEffect>
                                      </p:childTnLst>
                                    </p:cTn>
                                  </p:par>
                                  <p:par>
                                    <p:cTn id="52" presetID="42" presetClass="path" presetSubtype="0" fill="hold" nodeType="withEffect">
                                      <p:stCondLst>
                                        <p:cond delay="1250"/>
                                      </p:stCondLst>
                                      <p:childTnLst>
                                        <p:animMotion origin="layout" path="M 4.03957E-6 -0.07513 L 4.03957E-6 1.47526E-6 " pathEditMode="relative" rAng="0" ptsTypes="AA">
                                          <p:cBhvr>
                                            <p:cTn id="53" dur="250" spd="-100000" fill="hold"/>
                                            <p:tgtEl>
                                              <p:spTgt spid="121"/>
                                            </p:tgtEl>
                                            <p:attrNameLst>
                                              <p:attrName>ppt_x</p:attrName>
                                              <p:attrName>ppt_y</p:attrName>
                                            </p:attrNameLst>
                                          </p:cBhvr>
                                          <p:rCtr x="0" y="3745"/>
                                        </p:animMotion>
                                      </p:childTnLst>
                                    </p:cTn>
                                  </p:par>
                                  <p:par>
                                    <p:cTn id="54" presetID="22" presetClass="entr" presetSubtype="4" fill="hold" nodeType="withEffect">
                                      <p:stCondLst>
                                        <p:cond delay="1250"/>
                                      </p:stCondLst>
                                      <p:childTnLst>
                                        <p:set>
                                          <p:cBhvr>
                                            <p:cTn id="55" dur="1" fill="hold">
                                              <p:stCondLst>
                                                <p:cond delay="0"/>
                                              </p:stCondLst>
                                            </p:cTn>
                                            <p:tgtEl>
                                              <p:spTgt spid="4"/>
                                            </p:tgtEl>
                                            <p:attrNameLst>
                                              <p:attrName>style.visibility</p:attrName>
                                            </p:attrNameLst>
                                          </p:cBhvr>
                                          <p:to>
                                            <p:strVal val="visible"/>
                                          </p:to>
                                        </p:set>
                                        <p:animEffect transition="in" filter="wipe(down)">
                                          <p:cBhvr>
                                            <p:cTn id="56" dur="250"/>
                                            <p:tgtEl>
                                              <p:spTgt spid="4"/>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246"/>
                                            </p:tgtEl>
                                            <p:attrNameLst>
                                              <p:attrName>style.visibility</p:attrName>
                                            </p:attrNameLst>
                                          </p:cBhvr>
                                          <p:to>
                                            <p:strVal val="visible"/>
                                          </p:to>
                                        </p:set>
                                        <p:animEffect transition="in" filter="fade">
                                          <p:cBhvr>
                                            <p:cTn id="61" dur="500"/>
                                            <p:tgtEl>
                                              <p:spTgt spid="246"/>
                                            </p:tgtEl>
                                          </p:cBhvr>
                                        </p:animEffect>
                                      </p:childTnLst>
                                    </p:cTn>
                                  </p:par>
                                </p:childTnLst>
                              </p:cTn>
                            </p:par>
                            <p:par>
                              <p:cTn id="62" fill="hold">
                                <p:stCondLst>
                                  <p:cond delay="500"/>
                                </p:stCondLst>
                                <p:childTnLst>
                                  <p:par>
                                    <p:cTn id="63" presetID="10" presetClass="entr" presetSubtype="0" fill="hold" nodeType="afterEffect">
                                      <p:stCondLst>
                                        <p:cond delay="700"/>
                                      </p:stCondLst>
                                      <p:childTnLst>
                                        <p:set>
                                          <p:cBhvr>
                                            <p:cTn id="64" dur="1" fill="hold">
                                              <p:stCondLst>
                                                <p:cond delay="0"/>
                                              </p:stCondLst>
                                            </p:cTn>
                                            <p:tgtEl>
                                              <p:spTgt spid="94"/>
                                            </p:tgtEl>
                                            <p:attrNameLst>
                                              <p:attrName>style.visibility</p:attrName>
                                            </p:attrNameLst>
                                          </p:cBhvr>
                                          <p:to>
                                            <p:strVal val="visible"/>
                                          </p:to>
                                        </p:set>
                                        <p:animEffect transition="in" filter="fade">
                                          <p:cBhvr>
                                            <p:cTn id="65" dur="300"/>
                                            <p:tgtEl>
                                              <p:spTgt spid="94"/>
                                            </p:tgtEl>
                                          </p:cBhvr>
                                        </p:animEffect>
                                      </p:childTnLst>
                                    </p:cTn>
                                  </p:par>
                                  <p:par>
                                    <p:cTn id="66" presetID="10" presetClass="entr" presetSubtype="0" fill="hold" grpId="0" nodeType="withEffect">
                                      <p:stCondLst>
                                        <p:cond delay="700"/>
                                      </p:stCondLst>
                                      <p:childTnLst>
                                        <p:set>
                                          <p:cBhvr>
                                            <p:cTn id="67" dur="1" fill="hold">
                                              <p:stCondLst>
                                                <p:cond delay="0"/>
                                              </p:stCondLst>
                                            </p:cTn>
                                            <p:tgtEl>
                                              <p:spTgt spid="241"/>
                                            </p:tgtEl>
                                            <p:attrNameLst>
                                              <p:attrName>style.visibility</p:attrName>
                                            </p:attrNameLst>
                                          </p:cBhvr>
                                          <p:to>
                                            <p:strVal val="visible"/>
                                          </p:to>
                                        </p:set>
                                        <p:animEffect transition="in" filter="fade">
                                          <p:cBhvr>
                                            <p:cTn id="68" dur="300"/>
                                            <p:tgtEl>
                                              <p:spTgt spid="241"/>
                                            </p:tgtEl>
                                          </p:cBhvr>
                                        </p:animEffect>
                                      </p:childTnLst>
                                    </p:cTn>
                                  </p:par>
                                  <p:par>
                                    <p:cTn id="69" presetID="42" presetClass="path" presetSubtype="0" accel="50000" fill="hold" nodeType="withEffect">
                                      <p:stCondLst>
                                        <p:cond delay="700"/>
                                      </p:stCondLst>
                                      <p:childTnLst>
                                        <p:animMotion origin="layout" path="M 0.00064 -0.08125 L 0.00064 -0.00113 " pathEditMode="relative" rAng="0" ptsTypes="AA">
                                          <p:cBhvr>
                                            <p:cTn id="70" dur="600" spd="-100000" fill="hold"/>
                                            <p:tgtEl>
                                              <p:spTgt spid="94"/>
                                            </p:tgtEl>
                                            <p:attrNameLst>
                                              <p:attrName>ppt_x</p:attrName>
                                              <p:attrName>ppt_y</p:attrName>
                                            </p:attrNameLst>
                                          </p:cBhvr>
                                          <p:rCtr x="0" y="3995"/>
                                        </p:animMotion>
                                      </p:childTnLst>
                                    </p:cTn>
                                  </p:par>
                                  <p:par>
                                    <p:cTn id="71" presetID="42" presetClass="path" presetSubtype="0" accel="50000" fill="hold" grpId="1" nodeType="withEffect">
                                      <p:stCondLst>
                                        <p:cond delay="700"/>
                                      </p:stCondLst>
                                      <p:childTnLst>
                                        <p:animMotion origin="layout" path="M 0.00064 -0.08125 L 0.00064 -0.00113 " pathEditMode="relative" rAng="0" ptsTypes="AA">
                                          <p:cBhvr>
                                            <p:cTn id="72" dur="600" spd="-100000" fill="hold"/>
                                            <p:tgtEl>
                                              <p:spTgt spid="241"/>
                                            </p:tgtEl>
                                            <p:attrNameLst>
                                              <p:attrName>ppt_x</p:attrName>
                                              <p:attrName>ppt_y</p:attrName>
                                            </p:attrNameLst>
                                          </p:cBhvr>
                                          <p:rCtr x="0" y="3995"/>
                                        </p:animMotion>
                                      </p:childTnLst>
                                    </p:cTn>
                                  </p:par>
                                </p:childTnLst>
                              </p:cTn>
                            </p:par>
                            <p:par>
                              <p:cTn id="73" fill="hold">
                                <p:stCondLst>
                                  <p:cond delay="1800"/>
                                </p:stCondLst>
                                <p:childTnLst>
                                  <p:par>
                                    <p:cTn id="74" presetID="42" presetClass="path" presetSubtype="0" accel="50000" decel="50000" fill="hold" nodeType="afterEffect">
                                      <p:stCondLst>
                                        <p:cond delay="750"/>
                                      </p:stCondLst>
                                      <p:childTnLst>
                                        <p:animMotion origin="layout" path="M 0.0342 -0.07535 L 4.03957E-6 -0.07513 " pathEditMode="relative" rAng="0" ptsTypes="AA">
                                          <p:cBhvr>
                                            <p:cTn id="75" dur="250" spd="-100000" fill="hold"/>
                                            <p:tgtEl>
                                              <p:spTgt spid="121"/>
                                            </p:tgtEl>
                                            <p:attrNameLst>
                                              <p:attrName>ppt_x</p:attrName>
                                              <p:attrName>ppt_y</p:attrName>
                                            </p:attrNameLst>
                                          </p:cBhvr>
                                          <p:rCtr x="-1710" y="0"/>
                                        </p:animMotion>
                                      </p:childTnLst>
                                    </p:cTn>
                                  </p:par>
                                  <p:par>
                                    <p:cTn id="76" presetID="22" presetClass="entr" presetSubtype="8" fill="hold" nodeType="withEffect">
                                      <p:stCondLst>
                                        <p:cond delay="750"/>
                                      </p:stCondLst>
                                      <p:childTnLst>
                                        <p:set>
                                          <p:cBhvr>
                                            <p:cTn id="77" dur="1" fill="hold">
                                              <p:stCondLst>
                                                <p:cond delay="0"/>
                                              </p:stCondLst>
                                            </p:cTn>
                                            <p:tgtEl>
                                              <p:spTgt spid="8"/>
                                            </p:tgtEl>
                                            <p:attrNameLst>
                                              <p:attrName>style.visibility</p:attrName>
                                            </p:attrNameLst>
                                          </p:cBhvr>
                                          <p:to>
                                            <p:strVal val="visible"/>
                                          </p:to>
                                        </p:set>
                                        <p:animEffect transition="in" filter="wipe(left)">
                                          <p:cBhvr>
                                            <p:cTn id="78" dur="250"/>
                                            <p:tgtEl>
                                              <p:spTgt spid="8"/>
                                            </p:tgtEl>
                                          </p:cBhvr>
                                        </p:animEffect>
                                      </p:childTnLst>
                                    </p:cTn>
                                  </p:par>
                                </p:childTnLst>
                              </p:cTn>
                            </p:par>
                            <p:par>
                              <p:cTn id="79" fill="hold">
                                <p:stCondLst>
                                  <p:cond delay="2800"/>
                                </p:stCondLst>
                                <p:childTnLst>
                                  <p:par>
                                    <p:cTn id="80" presetID="42" presetClass="path" presetSubtype="0" accel="50000" decel="50000" fill="hold" nodeType="afterEffect">
                                      <p:stCondLst>
                                        <p:cond delay="0"/>
                                      </p:stCondLst>
                                      <p:childTnLst>
                                        <p:animMotion origin="layout" path="M 0.0342 -0.21902 L 0.0342 -0.07535 " pathEditMode="relative" rAng="0" ptsTypes="AA">
                                          <p:cBhvr>
                                            <p:cTn id="81" dur="500" spd="-100000" fill="hold"/>
                                            <p:tgtEl>
                                              <p:spTgt spid="121"/>
                                            </p:tgtEl>
                                            <p:attrNameLst>
                                              <p:attrName>ppt_x</p:attrName>
                                              <p:attrName>ppt_y</p:attrName>
                                            </p:attrNameLst>
                                          </p:cBhvr>
                                          <p:rCtr x="0" y="7172"/>
                                        </p:animMotion>
                                      </p:childTnLst>
                                    </p:cTn>
                                  </p:par>
                                  <p:par>
                                    <p:cTn id="82" presetID="22" presetClass="entr" presetSubtype="4" fill="hold" nodeType="withEffect">
                                      <p:stCondLst>
                                        <p:cond delay="0"/>
                                      </p:stCondLst>
                                      <p:childTnLst>
                                        <p:set>
                                          <p:cBhvr>
                                            <p:cTn id="83" dur="1" fill="hold">
                                              <p:stCondLst>
                                                <p:cond delay="0"/>
                                              </p:stCondLst>
                                            </p:cTn>
                                            <p:tgtEl>
                                              <p:spTgt spid="61"/>
                                            </p:tgtEl>
                                            <p:attrNameLst>
                                              <p:attrName>style.visibility</p:attrName>
                                            </p:attrNameLst>
                                          </p:cBhvr>
                                          <p:to>
                                            <p:strVal val="visible"/>
                                          </p:to>
                                        </p:set>
                                        <p:animEffect transition="in" filter="wipe(down)">
                                          <p:cBhvr>
                                            <p:cTn id="84" dur="250"/>
                                            <p:tgtEl>
                                              <p:spTgt spid="61"/>
                                            </p:tgtEl>
                                          </p:cBhvr>
                                        </p:animEffect>
                                      </p:childTnLst>
                                    </p:cTn>
                                  </p:par>
                                </p:childTnLst>
                              </p:cTn>
                            </p:par>
                            <p:par>
                              <p:cTn id="85" fill="hold">
                                <p:stCondLst>
                                  <p:cond delay="3300"/>
                                </p:stCondLst>
                                <p:childTnLst>
                                  <p:par>
                                    <p:cTn id="86" presetID="42" presetClass="path" presetSubtype="0" accel="50000" decel="50000" fill="hold" nodeType="afterEffect">
                                      <p:stCondLst>
                                        <p:cond delay="0"/>
                                      </p:stCondLst>
                                      <p:childTnLst>
                                        <p:animMotion origin="layout" path="M 0.03421 -0.21902 L 0.09957 -0.22038 " pathEditMode="relative" rAng="0" ptsTypes="AA">
                                          <p:cBhvr>
                                            <p:cTn id="87" dur="500" fill="hold"/>
                                            <p:tgtEl>
                                              <p:spTgt spid="121"/>
                                            </p:tgtEl>
                                            <p:attrNameLst>
                                              <p:attrName>ppt_x</p:attrName>
                                              <p:attrName>ppt_y</p:attrName>
                                            </p:attrNameLst>
                                          </p:cBhvr>
                                          <p:rCtr x="3268" y="-68"/>
                                        </p:animMotion>
                                      </p:childTnLst>
                                    </p:cTn>
                                  </p:par>
                                  <p:par>
                                    <p:cTn id="88" presetID="22" presetClass="entr" presetSubtype="4" fill="hold" nodeType="withEffect">
                                      <p:stCondLst>
                                        <p:cond delay="0"/>
                                      </p:stCondLst>
                                      <p:childTnLst>
                                        <p:set>
                                          <p:cBhvr>
                                            <p:cTn id="89" dur="1" fill="hold">
                                              <p:stCondLst>
                                                <p:cond delay="0"/>
                                              </p:stCondLst>
                                            </p:cTn>
                                            <p:tgtEl>
                                              <p:spTgt spid="68"/>
                                            </p:tgtEl>
                                            <p:attrNameLst>
                                              <p:attrName>style.visibility</p:attrName>
                                            </p:attrNameLst>
                                          </p:cBhvr>
                                          <p:to>
                                            <p:strVal val="visible"/>
                                          </p:to>
                                        </p:set>
                                        <p:animEffect transition="in" filter="wipe(down)">
                                          <p:cBhvr>
                                            <p:cTn id="90" dur="300"/>
                                            <p:tgtEl>
                                              <p:spTgt spid="68"/>
                                            </p:tgtEl>
                                          </p:cBhvr>
                                        </p:animEffect>
                                      </p:childTnLst>
                                    </p:cTn>
                                  </p:par>
                                </p:childTnLst>
                              </p:cTn>
                            </p:par>
                            <p:par>
                              <p:cTn id="91" fill="hold">
                                <p:stCondLst>
                                  <p:cond delay="3800"/>
                                </p:stCondLst>
                                <p:childTnLst>
                                  <p:par>
                                    <p:cTn id="92" presetID="42" presetClass="path" presetSubtype="0" accel="50000" decel="50000" fill="hold" nodeType="afterEffect">
                                      <p:stCondLst>
                                        <p:cond delay="0"/>
                                      </p:stCondLst>
                                      <p:childTnLst>
                                        <p:animMotion origin="layout" path="M 0.09968 -0.39378 L 0.09968 -0.2163 " pathEditMode="relative" rAng="0" ptsTypes="AA">
                                          <p:cBhvr>
                                            <p:cTn id="93" dur="500" spd="-100000" fill="hold"/>
                                            <p:tgtEl>
                                              <p:spTgt spid="121"/>
                                            </p:tgtEl>
                                            <p:attrNameLst>
                                              <p:attrName>ppt_x</p:attrName>
                                              <p:attrName>ppt_y</p:attrName>
                                            </p:attrNameLst>
                                          </p:cBhvr>
                                          <p:rCtr x="0" y="8874"/>
                                        </p:animMotion>
                                      </p:childTnLst>
                                    </p:cTn>
                                  </p:par>
                                  <p:par>
                                    <p:cTn id="94" presetID="22" presetClass="entr" presetSubtype="8" fill="hold" nodeType="withEffect">
                                      <p:stCondLst>
                                        <p:cond delay="0"/>
                                      </p:stCondLst>
                                      <p:childTnLst>
                                        <p:set>
                                          <p:cBhvr>
                                            <p:cTn id="95" dur="1" fill="hold">
                                              <p:stCondLst>
                                                <p:cond delay="0"/>
                                              </p:stCondLst>
                                            </p:cTn>
                                            <p:tgtEl>
                                              <p:spTgt spid="69"/>
                                            </p:tgtEl>
                                            <p:attrNameLst>
                                              <p:attrName>style.visibility</p:attrName>
                                            </p:attrNameLst>
                                          </p:cBhvr>
                                          <p:to>
                                            <p:strVal val="visible"/>
                                          </p:to>
                                        </p:set>
                                        <p:animEffect transition="in" filter="wipe(left)">
                                          <p:cBhvr>
                                            <p:cTn id="96" dur="150"/>
                                            <p:tgtEl>
                                              <p:spTgt spid="69"/>
                                            </p:tgtEl>
                                          </p:cBhvr>
                                        </p:animEffect>
                                      </p:childTnLst>
                                    </p:cTn>
                                  </p:par>
                                </p:childTnLst>
                              </p:cTn>
                            </p:par>
                            <p:par>
                              <p:cTn id="97" fill="hold">
                                <p:stCondLst>
                                  <p:cond delay="4300"/>
                                </p:stCondLst>
                                <p:childTnLst>
                                  <p:par>
                                    <p:cTn id="98" presetID="42" presetClass="path" presetSubtype="0" accel="50000" decel="50000" fill="hold" nodeType="afterEffect">
                                      <p:stCondLst>
                                        <p:cond delay="0"/>
                                      </p:stCondLst>
                                      <p:childTnLst>
                                        <p:animMotion origin="layout" path="M 0.09971 -0.39369 L 0.36551 -0.39437 " pathEditMode="relative" rAng="0" ptsTypes="AA">
                                          <p:cBhvr>
                                            <p:cTn id="99" dur="1250" fill="hold"/>
                                            <p:tgtEl>
                                              <p:spTgt spid="121"/>
                                            </p:tgtEl>
                                            <p:attrNameLst>
                                              <p:attrName>ppt_x</p:attrName>
                                              <p:attrName>ppt_y</p:attrName>
                                            </p:attrNameLst>
                                          </p:cBhvr>
                                          <p:rCtr x="13290" y="-45"/>
                                        </p:animMotion>
                                      </p:childTnLst>
                                    </p:cTn>
                                  </p:par>
                                  <p:par>
                                    <p:cTn id="100" presetID="22" presetClass="entr" presetSubtype="4" fill="hold" nodeType="withEffect">
                                      <p:stCondLst>
                                        <p:cond delay="0"/>
                                      </p:stCondLst>
                                      <p:childTnLst>
                                        <p:set>
                                          <p:cBhvr>
                                            <p:cTn id="101" dur="1" fill="hold">
                                              <p:stCondLst>
                                                <p:cond delay="0"/>
                                              </p:stCondLst>
                                            </p:cTn>
                                            <p:tgtEl>
                                              <p:spTgt spid="71"/>
                                            </p:tgtEl>
                                            <p:attrNameLst>
                                              <p:attrName>style.visibility</p:attrName>
                                            </p:attrNameLst>
                                          </p:cBhvr>
                                          <p:to>
                                            <p:strVal val="visible"/>
                                          </p:to>
                                        </p:set>
                                        <p:animEffect transition="in" filter="wipe(down)">
                                          <p:cBhvr>
                                            <p:cTn id="102" dur="150"/>
                                            <p:tgtEl>
                                              <p:spTgt spid="71"/>
                                            </p:tgtEl>
                                          </p:cBhvr>
                                        </p:animEffect>
                                      </p:childTnLst>
                                    </p:cTn>
                                  </p:par>
                                  <p:par>
                                    <p:cTn id="103" presetID="22" presetClass="entr" presetSubtype="4" fill="hold" nodeType="withEffect">
                                      <p:stCondLst>
                                        <p:cond delay="500"/>
                                      </p:stCondLst>
                                      <p:childTnLst>
                                        <p:set>
                                          <p:cBhvr>
                                            <p:cTn id="104" dur="1" fill="hold">
                                              <p:stCondLst>
                                                <p:cond delay="0"/>
                                              </p:stCondLst>
                                            </p:cTn>
                                            <p:tgtEl>
                                              <p:spTgt spid="63"/>
                                            </p:tgtEl>
                                            <p:attrNameLst>
                                              <p:attrName>style.visibility</p:attrName>
                                            </p:attrNameLst>
                                          </p:cBhvr>
                                          <p:to>
                                            <p:strVal val="visible"/>
                                          </p:to>
                                        </p:set>
                                        <p:animEffect transition="in" filter="wipe(down)">
                                          <p:cBhvr>
                                            <p:cTn id="105" dur="150"/>
                                            <p:tgtEl>
                                              <p:spTgt spid="63"/>
                                            </p:tgtEl>
                                          </p:cBhvr>
                                        </p:animEffect>
                                      </p:childTnLst>
                                    </p:cTn>
                                  </p:par>
                                  <p:par>
                                    <p:cTn id="106" presetID="22" presetClass="entr" presetSubtype="8" fill="hold" nodeType="withEffect">
                                      <p:stCondLst>
                                        <p:cond delay="750"/>
                                      </p:stCondLst>
                                      <p:childTnLst>
                                        <p:set>
                                          <p:cBhvr>
                                            <p:cTn id="107" dur="1" fill="hold">
                                              <p:stCondLst>
                                                <p:cond delay="0"/>
                                              </p:stCondLst>
                                            </p:cTn>
                                            <p:tgtEl>
                                              <p:spTgt spid="66"/>
                                            </p:tgtEl>
                                            <p:attrNameLst>
                                              <p:attrName>style.visibility</p:attrName>
                                            </p:attrNameLst>
                                          </p:cBhvr>
                                          <p:to>
                                            <p:strVal val="visible"/>
                                          </p:to>
                                        </p:set>
                                        <p:animEffect transition="in" filter="wipe(left)">
                                          <p:cBhvr>
                                            <p:cTn id="108" dur="500"/>
                                            <p:tgtEl>
                                              <p:spTgt spid="66"/>
                                            </p:tgtEl>
                                          </p:cBhvr>
                                        </p:animEffect>
                                      </p:childTnLst>
                                    </p:cTn>
                                  </p:par>
                                </p:childTnLst>
                              </p:cTn>
                            </p:par>
                            <p:par>
                              <p:cTn id="109" fill="hold">
                                <p:stCondLst>
                                  <p:cond delay="5550"/>
                                </p:stCondLst>
                                <p:childTnLst>
                                  <p:par>
                                    <p:cTn id="110" presetID="42" presetClass="path" presetSubtype="0" accel="50000" decel="50000" fill="hold" nodeType="afterEffect">
                                      <p:stCondLst>
                                        <p:cond delay="0"/>
                                      </p:stCondLst>
                                      <p:childTnLst>
                                        <p:animMotion origin="layout" path="M 0.36537 -0.39429 L 0.36537 -0.2162 " pathEditMode="relative" rAng="0" ptsTypes="AA">
                                          <p:cBhvr>
                                            <p:cTn id="111" dur="750" fill="hold"/>
                                            <p:tgtEl>
                                              <p:spTgt spid="121"/>
                                            </p:tgtEl>
                                            <p:attrNameLst>
                                              <p:attrName>ppt_x</p:attrName>
                                              <p:attrName>ppt_y</p:attrName>
                                            </p:attrNameLst>
                                          </p:cBhvr>
                                          <p:rCtr x="0" y="8893"/>
                                        </p:animMotion>
                                      </p:childTnLst>
                                    </p:cTn>
                                  </p:par>
                                  <p:par>
                                    <p:cTn id="112" presetID="22" presetClass="entr" presetSubtype="1" fill="hold" nodeType="withEffect">
                                      <p:stCondLst>
                                        <p:cond delay="500"/>
                                      </p:stCondLst>
                                      <p:childTnLst>
                                        <p:set>
                                          <p:cBhvr>
                                            <p:cTn id="113" dur="1" fill="hold">
                                              <p:stCondLst>
                                                <p:cond delay="0"/>
                                              </p:stCondLst>
                                            </p:cTn>
                                            <p:tgtEl>
                                              <p:spTgt spid="70"/>
                                            </p:tgtEl>
                                            <p:attrNameLst>
                                              <p:attrName>style.visibility</p:attrName>
                                            </p:attrNameLst>
                                          </p:cBhvr>
                                          <p:to>
                                            <p:strVal val="visible"/>
                                          </p:to>
                                        </p:set>
                                        <p:animEffect transition="in" filter="wipe(up)">
                                          <p:cBhvr>
                                            <p:cTn id="114" dur="250"/>
                                            <p:tgtEl>
                                              <p:spTgt spid="70"/>
                                            </p:tgtEl>
                                          </p:cBhvr>
                                        </p:animEffect>
                                      </p:childTnLst>
                                    </p:cTn>
                                  </p:par>
                                  <p:par>
                                    <p:cTn id="115" presetID="22" presetClass="entr" presetSubtype="1" fill="hold" nodeType="withEffect">
                                      <p:stCondLst>
                                        <p:cond delay="750"/>
                                      </p:stCondLst>
                                      <p:childTnLst>
                                        <p:set>
                                          <p:cBhvr>
                                            <p:cTn id="116" dur="1" fill="hold">
                                              <p:stCondLst>
                                                <p:cond delay="0"/>
                                              </p:stCondLst>
                                            </p:cTn>
                                            <p:tgtEl>
                                              <p:spTgt spid="72"/>
                                            </p:tgtEl>
                                            <p:attrNameLst>
                                              <p:attrName>style.visibility</p:attrName>
                                            </p:attrNameLst>
                                          </p:cBhvr>
                                          <p:to>
                                            <p:strVal val="visible"/>
                                          </p:to>
                                        </p:set>
                                        <p:animEffect transition="in" filter="wipe(up)">
                                          <p:cBhvr>
                                            <p:cTn id="117" dur="250"/>
                                            <p:tgtEl>
                                              <p:spTgt spid="72"/>
                                            </p:tgtEl>
                                          </p:cBhvr>
                                        </p:animEffect>
                                      </p:childTnLst>
                                    </p:cTn>
                                  </p:par>
                                </p:childTnLst>
                              </p:cTn>
                            </p:par>
                            <p:par>
                              <p:cTn id="118" fill="hold">
                                <p:stCondLst>
                                  <p:cond delay="6550"/>
                                </p:stCondLst>
                                <p:childTnLst>
                                  <p:par>
                                    <p:cTn id="119" presetID="42" presetClass="path" presetSubtype="0" accel="50000" decel="50000" fill="hold" nodeType="afterEffect">
                                      <p:stCondLst>
                                        <p:cond delay="0"/>
                                      </p:stCondLst>
                                      <p:childTnLst>
                                        <p:animMotion origin="layout" path="M 0.36537 -0.2162 L 0.43288 -0.21688 " pathEditMode="relative" rAng="0" ptsTypes="AA">
                                          <p:cBhvr>
                                            <p:cTn id="120" dur="500" fill="hold"/>
                                            <p:tgtEl>
                                              <p:spTgt spid="121"/>
                                            </p:tgtEl>
                                            <p:attrNameLst>
                                              <p:attrName>ppt_x</p:attrName>
                                              <p:attrName>ppt_y</p:attrName>
                                            </p:attrNameLst>
                                          </p:cBhvr>
                                          <p:rCtr x="3369" y="-45"/>
                                        </p:animMotion>
                                      </p:childTnLst>
                                    </p:cTn>
                                  </p:par>
                                  <p:par>
                                    <p:cTn id="121" presetID="22" presetClass="entr" presetSubtype="8" fill="hold" nodeType="withEffect">
                                      <p:stCondLst>
                                        <p:cond delay="500"/>
                                      </p:stCondLst>
                                      <p:childTnLst>
                                        <p:set>
                                          <p:cBhvr>
                                            <p:cTn id="122" dur="1" fill="hold">
                                              <p:stCondLst>
                                                <p:cond delay="0"/>
                                              </p:stCondLst>
                                            </p:cTn>
                                            <p:tgtEl>
                                              <p:spTgt spid="73"/>
                                            </p:tgtEl>
                                            <p:attrNameLst>
                                              <p:attrName>style.visibility</p:attrName>
                                            </p:attrNameLst>
                                          </p:cBhvr>
                                          <p:to>
                                            <p:strVal val="visible"/>
                                          </p:to>
                                        </p:set>
                                        <p:animEffect transition="in" filter="wipe(left)">
                                          <p:cBhvr>
                                            <p:cTn id="123" dur="250"/>
                                            <p:tgtEl>
                                              <p:spTgt spid="73"/>
                                            </p:tgtEl>
                                          </p:cBhvr>
                                        </p:animEffect>
                                      </p:childTnLst>
                                    </p:cTn>
                                  </p:par>
                                </p:childTnLst>
                              </p:cTn>
                            </p:par>
                            <p:par>
                              <p:cTn id="124" fill="hold">
                                <p:stCondLst>
                                  <p:cond delay="7300"/>
                                </p:stCondLst>
                                <p:childTnLst>
                                  <p:par>
                                    <p:cTn id="125" presetID="42" presetClass="path" presetSubtype="0" accel="50000" decel="50000" fill="hold" nodeType="afterEffect">
                                      <p:stCondLst>
                                        <p:cond delay="0"/>
                                      </p:stCondLst>
                                      <p:childTnLst>
                                        <p:animMotion origin="layout" path="M 0.43298 -0.21698 L 0.43298 -0.14503 " pathEditMode="relative" rAng="0" ptsTypes="AA">
                                          <p:cBhvr>
                                            <p:cTn id="126" dur="750" fill="hold"/>
                                            <p:tgtEl>
                                              <p:spTgt spid="121"/>
                                            </p:tgtEl>
                                            <p:attrNameLst>
                                              <p:attrName>ppt_x</p:attrName>
                                              <p:attrName>ppt_y</p:attrName>
                                            </p:attrNameLst>
                                          </p:cBhvr>
                                          <p:rCtr x="0" y="3586"/>
                                        </p:animMotion>
                                      </p:childTnLst>
                                    </p:cTn>
                                  </p:par>
                                  <p:par>
                                    <p:cTn id="127" presetID="22" presetClass="entr" presetSubtype="1" fill="hold" nodeType="withEffect">
                                      <p:stCondLst>
                                        <p:cond delay="750"/>
                                      </p:stCondLst>
                                      <p:childTnLst>
                                        <p:set>
                                          <p:cBhvr>
                                            <p:cTn id="128" dur="1" fill="hold">
                                              <p:stCondLst>
                                                <p:cond delay="0"/>
                                              </p:stCondLst>
                                            </p:cTn>
                                            <p:tgtEl>
                                              <p:spTgt spid="74"/>
                                            </p:tgtEl>
                                            <p:attrNameLst>
                                              <p:attrName>style.visibility</p:attrName>
                                            </p:attrNameLst>
                                          </p:cBhvr>
                                          <p:to>
                                            <p:strVal val="visible"/>
                                          </p:to>
                                        </p:set>
                                        <p:animEffect transition="in" filter="wipe(up)">
                                          <p:cBhvr>
                                            <p:cTn id="129" dur="250"/>
                                            <p:tgtEl>
                                              <p:spTgt spid="74"/>
                                            </p:tgtEl>
                                          </p:cBhvr>
                                        </p:animEffect>
                                      </p:childTnLst>
                                    </p:cTn>
                                  </p:par>
                                  <p:par>
                                    <p:cTn id="130" presetID="10" presetClass="exit" presetSubtype="0" fill="hold" nodeType="withEffect">
                                      <p:stCondLst>
                                        <p:cond delay="500"/>
                                      </p:stCondLst>
                                      <p:childTnLst>
                                        <p:animEffect transition="out" filter="fade">
                                          <p:cBhvr>
                                            <p:cTn id="131" dur="500"/>
                                            <p:tgtEl>
                                              <p:spTgt spid="94"/>
                                            </p:tgtEl>
                                          </p:cBhvr>
                                        </p:animEffect>
                                        <p:set>
                                          <p:cBhvr>
                                            <p:cTn id="132" dur="1" fill="hold">
                                              <p:stCondLst>
                                                <p:cond delay="499"/>
                                              </p:stCondLst>
                                            </p:cTn>
                                            <p:tgtEl>
                                              <p:spTgt spid="94"/>
                                            </p:tgtEl>
                                            <p:attrNameLst>
                                              <p:attrName>style.visibility</p:attrName>
                                            </p:attrNameLst>
                                          </p:cBhvr>
                                          <p:to>
                                            <p:strVal val="hidden"/>
                                          </p:to>
                                        </p:set>
                                      </p:childTnLst>
                                    </p:cTn>
                                  </p:par>
                                  <p:par>
                                    <p:cTn id="133" presetID="10" presetClass="exit" presetSubtype="0" fill="hold" grpId="2" nodeType="withEffect">
                                      <p:stCondLst>
                                        <p:cond delay="500"/>
                                      </p:stCondLst>
                                      <p:childTnLst>
                                        <p:animEffect transition="out" filter="fade">
                                          <p:cBhvr>
                                            <p:cTn id="134" dur="500"/>
                                            <p:tgtEl>
                                              <p:spTgt spid="241"/>
                                            </p:tgtEl>
                                          </p:cBhvr>
                                        </p:animEffect>
                                        <p:set>
                                          <p:cBhvr>
                                            <p:cTn id="135" dur="1" fill="hold">
                                              <p:stCondLst>
                                                <p:cond delay="499"/>
                                              </p:stCondLst>
                                            </p:cTn>
                                            <p:tgtEl>
                                              <p:spTgt spid="241"/>
                                            </p:tgtEl>
                                            <p:attrNameLst>
                                              <p:attrName>style.visibility</p:attrName>
                                            </p:attrNameLst>
                                          </p:cBhvr>
                                          <p:to>
                                            <p:strVal val="hidden"/>
                                          </p:to>
                                        </p:set>
                                      </p:childTnLst>
                                    </p:cTn>
                                  </p:par>
                                </p:childTnLst>
                              </p:cTn>
                            </p:par>
                            <p:par>
                              <p:cTn id="136" fill="hold">
                                <p:stCondLst>
                                  <p:cond delay="8300"/>
                                </p:stCondLst>
                                <p:childTnLst>
                                  <p:par>
                                    <p:cTn id="137" presetID="10" presetClass="exit" presetSubtype="0" fill="hold" nodeType="afterEffect">
                                      <p:stCondLst>
                                        <p:cond delay="500"/>
                                      </p:stCondLst>
                                      <p:childTnLst>
                                        <p:animEffect transition="out" filter="fade">
                                          <p:cBhvr>
                                            <p:cTn id="138" dur="1450"/>
                                            <p:tgtEl>
                                              <p:spTgt spid="121"/>
                                            </p:tgtEl>
                                          </p:cBhvr>
                                        </p:animEffect>
                                        <p:set>
                                          <p:cBhvr>
                                            <p:cTn id="139" dur="1" fill="hold">
                                              <p:stCondLst>
                                                <p:cond delay="1449"/>
                                              </p:stCondLst>
                                            </p:cTn>
                                            <p:tgtEl>
                                              <p:spTgt spid="1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179" grpId="0" animBg="1"/>
          <p:bldP spid="193" grpId="0" animBg="1"/>
          <p:bldP spid="2054" grpId="0" animBg="1"/>
          <p:bldP spid="218" grpId="0" animBg="1"/>
          <p:bldP spid="246" grpId="0" animBg="1"/>
          <p:bldP spid="183" grpId="0" animBg="1"/>
          <p:bldP spid="216" grpId="0" animBg="1"/>
          <p:bldP spid="241" grpId="0" animBg="1"/>
          <p:bldP spid="241" grpId="1" animBg="1"/>
          <p:bldP spid="241" grpId="2"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ray background"/>
          <p:cNvSpPr/>
          <p:nvPr/>
        </p:nvSpPr>
        <p:spPr bwMode="auto">
          <a:xfrm>
            <a:off x="0" y="0"/>
            <a:ext cx="12436475" cy="6994525"/>
          </a:xfrm>
          <a:prstGeom prst="rect">
            <a:avLst/>
          </a:prstGeom>
          <a:solidFill>
            <a:schemeClr val="bg2">
              <a:lumMod val="2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027" name="Picture 3" descr="C:\Users\Jonathan.DUARTE\Desktop\Screen Shot 2014-02-25 at 12.33.25 PM.png" hidden="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9050"/>
            <a:ext cx="12436475" cy="6964426"/>
          </a:xfrm>
          <a:prstGeom prst="rect">
            <a:avLst/>
          </a:prstGeom>
          <a:noFill/>
          <a:extLst>
            <a:ext uri="{909E8E84-426E-40dd-AFC4-6F175D3DCCD1}">
              <a14:hiddenFill xmlns:a14="http://schemas.microsoft.com/office/drawing/2010/main" xmlns="">
                <a:solidFill>
                  <a:srgbClr val="FFFFFF"/>
                </a:solidFill>
              </a14:hiddenFill>
            </a:ext>
          </a:extLst>
        </p:spPr>
      </p:pic>
      <p:sp>
        <p:nvSpPr>
          <p:cNvPr id="3" name="Title 2"/>
          <p:cNvSpPr>
            <a:spLocks noGrp="1"/>
          </p:cNvSpPr>
          <p:nvPr>
            <p:ph type="title"/>
          </p:nvPr>
        </p:nvSpPr>
        <p:spPr/>
        <p:txBody>
          <a:bodyPr/>
          <a:lstStyle/>
          <a:p>
            <a:pPr>
              <a:lnSpc>
                <a:spcPct val="70000"/>
              </a:lnSpc>
            </a:pPr>
            <a:r>
              <a:rPr lang="en-US" sz="4800" dirty="0">
                <a:solidFill>
                  <a:schemeClr val="bg1"/>
                </a:solidFill>
              </a:rPr>
              <a:t>Work like a </a:t>
            </a:r>
            <a:r>
              <a:rPr lang="en-US" sz="4800" dirty="0" smtClean="0">
                <a:solidFill>
                  <a:schemeClr val="bg1"/>
                </a:solidFill>
              </a:rPr>
              <a:t>network</a:t>
            </a:r>
            <a:endParaRPr lang="en-US" sz="4800" dirty="0">
              <a:solidFill>
                <a:schemeClr val="bg1"/>
              </a:solidFill>
            </a:endParaRPr>
          </a:p>
        </p:txBody>
      </p:sp>
      <p:sp>
        <p:nvSpPr>
          <p:cNvPr id="4" name="Rectangle 3"/>
          <p:cNvSpPr/>
          <p:nvPr/>
        </p:nvSpPr>
        <p:spPr>
          <a:xfrm>
            <a:off x="10163865" y="6625193"/>
            <a:ext cx="1894621" cy="338554"/>
          </a:xfrm>
          <a:prstGeom prst="rect">
            <a:avLst/>
          </a:prstGeom>
        </p:spPr>
        <p:txBody>
          <a:bodyPr wrap="none">
            <a:spAutoFit/>
          </a:bodyPr>
          <a:lstStyle/>
          <a:p>
            <a:r>
              <a:rPr lang="en-US" sz="1600" dirty="0">
                <a:solidFill>
                  <a:srgbClr val="FFFFFF"/>
                </a:solidFill>
              </a:rPr>
              <a:t>#</a:t>
            </a:r>
            <a:r>
              <a:rPr lang="en-US" sz="1600" dirty="0" err="1">
                <a:solidFill>
                  <a:srgbClr val="FFFFFF"/>
                </a:solidFill>
              </a:rPr>
              <a:t>worklikeanetwork</a:t>
            </a:r>
            <a:endParaRPr lang="en-US" sz="1600" dirty="0">
              <a:solidFill>
                <a:srgbClr val="FFFFFF"/>
              </a:solidFill>
            </a:endParaRPr>
          </a:p>
        </p:txBody>
      </p:sp>
      <p:pic>
        <p:nvPicPr>
          <p:cNvPr id="1050" name="rings" descr="C:\Users\Jonathan.DUARTE\Desktop\circles.png"/>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1349827" y="2579744"/>
            <a:ext cx="9997439" cy="2778923"/>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37" name="1"/>
          <p:cNvGrpSpPr/>
          <p:nvPr/>
        </p:nvGrpSpPr>
        <p:grpSpPr>
          <a:xfrm>
            <a:off x="1775677" y="2175240"/>
            <a:ext cx="9887305" cy="4589438"/>
            <a:chOff x="1643157" y="1711420"/>
            <a:chExt cx="9887305" cy="4589438"/>
          </a:xfrm>
        </p:grpSpPr>
        <p:pic>
          <p:nvPicPr>
            <p:cNvPr id="1028" name="person1" descr="C:\Users\Jonathan.DUARTE\Desktop\person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31992" y="2217691"/>
              <a:ext cx="450850" cy="450850"/>
            </a:xfrm>
            <a:prstGeom prst="rect">
              <a:avLst/>
            </a:prstGeom>
            <a:noFill/>
            <a:extLst>
              <a:ext uri="{909E8E84-426E-40dd-AFC4-6F175D3DCCD1}">
                <a14:hiddenFill xmlns:a14="http://schemas.microsoft.com/office/drawing/2010/main" xmlns="">
                  <a:solidFill>
                    <a:srgbClr val="FFFFFF"/>
                  </a:solidFill>
                </a14:hiddenFill>
              </a:ext>
            </a:extLst>
          </p:spPr>
        </p:pic>
        <p:pic>
          <p:nvPicPr>
            <p:cNvPr id="1029" name="person2" descr="C:\Users\Jonathan.DUARTE\Desktop\person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98662" y="1711420"/>
              <a:ext cx="431800" cy="431800"/>
            </a:xfrm>
            <a:prstGeom prst="rect">
              <a:avLst/>
            </a:prstGeom>
            <a:noFill/>
            <a:extLst>
              <a:ext uri="{909E8E84-426E-40dd-AFC4-6F175D3DCCD1}">
                <a14:hiddenFill xmlns:a14="http://schemas.microsoft.com/office/drawing/2010/main" xmlns="">
                  <a:solidFill>
                    <a:srgbClr val="FFFFFF"/>
                  </a:solidFill>
                </a14:hiddenFill>
              </a:ext>
            </a:extLst>
          </p:spPr>
        </p:pic>
        <p:pic>
          <p:nvPicPr>
            <p:cNvPr id="1030" name="person3" descr="C:\Users\Jonathan.DUARTE\Desktop\person3.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43157" y="5519808"/>
              <a:ext cx="781050" cy="781050"/>
            </a:xfrm>
            <a:prstGeom prst="rect">
              <a:avLst/>
            </a:prstGeom>
            <a:noFill/>
            <a:extLst>
              <a:ext uri="{909E8E84-426E-40dd-AFC4-6F175D3DCCD1}">
                <a14:hiddenFill xmlns:a14="http://schemas.microsoft.com/office/drawing/2010/main" xmlns="">
                  <a:solidFill>
                    <a:srgbClr val="FFFFFF"/>
                  </a:solidFill>
                </a14:hiddenFill>
              </a:ext>
            </a:extLst>
          </p:spPr>
        </p:pic>
        <p:pic>
          <p:nvPicPr>
            <p:cNvPr id="1031" name="person4" descr="C:\Users\Jonathan.DUARTE\Desktop\person4.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86338" y="4382083"/>
              <a:ext cx="527050" cy="527050"/>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140" name="3"/>
          <p:cNvGrpSpPr/>
          <p:nvPr/>
        </p:nvGrpSpPr>
        <p:grpSpPr>
          <a:xfrm>
            <a:off x="3942520" y="1533033"/>
            <a:ext cx="3562350" cy="4733606"/>
            <a:chOff x="3810000" y="1069213"/>
            <a:chExt cx="3562350" cy="4733606"/>
          </a:xfrm>
        </p:grpSpPr>
        <p:grpSp>
          <p:nvGrpSpPr>
            <p:cNvPr id="19" name="cloud"/>
            <p:cNvGrpSpPr/>
            <p:nvPr/>
          </p:nvGrpSpPr>
          <p:grpSpPr>
            <a:xfrm>
              <a:off x="4543119" y="1334558"/>
              <a:ext cx="348983" cy="348983"/>
              <a:chOff x="4939062" y="5339275"/>
              <a:chExt cx="518401" cy="518401"/>
            </a:xfrm>
          </p:grpSpPr>
          <p:sp>
            <p:nvSpPr>
              <p:cNvPr id="21" name="Oval 20"/>
              <p:cNvSpPr/>
              <p:nvPr/>
            </p:nvSpPr>
            <p:spPr bwMode="auto">
              <a:xfrm>
                <a:off x="4939062" y="5339275"/>
                <a:ext cx="518401" cy="518401"/>
              </a:xfrm>
              <a:prstGeom prst="ellipse">
                <a:avLst/>
              </a:prstGeom>
              <a:noFill/>
              <a:ln w="28575">
                <a:solidFill>
                  <a:schemeClr val="bg1">
                    <a:alpha val="3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1" name="Rectangle 10"/>
              <p:cNvSpPr/>
              <p:nvPr/>
            </p:nvSpPr>
            <p:spPr bwMode="auto">
              <a:xfrm>
                <a:off x="5012934" y="5470207"/>
                <a:ext cx="407648" cy="266700"/>
              </a:xfrm>
              <a:prstGeom prst="rect">
                <a:avLst/>
              </a:prstGeom>
              <a:blipFill dpi="0" rotWithShape="1">
                <a:blip r:embed="rId9">
                  <a:alphaModFix amt="35000"/>
                </a:blip>
                <a:srcRect/>
                <a:tile tx="0" ty="0" sx="65000" sy="65000" flip="none" algn="ctr"/>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pic>
          <p:nvPicPr>
            <p:cNvPr id="1032" name="skype" descr="C:\Users\Jonathan.DUARTE\Desktop\4.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750050" y="1069213"/>
              <a:ext cx="622300" cy="609600"/>
            </a:xfrm>
            <a:prstGeom prst="rect">
              <a:avLst/>
            </a:prstGeom>
            <a:noFill/>
            <a:extLst>
              <a:ext uri="{909E8E84-426E-40dd-AFC4-6F175D3DCCD1}">
                <a14:hiddenFill xmlns:a14="http://schemas.microsoft.com/office/drawing/2010/main" xmlns="">
                  <a:solidFill>
                    <a:srgbClr val="FFFFFF"/>
                  </a:solidFill>
                </a14:hiddenFill>
              </a:ext>
            </a:extLst>
          </p:spPr>
        </p:pic>
        <p:grpSp>
          <p:nvGrpSpPr>
            <p:cNvPr id="28" name="talk"/>
            <p:cNvGrpSpPr/>
            <p:nvPr/>
          </p:nvGrpSpPr>
          <p:grpSpPr>
            <a:xfrm>
              <a:off x="3810000" y="5291087"/>
              <a:ext cx="511732" cy="511732"/>
              <a:chOff x="3810000" y="5291087"/>
              <a:chExt cx="511732" cy="511732"/>
            </a:xfrm>
          </p:grpSpPr>
          <p:sp>
            <p:nvSpPr>
              <p:cNvPr id="27" name="Freeform 17"/>
              <p:cNvSpPr>
                <a:spLocks/>
              </p:cNvSpPr>
              <p:nvPr/>
            </p:nvSpPr>
            <p:spPr bwMode="auto">
              <a:xfrm>
                <a:off x="3942732" y="5426145"/>
                <a:ext cx="248267" cy="252547"/>
              </a:xfrm>
              <a:custGeom>
                <a:avLst/>
                <a:gdLst>
                  <a:gd name="T0" fmla="*/ 50 w 57"/>
                  <a:gd name="T1" fmla="*/ 0 h 58"/>
                  <a:gd name="T2" fmla="*/ 7 w 57"/>
                  <a:gd name="T3" fmla="*/ 0 h 58"/>
                  <a:gd name="T4" fmla="*/ 0 w 57"/>
                  <a:gd name="T5" fmla="*/ 8 h 58"/>
                  <a:gd name="T6" fmla="*/ 0 w 57"/>
                  <a:gd name="T7" fmla="*/ 35 h 58"/>
                  <a:gd name="T8" fmla="*/ 7 w 57"/>
                  <a:gd name="T9" fmla="*/ 43 h 58"/>
                  <a:gd name="T10" fmla="*/ 18 w 57"/>
                  <a:gd name="T11" fmla="*/ 43 h 58"/>
                  <a:gd name="T12" fmla="*/ 40 w 57"/>
                  <a:gd name="T13" fmla="*/ 58 h 58"/>
                  <a:gd name="T14" fmla="*/ 36 w 57"/>
                  <a:gd name="T15" fmla="*/ 43 h 58"/>
                  <a:gd name="T16" fmla="*/ 50 w 57"/>
                  <a:gd name="T17" fmla="*/ 43 h 58"/>
                  <a:gd name="T18" fmla="*/ 57 w 57"/>
                  <a:gd name="T19" fmla="*/ 36 h 58"/>
                  <a:gd name="T20" fmla="*/ 57 w 57"/>
                  <a:gd name="T21" fmla="*/ 8 h 58"/>
                  <a:gd name="T22" fmla="*/ 50 w 57"/>
                  <a:gd name="T23"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7" h="58">
                    <a:moveTo>
                      <a:pt x="50" y="0"/>
                    </a:moveTo>
                    <a:cubicBezTo>
                      <a:pt x="7" y="0"/>
                      <a:pt x="7" y="0"/>
                      <a:pt x="7" y="0"/>
                    </a:cubicBezTo>
                    <a:cubicBezTo>
                      <a:pt x="4" y="0"/>
                      <a:pt x="0" y="3"/>
                      <a:pt x="0" y="8"/>
                    </a:cubicBezTo>
                    <a:cubicBezTo>
                      <a:pt x="0" y="35"/>
                      <a:pt x="0" y="35"/>
                      <a:pt x="0" y="35"/>
                    </a:cubicBezTo>
                    <a:cubicBezTo>
                      <a:pt x="0" y="40"/>
                      <a:pt x="3" y="43"/>
                      <a:pt x="7" y="43"/>
                    </a:cubicBezTo>
                    <a:cubicBezTo>
                      <a:pt x="18" y="43"/>
                      <a:pt x="18" y="43"/>
                      <a:pt x="18" y="43"/>
                    </a:cubicBezTo>
                    <a:cubicBezTo>
                      <a:pt x="40" y="58"/>
                      <a:pt x="40" y="58"/>
                      <a:pt x="40" y="58"/>
                    </a:cubicBezTo>
                    <a:cubicBezTo>
                      <a:pt x="36" y="43"/>
                      <a:pt x="36" y="43"/>
                      <a:pt x="36" y="43"/>
                    </a:cubicBezTo>
                    <a:cubicBezTo>
                      <a:pt x="50" y="43"/>
                      <a:pt x="50" y="43"/>
                      <a:pt x="50" y="43"/>
                    </a:cubicBezTo>
                    <a:cubicBezTo>
                      <a:pt x="55" y="43"/>
                      <a:pt x="57" y="40"/>
                      <a:pt x="57" y="36"/>
                    </a:cubicBezTo>
                    <a:cubicBezTo>
                      <a:pt x="57" y="8"/>
                      <a:pt x="57" y="8"/>
                      <a:pt x="57" y="8"/>
                    </a:cubicBezTo>
                    <a:cubicBezTo>
                      <a:pt x="57" y="3"/>
                      <a:pt x="55" y="0"/>
                      <a:pt x="50" y="0"/>
                    </a:cubicBezTo>
                  </a:path>
                </a:pathLst>
              </a:custGeom>
              <a:solidFill>
                <a:srgbClr val="FFFFFF">
                  <a:alpha val="35000"/>
                </a:srgbClr>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7" name="Oval 46"/>
              <p:cNvSpPr/>
              <p:nvPr/>
            </p:nvSpPr>
            <p:spPr bwMode="auto">
              <a:xfrm flipH="1">
                <a:off x="3810000" y="5291087"/>
                <a:ext cx="511732" cy="511732"/>
              </a:xfrm>
              <a:prstGeom prst="ellipse">
                <a:avLst/>
              </a:prstGeom>
              <a:noFill/>
              <a:ln w="28575">
                <a:solidFill>
                  <a:schemeClr val="bg1">
                    <a:alpha val="3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grpSp>
        <p:nvGrpSpPr>
          <p:cNvPr id="48" name="Listen"/>
          <p:cNvGrpSpPr/>
          <p:nvPr/>
        </p:nvGrpSpPr>
        <p:grpSpPr>
          <a:xfrm>
            <a:off x="1364793" y="3237397"/>
            <a:ext cx="2750827" cy="1297118"/>
            <a:chOff x="1283981" y="2776491"/>
            <a:chExt cx="2750827" cy="1297118"/>
          </a:xfrm>
        </p:grpSpPr>
        <p:sp>
          <p:nvSpPr>
            <p:cNvPr id="63" name="TextBox 62"/>
            <p:cNvSpPr txBox="1"/>
            <p:nvPr/>
          </p:nvSpPr>
          <p:spPr>
            <a:xfrm>
              <a:off x="1283981" y="2776491"/>
              <a:ext cx="2750827" cy="719773"/>
            </a:xfrm>
            <a:prstGeom prst="rect">
              <a:avLst/>
            </a:prstGeom>
            <a:noFill/>
          </p:spPr>
          <p:txBody>
            <a:bodyPr wrap="square" lIns="0" tIns="0" rIns="0" bIns="0" rtlCol="0" anchor="ctr">
              <a:noAutofit/>
            </a:bodyPr>
            <a:lstStyle/>
            <a:p>
              <a:pPr indent="228600" algn="ctr">
                <a:lnSpc>
                  <a:spcPct val="70000"/>
                </a:lnSpc>
              </a:pPr>
              <a:r>
                <a:rPr lang="en-US" sz="3600" dirty="0">
                  <a:solidFill>
                    <a:srgbClr val="FFFFFF"/>
                  </a:solidFill>
                  <a:latin typeface="Segoe UI Light"/>
                </a:rPr>
                <a:t>Listen</a:t>
              </a:r>
            </a:p>
          </p:txBody>
        </p:sp>
        <p:sp>
          <p:nvSpPr>
            <p:cNvPr id="64" name="TextBox 63"/>
            <p:cNvSpPr txBox="1"/>
            <p:nvPr/>
          </p:nvSpPr>
          <p:spPr>
            <a:xfrm>
              <a:off x="1283981" y="3352098"/>
              <a:ext cx="2750827" cy="721511"/>
            </a:xfrm>
            <a:prstGeom prst="rect">
              <a:avLst/>
            </a:prstGeom>
            <a:noFill/>
          </p:spPr>
          <p:txBody>
            <a:bodyPr wrap="square" lIns="0" tIns="0" rIns="0" bIns="0" rtlCol="0">
              <a:noAutofit/>
            </a:bodyPr>
            <a:lstStyle/>
            <a:p>
              <a:pPr marL="228600" algn="ctr">
                <a:lnSpc>
                  <a:spcPct val="85000"/>
                </a:lnSpc>
              </a:pPr>
              <a:r>
                <a:rPr lang="en-US" sz="1900" dirty="0" smtClean="0">
                  <a:solidFill>
                    <a:srgbClr val="FFFFFF"/>
                  </a:solidFill>
                  <a:latin typeface="Segoe UI Light"/>
                </a:rPr>
                <a:t>to conversations</a:t>
              </a:r>
            </a:p>
            <a:p>
              <a:pPr marL="228600" algn="ctr">
                <a:lnSpc>
                  <a:spcPct val="85000"/>
                </a:lnSpc>
              </a:pPr>
              <a:r>
                <a:rPr lang="en-US" sz="1900" dirty="0">
                  <a:solidFill>
                    <a:srgbClr val="FFFFFF"/>
                  </a:solidFill>
                  <a:latin typeface="Segoe UI Light"/>
                </a:rPr>
                <a:t>t</a:t>
              </a:r>
              <a:r>
                <a:rPr lang="en-US" sz="1900" dirty="0" smtClean="0">
                  <a:solidFill>
                    <a:srgbClr val="FFFFFF"/>
                  </a:solidFill>
                  <a:latin typeface="Segoe UI Light"/>
                </a:rPr>
                <a:t>hat matter</a:t>
              </a:r>
              <a:endParaRPr lang="en-US" sz="1900" dirty="0">
                <a:solidFill>
                  <a:srgbClr val="FFFFFF"/>
                </a:solidFill>
                <a:latin typeface="Segoe UI Light"/>
              </a:endParaRPr>
            </a:p>
          </p:txBody>
        </p:sp>
      </p:grpSp>
      <p:grpSp>
        <p:nvGrpSpPr>
          <p:cNvPr id="66" name="Adapt"/>
          <p:cNvGrpSpPr/>
          <p:nvPr/>
        </p:nvGrpSpPr>
        <p:grpSpPr>
          <a:xfrm>
            <a:off x="4966458" y="3237397"/>
            <a:ext cx="2750827" cy="1297118"/>
            <a:chOff x="1283981" y="2776491"/>
            <a:chExt cx="2750827" cy="1297118"/>
          </a:xfrm>
        </p:grpSpPr>
        <p:sp>
          <p:nvSpPr>
            <p:cNvPr id="67" name="TextBox 66"/>
            <p:cNvSpPr txBox="1"/>
            <p:nvPr/>
          </p:nvSpPr>
          <p:spPr>
            <a:xfrm>
              <a:off x="1283981" y="2776491"/>
              <a:ext cx="2750827" cy="719773"/>
            </a:xfrm>
            <a:prstGeom prst="rect">
              <a:avLst/>
            </a:prstGeom>
            <a:noFill/>
          </p:spPr>
          <p:txBody>
            <a:bodyPr wrap="square" lIns="0" tIns="0" rIns="0" bIns="0" rtlCol="0" anchor="ctr">
              <a:noAutofit/>
            </a:bodyPr>
            <a:lstStyle/>
            <a:p>
              <a:pPr indent="228600" algn="ctr">
                <a:lnSpc>
                  <a:spcPct val="70000"/>
                </a:lnSpc>
              </a:pPr>
              <a:r>
                <a:rPr lang="en-US" sz="3600" dirty="0" smtClean="0">
                  <a:solidFill>
                    <a:srgbClr val="FFFFFF"/>
                  </a:solidFill>
                  <a:latin typeface="Segoe UI Light"/>
                </a:rPr>
                <a:t>Adapt</a:t>
              </a:r>
              <a:endParaRPr lang="en-US" sz="3600" dirty="0">
                <a:solidFill>
                  <a:srgbClr val="FFFFFF"/>
                </a:solidFill>
                <a:latin typeface="Segoe UI Light"/>
              </a:endParaRPr>
            </a:p>
          </p:txBody>
        </p:sp>
        <p:sp>
          <p:nvSpPr>
            <p:cNvPr id="68" name="TextBox 67"/>
            <p:cNvSpPr txBox="1"/>
            <p:nvPr/>
          </p:nvSpPr>
          <p:spPr>
            <a:xfrm>
              <a:off x="1283981" y="3352098"/>
              <a:ext cx="2750827" cy="721511"/>
            </a:xfrm>
            <a:prstGeom prst="rect">
              <a:avLst/>
            </a:prstGeom>
            <a:noFill/>
          </p:spPr>
          <p:txBody>
            <a:bodyPr wrap="square" lIns="0" tIns="0" rIns="0" bIns="0" rtlCol="0">
              <a:noAutofit/>
            </a:bodyPr>
            <a:lstStyle/>
            <a:p>
              <a:pPr marL="228600" algn="ctr">
                <a:lnSpc>
                  <a:spcPct val="85000"/>
                </a:lnSpc>
              </a:pPr>
              <a:r>
                <a:rPr lang="en-US" sz="1900" dirty="0">
                  <a:solidFill>
                    <a:srgbClr val="FFFFFF"/>
                  </a:solidFill>
                  <a:latin typeface="Segoe UI Light"/>
                </a:rPr>
                <a:t>a</a:t>
              </a:r>
              <a:r>
                <a:rPr lang="en-US" sz="1900" dirty="0" smtClean="0">
                  <a:solidFill>
                    <a:srgbClr val="FFFFFF"/>
                  </a:solidFill>
                  <a:latin typeface="Segoe UI Light"/>
                </a:rPr>
                <a:t>nd make </a:t>
              </a:r>
              <a:br>
                <a:rPr lang="en-US" sz="1900" dirty="0" smtClean="0">
                  <a:solidFill>
                    <a:srgbClr val="FFFFFF"/>
                  </a:solidFill>
                  <a:latin typeface="Segoe UI Light"/>
                </a:rPr>
              </a:br>
              <a:r>
                <a:rPr lang="en-US" sz="1900" dirty="0" smtClean="0">
                  <a:solidFill>
                    <a:srgbClr val="FFFFFF"/>
                  </a:solidFill>
                  <a:latin typeface="Segoe UI Light"/>
                </a:rPr>
                <a:t>smarter </a:t>
              </a:r>
              <a:br>
                <a:rPr lang="en-US" sz="1900" dirty="0" smtClean="0">
                  <a:solidFill>
                    <a:srgbClr val="FFFFFF"/>
                  </a:solidFill>
                  <a:latin typeface="Segoe UI Light"/>
                </a:rPr>
              </a:br>
              <a:r>
                <a:rPr lang="en-US" sz="1900" dirty="0" smtClean="0">
                  <a:solidFill>
                    <a:srgbClr val="FFFFFF"/>
                  </a:solidFill>
                  <a:latin typeface="Segoe UI Light"/>
                </a:rPr>
                <a:t>decisions</a:t>
              </a:r>
              <a:endParaRPr lang="en-US" sz="1900" dirty="0">
                <a:solidFill>
                  <a:srgbClr val="FFFFFF"/>
                </a:solidFill>
                <a:latin typeface="Segoe UI Light"/>
              </a:endParaRPr>
            </a:p>
          </p:txBody>
        </p:sp>
      </p:grpSp>
      <p:grpSp>
        <p:nvGrpSpPr>
          <p:cNvPr id="69" name="Grow"/>
          <p:cNvGrpSpPr/>
          <p:nvPr/>
        </p:nvGrpSpPr>
        <p:grpSpPr>
          <a:xfrm>
            <a:off x="8567856" y="3237397"/>
            <a:ext cx="2750827" cy="1297118"/>
            <a:chOff x="1283981" y="2776491"/>
            <a:chExt cx="2750827" cy="1297118"/>
          </a:xfrm>
        </p:grpSpPr>
        <p:sp>
          <p:nvSpPr>
            <p:cNvPr id="70" name="TextBox 69"/>
            <p:cNvSpPr txBox="1"/>
            <p:nvPr/>
          </p:nvSpPr>
          <p:spPr>
            <a:xfrm>
              <a:off x="1283981" y="2776491"/>
              <a:ext cx="2750827" cy="719773"/>
            </a:xfrm>
            <a:prstGeom prst="rect">
              <a:avLst/>
            </a:prstGeom>
            <a:noFill/>
          </p:spPr>
          <p:txBody>
            <a:bodyPr wrap="square" lIns="0" tIns="0" rIns="0" bIns="0" rtlCol="0" anchor="ctr">
              <a:noAutofit/>
            </a:bodyPr>
            <a:lstStyle/>
            <a:p>
              <a:pPr indent="228600" algn="ctr">
                <a:lnSpc>
                  <a:spcPct val="70000"/>
                </a:lnSpc>
              </a:pPr>
              <a:r>
                <a:rPr lang="en-US" sz="3600" dirty="0" smtClean="0">
                  <a:solidFill>
                    <a:srgbClr val="FFFFFF"/>
                  </a:solidFill>
                  <a:latin typeface="Segoe UI Light"/>
                </a:rPr>
                <a:t>Grow</a:t>
              </a:r>
              <a:endParaRPr lang="en-US" sz="3600" dirty="0">
                <a:solidFill>
                  <a:srgbClr val="FFFFFF"/>
                </a:solidFill>
                <a:latin typeface="Segoe UI Light"/>
              </a:endParaRPr>
            </a:p>
          </p:txBody>
        </p:sp>
        <p:sp>
          <p:nvSpPr>
            <p:cNvPr id="71" name="TextBox 70"/>
            <p:cNvSpPr txBox="1"/>
            <p:nvPr/>
          </p:nvSpPr>
          <p:spPr>
            <a:xfrm>
              <a:off x="1283981" y="3352098"/>
              <a:ext cx="2750827" cy="721511"/>
            </a:xfrm>
            <a:prstGeom prst="rect">
              <a:avLst/>
            </a:prstGeom>
            <a:noFill/>
          </p:spPr>
          <p:txBody>
            <a:bodyPr wrap="square" lIns="0" tIns="0" rIns="0" bIns="0" rtlCol="0">
              <a:noAutofit/>
            </a:bodyPr>
            <a:lstStyle/>
            <a:p>
              <a:pPr marL="228600" algn="ctr">
                <a:lnSpc>
                  <a:spcPct val="85000"/>
                </a:lnSpc>
              </a:pPr>
              <a:r>
                <a:rPr lang="en-US" sz="1900" dirty="0">
                  <a:solidFill>
                    <a:srgbClr val="FFFFFF"/>
                  </a:solidFill>
                  <a:latin typeface="Segoe UI Light"/>
                </a:rPr>
                <a:t>y</a:t>
              </a:r>
              <a:r>
                <a:rPr lang="en-US" sz="1900" dirty="0" smtClean="0">
                  <a:solidFill>
                    <a:srgbClr val="FFFFFF"/>
                  </a:solidFill>
                  <a:latin typeface="Segoe UI Light"/>
                </a:rPr>
                <a:t>our </a:t>
              </a:r>
              <a:br>
                <a:rPr lang="en-US" sz="1900" dirty="0" smtClean="0">
                  <a:solidFill>
                    <a:srgbClr val="FFFFFF"/>
                  </a:solidFill>
                  <a:latin typeface="Segoe UI Light"/>
                </a:rPr>
              </a:br>
              <a:r>
                <a:rPr lang="en-US" sz="1900" dirty="0" smtClean="0">
                  <a:solidFill>
                    <a:srgbClr val="FFFFFF"/>
                  </a:solidFill>
                  <a:latin typeface="Segoe UI Light"/>
                </a:rPr>
                <a:t>business</a:t>
              </a:r>
              <a:endParaRPr lang="en-US" sz="1900" dirty="0">
                <a:solidFill>
                  <a:srgbClr val="FFFFFF"/>
                </a:solidFill>
                <a:latin typeface="Segoe UI Light"/>
              </a:endParaRPr>
            </a:p>
          </p:txBody>
        </p:sp>
      </p:grpSp>
      <p:cxnSp>
        <p:nvCxnSpPr>
          <p:cNvPr id="53" name="Straight Connector 52"/>
          <p:cNvCxnSpPr/>
          <p:nvPr/>
        </p:nvCxnSpPr>
        <p:spPr>
          <a:xfrm flipV="1">
            <a:off x="864127" y="2579744"/>
            <a:ext cx="500666" cy="1701220"/>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936013" y="4822092"/>
            <a:ext cx="958632" cy="1249572"/>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flipV="1">
            <a:off x="2556727" y="6071665"/>
            <a:ext cx="1364362" cy="230980"/>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flipV="1">
            <a:off x="4449490" y="5325447"/>
            <a:ext cx="766999" cy="545556"/>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5561770" y="5304901"/>
            <a:ext cx="1079500" cy="892142"/>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flipV="1">
            <a:off x="2373276" y="4975500"/>
            <a:ext cx="1465440" cy="1053301"/>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flipV="1">
            <a:off x="1104070" y="4467841"/>
            <a:ext cx="692944" cy="70603"/>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4167328" y="4913011"/>
            <a:ext cx="951530" cy="144154"/>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flipV="1">
            <a:off x="4115620" y="4326208"/>
            <a:ext cx="1224694" cy="421481"/>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3748840" y="4657115"/>
            <a:ext cx="124624" cy="90574"/>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V="1">
            <a:off x="1748381" y="1947366"/>
            <a:ext cx="2899782" cy="227874"/>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1675570" y="2525321"/>
            <a:ext cx="408296" cy="435636"/>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flipV="1">
            <a:off x="3838716" y="3035570"/>
            <a:ext cx="276904" cy="183356"/>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flipV="1">
            <a:off x="4456384" y="2135491"/>
            <a:ext cx="278509" cy="459288"/>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4565934" y="2953813"/>
            <a:ext cx="829149" cy="365126"/>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24" name="Straight Connector 1023"/>
          <p:cNvCxnSpPr/>
          <p:nvPr/>
        </p:nvCxnSpPr>
        <p:spPr>
          <a:xfrm>
            <a:off x="4999794" y="2094976"/>
            <a:ext cx="766760" cy="820737"/>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38" name="Straight Connector 1037"/>
          <p:cNvCxnSpPr/>
          <p:nvPr/>
        </p:nvCxnSpPr>
        <p:spPr>
          <a:xfrm flipV="1">
            <a:off x="6864314" y="2133109"/>
            <a:ext cx="234156" cy="630999"/>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40" name="Straight Connector 1039"/>
          <p:cNvCxnSpPr/>
          <p:nvPr/>
        </p:nvCxnSpPr>
        <p:spPr>
          <a:xfrm>
            <a:off x="7432673" y="2044627"/>
            <a:ext cx="765141" cy="719481"/>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42" name="Straight Connector 1041"/>
          <p:cNvCxnSpPr/>
          <p:nvPr/>
        </p:nvCxnSpPr>
        <p:spPr>
          <a:xfrm flipH="1">
            <a:off x="8012870" y="3114151"/>
            <a:ext cx="266700" cy="1453360"/>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44" name="Straight Connector 1043"/>
          <p:cNvCxnSpPr/>
          <p:nvPr/>
        </p:nvCxnSpPr>
        <p:spPr>
          <a:xfrm>
            <a:off x="7485819" y="4522581"/>
            <a:ext cx="334998" cy="134534"/>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46" name="Straight Connector 1045"/>
          <p:cNvCxnSpPr/>
          <p:nvPr/>
        </p:nvCxnSpPr>
        <p:spPr>
          <a:xfrm flipV="1">
            <a:off x="8138353" y="4373833"/>
            <a:ext cx="852417" cy="283283"/>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48" name="Straight Connector 1047"/>
          <p:cNvCxnSpPr/>
          <p:nvPr/>
        </p:nvCxnSpPr>
        <p:spPr>
          <a:xfrm>
            <a:off x="6641270" y="5057165"/>
            <a:ext cx="241300" cy="996313"/>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51" name="Straight Connector 1050"/>
          <p:cNvCxnSpPr/>
          <p:nvPr/>
        </p:nvCxnSpPr>
        <p:spPr>
          <a:xfrm flipV="1">
            <a:off x="7273889" y="5655983"/>
            <a:ext cx="1665830" cy="610656"/>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53" name="Straight Connector 1052"/>
          <p:cNvCxnSpPr/>
          <p:nvPr/>
        </p:nvCxnSpPr>
        <p:spPr>
          <a:xfrm>
            <a:off x="8138353" y="4831616"/>
            <a:ext cx="821496" cy="572657"/>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55" name="Straight Connector 1054"/>
          <p:cNvCxnSpPr/>
          <p:nvPr/>
        </p:nvCxnSpPr>
        <p:spPr>
          <a:xfrm flipV="1">
            <a:off x="9273346" y="4934503"/>
            <a:ext cx="250824" cy="412373"/>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57" name="Straight Connector 1056"/>
          <p:cNvCxnSpPr/>
          <p:nvPr/>
        </p:nvCxnSpPr>
        <p:spPr>
          <a:xfrm>
            <a:off x="9384219" y="5636934"/>
            <a:ext cx="1218657" cy="346694"/>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59" name="Straight Connector 1058"/>
          <p:cNvCxnSpPr/>
          <p:nvPr/>
        </p:nvCxnSpPr>
        <p:spPr>
          <a:xfrm>
            <a:off x="10519532" y="4970738"/>
            <a:ext cx="320809" cy="685244"/>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61" name="Straight Connector 1060"/>
          <p:cNvCxnSpPr/>
          <p:nvPr/>
        </p:nvCxnSpPr>
        <p:spPr>
          <a:xfrm>
            <a:off x="8595483" y="3035570"/>
            <a:ext cx="452437" cy="230981"/>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63" name="Straight Connector 1062"/>
          <p:cNvCxnSpPr/>
          <p:nvPr/>
        </p:nvCxnSpPr>
        <p:spPr>
          <a:xfrm flipV="1">
            <a:off x="7478676" y="1366314"/>
            <a:ext cx="2090738" cy="319121"/>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65" name="Straight Connector 1064"/>
          <p:cNvCxnSpPr/>
          <p:nvPr/>
        </p:nvCxnSpPr>
        <p:spPr>
          <a:xfrm>
            <a:off x="9892470" y="1525890"/>
            <a:ext cx="120650" cy="1173924"/>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67" name="Straight Connector 1066"/>
          <p:cNvCxnSpPr/>
          <p:nvPr/>
        </p:nvCxnSpPr>
        <p:spPr>
          <a:xfrm>
            <a:off x="10105195" y="1340120"/>
            <a:ext cx="1159324" cy="912283"/>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69" name="Straight Connector 1068"/>
          <p:cNvCxnSpPr/>
          <p:nvPr/>
        </p:nvCxnSpPr>
        <p:spPr>
          <a:xfrm flipV="1">
            <a:off x="10912439" y="2594779"/>
            <a:ext cx="434827" cy="440791"/>
          </a:xfrm>
          <a:prstGeom prst="line">
            <a:avLst/>
          </a:prstGeom>
          <a:ln w="22225" cap="rnd">
            <a:solidFill>
              <a:schemeClr val="bg1">
                <a:alpha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365411" y="875050"/>
            <a:ext cx="5981378" cy="677108"/>
          </a:xfrm>
          <a:prstGeom prst="rect">
            <a:avLst/>
          </a:prstGeom>
        </p:spPr>
        <p:txBody>
          <a:bodyPr wrap="square">
            <a:spAutoFit/>
          </a:bodyPr>
          <a:lstStyle/>
          <a:p>
            <a:r>
              <a:rPr lang="en-US" sz="1900" dirty="0">
                <a:solidFill>
                  <a:srgbClr val="FFFFFF"/>
                </a:solidFill>
                <a:latin typeface="Segoe UI Light"/>
              </a:rPr>
              <a:t>Seamless social experiences across familiar </a:t>
            </a:r>
            <a:r>
              <a:rPr lang="en-US" sz="1900" dirty="0" smtClean="0">
                <a:solidFill>
                  <a:srgbClr val="FFFFFF"/>
                </a:solidFill>
                <a:latin typeface="Segoe UI Light"/>
              </a:rPr>
              <a:t>applications, all delivered </a:t>
            </a:r>
            <a:r>
              <a:rPr lang="en-US" sz="1900" dirty="0">
                <a:solidFill>
                  <a:srgbClr val="FFFFFF"/>
                </a:solidFill>
                <a:latin typeface="Segoe UI Light"/>
              </a:rPr>
              <a:t>on an enterprise-grade </a:t>
            </a:r>
            <a:r>
              <a:rPr lang="en-US" sz="1900" dirty="0" smtClean="0">
                <a:solidFill>
                  <a:srgbClr val="FFFFFF"/>
                </a:solidFill>
                <a:latin typeface="Segoe UI Light"/>
              </a:rPr>
              <a:t>platform</a:t>
            </a:r>
            <a:endParaRPr lang="en-US" sz="1900" dirty="0">
              <a:solidFill>
                <a:srgbClr val="FFFFFF"/>
              </a:solidFill>
              <a:latin typeface="Segoe UI Light"/>
            </a:endParaRPr>
          </a:p>
        </p:txBody>
      </p:sp>
      <p:grpSp>
        <p:nvGrpSpPr>
          <p:cNvPr id="1120" name="Group 1119"/>
          <p:cNvGrpSpPr/>
          <p:nvPr/>
        </p:nvGrpSpPr>
        <p:grpSpPr>
          <a:xfrm>
            <a:off x="-455742" y="979030"/>
            <a:ext cx="10560937" cy="5790410"/>
            <a:chOff x="-455742" y="979030"/>
            <a:chExt cx="10560937" cy="5790410"/>
          </a:xfrm>
        </p:grpSpPr>
        <p:grpSp>
          <p:nvGrpSpPr>
            <p:cNvPr id="25" name="Group 24"/>
            <p:cNvGrpSpPr/>
            <p:nvPr/>
          </p:nvGrpSpPr>
          <p:grpSpPr>
            <a:xfrm>
              <a:off x="-455742" y="979030"/>
              <a:ext cx="10560937" cy="5790410"/>
              <a:chOff x="-455742" y="979030"/>
              <a:chExt cx="10560937" cy="5790410"/>
            </a:xfrm>
          </p:grpSpPr>
          <p:grpSp>
            <p:nvGrpSpPr>
              <p:cNvPr id="24" name="Group 23"/>
              <p:cNvGrpSpPr/>
              <p:nvPr/>
            </p:nvGrpSpPr>
            <p:grpSpPr>
              <a:xfrm>
                <a:off x="-455742" y="979030"/>
                <a:ext cx="10560937" cy="5790410"/>
                <a:chOff x="-455742" y="979030"/>
                <a:chExt cx="10560937" cy="5790410"/>
              </a:xfrm>
            </p:grpSpPr>
            <p:grpSp>
              <p:nvGrpSpPr>
                <p:cNvPr id="1138" name="2"/>
                <p:cNvGrpSpPr/>
                <p:nvPr/>
              </p:nvGrpSpPr>
              <p:grpSpPr>
                <a:xfrm>
                  <a:off x="560192" y="979030"/>
                  <a:ext cx="9545003" cy="5790410"/>
                  <a:chOff x="427672" y="515210"/>
                  <a:chExt cx="9545003" cy="5790410"/>
                </a:xfrm>
              </p:grpSpPr>
              <p:grpSp>
                <p:nvGrpSpPr>
                  <p:cNvPr id="10" name="yammer"/>
                  <p:cNvGrpSpPr/>
                  <p:nvPr/>
                </p:nvGrpSpPr>
                <p:grpSpPr>
                  <a:xfrm>
                    <a:off x="427672" y="3835748"/>
                    <a:ext cx="518401" cy="518401"/>
                    <a:chOff x="427672" y="3835748"/>
                    <a:chExt cx="518401" cy="518401"/>
                  </a:xfrm>
                </p:grpSpPr>
                <p:sp>
                  <p:nvSpPr>
                    <p:cNvPr id="13" name="Oval 12"/>
                    <p:cNvSpPr/>
                    <p:nvPr/>
                  </p:nvSpPr>
                  <p:spPr bwMode="auto">
                    <a:xfrm flipH="1">
                      <a:off x="427672" y="3835748"/>
                      <a:ext cx="518401" cy="518401"/>
                    </a:xfrm>
                    <a:prstGeom prst="ellipse">
                      <a:avLst/>
                    </a:prstGeom>
                    <a:noFill/>
                    <a:ln w="28575">
                      <a:solidFill>
                        <a:schemeClr val="bg1">
                          <a:alpha val="3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6" name="Freeform 43"/>
                    <p:cNvSpPr>
                      <a:spLocks/>
                    </p:cNvSpPr>
                    <p:nvPr/>
                  </p:nvSpPr>
                  <p:spPr bwMode="auto">
                    <a:xfrm>
                      <a:off x="763464" y="4004021"/>
                      <a:ext cx="81304" cy="54740"/>
                    </a:xfrm>
                    <a:custGeom>
                      <a:avLst/>
                      <a:gdLst>
                        <a:gd name="T0" fmla="*/ 0 w 640"/>
                        <a:gd name="T1" fmla="*/ 409 h 431"/>
                        <a:gd name="T2" fmla="*/ 165 w 640"/>
                        <a:gd name="T3" fmla="*/ 255 h 431"/>
                        <a:gd name="T4" fmla="*/ 449 w 640"/>
                        <a:gd name="T5" fmla="*/ 57 h 431"/>
                        <a:gd name="T6" fmla="*/ 529 w 640"/>
                        <a:gd name="T7" fmla="*/ 218 h 431"/>
                        <a:gd name="T8" fmla="*/ 41 w 640"/>
                        <a:gd name="T9" fmla="*/ 425 h 431"/>
                        <a:gd name="T10" fmla="*/ 0 w 640"/>
                        <a:gd name="T11" fmla="*/ 409 h 431"/>
                      </a:gdLst>
                      <a:ahLst/>
                      <a:cxnLst>
                        <a:cxn ang="0">
                          <a:pos x="T0" y="T1"/>
                        </a:cxn>
                        <a:cxn ang="0">
                          <a:pos x="T2" y="T3"/>
                        </a:cxn>
                        <a:cxn ang="0">
                          <a:pos x="T4" y="T5"/>
                        </a:cxn>
                        <a:cxn ang="0">
                          <a:pos x="T6" y="T7"/>
                        </a:cxn>
                        <a:cxn ang="0">
                          <a:pos x="T8" y="T9"/>
                        </a:cxn>
                        <a:cxn ang="0">
                          <a:pos x="T10" y="T11"/>
                        </a:cxn>
                      </a:cxnLst>
                      <a:rect l="0" t="0" r="r" b="b"/>
                      <a:pathLst>
                        <a:path w="640" h="431">
                          <a:moveTo>
                            <a:pt x="0" y="409"/>
                          </a:moveTo>
                          <a:cubicBezTo>
                            <a:pt x="0" y="409"/>
                            <a:pt x="1" y="365"/>
                            <a:pt x="165" y="255"/>
                          </a:cubicBezTo>
                          <a:cubicBezTo>
                            <a:pt x="359" y="124"/>
                            <a:pt x="449" y="57"/>
                            <a:pt x="449" y="57"/>
                          </a:cubicBezTo>
                          <a:cubicBezTo>
                            <a:pt x="571" y="0"/>
                            <a:pt x="640" y="171"/>
                            <a:pt x="529" y="218"/>
                          </a:cubicBezTo>
                          <a:cubicBezTo>
                            <a:pt x="433" y="258"/>
                            <a:pt x="113" y="413"/>
                            <a:pt x="41" y="425"/>
                          </a:cubicBezTo>
                          <a:cubicBezTo>
                            <a:pt x="6" y="431"/>
                            <a:pt x="0" y="409"/>
                            <a:pt x="0" y="409"/>
                          </a:cubicBez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7" name="Freeform 44"/>
                    <p:cNvSpPr>
                      <a:spLocks/>
                    </p:cNvSpPr>
                    <p:nvPr/>
                  </p:nvSpPr>
                  <p:spPr bwMode="auto">
                    <a:xfrm>
                      <a:off x="779112" y="4074624"/>
                      <a:ext cx="89155" cy="24305"/>
                    </a:xfrm>
                    <a:custGeom>
                      <a:avLst/>
                      <a:gdLst>
                        <a:gd name="T0" fmla="*/ 5 w 702"/>
                        <a:gd name="T1" fmla="*/ 99 h 191"/>
                        <a:gd name="T2" fmla="*/ 224 w 702"/>
                        <a:gd name="T3" fmla="*/ 41 h 191"/>
                        <a:gd name="T4" fmla="*/ 568 w 702"/>
                        <a:gd name="T5" fmla="*/ 0 h 191"/>
                        <a:gd name="T6" fmla="*/ 562 w 702"/>
                        <a:gd name="T7" fmla="*/ 180 h 191"/>
                        <a:gd name="T8" fmla="*/ 35 w 702"/>
                        <a:gd name="T9" fmla="*/ 132 h 191"/>
                        <a:gd name="T10" fmla="*/ 5 w 702"/>
                        <a:gd name="T11" fmla="*/ 99 h 191"/>
                      </a:gdLst>
                      <a:ahLst/>
                      <a:cxnLst>
                        <a:cxn ang="0">
                          <a:pos x="T0" y="T1"/>
                        </a:cxn>
                        <a:cxn ang="0">
                          <a:pos x="T2" y="T3"/>
                        </a:cxn>
                        <a:cxn ang="0">
                          <a:pos x="T4" y="T5"/>
                        </a:cxn>
                        <a:cxn ang="0">
                          <a:pos x="T6" y="T7"/>
                        </a:cxn>
                        <a:cxn ang="0">
                          <a:pos x="T8" y="T9"/>
                        </a:cxn>
                        <a:cxn ang="0">
                          <a:pos x="T10" y="T11"/>
                        </a:cxn>
                      </a:cxnLst>
                      <a:rect l="0" t="0" r="r" b="b"/>
                      <a:pathLst>
                        <a:path w="702" h="191">
                          <a:moveTo>
                            <a:pt x="5" y="99"/>
                          </a:moveTo>
                          <a:cubicBezTo>
                            <a:pt x="5" y="99"/>
                            <a:pt x="28" y="60"/>
                            <a:pt x="224" y="41"/>
                          </a:cubicBezTo>
                          <a:cubicBezTo>
                            <a:pt x="457" y="17"/>
                            <a:pt x="568" y="0"/>
                            <a:pt x="568" y="0"/>
                          </a:cubicBezTo>
                          <a:cubicBezTo>
                            <a:pt x="702" y="8"/>
                            <a:pt x="682" y="191"/>
                            <a:pt x="562" y="180"/>
                          </a:cubicBezTo>
                          <a:cubicBezTo>
                            <a:pt x="459" y="170"/>
                            <a:pt x="104" y="155"/>
                            <a:pt x="35" y="132"/>
                          </a:cubicBezTo>
                          <a:cubicBezTo>
                            <a:pt x="0" y="121"/>
                            <a:pt x="5" y="99"/>
                            <a:pt x="5" y="99"/>
                          </a:cubicBez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8" name="Freeform 45"/>
                    <p:cNvSpPr>
                      <a:spLocks/>
                    </p:cNvSpPr>
                    <p:nvPr/>
                  </p:nvSpPr>
                  <p:spPr bwMode="auto">
                    <a:xfrm>
                      <a:off x="762443" y="4112641"/>
                      <a:ext cx="83186" cy="58020"/>
                    </a:xfrm>
                    <a:custGeom>
                      <a:avLst/>
                      <a:gdLst>
                        <a:gd name="T0" fmla="*/ 15 w 655"/>
                        <a:gd name="T1" fmla="*/ 21 h 457"/>
                        <a:gd name="T2" fmla="*/ 232 w 655"/>
                        <a:gd name="T3" fmla="*/ 87 h 457"/>
                        <a:gd name="T4" fmla="*/ 545 w 655"/>
                        <a:gd name="T5" fmla="*/ 234 h 457"/>
                        <a:gd name="T6" fmla="*/ 446 w 655"/>
                        <a:gd name="T7" fmla="*/ 383 h 457"/>
                        <a:gd name="T8" fmla="*/ 23 w 655"/>
                        <a:gd name="T9" fmla="*/ 65 h 457"/>
                        <a:gd name="T10" fmla="*/ 15 w 655"/>
                        <a:gd name="T11" fmla="*/ 21 h 457"/>
                      </a:gdLst>
                      <a:ahLst/>
                      <a:cxnLst>
                        <a:cxn ang="0">
                          <a:pos x="T0" y="T1"/>
                        </a:cxn>
                        <a:cxn ang="0">
                          <a:pos x="T2" y="T3"/>
                        </a:cxn>
                        <a:cxn ang="0">
                          <a:pos x="T4" y="T5"/>
                        </a:cxn>
                        <a:cxn ang="0">
                          <a:pos x="T6" y="T7"/>
                        </a:cxn>
                        <a:cxn ang="0">
                          <a:pos x="T8" y="T9"/>
                        </a:cxn>
                        <a:cxn ang="0">
                          <a:pos x="T10" y="T11"/>
                        </a:cxn>
                      </a:cxnLst>
                      <a:rect l="0" t="0" r="r" b="b"/>
                      <a:pathLst>
                        <a:path w="655" h="457">
                          <a:moveTo>
                            <a:pt x="15" y="21"/>
                          </a:moveTo>
                          <a:cubicBezTo>
                            <a:pt x="15" y="21"/>
                            <a:pt x="55" y="0"/>
                            <a:pt x="232" y="87"/>
                          </a:cubicBezTo>
                          <a:cubicBezTo>
                            <a:pt x="442" y="190"/>
                            <a:pt x="545" y="234"/>
                            <a:pt x="545" y="234"/>
                          </a:cubicBezTo>
                          <a:cubicBezTo>
                            <a:pt x="655" y="311"/>
                            <a:pt x="542" y="457"/>
                            <a:pt x="446" y="383"/>
                          </a:cubicBezTo>
                          <a:cubicBezTo>
                            <a:pt x="363" y="321"/>
                            <a:pt x="69" y="121"/>
                            <a:pt x="23" y="65"/>
                          </a:cubicBezTo>
                          <a:cubicBezTo>
                            <a:pt x="0" y="37"/>
                            <a:pt x="15" y="21"/>
                            <a:pt x="15" y="21"/>
                          </a:cubicBezTo>
                          <a:close/>
                        </a:path>
                      </a:pathLst>
                    </a:custGeom>
                    <a:solidFill>
                      <a:schemeClr val="bg1">
                        <a:alpha val="35000"/>
                      </a:schemeClr>
                    </a:solidFill>
                    <a:ln>
                      <a:noFill/>
                    </a:ln>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pic>
                <p:nvPicPr>
                  <p:cNvPr id="1033" name="2" descr="C:\Users\Jonathan.DUARTE\Desktop\5.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676392" y="4112641"/>
                    <a:ext cx="336550" cy="336550"/>
                  </a:xfrm>
                  <a:prstGeom prst="rect">
                    <a:avLst/>
                  </a:prstGeom>
                  <a:noFill/>
                  <a:extLst>
                    <a:ext uri="{909E8E84-426E-40dd-AFC4-6F175D3DCCD1}">
                      <a14:hiddenFill xmlns:a14="http://schemas.microsoft.com/office/drawing/2010/main" xmlns="">
                        <a:solidFill>
                          <a:srgbClr val="FFFFFF"/>
                        </a:solidFill>
                      </a14:hiddenFill>
                    </a:ext>
                  </a:extLst>
                </p:spPr>
              </p:pic>
              <p:pic>
                <p:nvPicPr>
                  <p:cNvPr id="1034" name="3" descr="C:\Users\Jonathan.DUARTE\Desktop\6.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420225" y="515210"/>
                    <a:ext cx="552450" cy="546100"/>
                  </a:xfrm>
                  <a:prstGeom prst="rect">
                    <a:avLst/>
                  </a:prstGeom>
                  <a:noFill/>
                  <a:extLst>
                    <a:ext uri="{909E8E84-426E-40dd-AFC4-6F175D3DCCD1}">
                      <a14:hiddenFill xmlns:a14="http://schemas.microsoft.com/office/drawing/2010/main" xmlns="">
                        <a:solidFill>
                          <a:srgbClr val="FFFFFF"/>
                        </a:solidFill>
                      </a14:hiddenFill>
                    </a:ext>
                  </a:extLst>
                </p:spPr>
              </p:pic>
              <p:pic>
                <p:nvPicPr>
                  <p:cNvPr id="1035" name="4" descr="C:\Users\Jonathan.DUARTE\Desktop\3.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453981" y="5594420"/>
                    <a:ext cx="711200" cy="711200"/>
                  </a:xfrm>
                  <a:prstGeom prst="rect">
                    <a:avLst/>
                  </a:prstGeom>
                  <a:noFill/>
                  <a:extLst>
                    <a:ext uri="{909E8E84-426E-40dd-AFC4-6F175D3DCCD1}">
                      <a14:hiddenFill xmlns:a14="http://schemas.microsoft.com/office/drawing/2010/main" xmlns="">
                        <a:solidFill>
                          <a:srgbClr val="FFFFFF"/>
                        </a:solidFill>
                      </a14:hiddenFill>
                    </a:ext>
                  </a:extLst>
                </p:spPr>
              </p:pic>
              <p:pic>
                <p:nvPicPr>
                  <p:cNvPr id="1037" name="6" descr="C:\Users\Jonathan.DUARTE\Desktop\1.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691908" y="4250445"/>
                    <a:ext cx="342900" cy="342900"/>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9" name="Rectangle 8"/>
                <p:cNvSpPr/>
                <p:nvPr/>
              </p:nvSpPr>
              <p:spPr bwMode="auto">
                <a:xfrm>
                  <a:off x="740440" y="4384419"/>
                  <a:ext cx="267603" cy="308049"/>
                </a:xfrm>
                <a:prstGeom prst="rect">
                  <a:avLst/>
                </a:prstGeom>
                <a:solidFill>
                  <a:srgbClr val="3C3C3C"/>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20" name="Group 19"/>
                <p:cNvGrpSpPr/>
                <p:nvPr/>
              </p:nvGrpSpPr>
              <p:grpSpPr>
                <a:xfrm>
                  <a:off x="-455742" y="4350269"/>
                  <a:ext cx="1395207" cy="363144"/>
                  <a:chOff x="698920" y="4447431"/>
                  <a:chExt cx="1395207" cy="363144"/>
                </a:xfrm>
              </p:grpSpPr>
              <p:pic>
                <p:nvPicPr>
                  <p:cNvPr id="89" name="Picture 88" descr="Yammer_Spittle_White.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698920" y="4447431"/>
                    <a:ext cx="278165" cy="217242"/>
                  </a:xfrm>
                  <a:prstGeom prst="rect">
                    <a:avLst/>
                  </a:prstGeom>
                </p:spPr>
              </p:pic>
              <p:sp>
                <p:nvSpPr>
                  <p:cNvPr id="91" name="Rectangle 90"/>
                  <p:cNvSpPr/>
                  <p:nvPr/>
                </p:nvSpPr>
                <p:spPr bwMode="auto">
                  <a:xfrm>
                    <a:off x="1808291" y="4458375"/>
                    <a:ext cx="285836" cy="352200"/>
                  </a:xfrm>
                  <a:prstGeom prst="rect">
                    <a:avLst/>
                  </a:prstGeom>
                  <a:solidFill>
                    <a:srgbClr val="3C3C3C">
                      <a:alpha val="6902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pic>
            <p:nvPicPr>
              <p:cNvPr id="96" name="Picture 95" descr="Yammer_Spittle_White.png"/>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695311" y="4451826"/>
                <a:ext cx="270913" cy="228583"/>
              </a:xfrm>
              <a:prstGeom prst="rect">
                <a:avLst/>
              </a:prstGeom>
            </p:spPr>
          </p:pic>
        </p:grpSp>
        <p:sp>
          <p:nvSpPr>
            <p:cNvPr id="26" name="Rectangle 25"/>
            <p:cNvSpPr/>
            <p:nvPr/>
          </p:nvSpPr>
          <p:spPr bwMode="auto">
            <a:xfrm>
              <a:off x="657326" y="4441982"/>
              <a:ext cx="327267" cy="250486"/>
            </a:xfrm>
            <a:prstGeom prst="rect">
              <a:avLst/>
            </a:prstGeom>
            <a:solidFill>
              <a:srgbClr val="3C3C3C">
                <a:alpha val="6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nvGrpSpPr>
          <p:cNvPr id="1122" name="Group 1121"/>
          <p:cNvGrpSpPr/>
          <p:nvPr/>
        </p:nvGrpSpPr>
        <p:grpSpPr>
          <a:xfrm>
            <a:off x="1180270" y="2011634"/>
            <a:ext cx="10157470" cy="4351336"/>
            <a:chOff x="1180270" y="2011634"/>
            <a:chExt cx="10157470" cy="4351336"/>
          </a:xfrm>
        </p:grpSpPr>
        <p:grpSp>
          <p:nvGrpSpPr>
            <p:cNvPr id="1139" name="4"/>
            <p:cNvGrpSpPr/>
            <p:nvPr/>
          </p:nvGrpSpPr>
          <p:grpSpPr>
            <a:xfrm>
              <a:off x="1180270" y="2011634"/>
              <a:ext cx="10157470" cy="4351336"/>
              <a:chOff x="1047750" y="1547814"/>
              <a:chExt cx="10157470" cy="4351336"/>
            </a:xfrm>
          </p:grpSpPr>
          <p:grpSp>
            <p:nvGrpSpPr>
              <p:cNvPr id="6" name="1"/>
              <p:cNvGrpSpPr/>
              <p:nvPr/>
            </p:nvGrpSpPr>
            <p:grpSpPr>
              <a:xfrm>
                <a:off x="1047750" y="1547814"/>
                <a:ext cx="568111" cy="568110"/>
                <a:chOff x="1047750" y="1547814"/>
                <a:chExt cx="568111" cy="568110"/>
              </a:xfrm>
            </p:grpSpPr>
            <p:sp>
              <p:nvSpPr>
                <p:cNvPr id="8" name="Oval 7"/>
                <p:cNvSpPr/>
                <p:nvPr/>
              </p:nvSpPr>
              <p:spPr bwMode="auto">
                <a:xfrm>
                  <a:off x="1047750" y="1547814"/>
                  <a:ext cx="568111" cy="568110"/>
                </a:xfrm>
                <a:prstGeom prst="ellipse">
                  <a:avLst/>
                </a:prstGeom>
                <a:noFill/>
                <a:ln w="28575">
                  <a:solidFill>
                    <a:schemeClr val="bg1">
                      <a:alpha val="3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 name="Rectangle 4"/>
                <p:cNvSpPr/>
                <p:nvPr/>
              </p:nvSpPr>
              <p:spPr bwMode="auto">
                <a:xfrm>
                  <a:off x="1207782" y="1713774"/>
                  <a:ext cx="248035" cy="236212"/>
                </a:xfrm>
                <a:prstGeom prst="rect">
                  <a:avLst/>
                </a:prstGeom>
                <a:blipFill dpi="0" rotWithShape="1">
                  <a:blip r:embed="rId17">
                    <a:alphaModFix amt="35000"/>
                  </a:blip>
                  <a:srcRect/>
                  <a:stretch>
                    <a:fillRect/>
                  </a:stretch>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nvGrpSpPr>
              <p:cNvPr id="23" name="chat"/>
              <p:cNvGrpSpPr/>
              <p:nvPr/>
            </p:nvGrpSpPr>
            <p:grpSpPr>
              <a:xfrm>
                <a:off x="10498231" y="5192162"/>
                <a:ext cx="706989" cy="706988"/>
                <a:chOff x="10744458" y="4264113"/>
                <a:chExt cx="483585" cy="483584"/>
              </a:xfrm>
            </p:grpSpPr>
            <p:sp>
              <p:nvSpPr>
                <p:cNvPr id="29" name="Freeform 59"/>
                <p:cNvSpPr>
                  <a:spLocks noEditPoints="1"/>
                </p:cNvSpPr>
                <p:nvPr/>
              </p:nvSpPr>
              <p:spPr bwMode="auto">
                <a:xfrm>
                  <a:off x="10814811" y="4444962"/>
                  <a:ext cx="214489" cy="189240"/>
                </a:xfrm>
                <a:custGeom>
                  <a:avLst/>
                  <a:gdLst>
                    <a:gd name="T0" fmla="*/ 1178 w 2201"/>
                    <a:gd name="T1" fmla="*/ 2 h 1942"/>
                    <a:gd name="T2" fmla="*/ 1100 w 2201"/>
                    <a:gd name="T3" fmla="*/ 0 h 1942"/>
                    <a:gd name="T4" fmla="*/ 0 w 2201"/>
                    <a:gd name="T5" fmla="*/ 743 h 1942"/>
                    <a:gd name="T6" fmla="*/ 541 w 2201"/>
                    <a:gd name="T7" fmla="*/ 1382 h 1942"/>
                    <a:gd name="T8" fmla="*/ 371 w 2201"/>
                    <a:gd name="T9" fmla="*/ 1656 h 1942"/>
                    <a:gd name="T10" fmla="*/ 1074 w 2201"/>
                    <a:gd name="T11" fmla="*/ 1515 h 1942"/>
                    <a:gd name="T12" fmla="*/ 1095 w 2201"/>
                    <a:gd name="T13" fmla="*/ 1485 h 1942"/>
                    <a:gd name="T14" fmla="*/ 1100 w 2201"/>
                    <a:gd name="T15" fmla="*/ 1485 h 1942"/>
                    <a:gd name="T16" fmla="*/ 2106 w 2201"/>
                    <a:gd name="T17" fmla="*/ 1044 h 1942"/>
                    <a:gd name="T18" fmla="*/ 2201 w 2201"/>
                    <a:gd name="T19" fmla="*/ 743 h 1942"/>
                    <a:gd name="T20" fmla="*/ 1178 w 2201"/>
                    <a:gd name="T21" fmla="*/ 2 h 1942"/>
                    <a:gd name="T22" fmla="*/ 702 w 2201"/>
                    <a:gd name="T23" fmla="*/ 885 h 1942"/>
                    <a:gd name="T24" fmla="*/ 570 w 2201"/>
                    <a:gd name="T25" fmla="*/ 752 h 1942"/>
                    <a:gd name="T26" fmla="*/ 702 w 2201"/>
                    <a:gd name="T27" fmla="*/ 620 h 1942"/>
                    <a:gd name="T28" fmla="*/ 834 w 2201"/>
                    <a:gd name="T29" fmla="*/ 752 h 1942"/>
                    <a:gd name="T30" fmla="*/ 702 w 2201"/>
                    <a:gd name="T31" fmla="*/ 885 h 1942"/>
                    <a:gd name="T32" fmla="*/ 1090 w 2201"/>
                    <a:gd name="T33" fmla="*/ 885 h 1942"/>
                    <a:gd name="T34" fmla="*/ 958 w 2201"/>
                    <a:gd name="T35" fmla="*/ 752 h 1942"/>
                    <a:gd name="T36" fmla="*/ 1090 w 2201"/>
                    <a:gd name="T37" fmla="*/ 620 h 1942"/>
                    <a:gd name="T38" fmla="*/ 1222 w 2201"/>
                    <a:gd name="T39" fmla="*/ 752 h 1942"/>
                    <a:gd name="T40" fmla="*/ 1090 w 2201"/>
                    <a:gd name="T41" fmla="*/ 885 h 1942"/>
                    <a:gd name="T42" fmla="*/ 1478 w 2201"/>
                    <a:gd name="T43" fmla="*/ 885 h 1942"/>
                    <a:gd name="T44" fmla="*/ 1346 w 2201"/>
                    <a:gd name="T45" fmla="*/ 757 h 1942"/>
                    <a:gd name="T46" fmla="*/ 1345 w 2201"/>
                    <a:gd name="T47" fmla="*/ 752 h 1942"/>
                    <a:gd name="T48" fmla="*/ 1478 w 2201"/>
                    <a:gd name="T49" fmla="*/ 620 h 1942"/>
                    <a:gd name="T50" fmla="*/ 1610 w 2201"/>
                    <a:gd name="T51" fmla="*/ 752 h 1942"/>
                    <a:gd name="T52" fmla="*/ 1521 w 2201"/>
                    <a:gd name="T53" fmla="*/ 877 h 1942"/>
                    <a:gd name="T54" fmla="*/ 1478 w 2201"/>
                    <a:gd name="T55" fmla="*/ 885 h 1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01" h="1942">
                      <a:moveTo>
                        <a:pt x="1178" y="2"/>
                      </a:moveTo>
                      <a:cubicBezTo>
                        <a:pt x="1152" y="1"/>
                        <a:pt x="1126" y="0"/>
                        <a:pt x="1100" y="0"/>
                      </a:cubicBezTo>
                      <a:cubicBezTo>
                        <a:pt x="493" y="0"/>
                        <a:pt x="0" y="333"/>
                        <a:pt x="0" y="743"/>
                      </a:cubicBezTo>
                      <a:cubicBezTo>
                        <a:pt x="0" y="1015"/>
                        <a:pt x="217" y="1253"/>
                        <a:pt x="541" y="1382"/>
                      </a:cubicBezTo>
                      <a:cubicBezTo>
                        <a:pt x="490" y="1487"/>
                        <a:pt x="414" y="1632"/>
                        <a:pt x="371" y="1656"/>
                      </a:cubicBezTo>
                      <a:cubicBezTo>
                        <a:pt x="301" y="1696"/>
                        <a:pt x="764" y="1942"/>
                        <a:pt x="1074" y="1515"/>
                      </a:cubicBezTo>
                      <a:cubicBezTo>
                        <a:pt x="1082" y="1505"/>
                        <a:pt x="1088" y="1495"/>
                        <a:pt x="1095" y="1485"/>
                      </a:cubicBezTo>
                      <a:cubicBezTo>
                        <a:pt x="1097" y="1485"/>
                        <a:pt x="1098" y="1485"/>
                        <a:pt x="1100" y="1485"/>
                      </a:cubicBezTo>
                      <a:cubicBezTo>
                        <a:pt x="1549" y="1485"/>
                        <a:pt x="1935" y="1304"/>
                        <a:pt x="2106" y="1044"/>
                      </a:cubicBezTo>
                      <a:cubicBezTo>
                        <a:pt x="2167" y="952"/>
                        <a:pt x="2201" y="850"/>
                        <a:pt x="2201" y="743"/>
                      </a:cubicBezTo>
                      <a:cubicBezTo>
                        <a:pt x="2201" y="350"/>
                        <a:pt x="1750" y="29"/>
                        <a:pt x="1178" y="2"/>
                      </a:cubicBezTo>
                      <a:close/>
                      <a:moveTo>
                        <a:pt x="702" y="885"/>
                      </a:moveTo>
                      <a:cubicBezTo>
                        <a:pt x="629" y="885"/>
                        <a:pt x="570" y="825"/>
                        <a:pt x="570" y="752"/>
                      </a:cubicBezTo>
                      <a:cubicBezTo>
                        <a:pt x="570" y="679"/>
                        <a:pt x="629" y="620"/>
                        <a:pt x="702" y="620"/>
                      </a:cubicBezTo>
                      <a:cubicBezTo>
                        <a:pt x="775" y="620"/>
                        <a:pt x="834" y="679"/>
                        <a:pt x="834" y="752"/>
                      </a:cubicBezTo>
                      <a:cubicBezTo>
                        <a:pt x="834" y="825"/>
                        <a:pt x="775" y="885"/>
                        <a:pt x="702" y="885"/>
                      </a:cubicBezTo>
                      <a:close/>
                      <a:moveTo>
                        <a:pt x="1090" y="885"/>
                      </a:moveTo>
                      <a:cubicBezTo>
                        <a:pt x="1017" y="885"/>
                        <a:pt x="958" y="825"/>
                        <a:pt x="958" y="752"/>
                      </a:cubicBezTo>
                      <a:cubicBezTo>
                        <a:pt x="958" y="679"/>
                        <a:pt x="1017" y="620"/>
                        <a:pt x="1090" y="620"/>
                      </a:cubicBezTo>
                      <a:cubicBezTo>
                        <a:pt x="1163" y="620"/>
                        <a:pt x="1222" y="679"/>
                        <a:pt x="1222" y="752"/>
                      </a:cubicBezTo>
                      <a:cubicBezTo>
                        <a:pt x="1222" y="825"/>
                        <a:pt x="1163" y="885"/>
                        <a:pt x="1090" y="885"/>
                      </a:cubicBezTo>
                      <a:close/>
                      <a:moveTo>
                        <a:pt x="1478" y="885"/>
                      </a:moveTo>
                      <a:cubicBezTo>
                        <a:pt x="1406" y="885"/>
                        <a:pt x="1348" y="828"/>
                        <a:pt x="1346" y="757"/>
                      </a:cubicBezTo>
                      <a:cubicBezTo>
                        <a:pt x="1346" y="756"/>
                        <a:pt x="1345" y="754"/>
                        <a:pt x="1345" y="752"/>
                      </a:cubicBezTo>
                      <a:cubicBezTo>
                        <a:pt x="1345" y="679"/>
                        <a:pt x="1405" y="620"/>
                        <a:pt x="1478" y="620"/>
                      </a:cubicBezTo>
                      <a:cubicBezTo>
                        <a:pt x="1551" y="620"/>
                        <a:pt x="1610" y="679"/>
                        <a:pt x="1610" y="752"/>
                      </a:cubicBezTo>
                      <a:cubicBezTo>
                        <a:pt x="1610" y="810"/>
                        <a:pt x="1573" y="859"/>
                        <a:pt x="1521" y="877"/>
                      </a:cubicBezTo>
                      <a:cubicBezTo>
                        <a:pt x="1508" y="882"/>
                        <a:pt x="1493" y="885"/>
                        <a:pt x="1478" y="885"/>
                      </a:cubicBezTo>
                      <a:close/>
                    </a:path>
                  </a:pathLst>
                </a:custGeom>
                <a:solidFill>
                  <a:schemeClr val="bg1">
                    <a:alpha val="3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0" name="Freeform 60"/>
                <p:cNvSpPr>
                  <a:spLocks/>
                </p:cNvSpPr>
                <p:nvPr/>
              </p:nvSpPr>
              <p:spPr bwMode="auto">
                <a:xfrm>
                  <a:off x="10950003" y="4386836"/>
                  <a:ext cx="214200" cy="195800"/>
                </a:xfrm>
                <a:custGeom>
                  <a:avLst/>
                  <a:gdLst>
                    <a:gd name="T0" fmla="*/ 1639 w 2198"/>
                    <a:gd name="T1" fmla="*/ 1429 h 2009"/>
                    <a:gd name="T2" fmla="*/ 1815 w 2198"/>
                    <a:gd name="T3" fmla="*/ 1713 h 2009"/>
                    <a:gd name="T4" fmla="*/ 1087 w 2198"/>
                    <a:gd name="T5" fmla="*/ 1567 h 2009"/>
                    <a:gd name="T6" fmla="*/ 1066 w 2198"/>
                    <a:gd name="T7" fmla="*/ 1536 h 2009"/>
                    <a:gd name="T8" fmla="*/ 1060 w 2198"/>
                    <a:gd name="T9" fmla="*/ 1536 h 2009"/>
                    <a:gd name="T10" fmla="*/ 929 w 2198"/>
                    <a:gd name="T11" fmla="*/ 1531 h 2009"/>
                    <a:gd name="T12" fmla="*/ 1023 w 2198"/>
                    <a:gd name="T13" fmla="*/ 1230 h 2009"/>
                    <a:gd name="T14" fmla="*/ 0 w 2198"/>
                    <a:gd name="T15" fmla="*/ 489 h 2009"/>
                    <a:gd name="T16" fmla="*/ 1060 w 2198"/>
                    <a:gd name="T17" fmla="*/ 0 h 2009"/>
                    <a:gd name="T18" fmla="*/ 2198 w 2198"/>
                    <a:gd name="T19" fmla="*/ 768 h 2009"/>
                    <a:gd name="T20" fmla="*/ 1639 w 2198"/>
                    <a:gd name="T21" fmla="*/ 1429 h 2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98" h="2009">
                      <a:moveTo>
                        <a:pt x="1639" y="1429"/>
                      </a:moveTo>
                      <a:cubicBezTo>
                        <a:pt x="1692" y="1538"/>
                        <a:pt x="1770" y="1687"/>
                        <a:pt x="1815" y="1713"/>
                      </a:cubicBezTo>
                      <a:cubicBezTo>
                        <a:pt x="1886" y="1754"/>
                        <a:pt x="1408" y="2009"/>
                        <a:pt x="1087" y="1567"/>
                      </a:cubicBezTo>
                      <a:cubicBezTo>
                        <a:pt x="1080" y="1556"/>
                        <a:pt x="1073" y="1546"/>
                        <a:pt x="1066" y="1536"/>
                      </a:cubicBezTo>
                      <a:cubicBezTo>
                        <a:pt x="1064" y="1536"/>
                        <a:pt x="1062" y="1536"/>
                        <a:pt x="1060" y="1536"/>
                      </a:cubicBezTo>
                      <a:cubicBezTo>
                        <a:pt x="1016" y="1536"/>
                        <a:pt x="972" y="1534"/>
                        <a:pt x="929" y="1531"/>
                      </a:cubicBezTo>
                      <a:cubicBezTo>
                        <a:pt x="989" y="1439"/>
                        <a:pt x="1023" y="1337"/>
                        <a:pt x="1023" y="1230"/>
                      </a:cubicBezTo>
                      <a:cubicBezTo>
                        <a:pt x="1023" y="837"/>
                        <a:pt x="572" y="516"/>
                        <a:pt x="0" y="489"/>
                      </a:cubicBezTo>
                      <a:cubicBezTo>
                        <a:pt x="166" y="203"/>
                        <a:pt x="578" y="0"/>
                        <a:pt x="1060" y="0"/>
                      </a:cubicBezTo>
                      <a:cubicBezTo>
                        <a:pt x="1689" y="0"/>
                        <a:pt x="2198" y="344"/>
                        <a:pt x="2198" y="768"/>
                      </a:cubicBezTo>
                      <a:cubicBezTo>
                        <a:pt x="2198" y="1050"/>
                        <a:pt x="1974" y="1296"/>
                        <a:pt x="1639" y="1429"/>
                      </a:cubicBezTo>
                      <a:close/>
                    </a:path>
                  </a:pathLst>
                </a:custGeom>
                <a:solidFill>
                  <a:schemeClr val="bg1">
                    <a:alpha val="3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1" name="Oval 30"/>
                <p:cNvSpPr/>
                <p:nvPr/>
              </p:nvSpPr>
              <p:spPr bwMode="auto">
                <a:xfrm>
                  <a:off x="10744458" y="4264113"/>
                  <a:ext cx="483585" cy="483584"/>
                </a:xfrm>
                <a:prstGeom prst="ellipse">
                  <a:avLst/>
                </a:prstGeom>
                <a:noFill/>
                <a:ln w="28575">
                  <a:solidFill>
                    <a:schemeClr val="bg1">
                      <a:alpha val="3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pic>
            <p:nvPicPr>
              <p:cNvPr id="1036" name="5" descr="C:\Users\Jonathan.DUARTE\Desktop\2.pn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790532" y="4861627"/>
                <a:ext cx="463550" cy="450850"/>
              </a:xfrm>
              <a:prstGeom prst="rect">
                <a:avLst/>
              </a:prstGeom>
              <a:noFill/>
              <a:extLst>
                <a:ext uri="{909E8E84-426E-40dd-AFC4-6F175D3DCCD1}">
                  <a14:hiddenFill xmlns:a14="http://schemas.microsoft.com/office/drawing/2010/main" xmlns="">
                    <a:solidFill>
                      <a:srgbClr val="FFFFFF"/>
                    </a:solidFill>
                  </a14:hiddenFill>
                </a:ext>
              </a:extLst>
            </p:spPr>
          </p:pic>
          <p:grpSp>
            <p:nvGrpSpPr>
              <p:cNvPr id="45" name="files"/>
              <p:cNvGrpSpPr/>
              <p:nvPr/>
            </p:nvGrpSpPr>
            <p:grpSpPr>
              <a:xfrm>
                <a:off x="3921682" y="2115924"/>
                <a:ext cx="511732" cy="511732"/>
                <a:chOff x="3921682" y="2115924"/>
                <a:chExt cx="511732" cy="511732"/>
              </a:xfrm>
            </p:grpSpPr>
            <p:sp>
              <p:nvSpPr>
                <p:cNvPr id="49" name="Oval 48"/>
                <p:cNvSpPr/>
                <p:nvPr/>
              </p:nvSpPr>
              <p:spPr bwMode="auto">
                <a:xfrm flipH="1">
                  <a:off x="3921682" y="2115924"/>
                  <a:ext cx="511732" cy="511732"/>
                </a:xfrm>
                <a:prstGeom prst="ellipse">
                  <a:avLst/>
                </a:prstGeom>
                <a:noFill/>
                <a:ln w="28575">
                  <a:solidFill>
                    <a:schemeClr val="bg1">
                      <a:alpha val="3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44" name="Group 43"/>
                <p:cNvGrpSpPr/>
                <p:nvPr/>
              </p:nvGrpSpPr>
              <p:grpSpPr>
                <a:xfrm>
                  <a:off x="4051342" y="2271713"/>
                  <a:ext cx="279314" cy="244745"/>
                  <a:chOff x="4280111" y="3440113"/>
                  <a:chExt cx="320675" cy="280987"/>
                </a:xfrm>
              </p:grpSpPr>
              <p:sp>
                <p:nvSpPr>
                  <p:cNvPr id="37" name="Freeform 21"/>
                  <p:cNvSpPr>
                    <a:spLocks/>
                  </p:cNvSpPr>
                  <p:nvPr/>
                </p:nvSpPr>
                <p:spPr bwMode="auto">
                  <a:xfrm>
                    <a:off x="4280111" y="3440113"/>
                    <a:ext cx="225425" cy="280987"/>
                  </a:xfrm>
                  <a:custGeom>
                    <a:avLst/>
                    <a:gdLst>
                      <a:gd name="T0" fmla="*/ 41 w 43"/>
                      <a:gd name="T1" fmla="*/ 15 h 54"/>
                      <a:gd name="T2" fmla="*/ 27 w 43"/>
                      <a:gd name="T3" fmla="*/ 2 h 54"/>
                      <a:gd name="T4" fmla="*/ 24 w 43"/>
                      <a:gd name="T5" fmla="*/ 0 h 54"/>
                      <a:gd name="T6" fmla="*/ 5 w 43"/>
                      <a:gd name="T7" fmla="*/ 0 h 54"/>
                      <a:gd name="T8" fmla="*/ 0 w 43"/>
                      <a:gd name="T9" fmla="*/ 5 h 54"/>
                      <a:gd name="T10" fmla="*/ 0 w 43"/>
                      <a:gd name="T11" fmla="*/ 48 h 54"/>
                      <a:gd name="T12" fmla="*/ 5 w 43"/>
                      <a:gd name="T13" fmla="*/ 54 h 54"/>
                      <a:gd name="T14" fmla="*/ 37 w 43"/>
                      <a:gd name="T15" fmla="*/ 54 h 54"/>
                      <a:gd name="T16" fmla="*/ 43 w 43"/>
                      <a:gd name="T17" fmla="*/ 48 h 54"/>
                      <a:gd name="T18" fmla="*/ 43 w 43"/>
                      <a:gd name="T19" fmla="*/ 18 h 54"/>
                      <a:gd name="T20" fmla="*/ 41 w 43"/>
                      <a:gd name="T21" fmla="*/ 1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54">
                        <a:moveTo>
                          <a:pt x="41" y="15"/>
                        </a:moveTo>
                        <a:cubicBezTo>
                          <a:pt x="27" y="2"/>
                          <a:pt x="27" y="2"/>
                          <a:pt x="27" y="2"/>
                        </a:cubicBezTo>
                        <a:cubicBezTo>
                          <a:pt x="26" y="0"/>
                          <a:pt x="25" y="0"/>
                          <a:pt x="24" y="0"/>
                        </a:cubicBezTo>
                        <a:cubicBezTo>
                          <a:pt x="5" y="0"/>
                          <a:pt x="5" y="0"/>
                          <a:pt x="5" y="0"/>
                        </a:cubicBezTo>
                        <a:cubicBezTo>
                          <a:pt x="2" y="0"/>
                          <a:pt x="0" y="2"/>
                          <a:pt x="0" y="5"/>
                        </a:cubicBezTo>
                        <a:cubicBezTo>
                          <a:pt x="0" y="48"/>
                          <a:pt x="0" y="48"/>
                          <a:pt x="0" y="48"/>
                        </a:cubicBezTo>
                        <a:cubicBezTo>
                          <a:pt x="0" y="51"/>
                          <a:pt x="2" y="54"/>
                          <a:pt x="5" y="54"/>
                        </a:cubicBezTo>
                        <a:cubicBezTo>
                          <a:pt x="37" y="54"/>
                          <a:pt x="37" y="54"/>
                          <a:pt x="37" y="54"/>
                        </a:cubicBezTo>
                        <a:cubicBezTo>
                          <a:pt x="40" y="54"/>
                          <a:pt x="43" y="51"/>
                          <a:pt x="43" y="48"/>
                        </a:cubicBezTo>
                        <a:cubicBezTo>
                          <a:pt x="43" y="18"/>
                          <a:pt x="43" y="18"/>
                          <a:pt x="43" y="18"/>
                        </a:cubicBezTo>
                        <a:cubicBezTo>
                          <a:pt x="43" y="18"/>
                          <a:pt x="42" y="16"/>
                          <a:pt x="41" y="15"/>
                        </a:cubicBezTo>
                        <a:close/>
                      </a:path>
                    </a:pathLst>
                  </a:custGeom>
                  <a:solidFill>
                    <a:srgbClr val="FFFFFF">
                      <a:alpha val="35000"/>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0" name="Freeform 24"/>
                  <p:cNvSpPr>
                    <a:spLocks/>
                  </p:cNvSpPr>
                  <p:nvPr/>
                </p:nvSpPr>
                <p:spPr bwMode="auto">
                  <a:xfrm>
                    <a:off x="4443623" y="3440113"/>
                    <a:ext cx="104775" cy="280987"/>
                  </a:xfrm>
                  <a:custGeom>
                    <a:avLst/>
                    <a:gdLst>
                      <a:gd name="T0" fmla="*/ 18 w 20"/>
                      <a:gd name="T1" fmla="*/ 12 h 54"/>
                      <a:gd name="T2" fmla="*/ 20 w 20"/>
                      <a:gd name="T3" fmla="*/ 17 h 54"/>
                      <a:gd name="T4" fmla="*/ 20 w 20"/>
                      <a:gd name="T5" fmla="*/ 48 h 54"/>
                      <a:gd name="T6" fmla="*/ 16 w 20"/>
                      <a:gd name="T7" fmla="*/ 54 h 54"/>
                      <a:gd name="T8" fmla="*/ 14 w 20"/>
                      <a:gd name="T9" fmla="*/ 54 h 54"/>
                      <a:gd name="T10" fmla="*/ 16 w 20"/>
                      <a:gd name="T11" fmla="*/ 49 h 54"/>
                      <a:gd name="T12" fmla="*/ 16 w 20"/>
                      <a:gd name="T13" fmla="*/ 18 h 54"/>
                      <a:gd name="T14" fmla="*/ 14 w 20"/>
                      <a:gd name="T15" fmla="*/ 13 h 54"/>
                      <a:gd name="T16" fmla="*/ 0 w 20"/>
                      <a:gd name="T17" fmla="*/ 0 h 54"/>
                      <a:gd name="T18" fmla="*/ 2 w 20"/>
                      <a:gd name="T19" fmla="*/ 0 h 54"/>
                      <a:gd name="T20" fmla="*/ 3 w 20"/>
                      <a:gd name="T21" fmla="*/ 0 h 54"/>
                      <a:gd name="T22" fmla="*/ 9 w 20"/>
                      <a:gd name="T23" fmla="*/ 3 h 54"/>
                      <a:gd name="T24" fmla="*/ 18 w 20"/>
                      <a:gd name="T25"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54">
                        <a:moveTo>
                          <a:pt x="18" y="12"/>
                        </a:moveTo>
                        <a:cubicBezTo>
                          <a:pt x="19" y="13"/>
                          <a:pt x="20" y="15"/>
                          <a:pt x="20" y="17"/>
                        </a:cubicBezTo>
                        <a:cubicBezTo>
                          <a:pt x="20" y="48"/>
                          <a:pt x="20" y="48"/>
                          <a:pt x="20" y="48"/>
                        </a:cubicBezTo>
                        <a:cubicBezTo>
                          <a:pt x="20" y="51"/>
                          <a:pt x="18" y="54"/>
                          <a:pt x="16" y="54"/>
                        </a:cubicBezTo>
                        <a:cubicBezTo>
                          <a:pt x="14" y="54"/>
                          <a:pt x="14" y="54"/>
                          <a:pt x="14" y="54"/>
                        </a:cubicBezTo>
                        <a:cubicBezTo>
                          <a:pt x="15" y="52"/>
                          <a:pt x="16" y="51"/>
                          <a:pt x="16" y="49"/>
                        </a:cubicBezTo>
                        <a:cubicBezTo>
                          <a:pt x="16" y="18"/>
                          <a:pt x="16" y="18"/>
                          <a:pt x="16" y="18"/>
                        </a:cubicBezTo>
                        <a:cubicBezTo>
                          <a:pt x="16" y="17"/>
                          <a:pt x="15" y="15"/>
                          <a:pt x="14" y="13"/>
                        </a:cubicBezTo>
                        <a:cubicBezTo>
                          <a:pt x="0" y="0"/>
                          <a:pt x="0" y="0"/>
                          <a:pt x="0" y="0"/>
                        </a:cubicBezTo>
                        <a:cubicBezTo>
                          <a:pt x="2" y="0"/>
                          <a:pt x="2" y="0"/>
                          <a:pt x="2" y="0"/>
                        </a:cubicBezTo>
                        <a:cubicBezTo>
                          <a:pt x="3" y="0"/>
                          <a:pt x="3" y="0"/>
                          <a:pt x="3" y="0"/>
                        </a:cubicBezTo>
                        <a:cubicBezTo>
                          <a:pt x="4" y="0"/>
                          <a:pt x="6" y="0"/>
                          <a:pt x="9" y="3"/>
                        </a:cubicBezTo>
                        <a:lnTo>
                          <a:pt x="18" y="12"/>
                        </a:lnTo>
                        <a:close/>
                      </a:path>
                    </a:pathLst>
                  </a:custGeom>
                  <a:solidFill>
                    <a:srgbClr val="FFFFFF">
                      <a:alpha val="35000"/>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1" name="Freeform 25"/>
                  <p:cNvSpPr>
                    <a:spLocks/>
                  </p:cNvSpPr>
                  <p:nvPr/>
                </p:nvSpPr>
                <p:spPr bwMode="auto">
                  <a:xfrm>
                    <a:off x="4505536" y="3440113"/>
                    <a:ext cx="95250" cy="280987"/>
                  </a:xfrm>
                  <a:custGeom>
                    <a:avLst/>
                    <a:gdLst>
                      <a:gd name="T0" fmla="*/ 18 w 18"/>
                      <a:gd name="T1" fmla="*/ 15 h 54"/>
                      <a:gd name="T2" fmla="*/ 18 w 18"/>
                      <a:gd name="T3" fmla="*/ 48 h 54"/>
                      <a:gd name="T4" fmla="*/ 12 w 18"/>
                      <a:gd name="T5" fmla="*/ 54 h 54"/>
                      <a:gd name="T6" fmla="*/ 12 w 18"/>
                      <a:gd name="T7" fmla="*/ 54 h 54"/>
                      <a:gd name="T8" fmla="*/ 12 w 18"/>
                      <a:gd name="T9" fmla="*/ 49 h 54"/>
                      <a:gd name="T10" fmla="*/ 12 w 18"/>
                      <a:gd name="T11" fmla="*/ 16 h 54"/>
                      <a:gd name="T12" fmla="*/ 12 w 18"/>
                      <a:gd name="T13" fmla="*/ 12 h 54"/>
                      <a:gd name="T14" fmla="*/ 0 w 18"/>
                      <a:gd name="T15" fmla="*/ 0 h 54"/>
                      <a:gd name="T16" fmla="*/ 0 w 18"/>
                      <a:gd name="T17" fmla="*/ 0 h 54"/>
                      <a:gd name="T18" fmla="*/ 1 w 18"/>
                      <a:gd name="T19" fmla="*/ 0 h 54"/>
                      <a:gd name="T20" fmla="*/ 7 w 18"/>
                      <a:gd name="T21" fmla="*/ 3 h 54"/>
                      <a:gd name="T22" fmla="*/ 16 w 18"/>
                      <a:gd name="T23" fmla="*/ 11 h 54"/>
                      <a:gd name="T24" fmla="*/ 18 w 18"/>
                      <a:gd name="T25" fmla="*/ 1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54">
                        <a:moveTo>
                          <a:pt x="18" y="15"/>
                        </a:moveTo>
                        <a:cubicBezTo>
                          <a:pt x="18" y="48"/>
                          <a:pt x="18" y="48"/>
                          <a:pt x="18" y="48"/>
                        </a:cubicBezTo>
                        <a:cubicBezTo>
                          <a:pt x="18" y="51"/>
                          <a:pt x="15" y="54"/>
                          <a:pt x="12" y="54"/>
                        </a:cubicBezTo>
                        <a:cubicBezTo>
                          <a:pt x="12" y="54"/>
                          <a:pt x="12" y="54"/>
                          <a:pt x="12" y="54"/>
                        </a:cubicBezTo>
                        <a:cubicBezTo>
                          <a:pt x="12" y="52"/>
                          <a:pt x="12" y="51"/>
                          <a:pt x="12" y="49"/>
                        </a:cubicBezTo>
                        <a:cubicBezTo>
                          <a:pt x="12" y="16"/>
                          <a:pt x="12" y="16"/>
                          <a:pt x="12" y="16"/>
                        </a:cubicBezTo>
                        <a:cubicBezTo>
                          <a:pt x="12" y="15"/>
                          <a:pt x="12" y="13"/>
                          <a:pt x="12" y="12"/>
                        </a:cubicBezTo>
                        <a:cubicBezTo>
                          <a:pt x="0" y="0"/>
                          <a:pt x="0" y="0"/>
                          <a:pt x="0" y="0"/>
                        </a:cubicBezTo>
                        <a:cubicBezTo>
                          <a:pt x="0" y="0"/>
                          <a:pt x="0" y="0"/>
                          <a:pt x="0" y="0"/>
                        </a:cubicBezTo>
                        <a:cubicBezTo>
                          <a:pt x="1" y="0"/>
                          <a:pt x="1" y="0"/>
                          <a:pt x="1" y="0"/>
                        </a:cubicBezTo>
                        <a:cubicBezTo>
                          <a:pt x="3" y="0"/>
                          <a:pt x="5" y="0"/>
                          <a:pt x="7" y="3"/>
                        </a:cubicBezTo>
                        <a:cubicBezTo>
                          <a:pt x="16" y="11"/>
                          <a:pt x="16" y="11"/>
                          <a:pt x="16" y="11"/>
                        </a:cubicBezTo>
                        <a:cubicBezTo>
                          <a:pt x="17" y="12"/>
                          <a:pt x="18" y="14"/>
                          <a:pt x="18" y="15"/>
                        </a:cubicBezTo>
                      </a:path>
                    </a:pathLst>
                  </a:custGeom>
                  <a:solidFill>
                    <a:srgbClr val="FFFFFF">
                      <a:alpha val="35000"/>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grpSp>
        <p:sp>
          <p:nvSpPr>
            <p:cNvPr id="1121" name="Rectangle 1120"/>
            <p:cNvSpPr/>
            <p:nvPr/>
          </p:nvSpPr>
          <p:spPr bwMode="auto">
            <a:xfrm>
              <a:off x="10774549" y="5969980"/>
              <a:ext cx="197648" cy="138027"/>
            </a:xfrm>
            <a:prstGeom prst="rect">
              <a:avLst/>
            </a:prstGeom>
            <a:solidFill>
              <a:srgbClr val="80808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11987549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37"/>
                                        </p:tgtEl>
                                        <p:attrNameLst>
                                          <p:attrName>style.visibility</p:attrName>
                                        </p:attrNameLst>
                                      </p:cBhvr>
                                      <p:to>
                                        <p:strVal val="visible"/>
                                      </p:to>
                                    </p:set>
                                    <p:animEffect transition="in" filter="fade">
                                      <p:cBhvr>
                                        <p:cTn id="7" dur="1000"/>
                                        <p:tgtEl>
                                          <p:spTgt spid="1137"/>
                                        </p:tgtEl>
                                      </p:cBhvr>
                                    </p:animEffect>
                                  </p:childTnLst>
                                </p:cTn>
                              </p:par>
                              <p:par>
                                <p:cTn id="8" presetID="22" presetClass="entr" presetSubtype="4" fill="hold" nodeType="withEffect">
                                  <p:stCondLst>
                                    <p:cond delay="750"/>
                                  </p:stCondLst>
                                  <p:childTnLst>
                                    <p:set>
                                      <p:cBhvr>
                                        <p:cTn id="9" dur="1" fill="hold">
                                          <p:stCondLst>
                                            <p:cond delay="0"/>
                                          </p:stCondLst>
                                        </p:cTn>
                                        <p:tgtEl>
                                          <p:spTgt spid="59"/>
                                        </p:tgtEl>
                                        <p:attrNameLst>
                                          <p:attrName>style.visibility</p:attrName>
                                        </p:attrNameLst>
                                      </p:cBhvr>
                                      <p:to>
                                        <p:strVal val="visible"/>
                                      </p:to>
                                    </p:set>
                                    <p:animEffect transition="in" filter="wipe(down)">
                                      <p:cBhvr>
                                        <p:cTn id="10" dur="750"/>
                                        <p:tgtEl>
                                          <p:spTgt spid="59"/>
                                        </p:tgtEl>
                                      </p:cBhvr>
                                    </p:animEffect>
                                  </p:childTnLst>
                                </p:cTn>
                              </p:par>
                              <p:par>
                                <p:cTn id="11" presetID="22" presetClass="entr" presetSubtype="4" fill="hold" nodeType="withEffect">
                                  <p:stCondLst>
                                    <p:cond delay="750"/>
                                  </p:stCondLst>
                                  <p:childTnLst>
                                    <p:set>
                                      <p:cBhvr>
                                        <p:cTn id="12" dur="1" fill="hold">
                                          <p:stCondLst>
                                            <p:cond delay="0"/>
                                          </p:stCondLst>
                                        </p:cTn>
                                        <p:tgtEl>
                                          <p:spTgt spid="76"/>
                                        </p:tgtEl>
                                        <p:attrNameLst>
                                          <p:attrName>style.visibility</p:attrName>
                                        </p:attrNameLst>
                                      </p:cBhvr>
                                      <p:to>
                                        <p:strVal val="visible"/>
                                      </p:to>
                                    </p:set>
                                    <p:animEffect transition="in" filter="wipe(down)">
                                      <p:cBhvr>
                                        <p:cTn id="13" dur="750"/>
                                        <p:tgtEl>
                                          <p:spTgt spid="76"/>
                                        </p:tgtEl>
                                      </p:cBhvr>
                                    </p:animEffect>
                                  </p:childTnLst>
                                </p:cTn>
                              </p:par>
                              <p:par>
                                <p:cTn id="14" presetID="22" presetClass="entr" presetSubtype="2" fill="hold" nodeType="withEffect">
                                  <p:stCondLst>
                                    <p:cond delay="750"/>
                                  </p:stCondLst>
                                  <p:childTnLst>
                                    <p:set>
                                      <p:cBhvr>
                                        <p:cTn id="15" dur="1" fill="hold">
                                          <p:stCondLst>
                                            <p:cond delay="0"/>
                                          </p:stCondLst>
                                        </p:cTn>
                                        <p:tgtEl>
                                          <p:spTgt spid="80"/>
                                        </p:tgtEl>
                                        <p:attrNameLst>
                                          <p:attrName>style.visibility</p:attrName>
                                        </p:attrNameLst>
                                      </p:cBhvr>
                                      <p:to>
                                        <p:strVal val="visible"/>
                                      </p:to>
                                    </p:set>
                                    <p:animEffect transition="in" filter="wipe(right)">
                                      <p:cBhvr>
                                        <p:cTn id="16" dur="750"/>
                                        <p:tgtEl>
                                          <p:spTgt spid="80"/>
                                        </p:tgtEl>
                                      </p:cBhvr>
                                    </p:animEffect>
                                  </p:childTnLst>
                                </p:cTn>
                              </p:par>
                              <p:par>
                                <p:cTn id="17" presetID="22" presetClass="entr" presetSubtype="1" fill="hold" nodeType="withEffect">
                                  <p:stCondLst>
                                    <p:cond delay="750"/>
                                  </p:stCondLst>
                                  <p:childTnLst>
                                    <p:set>
                                      <p:cBhvr>
                                        <p:cTn id="18" dur="1" fill="hold">
                                          <p:stCondLst>
                                            <p:cond delay="0"/>
                                          </p:stCondLst>
                                        </p:cTn>
                                        <p:tgtEl>
                                          <p:spTgt spid="74"/>
                                        </p:tgtEl>
                                        <p:attrNameLst>
                                          <p:attrName>style.visibility</p:attrName>
                                        </p:attrNameLst>
                                      </p:cBhvr>
                                      <p:to>
                                        <p:strVal val="visible"/>
                                      </p:to>
                                    </p:set>
                                    <p:animEffect transition="in" filter="wipe(up)">
                                      <p:cBhvr>
                                        <p:cTn id="19" dur="750"/>
                                        <p:tgtEl>
                                          <p:spTgt spid="74"/>
                                        </p:tgtEl>
                                      </p:cBhvr>
                                    </p:animEffect>
                                  </p:childTnLst>
                                </p:cTn>
                              </p:par>
                              <p:par>
                                <p:cTn id="20" presetID="22" presetClass="entr" presetSubtype="1" fill="hold" nodeType="withEffect">
                                  <p:stCondLst>
                                    <p:cond delay="750"/>
                                  </p:stCondLst>
                                  <p:childTnLst>
                                    <p:set>
                                      <p:cBhvr>
                                        <p:cTn id="21" dur="1" fill="hold">
                                          <p:stCondLst>
                                            <p:cond delay="0"/>
                                          </p:stCondLst>
                                        </p:cTn>
                                        <p:tgtEl>
                                          <p:spTgt spid="1061"/>
                                        </p:tgtEl>
                                        <p:attrNameLst>
                                          <p:attrName>style.visibility</p:attrName>
                                        </p:attrNameLst>
                                      </p:cBhvr>
                                      <p:to>
                                        <p:strVal val="visible"/>
                                      </p:to>
                                    </p:set>
                                    <p:animEffect transition="in" filter="wipe(up)">
                                      <p:cBhvr>
                                        <p:cTn id="22" dur="750"/>
                                        <p:tgtEl>
                                          <p:spTgt spid="1061"/>
                                        </p:tgtEl>
                                      </p:cBhvr>
                                    </p:animEffect>
                                  </p:childTnLst>
                                </p:cTn>
                              </p:par>
                              <p:par>
                                <p:cTn id="23" presetID="22" presetClass="entr" presetSubtype="1" fill="hold" nodeType="withEffect">
                                  <p:stCondLst>
                                    <p:cond delay="750"/>
                                  </p:stCondLst>
                                  <p:childTnLst>
                                    <p:set>
                                      <p:cBhvr>
                                        <p:cTn id="24" dur="1" fill="hold">
                                          <p:stCondLst>
                                            <p:cond delay="0"/>
                                          </p:stCondLst>
                                        </p:cTn>
                                        <p:tgtEl>
                                          <p:spTgt spid="1042"/>
                                        </p:tgtEl>
                                        <p:attrNameLst>
                                          <p:attrName>style.visibility</p:attrName>
                                        </p:attrNameLst>
                                      </p:cBhvr>
                                      <p:to>
                                        <p:strVal val="visible"/>
                                      </p:to>
                                    </p:set>
                                    <p:animEffect transition="in" filter="wipe(up)">
                                      <p:cBhvr>
                                        <p:cTn id="25" dur="750"/>
                                        <p:tgtEl>
                                          <p:spTgt spid="1042"/>
                                        </p:tgtEl>
                                      </p:cBhvr>
                                    </p:animEffect>
                                  </p:childTnLst>
                                </p:cTn>
                              </p:par>
                              <p:par>
                                <p:cTn id="26" presetID="22" presetClass="entr" presetSubtype="4" fill="hold" nodeType="withEffect">
                                  <p:stCondLst>
                                    <p:cond delay="750"/>
                                  </p:stCondLst>
                                  <p:childTnLst>
                                    <p:set>
                                      <p:cBhvr>
                                        <p:cTn id="27" dur="1" fill="hold">
                                          <p:stCondLst>
                                            <p:cond delay="0"/>
                                          </p:stCondLst>
                                        </p:cTn>
                                        <p:tgtEl>
                                          <p:spTgt spid="1067"/>
                                        </p:tgtEl>
                                        <p:attrNameLst>
                                          <p:attrName>style.visibility</p:attrName>
                                        </p:attrNameLst>
                                      </p:cBhvr>
                                      <p:to>
                                        <p:strVal val="visible"/>
                                      </p:to>
                                    </p:set>
                                    <p:animEffect transition="in" filter="wipe(down)">
                                      <p:cBhvr>
                                        <p:cTn id="28" dur="750"/>
                                        <p:tgtEl>
                                          <p:spTgt spid="1067"/>
                                        </p:tgtEl>
                                      </p:cBhvr>
                                    </p:animEffect>
                                  </p:childTnLst>
                                </p:cTn>
                              </p:par>
                              <p:par>
                                <p:cTn id="29" presetID="22" presetClass="entr" presetSubtype="1" fill="hold" nodeType="withEffect">
                                  <p:stCondLst>
                                    <p:cond delay="750"/>
                                  </p:stCondLst>
                                  <p:childTnLst>
                                    <p:set>
                                      <p:cBhvr>
                                        <p:cTn id="30" dur="1" fill="hold">
                                          <p:stCondLst>
                                            <p:cond delay="0"/>
                                          </p:stCondLst>
                                        </p:cTn>
                                        <p:tgtEl>
                                          <p:spTgt spid="1069"/>
                                        </p:tgtEl>
                                        <p:attrNameLst>
                                          <p:attrName>style.visibility</p:attrName>
                                        </p:attrNameLst>
                                      </p:cBhvr>
                                      <p:to>
                                        <p:strVal val="visible"/>
                                      </p:to>
                                    </p:set>
                                    <p:animEffect transition="in" filter="wipe(up)">
                                      <p:cBhvr>
                                        <p:cTn id="31" dur="750"/>
                                        <p:tgtEl>
                                          <p:spTgt spid="1069"/>
                                        </p:tgtEl>
                                      </p:cBhvr>
                                    </p:animEffect>
                                  </p:childTnLst>
                                </p:cTn>
                              </p:par>
                              <p:par>
                                <p:cTn id="32" presetID="22" presetClass="entr" presetSubtype="4" fill="hold" nodeType="withEffect">
                                  <p:stCondLst>
                                    <p:cond delay="1500"/>
                                  </p:stCondLst>
                                  <p:childTnLst>
                                    <p:set>
                                      <p:cBhvr>
                                        <p:cTn id="33" dur="1" fill="hold">
                                          <p:stCondLst>
                                            <p:cond delay="0"/>
                                          </p:stCondLst>
                                        </p:cTn>
                                        <p:tgtEl>
                                          <p:spTgt spid="62"/>
                                        </p:tgtEl>
                                        <p:attrNameLst>
                                          <p:attrName>style.visibility</p:attrName>
                                        </p:attrNameLst>
                                      </p:cBhvr>
                                      <p:to>
                                        <p:strVal val="visible"/>
                                      </p:to>
                                    </p:set>
                                    <p:animEffect transition="in" filter="wipe(down)">
                                      <p:cBhvr>
                                        <p:cTn id="34" dur="750"/>
                                        <p:tgtEl>
                                          <p:spTgt spid="62"/>
                                        </p:tgtEl>
                                      </p:cBhvr>
                                    </p:animEffect>
                                  </p:childTnLst>
                                </p:cTn>
                              </p:par>
                              <p:par>
                                <p:cTn id="35" presetID="22" presetClass="entr" presetSubtype="4" fill="hold" nodeType="withEffect">
                                  <p:stCondLst>
                                    <p:cond delay="1800"/>
                                  </p:stCondLst>
                                  <p:childTnLst>
                                    <p:set>
                                      <p:cBhvr>
                                        <p:cTn id="36" dur="1" fill="hold">
                                          <p:stCondLst>
                                            <p:cond delay="0"/>
                                          </p:stCondLst>
                                        </p:cTn>
                                        <p:tgtEl>
                                          <p:spTgt spid="1040"/>
                                        </p:tgtEl>
                                        <p:attrNameLst>
                                          <p:attrName>style.visibility</p:attrName>
                                        </p:attrNameLst>
                                      </p:cBhvr>
                                      <p:to>
                                        <p:strVal val="visible"/>
                                      </p:to>
                                    </p:set>
                                    <p:animEffect transition="in" filter="wipe(down)">
                                      <p:cBhvr>
                                        <p:cTn id="37" dur="750"/>
                                        <p:tgtEl>
                                          <p:spTgt spid="1040"/>
                                        </p:tgtEl>
                                      </p:cBhvr>
                                    </p:animEffect>
                                  </p:childTnLst>
                                </p:cTn>
                              </p:par>
                              <p:par>
                                <p:cTn id="38" presetID="22" presetClass="entr" presetSubtype="1" fill="hold" nodeType="withEffect">
                                  <p:stCondLst>
                                    <p:cond delay="1500"/>
                                  </p:stCondLst>
                                  <p:childTnLst>
                                    <p:set>
                                      <p:cBhvr>
                                        <p:cTn id="39" dur="1" fill="hold">
                                          <p:stCondLst>
                                            <p:cond delay="0"/>
                                          </p:stCondLst>
                                        </p:cTn>
                                        <p:tgtEl>
                                          <p:spTgt spid="72"/>
                                        </p:tgtEl>
                                        <p:attrNameLst>
                                          <p:attrName>style.visibility</p:attrName>
                                        </p:attrNameLst>
                                      </p:cBhvr>
                                      <p:to>
                                        <p:strVal val="visible"/>
                                      </p:to>
                                    </p:set>
                                    <p:animEffect transition="in" filter="wipe(up)">
                                      <p:cBhvr>
                                        <p:cTn id="40" dur="750"/>
                                        <p:tgtEl>
                                          <p:spTgt spid="72"/>
                                        </p:tgtEl>
                                      </p:cBhvr>
                                    </p:animEffect>
                                  </p:childTnLst>
                                </p:cTn>
                              </p:par>
                              <p:par>
                                <p:cTn id="41" presetID="22" presetClass="entr" presetSubtype="4" fill="hold" nodeType="withEffect">
                                  <p:stCondLst>
                                    <p:cond delay="1800"/>
                                  </p:stCondLst>
                                  <p:childTnLst>
                                    <p:set>
                                      <p:cBhvr>
                                        <p:cTn id="42" dur="1" fill="hold">
                                          <p:stCondLst>
                                            <p:cond delay="0"/>
                                          </p:stCondLst>
                                        </p:cTn>
                                        <p:tgtEl>
                                          <p:spTgt spid="78"/>
                                        </p:tgtEl>
                                        <p:attrNameLst>
                                          <p:attrName>style.visibility</p:attrName>
                                        </p:attrNameLst>
                                      </p:cBhvr>
                                      <p:to>
                                        <p:strVal val="visible"/>
                                      </p:to>
                                    </p:set>
                                    <p:animEffect transition="in" filter="wipe(down)">
                                      <p:cBhvr>
                                        <p:cTn id="43" dur="750"/>
                                        <p:tgtEl>
                                          <p:spTgt spid="78"/>
                                        </p:tgtEl>
                                      </p:cBhvr>
                                    </p:animEffect>
                                  </p:childTnLst>
                                </p:cTn>
                              </p:par>
                              <p:par>
                                <p:cTn id="44" presetID="22" presetClass="entr" presetSubtype="4" fill="hold" nodeType="withEffect">
                                  <p:stCondLst>
                                    <p:cond delay="1500"/>
                                  </p:stCondLst>
                                  <p:childTnLst>
                                    <p:set>
                                      <p:cBhvr>
                                        <p:cTn id="45" dur="1" fill="hold">
                                          <p:stCondLst>
                                            <p:cond delay="0"/>
                                          </p:stCondLst>
                                        </p:cTn>
                                        <p:tgtEl>
                                          <p:spTgt spid="82"/>
                                        </p:tgtEl>
                                        <p:attrNameLst>
                                          <p:attrName>style.visibility</p:attrName>
                                        </p:attrNameLst>
                                      </p:cBhvr>
                                      <p:to>
                                        <p:strVal val="visible"/>
                                      </p:to>
                                    </p:set>
                                    <p:animEffect transition="in" filter="wipe(down)">
                                      <p:cBhvr>
                                        <p:cTn id="46" dur="750"/>
                                        <p:tgtEl>
                                          <p:spTgt spid="82"/>
                                        </p:tgtEl>
                                      </p:cBhvr>
                                    </p:animEffect>
                                  </p:childTnLst>
                                </p:cTn>
                              </p:par>
                              <p:par>
                                <p:cTn id="47" presetID="22" presetClass="entr" presetSubtype="4" fill="hold" nodeType="withEffect">
                                  <p:stCondLst>
                                    <p:cond delay="1800"/>
                                  </p:stCondLst>
                                  <p:childTnLst>
                                    <p:set>
                                      <p:cBhvr>
                                        <p:cTn id="48" dur="1" fill="hold">
                                          <p:stCondLst>
                                            <p:cond delay="0"/>
                                          </p:stCondLst>
                                        </p:cTn>
                                        <p:tgtEl>
                                          <p:spTgt spid="84"/>
                                        </p:tgtEl>
                                        <p:attrNameLst>
                                          <p:attrName>style.visibility</p:attrName>
                                        </p:attrNameLst>
                                      </p:cBhvr>
                                      <p:to>
                                        <p:strVal val="visible"/>
                                      </p:to>
                                    </p:set>
                                    <p:animEffect transition="in" filter="wipe(down)">
                                      <p:cBhvr>
                                        <p:cTn id="49" dur="750"/>
                                        <p:tgtEl>
                                          <p:spTgt spid="84"/>
                                        </p:tgtEl>
                                      </p:cBhvr>
                                    </p:animEffect>
                                  </p:childTnLst>
                                </p:cTn>
                              </p:par>
                              <p:par>
                                <p:cTn id="50" presetID="22" presetClass="entr" presetSubtype="4" fill="hold" nodeType="withEffect">
                                  <p:stCondLst>
                                    <p:cond delay="1500"/>
                                  </p:stCondLst>
                                  <p:childTnLst>
                                    <p:set>
                                      <p:cBhvr>
                                        <p:cTn id="51" dur="1" fill="hold">
                                          <p:stCondLst>
                                            <p:cond delay="0"/>
                                          </p:stCondLst>
                                        </p:cTn>
                                        <p:tgtEl>
                                          <p:spTgt spid="1044"/>
                                        </p:tgtEl>
                                        <p:attrNameLst>
                                          <p:attrName>style.visibility</p:attrName>
                                        </p:attrNameLst>
                                      </p:cBhvr>
                                      <p:to>
                                        <p:strVal val="visible"/>
                                      </p:to>
                                    </p:set>
                                    <p:animEffect transition="in" filter="wipe(down)">
                                      <p:cBhvr>
                                        <p:cTn id="52" dur="750"/>
                                        <p:tgtEl>
                                          <p:spTgt spid="1044"/>
                                        </p:tgtEl>
                                      </p:cBhvr>
                                    </p:animEffect>
                                  </p:childTnLst>
                                </p:cTn>
                              </p:par>
                              <p:par>
                                <p:cTn id="53" presetID="22" presetClass="entr" presetSubtype="4" fill="hold" nodeType="withEffect">
                                  <p:stCondLst>
                                    <p:cond delay="1800"/>
                                  </p:stCondLst>
                                  <p:childTnLst>
                                    <p:set>
                                      <p:cBhvr>
                                        <p:cTn id="54" dur="1" fill="hold">
                                          <p:stCondLst>
                                            <p:cond delay="0"/>
                                          </p:stCondLst>
                                        </p:cTn>
                                        <p:tgtEl>
                                          <p:spTgt spid="1046"/>
                                        </p:tgtEl>
                                        <p:attrNameLst>
                                          <p:attrName>style.visibility</p:attrName>
                                        </p:attrNameLst>
                                      </p:cBhvr>
                                      <p:to>
                                        <p:strVal val="visible"/>
                                      </p:to>
                                    </p:set>
                                    <p:animEffect transition="in" filter="wipe(down)">
                                      <p:cBhvr>
                                        <p:cTn id="55" dur="750"/>
                                        <p:tgtEl>
                                          <p:spTgt spid="1046"/>
                                        </p:tgtEl>
                                      </p:cBhvr>
                                    </p:animEffect>
                                  </p:childTnLst>
                                </p:cTn>
                              </p:par>
                              <p:par>
                                <p:cTn id="56" presetID="10" presetClass="entr" presetSubtype="0" fill="hold" nodeType="withEffect">
                                  <p:stCondLst>
                                    <p:cond delay="2300"/>
                                  </p:stCondLst>
                                  <p:childTnLst>
                                    <p:set>
                                      <p:cBhvr>
                                        <p:cTn id="57" dur="1" fill="hold">
                                          <p:stCondLst>
                                            <p:cond delay="0"/>
                                          </p:stCondLst>
                                        </p:cTn>
                                        <p:tgtEl>
                                          <p:spTgt spid="1140"/>
                                        </p:tgtEl>
                                        <p:attrNameLst>
                                          <p:attrName>style.visibility</p:attrName>
                                        </p:attrNameLst>
                                      </p:cBhvr>
                                      <p:to>
                                        <p:strVal val="visible"/>
                                      </p:to>
                                    </p:set>
                                    <p:animEffect transition="in" filter="fade">
                                      <p:cBhvr>
                                        <p:cTn id="58" dur="1000"/>
                                        <p:tgtEl>
                                          <p:spTgt spid="1140"/>
                                        </p:tgtEl>
                                      </p:cBhvr>
                                    </p:animEffect>
                                  </p:childTnLst>
                                </p:cTn>
                              </p:par>
                              <p:par>
                                <p:cTn id="59" presetID="22" presetClass="entr" presetSubtype="1" fill="hold" nodeType="withEffect">
                                  <p:stCondLst>
                                    <p:cond delay="2500"/>
                                  </p:stCondLst>
                                  <p:childTnLst>
                                    <p:set>
                                      <p:cBhvr>
                                        <p:cTn id="60" dur="1" fill="hold">
                                          <p:stCondLst>
                                            <p:cond delay="0"/>
                                          </p:stCondLst>
                                        </p:cTn>
                                        <p:tgtEl>
                                          <p:spTgt spid="1065"/>
                                        </p:tgtEl>
                                        <p:attrNameLst>
                                          <p:attrName>style.visibility</p:attrName>
                                        </p:attrNameLst>
                                      </p:cBhvr>
                                      <p:to>
                                        <p:strVal val="visible"/>
                                      </p:to>
                                    </p:set>
                                    <p:animEffect transition="in" filter="wipe(up)">
                                      <p:cBhvr>
                                        <p:cTn id="61" dur="750"/>
                                        <p:tgtEl>
                                          <p:spTgt spid="1065"/>
                                        </p:tgtEl>
                                      </p:cBhvr>
                                    </p:animEffect>
                                  </p:childTnLst>
                                </p:cTn>
                              </p:par>
                              <p:par>
                                <p:cTn id="62" presetID="22" presetClass="entr" presetSubtype="4" fill="hold" nodeType="withEffect">
                                  <p:stCondLst>
                                    <p:cond delay="2800"/>
                                  </p:stCondLst>
                                  <p:childTnLst>
                                    <p:set>
                                      <p:cBhvr>
                                        <p:cTn id="63" dur="1" fill="hold">
                                          <p:stCondLst>
                                            <p:cond delay="0"/>
                                          </p:stCondLst>
                                        </p:cTn>
                                        <p:tgtEl>
                                          <p:spTgt spid="1048"/>
                                        </p:tgtEl>
                                        <p:attrNameLst>
                                          <p:attrName>style.visibility</p:attrName>
                                        </p:attrNameLst>
                                      </p:cBhvr>
                                      <p:to>
                                        <p:strVal val="visible"/>
                                      </p:to>
                                    </p:set>
                                    <p:animEffect transition="in" filter="wipe(down)">
                                      <p:cBhvr>
                                        <p:cTn id="64" dur="750"/>
                                        <p:tgtEl>
                                          <p:spTgt spid="1048"/>
                                        </p:tgtEl>
                                      </p:cBhvr>
                                    </p:animEffect>
                                  </p:childTnLst>
                                </p:cTn>
                              </p:par>
                              <p:par>
                                <p:cTn id="65" presetID="22" presetClass="entr" presetSubtype="2" fill="hold" nodeType="withEffect">
                                  <p:stCondLst>
                                    <p:cond delay="2500"/>
                                  </p:stCondLst>
                                  <p:childTnLst>
                                    <p:set>
                                      <p:cBhvr>
                                        <p:cTn id="66" dur="1" fill="hold">
                                          <p:stCondLst>
                                            <p:cond delay="0"/>
                                          </p:stCondLst>
                                        </p:cTn>
                                        <p:tgtEl>
                                          <p:spTgt spid="1063"/>
                                        </p:tgtEl>
                                        <p:attrNameLst>
                                          <p:attrName>style.visibility</p:attrName>
                                        </p:attrNameLst>
                                      </p:cBhvr>
                                      <p:to>
                                        <p:strVal val="visible"/>
                                      </p:to>
                                    </p:set>
                                    <p:animEffect transition="in" filter="wipe(right)">
                                      <p:cBhvr>
                                        <p:cTn id="67" dur="750"/>
                                        <p:tgtEl>
                                          <p:spTgt spid="1063"/>
                                        </p:tgtEl>
                                      </p:cBhvr>
                                    </p:animEffect>
                                  </p:childTnLst>
                                </p:cTn>
                              </p:par>
                              <p:par>
                                <p:cTn id="68" presetID="22" presetClass="entr" presetSubtype="8" fill="hold" nodeType="withEffect">
                                  <p:stCondLst>
                                    <p:cond delay="2800"/>
                                  </p:stCondLst>
                                  <p:childTnLst>
                                    <p:set>
                                      <p:cBhvr>
                                        <p:cTn id="69" dur="1" fill="hold">
                                          <p:stCondLst>
                                            <p:cond delay="0"/>
                                          </p:stCondLst>
                                        </p:cTn>
                                        <p:tgtEl>
                                          <p:spTgt spid="1053"/>
                                        </p:tgtEl>
                                        <p:attrNameLst>
                                          <p:attrName>style.visibility</p:attrName>
                                        </p:attrNameLst>
                                      </p:cBhvr>
                                      <p:to>
                                        <p:strVal val="visible"/>
                                      </p:to>
                                    </p:set>
                                    <p:animEffect transition="in" filter="wipe(left)">
                                      <p:cBhvr>
                                        <p:cTn id="70" dur="750"/>
                                        <p:tgtEl>
                                          <p:spTgt spid="1053"/>
                                        </p:tgtEl>
                                      </p:cBhvr>
                                    </p:animEffect>
                                  </p:childTnLst>
                                </p:cTn>
                              </p:par>
                              <p:par>
                                <p:cTn id="71" presetID="22" presetClass="entr" presetSubtype="4" fill="hold" nodeType="withEffect">
                                  <p:stCondLst>
                                    <p:cond delay="2500"/>
                                  </p:stCondLst>
                                  <p:childTnLst>
                                    <p:set>
                                      <p:cBhvr>
                                        <p:cTn id="72" dur="1" fill="hold">
                                          <p:stCondLst>
                                            <p:cond delay="0"/>
                                          </p:stCondLst>
                                        </p:cTn>
                                        <p:tgtEl>
                                          <p:spTgt spid="1051"/>
                                        </p:tgtEl>
                                        <p:attrNameLst>
                                          <p:attrName>style.visibility</p:attrName>
                                        </p:attrNameLst>
                                      </p:cBhvr>
                                      <p:to>
                                        <p:strVal val="visible"/>
                                      </p:to>
                                    </p:set>
                                    <p:animEffect transition="in" filter="wipe(down)">
                                      <p:cBhvr>
                                        <p:cTn id="73" dur="750"/>
                                        <p:tgtEl>
                                          <p:spTgt spid="1051"/>
                                        </p:tgtEl>
                                      </p:cBhvr>
                                    </p:animEffect>
                                  </p:childTnLst>
                                </p:cTn>
                              </p:par>
                              <p:par>
                                <p:cTn id="74" presetID="22" presetClass="entr" presetSubtype="2" fill="hold" nodeType="withEffect">
                                  <p:stCondLst>
                                    <p:cond delay="2800"/>
                                  </p:stCondLst>
                                  <p:childTnLst>
                                    <p:set>
                                      <p:cBhvr>
                                        <p:cTn id="75" dur="1" fill="hold">
                                          <p:stCondLst>
                                            <p:cond delay="0"/>
                                          </p:stCondLst>
                                        </p:cTn>
                                        <p:tgtEl>
                                          <p:spTgt spid="86"/>
                                        </p:tgtEl>
                                        <p:attrNameLst>
                                          <p:attrName>style.visibility</p:attrName>
                                        </p:attrNameLst>
                                      </p:cBhvr>
                                      <p:to>
                                        <p:strVal val="visible"/>
                                      </p:to>
                                    </p:set>
                                    <p:animEffect transition="in" filter="wipe(right)">
                                      <p:cBhvr>
                                        <p:cTn id="76" dur="750"/>
                                        <p:tgtEl>
                                          <p:spTgt spid="86"/>
                                        </p:tgtEl>
                                      </p:cBhvr>
                                    </p:animEffect>
                                  </p:childTnLst>
                                </p:cTn>
                              </p:par>
                              <p:par>
                                <p:cTn id="77" presetID="22" presetClass="entr" presetSubtype="1" fill="hold" nodeType="withEffect">
                                  <p:stCondLst>
                                    <p:cond delay="2500"/>
                                  </p:stCondLst>
                                  <p:childTnLst>
                                    <p:set>
                                      <p:cBhvr>
                                        <p:cTn id="78" dur="1" fill="hold">
                                          <p:stCondLst>
                                            <p:cond delay="0"/>
                                          </p:stCondLst>
                                        </p:cTn>
                                        <p:tgtEl>
                                          <p:spTgt spid="1024"/>
                                        </p:tgtEl>
                                        <p:attrNameLst>
                                          <p:attrName>style.visibility</p:attrName>
                                        </p:attrNameLst>
                                      </p:cBhvr>
                                      <p:to>
                                        <p:strVal val="visible"/>
                                      </p:to>
                                    </p:set>
                                    <p:animEffect transition="in" filter="wipe(up)">
                                      <p:cBhvr>
                                        <p:cTn id="79" dur="750"/>
                                        <p:tgtEl>
                                          <p:spTgt spid="1024"/>
                                        </p:tgtEl>
                                      </p:cBhvr>
                                    </p:animEffect>
                                  </p:childTnLst>
                                </p:cTn>
                              </p:par>
                              <p:par>
                                <p:cTn id="80" presetID="22" presetClass="entr" presetSubtype="1" fill="hold" nodeType="withEffect">
                                  <p:stCondLst>
                                    <p:cond delay="2800"/>
                                  </p:stCondLst>
                                  <p:childTnLst>
                                    <p:set>
                                      <p:cBhvr>
                                        <p:cTn id="81" dur="1" fill="hold">
                                          <p:stCondLst>
                                            <p:cond delay="0"/>
                                          </p:stCondLst>
                                        </p:cTn>
                                        <p:tgtEl>
                                          <p:spTgt spid="92"/>
                                        </p:tgtEl>
                                        <p:attrNameLst>
                                          <p:attrName>style.visibility</p:attrName>
                                        </p:attrNameLst>
                                      </p:cBhvr>
                                      <p:to>
                                        <p:strVal val="visible"/>
                                      </p:to>
                                    </p:set>
                                    <p:animEffect transition="in" filter="wipe(up)">
                                      <p:cBhvr>
                                        <p:cTn id="82" dur="750"/>
                                        <p:tgtEl>
                                          <p:spTgt spid="92"/>
                                        </p:tgtEl>
                                      </p:cBhvr>
                                    </p:animEffect>
                                  </p:childTnLst>
                                </p:cTn>
                              </p:par>
                              <p:par>
                                <p:cTn id="83" presetID="22" presetClass="entr" presetSubtype="1" fill="hold" nodeType="withEffect">
                                  <p:stCondLst>
                                    <p:cond delay="3500"/>
                                  </p:stCondLst>
                                  <p:childTnLst>
                                    <p:set>
                                      <p:cBhvr>
                                        <p:cTn id="84" dur="1" fill="hold">
                                          <p:stCondLst>
                                            <p:cond delay="0"/>
                                          </p:stCondLst>
                                        </p:cTn>
                                        <p:tgtEl>
                                          <p:spTgt spid="1038"/>
                                        </p:tgtEl>
                                        <p:attrNameLst>
                                          <p:attrName>style.visibility</p:attrName>
                                        </p:attrNameLst>
                                      </p:cBhvr>
                                      <p:to>
                                        <p:strVal val="visible"/>
                                      </p:to>
                                    </p:set>
                                    <p:animEffect transition="in" filter="wipe(up)">
                                      <p:cBhvr>
                                        <p:cTn id="85" dur="750"/>
                                        <p:tgtEl>
                                          <p:spTgt spid="1038"/>
                                        </p:tgtEl>
                                      </p:cBhvr>
                                    </p:animEffect>
                                  </p:childTnLst>
                                </p:cTn>
                              </p:par>
                              <p:par>
                                <p:cTn id="86" presetID="22" presetClass="entr" presetSubtype="1" fill="hold" nodeType="withEffect">
                                  <p:stCondLst>
                                    <p:cond delay="3800"/>
                                  </p:stCondLst>
                                  <p:childTnLst>
                                    <p:set>
                                      <p:cBhvr>
                                        <p:cTn id="87" dur="1" fill="hold">
                                          <p:stCondLst>
                                            <p:cond delay="0"/>
                                          </p:stCondLst>
                                        </p:cTn>
                                        <p:tgtEl>
                                          <p:spTgt spid="53"/>
                                        </p:tgtEl>
                                        <p:attrNameLst>
                                          <p:attrName>style.visibility</p:attrName>
                                        </p:attrNameLst>
                                      </p:cBhvr>
                                      <p:to>
                                        <p:strVal val="visible"/>
                                      </p:to>
                                    </p:set>
                                    <p:animEffect transition="in" filter="wipe(up)">
                                      <p:cBhvr>
                                        <p:cTn id="88" dur="750"/>
                                        <p:tgtEl>
                                          <p:spTgt spid="53"/>
                                        </p:tgtEl>
                                      </p:cBhvr>
                                    </p:animEffect>
                                  </p:childTnLst>
                                </p:cTn>
                              </p:par>
                              <p:par>
                                <p:cTn id="89" presetID="22" presetClass="entr" presetSubtype="1" fill="hold" nodeType="withEffect">
                                  <p:stCondLst>
                                    <p:cond delay="3500"/>
                                  </p:stCondLst>
                                  <p:childTnLst>
                                    <p:set>
                                      <p:cBhvr>
                                        <p:cTn id="90" dur="1" fill="hold">
                                          <p:stCondLst>
                                            <p:cond delay="0"/>
                                          </p:stCondLst>
                                        </p:cTn>
                                        <p:tgtEl>
                                          <p:spTgt spid="88"/>
                                        </p:tgtEl>
                                        <p:attrNameLst>
                                          <p:attrName>style.visibility</p:attrName>
                                        </p:attrNameLst>
                                      </p:cBhvr>
                                      <p:to>
                                        <p:strVal val="visible"/>
                                      </p:to>
                                    </p:set>
                                    <p:animEffect transition="in" filter="wipe(up)">
                                      <p:cBhvr>
                                        <p:cTn id="91" dur="750"/>
                                        <p:tgtEl>
                                          <p:spTgt spid="88"/>
                                        </p:tgtEl>
                                      </p:cBhvr>
                                    </p:animEffect>
                                  </p:childTnLst>
                                </p:cTn>
                              </p:par>
                              <p:par>
                                <p:cTn id="92" presetID="22" presetClass="entr" presetSubtype="1" fill="hold" nodeType="withEffect">
                                  <p:stCondLst>
                                    <p:cond delay="3800"/>
                                  </p:stCondLst>
                                  <p:childTnLst>
                                    <p:set>
                                      <p:cBhvr>
                                        <p:cTn id="93" dur="1" fill="hold">
                                          <p:stCondLst>
                                            <p:cond delay="0"/>
                                          </p:stCondLst>
                                        </p:cTn>
                                        <p:tgtEl>
                                          <p:spTgt spid="90"/>
                                        </p:tgtEl>
                                        <p:attrNameLst>
                                          <p:attrName>style.visibility</p:attrName>
                                        </p:attrNameLst>
                                      </p:cBhvr>
                                      <p:to>
                                        <p:strVal val="visible"/>
                                      </p:to>
                                    </p:set>
                                    <p:animEffect transition="in" filter="wipe(up)">
                                      <p:cBhvr>
                                        <p:cTn id="94" dur="750"/>
                                        <p:tgtEl>
                                          <p:spTgt spid="90"/>
                                        </p:tgtEl>
                                      </p:cBhvr>
                                    </p:animEffect>
                                  </p:childTnLst>
                                </p:cTn>
                              </p:par>
                              <p:par>
                                <p:cTn id="95" presetID="22" presetClass="entr" presetSubtype="1" fill="hold" nodeType="withEffect">
                                  <p:stCondLst>
                                    <p:cond delay="3500"/>
                                  </p:stCondLst>
                                  <p:childTnLst>
                                    <p:set>
                                      <p:cBhvr>
                                        <p:cTn id="96" dur="1" fill="hold">
                                          <p:stCondLst>
                                            <p:cond delay="0"/>
                                          </p:stCondLst>
                                        </p:cTn>
                                        <p:tgtEl>
                                          <p:spTgt spid="94"/>
                                        </p:tgtEl>
                                        <p:attrNameLst>
                                          <p:attrName>style.visibility</p:attrName>
                                        </p:attrNameLst>
                                      </p:cBhvr>
                                      <p:to>
                                        <p:strVal val="visible"/>
                                      </p:to>
                                    </p:set>
                                    <p:animEffect transition="in" filter="wipe(up)">
                                      <p:cBhvr>
                                        <p:cTn id="97" dur="750"/>
                                        <p:tgtEl>
                                          <p:spTgt spid="94"/>
                                        </p:tgtEl>
                                      </p:cBhvr>
                                    </p:animEffect>
                                  </p:childTnLst>
                                </p:cTn>
                              </p:par>
                              <p:par>
                                <p:cTn id="98" presetID="22" presetClass="entr" presetSubtype="8" fill="hold" nodeType="withEffect">
                                  <p:stCondLst>
                                    <p:cond delay="3800"/>
                                  </p:stCondLst>
                                  <p:childTnLst>
                                    <p:set>
                                      <p:cBhvr>
                                        <p:cTn id="99" dur="1" fill="hold">
                                          <p:stCondLst>
                                            <p:cond delay="0"/>
                                          </p:stCondLst>
                                        </p:cTn>
                                        <p:tgtEl>
                                          <p:spTgt spid="1057"/>
                                        </p:tgtEl>
                                        <p:attrNameLst>
                                          <p:attrName>style.visibility</p:attrName>
                                        </p:attrNameLst>
                                      </p:cBhvr>
                                      <p:to>
                                        <p:strVal val="visible"/>
                                      </p:to>
                                    </p:set>
                                    <p:animEffect transition="in" filter="wipe(left)">
                                      <p:cBhvr>
                                        <p:cTn id="100" dur="750"/>
                                        <p:tgtEl>
                                          <p:spTgt spid="1057"/>
                                        </p:tgtEl>
                                      </p:cBhvr>
                                    </p:animEffect>
                                  </p:childTnLst>
                                </p:cTn>
                              </p:par>
                              <p:par>
                                <p:cTn id="101" presetID="22" presetClass="entr" presetSubtype="4" fill="hold" nodeType="withEffect">
                                  <p:stCondLst>
                                    <p:cond delay="3500"/>
                                  </p:stCondLst>
                                  <p:childTnLst>
                                    <p:set>
                                      <p:cBhvr>
                                        <p:cTn id="102" dur="1" fill="hold">
                                          <p:stCondLst>
                                            <p:cond delay="0"/>
                                          </p:stCondLst>
                                        </p:cTn>
                                        <p:tgtEl>
                                          <p:spTgt spid="1055"/>
                                        </p:tgtEl>
                                        <p:attrNameLst>
                                          <p:attrName>style.visibility</p:attrName>
                                        </p:attrNameLst>
                                      </p:cBhvr>
                                      <p:to>
                                        <p:strVal val="visible"/>
                                      </p:to>
                                    </p:set>
                                    <p:animEffect transition="in" filter="wipe(down)">
                                      <p:cBhvr>
                                        <p:cTn id="103" dur="750"/>
                                        <p:tgtEl>
                                          <p:spTgt spid="1055"/>
                                        </p:tgtEl>
                                      </p:cBhvr>
                                    </p:animEffect>
                                  </p:childTnLst>
                                </p:cTn>
                              </p:par>
                              <p:par>
                                <p:cTn id="104" presetID="22" presetClass="entr" presetSubtype="4" fill="hold" nodeType="withEffect">
                                  <p:stCondLst>
                                    <p:cond delay="3800"/>
                                  </p:stCondLst>
                                  <p:childTnLst>
                                    <p:set>
                                      <p:cBhvr>
                                        <p:cTn id="105" dur="1" fill="hold">
                                          <p:stCondLst>
                                            <p:cond delay="0"/>
                                          </p:stCondLst>
                                        </p:cTn>
                                        <p:tgtEl>
                                          <p:spTgt spid="1059"/>
                                        </p:tgtEl>
                                        <p:attrNameLst>
                                          <p:attrName>style.visibility</p:attrName>
                                        </p:attrNameLst>
                                      </p:cBhvr>
                                      <p:to>
                                        <p:strVal val="visible"/>
                                      </p:to>
                                    </p:set>
                                    <p:animEffect transition="in" filter="wipe(down)">
                                      <p:cBhvr>
                                        <p:cTn id="106" dur="750"/>
                                        <p:tgtEl>
                                          <p:spTgt spid="10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dirty="0"/>
              <a:t>Enterprise Social </a:t>
            </a:r>
            <a:r>
              <a:rPr lang="en-US" sz="4800" dirty="0" smtClean="0"/>
              <a:t>Networking is the first step</a:t>
            </a:r>
            <a:endParaRPr lang="en-US" sz="4800" dirty="0"/>
          </a:p>
        </p:txBody>
      </p:sp>
      <p:pic>
        <p:nvPicPr>
          <p:cNvPr id="3" name="Picture 2" descr="Slide8-GraphIllo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65837" y="1359887"/>
            <a:ext cx="5855531" cy="2670775"/>
          </a:xfrm>
          <a:prstGeom prst="rect">
            <a:avLst/>
          </a:prstGeom>
        </p:spPr>
      </p:pic>
      <p:pic>
        <p:nvPicPr>
          <p:cNvPr id="4" name="Picture 3" descr="Slide8-GraphIllo2.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8300" y="1516062"/>
            <a:ext cx="6482090" cy="5246846"/>
          </a:xfrm>
          <a:prstGeom prst="rect">
            <a:avLst/>
          </a:prstGeom>
        </p:spPr>
      </p:pic>
      <p:pic>
        <p:nvPicPr>
          <p:cNvPr id="6" name="Picture 5" descr="Slide8-YammerLogo.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65437" y="1736922"/>
            <a:ext cx="2227262" cy="464940"/>
          </a:xfrm>
          <a:prstGeom prst="rect">
            <a:avLst/>
          </a:prstGeom>
        </p:spPr>
      </p:pic>
      <p:sp>
        <p:nvSpPr>
          <p:cNvPr id="7" name="Text Placeholder 3"/>
          <p:cNvSpPr txBox="1">
            <a:spLocks/>
          </p:cNvSpPr>
          <p:nvPr/>
        </p:nvSpPr>
        <p:spPr>
          <a:xfrm>
            <a:off x="2789237" y="2354262"/>
            <a:ext cx="4267200" cy="1905000"/>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505050"/>
              </a:buClr>
              <a:buFont typeface="Wingdings" panose="05000000000000000000" pitchFamily="2" charset="2"/>
              <a:buNone/>
            </a:pPr>
            <a:r>
              <a:rPr lang="en-US" sz="2400" dirty="0" smtClean="0">
                <a:solidFill>
                  <a:srgbClr val="505050"/>
                </a:solidFill>
              </a:rPr>
              <a:t>Used by more than 400,000 </a:t>
            </a:r>
          </a:p>
          <a:p>
            <a:pPr marL="0" indent="0">
              <a:buClr>
                <a:srgbClr val="505050"/>
              </a:buClr>
              <a:buFont typeface="Wingdings" panose="05000000000000000000" pitchFamily="2" charset="2"/>
              <a:buNone/>
            </a:pPr>
            <a:r>
              <a:rPr lang="en-US" sz="2400" dirty="0" smtClean="0">
                <a:solidFill>
                  <a:srgbClr val="505050"/>
                </a:solidFill>
              </a:rPr>
              <a:t>companies worldwide including </a:t>
            </a:r>
          </a:p>
          <a:p>
            <a:pPr marL="0" indent="0">
              <a:lnSpc>
                <a:spcPct val="100000"/>
              </a:lnSpc>
              <a:buClr>
                <a:srgbClr val="505050"/>
              </a:buClr>
              <a:buFont typeface="Wingdings" panose="05000000000000000000" pitchFamily="2" charset="2"/>
              <a:buNone/>
            </a:pPr>
            <a:r>
              <a:rPr lang="en-US" sz="2400" dirty="0" smtClean="0">
                <a:solidFill>
                  <a:srgbClr val="505050"/>
                </a:solidFill>
              </a:rPr>
              <a:t>85% of the Fortune 500</a:t>
            </a:r>
          </a:p>
        </p:txBody>
      </p:sp>
      <p:sp>
        <p:nvSpPr>
          <p:cNvPr id="8" name="Text Placeholder 3"/>
          <p:cNvSpPr txBox="1">
            <a:spLocks/>
          </p:cNvSpPr>
          <p:nvPr/>
        </p:nvSpPr>
        <p:spPr>
          <a:xfrm>
            <a:off x="7483475" y="4183062"/>
            <a:ext cx="3763962" cy="966151"/>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0072C6"/>
              </a:buClr>
              <a:buFont typeface="Wingdings" panose="05000000000000000000" pitchFamily="2" charset="2"/>
              <a:buNone/>
            </a:pPr>
            <a:r>
              <a:rPr lang="en-US" dirty="0" smtClean="0">
                <a:solidFill>
                  <a:srgbClr val="0072C6"/>
                </a:solidFill>
              </a:rPr>
              <a:t>Social </a:t>
            </a:r>
          </a:p>
        </p:txBody>
      </p:sp>
      <p:sp>
        <p:nvSpPr>
          <p:cNvPr id="9" name="Text Placeholder 3"/>
          <p:cNvSpPr txBox="1">
            <a:spLocks/>
          </p:cNvSpPr>
          <p:nvPr/>
        </p:nvSpPr>
        <p:spPr>
          <a:xfrm>
            <a:off x="7483475" y="4919186"/>
            <a:ext cx="3763962" cy="966151"/>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0072C6"/>
              </a:buClr>
              <a:buFont typeface="Wingdings" panose="05000000000000000000" pitchFamily="2" charset="2"/>
              <a:buNone/>
            </a:pPr>
            <a:r>
              <a:rPr lang="en-US" dirty="0" smtClean="0">
                <a:solidFill>
                  <a:srgbClr val="0072C6"/>
                </a:solidFill>
              </a:rPr>
              <a:t>Yammer groups</a:t>
            </a:r>
          </a:p>
        </p:txBody>
      </p:sp>
      <p:sp>
        <p:nvSpPr>
          <p:cNvPr id="10" name="Text Placeholder 3"/>
          <p:cNvSpPr txBox="1">
            <a:spLocks/>
          </p:cNvSpPr>
          <p:nvPr/>
        </p:nvSpPr>
        <p:spPr>
          <a:xfrm>
            <a:off x="7503898" y="5651536"/>
            <a:ext cx="3763962" cy="966151"/>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0072C6"/>
              </a:buClr>
              <a:buFont typeface="Wingdings" panose="05000000000000000000" pitchFamily="2" charset="2"/>
              <a:buNone/>
            </a:pPr>
            <a:r>
              <a:rPr lang="en-US" dirty="0" smtClean="0">
                <a:solidFill>
                  <a:srgbClr val="0072C6"/>
                </a:solidFill>
              </a:rPr>
              <a:t>Enterprise Graph</a:t>
            </a:r>
          </a:p>
        </p:txBody>
      </p:sp>
    </p:spTree>
    <p:extLst>
      <p:ext uri="{BB962C8B-B14F-4D97-AF65-F5344CB8AC3E}">
        <p14:creationId xmlns:p14="http://schemas.microsoft.com/office/powerpoint/2010/main" val="12697493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 calcmode="lin" valueType="num">
                                      <p:cBhvr additive="base">
                                        <p:cTn id="13"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 calcmode="lin" valueType="num">
                                      <p:cBhvr additive="base">
                                        <p:cTn id="19"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2273" y="295274"/>
            <a:ext cx="11889564" cy="917575"/>
          </a:xfrm>
        </p:spPr>
        <p:txBody>
          <a:bodyPr/>
          <a:lstStyle/>
          <a:p>
            <a:r>
              <a:rPr lang="en-US" sz="4800" dirty="0" smtClean="0"/>
              <a:t>Laying the foundation</a:t>
            </a:r>
            <a:endParaRPr lang="en-US" sz="4800" dirty="0"/>
          </a:p>
        </p:txBody>
      </p:sp>
      <p:sp>
        <p:nvSpPr>
          <p:cNvPr id="18" name="Rectangle 17"/>
          <p:cNvSpPr/>
          <p:nvPr/>
        </p:nvSpPr>
        <p:spPr bwMode="auto">
          <a:xfrm>
            <a:off x="644788" y="4894362"/>
            <a:ext cx="1523708" cy="1015950"/>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274320" defTabSz="932293" fontAlgn="base">
              <a:spcBef>
                <a:spcPct val="0"/>
              </a:spcBef>
              <a:spcAft>
                <a:spcPct val="0"/>
              </a:spcAft>
            </a:pPr>
            <a:r>
              <a:rPr lang="en-US" sz="1600" dirty="0">
                <a:solidFill>
                  <a:srgbClr val="0072C6"/>
                </a:solidFill>
              </a:rPr>
              <a:t>Yammer</a:t>
            </a:r>
          </a:p>
          <a:p>
            <a:pPr marL="274320" defTabSz="932293" fontAlgn="base">
              <a:spcBef>
                <a:spcPct val="0"/>
              </a:spcBef>
              <a:spcAft>
                <a:spcPct val="0"/>
              </a:spcAft>
            </a:pPr>
            <a:r>
              <a:rPr lang="en-US" sz="1600" dirty="0">
                <a:solidFill>
                  <a:srgbClr val="0072C6"/>
                </a:solidFill>
              </a:rPr>
              <a:t>Guidance</a:t>
            </a:r>
          </a:p>
        </p:txBody>
      </p:sp>
      <p:sp>
        <p:nvSpPr>
          <p:cNvPr id="3" name="Rectangle 2"/>
          <p:cNvSpPr/>
          <p:nvPr/>
        </p:nvSpPr>
        <p:spPr bwMode="auto">
          <a:xfrm flipH="1">
            <a:off x="637429" y="4134346"/>
            <a:ext cx="45719" cy="1775966"/>
          </a:xfrm>
          <a:prstGeom prst="rect">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9" name="Rectangle 18"/>
          <p:cNvSpPr/>
          <p:nvPr/>
        </p:nvSpPr>
        <p:spPr bwMode="auto">
          <a:xfrm>
            <a:off x="2941927" y="1897117"/>
            <a:ext cx="1523708" cy="1259546"/>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274320" defTabSz="932293" fontAlgn="base">
              <a:spcBef>
                <a:spcPct val="0"/>
              </a:spcBef>
              <a:spcAft>
                <a:spcPct val="0"/>
              </a:spcAft>
            </a:pPr>
            <a:r>
              <a:rPr lang="en-US" sz="1600" dirty="0" smtClean="0">
                <a:solidFill>
                  <a:srgbClr val="0072C6"/>
                </a:solidFill>
              </a:rPr>
              <a:t>Yammer &amp; SharePoint</a:t>
            </a:r>
          </a:p>
          <a:p>
            <a:pPr marL="274320" defTabSz="932293" fontAlgn="base">
              <a:spcBef>
                <a:spcPct val="0"/>
              </a:spcBef>
              <a:spcAft>
                <a:spcPct val="0"/>
              </a:spcAft>
            </a:pPr>
            <a:r>
              <a:rPr lang="en-US" sz="1600" dirty="0">
                <a:solidFill>
                  <a:srgbClr val="0072C6"/>
                </a:solidFill>
              </a:rPr>
              <a:t>O</a:t>
            </a:r>
            <a:r>
              <a:rPr lang="en-US" sz="1600" dirty="0" smtClean="0">
                <a:solidFill>
                  <a:srgbClr val="0072C6"/>
                </a:solidFill>
              </a:rPr>
              <a:t>n-Prem</a:t>
            </a:r>
          </a:p>
          <a:p>
            <a:pPr marL="274320" defTabSz="932293" fontAlgn="base">
              <a:spcBef>
                <a:spcPct val="0"/>
              </a:spcBef>
              <a:spcAft>
                <a:spcPct val="0"/>
              </a:spcAft>
            </a:pPr>
            <a:r>
              <a:rPr lang="en-US" sz="1600" dirty="0">
                <a:solidFill>
                  <a:srgbClr val="0072C6"/>
                </a:solidFill>
              </a:rPr>
              <a:t>I</a:t>
            </a:r>
            <a:r>
              <a:rPr lang="en-US" sz="1600" dirty="0" smtClean="0">
                <a:solidFill>
                  <a:srgbClr val="0072C6"/>
                </a:solidFill>
              </a:rPr>
              <a:t>ntegration</a:t>
            </a:r>
            <a:endParaRPr lang="en-US" sz="1600" dirty="0">
              <a:solidFill>
                <a:srgbClr val="0072C6"/>
              </a:solidFill>
            </a:endParaRPr>
          </a:p>
        </p:txBody>
      </p:sp>
      <p:sp>
        <p:nvSpPr>
          <p:cNvPr id="20" name="Rectangle 19"/>
          <p:cNvSpPr/>
          <p:nvPr/>
        </p:nvSpPr>
        <p:spPr bwMode="auto">
          <a:xfrm flipH="1">
            <a:off x="2941631" y="1897117"/>
            <a:ext cx="45719" cy="1777970"/>
          </a:xfrm>
          <a:prstGeom prst="rect">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1" name="Rectangle 20"/>
          <p:cNvSpPr/>
          <p:nvPr/>
        </p:nvSpPr>
        <p:spPr bwMode="auto">
          <a:xfrm>
            <a:off x="562606" y="2140713"/>
            <a:ext cx="1523708" cy="1015950"/>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274320" defTabSz="932293" fontAlgn="base">
              <a:spcBef>
                <a:spcPct val="0"/>
              </a:spcBef>
              <a:spcAft>
                <a:spcPct val="0"/>
              </a:spcAft>
            </a:pPr>
            <a:r>
              <a:rPr lang="en-US" sz="1600" dirty="0" smtClean="0">
                <a:solidFill>
                  <a:srgbClr val="0072C6"/>
                </a:solidFill>
              </a:rPr>
              <a:t>Yammer for</a:t>
            </a:r>
          </a:p>
          <a:p>
            <a:pPr marL="274320" defTabSz="932293" fontAlgn="base">
              <a:spcBef>
                <a:spcPct val="0"/>
              </a:spcBef>
              <a:spcAft>
                <a:spcPct val="0"/>
              </a:spcAft>
            </a:pPr>
            <a:r>
              <a:rPr lang="en-US" sz="1600" dirty="0" smtClean="0">
                <a:solidFill>
                  <a:srgbClr val="0072C6"/>
                </a:solidFill>
              </a:rPr>
              <a:t>Dynamics</a:t>
            </a:r>
          </a:p>
          <a:p>
            <a:pPr marL="274320" defTabSz="932293" fontAlgn="base">
              <a:spcBef>
                <a:spcPct val="0"/>
              </a:spcBef>
              <a:spcAft>
                <a:spcPct val="0"/>
              </a:spcAft>
            </a:pPr>
            <a:r>
              <a:rPr lang="en-US" sz="1600" dirty="0" smtClean="0">
                <a:solidFill>
                  <a:srgbClr val="0072C6"/>
                </a:solidFill>
              </a:rPr>
              <a:t>CRM</a:t>
            </a:r>
            <a:endParaRPr lang="en-US" sz="1600" dirty="0">
              <a:solidFill>
                <a:srgbClr val="0072C6"/>
              </a:solidFill>
            </a:endParaRPr>
          </a:p>
        </p:txBody>
      </p:sp>
      <p:sp>
        <p:nvSpPr>
          <p:cNvPr id="22" name="Rectangle 21"/>
          <p:cNvSpPr/>
          <p:nvPr/>
        </p:nvSpPr>
        <p:spPr bwMode="auto">
          <a:xfrm flipH="1">
            <a:off x="503235" y="2134314"/>
            <a:ext cx="45719" cy="1955850"/>
          </a:xfrm>
          <a:prstGeom prst="rect">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3" name="Rectangle 22"/>
          <p:cNvSpPr/>
          <p:nvPr/>
        </p:nvSpPr>
        <p:spPr bwMode="auto">
          <a:xfrm>
            <a:off x="2484729" y="4339200"/>
            <a:ext cx="1523708" cy="1015950"/>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274320" defTabSz="932293" fontAlgn="base">
              <a:spcBef>
                <a:spcPct val="0"/>
              </a:spcBef>
              <a:spcAft>
                <a:spcPct val="0"/>
              </a:spcAft>
            </a:pPr>
            <a:r>
              <a:rPr lang="en-US" sz="1600" dirty="0">
                <a:solidFill>
                  <a:srgbClr val="0072C6"/>
                </a:solidFill>
              </a:rPr>
              <a:t>Yammer </a:t>
            </a:r>
          </a:p>
          <a:p>
            <a:pPr marL="274320" defTabSz="932293" fontAlgn="base">
              <a:spcBef>
                <a:spcPct val="0"/>
              </a:spcBef>
              <a:spcAft>
                <a:spcPct val="0"/>
              </a:spcAft>
            </a:pPr>
            <a:r>
              <a:rPr lang="en-US" sz="1600" dirty="0">
                <a:solidFill>
                  <a:srgbClr val="0072C6"/>
                </a:solidFill>
              </a:rPr>
              <a:t>Default in</a:t>
            </a:r>
          </a:p>
          <a:p>
            <a:pPr marL="274320" defTabSz="932293" fontAlgn="base">
              <a:spcBef>
                <a:spcPct val="0"/>
              </a:spcBef>
              <a:spcAft>
                <a:spcPct val="0"/>
              </a:spcAft>
            </a:pPr>
            <a:r>
              <a:rPr lang="en-US" sz="1600" dirty="0">
                <a:solidFill>
                  <a:srgbClr val="0072C6"/>
                </a:solidFill>
              </a:rPr>
              <a:t>Office 365</a:t>
            </a:r>
          </a:p>
        </p:txBody>
      </p:sp>
      <p:sp>
        <p:nvSpPr>
          <p:cNvPr id="24" name="Rectangle 23"/>
          <p:cNvSpPr/>
          <p:nvPr/>
        </p:nvSpPr>
        <p:spPr bwMode="auto">
          <a:xfrm flipH="1">
            <a:off x="2484431" y="4081512"/>
            <a:ext cx="45719" cy="1310026"/>
          </a:xfrm>
          <a:prstGeom prst="rect">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5" name="Rectangle 24"/>
          <p:cNvSpPr/>
          <p:nvPr/>
        </p:nvSpPr>
        <p:spPr bwMode="auto">
          <a:xfrm>
            <a:off x="4161134" y="4894362"/>
            <a:ext cx="1523708" cy="1015950"/>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274320" defTabSz="932293" fontAlgn="base">
              <a:spcBef>
                <a:spcPct val="0"/>
              </a:spcBef>
              <a:spcAft>
                <a:spcPct val="0"/>
              </a:spcAft>
            </a:pPr>
            <a:r>
              <a:rPr lang="en-US" sz="1600" dirty="0" smtClean="0">
                <a:solidFill>
                  <a:srgbClr val="0072C6"/>
                </a:solidFill>
              </a:rPr>
              <a:t>Yammer </a:t>
            </a:r>
          </a:p>
          <a:p>
            <a:pPr marL="274320" defTabSz="932293" fontAlgn="base">
              <a:spcBef>
                <a:spcPct val="0"/>
              </a:spcBef>
              <a:spcAft>
                <a:spcPct val="0"/>
              </a:spcAft>
            </a:pPr>
            <a:r>
              <a:rPr lang="en-US" sz="1600" dirty="0" smtClean="0">
                <a:solidFill>
                  <a:srgbClr val="0072C6"/>
                </a:solidFill>
              </a:rPr>
              <a:t>App</a:t>
            </a:r>
            <a:r>
              <a:rPr lang="en-US" sz="1600" dirty="0">
                <a:solidFill>
                  <a:srgbClr val="0072C6"/>
                </a:solidFill>
              </a:rPr>
              <a:t> f</a:t>
            </a:r>
            <a:r>
              <a:rPr lang="en-US" sz="1600" dirty="0" smtClean="0">
                <a:solidFill>
                  <a:srgbClr val="0072C6"/>
                </a:solidFill>
              </a:rPr>
              <a:t>or SharePoint</a:t>
            </a:r>
            <a:endParaRPr lang="en-US" sz="1600" dirty="0">
              <a:solidFill>
                <a:srgbClr val="0072C6"/>
              </a:solidFill>
            </a:endParaRPr>
          </a:p>
        </p:txBody>
      </p:sp>
      <p:sp>
        <p:nvSpPr>
          <p:cNvPr id="26" name="Rectangle 25"/>
          <p:cNvSpPr/>
          <p:nvPr/>
        </p:nvSpPr>
        <p:spPr bwMode="auto">
          <a:xfrm flipH="1">
            <a:off x="4160835" y="4096278"/>
            <a:ext cx="45719" cy="1814034"/>
          </a:xfrm>
          <a:prstGeom prst="rect">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7" name="Rectangle 26"/>
          <p:cNvSpPr/>
          <p:nvPr/>
        </p:nvSpPr>
        <p:spPr bwMode="auto">
          <a:xfrm>
            <a:off x="4959370" y="2151161"/>
            <a:ext cx="1523708" cy="1015950"/>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274320" defTabSz="932293" fontAlgn="base">
              <a:spcBef>
                <a:spcPct val="0"/>
              </a:spcBef>
              <a:spcAft>
                <a:spcPct val="0"/>
              </a:spcAft>
            </a:pPr>
            <a:r>
              <a:rPr lang="en-US" sz="1600" dirty="0" smtClean="0">
                <a:solidFill>
                  <a:srgbClr val="0072C6"/>
                </a:solidFill>
              </a:rPr>
              <a:t>Windows 8</a:t>
            </a:r>
          </a:p>
          <a:p>
            <a:pPr marL="274320" defTabSz="932293" fontAlgn="base">
              <a:spcBef>
                <a:spcPct val="0"/>
              </a:spcBef>
              <a:spcAft>
                <a:spcPct val="0"/>
              </a:spcAft>
            </a:pPr>
            <a:r>
              <a:rPr lang="en-US" sz="1600" dirty="0" smtClean="0">
                <a:solidFill>
                  <a:srgbClr val="0072C6"/>
                </a:solidFill>
              </a:rPr>
              <a:t>&amp; Windows</a:t>
            </a:r>
          </a:p>
          <a:p>
            <a:pPr marL="274320" defTabSz="932293" fontAlgn="base">
              <a:spcBef>
                <a:spcPct val="0"/>
              </a:spcBef>
              <a:spcAft>
                <a:spcPct val="0"/>
              </a:spcAft>
            </a:pPr>
            <a:r>
              <a:rPr lang="en-US" sz="1600" dirty="0" smtClean="0">
                <a:solidFill>
                  <a:srgbClr val="0072C6"/>
                </a:solidFill>
              </a:rPr>
              <a:t>Phone Apps</a:t>
            </a:r>
            <a:endParaRPr lang="en-US" sz="1600" dirty="0">
              <a:solidFill>
                <a:srgbClr val="0072C6"/>
              </a:solidFill>
            </a:endParaRPr>
          </a:p>
        </p:txBody>
      </p:sp>
      <p:sp>
        <p:nvSpPr>
          <p:cNvPr id="28" name="Rectangle 27"/>
          <p:cNvSpPr/>
          <p:nvPr/>
        </p:nvSpPr>
        <p:spPr bwMode="auto">
          <a:xfrm flipH="1">
            <a:off x="4959073" y="2151160"/>
            <a:ext cx="45719" cy="1523925"/>
          </a:xfrm>
          <a:prstGeom prst="rect">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9" name="Rectangle 28"/>
          <p:cNvSpPr/>
          <p:nvPr/>
        </p:nvSpPr>
        <p:spPr bwMode="auto">
          <a:xfrm>
            <a:off x="5989933" y="4339200"/>
            <a:ext cx="1523708" cy="1015950"/>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274320" defTabSz="932293" fontAlgn="base">
              <a:spcBef>
                <a:spcPct val="0"/>
              </a:spcBef>
              <a:spcAft>
                <a:spcPct val="0"/>
              </a:spcAft>
            </a:pPr>
            <a:r>
              <a:rPr lang="en-US" sz="1600" dirty="0" smtClean="0">
                <a:solidFill>
                  <a:srgbClr val="0072C6"/>
                </a:solidFill>
              </a:rPr>
              <a:t>SSO &amp;</a:t>
            </a:r>
          </a:p>
          <a:p>
            <a:pPr marL="274320" defTabSz="932293" fontAlgn="base">
              <a:spcBef>
                <a:spcPct val="0"/>
              </a:spcBef>
              <a:spcAft>
                <a:spcPct val="0"/>
              </a:spcAft>
            </a:pPr>
            <a:r>
              <a:rPr lang="en-US" sz="1600" dirty="0" err="1" smtClean="0">
                <a:solidFill>
                  <a:srgbClr val="0072C6"/>
                </a:solidFill>
              </a:rPr>
              <a:t>DirSync</a:t>
            </a:r>
            <a:endParaRPr lang="en-US" sz="1600" dirty="0" smtClean="0">
              <a:solidFill>
                <a:srgbClr val="0072C6"/>
              </a:solidFill>
            </a:endParaRPr>
          </a:p>
          <a:p>
            <a:pPr marL="274320" defTabSz="932293" fontAlgn="base">
              <a:spcBef>
                <a:spcPct val="0"/>
              </a:spcBef>
              <a:spcAft>
                <a:spcPct val="0"/>
              </a:spcAft>
            </a:pPr>
            <a:r>
              <a:rPr lang="en-US" sz="1600" dirty="0" smtClean="0">
                <a:solidFill>
                  <a:srgbClr val="0072C6"/>
                </a:solidFill>
              </a:rPr>
              <a:t>Guidance</a:t>
            </a:r>
            <a:endParaRPr lang="en-US" sz="1600" dirty="0">
              <a:solidFill>
                <a:srgbClr val="0072C6"/>
              </a:solidFill>
            </a:endParaRPr>
          </a:p>
        </p:txBody>
      </p:sp>
      <p:sp>
        <p:nvSpPr>
          <p:cNvPr id="30" name="Rectangle 29"/>
          <p:cNvSpPr/>
          <p:nvPr/>
        </p:nvSpPr>
        <p:spPr bwMode="auto">
          <a:xfrm flipH="1">
            <a:off x="5989635" y="4045124"/>
            <a:ext cx="45719" cy="1310026"/>
          </a:xfrm>
          <a:prstGeom prst="rect">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4" name="Rectangle 33"/>
          <p:cNvSpPr/>
          <p:nvPr/>
        </p:nvSpPr>
        <p:spPr bwMode="auto">
          <a:xfrm>
            <a:off x="6980235" y="1897117"/>
            <a:ext cx="1676400" cy="1259546"/>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274320" defTabSz="932293" fontAlgn="base">
              <a:spcBef>
                <a:spcPct val="0"/>
              </a:spcBef>
              <a:spcAft>
                <a:spcPct val="0"/>
              </a:spcAft>
            </a:pPr>
            <a:r>
              <a:rPr lang="en-US" sz="1600" dirty="0" smtClean="0">
                <a:solidFill>
                  <a:srgbClr val="0072C6"/>
                </a:solidFill>
              </a:rPr>
              <a:t>Starting</a:t>
            </a:r>
          </a:p>
          <a:p>
            <a:pPr marL="274320" defTabSz="932293" fontAlgn="base">
              <a:spcBef>
                <a:spcPct val="0"/>
              </a:spcBef>
              <a:spcAft>
                <a:spcPct val="0"/>
              </a:spcAft>
            </a:pPr>
            <a:r>
              <a:rPr lang="en-US" sz="1600" dirty="0" smtClean="0">
                <a:solidFill>
                  <a:srgbClr val="0072C6"/>
                </a:solidFill>
              </a:rPr>
              <a:t>Document</a:t>
            </a:r>
          </a:p>
          <a:p>
            <a:pPr marL="274320" defTabSz="932293" fontAlgn="base">
              <a:spcBef>
                <a:spcPct val="0"/>
              </a:spcBef>
              <a:spcAft>
                <a:spcPct val="0"/>
              </a:spcAft>
            </a:pPr>
            <a:r>
              <a:rPr lang="en-US" sz="1600" dirty="0" smtClean="0">
                <a:solidFill>
                  <a:srgbClr val="0072C6"/>
                </a:solidFill>
              </a:rPr>
              <a:t>Conversations</a:t>
            </a:r>
          </a:p>
          <a:p>
            <a:pPr marL="274320" defTabSz="932293" fontAlgn="base">
              <a:spcBef>
                <a:spcPct val="0"/>
              </a:spcBef>
              <a:spcAft>
                <a:spcPct val="0"/>
              </a:spcAft>
            </a:pPr>
            <a:r>
              <a:rPr lang="en-US" sz="1600" dirty="0" smtClean="0">
                <a:solidFill>
                  <a:srgbClr val="0072C6"/>
                </a:solidFill>
              </a:rPr>
              <a:t>(“Post”)</a:t>
            </a:r>
            <a:endParaRPr lang="en-US" sz="1600" dirty="0">
              <a:solidFill>
                <a:srgbClr val="0072C6"/>
              </a:solidFill>
            </a:endParaRPr>
          </a:p>
        </p:txBody>
      </p:sp>
      <p:sp>
        <p:nvSpPr>
          <p:cNvPr id="35" name="Rectangle 34"/>
          <p:cNvSpPr/>
          <p:nvPr/>
        </p:nvSpPr>
        <p:spPr bwMode="auto">
          <a:xfrm flipH="1">
            <a:off x="6979938" y="1897117"/>
            <a:ext cx="57505" cy="1741560"/>
          </a:xfrm>
          <a:prstGeom prst="rect">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0" name="Rectangle 39"/>
          <p:cNvSpPr/>
          <p:nvPr/>
        </p:nvSpPr>
        <p:spPr bwMode="auto">
          <a:xfrm>
            <a:off x="9152844" y="2134314"/>
            <a:ext cx="1488410" cy="1041300"/>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274320" defTabSz="932293" fontAlgn="base">
              <a:spcBef>
                <a:spcPct val="0"/>
              </a:spcBef>
              <a:spcAft>
                <a:spcPct val="0"/>
              </a:spcAft>
            </a:pPr>
            <a:r>
              <a:rPr lang="en-US" sz="1600" dirty="0">
                <a:solidFill>
                  <a:srgbClr val="0072C6"/>
                </a:solidFill>
              </a:rPr>
              <a:t>Simplified</a:t>
            </a:r>
          </a:p>
          <a:p>
            <a:pPr marL="274320" defTabSz="932293" fontAlgn="base">
              <a:spcBef>
                <a:spcPct val="0"/>
              </a:spcBef>
              <a:spcAft>
                <a:spcPct val="0"/>
              </a:spcAft>
            </a:pPr>
            <a:r>
              <a:rPr lang="en-US" sz="1600" dirty="0" smtClean="0">
                <a:solidFill>
                  <a:srgbClr val="0072C6"/>
                </a:solidFill>
              </a:rPr>
              <a:t>Login</a:t>
            </a:r>
            <a:endParaRPr lang="en-US" sz="1600" dirty="0">
              <a:solidFill>
                <a:srgbClr val="0072C6"/>
              </a:solidFill>
            </a:endParaRPr>
          </a:p>
        </p:txBody>
      </p:sp>
      <p:sp>
        <p:nvSpPr>
          <p:cNvPr id="42" name="Rectangle 41"/>
          <p:cNvSpPr/>
          <p:nvPr/>
        </p:nvSpPr>
        <p:spPr bwMode="auto">
          <a:xfrm>
            <a:off x="9647331" y="4339200"/>
            <a:ext cx="1600105" cy="1015950"/>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274320" defTabSz="932293" fontAlgn="base">
              <a:spcBef>
                <a:spcPct val="0"/>
              </a:spcBef>
              <a:spcAft>
                <a:spcPct val="0"/>
              </a:spcAft>
            </a:pPr>
            <a:r>
              <a:rPr lang="en-US" sz="1600" dirty="0" smtClean="0">
                <a:solidFill>
                  <a:srgbClr val="0072C6"/>
                </a:solidFill>
              </a:rPr>
              <a:t>SharePoint</a:t>
            </a:r>
          </a:p>
          <a:p>
            <a:pPr marL="274320" defTabSz="932293" fontAlgn="base">
              <a:spcBef>
                <a:spcPct val="0"/>
              </a:spcBef>
              <a:spcAft>
                <a:spcPct val="0"/>
              </a:spcAft>
            </a:pPr>
            <a:r>
              <a:rPr lang="en-US" sz="1600" dirty="0" smtClean="0">
                <a:solidFill>
                  <a:srgbClr val="0072C6"/>
                </a:solidFill>
              </a:rPr>
              <a:t>Service Pack 1</a:t>
            </a:r>
            <a:endParaRPr lang="en-US" sz="1600" dirty="0">
              <a:solidFill>
                <a:srgbClr val="0072C6"/>
              </a:solidFill>
            </a:endParaRPr>
          </a:p>
        </p:txBody>
      </p:sp>
      <p:sp>
        <p:nvSpPr>
          <p:cNvPr id="43" name="Rectangle 42"/>
          <p:cNvSpPr/>
          <p:nvPr/>
        </p:nvSpPr>
        <p:spPr bwMode="auto">
          <a:xfrm flipH="1">
            <a:off x="9647034" y="4034400"/>
            <a:ext cx="45719" cy="1310026"/>
          </a:xfrm>
          <a:prstGeom prst="rect">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 name="Right Arrow 4"/>
          <p:cNvSpPr/>
          <p:nvPr/>
        </p:nvSpPr>
        <p:spPr bwMode="auto">
          <a:xfrm>
            <a:off x="504035" y="3380957"/>
            <a:ext cx="11505400" cy="1020122"/>
          </a:xfrm>
          <a:prstGeom prst="rightArrow">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FFFFFF"/>
                  </a:gs>
                  <a:gs pos="100000">
                    <a:srgbClr val="FFFFFF"/>
                  </a:gs>
                </a:gsLst>
                <a:lin ang="5400000" scaled="0"/>
              </a:gradFill>
              <a:cs typeface="Segoe Pro Display Semibold"/>
            </a:endParaRPr>
          </a:p>
        </p:txBody>
      </p:sp>
      <p:sp>
        <p:nvSpPr>
          <p:cNvPr id="2" name="TextBox 1"/>
          <p:cNvSpPr txBox="1"/>
          <p:nvPr/>
        </p:nvSpPr>
        <p:spPr>
          <a:xfrm>
            <a:off x="3818943" y="3604786"/>
            <a:ext cx="1407987" cy="572464"/>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solidFill>
                  <a:srgbClr val="FFFFFF"/>
                </a:solidFill>
              </a:rPr>
              <a:t>2013</a:t>
            </a:r>
          </a:p>
        </p:txBody>
      </p:sp>
      <p:sp>
        <p:nvSpPr>
          <p:cNvPr id="31" name="TextBox 30"/>
          <p:cNvSpPr txBox="1"/>
          <p:nvPr/>
        </p:nvSpPr>
        <p:spPr>
          <a:xfrm>
            <a:off x="8471413" y="3604786"/>
            <a:ext cx="1407987" cy="572464"/>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solidFill>
                  <a:srgbClr val="FFFFFF"/>
                </a:solidFill>
              </a:rPr>
              <a:t>2014</a:t>
            </a:r>
          </a:p>
        </p:txBody>
      </p:sp>
      <p:sp>
        <p:nvSpPr>
          <p:cNvPr id="36" name="Rectangle 35"/>
          <p:cNvSpPr/>
          <p:nvPr/>
        </p:nvSpPr>
        <p:spPr bwMode="auto">
          <a:xfrm>
            <a:off x="7818734" y="4894362"/>
            <a:ext cx="1523708" cy="1015950"/>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274320" defTabSz="932293" fontAlgn="base">
              <a:spcBef>
                <a:spcPct val="0"/>
              </a:spcBef>
              <a:spcAft>
                <a:spcPct val="0"/>
              </a:spcAft>
            </a:pPr>
            <a:r>
              <a:rPr lang="en-US" sz="1600" dirty="0">
                <a:solidFill>
                  <a:srgbClr val="0072C6"/>
                </a:solidFill>
              </a:rPr>
              <a:t>Yammer Enterprise in</a:t>
            </a:r>
          </a:p>
          <a:p>
            <a:pPr marL="274320" defTabSz="932293" fontAlgn="base">
              <a:spcBef>
                <a:spcPct val="0"/>
              </a:spcBef>
              <a:spcAft>
                <a:spcPct val="0"/>
              </a:spcAft>
            </a:pPr>
            <a:r>
              <a:rPr lang="en-US" sz="1600" dirty="0">
                <a:solidFill>
                  <a:srgbClr val="0072C6"/>
                </a:solidFill>
              </a:rPr>
              <a:t>Office 365</a:t>
            </a:r>
          </a:p>
        </p:txBody>
      </p:sp>
      <p:sp>
        <p:nvSpPr>
          <p:cNvPr id="37" name="Rectangle 36"/>
          <p:cNvSpPr/>
          <p:nvPr/>
        </p:nvSpPr>
        <p:spPr bwMode="auto">
          <a:xfrm flipH="1">
            <a:off x="7818435" y="4121628"/>
            <a:ext cx="45719" cy="1814034"/>
          </a:xfrm>
          <a:prstGeom prst="rect">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4" name="Rectangle 43"/>
          <p:cNvSpPr/>
          <p:nvPr/>
        </p:nvSpPr>
        <p:spPr bwMode="auto">
          <a:xfrm flipH="1">
            <a:off x="9161566" y="2134314"/>
            <a:ext cx="45719" cy="1523925"/>
          </a:xfrm>
          <a:prstGeom prst="rect">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7" name="Group 6"/>
          <p:cNvGrpSpPr/>
          <p:nvPr/>
        </p:nvGrpSpPr>
        <p:grpSpPr>
          <a:xfrm>
            <a:off x="503234" y="2124837"/>
            <a:ext cx="10182944" cy="3810825"/>
            <a:chOff x="503234" y="2124837"/>
            <a:chExt cx="10182944" cy="3810825"/>
          </a:xfrm>
        </p:grpSpPr>
        <p:sp>
          <p:nvSpPr>
            <p:cNvPr id="6" name="Frame 5"/>
            <p:cNvSpPr/>
            <p:nvPr/>
          </p:nvSpPr>
          <p:spPr bwMode="auto">
            <a:xfrm>
              <a:off x="7818734" y="4894362"/>
              <a:ext cx="1523708" cy="1041300"/>
            </a:xfrm>
            <a:prstGeom prst="fram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3" name="Frame 32"/>
            <p:cNvSpPr/>
            <p:nvPr/>
          </p:nvSpPr>
          <p:spPr bwMode="auto">
            <a:xfrm>
              <a:off x="503234" y="2124837"/>
              <a:ext cx="1606803" cy="1031826"/>
            </a:xfrm>
            <a:prstGeom prst="fram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8" name="Frame 37"/>
            <p:cNvSpPr/>
            <p:nvPr/>
          </p:nvSpPr>
          <p:spPr bwMode="auto">
            <a:xfrm>
              <a:off x="2484431" y="4350238"/>
              <a:ext cx="1523708" cy="1041300"/>
            </a:xfrm>
            <a:prstGeom prst="fram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5" name="Frame 44"/>
            <p:cNvSpPr/>
            <p:nvPr/>
          </p:nvSpPr>
          <p:spPr bwMode="auto">
            <a:xfrm>
              <a:off x="9162470" y="2140713"/>
              <a:ext cx="1523708" cy="1041300"/>
            </a:xfrm>
            <a:prstGeom prst="fram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14452053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USERHIDDEN" val="1"/>
</p:tagLst>
</file>

<file path=ppt/theme/theme1.xml><?xml version="1.0" encoding="utf-8"?>
<a:theme xmlns:a="http://schemas.openxmlformats.org/drawingml/2006/main" name="5-30499_SPC_2014_Exec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6" id="{0F144BD5-9A58-40EF-904D-4FF8DCEBA389}" vid="{8FBD3948-CD78-4303-9735-4CFC5C4B8686}"/>
    </a:ext>
  </a:extLst>
</a:theme>
</file>

<file path=ppt/theme/theme2.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6" id="{0F144BD5-9A58-40EF-904D-4FF8DCEBA389}" vid="{02BFEC44-74EC-48EF-883D-E4D661DD6933}"/>
    </a:ext>
  </a:extLst>
</a:theme>
</file>

<file path=ppt/theme/theme3.xml><?xml version="1.0" encoding="utf-8"?>
<a:theme xmlns:a="http://schemas.openxmlformats.org/drawingml/2006/main" name="1_5-30499_SPC_2014_Exec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Exec_Template" id="{F96B0763-F710-416C-8427-3D71E10E9EFE}" vid="{CF1F79E0-1728-4D1E-8884-199306FDD0CE}"/>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file>

<file path=customXml/itemProps2.xml><?xml version="1.0" encoding="utf-8"?>
<ds:datastoreItem xmlns:ds="http://schemas.openxmlformats.org/officeDocument/2006/customXml" ds:itemID="{758FDAC0-319D-4A54-8D8E-1D42CB1F8004}"/>
</file>

<file path=customXml/itemProps3.xml><?xml version="1.0" encoding="utf-8"?>
<ds:datastoreItem xmlns:ds="http://schemas.openxmlformats.org/officeDocument/2006/customXml" ds:itemID="{FAA04F34-C056-45AD-9FED-AEB76EB53DB7}"/>
</file>

<file path=docProps/app.xml><?xml version="1.0" encoding="utf-8"?>
<Properties xmlns="http://schemas.openxmlformats.org/officeDocument/2006/extended-properties" xmlns:vt="http://schemas.openxmlformats.org/officeDocument/2006/docPropsVTypes">
  <Template>SharePoint_Conference_2014_Exec_Template_lms-2</Template>
  <TotalTime>2</TotalTime>
  <Words>2448</Words>
  <Application>Microsoft Office PowerPoint</Application>
  <PresentationFormat>Custom</PresentationFormat>
  <Paragraphs>300</Paragraphs>
  <Slides>29</Slides>
  <Notes>17</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29</vt:i4>
      </vt:variant>
    </vt:vector>
  </HeadingPairs>
  <TitlesOfParts>
    <vt:vector size="39" baseType="lpstr">
      <vt:lpstr>Arial</vt:lpstr>
      <vt:lpstr>Calibri</vt:lpstr>
      <vt:lpstr>Consolas</vt:lpstr>
      <vt:lpstr>Segoe Pro Display Semibold</vt:lpstr>
      <vt:lpstr>Segoe UI</vt:lpstr>
      <vt:lpstr>Segoe UI Light</vt:lpstr>
      <vt:lpstr>Wingdings</vt:lpstr>
      <vt:lpstr>5-30499_SPC_2014_Exec_Template_16x9</vt:lpstr>
      <vt:lpstr>5-30499_SPC_2014_Dev_Template_16x9</vt:lpstr>
      <vt:lpstr>1_5-30499_SPC_2014_Exec_Template_16x9</vt:lpstr>
      <vt:lpstr>PowerPoint Presentation</vt:lpstr>
      <vt:lpstr>Microsoft's roadmap for  Enterprise Social</vt:lpstr>
      <vt:lpstr>Agenda</vt:lpstr>
      <vt:lpstr>Work Like a Network</vt:lpstr>
      <vt:lpstr>The world has become a giant network</vt:lpstr>
      <vt:lpstr>Yet, we continue to work like we always have</vt:lpstr>
      <vt:lpstr>Work like a network</vt:lpstr>
      <vt:lpstr>Enterprise Social Networking is the first step</vt:lpstr>
      <vt:lpstr>Laying the foundation</vt:lpstr>
      <vt:lpstr>SharePoint Social or Yammer?</vt:lpstr>
      <vt:lpstr>New Experiences</vt:lpstr>
      <vt:lpstr>PowerPoint Presentation</vt:lpstr>
      <vt:lpstr>Inline Social</vt:lpstr>
      <vt:lpstr>Demo</vt:lpstr>
      <vt:lpstr>Dynamics CRM Roadmap</vt:lpstr>
      <vt:lpstr>Groups</vt:lpstr>
      <vt:lpstr>Demo</vt:lpstr>
      <vt:lpstr>Office Graph</vt:lpstr>
      <vt:lpstr>Demo</vt:lpstr>
      <vt:lpstr>Journey</vt:lpstr>
      <vt:lpstr>PowerPoint Presentation</vt:lpstr>
      <vt:lpstr>Do you have the right factors for success?</vt:lpstr>
      <vt:lpstr>PowerPoint Presentation</vt:lpstr>
      <vt:lpstr>Next Steps</vt:lpstr>
      <vt:lpstr>#SPC14 Enterprise Social Related Content</vt:lpstr>
      <vt:lpstr>Microsoft Enterprise Social Resources</vt:lpstr>
      <vt:lpstr>PowerPoint Presentation</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3</cp:revision>
  <dcterms:created xsi:type="dcterms:W3CDTF">2014-03-03T09:52:54Z</dcterms:created>
  <dcterms:modified xsi:type="dcterms:W3CDTF">2014-03-04T01:53:48Z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104;#executives|6d110970-2b36-4b0a-8093-dcd59b769fa9</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