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58"/>
  </p:notesMasterIdLst>
  <p:handoutMasterIdLst>
    <p:handoutMasterId r:id="rId59"/>
  </p:handoutMasterIdLst>
  <p:sldIdLst>
    <p:sldId id="1236" r:id="rId7"/>
    <p:sldId id="1124" r:id="rId8"/>
    <p:sldId id="1276" r:id="rId9"/>
    <p:sldId id="1277" r:id="rId10"/>
    <p:sldId id="1278" r:id="rId11"/>
    <p:sldId id="1279" r:id="rId12"/>
    <p:sldId id="1280" r:id="rId13"/>
    <p:sldId id="1281" r:id="rId14"/>
    <p:sldId id="1282" r:id="rId15"/>
    <p:sldId id="1283" r:id="rId16"/>
    <p:sldId id="1284" r:id="rId17"/>
    <p:sldId id="1286" r:id="rId18"/>
    <p:sldId id="1287" r:id="rId19"/>
    <p:sldId id="1288" r:id="rId20"/>
    <p:sldId id="1289" r:id="rId21"/>
    <p:sldId id="1290" r:id="rId22"/>
    <p:sldId id="1291" r:id="rId23"/>
    <p:sldId id="1292" r:id="rId24"/>
    <p:sldId id="1293" r:id="rId25"/>
    <p:sldId id="1294" r:id="rId26"/>
    <p:sldId id="1295" r:id="rId27"/>
    <p:sldId id="1296" r:id="rId28"/>
    <p:sldId id="1297" r:id="rId29"/>
    <p:sldId id="1298" r:id="rId30"/>
    <p:sldId id="1299" r:id="rId31"/>
    <p:sldId id="1300" r:id="rId32"/>
    <p:sldId id="1301" r:id="rId33"/>
    <p:sldId id="1302" r:id="rId34"/>
    <p:sldId id="1303" r:id="rId35"/>
    <p:sldId id="1304" r:id="rId36"/>
    <p:sldId id="1305" r:id="rId37"/>
    <p:sldId id="1306" r:id="rId38"/>
    <p:sldId id="1307" r:id="rId39"/>
    <p:sldId id="1308" r:id="rId40"/>
    <p:sldId id="1309" r:id="rId41"/>
    <p:sldId id="1310" r:id="rId42"/>
    <p:sldId id="1312" r:id="rId43"/>
    <p:sldId id="1311" r:id="rId44"/>
    <p:sldId id="1313" r:id="rId45"/>
    <p:sldId id="1314" r:id="rId46"/>
    <p:sldId id="1315" r:id="rId47"/>
    <p:sldId id="1319" r:id="rId48"/>
    <p:sldId id="1320" r:id="rId49"/>
    <p:sldId id="1321" r:id="rId50"/>
    <p:sldId id="1322" r:id="rId51"/>
    <p:sldId id="1323" r:id="rId52"/>
    <p:sldId id="1324" r:id="rId53"/>
    <p:sldId id="1325" r:id="rId54"/>
    <p:sldId id="1326" r:id="rId55"/>
    <p:sldId id="1273" r:id="rId56"/>
    <p:sldId id="1132" r:id="rId5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831"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6EBD65-7CC7-420C-A54A-F04D7E54A331}" type="doc">
      <dgm:prSet loTypeId="urn:microsoft.com/office/officeart/2005/8/layout/bProcess2" loCatId="process" qsTypeId="urn:microsoft.com/office/officeart/2005/8/quickstyle/simple1" qsCatId="simple" csTypeId="urn:microsoft.com/office/officeart/2005/8/colors/accent0_1" csCatId="mainScheme" phldr="1"/>
      <dgm:spPr/>
      <dgm:t>
        <a:bodyPr/>
        <a:lstStyle/>
        <a:p>
          <a:endParaRPr lang="en-US"/>
        </a:p>
      </dgm:t>
    </dgm:pt>
    <dgm:pt modelId="{82905579-D0F8-4F88-A6EE-158F8DE4C3A6}">
      <dgm:prSet phldrT="[Text]"/>
      <dgm:spPr>
        <a:ln>
          <a:solidFill>
            <a:srgbClr val="FFFFFF"/>
          </a:solidFill>
        </a:ln>
      </dgm:spPr>
      <dgm:t>
        <a:bodyPr/>
        <a:lstStyle/>
        <a:p>
          <a:r>
            <a:rPr lang="en-US" dirty="0" smtClean="0"/>
            <a:t> </a:t>
          </a:r>
          <a:endParaRPr lang="en-US" dirty="0"/>
        </a:p>
      </dgm:t>
    </dgm:pt>
    <dgm:pt modelId="{5982495E-2CC1-4C09-AF20-6D2E05BD8F33}" type="parTrans" cxnId="{DB463F8F-2196-4D4D-B812-A685DE67A2FE}">
      <dgm:prSet/>
      <dgm:spPr/>
      <dgm:t>
        <a:bodyPr/>
        <a:lstStyle/>
        <a:p>
          <a:endParaRPr lang="en-US"/>
        </a:p>
      </dgm:t>
    </dgm:pt>
    <dgm:pt modelId="{6117E61C-8B11-4257-82BD-512796865957}" type="sibTrans" cxnId="{DB463F8F-2196-4D4D-B812-A685DE67A2FE}">
      <dgm:prSet/>
      <dgm:spPr/>
      <dgm:t>
        <a:bodyPr/>
        <a:lstStyle/>
        <a:p>
          <a:endParaRPr lang="en-US"/>
        </a:p>
      </dgm:t>
    </dgm:pt>
    <dgm:pt modelId="{02F29FBB-9F47-4B6C-A4BF-5C97742A73BF}">
      <dgm:prSet phldrT="[Text]"/>
      <dgm:spPr>
        <a:ln>
          <a:solidFill>
            <a:srgbClr val="FFFFFF"/>
          </a:solidFill>
        </a:ln>
      </dgm:spPr>
      <dgm:t>
        <a:bodyPr/>
        <a:lstStyle/>
        <a:p>
          <a:r>
            <a:rPr lang="en-US" dirty="0" smtClean="0"/>
            <a:t> </a:t>
          </a:r>
          <a:endParaRPr lang="en-US" dirty="0"/>
        </a:p>
      </dgm:t>
    </dgm:pt>
    <dgm:pt modelId="{4AF9E04D-5878-417B-B786-575BD66EA5A0}" type="parTrans" cxnId="{69F4E058-E428-449B-9B37-F583DEBD576D}">
      <dgm:prSet/>
      <dgm:spPr/>
      <dgm:t>
        <a:bodyPr/>
        <a:lstStyle/>
        <a:p>
          <a:endParaRPr lang="en-US"/>
        </a:p>
      </dgm:t>
    </dgm:pt>
    <dgm:pt modelId="{9362DE25-89DB-4C75-B3F9-7CD91ACDCEC5}" type="sibTrans" cxnId="{69F4E058-E428-449B-9B37-F583DEBD576D}">
      <dgm:prSet/>
      <dgm:spPr/>
      <dgm:t>
        <a:bodyPr/>
        <a:lstStyle/>
        <a:p>
          <a:endParaRPr lang="en-US"/>
        </a:p>
      </dgm:t>
    </dgm:pt>
    <dgm:pt modelId="{6B344B9C-D1C2-490E-91D2-60C1A28C33B9}">
      <dgm:prSet phldrT="[Text]"/>
      <dgm:spPr>
        <a:ln>
          <a:solidFill>
            <a:srgbClr val="FFFFFF"/>
          </a:solidFill>
        </a:ln>
      </dgm:spPr>
      <dgm:t>
        <a:bodyPr/>
        <a:lstStyle/>
        <a:p>
          <a:r>
            <a:rPr lang="en-US" dirty="0" smtClean="0"/>
            <a:t> </a:t>
          </a:r>
          <a:endParaRPr lang="en-US" dirty="0"/>
        </a:p>
      </dgm:t>
    </dgm:pt>
    <dgm:pt modelId="{49AF8C8A-2F13-4222-837F-BA5A4609E041}" type="parTrans" cxnId="{D593D60F-90F8-4D7C-8E66-59A94C993522}">
      <dgm:prSet/>
      <dgm:spPr/>
      <dgm:t>
        <a:bodyPr/>
        <a:lstStyle/>
        <a:p>
          <a:endParaRPr lang="en-US"/>
        </a:p>
      </dgm:t>
    </dgm:pt>
    <dgm:pt modelId="{C651D384-D02E-4D2C-B0C0-07CC713DDF5E}" type="sibTrans" cxnId="{D593D60F-90F8-4D7C-8E66-59A94C993522}">
      <dgm:prSet/>
      <dgm:spPr/>
      <dgm:t>
        <a:bodyPr/>
        <a:lstStyle/>
        <a:p>
          <a:endParaRPr lang="en-US"/>
        </a:p>
      </dgm:t>
    </dgm:pt>
    <dgm:pt modelId="{BE6375C4-881C-45B2-B4AA-21E647EB10A4}" type="pres">
      <dgm:prSet presAssocID="{236EBD65-7CC7-420C-A54A-F04D7E54A331}" presName="diagram" presStyleCnt="0">
        <dgm:presLayoutVars>
          <dgm:dir/>
          <dgm:resizeHandles/>
        </dgm:presLayoutVars>
      </dgm:prSet>
      <dgm:spPr/>
      <dgm:t>
        <a:bodyPr/>
        <a:lstStyle/>
        <a:p>
          <a:endParaRPr lang="en-US"/>
        </a:p>
      </dgm:t>
    </dgm:pt>
    <dgm:pt modelId="{C9FFCCFD-9FF4-4C52-BC13-BBEE7CAD2685}" type="pres">
      <dgm:prSet presAssocID="{82905579-D0F8-4F88-A6EE-158F8DE4C3A6}" presName="firstNode" presStyleLbl="node1" presStyleIdx="0" presStyleCnt="3">
        <dgm:presLayoutVars>
          <dgm:bulletEnabled val="1"/>
        </dgm:presLayoutVars>
      </dgm:prSet>
      <dgm:spPr/>
      <dgm:t>
        <a:bodyPr/>
        <a:lstStyle/>
        <a:p>
          <a:endParaRPr lang="en-US"/>
        </a:p>
      </dgm:t>
    </dgm:pt>
    <dgm:pt modelId="{5F6052D0-65E3-4835-AC67-82DF8759C109}" type="pres">
      <dgm:prSet presAssocID="{6117E61C-8B11-4257-82BD-512796865957}" presName="sibTrans" presStyleLbl="sibTrans2D1" presStyleIdx="0" presStyleCnt="2"/>
      <dgm:spPr/>
      <dgm:t>
        <a:bodyPr/>
        <a:lstStyle/>
        <a:p>
          <a:endParaRPr lang="en-US"/>
        </a:p>
      </dgm:t>
    </dgm:pt>
    <dgm:pt modelId="{338ED5AD-859D-4EAF-9568-3A95057B381D}" type="pres">
      <dgm:prSet presAssocID="{6B344B9C-D1C2-490E-91D2-60C1A28C33B9}" presName="middleNode" presStyleCnt="0"/>
      <dgm:spPr/>
    </dgm:pt>
    <dgm:pt modelId="{9BFD7B36-FA32-456D-A25F-CE6EA012DD0E}" type="pres">
      <dgm:prSet presAssocID="{6B344B9C-D1C2-490E-91D2-60C1A28C33B9}" presName="padding" presStyleLbl="node1" presStyleIdx="0" presStyleCnt="3"/>
      <dgm:spPr/>
    </dgm:pt>
    <dgm:pt modelId="{E7953062-C27E-42F5-9858-CA8921B5F59A}" type="pres">
      <dgm:prSet presAssocID="{6B344B9C-D1C2-490E-91D2-60C1A28C33B9}" presName="shape" presStyleLbl="node1" presStyleIdx="1" presStyleCnt="3">
        <dgm:presLayoutVars>
          <dgm:bulletEnabled val="1"/>
        </dgm:presLayoutVars>
      </dgm:prSet>
      <dgm:spPr/>
      <dgm:t>
        <a:bodyPr/>
        <a:lstStyle/>
        <a:p>
          <a:endParaRPr lang="en-US"/>
        </a:p>
      </dgm:t>
    </dgm:pt>
    <dgm:pt modelId="{2BCA7C7E-5C00-4DF2-93EE-A7283270DD90}" type="pres">
      <dgm:prSet presAssocID="{C651D384-D02E-4D2C-B0C0-07CC713DDF5E}" presName="sibTrans" presStyleLbl="sibTrans2D1" presStyleIdx="1" presStyleCnt="2"/>
      <dgm:spPr/>
      <dgm:t>
        <a:bodyPr/>
        <a:lstStyle/>
        <a:p>
          <a:endParaRPr lang="en-US"/>
        </a:p>
      </dgm:t>
    </dgm:pt>
    <dgm:pt modelId="{A45C29C8-3845-4C56-B3D6-1E47D4ADDC44}" type="pres">
      <dgm:prSet presAssocID="{02F29FBB-9F47-4B6C-A4BF-5C97742A73BF}" presName="lastNode" presStyleLbl="node1" presStyleIdx="2" presStyleCnt="3" custLinFactNeighborX="-14448">
        <dgm:presLayoutVars>
          <dgm:bulletEnabled val="1"/>
        </dgm:presLayoutVars>
      </dgm:prSet>
      <dgm:spPr/>
      <dgm:t>
        <a:bodyPr/>
        <a:lstStyle/>
        <a:p>
          <a:endParaRPr lang="en-US"/>
        </a:p>
      </dgm:t>
    </dgm:pt>
  </dgm:ptLst>
  <dgm:cxnLst>
    <dgm:cxn modelId="{3B05CFC5-6E0F-4888-A1CA-E585B8C28F6A}" type="presOf" srcId="{82905579-D0F8-4F88-A6EE-158F8DE4C3A6}" destId="{C9FFCCFD-9FF4-4C52-BC13-BBEE7CAD2685}" srcOrd="0" destOrd="0" presId="urn:microsoft.com/office/officeart/2005/8/layout/bProcess2"/>
    <dgm:cxn modelId="{69F4E058-E428-449B-9B37-F583DEBD576D}" srcId="{236EBD65-7CC7-420C-A54A-F04D7E54A331}" destId="{02F29FBB-9F47-4B6C-A4BF-5C97742A73BF}" srcOrd="2" destOrd="0" parTransId="{4AF9E04D-5878-417B-B786-575BD66EA5A0}" sibTransId="{9362DE25-89DB-4C75-B3F9-7CD91ACDCEC5}"/>
    <dgm:cxn modelId="{239CE436-A64D-43AE-A785-F5255285432A}" type="presOf" srcId="{6B344B9C-D1C2-490E-91D2-60C1A28C33B9}" destId="{E7953062-C27E-42F5-9858-CA8921B5F59A}" srcOrd="0" destOrd="0" presId="urn:microsoft.com/office/officeart/2005/8/layout/bProcess2"/>
    <dgm:cxn modelId="{D593D60F-90F8-4D7C-8E66-59A94C993522}" srcId="{236EBD65-7CC7-420C-A54A-F04D7E54A331}" destId="{6B344B9C-D1C2-490E-91D2-60C1A28C33B9}" srcOrd="1" destOrd="0" parTransId="{49AF8C8A-2F13-4222-837F-BA5A4609E041}" sibTransId="{C651D384-D02E-4D2C-B0C0-07CC713DDF5E}"/>
    <dgm:cxn modelId="{DB463F8F-2196-4D4D-B812-A685DE67A2FE}" srcId="{236EBD65-7CC7-420C-A54A-F04D7E54A331}" destId="{82905579-D0F8-4F88-A6EE-158F8DE4C3A6}" srcOrd="0" destOrd="0" parTransId="{5982495E-2CC1-4C09-AF20-6D2E05BD8F33}" sibTransId="{6117E61C-8B11-4257-82BD-512796865957}"/>
    <dgm:cxn modelId="{443930FF-3FCA-417B-AAF6-E20981BEC106}" type="presOf" srcId="{02F29FBB-9F47-4B6C-A4BF-5C97742A73BF}" destId="{A45C29C8-3845-4C56-B3D6-1E47D4ADDC44}" srcOrd="0" destOrd="0" presId="urn:microsoft.com/office/officeart/2005/8/layout/bProcess2"/>
    <dgm:cxn modelId="{7C3F8D77-9357-4CC3-91AF-5029EF84FD39}" type="presOf" srcId="{6117E61C-8B11-4257-82BD-512796865957}" destId="{5F6052D0-65E3-4835-AC67-82DF8759C109}" srcOrd="0" destOrd="0" presId="urn:microsoft.com/office/officeart/2005/8/layout/bProcess2"/>
    <dgm:cxn modelId="{07B38138-F6D8-475A-BC36-C3FBF4DB8EC3}" type="presOf" srcId="{C651D384-D02E-4D2C-B0C0-07CC713DDF5E}" destId="{2BCA7C7E-5C00-4DF2-93EE-A7283270DD90}" srcOrd="0" destOrd="0" presId="urn:microsoft.com/office/officeart/2005/8/layout/bProcess2"/>
    <dgm:cxn modelId="{0EA9A811-D1D5-4B5A-9E7E-CD6C48B31C8E}" type="presOf" srcId="{236EBD65-7CC7-420C-A54A-F04D7E54A331}" destId="{BE6375C4-881C-45B2-B4AA-21E647EB10A4}" srcOrd="0" destOrd="0" presId="urn:microsoft.com/office/officeart/2005/8/layout/bProcess2"/>
    <dgm:cxn modelId="{31795B6C-4F0B-4AB9-9539-962C8BE97CCE}" type="presParOf" srcId="{BE6375C4-881C-45B2-B4AA-21E647EB10A4}" destId="{C9FFCCFD-9FF4-4C52-BC13-BBEE7CAD2685}" srcOrd="0" destOrd="0" presId="urn:microsoft.com/office/officeart/2005/8/layout/bProcess2"/>
    <dgm:cxn modelId="{C0031A92-348F-4035-9354-9B1ABEAA6A37}" type="presParOf" srcId="{BE6375C4-881C-45B2-B4AA-21E647EB10A4}" destId="{5F6052D0-65E3-4835-AC67-82DF8759C109}" srcOrd="1" destOrd="0" presId="urn:microsoft.com/office/officeart/2005/8/layout/bProcess2"/>
    <dgm:cxn modelId="{7A0B341E-CC85-4973-9A8B-01C8A95959CA}" type="presParOf" srcId="{BE6375C4-881C-45B2-B4AA-21E647EB10A4}" destId="{338ED5AD-859D-4EAF-9568-3A95057B381D}" srcOrd="2" destOrd="0" presId="urn:microsoft.com/office/officeart/2005/8/layout/bProcess2"/>
    <dgm:cxn modelId="{8EF8B83B-507D-4071-9119-83C6808BE4F2}" type="presParOf" srcId="{338ED5AD-859D-4EAF-9568-3A95057B381D}" destId="{9BFD7B36-FA32-456D-A25F-CE6EA012DD0E}" srcOrd="0" destOrd="0" presId="urn:microsoft.com/office/officeart/2005/8/layout/bProcess2"/>
    <dgm:cxn modelId="{96E97D00-56F3-4598-AB59-4707E9432747}" type="presParOf" srcId="{338ED5AD-859D-4EAF-9568-3A95057B381D}" destId="{E7953062-C27E-42F5-9858-CA8921B5F59A}" srcOrd="1" destOrd="0" presId="urn:microsoft.com/office/officeart/2005/8/layout/bProcess2"/>
    <dgm:cxn modelId="{18E26083-A417-49BB-BDDA-A451501773F4}" type="presParOf" srcId="{BE6375C4-881C-45B2-B4AA-21E647EB10A4}" destId="{2BCA7C7E-5C00-4DF2-93EE-A7283270DD90}" srcOrd="3" destOrd="0" presId="urn:microsoft.com/office/officeart/2005/8/layout/bProcess2"/>
    <dgm:cxn modelId="{C4F1166B-A03B-4197-8C35-71DC86CDBD98}" type="presParOf" srcId="{BE6375C4-881C-45B2-B4AA-21E647EB10A4}" destId="{A45C29C8-3845-4C56-B3D6-1E47D4ADDC44}" srcOrd="4" destOrd="0" presId="urn:microsoft.com/office/officeart/2005/8/layout/b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756199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257557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71370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6791F2-FD16-432B-B610-1429010F85CC}"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05234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Convergence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96811B-A47A-4BF1-AEA3-0340227CE2C8}"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739976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12257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D12675F0-B1E5-446A-9F86-8AEC9B13B278}" type="datetime1">
              <a:rPr lang="en-US" smtClean="0">
                <a:solidFill>
                  <a:prstClr val="black"/>
                </a:solidFill>
              </a:rPr>
              <a:pPr/>
              <a:t>3/5/2014</a:t>
            </a:fld>
            <a:endParaRPr lang="en-US" dirty="0">
              <a:solidFill>
                <a:prstClr val="black"/>
              </a:solidFill>
            </a:endParaRPr>
          </a:p>
        </p:txBody>
      </p:sp>
      <p:sp>
        <p:nvSpPr>
          <p:cNvPr id="6" name="Footer Placeholder 5"/>
          <p:cNvSpPr>
            <a:spLocks noGrp="1"/>
          </p:cNvSpPr>
          <p:nvPr>
            <p:ph type="ftr" sz="quarter" idx="12"/>
          </p:nvPr>
        </p:nvSpPr>
        <p:spPr/>
        <p:txBody>
          <a:bodyPr/>
          <a:lstStyle/>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4ED4314-266A-4E1A-A14B-80BE5EF4B635}"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14282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42D00C-3638-4A43-AECF-1629B93265F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095259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a:lnSpc>
                <a:spcPct val="100000"/>
              </a:lnSpc>
              <a:spcAft>
                <a:spcPts val="0"/>
              </a:spcAft>
              <a:defRPr/>
            </a:pPr>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185591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97116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507753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607889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9135068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168439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025245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4043027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765207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0739298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057643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011394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9672090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320842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21990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4856936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8577208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906396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893421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538331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039062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274773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91515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5515330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276503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07748083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010969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4586701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85897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30873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23757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5701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392695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126021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4"/>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55236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11785839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8" y="5741677"/>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4"/>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391488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8" y="5741677"/>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739361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6"/>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8" y="5741677"/>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256420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426541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42880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8147630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8635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804758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746908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7511285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924828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776772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6147871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4946455"/>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600540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417765790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108678103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779491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49370714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0359715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8056429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70382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233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2619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55958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291431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23989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pPr defTabSz="932597"/>
            <a:fld id="{8CD7C157-B6AC-47AD-B108-424AF0B84B6A}" type="datetimeFigureOut">
              <a:rPr lang="en-US" smtClean="0">
                <a:solidFill>
                  <a:srgbClr val="505050"/>
                </a:solidFill>
              </a:rPr>
              <a:pPr defTabSz="932597"/>
              <a:t>3/5/2014</a:t>
            </a:fld>
            <a:endParaRPr lang="en-US">
              <a:solidFill>
                <a:srgbClr val="50505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50505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pPr defTabSz="932597"/>
            <a:fld id="{8E2F4CD5-72EB-4361-8C3F-08D0FA620838}" type="slidenum">
              <a:rPr lang="en-US" smtClean="0">
                <a:solidFill>
                  <a:srgbClr val="505050"/>
                </a:solidFill>
              </a:rPr>
              <a:pPr defTabSz="932597"/>
              <a:t>‹#›</a:t>
            </a:fld>
            <a:endParaRPr lang="en-US">
              <a:solidFill>
                <a:srgbClr val="505050"/>
              </a:solidFill>
            </a:endParaRPr>
          </a:p>
        </p:txBody>
      </p:sp>
    </p:spTree>
    <p:extLst>
      <p:ext uri="{BB962C8B-B14F-4D97-AF65-F5344CB8AC3E}">
        <p14:creationId xmlns:p14="http://schemas.microsoft.com/office/powerpoint/2010/main" val="3213518314"/>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3733"/>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8" y="6482889"/>
            <a:ext cx="2798207" cy="372394"/>
          </a:xfrm>
          <a:prstGeom prst="rect">
            <a:avLst/>
          </a:prstGeom>
        </p:spPr>
        <p:txBody>
          <a:bodyPr/>
          <a:lstStyle/>
          <a:p>
            <a:pPr defTabSz="932597"/>
            <a:fld id="{8CD7C157-B6AC-47AD-B108-424AF0B84B6A}" type="datetimeFigureOut">
              <a:rPr lang="en-US" smtClean="0">
                <a:solidFill>
                  <a:srgbClr val="505050"/>
                </a:solidFill>
              </a:rPr>
              <a:pPr defTabSz="932597"/>
              <a:t>3/5/2014</a:t>
            </a:fld>
            <a:endParaRPr lang="en-US">
              <a:solidFill>
                <a:srgbClr val="50505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50505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pPr defTabSz="932597"/>
            <a:fld id="{8E2F4CD5-72EB-4361-8C3F-08D0FA620838}" type="slidenum">
              <a:rPr lang="en-US" smtClean="0">
                <a:solidFill>
                  <a:srgbClr val="505050"/>
                </a:solidFill>
              </a:rPr>
              <a:pPr defTabSz="932597"/>
              <a:t>‹#›</a:t>
            </a:fld>
            <a:endParaRPr lang="en-US">
              <a:solidFill>
                <a:srgbClr val="505050"/>
              </a:solidFill>
            </a:endParaRPr>
          </a:p>
        </p:txBody>
      </p:sp>
    </p:spTree>
    <p:extLst>
      <p:ext uri="{BB962C8B-B14F-4D97-AF65-F5344CB8AC3E}">
        <p14:creationId xmlns:p14="http://schemas.microsoft.com/office/powerpoint/2010/main" val="20566110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8" y="445257"/>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8" y="1222427"/>
            <a:ext cx="11629837" cy="22281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384764373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3_Section Title Accent Color 2">
    <p:bg>
      <p:bgPr>
        <a:gradFill flip="none" rotWithShape="1">
          <a:gsLst>
            <a:gs pos="0">
              <a:schemeClr val="bg1"/>
            </a:gs>
            <a:gs pos="99167">
              <a:schemeClr val="bg1">
                <a:lumMod val="85000"/>
              </a:schemeClr>
            </a:gs>
            <a:gs pos="49000">
              <a:schemeClr val="bg1">
                <a:lumMod val="9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29546" y="116465"/>
            <a:ext cx="11918289" cy="1010320"/>
          </a:xfrm>
          <a:noFill/>
        </p:spPr>
        <p:txBody>
          <a:bodyPr tIns="124309" bIns="124309" anchor="t" anchorCtr="0"/>
          <a:lstStyle>
            <a:lvl1pPr>
              <a:defRPr sz="6499" spc="-136" baseline="0">
                <a:solidFill>
                  <a:schemeClr val="tx1"/>
                </a:solidFill>
              </a:defRPr>
            </a:lvl1pPr>
          </a:lstStyle>
          <a:p>
            <a:r>
              <a:rPr lang="en-US" dirty="0" smtClean="0"/>
              <a:t>Section title</a:t>
            </a:r>
            <a:endParaRPr lang="en-US" dirty="0"/>
          </a:p>
        </p:txBody>
      </p:sp>
    </p:spTree>
    <p:extLst>
      <p:ext uri="{BB962C8B-B14F-4D97-AF65-F5344CB8AC3E}">
        <p14:creationId xmlns:p14="http://schemas.microsoft.com/office/powerpoint/2010/main" val="1173409197"/>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MS END SLIDE 2013">
    <p:bg>
      <p:bgPr>
        <a:gradFill>
          <a:gsLst>
            <a:gs pos="0">
              <a:schemeClr val="bg1"/>
            </a:gs>
            <a:gs pos="99167">
              <a:schemeClr val="bg1">
                <a:lumMod val="85000"/>
              </a:schemeClr>
            </a:gs>
            <a:gs pos="49000">
              <a:schemeClr val="bg1">
                <a:lumMod val="9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4313238" y="3116262"/>
            <a:ext cx="3288506" cy="701984"/>
          </a:xfrm>
          <a:prstGeom prst="rect">
            <a:avLst/>
          </a:prstGeom>
        </p:spPr>
      </p:pic>
    </p:spTree>
    <p:extLst>
      <p:ext uri="{BB962C8B-B14F-4D97-AF65-F5344CB8AC3E}">
        <p14:creationId xmlns:p14="http://schemas.microsoft.com/office/powerpoint/2010/main" val="194045241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image" Target="../media/image1.png"/><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theme" Target="../theme/theme3.xml"/><Relationship Id="rId8"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293141049"/>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1352956065"/>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 id="2147484271" r:id="rId24"/>
    <p:sldLayoutId id="2147484272" r:id="rId25"/>
    <p:sldLayoutId id="2147484273" r:id="rId26"/>
    <p:sldLayoutId id="2147484274" r:id="rId27"/>
    <p:sldLayoutId id="2147484275" r:id="rId28"/>
    <p:sldLayoutId id="2147484276" r:id="rId29"/>
    <p:sldLayoutId id="2147484277" r:id="rId30"/>
    <p:sldLayoutId id="2147484278" r:id="rId31"/>
    <p:sldLayoutId id="2147484279" r:id="rId32"/>
    <p:sldLayoutId id="2147484280" r:id="rId33"/>
    <p:sldLayoutId id="2147484281" r:id="rId34"/>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9.xml"/><Relationship Id="rId4" Type="http://schemas.openxmlformats.org/officeDocument/2006/relationships/image" Target="../media/image40.jpg"/></Relationships>
</file>

<file path=ppt/slides/_rels/slide1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4.xml"/><Relationship Id="rId4" Type="http://schemas.openxmlformats.org/officeDocument/2006/relationships/image" Target="../media/image43.jpg"/></Relationships>
</file>

<file path=ppt/slides/_rels/slide1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74.xml"/><Relationship Id="rId4" Type="http://schemas.openxmlformats.org/officeDocument/2006/relationships/image" Target="../media/image5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3" Type="http://schemas.openxmlformats.org/officeDocument/2006/relationships/hyperlink" Target="mailto:jbullock@Microsoft.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81.xml"/><Relationship Id="rId5" Type="http://schemas.openxmlformats.org/officeDocument/2006/relationships/image" Target="../media/image59.pn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4.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8.xml"/></Relationships>
</file>

<file path=ppt/slides/_rels/slide3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8.xml"/></Relationships>
</file>

<file path=ppt/slides/_rels/slide3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8.xml"/></Relationships>
</file>

<file path=ppt/slides/_rels/slide3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8.xml"/></Relationships>
</file>

<file path=ppt/slides/_rels/slide3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8.xml"/></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4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6.xml.rels><?xml version="1.0" encoding="UTF-8" standalone="yes"?>
<Relationships xmlns="http://schemas.openxmlformats.org/package/2006/relationships"><Relationship Id="rId8" Type="http://schemas.openxmlformats.org/officeDocument/2006/relationships/hyperlink" Target="http://www.microsoft.com/casestudies/Microsoft-Dynamics-CRM-2013/Metro-Bank/Metro-Bank-With-Microsoft-Dynamics-Revolutionizing-banking-by-putting-customers-first/710000003447" TargetMode="External"/><Relationship Id="rId3" Type="http://schemas.openxmlformats.org/officeDocument/2006/relationships/slideLayout" Target="../slideLayouts/slideLayout81.xml"/><Relationship Id="rId7" Type="http://schemas.openxmlformats.org/officeDocument/2006/relationships/image" Target="../media/image8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notesSlide" Target="../notesSlides/notesSlide14.xml"/><Relationship Id="rId9" Type="http://schemas.openxmlformats.org/officeDocument/2006/relationships/image" Target="../media/image8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8.xml.rels><?xml version="1.0" encoding="UTF-8" standalone="yes"?>
<Relationships xmlns="http://schemas.openxmlformats.org/package/2006/relationships"><Relationship Id="rId3" Type="http://schemas.openxmlformats.org/officeDocument/2006/relationships/hyperlink" Target="http://www.microsoft.com/en-US/dynamics/crm-customer-center/enable-document-management-on-entities.aspx" TargetMode="External"/><Relationship Id="rId7" Type="http://schemas.openxmlformats.org/officeDocument/2006/relationships/hyperlink" Target="http://www.microsoft.com/en-us/download/confirmation.aspx?id=40321" TargetMode="External"/><Relationship Id="rId2" Type="http://schemas.openxmlformats.org/officeDocument/2006/relationships/hyperlink" Target="http://www.powerobjects.com/blog/2013/03/08/configure-microsoft-dynamics-crm-online-with-yammer/" TargetMode="External"/><Relationship Id="rId1" Type="http://schemas.openxmlformats.org/officeDocument/2006/relationships/slideLayout" Target="../slideLayouts/slideLayout69.xml"/><Relationship Id="rId6" Type="http://schemas.openxmlformats.org/officeDocument/2006/relationships/hyperlink" Target="http://community.dynamics.com/crm/b/crmgirishraja/archive/2013/05/13/connecting-sharepoint-online-and-crm-online-using-bcs-2013-edition.aspx" TargetMode="External"/><Relationship Id="rId5" Type="http://schemas.openxmlformats.org/officeDocument/2006/relationships/hyperlink" Target="http://community.office365.com/en-us/forums/154/t/157695.aspx" TargetMode="External"/><Relationship Id="rId4" Type="http://schemas.openxmlformats.org/officeDocument/2006/relationships/hyperlink" Target="http://www.microsoft.com/en-us/download/details.aspx?id=5283"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74.xml"/><Relationship Id="rId6" Type="http://schemas.openxmlformats.org/officeDocument/2006/relationships/image" Target="../media/image17.jpeg"/><Relationship Id="rId11" Type="http://schemas.openxmlformats.org/officeDocument/2006/relationships/image" Target="../media/image22.png"/><Relationship Id="rId5" Type="http://schemas.openxmlformats.org/officeDocument/2006/relationships/image" Target="../media/image16.jpeg"/><Relationship Id="rId10" Type="http://schemas.openxmlformats.org/officeDocument/2006/relationships/image" Target="../media/image21.png"/><Relationship Id="rId4" Type="http://schemas.openxmlformats.org/officeDocument/2006/relationships/image" Target="../media/image15.jpeg"/><Relationship Id="rId9" Type="http://schemas.openxmlformats.org/officeDocument/2006/relationships/image" Target="../media/image20.png"/></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3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90.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6.png"/><Relationship Id="rId7" Type="http://schemas.openxmlformats.org/officeDocument/2006/relationships/diagramColors" Target="../diagrams/colors1.xml"/><Relationship Id="rId12"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81.xml"/><Relationship Id="rId6" Type="http://schemas.openxmlformats.org/officeDocument/2006/relationships/diagramQuickStyle" Target="../diagrams/quickStyle1.xml"/><Relationship Id="rId11" Type="http://schemas.openxmlformats.org/officeDocument/2006/relationships/image" Target="../media/image29.png"/><Relationship Id="rId5" Type="http://schemas.openxmlformats.org/officeDocument/2006/relationships/diagramLayout" Target="../diagrams/layout1.xml"/><Relationship Id="rId10" Type="http://schemas.openxmlformats.org/officeDocument/2006/relationships/image" Target="../media/image28.jpeg"/><Relationship Id="rId4" Type="http://schemas.openxmlformats.org/officeDocument/2006/relationships/diagramData" Target="../diagrams/data1.xml"/><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69.xml"/><Relationship Id="rId6" Type="http://schemas.openxmlformats.org/officeDocument/2006/relationships/image" Target="../media/image35.jpeg"/><Relationship Id="rId5" Type="http://schemas.openxmlformats.org/officeDocument/2006/relationships/image" Target="../media/image34.jpg"/><Relationship Id="rId4" Type="http://schemas.openxmlformats.org/officeDocument/2006/relationships/image" Target="../media/image3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119" dirty="0"/>
              <a:t>Top 6 Office 365 Integration Points with Dynamics CRM Online</a:t>
            </a:r>
          </a:p>
        </p:txBody>
      </p:sp>
    </p:spTree>
    <p:extLst>
      <p:ext uri="{BB962C8B-B14F-4D97-AF65-F5344CB8AC3E}">
        <p14:creationId xmlns:p14="http://schemas.microsoft.com/office/powerpoint/2010/main" val="3264114775"/>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8207" t="6633" b="1877"/>
          <a:stretch/>
        </p:blipFill>
        <p:spPr>
          <a:xfrm>
            <a:off x="-183696" y="-97146"/>
            <a:ext cx="13255710" cy="7101386"/>
          </a:xfrm>
          <a:prstGeom prst="rect">
            <a:avLst/>
          </a:prstGeom>
        </p:spPr>
      </p:pic>
      <p:pic>
        <p:nvPicPr>
          <p:cNvPr id="6" name="Picture 5"/>
          <p:cNvPicPr>
            <a:picLocks noChangeAspect="1"/>
          </p:cNvPicPr>
          <p:nvPr/>
        </p:nvPicPr>
        <p:blipFill rotWithShape="1">
          <a:blip r:embed="rId3"/>
          <a:srcRect l="11947" t="7497"/>
          <a:stretch/>
        </p:blipFill>
        <p:spPr>
          <a:xfrm>
            <a:off x="-57406" y="1"/>
            <a:ext cx="12492999" cy="6994525"/>
          </a:xfrm>
          <a:prstGeom prst="rect">
            <a:avLst/>
          </a:prstGeom>
        </p:spPr>
      </p:pic>
      <p:sp>
        <p:nvSpPr>
          <p:cNvPr id="3" name="Title 2"/>
          <p:cNvSpPr>
            <a:spLocks noGrp="1"/>
          </p:cNvSpPr>
          <p:nvPr>
            <p:ph type="title"/>
          </p:nvPr>
        </p:nvSpPr>
        <p:spPr>
          <a:xfrm>
            <a:off x="275482" y="295274"/>
            <a:ext cx="6651923" cy="917575"/>
          </a:xfrm>
          <a:solidFill>
            <a:schemeClr val="bg1"/>
          </a:solidFill>
          <a:ln>
            <a:solidFill>
              <a:schemeClr val="tx1"/>
            </a:solidFill>
          </a:ln>
          <a:effectLst>
            <a:outerShdw blurRad="50800" dist="38100" dir="8100000" algn="tr" rotWithShape="0">
              <a:prstClr val="black">
                <a:alpha val="40000"/>
              </a:prstClr>
            </a:outerShdw>
          </a:effectLst>
        </p:spPr>
        <p:txBody>
          <a:bodyPr/>
          <a:lstStyle/>
          <a:p>
            <a:r>
              <a:rPr lang="en-US" sz="5507" dirty="0"/>
              <a:t>#1: Common Identity</a:t>
            </a:r>
          </a:p>
        </p:txBody>
      </p:sp>
      <p:sp>
        <p:nvSpPr>
          <p:cNvPr id="9" name="Text Placeholder 4"/>
          <p:cNvSpPr>
            <a:spLocks noGrp="1"/>
          </p:cNvSpPr>
          <p:nvPr>
            <p:ph type="body" sz="quarter" idx="10"/>
          </p:nvPr>
        </p:nvSpPr>
        <p:spPr>
          <a:xfrm>
            <a:off x="246336" y="3583217"/>
            <a:ext cx="6681069" cy="2173456"/>
          </a:xfrm>
          <a:solidFill>
            <a:schemeClr val="bg1"/>
          </a:solidFill>
          <a:ln>
            <a:solidFill>
              <a:schemeClr val="tx1"/>
            </a:solidFill>
          </a:ln>
          <a:effectLst>
            <a:outerShdw blurRad="50800" dist="38100" dir="8100000" algn="tr" rotWithShape="0">
              <a:prstClr val="black">
                <a:alpha val="40000"/>
              </a:prstClr>
            </a:outerShdw>
          </a:effectLst>
        </p:spPr>
        <p:txBody>
          <a:bodyPr/>
          <a:lstStyle/>
          <a:p>
            <a:pPr marL="0" indent="0">
              <a:buClr>
                <a:schemeClr val="tx2"/>
              </a:buClr>
              <a:buNone/>
            </a:pPr>
            <a:r>
              <a:rPr lang="en-US" sz="4080" dirty="0">
                <a:solidFill>
                  <a:schemeClr val="tx1"/>
                </a:solidFill>
              </a:rPr>
              <a:t>Why Should I Care?</a:t>
            </a:r>
          </a:p>
          <a:p>
            <a:pPr>
              <a:buClr>
                <a:schemeClr val="tx2"/>
              </a:buClr>
            </a:pPr>
            <a:r>
              <a:rPr lang="en-US" sz="4080" dirty="0">
                <a:solidFill>
                  <a:schemeClr val="tx2"/>
                </a:solidFill>
              </a:rPr>
              <a:t>Single Sign on Across</a:t>
            </a:r>
          </a:p>
          <a:p>
            <a:pPr>
              <a:buClr>
                <a:schemeClr val="tx2"/>
              </a:buClr>
            </a:pPr>
            <a:r>
              <a:rPr lang="en-US" sz="4080" dirty="0">
                <a:solidFill>
                  <a:schemeClr val="tx2"/>
                </a:solidFill>
              </a:rPr>
              <a:t>Seamless Integration</a:t>
            </a:r>
          </a:p>
        </p:txBody>
      </p:sp>
    </p:spTree>
    <p:extLst>
      <p:ext uri="{BB962C8B-B14F-4D97-AF65-F5344CB8AC3E}">
        <p14:creationId xmlns:p14="http://schemas.microsoft.com/office/powerpoint/2010/main" val="111766854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xit" presetSubtype="2" fill="hold" nodeType="withEffect">
                                  <p:stCondLst>
                                    <p:cond delay="2000"/>
                                  </p:stCondLst>
                                  <p:childTnLst>
                                    <p:anim calcmode="lin" valueType="num">
                                      <p:cBhvr additive="base">
                                        <p:cTn id="10" dur="500"/>
                                        <p:tgtEl>
                                          <p:spTgt spid="2"/>
                                        </p:tgtEl>
                                        <p:attrNameLst>
                                          <p:attrName>ppt_x</p:attrName>
                                        </p:attrNameLst>
                                      </p:cBhvr>
                                      <p:tavLst>
                                        <p:tav tm="0">
                                          <p:val>
                                            <p:strVal val="ppt_x"/>
                                          </p:val>
                                        </p:tav>
                                        <p:tav tm="100000">
                                          <p:val>
                                            <p:strVal val="1+ppt_w/2"/>
                                          </p:val>
                                        </p:tav>
                                      </p:tavLst>
                                    </p:anim>
                                    <p:anim calcmode="lin" valueType="num">
                                      <p:cBhvr additive="base">
                                        <p:cTn id="11" dur="500"/>
                                        <p:tgtEl>
                                          <p:spTgt spid="2"/>
                                        </p:tgtEl>
                                        <p:attrNameLst>
                                          <p:attrName>ppt_y</p:attrName>
                                        </p:attrNameLst>
                                      </p:cBhvr>
                                      <p:tavLst>
                                        <p:tav tm="0">
                                          <p:val>
                                            <p:strVal val="ppt_y"/>
                                          </p:val>
                                        </p:tav>
                                        <p:tav tm="100000">
                                          <p:val>
                                            <p:strVal val="ppt_y"/>
                                          </p:val>
                                        </p:tav>
                                      </p:tavLst>
                                    </p:anim>
                                    <p:set>
                                      <p:cBhvr>
                                        <p:cTn id="12" dur="1" fill="hold">
                                          <p:stCondLst>
                                            <p:cond delay="499"/>
                                          </p:stCondLst>
                                        </p:cTn>
                                        <p:tgtEl>
                                          <p:spTgt spid="2"/>
                                        </p:tgtEl>
                                        <p:attrNameLst>
                                          <p:attrName>style.visibility</p:attrName>
                                        </p:attrNameLst>
                                      </p:cBhvr>
                                      <p:to>
                                        <p:strVal val="hidden"/>
                                      </p:to>
                                    </p:set>
                                  </p:childTnLst>
                                </p:cTn>
                              </p:par>
                            </p:childTnLst>
                          </p:cTn>
                        </p:par>
                        <p:par>
                          <p:cTn id="13" fill="hold">
                            <p:stCondLst>
                              <p:cond delay="2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9">
                                            <p:bg/>
                                          </p:spTgt>
                                        </p:tgtEl>
                                        <p:attrNameLst>
                                          <p:attrName>style.visibility</p:attrName>
                                        </p:attrNameLst>
                                      </p:cBhvr>
                                      <p:to>
                                        <p:strVal val="visible"/>
                                      </p:to>
                                    </p:set>
                                    <p:anim calcmode="lin" valueType="num">
                                      <p:cBhvr additive="base">
                                        <p:cTn id="22" dur="500" fill="hold"/>
                                        <p:tgtEl>
                                          <p:spTgt spid="9">
                                            <p:bg/>
                                          </p:spTgt>
                                        </p:tgtEl>
                                        <p:attrNameLst>
                                          <p:attrName>ppt_x</p:attrName>
                                        </p:attrNameLst>
                                      </p:cBhvr>
                                      <p:tavLst>
                                        <p:tav tm="0">
                                          <p:val>
                                            <p:strVal val="0-#ppt_w/2"/>
                                          </p:val>
                                        </p:tav>
                                        <p:tav tm="100000">
                                          <p:val>
                                            <p:strVal val="#ppt_x"/>
                                          </p:val>
                                        </p:tav>
                                      </p:tavLst>
                                    </p:anim>
                                    <p:anim calcmode="lin" valueType="num">
                                      <p:cBhvr additive="base">
                                        <p:cTn id="23" dur="500" fill="hold"/>
                                        <p:tgtEl>
                                          <p:spTgt spid="9">
                                            <p:bg/>
                                          </p:spTgt>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 calcmode="lin" valueType="num">
                                      <p:cBhvr additive="base">
                                        <p:cTn id="26"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9">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 calcmode="lin" valueType="num">
                                      <p:cBhvr additive="base">
                                        <p:cTn id="30"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9">
                                            <p:txEl>
                                              <p:pRg st="1" end="1"/>
                                            </p:txEl>
                                          </p:spTgt>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9">
                                            <p:txEl>
                                              <p:pRg st="2" end="2"/>
                                            </p:txEl>
                                          </p:spTgt>
                                        </p:tgtEl>
                                        <p:attrNameLst>
                                          <p:attrName>style.visibility</p:attrName>
                                        </p:attrNameLst>
                                      </p:cBhvr>
                                      <p:to>
                                        <p:strVal val="visible"/>
                                      </p:to>
                                    </p:set>
                                    <p:anim calcmode="lin" valueType="num">
                                      <p:cBhvr additive="base">
                                        <p:cTn id="34"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a:srcRect t="7752" r="1738" b="8841"/>
          <a:stretch/>
        </p:blipFill>
        <p:spPr>
          <a:xfrm>
            <a:off x="3910390" y="1772683"/>
            <a:ext cx="8344303" cy="3982069"/>
          </a:xfrm>
          <a:prstGeom prst="rect">
            <a:avLst/>
          </a:prstGeom>
        </p:spPr>
      </p:pic>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#2: Task Integration</a:t>
            </a:r>
          </a:p>
        </p:txBody>
      </p:sp>
      <p:pic>
        <p:nvPicPr>
          <p:cNvPr id="4" name="Picture 3"/>
          <p:cNvPicPr>
            <a:picLocks noChangeAspect="1"/>
          </p:cNvPicPr>
          <p:nvPr/>
        </p:nvPicPr>
        <p:blipFill rotWithShape="1">
          <a:blip r:embed="rId3"/>
          <a:srcRect t="7750" r="19120" b="16923"/>
          <a:stretch/>
        </p:blipFill>
        <p:spPr>
          <a:xfrm>
            <a:off x="3903892" y="1550637"/>
            <a:ext cx="8350803" cy="4144904"/>
          </a:xfrm>
          <a:prstGeom prst="rect">
            <a:avLst/>
          </a:prstGeom>
        </p:spPr>
      </p:pic>
      <p:sp>
        <p:nvSpPr>
          <p:cNvPr id="5" name="TextBox 4"/>
          <p:cNvSpPr txBox="1"/>
          <p:nvPr/>
        </p:nvSpPr>
        <p:spPr>
          <a:xfrm>
            <a:off x="193324" y="1550637"/>
            <a:ext cx="3508364" cy="640363"/>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4080" spc="-71" dirty="0">
                <a:solidFill>
                  <a:srgbClr val="0072C6"/>
                </a:solidFill>
                <a:latin typeface="Segoe UI Light"/>
              </a:rPr>
              <a:t>CRM</a:t>
            </a:r>
          </a:p>
        </p:txBody>
      </p:sp>
      <p:sp>
        <p:nvSpPr>
          <p:cNvPr id="6" name="TextBox 5"/>
          <p:cNvSpPr txBox="1"/>
          <p:nvPr/>
        </p:nvSpPr>
        <p:spPr>
          <a:xfrm>
            <a:off x="193320" y="2931123"/>
            <a:ext cx="3508364" cy="640363"/>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4080" spc="-71" dirty="0">
                <a:solidFill>
                  <a:srgbClr val="0072C6"/>
                </a:solidFill>
                <a:latin typeface="Segoe UI Light"/>
              </a:rPr>
              <a:t>Outlook</a:t>
            </a:r>
          </a:p>
        </p:txBody>
      </p:sp>
      <p:sp>
        <p:nvSpPr>
          <p:cNvPr id="7" name="TextBox 6"/>
          <p:cNvSpPr txBox="1"/>
          <p:nvPr/>
        </p:nvSpPr>
        <p:spPr>
          <a:xfrm>
            <a:off x="193320" y="2241225"/>
            <a:ext cx="3508364" cy="640363"/>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4080" spc="-71" dirty="0">
                <a:solidFill>
                  <a:srgbClr val="0072C6"/>
                </a:solidFill>
                <a:latin typeface="Segoe UI Light"/>
              </a:rPr>
              <a:t>SharePoint</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3890" y="1288301"/>
            <a:ext cx="8350803" cy="5161507"/>
          </a:xfrm>
          <a:prstGeom prst="rect">
            <a:avLst/>
          </a:prstGeom>
        </p:spPr>
      </p:pic>
      <p:sp>
        <p:nvSpPr>
          <p:cNvPr id="11" name="Text Placeholder 4"/>
          <p:cNvSpPr>
            <a:spLocks noGrp="1"/>
          </p:cNvSpPr>
          <p:nvPr>
            <p:ph type="body" sz="quarter" idx="10"/>
          </p:nvPr>
        </p:nvSpPr>
        <p:spPr>
          <a:xfrm>
            <a:off x="88313" y="4059234"/>
            <a:ext cx="3762558" cy="2093586"/>
          </a:xfrm>
          <a:solidFill>
            <a:schemeClr val="bg1"/>
          </a:solidFill>
          <a:ln>
            <a:solidFill>
              <a:schemeClr val="tx1"/>
            </a:solidFill>
          </a:ln>
          <a:effectLst>
            <a:outerShdw blurRad="50800" dist="38100" dir="8100000" algn="tr" rotWithShape="0">
              <a:prstClr val="black">
                <a:alpha val="40000"/>
              </a:prstClr>
            </a:outerShdw>
          </a:effectLst>
        </p:spPr>
        <p:txBody>
          <a:bodyPr/>
          <a:lstStyle/>
          <a:p>
            <a:pPr marL="0" indent="0">
              <a:buNone/>
            </a:pPr>
            <a:r>
              <a:rPr lang="en-US" sz="3264" dirty="0">
                <a:solidFill>
                  <a:schemeClr val="tx1"/>
                </a:solidFill>
              </a:rPr>
              <a:t>Why Should I Care?</a:t>
            </a:r>
          </a:p>
          <a:p>
            <a:pPr marL="0" indent="0">
              <a:buNone/>
            </a:pPr>
            <a:r>
              <a:rPr lang="en-US" sz="3264" dirty="0">
                <a:solidFill>
                  <a:schemeClr val="tx2"/>
                </a:solidFill>
              </a:rPr>
              <a:t>Get to CRM tasks easily from anywhere</a:t>
            </a:r>
          </a:p>
        </p:txBody>
      </p:sp>
    </p:spTree>
    <p:extLst>
      <p:ext uri="{BB962C8B-B14F-4D97-AF65-F5344CB8AC3E}">
        <p14:creationId xmlns:p14="http://schemas.microsoft.com/office/powerpoint/2010/main" val="39604693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
                                            <p:bg/>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
                                            <p:txEl>
                                              <p:pRg st="1" end="1"/>
                                            </p:txEl>
                                          </p:spTgt>
                                        </p:tgtEl>
                                        <p:attrNameLst>
                                          <p:attrName>style.visibility</p:attrName>
                                        </p:attrNameLst>
                                      </p:cBhvr>
                                      <p:to>
                                        <p:strVal val="visible"/>
                                      </p:to>
                                    </p:set>
                                    <p:anim calcmode="lin" valueType="num">
                                      <p:cBhvr additive="base">
                                        <p:cTn id="45" dur="500" fill="hold"/>
                                        <p:tgtEl>
                                          <p:spTgt spid="11">
                                            <p:txEl>
                                              <p:pRg st="1" end="1"/>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1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#3: Outlook/Offline Integration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3473" y="1190409"/>
            <a:ext cx="7647908" cy="580768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240" y="1190409"/>
            <a:ext cx="9800374" cy="5267701"/>
          </a:xfrm>
          <a:prstGeom prst="rect">
            <a:avLst/>
          </a:prstGeom>
        </p:spPr>
      </p:pic>
      <p:sp>
        <p:nvSpPr>
          <p:cNvPr id="11" name="Rectangle 10"/>
          <p:cNvSpPr/>
          <p:nvPr/>
        </p:nvSpPr>
        <p:spPr bwMode="auto">
          <a:xfrm>
            <a:off x="2393473" y="6458110"/>
            <a:ext cx="7817327" cy="539982"/>
          </a:xfrm>
          <a:prstGeom prst="rect">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1656" b="4676"/>
          <a:stretch/>
        </p:blipFill>
        <p:spPr>
          <a:xfrm>
            <a:off x="1317240" y="1149982"/>
            <a:ext cx="9800374" cy="5343432"/>
          </a:xfrm>
          <a:prstGeom prst="rect">
            <a:avLst/>
          </a:prstGeom>
        </p:spPr>
      </p:pic>
      <p:sp>
        <p:nvSpPr>
          <p:cNvPr id="13" name="Text Placeholder 4"/>
          <p:cNvSpPr txBox="1">
            <a:spLocks/>
          </p:cNvSpPr>
          <p:nvPr/>
        </p:nvSpPr>
        <p:spPr>
          <a:xfrm>
            <a:off x="1768942" y="2700955"/>
            <a:ext cx="5381898" cy="3252476"/>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a:lst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4080" dirty="0">
                <a:solidFill>
                  <a:srgbClr val="505050"/>
                </a:solidFill>
              </a:rPr>
              <a:t>Why Should I Care?</a:t>
            </a:r>
          </a:p>
          <a:p>
            <a:pPr>
              <a:buClr>
                <a:srgbClr val="0072C6"/>
              </a:buClr>
            </a:pPr>
            <a:r>
              <a:rPr lang="en-US" sz="4080" dirty="0">
                <a:solidFill>
                  <a:srgbClr val="0072C6"/>
                </a:solidFill>
              </a:rPr>
              <a:t>Integrated View</a:t>
            </a:r>
          </a:p>
          <a:p>
            <a:pPr>
              <a:buClr>
                <a:srgbClr val="0072C6"/>
              </a:buClr>
            </a:pPr>
            <a:r>
              <a:rPr lang="en-US" sz="4080" dirty="0">
                <a:solidFill>
                  <a:srgbClr val="0072C6"/>
                </a:solidFill>
              </a:rPr>
              <a:t>Ease of Tracking Communications</a:t>
            </a:r>
          </a:p>
          <a:p>
            <a:pPr>
              <a:buClr>
                <a:srgbClr val="0072C6"/>
              </a:buClr>
            </a:pPr>
            <a:r>
              <a:rPr lang="en-US" sz="4080" dirty="0">
                <a:solidFill>
                  <a:srgbClr val="0072C6"/>
                </a:solidFill>
              </a:rPr>
              <a:t>Offline Access to CRM</a:t>
            </a:r>
          </a:p>
        </p:txBody>
      </p:sp>
    </p:spTree>
    <p:extLst>
      <p:ext uri="{BB962C8B-B14F-4D97-AF65-F5344CB8AC3E}">
        <p14:creationId xmlns:p14="http://schemas.microsoft.com/office/powerpoint/2010/main" val="34215136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bg/>
                                          </p:spTgt>
                                        </p:tgtEl>
                                        <p:attrNameLst>
                                          <p:attrName>style.visibility</p:attrName>
                                        </p:attrNameLst>
                                      </p:cBhvr>
                                      <p:to>
                                        <p:strVal val="visible"/>
                                      </p:to>
                                    </p:set>
                                    <p:anim calcmode="lin" valueType="num">
                                      <p:cBhvr additive="base">
                                        <p:cTn id="29" dur="500" fill="hold"/>
                                        <p:tgtEl>
                                          <p:spTgt spid="13">
                                            <p:bg/>
                                          </p:spTgt>
                                        </p:tgtEl>
                                        <p:attrNameLst>
                                          <p:attrName>ppt_x</p:attrName>
                                        </p:attrNameLst>
                                      </p:cBhvr>
                                      <p:tavLst>
                                        <p:tav tm="0">
                                          <p:val>
                                            <p:strVal val="0-#ppt_w/2"/>
                                          </p:val>
                                        </p:tav>
                                        <p:tav tm="100000">
                                          <p:val>
                                            <p:strVal val="#ppt_x"/>
                                          </p:val>
                                        </p:tav>
                                      </p:tavLst>
                                    </p:anim>
                                    <p:anim calcmode="lin" valueType="num">
                                      <p:cBhvr additive="base">
                                        <p:cTn id="30" dur="500" fill="hold"/>
                                        <p:tgtEl>
                                          <p:spTgt spid="13">
                                            <p:bg/>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 calcmode="lin" valueType="num">
                                      <p:cBhvr additive="base">
                                        <p:cTn id="33" dur="500" fill="hold"/>
                                        <p:tgtEl>
                                          <p:spTgt spid="13">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3">
                                            <p:txEl>
                                              <p:pRg st="0" end="0"/>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3">
                                            <p:txEl>
                                              <p:pRg st="1" end="1"/>
                                            </p:txEl>
                                          </p:spTgt>
                                        </p:tgtEl>
                                        <p:attrNameLst>
                                          <p:attrName>style.visibility</p:attrName>
                                        </p:attrNameLst>
                                      </p:cBhvr>
                                      <p:to>
                                        <p:strVal val="visible"/>
                                      </p:to>
                                    </p:set>
                                    <p:anim calcmode="lin" valueType="num">
                                      <p:cBhvr additive="base">
                                        <p:cTn id="37" dur="500" fill="hold"/>
                                        <p:tgtEl>
                                          <p:spTgt spid="13">
                                            <p:txEl>
                                              <p:pRg st="1" end="1"/>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3">
                                            <p:txEl>
                                              <p:pRg st="1" end="1"/>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3">
                                            <p:txEl>
                                              <p:pRg st="2" end="2"/>
                                            </p:txEl>
                                          </p:spTgt>
                                        </p:tgtEl>
                                        <p:attrNameLst>
                                          <p:attrName>style.visibility</p:attrName>
                                        </p:attrNameLst>
                                      </p:cBhvr>
                                      <p:to>
                                        <p:strVal val="visible"/>
                                      </p:to>
                                    </p:set>
                                    <p:anim calcmode="lin" valueType="num">
                                      <p:cBhvr additive="base">
                                        <p:cTn id="41" dur="500" fill="hold"/>
                                        <p:tgtEl>
                                          <p:spTgt spid="13">
                                            <p:txEl>
                                              <p:pRg st="2" end="2"/>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3">
                                            <p:txEl>
                                              <p:pRg st="2" end="2"/>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3">
                                            <p:txEl>
                                              <p:pRg st="3" end="3"/>
                                            </p:txEl>
                                          </p:spTgt>
                                        </p:tgtEl>
                                        <p:attrNameLst>
                                          <p:attrName>style.visibility</p:attrName>
                                        </p:attrNameLst>
                                      </p:cBhvr>
                                      <p:to>
                                        <p:strVal val="visible"/>
                                      </p:to>
                                    </p:set>
                                    <p:anim calcmode="lin" valueType="num">
                                      <p:cBhvr additive="base">
                                        <p:cTn id="45" dur="500" fill="hold"/>
                                        <p:tgtEl>
                                          <p:spTgt spid="13">
                                            <p:txEl>
                                              <p:pRg st="3" end="3"/>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1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043" t="7987" r="1007" b="1518"/>
          <a:stretch/>
        </p:blipFill>
        <p:spPr>
          <a:xfrm>
            <a:off x="275482" y="1660864"/>
            <a:ext cx="7632342" cy="4611350"/>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872" t="8065" r="821" b="2462"/>
          <a:stretch/>
        </p:blipFill>
        <p:spPr>
          <a:xfrm>
            <a:off x="275482" y="1660864"/>
            <a:ext cx="7825107" cy="4611350"/>
          </a:xfrm>
          <a:prstGeom prst="rect">
            <a:avLst/>
          </a:prstGeom>
        </p:spPr>
      </p:pic>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#4: SharePoint Integration</a:t>
            </a:r>
          </a:p>
        </p:txBody>
      </p:sp>
      <p:sp>
        <p:nvSpPr>
          <p:cNvPr id="5" name="TextBox 4"/>
          <p:cNvSpPr txBox="1"/>
          <p:nvPr/>
        </p:nvSpPr>
        <p:spPr>
          <a:xfrm>
            <a:off x="8504466" y="1660864"/>
            <a:ext cx="3766554" cy="576340"/>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3672" spc="-71" dirty="0">
                <a:solidFill>
                  <a:srgbClr val="0072C6"/>
                </a:solidFill>
                <a:latin typeface="Segoe UI Light"/>
              </a:rPr>
              <a:t>CRM View</a:t>
            </a:r>
          </a:p>
        </p:txBody>
      </p:sp>
      <p:sp>
        <p:nvSpPr>
          <p:cNvPr id="6" name="TextBox 5"/>
          <p:cNvSpPr txBox="1"/>
          <p:nvPr/>
        </p:nvSpPr>
        <p:spPr>
          <a:xfrm>
            <a:off x="8504462" y="2351452"/>
            <a:ext cx="3766554" cy="576340"/>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3672" spc="-71" dirty="0">
                <a:solidFill>
                  <a:srgbClr val="0072C6"/>
                </a:solidFill>
                <a:latin typeface="Segoe UI Light"/>
              </a:rPr>
              <a:t>SharePoint View</a:t>
            </a:r>
          </a:p>
        </p:txBody>
      </p:sp>
      <p:sp>
        <p:nvSpPr>
          <p:cNvPr id="7" name="Text Placeholder 4"/>
          <p:cNvSpPr txBox="1">
            <a:spLocks/>
          </p:cNvSpPr>
          <p:nvPr/>
        </p:nvSpPr>
        <p:spPr>
          <a:xfrm>
            <a:off x="8400802" y="3364492"/>
            <a:ext cx="3762558" cy="3540740"/>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a:lst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3264" dirty="0">
                <a:solidFill>
                  <a:srgbClr val="505050"/>
                </a:solidFill>
              </a:rPr>
              <a:t>Why Should I Care?</a:t>
            </a:r>
          </a:p>
          <a:p>
            <a:pPr>
              <a:buClr>
                <a:srgbClr val="0072C6"/>
              </a:buClr>
            </a:pPr>
            <a:r>
              <a:rPr lang="en-US" sz="3264" dirty="0">
                <a:solidFill>
                  <a:srgbClr val="0072C6"/>
                </a:solidFill>
              </a:rPr>
              <a:t>1 Copy of Files</a:t>
            </a:r>
          </a:p>
          <a:p>
            <a:pPr>
              <a:buClr>
                <a:srgbClr val="0072C6"/>
              </a:buClr>
            </a:pPr>
            <a:r>
              <a:rPr lang="en-US" sz="3264" dirty="0">
                <a:solidFill>
                  <a:srgbClr val="0072C6"/>
                </a:solidFill>
              </a:rPr>
              <a:t>Enterprise Content Management</a:t>
            </a:r>
          </a:p>
          <a:p>
            <a:pPr>
              <a:buClr>
                <a:srgbClr val="0072C6"/>
              </a:buClr>
            </a:pPr>
            <a:r>
              <a:rPr lang="en-US" sz="3264" dirty="0">
                <a:solidFill>
                  <a:srgbClr val="0072C6"/>
                </a:solidFill>
              </a:rPr>
              <a:t>Accessible In/Outside of CRM &amp; Beyond</a:t>
            </a:r>
          </a:p>
        </p:txBody>
      </p:sp>
    </p:spTree>
    <p:extLst>
      <p:ext uri="{BB962C8B-B14F-4D97-AF65-F5344CB8AC3E}">
        <p14:creationId xmlns:p14="http://schemas.microsoft.com/office/powerpoint/2010/main" val="4431045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1+#ppt_w/2"/>
                                          </p:val>
                                        </p:tav>
                                        <p:tav tm="100000">
                                          <p:val>
                                            <p:strVal val="#ppt_x"/>
                                          </p:val>
                                        </p:tav>
                                      </p:tavLst>
                                    </p:anim>
                                    <p:anim calcmode="lin" valueType="num">
                                      <p:cBhvr additive="base">
                                        <p:cTn id="28" dur="500" fill="hold"/>
                                        <p:tgtEl>
                                          <p:spTgt spid="7">
                                            <p:bg/>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anim calcmode="lin" valueType="num">
                                      <p:cBhvr additive="base">
                                        <p:cTn id="35"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7">
                                            <p:txEl>
                                              <p:pRg st="1" end="1"/>
                                            </p:txEl>
                                          </p:spTgt>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anim calcmode="lin" valueType="num">
                                      <p:cBhvr additive="base">
                                        <p:cTn id="39"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7">
                                            <p:txEl>
                                              <p:pRg st="2" end="2"/>
                                            </p:txEl>
                                          </p:spTgt>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additive="base">
                                        <p:cTn id="43"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891" t="7624" r="891" b="1206"/>
          <a:stretch/>
        </p:blipFill>
        <p:spPr>
          <a:xfrm>
            <a:off x="3502715" y="1532860"/>
            <a:ext cx="8660644" cy="4456068"/>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99" t="7804" r="2766" b="1510"/>
          <a:stretch/>
        </p:blipFill>
        <p:spPr>
          <a:xfrm>
            <a:off x="3502716" y="1532860"/>
            <a:ext cx="8660643" cy="4514420"/>
          </a:xfrm>
          <a:prstGeom prst="rect">
            <a:avLst/>
          </a:prstGeom>
        </p:spPr>
      </p:pic>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#5: Yammer Integration</a:t>
            </a:r>
          </a:p>
        </p:txBody>
      </p:sp>
      <p:sp>
        <p:nvSpPr>
          <p:cNvPr id="6" name="TextBox 5"/>
          <p:cNvSpPr txBox="1"/>
          <p:nvPr/>
        </p:nvSpPr>
        <p:spPr>
          <a:xfrm>
            <a:off x="193324" y="1550637"/>
            <a:ext cx="3508364" cy="640363"/>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4080" spc="-71" dirty="0">
                <a:solidFill>
                  <a:srgbClr val="0072C6"/>
                </a:solidFill>
                <a:latin typeface="Segoe UI Light"/>
              </a:rPr>
              <a:t>CRM</a:t>
            </a:r>
          </a:p>
        </p:txBody>
      </p:sp>
      <p:sp>
        <p:nvSpPr>
          <p:cNvPr id="7" name="TextBox 6"/>
          <p:cNvSpPr txBox="1"/>
          <p:nvPr/>
        </p:nvSpPr>
        <p:spPr>
          <a:xfrm>
            <a:off x="193320" y="2241225"/>
            <a:ext cx="3508364" cy="640363"/>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4080" spc="-71" dirty="0">
                <a:solidFill>
                  <a:srgbClr val="0072C6"/>
                </a:solidFill>
                <a:latin typeface="Segoe UI Light"/>
              </a:rPr>
              <a:t>Yammer</a:t>
            </a:r>
          </a:p>
        </p:txBody>
      </p:sp>
      <p:sp>
        <p:nvSpPr>
          <p:cNvPr id="8" name="Text Placeholder 4"/>
          <p:cNvSpPr txBox="1">
            <a:spLocks/>
          </p:cNvSpPr>
          <p:nvPr/>
        </p:nvSpPr>
        <p:spPr>
          <a:xfrm>
            <a:off x="193320" y="3409719"/>
            <a:ext cx="3955704" cy="3479512"/>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a:lst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3264" dirty="0">
                <a:solidFill>
                  <a:srgbClr val="505050"/>
                </a:solidFill>
              </a:rPr>
              <a:t>Why Should I Care?</a:t>
            </a:r>
          </a:p>
          <a:p>
            <a:pPr>
              <a:buClr>
                <a:srgbClr val="0072C6"/>
              </a:buClr>
            </a:pPr>
            <a:r>
              <a:rPr lang="en-US" sz="3264" dirty="0">
                <a:solidFill>
                  <a:srgbClr val="0072C6"/>
                </a:solidFill>
              </a:rPr>
              <a:t>CRM Context Brought to Yammer</a:t>
            </a:r>
          </a:p>
          <a:p>
            <a:pPr>
              <a:buClr>
                <a:srgbClr val="0072C6"/>
              </a:buClr>
            </a:pPr>
            <a:r>
              <a:rPr lang="en-US" sz="3264" dirty="0">
                <a:solidFill>
                  <a:srgbClr val="0072C6"/>
                </a:solidFill>
              </a:rPr>
              <a:t>Accessible In/Outside of CRM</a:t>
            </a:r>
          </a:p>
          <a:p>
            <a:pPr>
              <a:buClr>
                <a:srgbClr val="0072C6"/>
              </a:buClr>
            </a:pPr>
            <a:r>
              <a:rPr lang="en-US" sz="3264" dirty="0">
                <a:solidFill>
                  <a:srgbClr val="0072C6"/>
                </a:solidFill>
              </a:rPr>
              <a:t>Auto-Notify CRM Activities</a:t>
            </a:r>
          </a:p>
          <a:p>
            <a:pPr>
              <a:buClr>
                <a:srgbClr val="0072C6"/>
              </a:buClr>
            </a:pPr>
            <a:endParaRPr lang="en-US" sz="3264" dirty="0">
              <a:solidFill>
                <a:srgbClr val="0072C6"/>
              </a:solidFill>
            </a:endParaRPr>
          </a:p>
        </p:txBody>
      </p:sp>
    </p:spTree>
    <p:extLst>
      <p:ext uri="{BB962C8B-B14F-4D97-AF65-F5344CB8AC3E}">
        <p14:creationId xmlns:p14="http://schemas.microsoft.com/office/powerpoint/2010/main" val="14564470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0-#ppt_w/2"/>
                                          </p:val>
                                        </p:tav>
                                        <p:tav tm="100000">
                                          <p:val>
                                            <p:strVal val="#ppt_x"/>
                                          </p:val>
                                        </p:tav>
                                      </p:tavLst>
                                    </p:anim>
                                    <p:anim calcmode="lin" valueType="num">
                                      <p:cBhvr additive="base">
                                        <p:cTn id="28" dur="500" fill="hold"/>
                                        <p:tgtEl>
                                          <p:spTgt spid="8">
                                            <p:bg/>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 calcmode="lin" valueType="num">
                                      <p:cBhvr additive="base">
                                        <p:cTn id="35" dur="50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8">
                                            <p:txEl>
                                              <p:pRg st="1" end="1"/>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anim calcmode="lin" valueType="num">
                                      <p:cBhvr additive="base">
                                        <p:cTn id="39" dur="50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8">
                                            <p:txEl>
                                              <p:pRg st="2" end="2"/>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8">
                                            <p:txEl>
                                              <p:pRg st="3" end="3"/>
                                            </p:txEl>
                                          </p:spTgt>
                                        </p:tgtEl>
                                        <p:attrNameLst>
                                          <p:attrName>style.visibility</p:attrName>
                                        </p:attrNameLst>
                                      </p:cBhvr>
                                      <p:to>
                                        <p:strVal val="visible"/>
                                      </p:to>
                                    </p:set>
                                    <p:anim calcmode="lin" valueType="num">
                                      <p:cBhvr additive="base">
                                        <p:cTn id="43" dur="500" fill="hold"/>
                                        <p:tgtEl>
                                          <p:spTgt spid="8">
                                            <p:txEl>
                                              <p:pRg st="3" end="3"/>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#6: Lync/Skype Integration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480" y="1386348"/>
            <a:ext cx="7870799" cy="5388282"/>
          </a:xfrm>
          <a:prstGeom prst="rect">
            <a:avLst/>
          </a:prstGeom>
        </p:spPr>
      </p:pic>
      <p:sp>
        <p:nvSpPr>
          <p:cNvPr id="6" name="TextBox 5"/>
          <p:cNvSpPr txBox="1"/>
          <p:nvPr/>
        </p:nvSpPr>
        <p:spPr>
          <a:xfrm>
            <a:off x="8504466" y="1660864"/>
            <a:ext cx="3766554" cy="576340"/>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3672" spc="-71" dirty="0">
                <a:solidFill>
                  <a:srgbClr val="0072C6"/>
                </a:solidFill>
                <a:latin typeface="Segoe UI Light"/>
              </a:rPr>
              <a:t>Lync Presence</a:t>
            </a:r>
          </a:p>
        </p:txBody>
      </p:sp>
      <p:sp>
        <p:nvSpPr>
          <p:cNvPr id="7" name="TextBox 6"/>
          <p:cNvSpPr txBox="1"/>
          <p:nvPr/>
        </p:nvSpPr>
        <p:spPr>
          <a:xfrm>
            <a:off x="8504462" y="2351451"/>
            <a:ext cx="3766554" cy="1729020"/>
          </a:xfrm>
          <a:prstGeom prst="rect">
            <a:avLst/>
          </a:prstGeom>
          <a:noFill/>
        </p:spPr>
        <p:txBody>
          <a:bodyPr wrap="square" lIns="0" tIns="0" rIns="0" bIns="0" rtlCol="0">
            <a:spAutoFit/>
          </a:bodyPr>
          <a:lstStyle/>
          <a:p>
            <a:pPr marL="582873" indent="-582873" defTabSz="932597">
              <a:buFont typeface="Wingdings" panose="05000000000000000000" pitchFamily="2" charset="2"/>
              <a:buChar char="§"/>
            </a:pPr>
            <a:r>
              <a:rPr lang="en-US" sz="3672" spc="-71" dirty="0">
                <a:solidFill>
                  <a:srgbClr val="0072C6"/>
                </a:solidFill>
                <a:latin typeface="Segoe UI Light"/>
              </a:rPr>
              <a:t>Skype</a:t>
            </a:r>
          </a:p>
          <a:p>
            <a:pPr marL="1049171" lvl="1" indent="-582873" defTabSz="932597">
              <a:buFont typeface="Wingdings" panose="05000000000000000000" pitchFamily="2" charset="2"/>
              <a:buChar char="§"/>
            </a:pPr>
            <a:r>
              <a:rPr lang="en-US" sz="3672" spc="-71" dirty="0">
                <a:solidFill>
                  <a:srgbClr val="0072C6"/>
                </a:solidFill>
                <a:latin typeface="Segoe UI Light"/>
              </a:rPr>
              <a:t>Presence</a:t>
            </a:r>
          </a:p>
          <a:p>
            <a:pPr marL="1049171" lvl="1" indent="-582873" defTabSz="932597">
              <a:buFont typeface="Wingdings" panose="05000000000000000000" pitchFamily="2" charset="2"/>
              <a:buChar char="§"/>
            </a:pPr>
            <a:r>
              <a:rPr lang="en-US" sz="3672" spc="-71" dirty="0">
                <a:solidFill>
                  <a:srgbClr val="0072C6"/>
                </a:solidFill>
                <a:latin typeface="Segoe UI Light"/>
              </a:rPr>
              <a:t>Click to Call</a:t>
            </a:r>
          </a:p>
        </p:txBody>
      </p:sp>
      <p:sp>
        <p:nvSpPr>
          <p:cNvPr id="8" name="Text Placeholder 4"/>
          <p:cNvSpPr txBox="1">
            <a:spLocks/>
          </p:cNvSpPr>
          <p:nvPr/>
        </p:nvSpPr>
        <p:spPr>
          <a:xfrm>
            <a:off x="8400801" y="4584652"/>
            <a:ext cx="3870214" cy="2168771"/>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a:lst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3264" dirty="0">
                <a:solidFill>
                  <a:srgbClr val="505050"/>
                </a:solidFill>
              </a:rPr>
              <a:t>Why Should I Care?</a:t>
            </a:r>
          </a:p>
          <a:p>
            <a:pPr marL="0" indent="0">
              <a:buClr>
                <a:srgbClr val="0072C6"/>
              </a:buClr>
              <a:buNone/>
            </a:pPr>
            <a:r>
              <a:rPr lang="en-US" sz="3264" dirty="0">
                <a:solidFill>
                  <a:srgbClr val="0072C6"/>
                </a:solidFill>
              </a:rPr>
              <a:t>Instant Contextual Connection In/Outside Company</a:t>
            </a: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8564"/>
          <a:stretch/>
        </p:blipFill>
        <p:spPr>
          <a:xfrm>
            <a:off x="275480" y="1185581"/>
            <a:ext cx="7870799" cy="568237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118" y="1386347"/>
            <a:ext cx="7945524" cy="5171249"/>
          </a:xfrm>
          <a:prstGeom prst="rect">
            <a:avLst/>
          </a:prstGeom>
        </p:spPr>
      </p:pic>
    </p:spTree>
    <p:extLst>
      <p:ext uri="{BB962C8B-B14F-4D97-AF65-F5344CB8AC3E}">
        <p14:creationId xmlns:p14="http://schemas.microsoft.com/office/powerpoint/2010/main" val="358036809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 calcmode="lin" valueType="num">
                                      <p:cBhvr additive="base">
                                        <p:cTn id="35"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731" dirty="0"/>
              <a:t>How (Configuration)</a:t>
            </a:r>
            <a:br>
              <a:rPr lang="en-US" sz="6731" dirty="0"/>
            </a:br>
            <a:r>
              <a:rPr lang="en-US" sz="4080" dirty="0"/>
              <a:t>Yammer</a:t>
            </a:r>
            <a:br>
              <a:rPr lang="en-US" sz="4080" dirty="0"/>
            </a:br>
            <a:r>
              <a:rPr lang="en-US" sz="4080" dirty="0"/>
              <a:t>SharePoint</a:t>
            </a:r>
            <a:endParaRPr lang="en-US" dirty="0"/>
          </a:p>
        </p:txBody>
      </p:sp>
    </p:spTree>
    <p:extLst>
      <p:ext uri="{BB962C8B-B14F-4D97-AF65-F5344CB8AC3E}">
        <p14:creationId xmlns:p14="http://schemas.microsoft.com/office/powerpoint/2010/main" val="1021253987"/>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spcBef>
                <a:spcPct val="20000"/>
              </a:spcBef>
              <a:buClr>
                <a:srgbClr val="505050"/>
              </a:buClr>
              <a:buSzPct val="90000"/>
            </a:pPr>
            <a:r>
              <a:rPr lang="en-US" sz="6731" dirty="0"/>
              <a:t>Yammer Configuration</a:t>
            </a:r>
          </a:p>
        </p:txBody>
      </p:sp>
    </p:spTree>
    <p:extLst>
      <p:ext uri="{BB962C8B-B14F-4D97-AF65-F5344CB8AC3E}">
        <p14:creationId xmlns:p14="http://schemas.microsoft.com/office/powerpoint/2010/main" val="4274136771"/>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fontScale="90000"/>
          </a:bodyPr>
          <a:lstStyle/>
          <a:p>
            <a:pPr defTabSz="824493"/>
            <a:r>
              <a:rPr lang="en-US" sz="4896" spc="-91" dirty="0">
                <a:solidFill>
                  <a:schemeClr val="tx1">
                    <a:lumMod val="50000"/>
                  </a:schemeClr>
                </a:solidFill>
                <a:latin typeface="Segoe UI Light" pitchFamily="34" charset="0"/>
                <a:cs typeface="Arial" charset="0"/>
              </a:rPr>
              <a:t>CRM Settings as Administrator…</a:t>
            </a:r>
            <a:br>
              <a:rPr lang="en-US" sz="4896" spc="-91" dirty="0">
                <a:solidFill>
                  <a:schemeClr val="tx1">
                    <a:lumMod val="50000"/>
                  </a:schemeClr>
                </a:solidFill>
                <a:latin typeface="Segoe UI Light" pitchFamily="34" charset="0"/>
                <a:cs typeface="Arial" charset="0"/>
              </a:rPr>
            </a:br>
            <a:endParaRPr lang="en-US" sz="4896" spc="-91" dirty="0">
              <a:solidFill>
                <a:schemeClr val="tx1">
                  <a:lumMod val="50000"/>
                </a:schemeClr>
              </a:solidFill>
              <a:latin typeface="Segoe UI Light" pitchFamily="34" charset="0"/>
              <a:cs typeface="Arial" charset="0"/>
            </a:endParaRPr>
          </a:p>
        </p:txBody>
      </p:sp>
      <p:pic>
        <p:nvPicPr>
          <p:cNvPr id="5" name="Picture 4"/>
          <p:cNvPicPr>
            <a:picLocks noChangeAspect="1"/>
          </p:cNvPicPr>
          <p:nvPr/>
        </p:nvPicPr>
        <p:blipFill>
          <a:blip r:embed="rId3"/>
          <a:stretch>
            <a:fillRect/>
          </a:stretch>
        </p:blipFill>
        <p:spPr>
          <a:xfrm>
            <a:off x="1077644" y="1212849"/>
            <a:ext cx="10283553" cy="5781676"/>
          </a:xfrm>
          <a:prstGeom prst="rect">
            <a:avLst/>
          </a:prstGeom>
        </p:spPr>
      </p:pic>
    </p:spTree>
    <p:extLst>
      <p:ext uri="{BB962C8B-B14F-4D97-AF65-F5344CB8AC3E}">
        <p14:creationId xmlns:p14="http://schemas.microsoft.com/office/powerpoint/2010/main" val="3159433679"/>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SPC281 –</a:t>
            </a:r>
            <a:r>
              <a:rPr lang="en-US" dirty="0" smtClean="0"/>
              <a:t> </a:t>
            </a:r>
            <a:r>
              <a:rPr lang="en-US" dirty="0"/>
              <a:t>Office 365 and Dynamics CRM </a:t>
            </a:r>
            <a:r>
              <a:rPr lang="en-US" dirty="0" smtClean="0"/>
              <a:t>Online – Better </a:t>
            </a:r>
            <a:r>
              <a:rPr lang="en-US" dirty="0"/>
              <a:t>Together </a:t>
            </a:r>
          </a:p>
        </p:txBody>
      </p:sp>
      <p:sp>
        <p:nvSpPr>
          <p:cNvPr id="5" name="Text Placeholder 4"/>
          <p:cNvSpPr>
            <a:spLocks noGrp="1"/>
          </p:cNvSpPr>
          <p:nvPr>
            <p:ph type="body" sz="quarter" idx="14"/>
          </p:nvPr>
        </p:nvSpPr>
        <p:spPr/>
        <p:txBody>
          <a:bodyPr/>
          <a:lstStyle/>
          <a:p>
            <a:r>
              <a:rPr lang="en-US" dirty="0"/>
              <a:t>Jason Bullock</a:t>
            </a:r>
          </a:p>
          <a:p>
            <a:r>
              <a:rPr lang="en-US" dirty="0"/>
              <a:t>Cloud Productivity TSP – Microsoft</a:t>
            </a:r>
          </a:p>
          <a:p>
            <a:r>
              <a:rPr lang="en-US" dirty="0">
                <a:hlinkClick r:id="rId3"/>
              </a:rPr>
              <a:t>jbullock@Microsoft.com</a:t>
            </a:r>
            <a:endParaRPr lang="en-US" dirty="0"/>
          </a:p>
          <a:p>
            <a:r>
              <a:rPr lang="en-US" dirty="0"/>
              <a:t>Twitter: @</a:t>
            </a:r>
            <a:r>
              <a:rPr lang="en-US" dirty="0" err="1"/>
              <a:t>bullockjm</a:t>
            </a:r>
            <a:endParaRPr lang="en-US" dirty="0"/>
          </a:p>
        </p:txBody>
      </p:sp>
      <p:sp>
        <p:nvSpPr>
          <p:cNvPr id="2" name="Text Placeholder 1"/>
          <p:cNvSpPr>
            <a:spLocks noGrp="1"/>
          </p:cNvSpPr>
          <p:nvPr>
            <p:ph type="body" sz="quarter" idx="15"/>
          </p:nvPr>
        </p:nvSpPr>
        <p:spPr/>
        <p:txBody>
          <a:bodyPr/>
          <a:lstStyle/>
          <a:p>
            <a:r>
              <a:rPr lang="en-US" dirty="0" smtClean="0"/>
              <a:t>SPC281</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fontScale="90000"/>
          </a:bodyPr>
          <a:lstStyle/>
          <a:p>
            <a:pPr defTabSz="824493"/>
            <a:r>
              <a:rPr lang="en-US" sz="4896" spc="-91" dirty="0">
                <a:solidFill>
                  <a:schemeClr val="tx1">
                    <a:lumMod val="50000"/>
                  </a:schemeClr>
                </a:solidFill>
                <a:latin typeface="Segoe UI Light" pitchFamily="34" charset="0"/>
                <a:cs typeface="Arial" charset="0"/>
              </a:rPr>
              <a:t>Yammer Configuration…Click Continue</a:t>
            </a:r>
            <a:br>
              <a:rPr lang="en-US" sz="4896" spc="-91" dirty="0">
                <a:solidFill>
                  <a:schemeClr val="tx1">
                    <a:lumMod val="50000"/>
                  </a:schemeClr>
                </a:solidFill>
                <a:latin typeface="Segoe UI Light" pitchFamily="34" charset="0"/>
                <a:cs typeface="Arial" charset="0"/>
              </a:rPr>
            </a:br>
            <a:endParaRPr lang="en-US" sz="4896" spc="-91" dirty="0">
              <a:solidFill>
                <a:schemeClr val="tx1">
                  <a:lumMod val="50000"/>
                </a:schemeClr>
              </a:solidFill>
              <a:latin typeface="Segoe UI Light" pitchFamily="34" charset="0"/>
              <a:cs typeface="Arial" charset="0"/>
            </a:endParaRPr>
          </a:p>
        </p:txBody>
      </p:sp>
      <p:pic>
        <p:nvPicPr>
          <p:cNvPr id="3" name="Picture 2"/>
          <p:cNvPicPr>
            <a:picLocks noChangeAspect="1"/>
          </p:cNvPicPr>
          <p:nvPr/>
        </p:nvPicPr>
        <p:blipFill>
          <a:blip r:embed="rId3"/>
          <a:stretch>
            <a:fillRect/>
          </a:stretch>
        </p:blipFill>
        <p:spPr>
          <a:xfrm>
            <a:off x="2283268" y="1286878"/>
            <a:ext cx="7869939" cy="4420768"/>
          </a:xfrm>
          <a:prstGeom prst="rect">
            <a:avLst/>
          </a:prstGeom>
        </p:spPr>
      </p:pic>
    </p:spTree>
    <p:extLst>
      <p:ext uri="{BB962C8B-B14F-4D97-AF65-F5344CB8AC3E}">
        <p14:creationId xmlns:p14="http://schemas.microsoft.com/office/powerpoint/2010/main" val="3844008031"/>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fontScale="90000"/>
          </a:bodyPr>
          <a:lstStyle/>
          <a:p>
            <a:pPr defTabSz="824493"/>
            <a:r>
              <a:rPr lang="en-US" sz="4896" spc="-91" dirty="0">
                <a:solidFill>
                  <a:schemeClr val="tx1">
                    <a:lumMod val="50000"/>
                  </a:schemeClr>
                </a:solidFill>
                <a:latin typeface="Segoe UI Light" pitchFamily="34" charset="0"/>
                <a:cs typeface="Arial" charset="0"/>
              </a:rPr>
              <a:t>Authorize CRM Online to Connect to Yammer…</a:t>
            </a:r>
            <a:br>
              <a:rPr lang="en-US" sz="4896" spc="-91" dirty="0">
                <a:solidFill>
                  <a:schemeClr val="tx1">
                    <a:lumMod val="50000"/>
                  </a:schemeClr>
                </a:solidFill>
                <a:latin typeface="Segoe UI Light" pitchFamily="34" charset="0"/>
                <a:cs typeface="Arial" charset="0"/>
              </a:rPr>
            </a:br>
            <a:endParaRPr lang="en-US" sz="4896" spc="-91" dirty="0">
              <a:solidFill>
                <a:schemeClr val="tx1">
                  <a:lumMod val="50000"/>
                </a:schemeClr>
              </a:solidFill>
              <a:latin typeface="Segoe UI Light" pitchFamily="34" charset="0"/>
              <a:cs typeface="Arial" charset="0"/>
            </a:endParaRPr>
          </a:p>
        </p:txBody>
      </p:sp>
      <p:pic>
        <p:nvPicPr>
          <p:cNvPr id="4" name="Picture 3"/>
          <p:cNvPicPr>
            <a:picLocks noChangeAspect="1"/>
          </p:cNvPicPr>
          <p:nvPr/>
        </p:nvPicPr>
        <p:blipFill rotWithShape="1">
          <a:blip r:embed="rId3"/>
          <a:srcRect l="1228" t="7851" r="1388" b="8914"/>
          <a:stretch/>
        </p:blipFill>
        <p:spPr>
          <a:xfrm>
            <a:off x="2349934" y="1212850"/>
            <a:ext cx="7738972" cy="5784685"/>
          </a:xfrm>
          <a:prstGeom prst="rect">
            <a:avLst/>
          </a:prstGeom>
        </p:spPr>
      </p:pic>
    </p:spTree>
    <p:extLst>
      <p:ext uri="{BB962C8B-B14F-4D97-AF65-F5344CB8AC3E}">
        <p14:creationId xmlns:p14="http://schemas.microsoft.com/office/powerpoint/2010/main" val="2269223794"/>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Log in to Yammer with Admin of Network…</a:t>
            </a:r>
          </a:p>
        </p:txBody>
      </p:sp>
      <p:pic>
        <p:nvPicPr>
          <p:cNvPr id="3" name="Picture 2"/>
          <p:cNvPicPr>
            <a:picLocks noChangeAspect="1"/>
          </p:cNvPicPr>
          <p:nvPr/>
        </p:nvPicPr>
        <p:blipFill>
          <a:blip r:embed="rId3"/>
          <a:stretch>
            <a:fillRect/>
          </a:stretch>
        </p:blipFill>
        <p:spPr>
          <a:xfrm>
            <a:off x="3191711" y="1675517"/>
            <a:ext cx="6053052" cy="3643491"/>
          </a:xfrm>
          <a:prstGeom prst="rect">
            <a:avLst/>
          </a:prstGeom>
        </p:spPr>
      </p:pic>
    </p:spTree>
    <p:extLst>
      <p:ext uri="{BB962C8B-B14F-4D97-AF65-F5344CB8AC3E}">
        <p14:creationId xmlns:p14="http://schemas.microsoft.com/office/powerpoint/2010/main" val="3069604239"/>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Configure Settings…</a:t>
            </a:r>
          </a:p>
        </p:txBody>
      </p:sp>
      <p:pic>
        <p:nvPicPr>
          <p:cNvPr id="4" name="Picture 3"/>
          <p:cNvPicPr>
            <a:picLocks noChangeAspect="1"/>
          </p:cNvPicPr>
          <p:nvPr/>
        </p:nvPicPr>
        <p:blipFill rotWithShape="1">
          <a:blip r:embed="rId3"/>
          <a:srcRect l="1351" t="5762" r="1262" b="2807"/>
          <a:stretch/>
        </p:blipFill>
        <p:spPr>
          <a:xfrm>
            <a:off x="2431742" y="1212849"/>
            <a:ext cx="7575357" cy="5595620"/>
          </a:xfrm>
          <a:prstGeom prst="rect">
            <a:avLst/>
          </a:prstGeom>
        </p:spPr>
      </p:pic>
    </p:spTree>
    <p:extLst>
      <p:ext uri="{BB962C8B-B14F-4D97-AF65-F5344CB8AC3E}">
        <p14:creationId xmlns:p14="http://schemas.microsoft.com/office/powerpoint/2010/main" val="1072478834"/>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9217" tIns="93260" rIns="149217" bIns="93260" rtlCol="0" anchor="t">
            <a:normAutofit/>
          </a:bodyPr>
          <a:lstStyle/>
          <a:p>
            <a:pPr defTabSz="824493"/>
            <a:r>
              <a:rPr lang="en-US" sz="4896" spc="-91" dirty="0">
                <a:solidFill>
                  <a:schemeClr val="tx1">
                    <a:lumMod val="50000"/>
                  </a:schemeClr>
                </a:solidFill>
                <a:latin typeface="Segoe UI Light" pitchFamily="34" charset="0"/>
                <a:cs typeface="Arial" charset="0"/>
              </a:rPr>
              <a:t>Edit Message Rules for Yammer Auto-Posts…</a:t>
            </a:r>
          </a:p>
        </p:txBody>
      </p:sp>
      <p:pic>
        <p:nvPicPr>
          <p:cNvPr id="5" name="Picture 4"/>
          <p:cNvPicPr>
            <a:picLocks noChangeAspect="1"/>
          </p:cNvPicPr>
          <p:nvPr/>
        </p:nvPicPr>
        <p:blipFill rotWithShape="1">
          <a:blip r:embed="rId3"/>
          <a:srcRect l="1057" t="7721" r="1109" b="1435"/>
          <a:stretch/>
        </p:blipFill>
        <p:spPr>
          <a:xfrm>
            <a:off x="2285395" y="1212849"/>
            <a:ext cx="7868051" cy="5719038"/>
          </a:xfrm>
          <a:prstGeom prst="rect">
            <a:avLst/>
          </a:prstGeom>
        </p:spPr>
      </p:pic>
    </p:spTree>
    <p:extLst>
      <p:ext uri="{BB962C8B-B14F-4D97-AF65-F5344CB8AC3E}">
        <p14:creationId xmlns:p14="http://schemas.microsoft.com/office/powerpoint/2010/main" val="1712833714"/>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spcBef>
                <a:spcPct val="20000"/>
              </a:spcBef>
              <a:buClr>
                <a:srgbClr val="505050"/>
              </a:buClr>
              <a:buSzPct val="90000"/>
            </a:pPr>
            <a:r>
              <a:rPr lang="en-US" sz="6731" dirty="0"/>
              <a:t>SharePoint Configuration</a:t>
            </a:r>
          </a:p>
        </p:txBody>
      </p:sp>
    </p:spTree>
    <p:extLst>
      <p:ext uri="{BB962C8B-B14F-4D97-AF65-F5344CB8AC3E}">
        <p14:creationId xmlns:p14="http://schemas.microsoft.com/office/powerpoint/2010/main" val="2219283897"/>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099239" y="1632055"/>
            <a:ext cx="2564659" cy="2564659"/>
            <a:chOff x="2055812" y="1600200"/>
            <a:chExt cx="2514600" cy="2514600"/>
          </a:xfrm>
        </p:grpSpPr>
        <p:sp>
          <p:nvSpPr>
            <p:cNvPr id="4" name="Rectangle 3"/>
            <p:cNvSpPr/>
            <p:nvPr/>
          </p:nvSpPr>
          <p:spPr bwMode="auto">
            <a:xfrm>
              <a:off x="2055812" y="1600200"/>
              <a:ext cx="2514600"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2055812" y="3657600"/>
              <a:ext cx="2514600" cy="376706"/>
            </a:xfrm>
            <a:prstGeom prst="rect">
              <a:avLst/>
            </a:prstGeom>
            <a:noFill/>
          </p:spPr>
          <p:txBody>
            <a:bodyPr wrap="square" lIns="0" tIns="0" rIns="0" bIns="0" rtlCol="0">
              <a:spAutoFit/>
            </a:bodyPr>
            <a:lstStyle/>
            <a:p>
              <a:pPr algn="ctr" defTabSz="932559"/>
              <a:r>
                <a:rPr lang="en-US" sz="2448" spc="-71" dirty="0">
                  <a:solidFill>
                    <a:srgbClr val="FFFFFF"/>
                  </a:solidFill>
                  <a:latin typeface="Segoe UI Light"/>
                </a:rPr>
                <a:t>Create</a:t>
              </a:r>
            </a:p>
          </p:txBody>
        </p:sp>
      </p:grpSp>
      <p:grpSp>
        <p:nvGrpSpPr>
          <p:cNvPr id="14" name="Group 13"/>
          <p:cNvGrpSpPr/>
          <p:nvPr/>
        </p:nvGrpSpPr>
        <p:grpSpPr>
          <a:xfrm>
            <a:off x="4897049" y="1632055"/>
            <a:ext cx="2564659" cy="2564659"/>
            <a:chOff x="4799012" y="1600200"/>
            <a:chExt cx="2514600" cy="2514600"/>
          </a:xfrm>
        </p:grpSpPr>
        <p:sp>
          <p:nvSpPr>
            <p:cNvPr id="5" name="Rectangle 4"/>
            <p:cNvSpPr/>
            <p:nvPr/>
          </p:nvSpPr>
          <p:spPr bwMode="auto">
            <a:xfrm>
              <a:off x="4799012" y="1600200"/>
              <a:ext cx="2514600"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4799012" y="3657600"/>
              <a:ext cx="2514600" cy="376706"/>
            </a:xfrm>
            <a:prstGeom prst="rect">
              <a:avLst/>
            </a:prstGeom>
            <a:noFill/>
          </p:spPr>
          <p:txBody>
            <a:bodyPr wrap="square" lIns="0" tIns="0" rIns="0" bIns="0" rtlCol="0">
              <a:spAutoFit/>
            </a:bodyPr>
            <a:lstStyle/>
            <a:p>
              <a:pPr algn="ctr" defTabSz="932559"/>
              <a:r>
                <a:rPr lang="en-US" sz="2448" spc="-71" dirty="0">
                  <a:solidFill>
                    <a:srgbClr val="FFFFFF"/>
                  </a:solidFill>
                  <a:latin typeface="Segoe UI Light"/>
                </a:rPr>
                <a:t>Control</a:t>
              </a:r>
            </a:p>
          </p:txBody>
        </p:sp>
      </p:grpSp>
      <p:grpSp>
        <p:nvGrpSpPr>
          <p:cNvPr id="15" name="Group 14"/>
          <p:cNvGrpSpPr/>
          <p:nvPr/>
        </p:nvGrpSpPr>
        <p:grpSpPr>
          <a:xfrm>
            <a:off x="7694859" y="1632055"/>
            <a:ext cx="2564659" cy="2564659"/>
            <a:chOff x="7542212" y="1600200"/>
            <a:chExt cx="2514600" cy="2514600"/>
          </a:xfrm>
        </p:grpSpPr>
        <p:sp>
          <p:nvSpPr>
            <p:cNvPr id="6" name="Rectangle 5"/>
            <p:cNvSpPr/>
            <p:nvPr/>
          </p:nvSpPr>
          <p:spPr bwMode="auto">
            <a:xfrm>
              <a:off x="7542212" y="1600200"/>
              <a:ext cx="2514600"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p:cNvSpPr txBox="1"/>
            <p:nvPr/>
          </p:nvSpPr>
          <p:spPr>
            <a:xfrm>
              <a:off x="7542212" y="3657600"/>
              <a:ext cx="2514600" cy="376706"/>
            </a:xfrm>
            <a:prstGeom prst="rect">
              <a:avLst/>
            </a:prstGeom>
            <a:noFill/>
          </p:spPr>
          <p:txBody>
            <a:bodyPr wrap="square" lIns="0" tIns="0" rIns="0" bIns="0" rtlCol="0">
              <a:spAutoFit/>
            </a:bodyPr>
            <a:lstStyle/>
            <a:p>
              <a:pPr algn="ctr" defTabSz="932559"/>
              <a:r>
                <a:rPr lang="en-US" sz="2448" spc="-71" dirty="0">
                  <a:solidFill>
                    <a:srgbClr val="FFFFFF"/>
                  </a:solidFill>
                  <a:latin typeface="Segoe UI Light"/>
                </a:rPr>
                <a:t>Protect</a:t>
              </a:r>
            </a:p>
          </p:txBody>
        </p:sp>
      </p:grpSp>
      <p:sp>
        <p:nvSpPr>
          <p:cNvPr id="21" name="Rectangle 20"/>
          <p:cNvSpPr/>
          <p:nvPr/>
        </p:nvSpPr>
        <p:spPr>
          <a:xfrm>
            <a:off x="2099240" y="4274432"/>
            <a:ext cx="2592182" cy="1118805"/>
          </a:xfrm>
          <a:prstGeom prst="rect">
            <a:avLst/>
          </a:prstGeom>
        </p:spPr>
        <p:txBody>
          <a:bodyPr wrap="square">
            <a:spAutoFit/>
          </a:bodyPr>
          <a:lstStyle/>
          <a:p>
            <a:pPr defTabSz="932559"/>
            <a:r>
              <a:rPr lang="en-US" sz="1632" dirty="0">
                <a:solidFill>
                  <a:srgbClr val="797A7D"/>
                </a:solidFill>
                <a:cs typeface="Segoe Pro Light"/>
              </a:rPr>
              <a:t>Create and organize content easily with the help of relevant discovered information</a:t>
            </a:r>
          </a:p>
        </p:txBody>
      </p:sp>
      <p:sp>
        <p:nvSpPr>
          <p:cNvPr id="22" name="TextBox 21"/>
          <p:cNvSpPr txBox="1"/>
          <p:nvPr/>
        </p:nvSpPr>
        <p:spPr>
          <a:xfrm>
            <a:off x="4924575" y="4274431"/>
            <a:ext cx="2537135" cy="768476"/>
          </a:xfrm>
          <a:prstGeom prst="rect">
            <a:avLst/>
          </a:prstGeom>
          <a:noFill/>
        </p:spPr>
        <p:txBody>
          <a:bodyPr wrap="square" lIns="0" tIns="0" rIns="0" bIns="0" rtlCol="0">
            <a:spAutoFit/>
          </a:bodyPr>
          <a:lstStyle/>
          <a:p>
            <a:pPr defTabSz="932559"/>
            <a:r>
              <a:rPr lang="en-US" sz="1632" dirty="0">
                <a:solidFill>
                  <a:srgbClr val="797A7D"/>
                </a:solidFill>
                <a:cs typeface="Segoe Pro Light"/>
              </a:rPr>
              <a:t>Manage content policy, information architecture and taxonomy</a:t>
            </a:r>
          </a:p>
        </p:txBody>
      </p:sp>
      <p:sp>
        <p:nvSpPr>
          <p:cNvPr id="23" name="TextBox 22"/>
          <p:cNvSpPr txBox="1"/>
          <p:nvPr/>
        </p:nvSpPr>
        <p:spPr>
          <a:xfrm>
            <a:off x="7694859" y="4274431"/>
            <a:ext cx="2564659" cy="753476"/>
          </a:xfrm>
          <a:prstGeom prst="rect">
            <a:avLst/>
          </a:prstGeom>
          <a:noFill/>
        </p:spPr>
        <p:txBody>
          <a:bodyPr wrap="square" lIns="0" tIns="0" rIns="0" bIns="0" rtlCol="0">
            <a:spAutoFit/>
          </a:bodyPr>
          <a:lstStyle/>
          <a:p>
            <a:pPr defTabSz="932559"/>
            <a:r>
              <a:rPr lang="en-US" sz="1632" dirty="0">
                <a:solidFill>
                  <a:srgbClr val="797A7D"/>
                </a:solidFill>
                <a:cs typeface="Segoe Pro Light"/>
              </a:rPr>
              <a:t>Reduce risk and manage compliance with centralized eDiscovery tools</a:t>
            </a:r>
          </a:p>
        </p:txBody>
      </p:sp>
      <p:sp>
        <p:nvSpPr>
          <p:cNvPr id="18" name="Title 2"/>
          <p:cNvSpPr txBox="1">
            <a:spLocks/>
          </p:cNvSpPr>
          <p:nvPr/>
        </p:nvSpPr>
        <p:spPr>
          <a:xfrm>
            <a:off x="531949" y="233152"/>
            <a:ext cx="11370961" cy="762786"/>
          </a:xfrm>
          <a:prstGeom prst="rect">
            <a:avLst/>
          </a:prstGeom>
        </p:spPr>
        <p:txBody>
          <a:bodyPr vert="horz" wrap="square" lIns="149217" tIns="93260" rIns="149217" bIns="93260" rtlCol="0" anchor="t">
            <a:normAutofit fontScale="92500" lnSpcReduction="10000"/>
          </a:bodyPr>
          <a:lstStyle>
            <a:lvl1pPr defTabSz="808406">
              <a:lnSpc>
                <a:spcPct val="90000"/>
              </a:lnSpc>
              <a:spcBef>
                <a:spcPct val="0"/>
              </a:spcBef>
              <a:buNone/>
              <a:defRPr lang="en-US" sz="4800" b="0" cap="none" spc="-89" baseline="0" dirty="0" smtClean="0">
                <a:ln w="3175">
                  <a:noFill/>
                </a:ln>
                <a:solidFill>
                  <a:schemeClr val="tx1">
                    <a:lumMod val="50000"/>
                  </a:schemeClr>
                </a:solidFill>
                <a:effectLst/>
                <a:latin typeface="Segoe UI Light" pitchFamily="34" charset="0"/>
                <a:cs typeface="Arial" charset="0"/>
              </a:defRPr>
            </a:lvl1pPr>
          </a:lstStyle>
          <a:p>
            <a:r>
              <a:rPr sz="4896">
                <a:solidFill>
                  <a:srgbClr val="505050">
                    <a:lumMod val="50000"/>
                  </a:srgbClr>
                </a:solidFill>
              </a:rPr>
              <a:t>Enterprise Content Management</a:t>
            </a:r>
          </a:p>
        </p:txBody>
      </p:sp>
      <p:pic>
        <p:nvPicPr>
          <p:cNvPr id="19" name="Picture 15" descr="paper-lock"/>
          <p:cNvPicPr>
            <a:picLocks noChangeAspect="1" noChangeArrowheads="1"/>
          </p:cNvPicPr>
          <p:nvPr/>
        </p:nvPicPr>
        <p:blipFill>
          <a:blip r:embed="rId3"/>
          <a:srcRect/>
          <a:stretch>
            <a:fillRect/>
          </a:stretch>
        </p:blipFill>
        <p:spPr bwMode="auto">
          <a:xfrm>
            <a:off x="8355453" y="2209459"/>
            <a:ext cx="1243471" cy="1409852"/>
          </a:xfrm>
          <a:prstGeom prst="rect">
            <a:avLst/>
          </a:prstGeom>
          <a:noFill/>
          <a:ln w="9525">
            <a:noFill/>
            <a:miter lim="800000"/>
            <a:headEnd/>
            <a:tailEnd/>
          </a:ln>
        </p:spPr>
      </p:pic>
      <p:pic>
        <p:nvPicPr>
          <p:cNvPr id="17"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2448965" y="1852538"/>
            <a:ext cx="1865207" cy="1865207"/>
          </a:xfrm>
          <a:prstGeom prst="rect">
            <a:avLst/>
          </a:prstGeom>
          <a:noFill/>
        </p:spPr>
      </p:pic>
      <p:pic>
        <p:nvPicPr>
          <p:cNvPr id="20" name="Picture 7" descr="\\MAGNUM\Projects\Microsoft\Cloud Power FY12\Design\ICONS_PNG\Control.png"/>
          <p:cNvPicPr>
            <a:picLocks noChangeAspect="1" noChangeArrowheads="1"/>
          </p:cNvPicPr>
          <p:nvPr/>
        </p:nvPicPr>
        <p:blipFill>
          <a:blip r:embed="rId5" cstate="print">
            <a:lum bright="100000"/>
          </a:blip>
          <a:srcRect/>
          <a:stretch>
            <a:fillRect/>
          </a:stretch>
        </p:blipFill>
        <p:spPr bwMode="auto">
          <a:xfrm>
            <a:off x="5246775" y="1831629"/>
            <a:ext cx="1865207" cy="1865207"/>
          </a:xfrm>
          <a:prstGeom prst="rect">
            <a:avLst/>
          </a:prstGeom>
          <a:noFill/>
        </p:spPr>
      </p:pic>
    </p:spTree>
    <p:extLst>
      <p:ext uri="{BB962C8B-B14F-4D97-AF65-F5344CB8AC3E}">
        <p14:creationId xmlns:p14="http://schemas.microsoft.com/office/powerpoint/2010/main" val="2104505681"/>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50465" y="882370"/>
            <a:ext cx="8135545" cy="6112154"/>
          </a:xfrm>
          <a:prstGeom prst="rect">
            <a:avLst/>
          </a:prstGeom>
        </p:spPr>
      </p:pic>
      <p:sp>
        <p:nvSpPr>
          <p:cNvPr id="5" name="Title 3"/>
          <p:cNvSpPr txBox="1">
            <a:spLocks/>
          </p:cNvSpPr>
          <p:nvPr/>
        </p:nvSpPr>
        <p:spPr>
          <a:xfrm>
            <a:off x="882" y="0"/>
            <a:ext cx="12434711" cy="888194"/>
          </a:xfrm>
          <a:prstGeom prst="rect">
            <a:avLst/>
          </a:prstGeom>
        </p:spPr>
        <p:txBody>
          <a:bodyPr vert="horz" wrap="square" lIns="149217" tIns="93260" rIns="149217" bIns="93260" rtlCol="0" anchor="t">
            <a:norm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824493"/>
            <a:r>
              <a:rPr sz="4896" spc="-91">
                <a:solidFill>
                  <a:srgbClr val="505050">
                    <a:lumMod val="50000"/>
                  </a:srgbClr>
                </a:solidFill>
                <a:cs typeface="Arial" charset="0"/>
              </a:rPr>
              <a:t>Grab CRM List Component for SharePoint 2013</a:t>
            </a:r>
          </a:p>
        </p:txBody>
      </p:sp>
    </p:spTree>
    <p:extLst>
      <p:ext uri="{BB962C8B-B14F-4D97-AF65-F5344CB8AC3E}">
        <p14:creationId xmlns:p14="http://schemas.microsoft.com/office/powerpoint/2010/main" val="1475042383"/>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…Get the Correct One…</a:t>
            </a:r>
          </a:p>
        </p:txBody>
      </p:sp>
      <p:pic>
        <p:nvPicPr>
          <p:cNvPr id="2" name="Picture 1"/>
          <p:cNvPicPr>
            <a:picLocks noChangeAspect="1"/>
          </p:cNvPicPr>
          <p:nvPr/>
        </p:nvPicPr>
        <p:blipFill>
          <a:blip r:embed="rId2"/>
          <a:stretch>
            <a:fillRect/>
          </a:stretch>
        </p:blipFill>
        <p:spPr>
          <a:xfrm>
            <a:off x="2154340" y="888194"/>
            <a:ext cx="8127795" cy="6106331"/>
          </a:xfrm>
          <a:prstGeom prst="rect">
            <a:avLst/>
          </a:prstGeom>
        </p:spPr>
      </p:pic>
      <p:pic>
        <p:nvPicPr>
          <p:cNvPr id="6" name="Picture 5"/>
          <p:cNvPicPr>
            <a:picLocks noChangeAspect="1"/>
          </p:cNvPicPr>
          <p:nvPr/>
        </p:nvPicPr>
        <p:blipFill>
          <a:blip r:embed="rId3"/>
          <a:stretch>
            <a:fillRect/>
          </a:stretch>
        </p:blipFill>
        <p:spPr>
          <a:xfrm>
            <a:off x="2623829" y="2260729"/>
            <a:ext cx="7188817" cy="3361258"/>
          </a:xfrm>
          <a:prstGeom prst="rect">
            <a:avLst/>
          </a:prstGeom>
        </p:spPr>
      </p:pic>
    </p:spTree>
    <p:extLst>
      <p:ext uri="{BB962C8B-B14F-4D97-AF65-F5344CB8AC3E}">
        <p14:creationId xmlns:p14="http://schemas.microsoft.com/office/powerpoint/2010/main" val="27042059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Head to SharePoint Online Site Collection </a:t>
            </a:r>
          </a:p>
        </p:txBody>
      </p:sp>
      <p:pic>
        <p:nvPicPr>
          <p:cNvPr id="2" name="Picture 1"/>
          <p:cNvPicPr>
            <a:picLocks noChangeAspect="1"/>
          </p:cNvPicPr>
          <p:nvPr/>
        </p:nvPicPr>
        <p:blipFill>
          <a:blip r:embed="rId2"/>
          <a:stretch>
            <a:fillRect/>
          </a:stretch>
        </p:blipFill>
        <p:spPr>
          <a:xfrm>
            <a:off x="489358" y="888194"/>
            <a:ext cx="11457759" cy="6106331"/>
          </a:xfrm>
          <a:prstGeom prst="rect">
            <a:avLst/>
          </a:prstGeom>
        </p:spPr>
      </p:pic>
    </p:spTree>
    <p:extLst>
      <p:ext uri="{BB962C8B-B14F-4D97-AF65-F5344CB8AC3E}">
        <p14:creationId xmlns:p14="http://schemas.microsoft.com/office/powerpoint/2010/main" val="292798771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5481" y="1212851"/>
            <a:ext cx="11885514" cy="5480626"/>
          </a:xfrm>
        </p:spPr>
        <p:txBody>
          <a:bodyPr/>
          <a:lstStyle/>
          <a:p>
            <a:r>
              <a:rPr lang="en-US" dirty="0" smtClean="0"/>
              <a:t>O365 &amp; CRM Overview</a:t>
            </a:r>
          </a:p>
          <a:p>
            <a:r>
              <a:rPr lang="en-US" dirty="0" smtClean="0"/>
              <a:t>Demonstration</a:t>
            </a:r>
          </a:p>
          <a:p>
            <a:r>
              <a:rPr lang="en-US" dirty="0" smtClean="0"/>
              <a:t>Top 6 Integration Points</a:t>
            </a:r>
          </a:p>
          <a:p>
            <a:r>
              <a:rPr lang="en-US" dirty="0" smtClean="0"/>
              <a:t>How</a:t>
            </a:r>
          </a:p>
          <a:p>
            <a:r>
              <a:rPr lang="en-US" dirty="0" smtClean="0"/>
              <a:t>Extra Credit</a:t>
            </a:r>
          </a:p>
          <a:p>
            <a:r>
              <a:rPr lang="en-US" dirty="0"/>
              <a:t>Customer Example</a:t>
            </a:r>
          </a:p>
          <a:p>
            <a:r>
              <a:rPr lang="en-US" dirty="0" smtClean="0"/>
              <a:t>Q&amp;A</a:t>
            </a:r>
          </a:p>
          <a:p>
            <a:endParaRPr lang="en-US" dirty="0"/>
          </a:p>
        </p:txBody>
      </p:sp>
      <p:sp>
        <p:nvSpPr>
          <p:cNvPr id="4" name="Title 3"/>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39299181"/>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Site Settings -&gt; Solutions</a:t>
            </a:r>
          </a:p>
        </p:txBody>
      </p:sp>
      <p:pic>
        <p:nvPicPr>
          <p:cNvPr id="3" name="Picture 2"/>
          <p:cNvPicPr>
            <a:picLocks noChangeAspect="1"/>
          </p:cNvPicPr>
          <p:nvPr/>
        </p:nvPicPr>
        <p:blipFill>
          <a:blip r:embed="rId2"/>
          <a:stretch>
            <a:fillRect/>
          </a:stretch>
        </p:blipFill>
        <p:spPr>
          <a:xfrm>
            <a:off x="2566786" y="888193"/>
            <a:ext cx="7302903" cy="6110934"/>
          </a:xfrm>
          <a:prstGeom prst="rect">
            <a:avLst/>
          </a:prstGeom>
        </p:spPr>
      </p:pic>
      <p:sp>
        <p:nvSpPr>
          <p:cNvPr id="5" name="Rectangle 4"/>
          <p:cNvSpPr/>
          <p:nvPr/>
        </p:nvSpPr>
        <p:spPr>
          <a:xfrm>
            <a:off x="4501063" y="4899868"/>
            <a:ext cx="503310" cy="148031"/>
          </a:xfrm>
          <a:prstGeom prst="rect">
            <a:avLst/>
          </a:prstGeom>
          <a:solidFill>
            <a:srgbClr val="FFFF00">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Tree>
    <p:extLst>
      <p:ext uri="{BB962C8B-B14F-4D97-AF65-F5344CB8AC3E}">
        <p14:creationId xmlns:p14="http://schemas.microsoft.com/office/powerpoint/2010/main" val="599265478"/>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Solutions &lt;Tab&gt; -&gt; Upload Solution &amp; Activate</a:t>
            </a:r>
          </a:p>
        </p:txBody>
      </p:sp>
      <p:pic>
        <p:nvPicPr>
          <p:cNvPr id="2" name="Picture 1"/>
          <p:cNvPicPr>
            <a:picLocks noChangeAspect="1"/>
          </p:cNvPicPr>
          <p:nvPr/>
        </p:nvPicPr>
        <p:blipFill>
          <a:blip r:embed="rId2"/>
          <a:stretch>
            <a:fillRect/>
          </a:stretch>
        </p:blipFill>
        <p:spPr>
          <a:xfrm>
            <a:off x="2234024" y="888194"/>
            <a:ext cx="7968427" cy="6106331"/>
          </a:xfrm>
          <a:prstGeom prst="rect">
            <a:avLst/>
          </a:prstGeom>
        </p:spPr>
      </p:pic>
      <p:pic>
        <p:nvPicPr>
          <p:cNvPr id="6" name="Picture 5"/>
          <p:cNvPicPr>
            <a:picLocks noChangeAspect="1"/>
          </p:cNvPicPr>
          <p:nvPr/>
        </p:nvPicPr>
        <p:blipFill>
          <a:blip r:embed="rId3"/>
          <a:stretch>
            <a:fillRect/>
          </a:stretch>
        </p:blipFill>
        <p:spPr>
          <a:xfrm>
            <a:off x="3543255" y="2190876"/>
            <a:ext cx="5378883" cy="4063486"/>
          </a:xfrm>
          <a:prstGeom prst="rect">
            <a:avLst/>
          </a:prstGeom>
        </p:spPr>
      </p:pic>
    </p:spTree>
    <p:extLst>
      <p:ext uri="{BB962C8B-B14F-4D97-AF65-F5344CB8AC3E}">
        <p14:creationId xmlns:p14="http://schemas.microsoft.com/office/powerpoint/2010/main" val="31583356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Success!</a:t>
            </a:r>
          </a:p>
        </p:txBody>
      </p:sp>
      <p:pic>
        <p:nvPicPr>
          <p:cNvPr id="6" name="Picture 5"/>
          <p:cNvPicPr>
            <a:picLocks noChangeAspect="1"/>
          </p:cNvPicPr>
          <p:nvPr/>
        </p:nvPicPr>
        <p:blipFill>
          <a:blip r:embed="rId2"/>
          <a:stretch>
            <a:fillRect/>
          </a:stretch>
        </p:blipFill>
        <p:spPr>
          <a:xfrm>
            <a:off x="2230849" y="888193"/>
            <a:ext cx="7974777" cy="6111197"/>
          </a:xfrm>
          <a:prstGeom prst="rect">
            <a:avLst/>
          </a:prstGeom>
        </p:spPr>
      </p:pic>
    </p:spTree>
    <p:extLst>
      <p:ext uri="{BB962C8B-B14F-4D97-AF65-F5344CB8AC3E}">
        <p14:creationId xmlns:p14="http://schemas.microsoft.com/office/powerpoint/2010/main" val="1164035720"/>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Launch CRM Dynamics Online</a:t>
            </a:r>
          </a:p>
        </p:txBody>
      </p:sp>
      <p:pic>
        <p:nvPicPr>
          <p:cNvPr id="6" name="Content Placeholder 5"/>
          <p:cNvPicPr>
            <a:picLocks noGrp="1" noChangeAspect="1"/>
          </p:cNvPicPr>
          <p:nvPr>
            <p:ph idx="4294967295"/>
          </p:nvPr>
        </p:nvPicPr>
        <p:blipFill>
          <a:blip r:embed="rId2"/>
          <a:stretch>
            <a:fillRect/>
          </a:stretch>
        </p:blipFill>
        <p:spPr>
          <a:xfrm>
            <a:off x="2151050" y="884030"/>
            <a:ext cx="8134374" cy="6110495"/>
          </a:xfrm>
          <a:prstGeom prst="rect">
            <a:avLst/>
          </a:prstGeom>
        </p:spPr>
      </p:pic>
    </p:spTree>
    <p:extLst>
      <p:ext uri="{BB962C8B-B14F-4D97-AF65-F5344CB8AC3E}">
        <p14:creationId xmlns:p14="http://schemas.microsoft.com/office/powerpoint/2010/main" val="3850018274"/>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Go to Settings &gt; Document Management</a:t>
            </a:r>
          </a:p>
        </p:txBody>
      </p:sp>
      <p:pic>
        <p:nvPicPr>
          <p:cNvPr id="3" name="Picture 2"/>
          <p:cNvPicPr>
            <a:picLocks noChangeAspect="1"/>
          </p:cNvPicPr>
          <p:nvPr/>
        </p:nvPicPr>
        <p:blipFill>
          <a:blip r:embed="rId2"/>
          <a:stretch>
            <a:fillRect/>
          </a:stretch>
        </p:blipFill>
        <p:spPr>
          <a:xfrm>
            <a:off x="2154339" y="888194"/>
            <a:ext cx="8127796" cy="6106331"/>
          </a:xfrm>
          <a:prstGeom prst="rect">
            <a:avLst/>
          </a:prstGeom>
        </p:spPr>
      </p:pic>
    </p:spTree>
    <p:extLst>
      <p:ext uri="{BB962C8B-B14F-4D97-AF65-F5344CB8AC3E}">
        <p14:creationId xmlns:p14="http://schemas.microsoft.com/office/powerpoint/2010/main" val="1516193041"/>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Select Document Management Settings</a:t>
            </a:r>
          </a:p>
        </p:txBody>
      </p:sp>
      <p:pic>
        <p:nvPicPr>
          <p:cNvPr id="2" name="Picture 1"/>
          <p:cNvPicPr>
            <a:picLocks noChangeAspect="1"/>
          </p:cNvPicPr>
          <p:nvPr/>
        </p:nvPicPr>
        <p:blipFill>
          <a:blip r:embed="rId2"/>
          <a:stretch>
            <a:fillRect/>
          </a:stretch>
        </p:blipFill>
        <p:spPr>
          <a:xfrm>
            <a:off x="2125492" y="888193"/>
            <a:ext cx="8185490" cy="6149677"/>
          </a:xfrm>
          <a:prstGeom prst="rect">
            <a:avLst/>
          </a:prstGeom>
        </p:spPr>
      </p:pic>
    </p:spTree>
    <p:extLst>
      <p:ext uri="{BB962C8B-B14F-4D97-AF65-F5344CB8AC3E}">
        <p14:creationId xmlns:p14="http://schemas.microsoft.com/office/powerpoint/2010/main" val="874553653"/>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Specify Entities and URL to SharePoint</a:t>
            </a:r>
          </a:p>
        </p:txBody>
      </p:sp>
      <p:pic>
        <p:nvPicPr>
          <p:cNvPr id="5" name="Picture 4"/>
          <p:cNvPicPr>
            <a:picLocks noChangeAspect="1"/>
          </p:cNvPicPr>
          <p:nvPr/>
        </p:nvPicPr>
        <p:blipFill>
          <a:blip r:embed="rId2"/>
          <a:stretch>
            <a:fillRect/>
          </a:stretch>
        </p:blipFill>
        <p:spPr>
          <a:xfrm>
            <a:off x="3449319" y="888193"/>
            <a:ext cx="5537837" cy="6112132"/>
          </a:xfrm>
          <a:prstGeom prst="rect">
            <a:avLst/>
          </a:prstGeom>
        </p:spPr>
      </p:pic>
    </p:spTree>
    <p:extLst>
      <p:ext uri="{BB962C8B-B14F-4D97-AF65-F5344CB8AC3E}">
        <p14:creationId xmlns:p14="http://schemas.microsoft.com/office/powerpoint/2010/main" val="1660700081"/>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Specify Organization Based on Entity</a:t>
            </a:r>
          </a:p>
        </p:txBody>
      </p:sp>
      <p:pic>
        <p:nvPicPr>
          <p:cNvPr id="3" name="Picture 2"/>
          <p:cNvPicPr>
            <a:picLocks noChangeAspect="1"/>
          </p:cNvPicPr>
          <p:nvPr/>
        </p:nvPicPr>
        <p:blipFill>
          <a:blip r:embed="rId2"/>
          <a:stretch>
            <a:fillRect/>
          </a:stretch>
        </p:blipFill>
        <p:spPr>
          <a:xfrm>
            <a:off x="3449319" y="882393"/>
            <a:ext cx="5537837" cy="6112132"/>
          </a:xfrm>
          <a:prstGeom prst="rect">
            <a:avLst/>
          </a:prstGeom>
        </p:spPr>
      </p:pic>
    </p:spTree>
    <p:extLst>
      <p:ext uri="{BB962C8B-B14F-4D97-AF65-F5344CB8AC3E}">
        <p14:creationId xmlns:p14="http://schemas.microsoft.com/office/powerpoint/2010/main" val="3072348387"/>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If No List Component Installed…</a:t>
            </a:r>
          </a:p>
        </p:txBody>
      </p:sp>
      <p:pic>
        <p:nvPicPr>
          <p:cNvPr id="2" name="Picture 1"/>
          <p:cNvPicPr>
            <a:picLocks noChangeAspect="1"/>
          </p:cNvPicPr>
          <p:nvPr/>
        </p:nvPicPr>
        <p:blipFill>
          <a:blip r:embed="rId2"/>
          <a:stretch>
            <a:fillRect/>
          </a:stretch>
        </p:blipFill>
        <p:spPr>
          <a:xfrm>
            <a:off x="3441245" y="888193"/>
            <a:ext cx="5553985" cy="6129955"/>
          </a:xfrm>
          <a:prstGeom prst="rect">
            <a:avLst/>
          </a:prstGeom>
        </p:spPr>
      </p:pic>
    </p:spTree>
    <p:extLst>
      <p:ext uri="{BB962C8B-B14F-4D97-AF65-F5344CB8AC3E}">
        <p14:creationId xmlns:p14="http://schemas.microsoft.com/office/powerpoint/2010/main" val="202065170"/>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Processing…Complete!</a:t>
            </a:r>
          </a:p>
        </p:txBody>
      </p:sp>
      <p:pic>
        <p:nvPicPr>
          <p:cNvPr id="6" name="Picture 5"/>
          <p:cNvPicPr>
            <a:picLocks noChangeAspect="1"/>
          </p:cNvPicPr>
          <p:nvPr/>
        </p:nvPicPr>
        <p:blipFill>
          <a:blip r:embed="rId2"/>
          <a:stretch>
            <a:fillRect/>
          </a:stretch>
        </p:blipFill>
        <p:spPr>
          <a:xfrm>
            <a:off x="3449319" y="882393"/>
            <a:ext cx="5537837" cy="6112132"/>
          </a:xfrm>
          <a:prstGeom prst="rect">
            <a:avLst/>
          </a:prstGeom>
        </p:spPr>
      </p:pic>
      <p:pic>
        <p:nvPicPr>
          <p:cNvPr id="2" name="Picture 1"/>
          <p:cNvPicPr>
            <a:picLocks noChangeAspect="1"/>
          </p:cNvPicPr>
          <p:nvPr/>
        </p:nvPicPr>
        <p:blipFill>
          <a:blip r:embed="rId3"/>
          <a:stretch>
            <a:fillRect/>
          </a:stretch>
        </p:blipFill>
        <p:spPr>
          <a:xfrm>
            <a:off x="3449317" y="882393"/>
            <a:ext cx="5537837" cy="6112132"/>
          </a:xfrm>
          <a:prstGeom prst="rect">
            <a:avLst/>
          </a:prstGeom>
        </p:spPr>
      </p:pic>
    </p:spTree>
    <p:extLst>
      <p:ext uri="{BB962C8B-B14F-4D97-AF65-F5344CB8AC3E}">
        <p14:creationId xmlns:p14="http://schemas.microsoft.com/office/powerpoint/2010/main" val="28777613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731" dirty="0"/>
              <a:t>Overview</a:t>
            </a:r>
          </a:p>
        </p:txBody>
      </p:sp>
    </p:spTree>
    <p:extLst>
      <p:ext uri="{BB962C8B-B14F-4D97-AF65-F5344CB8AC3E}">
        <p14:creationId xmlns:p14="http://schemas.microsoft.com/office/powerpoint/2010/main" val="1975257879"/>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SharePoint Sites</a:t>
            </a:r>
          </a:p>
        </p:txBody>
      </p:sp>
      <p:pic>
        <p:nvPicPr>
          <p:cNvPr id="5" name="Picture 4"/>
          <p:cNvPicPr>
            <a:picLocks noChangeAspect="1"/>
          </p:cNvPicPr>
          <p:nvPr/>
        </p:nvPicPr>
        <p:blipFill>
          <a:blip r:embed="rId2"/>
          <a:stretch>
            <a:fillRect/>
          </a:stretch>
        </p:blipFill>
        <p:spPr>
          <a:xfrm>
            <a:off x="1438645" y="1804395"/>
            <a:ext cx="9559184" cy="3458404"/>
          </a:xfrm>
          <a:prstGeom prst="rect">
            <a:avLst/>
          </a:prstGeom>
        </p:spPr>
      </p:pic>
    </p:spTree>
    <p:extLst>
      <p:ext uri="{BB962C8B-B14F-4D97-AF65-F5344CB8AC3E}">
        <p14:creationId xmlns:p14="http://schemas.microsoft.com/office/powerpoint/2010/main" val="808226537"/>
      </p:ext>
    </p:extLst>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82" y="0"/>
            <a:ext cx="12434711" cy="888194"/>
          </a:xfrm>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Proof</a:t>
            </a:r>
          </a:p>
        </p:txBody>
      </p:sp>
      <p:pic>
        <p:nvPicPr>
          <p:cNvPr id="5" name="Picture 4"/>
          <p:cNvPicPr>
            <a:picLocks noChangeAspect="1"/>
          </p:cNvPicPr>
          <p:nvPr/>
        </p:nvPicPr>
        <p:blipFill>
          <a:blip r:embed="rId2"/>
          <a:stretch>
            <a:fillRect/>
          </a:stretch>
        </p:blipFill>
        <p:spPr>
          <a:xfrm>
            <a:off x="1207984" y="888193"/>
            <a:ext cx="10020507" cy="6125045"/>
          </a:xfrm>
          <a:prstGeom prst="rect">
            <a:avLst/>
          </a:prstGeom>
        </p:spPr>
      </p:pic>
    </p:spTree>
    <p:extLst>
      <p:ext uri="{BB962C8B-B14F-4D97-AF65-F5344CB8AC3E}">
        <p14:creationId xmlns:p14="http://schemas.microsoft.com/office/powerpoint/2010/main" val="2197636190"/>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731" dirty="0"/>
              <a:t>Extra Credit</a:t>
            </a:r>
          </a:p>
        </p:txBody>
      </p:sp>
    </p:spTree>
    <p:extLst>
      <p:ext uri="{BB962C8B-B14F-4D97-AF65-F5344CB8AC3E}">
        <p14:creationId xmlns:p14="http://schemas.microsoft.com/office/powerpoint/2010/main" val="2184983125"/>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731" dirty="0"/>
              <a:t>Demonstration</a:t>
            </a:r>
            <a:r>
              <a:rPr lang="en-US" sz="5507" dirty="0"/>
              <a:t/>
            </a:r>
            <a:br>
              <a:rPr lang="en-US" sz="5507" dirty="0"/>
            </a:br>
            <a:r>
              <a:rPr lang="en-US" sz="4080" dirty="0"/>
              <a:t>Extending the Solution</a:t>
            </a:r>
            <a:br>
              <a:rPr lang="en-US" sz="4080" dirty="0"/>
            </a:br>
            <a:r>
              <a:rPr lang="en-US" sz="4080" dirty="0"/>
              <a:t>Cloud App Model and BCS</a:t>
            </a:r>
            <a:endParaRPr lang="en-US" sz="4896" dirty="0"/>
          </a:p>
        </p:txBody>
      </p:sp>
    </p:spTree>
    <p:extLst>
      <p:ext uri="{BB962C8B-B14F-4D97-AF65-F5344CB8AC3E}">
        <p14:creationId xmlns:p14="http://schemas.microsoft.com/office/powerpoint/2010/main" val="2797834237"/>
      </p:ext>
    </p:extLst>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How it works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09" y="1212849"/>
            <a:ext cx="9889623" cy="5461769"/>
          </a:xfrm>
          <a:prstGeom prst="rect">
            <a:avLst/>
          </a:prstGeom>
        </p:spPr>
      </p:pic>
    </p:spTree>
    <p:extLst>
      <p:ext uri="{BB962C8B-B14F-4D97-AF65-F5344CB8AC3E}">
        <p14:creationId xmlns:p14="http://schemas.microsoft.com/office/powerpoint/2010/main" val="1614596189"/>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731" dirty="0"/>
              <a:t>Customer Example</a:t>
            </a:r>
          </a:p>
        </p:txBody>
      </p:sp>
    </p:spTree>
    <p:extLst>
      <p:ext uri="{BB962C8B-B14F-4D97-AF65-F5344CB8AC3E}">
        <p14:creationId xmlns:p14="http://schemas.microsoft.com/office/powerpoint/2010/main" val="546831742"/>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5"/>
          <a:stretch>
            <a:fillRect/>
          </a:stretch>
        </p:blipFill>
        <p:spPr>
          <a:xfrm>
            <a:off x="103457" y="810823"/>
            <a:ext cx="12291908" cy="4721891"/>
          </a:xfrm>
          <a:prstGeom prst="rect">
            <a:avLst/>
          </a:prstGeom>
        </p:spPr>
      </p:pic>
      <p:grpSp>
        <p:nvGrpSpPr>
          <p:cNvPr id="23" name="Group 22"/>
          <p:cNvGrpSpPr/>
          <p:nvPr/>
        </p:nvGrpSpPr>
        <p:grpSpPr>
          <a:xfrm>
            <a:off x="5952922" y="3633925"/>
            <a:ext cx="6398984" cy="3158091"/>
            <a:chOff x="3574321" y="3569727"/>
            <a:chExt cx="3158987" cy="3158987"/>
          </a:xfrm>
          <a:solidFill>
            <a:schemeClr val="tx2"/>
          </a:solidFill>
        </p:grpSpPr>
        <p:sp>
          <p:nvSpPr>
            <p:cNvPr id="12" name="Rectangle 11"/>
            <p:cNvSpPr/>
            <p:nvPr/>
          </p:nvSpPr>
          <p:spPr bwMode="auto">
            <a:xfrm>
              <a:off x="3574321" y="3569727"/>
              <a:ext cx="3158987" cy="3158987"/>
            </a:xfrm>
            <a:prstGeom prst="rect">
              <a:avLst/>
            </a:prstGeom>
            <a:solidFill>
              <a:schemeClr val="tx2">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3668543" y="3820308"/>
              <a:ext cx="2906671" cy="2681573"/>
            </a:xfrm>
            <a:prstGeom prst="rect">
              <a:avLst/>
            </a:prstGeom>
            <a:no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14" tIns="91414" rIns="91414" bIns="91414" numCol="1" rtlCol="0" anchor="t" anchorCtr="0" compatLnSpc="1">
              <a:prstTxWarp prst="textNoShape">
                <a:avLst/>
              </a:prstTxWarp>
            </a:bodyPr>
            <a:lstStyle/>
            <a:p>
              <a:pPr defTabSz="932114" fontAlgn="base">
                <a:lnSpc>
                  <a:spcPct val="90000"/>
                </a:lnSpc>
                <a:spcBef>
                  <a:spcPct val="0"/>
                </a:spcBef>
                <a:spcAft>
                  <a:spcPct val="0"/>
                </a:spcAft>
              </a:pPr>
              <a:r>
                <a:rPr lang="en-US" sz="2800" i="1" dirty="0">
                  <a:solidFill>
                    <a:srgbClr val="FFFFFF"/>
                  </a:solidFill>
                </a:rPr>
                <a:t>“The process driven UI and mobility options will enable our store greeters to have an informed dialog, at the right time for our customers, driving efficiencies and improved experience.” </a:t>
              </a:r>
              <a:endParaRPr lang="en-US" i="1" dirty="0">
                <a:solidFill>
                  <a:srgbClr val="FFFFFF"/>
                </a:solidFill>
              </a:endParaRPr>
            </a:p>
            <a:p>
              <a:pPr algn="r" defTabSz="932114" fontAlgn="base">
                <a:lnSpc>
                  <a:spcPct val="90000"/>
                </a:lnSpc>
                <a:spcBef>
                  <a:spcPct val="0"/>
                </a:spcBef>
                <a:spcAft>
                  <a:spcPct val="0"/>
                </a:spcAft>
              </a:pPr>
              <a:r>
                <a:rPr lang="en-US" dirty="0">
                  <a:solidFill>
                    <a:srgbClr val="FFFFFF"/>
                  </a:solidFill>
                </a:rPr>
                <a:t>– Jeff Higgs, </a:t>
              </a:r>
            </a:p>
            <a:p>
              <a:pPr algn="r" defTabSz="932114" fontAlgn="base">
                <a:lnSpc>
                  <a:spcPct val="90000"/>
                </a:lnSpc>
                <a:spcBef>
                  <a:spcPct val="0"/>
                </a:spcBef>
                <a:spcAft>
                  <a:spcPct val="0"/>
                </a:spcAft>
              </a:pPr>
              <a:r>
                <a:rPr lang="en-US" dirty="0">
                  <a:solidFill>
                    <a:srgbClr val="FFFFFF"/>
                  </a:solidFill>
                </a:rPr>
                <a:t>CRM Lead</a:t>
              </a:r>
            </a:p>
            <a:p>
              <a:pPr algn="r" defTabSz="932114" fontAlgn="base">
                <a:lnSpc>
                  <a:spcPct val="90000"/>
                </a:lnSpc>
                <a:spcBef>
                  <a:spcPct val="0"/>
                </a:spcBef>
                <a:spcAft>
                  <a:spcPct val="0"/>
                </a:spcAft>
              </a:pPr>
              <a:endParaRPr lang="en-US" dirty="0">
                <a:solidFill>
                  <a:srgbClr val="FFFFFF"/>
                </a:solidFill>
              </a:endParaRPr>
            </a:p>
          </p:txBody>
        </p:sp>
      </p:grpSp>
      <p:grpSp>
        <p:nvGrpSpPr>
          <p:cNvPr id="3" name="Group 2"/>
          <p:cNvGrpSpPr/>
          <p:nvPr/>
        </p:nvGrpSpPr>
        <p:grpSpPr>
          <a:xfrm>
            <a:off x="10157968" y="1439988"/>
            <a:ext cx="2193938" cy="2193938"/>
            <a:chOff x="274637" y="3569727"/>
            <a:chExt cx="3148794" cy="3148795"/>
          </a:xfrm>
        </p:grpSpPr>
        <p:sp>
          <p:nvSpPr>
            <p:cNvPr id="15" name="Rectangle 14"/>
            <p:cNvSpPr/>
            <p:nvPr/>
          </p:nvSpPr>
          <p:spPr bwMode="auto">
            <a:xfrm>
              <a:off x="274637" y="3569727"/>
              <a:ext cx="3148794" cy="314879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8568" y="5831824"/>
              <a:ext cx="2548713" cy="359066"/>
            </a:xfrm>
            <a:prstGeom prst="rect">
              <a:avLst/>
            </a:prstGeom>
          </p:spPr>
        </p:pic>
      </p:grpSp>
      <p:pic>
        <p:nvPicPr>
          <p:cNvPr id="5" name="Picture 4"/>
          <p:cNvPicPr>
            <a:picLocks noChangeAspect="1"/>
          </p:cNvPicPr>
          <p:nvPr/>
        </p:nvPicPr>
        <p:blipFill>
          <a:blip r:embed="rId7"/>
          <a:stretch>
            <a:fillRect/>
          </a:stretch>
        </p:blipFill>
        <p:spPr>
          <a:xfrm>
            <a:off x="10402808" y="1869263"/>
            <a:ext cx="1667871" cy="741276"/>
          </a:xfrm>
          <a:prstGeom prst="rect">
            <a:avLst/>
          </a:prstGeom>
        </p:spPr>
      </p:pic>
      <p:sp>
        <p:nvSpPr>
          <p:cNvPr id="4" name="Rectangle 3"/>
          <p:cNvSpPr/>
          <p:nvPr/>
        </p:nvSpPr>
        <p:spPr>
          <a:xfrm>
            <a:off x="103458" y="6343538"/>
            <a:ext cx="5842549" cy="406265"/>
          </a:xfrm>
          <a:prstGeom prst="rect">
            <a:avLst/>
          </a:prstGeom>
        </p:spPr>
        <p:txBody>
          <a:bodyPr wrap="square">
            <a:spAutoFit/>
          </a:bodyPr>
          <a:lstStyle/>
          <a:p>
            <a:pPr defTabSz="932597"/>
            <a:r>
              <a:rPr lang="en-US" sz="1020" dirty="0">
                <a:solidFill>
                  <a:srgbClr val="505050"/>
                </a:solidFill>
                <a:hlinkClick r:id="rId8"/>
              </a:rPr>
              <a:t>http://www.microsoft.com/casestudies/Microsoft-Dynamics-CRM-2013/Metro-Bank/Metro-Bank-With-Microsoft-Dynamics-Revolutionizing-banking-by-putting-customers-first/710000003447</a:t>
            </a:r>
            <a:r>
              <a:rPr lang="en-US" sz="1020" dirty="0">
                <a:solidFill>
                  <a:srgbClr val="505050"/>
                </a:solidFill>
              </a:rPr>
              <a:t> </a:t>
            </a:r>
          </a:p>
        </p:txBody>
      </p:sp>
      <p:pic>
        <p:nvPicPr>
          <p:cNvPr id="2" name="METRO_BANK_CASE_STUDY_5000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82" y="-1"/>
            <a:ext cx="12434711" cy="6994525"/>
          </a:xfrm>
          <a:prstGeom prst="rect">
            <a:avLst/>
          </a:prstGeom>
        </p:spPr>
      </p:pic>
    </p:spTree>
    <p:extLst>
      <p:ext uri="{BB962C8B-B14F-4D97-AF65-F5344CB8AC3E}">
        <p14:creationId xmlns:p14="http://schemas.microsoft.com/office/powerpoint/2010/main" val="11639430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1" presetClass="mediacall" presetSubtype="0" fill="hold" nodeType="withEffect">
                                  <p:stCondLst>
                                    <p:cond delay="0"/>
                                  </p:stCondLst>
                                  <p:childTnLst>
                                    <p:cmd type="call" cmd="playFrom(0.0)">
                                      <p:cBhvr>
                                        <p:cTn id="15" dur="1142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2"/>
                </p:tgtEl>
              </p:cMediaNode>
            </p:vide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1" y="1212851"/>
            <a:ext cx="11885514" cy="3449866"/>
          </a:xfrm>
        </p:spPr>
        <p:txBody>
          <a:bodyPr/>
          <a:lstStyle/>
          <a:p>
            <a:r>
              <a:rPr lang="en-US" dirty="0"/>
              <a:t>Mark Steel</a:t>
            </a:r>
          </a:p>
          <a:p>
            <a:r>
              <a:rPr lang="en-US" dirty="0" smtClean="0"/>
              <a:t>Gary Opp</a:t>
            </a:r>
          </a:p>
          <a:p>
            <a:r>
              <a:rPr lang="en-US" dirty="0" smtClean="0"/>
              <a:t>Andrew Montgomery</a:t>
            </a:r>
          </a:p>
          <a:p>
            <a:r>
              <a:rPr lang="en-US" dirty="0"/>
              <a:t>Girish </a:t>
            </a:r>
            <a:r>
              <a:rPr lang="en-US" dirty="0" smtClean="0"/>
              <a:t>Raja</a:t>
            </a:r>
          </a:p>
          <a:p>
            <a:endParaRPr lang="en-US" dirty="0"/>
          </a:p>
        </p:txBody>
      </p:sp>
      <p:sp>
        <p:nvSpPr>
          <p:cNvPr id="3" name="Title 2"/>
          <p:cNvSpPr>
            <a:spLocks noGrp="1"/>
          </p:cNvSpPr>
          <p:nvPr>
            <p:ph type="title"/>
          </p:nvPr>
        </p:nvSpPr>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Special Thanks</a:t>
            </a:r>
          </a:p>
        </p:txBody>
      </p:sp>
    </p:spTree>
    <p:extLst>
      <p:ext uri="{BB962C8B-B14F-4D97-AF65-F5344CB8AC3E}">
        <p14:creationId xmlns:p14="http://schemas.microsoft.com/office/powerpoint/2010/main" val="843822637"/>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5481" y="1212850"/>
            <a:ext cx="11885514" cy="4984463"/>
          </a:xfrm>
        </p:spPr>
        <p:txBody>
          <a:bodyPr/>
          <a:lstStyle/>
          <a:p>
            <a:r>
              <a:rPr lang="en-US" sz="2448" b="1" dirty="0"/>
              <a:t>Configure Microsoft Dynamics CRM Online With Yammer - </a:t>
            </a:r>
            <a:r>
              <a:rPr lang="en-US" sz="2448" dirty="0">
                <a:hlinkClick r:id="rId2"/>
              </a:rPr>
              <a:t>http://www.powerobjects.com/blog/2013/03/08/configure-microsoft-dynamics-crm-online-with-yammer/</a:t>
            </a:r>
            <a:endParaRPr lang="en-US" sz="2448" dirty="0"/>
          </a:p>
          <a:p>
            <a:r>
              <a:rPr lang="en-US" sz="2448" b="1" dirty="0">
                <a:solidFill>
                  <a:srgbClr val="0072C6"/>
                </a:solidFill>
              </a:rPr>
              <a:t>CRM &amp; SharePoint Configuration:</a:t>
            </a:r>
          </a:p>
          <a:p>
            <a:pPr lvl="1"/>
            <a:r>
              <a:rPr lang="en-US" sz="2040" dirty="0">
                <a:latin typeface="+mj-lt"/>
              </a:rPr>
              <a:t>Enable SharePoint Document Management on Entities - </a:t>
            </a:r>
            <a:r>
              <a:rPr lang="en-US" sz="2040" dirty="0">
                <a:latin typeface="+mj-lt"/>
                <a:hlinkClick r:id="rId3"/>
              </a:rPr>
              <a:t>http://www.microsoft.com/en-US/dynamics/crm-customer-center/enable-document-management-on-entities.aspx</a:t>
            </a:r>
            <a:endParaRPr lang="en-US" sz="2040" dirty="0">
              <a:latin typeface="+mj-lt"/>
            </a:endParaRPr>
          </a:p>
          <a:p>
            <a:pPr lvl="1"/>
            <a:r>
              <a:rPr lang="en-US" sz="2040" dirty="0">
                <a:latin typeface="+mj-lt"/>
              </a:rPr>
              <a:t>CRM SharePoint List Component - </a:t>
            </a:r>
            <a:r>
              <a:rPr lang="en-US" sz="2040" dirty="0">
                <a:latin typeface="+mj-lt"/>
                <a:hlinkClick r:id="rId4"/>
              </a:rPr>
              <a:t>http://www.microsoft.com/en-us/download/details.aspx?id=5283</a:t>
            </a:r>
            <a:endParaRPr lang="en-US" sz="2040" dirty="0">
              <a:latin typeface="+mj-lt"/>
            </a:endParaRPr>
          </a:p>
          <a:p>
            <a:pPr lvl="1"/>
            <a:r>
              <a:rPr lang="en-US" sz="2040" dirty="0">
                <a:latin typeface="+mj-lt"/>
              </a:rPr>
              <a:t>Installing List Component in SharePoint Online - </a:t>
            </a:r>
            <a:r>
              <a:rPr lang="en-US" sz="2040" dirty="0">
                <a:latin typeface="+mj-lt"/>
                <a:hlinkClick r:id="rId5"/>
              </a:rPr>
              <a:t>http://community.office365.com/en-us/forums/154/t/157695.aspx</a:t>
            </a:r>
            <a:r>
              <a:rPr lang="en-US" sz="2040" dirty="0">
                <a:latin typeface="+mj-lt"/>
              </a:rPr>
              <a:t> </a:t>
            </a:r>
          </a:p>
          <a:p>
            <a:r>
              <a:rPr lang="en-US" sz="2448" b="1" dirty="0">
                <a:solidFill>
                  <a:schemeClr val="tx2"/>
                </a:solidFill>
              </a:rPr>
              <a:t>Extending the Solution with Apps &amp; BCS:</a:t>
            </a:r>
            <a:endParaRPr lang="en-US" sz="849" b="1" dirty="0">
              <a:solidFill>
                <a:schemeClr val="tx2"/>
              </a:solidFill>
            </a:endParaRPr>
          </a:p>
          <a:p>
            <a:pPr lvl="1"/>
            <a:r>
              <a:rPr lang="en-US" sz="2040" dirty="0">
                <a:latin typeface="+mj-lt"/>
              </a:rPr>
              <a:t>Connecting SharePoint Online and CRM Online using BCS - 2013 Edition -  </a:t>
            </a:r>
            <a:r>
              <a:rPr lang="en-US" sz="2040" dirty="0">
                <a:latin typeface="+mj-lt"/>
                <a:hlinkClick r:id="rId6"/>
              </a:rPr>
              <a:t>http://community.dynamics.com/crm/b/crmgirishraja/archive/2013/05/13/connecting-sharepoint-online-and-crm-online-using-bcs-2013-edition.aspx</a:t>
            </a:r>
            <a:endParaRPr lang="en-US" sz="2040" dirty="0">
              <a:latin typeface="+mj-lt"/>
            </a:endParaRPr>
          </a:p>
          <a:p>
            <a:pPr lvl="1"/>
            <a:r>
              <a:rPr lang="en-US" sz="2040" dirty="0">
                <a:latin typeface="+mj-lt"/>
              </a:rPr>
              <a:t>Dynamics CRM 2013 SDK – </a:t>
            </a:r>
            <a:r>
              <a:rPr lang="en-US" sz="2040" dirty="0">
                <a:latin typeface="+mj-lt"/>
                <a:hlinkClick r:id="rId7"/>
              </a:rPr>
              <a:t>http://www.microsoft.com/en-us/download/confirmation.aspx?id=40321</a:t>
            </a:r>
            <a:endParaRPr lang="en-US" sz="2040" dirty="0">
              <a:latin typeface="+mj-lt"/>
            </a:endParaRPr>
          </a:p>
        </p:txBody>
      </p:sp>
      <p:sp>
        <p:nvSpPr>
          <p:cNvPr id="4" name="Title 3"/>
          <p:cNvSpPr>
            <a:spLocks noGrp="1"/>
          </p:cNvSpPr>
          <p:nvPr>
            <p:ph type="title"/>
          </p:nvPr>
        </p:nvSpPr>
        <p:spPr/>
        <p:txBody>
          <a:bodyPr vert="horz" wrap="square" lIns="149217" tIns="93260" rIns="149217" bIns="93260" rtlCol="0" anchor="t">
            <a:normAutofit fontScale="92500"/>
          </a:bodyPr>
          <a:lstStyle/>
          <a:p>
            <a:pPr defTabSz="824493"/>
            <a:r>
              <a:rPr lang="en-US" sz="4896" spc="-91" dirty="0">
                <a:solidFill>
                  <a:schemeClr val="tx1">
                    <a:lumMod val="50000"/>
                  </a:schemeClr>
                </a:solidFill>
                <a:latin typeface="Segoe UI Light" pitchFamily="34" charset="0"/>
                <a:cs typeface="Arial" charset="0"/>
              </a:rPr>
              <a:t>References</a:t>
            </a:r>
          </a:p>
        </p:txBody>
      </p:sp>
    </p:spTree>
    <p:extLst>
      <p:ext uri="{BB962C8B-B14F-4D97-AF65-F5344CB8AC3E}">
        <p14:creationId xmlns:p14="http://schemas.microsoft.com/office/powerpoint/2010/main" val="951759181"/>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731" dirty="0"/>
              <a:t>Q &amp; A</a:t>
            </a:r>
          </a:p>
        </p:txBody>
      </p:sp>
    </p:spTree>
    <p:extLst>
      <p:ext uri="{BB962C8B-B14F-4D97-AF65-F5344CB8AC3E}">
        <p14:creationId xmlns:p14="http://schemas.microsoft.com/office/powerpoint/2010/main" val="4193684497"/>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DISVR2\Shared\ADI_Projects\Microsoft\MS_12-01542_Office_Licensing\Working_Art\office365-1.jpg"/>
          <p:cNvPicPr>
            <a:picLocks noChangeAspect="1" noChangeArrowheads="1"/>
          </p:cNvPicPr>
          <p:nvPr/>
        </p:nvPicPr>
        <p:blipFill rotWithShape="1">
          <a:blip r:embed="rId3">
            <a:extLst>
              <a:ext uri="{28A0092B-C50C-407E-A947-70E740481C1C}">
                <a14:useLocalDpi xmlns:a14="http://schemas.microsoft.com/office/drawing/2010/main" val="0"/>
              </a:ext>
            </a:extLst>
          </a:blip>
          <a:srcRect l="41"/>
          <a:stretch/>
        </p:blipFill>
        <p:spPr bwMode="auto">
          <a:xfrm>
            <a:off x="2501" y="1029086"/>
            <a:ext cx="6134447" cy="290972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ADISVR2\Shared\ADI_Projects\Microsoft\MS_12-01542_Office_Licensing\Working_Art\office365-2.jpg"/>
          <p:cNvPicPr>
            <a:picLocks noChangeAspect="1" noChangeArrowheads="1"/>
          </p:cNvPicPr>
          <p:nvPr/>
        </p:nvPicPr>
        <p:blipFill rotWithShape="1">
          <a:blip r:embed="rId4">
            <a:extLst>
              <a:ext uri="{28A0092B-C50C-407E-A947-70E740481C1C}">
                <a14:useLocalDpi xmlns:a14="http://schemas.microsoft.com/office/drawing/2010/main" val="0"/>
              </a:ext>
            </a:extLst>
          </a:blip>
          <a:srcRect t="361"/>
          <a:stretch/>
        </p:blipFill>
        <p:spPr bwMode="auto">
          <a:xfrm>
            <a:off x="6289535" y="1029085"/>
            <a:ext cx="6144440" cy="29097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DISVR2\Shared\ADI_Projects\Microsoft\MS_12-01542_Office_Licensing\Working_Art\office365-3.jpg"/>
          <p:cNvPicPr>
            <a:picLocks noChangeAspect="1" noChangeArrowheads="1"/>
          </p:cNvPicPr>
          <p:nvPr/>
        </p:nvPicPr>
        <p:blipFill rotWithShape="1">
          <a:blip r:embed="rId5">
            <a:extLst>
              <a:ext uri="{28A0092B-C50C-407E-A947-70E740481C1C}">
                <a14:useLocalDpi xmlns:a14="http://schemas.microsoft.com/office/drawing/2010/main" val="0"/>
              </a:ext>
            </a:extLst>
          </a:blip>
          <a:srcRect l="555"/>
          <a:stretch/>
        </p:blipFill>
        <p:spPr bwMode="auto">
          <a:xfrm>
            <a:off x="2501" y="4110851"/>
            <a:ext cx="6134449" cy="288367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ADISVR2\Shared\ADI_Projects\Microsoft\MS_12-01542_Office_Licensing\Working_Art\office365-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9535" y="4110852"/>
            <a:ext cx="6144440" cy="2890631"/>
          </a:xfrm>
          <a:prstGeom prst="rect">
            <a:avLst/>
          </a:prstGeom>
          <a:noFill/>
          <a:extLst>
            <a:ext uri="{909E8E84-426E-40DD-AFC4-6F175D3DCCD1}">
              <a14:hiddenFill xmlns:a14="http://schemas.microsoft.com/office/drawing/2010/main">
                <a:solidFill>
                  <a:srgbClr val="FFFFFF"/>
                </a:solidFill>
              </a14:hiddenFill>
            </a:ext>
          </a:extLst>
        </p:spPr>
      </p:pic>
      <p:sp>
        <p:nvSpPr>
          <p:cNvPr id="58" name="Title 57"/>
          <p:cNvSpPr>
            <a:spLocks noGrp="1"/>
          </p:cNvSpPr>
          <p:nvPr>
            <p:ph type="title"/>
          </p:nvPr>
        </p:nvSpPr>
        <p:spPr>
          <a:xfrm>
            <a:off x="275481" y="100982"/>
            <a:ext cx="11887878" cy="917575"/>
          </a:xfrm>
        </p:spPr>
        <p:txBody>
          <a:bodyPr>
            <a:noAutofit/>
          </a:bodyPr>
          <a:lstStyle/>
          <a:p>
            <a:r>
              <a:rPr lang="en-US" sz="5507" dirty="0"/>
              <a:t>Office 365</a:t>
            </a:r>
          </a:p>
        </p:txBody>
      </p:sp>
      <p:grpSp>
        <p:nvGrpSpPr>
          <p:cNvPr id="11" name="Group 10"/>
          <p:cNvGrpSpPr/>
          <p:nvPr/>
        </p:nvGrpSpPr>
        <p:grpSpPr>
          <a:xfrm>
            <a:off x="6289534" y="1027589"/>
            <a:ext cx="6144440" cy="2911219"/>
            <a:chOff x="6164317" y="1007531"/>
            <a:chExt cx="6024508" cy="2854395"/>
          </a:xfrm>
        </p:grpSpPr>
        <p:sp>
          <p:nvSpPr>
            <p:cNvPr id="5" name="Rectangle 4"/>
            <p:cNvSpPr/>
            <p:nvPr/>
          </p:nvSpPr>
          <p:spPr bwMode="auto">
            <a:xfrm>
              <a:off x="6164317" y="1008997"/>
              <a:ext cx="6024508" cy="2852929"/>
            </a:xfrm>
            <a:prstGeom prst="rect">
              <a:avLst/>
            </a:prstGeom>
            <a:solidFill>
              <a:schemeClr val="bg1">
                <a:lumMod val="9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a:xfrm>
              <a:off x="6479336" y="1794717"/>
              <a:ext cx="5207137" cy="1599412"/>
            </a:xfrm>
            <a:prstGeom prst="rect">
              <a:avLst/>
            </a:prstGeom>
          </p:spPr>
          <p:txBody>
            <a:bodyPr wrap="square">
              <a:spAutoFit/>
            </a:bodyPr>
            <a:lstStyle/>
            <a:p>
              <a:pPr algn="r" defTabSz="1242694" fontAlgn="base">
                <a:lnSpc>
                  <a:spcPct val="150000"/>
                </a:lnSpc>
                <a:spcBef>
                  <a:spcPct val="0"/>
                </a:spcBef>
                <a:spcAft>
                  <a:spcPct val="0"/>
                </a:spcAft>
              </a:pPr>
              <a:r>
                <a:rPr lang="en-US" sz="1632" spc="-24" dirty="0">
                  <a:solidFill>
                    <a:srgbClr val="595959">
                      <a:lumMod val="75000"/>
                      <a:alpha val="99000"/>
                    </a:srgbClr>
                  </a:solidFill>
                </a:rPr>
                <a:t>Online meeting with desktop sharing</a:t>
              </a:r>
            </a:p>
            <a:p>
              <a:pPr algn="r" defTabSz="1242694" fontAlgn="base">
                <a:lnSpc>
                  <a:spcPct val="150000"/>
                </a:lnSpc>
                <a:spcBef>
                  <a:spcPct val="0"/>
                </a:spcBef>
                <a:spcAft>
                  <a:spcPct val="0"/>
                </a:spcAft>
              </a:pPr>
              <a:r>
                <a:rPr lang="en-US" sz="1632" spc="-24" dirty="0">
                  <a:solidFill>
                    <a:srgbClr val="595959">
                      <a:lumMod val="75000"/>
                      <a:alpha val="99000"/>
                    </a:srgbClr>
                  </a:solidFill>
                </a:rPr>
                <a:t>IM &amp; Presence across firewalls</a:t>
              </a:r>
            </a:p>
            <a:p>
              <a:pPr algn="r" defTabSz="1242694" fontAlgn="base">
                <a:lnSpc>
                  <a:spcPct val="150000"/>
                </a:lnSpc>
                <a:spcBef>
                  <a:spcPct val="0"/>
                </a:spcBef>
                <a:spcAft>
                  <a:spcPct val="0"/>
                </a:spcAft>
              </a:pPr>
              <a:r>
                <a:rPr lang="en-US" sz="1632" spc="-24" dirty="0">
                  <a:solidFill>
                    <a:srgbClr val="595959">
                      <a:lumMod val="75000"/>
                      <a:alpha val="99000"/>
                    </a:srgbClr>
                  </a:solidFill>
                </a:rPr>
                <a:t>GAL search with contact card</a:t>
              </a:r>
            </a:p>
            <a:p>
              <a:pPr algn="r" defTabSz="1242694" fontAlgn="base">
                <a:lnSpc>
                  <a:spcPct val="150000"/>
                </a:lnSpc>
                <a:spcBef>
                  <a:spcPct val="0"/>
                </a:spcBef>
                <a:spcAft>
                  <a:spcPct val="0"/>
                </a:spcAft>
              </a:pPr>
              <a:r>
                <a:rPr lang="en-US" sz="1632" spc="-24" dirty="0">
                  <a:solidFill>
                    <a:srgbClr val="595959">
                      <a:lumMod val="75000"/>
                      <a:alpha val="99000"/>
                    </a:srgbClr>
                  </a:solidFill>
                </a:rPr>
                <a:t>Windows Live federation</a:t>
              </a:r>
            </a:p>
          </p:txBody>
        </p:sp>
        <p:pic>
          <p:nvPicPr>
            <p:cNvPr id="43" name="Picture 42"/>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9215417" y="1007531"/>
              <a:ext cx="2545233" cy="890831"/>
            </a:xfrm>
            <a:prstGeom prst="rect">
              <a:avLst/>
            </a:prstGeom>
          </p:spPr>
        </p:pic>
      </p:grpSp>
      <p:grpSp>
        <p:nvGrpSpPr>
          <p:cNvPr id="9" name="Group 8"/>
          <p:cNvGrpSpPr/>
          <p:nvPr/>
        </p:nvGrpSpPr>
        <p:grpSpPr>
          <a:xfrm>
            <a:off x="2501" y="4110851"/>
            <a:ext cx="6134447" cy="3288534"/>
            <a:chOff x="0" y="4030612"/>
            <a:chExt cx="6014710" cy="3224346"/>
          </a:xfrm>
        </p:grpSpPr>
        <p:sp>
          <p:nvSpPr>
            <p:cNvPr id="22" name="Rectangle 21"/>
            <p:cNvSpPr/>
            <p:nvPr/>
          </p:nvSpPr>
          <p:spPr bwMode="auto">
            <a:xfrm>
              <a:off x="0" y="4030612"/>
              <a:ext cx="6014710" cy="2827388"/>
            </a:xfrm>
            <a:prstGeom prst="rect">
              <a:avLst/>
            </a:prstGeom>
            <a:solidFill>
              <a:schemeClr val="bg1">
                <a:lumMod val="9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a:xfrm>
              <a:off x="483936" y="4902006"/>
              <a:ext cx="5483477" cy="2352952"/>
            </a:xfrm>
            <a:prstGeom prst="rect">
              <a:avLst/>
            </a:prstGeom>
          </p:spPr>
          <p:txBody>
            <a:bodyPr wrap="square">
              <a:spAutoFit/>
            </a:bodyPr>
            <a:lstStyle/>
            <a:p>
              <a:pPr defTabSz="1242694" fontAlgn="base">
                <a:lnSpc>
                  <a:spcPct val="150000"/>
                </a:lnSpc>
                <a:spcBef>
                  <a:spcPct val="0"/>
                </a:spcBef>
                <a:spcAft>
                  <a:spcPct val="0"/>
                </a:spcAft>
              </a:pPr>
              <a:r>
                <a:rPr lang="en-US" sz="1632" spc="-24" dirty="0">
                  <a:solidFill>
                    <a:srgbClr val="595959">
                      <a:lumMod val="75000"/>
                      <a:alpha val="99000"/>
                    </a:srgbClr>
                  </a:solidFill>
                </a:rPr>
                <a:t>Share documents internally, externally, and offline</a:t>
              </a:r>
            </a:p>
            <a:p>
              <a:pPr defTabSz="1242694" fontAlgn="base">
                <a:lnSpc>
                  <a:spcPct val="150000"/>
                </a:lnSpc>
                <a:spcBef>
                  <a:spcPct val="0"/>
                </a:spcBef>
                <a:spcAft>
                  <a:spcPct val="0"/>
                </a:spcAft>
              </a:pPr>
              <a:r>
                <a:rPr lang="en-US" sz="1632" spc="-24" dirty="0">
                  <a:solidFill>
                    <a:srgbClr val="595959">
                      <a:lumMod val="75000"/>
                      <a:alpha val="99000"/>
                    </a:srgbClr>
                  </a:solidFill>
                </a:rPr>
                <a:t>Content Management – Workflow, eDiscovery, preservation, etc.</a:t>
              </a:r>
            </a:p>
            <a:p>
              <a:pPr defTabSz="1242694" fontAlgn="base">
                <a:lnSpc>
                  <a:spcPct val="150000"/>
                </a:lnSpc>
                <a:spcBef>
                  <a:spcPct val="0"/>
                </a:spcBef>
                <a:spcAft>
                  <a:spcPct val="0"/>
                </a:spcAft>
              </a:pPr>
              <a:r>
                <a:rPr lang="en-US" sz="1632" spc="-24" dirty="0">
                  <a:solidFill>
                    <a:srgbClr val="595959">
                      <a:lumMod val="75000"/>
                      <a:alpha val="99000"/>
                    </a:srgbClr>
                  </a:solidFill>
                </a:rPr>
                <a:t>SkyDrive Pro to share documents – 25 GB</a:t>
              </a:r>
            </a:p>
            <a:p>
              <a:pPr defTabSz="1242694" fontAlgn="base">
                <a:lnSpc>
                  <a:spcPct val="150000"/>
                </a:lnSpc>
                <a:spcBef>
                  <a:spcPct val="0"/>
                </a:spcBef>
                <a:spcAft>
                  <a:spcPct val="0"/>
                </a:spcAft>
              </a:pPr>
              <a:r>
                <a:rPr lang="en-US" sz="1632" spc="-24" dirty="0">
                  <a:solidFill>
                    <a:srgbClr val="595959">
                      <a:lumMod val="75000"/>
                      <a:alpha val="99000"/>
                    </a:srgbClr>
                  </a:solidFill>
                </a:rPr>
                <a:t>Enterprise Search</a:t>
              </a:r>
            </a:p>
            <a:p>
              <a:pPr defTabSz="1242694" fontAlgn="base">
                <a:lnSpc>
                  <a:spcPct val="150000"/>
                </a:lnSpc>
                <a:spcBef>
                  <a:spcPct val="0"/>
                </a:spcBef>
                <a:spcAft>
                  <a:spcPct val="0"/>
                </a:spcAft>
              </a:pPr>
              <a:r>
                <a:rPr lang="en-US" sz="1632" spc="-24" dirty="0">
                  <a:solidFill>
                    <a:srgbClr val="595959">
                      <a:lumMod val="75000"/>
                      <a:alpha val="99000"/>
                    </a:srgbClr>
                  </a:solidFill>
                </a:rPr>
                <a:t>Robust Web Content Management</a:t>
              </a:r>
            </a:p>
          </p:txBody>
        </p:sp>
        <p:pic>
          <p:nvPicPr>
            <p:cNvPr id="50" name="Picture 49"/>
            <p:cNvPicPr>
              <a:picLocks noChangeAspect="1" noChangeArrowheads="1"/>
            </p:cNvPicPr>
            <p:nvPr/>
          </p:nvPicPr>
          <p:blipFill>
            <a:blip r:embed="rId8" cstate="screen">
              <a:extLst>
                <a:ext uri="{28A0092B-C50C-407E-A947-70E740481C1C}">
                  <a14:useLocalDpi xmlns:a14="http://schemas.microsoft.com/office/drawing/2010/main" val="0"/>
                </a:ext>
              </a:extLst>
            </a:blip>
            <a:stretch>
              <a:fillRect/>
            </a:stretch>
          </p:blipFill>
          <p:spPr bwMode="auto">
            <a:xfrm>
              <a:off x="542438" y="4240228"/>
              <a:ext cx="3244402" cy="562225"/>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6289533" y="4110851"/>
            <a:ext cx="6144442" cy="2883675"/>
            <a:chOff x="6164316" y="4030611"/>
            <a:chExt cx="6024510" cy="2827389"/>
          </a:xfrm>
        </p:grpSpPr>
        <p:sp>
          <p:nvSpPr>
            <p:cNvPr id="23" name="Rectangle 22"/>
            <p:cNvSpPr/>
            <p:nvPr/>
          </p:nvSpPr>
          <p:spPr bwMode="auto">
            <a:xfrm>
              <a:off x="6164316" y="4030611"/>
              <a:ext cx="6024510" cy="2827389"/>
            </a:xfrm>
            <a:prstGeom prst="rect">
              <a:avLst/>
            </a:prstGeom>
            <a:solidFill>
              <a:schemeClr val="bg1">
                <a:lumMod val="9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a:xfrm>
              <a:off x="6479336" y="4902006"/>
              <a:ext cx="5207137" cy="1599412"/>
            </a:xfrm>
            <a:prstGeom prst="rect">
              <a:avLst/>
            </a:prstGeom>
          </p:spPr>
          <p:txBody>
            <a:bodyPr wrap="square">
              <a:spAutoFit/>
            </a:bodyPr>
            <a:lstStyle/>
            <a:p>
              <a:pPr algn="r" defTabSz="1242694" fontAlgn="base">
                <a:lnSpc>
                  <a:spcPct val="150000"/>
                </a:lnSpc>
                <a:spcBef>
                  <a:spcPct val="0"/>
                </a:spcBef>
                <a:spcAft>
                  <a:spcPct val="0"/>
                </a:spcAft>
              </a:pPr>
              <a:r>
                <a:rPr lang="en-US" sz="1632" spc="-24" dirty="0">
                  <a:solidFill>
                    <a:srgbClr val="595959">
                      <a:lumMod val="75000"/>
                      <a:alpha val="99000"/>
                    </a:srgbClr>
                  </a:solidFill>
                </a:rPr>
                <a:t>Free/busy coexistence</a:t>
              </a:r>
            </a:p>
            <a:p>
              <a:pPr algn="r" defTabSz="1242694" fontAlgn="base">
                <a:lnSpc>
                  <a:spcPct val="150000"/>
                </a:lnSpc>
                <a:spcBef>
                  <a:spcPct val="0"/>
                </a:spcBef>
                <a:spcAft>
                  <a:spcPct val="0"/>
                </a:spcAft>
              </a:pPr>
              <a:r>
                <a:rPr lang="en-US" sz="1632" spc="-24" dirty="0">
                  <a:solidFill>
                    <a:srgbClr val="595959">
                      <a:lumMod val="75000"/>
                      <a:alpha val="99000"/>
                    </a:srgbClr>
                  </a:solidFill>
                </a:rPr>
                <a:t>Integrated personal archiving</a:t>
              </a:r>
            </a:p>
            <a:p>
              <a:pPr algn="r" defTabSz="1242694" fontAlgn="base">
                <a:lnSpc>
                  <a:spcPct val="150000"/>
                </a:lnSpc>
                <a:spcBef>
                  <a:spcPct val="0"/>
                </a:spcBef>
                <a:spcAft>
                  <a:spcPct val="0"/>
                </a:spcAft>
              </a:pPr>
              <a:r>
                <a:rPr lang="en-US" sz="1632" spc="-24" dirty="0">
                  <a:solidFill>
                    <a:srgbClr val="595959">
                      <a:lumMod val="75000"/>
                      <a:alpha val="99000"/>
                    </a:srgbClr>
                  </a:solidFill>
                </a:rPr>
                <a:t>Retention policies and legal hold</a:t>
              </a:r>
            </a:p>
            <a:p>
              <a:pPr algn="r" defTabSz="1242694" fontAlgn="base">
                <a:lnSpc>
                  <a:spcPct val="150000"/>
                </a:lnSpc>
                <a:spcBef>
                  <a:spcPct val="0"/>
                </a:spcBef>
                <a:spcAft>
                  <a:spcPct val="0"/>
                </a:spcAft>
              </a:pPr>
              <a:r>
                <a:rPr lang="en-US" sz="1632" spc="-24" dirty="0">
                  <a:solidFill>
                    <a:srgbClr val="595959">
                      <a:lumMod val="75000"/>
                      <a:alpha val="99000"/>
                    </a:srgbClr>
                  </a:solidFill>
                </a:rPr>
                <a:t>50GB mailbox with voicemail &amp; unified messaging</a:t>
              </a:r>
            </a:p>
          </p:txBody>
        </p:sp>
        <p:pic>
          <p:nvPicPr>
            <p:cNvPr id="52" name="Picture 51"/>
            <p:cNvPicPr>
              <a:picLocks noChangeAspect="1" noChangeArrowheads="1"/>
            </p:cNvPicPr>
            <p:nvPr/>
          </p:nvPicPr>
          <p:blipFill>
            <a:blip r:embed="rId9" cstate="screen">
              <a:extLst>
                <a:ext uri="{28A0092B-C50C-407E-A947-70E740481C1C}">
                  <a14:useLocalDpi xmlns:a14="http://schemas.microsoft.com/office/drawing/2010/main" val="0"/>
                </a:ext>
              </a:extLst>
            </a:blip>
            <a:stretch>
              <a:fillRect/>
            </a:stretch>
          </p:blipFill>
          <p:spPr bwMode="auto">
            <a:xfrm>
              <a:off x="8514747" y="4314640"/>
              <a:ext cx="3063871" cy="577700"/>
            </a:xfrm>
            <a:prstGeom prst="rect">
              <a:avLst/>
            </a:prstGeom>
            <a:noFill/>
            <a:ln w="9525">
              <a:noFill/>
              <a:miter lim="800000"/>
              <a:headEnd/>
              <a:tailEnd/>
            </a:ln>
          </p:spPr>
        </p:pic>
      </p:grpSp>
      <p:sp>
        <p:nvSpPr>
          <p:cNvPr id="6" name="Rectangle 5"/>
          <p:cNvSpPr/>
          <p:nvPr/>
        </p:nvSpPr>
        <p:spPr bwMode="auto">
          <a:xfrm>
            <a:off x="4972240" y="2765805"/>
            <a:ext cx="2491996" cy="249199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2501" y="1027588"/>
            <a:ext cx="6134449" cy="2909722"/>
            <a:chOff x="1588" y="1007531"/>
            <a:chExt cx="6014712" cy="2852928"/>
          </a:xfrm>
        </p:grpSpPr>
        <p:grpSp>
          <p:nvGrpSpPr>
            <p:cNvPr id="8" name="Group 7"/>
            <p:cNvGrpSpPr/>
            <p:nvPr/>
          </p:nvGrpSpPr>
          <p:grpSpPr>
            <a:xfrm>
              <a:off x="1588" y="1007531"/>
              <a:ext cx="6014712" cy="2852928"/>
              <a:chOff x="0" y="1008998"/>
              <a:chExt cx="6014712" cy="2852928"/>
            </a:xfrm>
          </p:grpSpPr>
          <p:sp>
            <p:nvSpPr>
              <p:cNvPr id="19" name="Rectangle 18"/>
              <p:cNvSpPr/>
              <p:nvPr/>
            </p:nvSpPr>
            <p:spPr bwMode="auto">
              <a:xfrm>
                <a:off x="0" y="1008998"/>
                <a:ext cx="6014712" cy="2852928"/>
              </a:xfrm>
              <a:prstGeom prst="rect">
                <a:avLst/>
              </a:prstGeom>
              <a:solidFill>
                <a:schemeClr val="bg1">
                  <a:lumMod val="9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a:xfrm>
                <a:off x="483936" y="1794717"/>
                <a:ext cx="5483477" cy="1599412"/>
              </a:xfrm>
              <a:prstGeom prst="rect">
                <a:avLst/>
              </a:prstGeom>
            </p:spPr>
            <p:txBody>
              <a:bodyPr wrap="square">
                <a:spAutoFit/>
              </a:bodyPr>
              <a:lstStyle/>
              <a:p>
                <a:pPr defTabSz="1242694" fontAlgn="base">
                  <a:lnSpc>
                    <a:spcPct val="150000"/>
                  </a:lnSpc>
                  <a:spcBef>
                    <a:spcPct val="0"/>
                  </a:spcBef>
                  <a:spcAft>
                    <a:spcPct val="0"/>
                  </a:spcAft>
                </a:pPr>
                <a:r>
                  <a:rPr lang="en-US" sz="1632" spc="-24" dirty="0">
                    <a:solidFill>
                      <a:srgbClr val="595959">
                        <a:lumMod val="75000"/>
                        <a:alpha val="99000"/>
                      </a:srgbClr>
                    </a:solidFill>
                  </a:rPr>
                  <a:t>Always the latest version of Office and Office Web Apps</a:t>
                </a:r>
              </a:p>
              <a:p>
                <a:pPr defTabSz="1242694" fontAlgn="base">
                  <a:lnSpc>
                    <a:spcPct val="150000"/>
                  </a:lnSpc>
                  <a:spcBef>
                    <a:spcPct val="0"/>
                  </a:spcBef>
                  <a:spcAft>
                    <a:spcPct val="0"/>
                  </a:spcAft>
                </a:pPr>
                <a:r>
                  <a:rPr lang="en-US" sz="1632" spc="-24" dirty="0">
                    <a:solidFill>
                      <a:srgbClr val="595959">
                        <a:lumMod val="75000"/>
                        <a:alpha val="99000"/>
                      </a:srgbClr>
                    </a:solidFill>
                  </a:rPr>
                  <a:t>Complete Office experience with services integration</a:t>
                </a:r>
              </a:p>
              <a:p>
                <a:pPr defTabSz="1242694" fontAlgn="base">
                  <a:lnSpc>
                    <a:spcPct val="150000"/>
                  </a:lnSpc>
                  <a:spcBef>
                    <a:spcPct val="0"/>
                  </a:spcBef>
                  <a:spcAft>
                    <a:spcPct val="0"/>
                  </a:spcAft>
                  <a:tabLst>
                    <a:tab pos="632618" algn="l"/>
                  </a:tabLst>
                </a:pPr>
                <a:r>
                  <a:rPr lang="en-US" sz="1632" spc="-24" dirty="0">
                    <a:solidFill>
                      <a:srgbClr val="595959">
                        <a:lumMod val="75000"/>
                        <a:alpha val="99000"/>
                      </a:srgbClr>
                    </a:solidFill>
                  </a:rPr>
                  <a:t>Familiar Office user experience</a:t>
                </a:r>
              </a:p>
              <a:p>
                <a:pPr defTabSz="1242694" fontAlgn="base">
                  <a:lnSpc>
                    <a:spcPct val="150000"/>
                  </a:lnSpc>
                  <a:spcBef>
                    <a:spcPct val="0"/>
                  </a:spcBef>
                  <a:spcAft>
                    <a:spcPct val="0"/>
                  </a:spcAft>
                  <a:tabLst>
                    <a:tab pos="632618" algn="l"/>
                  </a:tabLst>
                </a:pPr>
                <a:r>
                  <a:rPr lang="en-US" sz="1632" spc="-24" dirty="0">
                    <a:solidFill>
                      <a:srgbClr val="595959">
                        <a:lumMod val="75000"/>
                        <a:alpha val="99000"/>
                      </a:srgbClr>
                    </a:solidFill>
                  </a:rPr>
                  <a:t>Per-user licensing</a:t>
                </a:r>
              </a:p>
            </p:txBody>
          </p:sp>
        </p:grpSp>
        <p:pic>
          <p:nvPicPr>
            <p:cNvPr id="28" name="Picture 2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1347" y="1031206"/>
              <a:ext cx="1763269" cy="813816"/>
            </a:xfrm>
            <a:prstGeom prst="rect">
              <a:avLst/>
            </a:prstGeom>
          </p:spPr>
        </p:pic>
      </p:grpSp>
      <p:sp>
        <p:nvSpPr>
          <p:cNvPr id="13" name="Rectangle 12"/>
          <p:cNvSpPr/>
          <p:nvPr/>
        </p:nvSpPr>
        <p:spPr bwMode="auto">
          <a:xfrm>
            <a:off x="5134794" y="2926086"/>
            <a:ext cx="2166887" cy="2171437"/>
          </a:xfrm>
          <a:prstGeom prst="rect">
            <a:avLst/>
          </a:prstGeom>
          <a:solidFill>
            <a:schemeClr val="accent1"/>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1242835"/>
            <a:endParaRPr lang="en-US" sz="2448" dirty="0">
              <a:solidFill>
                <a:srgbClr val="EB3C00"/>
              </a:solidFill>
            </a:endParaRPr>
          </a:p>
        </p:txBody>
      </p:sp>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126350" y="3633574"/>
            <a:ext cx="2183774" cy="756455"/>
          </a:xfrm>
          <a:prstGeom prst="rect">
            <a:avLst/>
          </a:prstGeom>
        </p:spPr>
      </p:pic>
      <p:grpSp>
        <p:nvGrpSpPr>
          <p:cNvPr id="15" name="Group 14"/>
          <p:cNvGrpSpPr/>
          <p:nvPr/>
        </p:nvGrpSpPr>
        <p:grpSpPr>
          <a:xfrm>
            <a:off x="3879211" y="2816546"/>
            <a:ext cx="4788478" cy="2377701"/>
            <a:chOff x="3802629" y="2828245"/>
            <a:chExt cx="4695012" cy="2331291"/>
          </a:xfrm>
        </p:grpSpPr>
        <p:sp>
          <p:nvSpPr>
            <p:cNvPr id="35" name="Rectangle 34"/>
            <p:cNvSpPr/>
            <p:nvPr/>
          </p:nvSpPr>
          <p:spPr bwMode="auto">
            <a:xfrm>
              <a:off x="3802629" y="2828245"/>
              <a:ext cx="4695012" cy="2237485"/>
            </a:xfrm>
            <a:prstGeom prst="rect">
              <a:avLst/>
            </a:prstGeom>
            <a:solidFill>
              <a:schemeClr val="bg1">
                <a:lumMod val="95000"/>
                <a:alpha val="9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a:xfrm>
              <a:off x="4110460" y="3560124"/>
              <a:ext cx="4387181" cy="1599412"/>
            </a:xfrm>
            <a:prstGeom prst="rect">
              <a:avLst/>
            </a:prstGeom>
          </p:spPr>
          <p:txBody>
            <a:bodyPr wrap="square">
              <a:spAutoFit/>
            </a:bodyPr>
            <a:lstStyle/>
            <a:p>
              <a:pPr defTabSz="1242694" fontAlgn="base">
                <a:lnSpc>
                  <a:spcPct val="150000"/>
                </a:lnSpc>
                <a:spcBef>
                  <a:spcPct val="0"/>
                </a:spcBef>
                <a:spcAft>
                  <a:spcPct val="0"/>
                </a:spcAft>
              </a:pPr>
              <a:r>
                <a:rPr lang="en-US" sz="1632" spc="-24" dirty="0">
                  <a:solidFill>
                    <a:srgbClr val="595959">
                      <a:lumMod val="75000"/>
                      <a:alpha val="99000"/>
                    </a:srgbClr>
                  </a:solidFill>
                </a:rPr>
                <a:t>Enterprise Social Network</a:t>
              </a:r>
            </a:p>
            <a:p>
              <a:pPr defTabSz="1242694" fontAlgn="base">
                <a:lnSpc>
                  <a:spcPct val="150000"/>
                </a:lnSpc>
                <a:spcBef>
                  <a:spcPct val="0"/>
                </a:spcBef>
                <a:spcAft>
                  <a:spcPct val="0"/>
                </a:spcAft>
              </a:pPr>
              <a:r>
                <a:rPr lang="en-US" sz="1632" spc="-24" dirty="0">
                  <a:solidFill>
                    <a:srgbClr val="595959">
                      <a:lumMod val="75000"/>
                      <a:alpha val="99000"/>
                    </a:srgbClr>
                  </a:solidFill>
                </a:rPr>
                <a:t>External Network for socializing with outside </a:t>
              </a:r>
            </a:p>
            <a:p>
              <a:pPr defTabSz="1242694" fontAlgn="base">
                <a:lnSpc>
                  <a:spcPct val="150000"/>
                </a:lnSpc>
                <a:spcBef>
                  <a:spcPct val="0"/>
                </a:spcBef>
                <a:spcAft>
                  <a:spcPct val="0"/>
                </a:spcAft>
              </a:pPr>
              <a:r>
                <a:rPr lang="en-US" sz="1632" spc="-24" dirty="0">
                  <a:solidFill>
                    <a:srgbClr val="595959">
                      <a:lumMod val="75000"/>
                      <a:alpha val="99000"/>
                    </a:srgbClr>
                  </a:solidFill>
                </a:rPr>
                <a:t>     parties</a:t>
              </a:r>
            </a:p>
            <a:p>
              <a:pPr defTabSz="1242694" fontAlgn="base">
                <a:lnSpc>
                  <a:spcPct val="150000"/>
                </a:lnSpc>
                <a:spcBef>
                  <a:spcPct val="0"/>
                </a:spcBef>
                <a:spcAft>
                  <a:spcPct val="0"/>
                </a:spcAft>
              </a:pPr>
              <a:r>
                <a:rPr lang="en-US" sz="1632" spc="-24" dirty="0">
                  <a:solidFill>
                    <a:srgbClr val="595959">
                      <a:lumMod val="75000"/>
                      <a:alpha val="99000"/>
                    </a:srgbClr>
                  </a:solidFill>
                </a:rPr>
                <a:t>Integration via Open Graph APIs</a:t>
              </a:r>
            </a:p>
          </p:txBody>
        </p:sp>
        <p:pic>
          <p:nvPicPr>
            <p:cNvPr id="12" name="Picture 11"/>
            <p:cNvPicPr>
              <a:picLocks noChangeAspect="1"/>
            </p:cNvPicPr>
            <p:nvPr/>
          </p:nvPicPr>
          <p:blipFill rotWithShape="1">
            <a:blip r:embed="rId12">
              <a:extLst>
                <a:ext uri="{28A0092B-C50C-407E-A947-70E740481C1C}">
                  <a14:useLocalDpi xmlns:a14="http://schemas.microsoft.com/office/drawing/2010/main" val="0"/>
                </a:ext>
              </a:extLst>
            </a:blip>
            <a:srcRect b="24332"/>
            <a:stretch/>
          </p:blipFill>
          <p:spPr>
            <a:xfrm>
              <a:off x="4234750" y="3045035"/>
              <a:ext cx="2644493" cy="558428"/>
            </a:xfrm>
            <a:prstGeom prst="rect">
              <a:avLst/>
            </a:prstGeom>
          </p:spPr>
        </p:pic>
      </p:grpSp>
    </p:spTree>
    <p:extLst>
      <p:ext uri="{BB962C8B-B14F-4D97-AF65-F5344CB8AC3E}">
        <p14:creationId xmlns:p14="http://schemas.microsoft.com/office/powerpoint/2010/main" val="32684350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6097496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67" y="-7440"/>
            <a:ext cx="9728387" cy="700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7314332" y="2436284"/>
            <a:ext cx="2486589" cy="2108151"/>
            <a:chOff x="5091513" y="1492519"/>
            <a:chExt cx="1828800" cy="1550692"/>
          </a:xfrm>
        </p:grpSpPr>
        <p:sp>
          <p:nvSpPr>
            <p:cNvPr id="36" name="Rectangle 35"/>
            <p:cNvSpPr/>
            <p:nvPr/>
          </p:nvSpPr>
          <p:spPr>
            <a:xfrm>
              <a:off x="5146043" y="1492519"/>
              <a:ext cx="1733107" cy="1545973"/>
            </a:xfrm>
            <a:prstGeom prst="rect">
              <a:avLst/>
            </a:prstGeom>
            <a:solidFill>
              <a:schemeClr val="bg1"/>
            </a:solidFill>
            <a:ln>
              <a:solidFill>
                <a:srgbClr val="0071BC"/>
              </a:solid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solidFill>
                  <a:prstClr val="white">
                    <a:lumMod val="95000"/>
                  </a:prstClr>
                </a:solidFill>
                <a:latin typeface="Segoe UI Light" pitchFamily="34" charset="0"/>
                <a:ea typeface="Segoe UI" pitchFamily="34" charset="0"/>
                <a:cs typeface="Segoe UI" pitchFamily="34" charset="0"/>
              </a:endParaRPr>
            </a:p>
          </p:txBody>
        </p:sp>
        <p:sp>
          <p:nvSpPr>
            <p:cNvPr id="35" name="Rectangle 34"/>
            <p:cNvSpPr/>
            <p:nvPr/>
          </p:nvSpPr>
          <p:spPr>
            <a:xfrm>
              <a:off x="5091513" y="1682596"/>
              <a:ext cx="1828800" cy="1360615"/>
            </a:xfrm>
            <a:prstGeom prst="rect">
              <a:avLst/>
            </a:prstGeom>
          </p:spPr>
          <p:txBody>
            <a:bodyPr wrap="square">
              <a:spAutoFit/>
            </a:bodyPr>
            <a:lstStyle/>
            <a:p>
              <a:pPr algn="ctr" defTabSz="1242787"/>
              <a:r>
                <a:rPr lang="en-US" sz="1598" b="1" dirty="0">
                  <a:solidFill>
                    <a:srgbClr val="282828"/>
                  </a:solidFill>
                </a:rPr>
                <a:t>Cleaner Visual Design</a:t>
              </a:r>
            </a:p>
            <a:p>
              <a:pPr algn="ctr" defTabSz="1242787"/>
              <a:endParaRPr lang="en-US" sz="1598" b="1" dirty="0">
                <a:solidFill>
                  <a:srgbClr val="282828"/>
                </a:solidFill>
              </a:endParaRPr>
            </a:p>
            <a:p>
              <a:pPr algn="ctr" defTabSz="1242787"/>
              <a:r>
                <a:rPr lang="en-US" sz="1598" b="1" dirty="0">
                  <a:solidFill>
                    <a:srgbClr val="282828"/>
                  </a:solidFill>
                </a:rPr>
                <a:t>Web Paradigms</a:t>
              </a:r>
            </a:p>
            <a:p>
              <a:pPr algn="ctr" defTabSz="1242787"/>
              <a:endParaRPr lang="en-US" sz="1598" b="1" dirty="0">
                <a:solidFill>
                  <a:srgbClr val="282828"/>
                </a:solidFill>
              </a:endParaRPr>
            </a:p>
            <a:p>
              <a:pPr algn="ctr" defTabSz="1242787"/>
              <a:r>
                <a:rPr lang="en-US" sz="1598" b="1" dirty="0">
                  <a:solidFill>
                    <a:srgbClr val="282828"/>
                  </a:solidFill>
                </a:rPr>
                <a:t>Better Information</a:t>
              </a:r>
            </a:p>
            <a:p>
              <a:pPr algn="ctr" defTabSz="1242787"/>
              <a:r>
                <a:rPr lang="en-US" sz="1598" b="1" dirty="0">
                  <a:solidFill>
                    <a:srgbClr val="282828"/>
                  </a:solidFill>
                </a:rPr>
                <a:t>Architecture</a:t>
              </a:r>
            </a:p>
            <a:p>
              <a:pPr algn="ctr" defTabSz="1242787"/>
              <a:endParaRPr lang="en-US" sz="1598" b="1" dirty="0">
                <a:solidFill>
                  <a:prstClr val="white">
                    <a:lumMod val="50000"/>
                  </a:prstClr>
                </a:solidFill>
              </a:endParaRPr>
            </a:p>
          </p:txBody>
        </p:sp>
      </p:grpSp>
      <p:grpSp>
        <p:nvGrpSpPr>
          <p:cNvPr id="5" name="Group 4"/>
          <p:cNvGrpSpPr/>
          <p:nvPr/>
        </p:nvGrpSpPr>
        <p:grpSpPr>
          <a:xfrm>
            <a:off x="9884023" y="124897"/>
            <a:ext cx="2555662" cy="2101734"/>
            <a:chOff x="7223463" y="122026"/>
            <a:chExt cx="1879600" cy="1545973"/>
          </a:xfrm>
        </p:grpSpPr>
        <p:sp>
          <p:nvSpPr>
            <p:cNvPr id="27" name="Rectangle 26"/>
            <p:cNvSpPr/>
            <p:nvPr/>
          </p:nvSpPr>
          <p:spPr>
            <a:xfrm>
              <a:off x="7293933" y="122026"/>
              <a:ext cx="1733107" cy="1545973"/>
            </a:xfrm>
            <a:prstGeom prst="rect">
              <a:avLst/>
            </a:prstGeom>
            <a:solidFill>
              <a:schemeClr val="bg1"/>
            </a:solidFill>
            <a:ln>
              <a:solidFill>
                <a:srgbClr val="0071BC"/>
              </a:solid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4" name="Rectangle 3"/>
            <p:cNvSpPr/>
            <p:nvPr/>
          </p:nvSpPr>
          <p:spPr>
            <a:xfrm>
              <a:off x="7223463" y="243177"/>
              <a:ext cx="1879600" cy="1360616"/>
            </a:xfrm>
            <a:prstGeom prst="rect">
              <a:avLst/>
            </a:prstGeom>
          </p:spPr>
          <p:txBody>
            <a:bodyPr wrap="square">
              <a:spAutoFit/>
            </a:bodyPr>
            <a:lstStyle/>
            <a:p>
              <a:pPr algn="ctr" defTabSz="1242787"/>
              <a:r>
                <a:rPr lang="en-US" sz="1598" b="1" dirty="0">
                  <a:solidFill>
                    <a:srgbClr val="282828"/>
                  </a:solidFill>
                </a:rPr>
                <a:t>Minimized Pop Up and Transitions</a:t>
              </a:r>
            </a:p>
            <a:p>
              <a:pPr algn="ctr" defTabSz="1242787"/>
              <a:endParaRPr lang="en-US" sz="1598" b="1" dirty="0">
                <a:solidFill>
                  <a:srgbClr val="282828"/>
                </a:solidFill>
              </a:endParaRPr>
            </a:p>
            <a:p>
              <a:pPr algn="ctr" defTabSz="1242787"/>
              <a:r>
                <a:rPr lang="en-US" sz="1598" b="1" dirty="0">
                  <a:solidFill>
                    <a:srgbClr val="282828"/>
                  </a:solidFill>
                </a:rPr>
                <a:t>Inline Edits</a:t>
              </a:r>
            </a:p>
            <a:p>
              <a:pPr algn="ctr" defTabSz="1242787"/>
              <a:endParaRPr lang="en-US" sz="1598" b="1" dirty="0">
                <a:solidFill>
                  <a:srgbClr val="282828"/>
                </a:solidFill>
              </a:endParaRPr>
            </a:p>
            <a:p>
              <a:pPr algn="ctr" defTabSz="1242787"/>
              <a:r>
                <a:rPr lang="en-US" sz="1598" b="1" dirty="0">
                  <a:solidFill>
                    <a:srgbClr val="282828"/>
                  </a:solidFill>
                </a:rPr>
                <a:t>Streamlined UI for </a:t>
              </a:r>
            </a:p>
            <a:p>
              <a:pPr algn="ctr" defTabSz="1242787"/>
              <a:r>
                <a:rPr lang="en-US" sz="1598" b="1" dirty="0">
                  <a:solidFill>
                    <a:srgbClr val="282828"/>
                  </a:solidFill>
                </a:rPr>
                <a:t>Common task</a:t>
              </a:r>
              <a:endParaRPr lang="en-US" sz="1598" dirty="0">
                <a:solidFill>
                  <a:srgbClr val="282828"/>
                </a:solidFill>
              </a:endParaRPr>
            </a:p>
          </p:txBody>
        </p:sp>
      </p:grpSp>
      <p:grpSp>
        <p:nvGrpSpPr>
          <p:cNvPr id="6" name="Group 5"/>
          <p:cNvGrpSpPr/>
          <p:nvPr/>
        </p:nvGrpSpPr>
        <p:grpSpPr>
          <a:xfrm>
            <a:off x="9986438" y="133440"/>
            <a:ext cx="2361961" cy="2101734"/>
            <a:chOff x="7289900" y="124332"/>
            <a:chExt cx="1737140" cy="1545973"/>
          </a:xfrm>
          <a:solidFill>
            <a:srgbClr val="0071BC"/>
          </a:solidFill>
        </p:grpSpPr>
        <p:sp>
          <p:nvSpPr>
            <p:cNvPr id="33" name="Rectangle 32"/>
            <p:cNvSpPr/>
            <p:nvPr/>
          </p:nvSpPr>
          <p:spPr>
            <a:xfrm>
              <a:off x="7289900" y="124332"/>
              <a:ext cx="1733107" cy="1545973"/>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21" name="Rectangle 20"/>
            <p:cNvSpPr/>
            <p:nvPr/>
          </p:nvSpPr>
          <p:spPr>
            <a:xfrm>
              <a:off x="7293934" y="637276"/>
              <a:ext cx="1733106" cy="526448"/>
            </a:xfrm>
            <a:prstGeom prst="rect">
              <a:avLst/>
            </a:prstGeom>
            <a:noFill/>
            <a:ln>
              <a:noFill/>
            </a:ln>
          </p:spPr>
          <p:txBody>
            <a:bodyPr wrap="square">
              <a:spAutoFit/>
            </a:bodyPr>
            <a:lstStyle/>
            <a:p>
              <a:pPr algn="ctr" defTabSz="1242708">
                <a:lnSpc>
                  <a:spcPct val="90000"/>
                </a:lnSpc>
                <a:defRPr/>
              </a:pPr>
              <a:r>
                <a:rPr lang="en-US" sz="2200" dirty="0">
                  <a:solidFill>
                    <a:srgbClr val="FFFFFF"/>
                  </a:solidFill>
                </a:rPr>
                <a:t>Reimagined Experience</a:t>
              </a:r>
            </a:p>
          </p:txBody>
        </p:sp>
      </p:grpSp>
      <p:grpSp>
        <p:nvGrpSpPr>
          <p:cNvPr id="8" name="Group 7"/>
          <p:cNvGrpSpPr/>
          <p:nvPr/>
        </p:nvGrpSpPr>
        <p:grpSpPr>
          <a:xfrm>
            <a:off x="7361071" y="2430616"/>
            <a:ext cx="2399993" cy="2101734"/>
            <a:chOff x="5444017" y="1796387"/>
            <a:chExt cx="1765112" cy="1545973"/>
          </a:xfrm>
          <a:solidFill>
            <a:srgbClr val="0071BC"/>
          </a:solidFill>
        </p:grpSpPr>
        <p:sp>
          <p:nvSpPr>
            <p:cNvPr id="23" name="Rectangle 22"/>
            <p:cNvSpPr/>
            <p:nvPr/>
          </p:nvSpPr>
          <p:spPr>
            <a:xfrm>
              <a:off x="5444017" y="1796387"/>
              <a:ext cx="1765112" cy="1545973"/>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25" name="Rectangle 24"/>
            <p:cNvSpPr/>
            <p:nvPr/>
          </p:nvSpPr>
          <p:spPr>
            <a:xfrm>
              <a:off x="5451681" y="2323953"/>
              <a:ext cx="1733106" cy="526448"/>
            </a:xfrm>
            <a:prstGeom prst="rect">
              <a:avLst/>
            </a:prstGeom>
            <a:grpFill/>
            <a:ln>
              <a:noFill/>
            </a:ln>
          </p:spPr>
          <p:txBody>
            <a:bodyPr wrap="square">
              <a:spAutoFit/>
            </a:bodyPr>
            <a:lstStyle/>
            <a:p>
              <a:pPr algn="ctr" defTabSz="1242708">
                <a:lnSpc>
                  <a:spcPct val="90000"/>
                </a:lnSpc>
                <a:defRPr/>
              </a:pPr>
              <a:r>
                <a:rPr lang="en-US" sz="2200" dirty="0">
                  <a:solidFill>
                    <a:srgbClr val="FFFFFF"/>
                  </a:solidFill>
                </a:rPr>
                <a:t>Agility &amp; Process Excellence</a:t>
              </a:r>
              <a:endParaRPr lang="en-US" sz="1900" kern="0" spc="-97" dirty="0">
                <a:solidFill>
                  <a:srgbClr val="FFFFFF"/>
                </a:solidFill>
              </a:endParaRPr>
            </a:p>
          </p:txBody>
        </p:sp>
      </p:grpSp>
      <p:grpSp>
        <p:nvGrpSpPr>
          <p:cNvPr id="30" name="Group 29"/>
          <p:cNvGrpSpPr/>
          <p:nvPr/>
        </p:nvGrpSpPr>
        <p:grpSpPr>
          <a:xfrm>
            <a:off x="9884026" y="2434832"/>
            <a:ext cx="2486589" cy="2114688"/>
            <a:chOff x="7095515" y="1561946"/>
            <a:chExt cx="1828800" cy="1555501"/>
          </a:xfrm>
        </p:grpSpPr>
        <p:sp>
          <p:nvSpPr>
            <p:cNvPr id="32" name="Rectangle 31"/>
            <p:cNvSpPr/>
            <p:nvPr/>
          </p:nvSpPr>
          <p:spPr>
            <a:xfrm>
              <a:off x="7157794" y="1571474"/>
              <a:ext cx="1733107" cy="1545973"/>
            </a:xfrm>
            <a:prstGeom prst="rect">
              <a:avLst/>
            </a:prstGeom>
            <a:solidFill>
              <a:schemeClr val="bg1"/>
            </a:solidFill>
            <a:ln>
              <a:solidFill>
                <a:srgbClr val="0071BC"/>
              </a:solid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31" name="Rectangle 30"/>
            <p:cNvSpPr/>
            <p:nvPr/>
          </p:nvSpPr>
          <p:spPr>
            <a:xfrm>
              <a:off x="7095515" y="1561946"/>
              <a:ext cx="1828800" cy="1533692"/>
            </a:xfrm>
            <a:prstGeom prst="rect">
              <a:avLst/>
            </a:prstGeom>
          </p:spPr>
          <p:txBody>
            <a:bodyPr wrap="square">
              <a:spAutoFit/>
            </a:bodyPr>
            <a:lstStyle/>
            <a:p>
              <a:pPr algn="ctr" defTabSz="1242787"/>
              <a:r>
                <a:rPr lang="en-US" sz="1598" b="1" dirty="0">
                  <a:solidFill>
                    <a:srgbClr val="282828"/>
                  </a:solidFill>
                </a:rPr>
                <a:t>Ability to plan and manage using the same experience</a:t>
              </a:r>
            </a:p>
            <a:p>
              <a:pPr algn="ctr" defTabSz="1242787"/>
              <a:endParaRPr lang="en-US" sz="1598" b="1" dirty="0">
                <a:solidFill>
                  <a:srgbClr val="282828"/>
                </a:solidFill>
              </a:endParaRPr>
            </a:p>
            <a:p>
              <a:pPr algn="ctr" defTabSz="1242787"/>
              <a:r>
                <a:rPr lang="en-US" sz="1598" b="1" dirty="0">
                  <a:solidFill>
                    <a:srgbClr val="282828"/>
                  </a:solidFill>
                </a:rPr>
                <a:t>Rapidly detect and react to changes</a:t>
              </a:r>
            </a:p>
            <a:p>
              <a:pPr algn="ctr" defTabSz="1242787"/>
              <a:endParaRPr lang="en-US" sz="1598" b="1" dirty="0">
                <a:solidFill>
                  <a:prstClr val="white">
                    <a:lumMod val="50000"/>
                  </a:prstClr>
                </a:solidFill>
              </a:endParaRPr>
            </a:p>
            <a:p>
              <a:pPr algn="ctr" defTabSz="1242787"/>
              <a:endParaRPr lang="en-US" sz="1499" dirty="0">
                <a:solidFill>
                  <a:prstClr val="white">
                    <a:lumMod val="50000"/>
                  </a:prstClr>
                </a:solidFill>
              </a:endParaRPr>
            </a:p>
          </p:txBody>
        </p:sp>
      </p:grpSp>
      <p:grpSp>
        <p:nvGrpSpPr>
          <p:cNvPr id="45" name="Group 44"/>
          <p:cNvGrpSpPr/>
          <p:nvPr/>
        </p:nvGrpSpPr>
        <p:grpSpPr>
          <a:xfrm>
            <a:off x="9909927" y="4737679"/>
            <a:ext cx="2486589" cy="2101734"/>
            <a:chOff x="7246086" y="122026"/>
            <a:chExt cx="1828800" cy="1545973"/>
          </a:xfrm>
        </p:grpSpPr>
        <p:sp>
          <p:nvSpPr>
            <p:cNvPr id="47" name="Rectangle 46"/>
            <p:cNvSpPr/>
            <p:nvPr/>
          </p:nvSpPr>
          <p:spPr>
            <a:xfrm>
              <a:off x="7293933" y="122026"/>
              <a:ext cx="1733107" cy="1545973"/>
            </a:xfrm>
            <a:prstGeom prst="rect">
              <a:avLst/>
            </a:prstGeom>
            <a:solidFill>
              <a:schemeClr val="bg1"/>
            </a:solidFill>
            <a:ln>
              <a:solidFill>
                <a:srgbClr val="0071BC"/>
              </a:solid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46" name="Rectangle 45"/>
            <p:cNvSpPr/>
            <p:nvPr/>
          </p:nvSpPr>
          <p:spPr>
            <a:xfrm>
              <a:off x="7246086" y="270858"/>
              <a:ext cx="1828800" cy="991660"/>
            </a:xfrm>
            <a:prstGeom prst="rect">
              <a:avLst/>
            </a:prstGeom>
          </p:spPr>
          <p:txBody>
            <a:bodyPr wrap="square">
              <a:spAutoFit/>
            </a:bodyPr>
            <a:lstStyle/>
            <a:p>
              <a:pPr algn="ctr" defTabSz="1242787"/>
              <a:r>
                <a:rPr lang="en-US" sz="1598" b="1" dirty="0">
                  <a:solidFill>
                    <a:srgbClr val="282828"/>
                  </a:solidFill>
                </a:rPr>
                <a:t>Leverages Native Capabilities</a:t>
              </a:r>
            </a:p>
            <a:p>
              <a:pPr algn="ctr" defTabSz="1242787"/>
              <a:endParaRPr lang="en-US" sz="1598" b="1" dirty="0">
                <a:solidFill>
                  <a:srgbClr val="282828"/>
                </a:solidFill>
              </a:endParaRPr>
            </a:p>
            <a:p>
              <a:pPr algn="ctr" defTabSz="1242787"/>
              <a:r>
                <a:rPr lang="en-US" sz="1598" b="1" dirty="0">
                  <a:solidFill>
                    <a:srgbClr val="282828"/>
                  </a:solidFill>
                </a:rPr>
                <a:t>Adjusts to Multiple</a:t>
              </a:r>
            </a:p>
            <a:p>
              <a:pPr algn="ctr" defTabSz="1242787"/>
              <a:r>
                <a:rPr lang="en-US" sz="1598" b="1" dirty="0">
                  <a:solidFill>
                    <a:srgbClr val="282828"/>
                  </a:solidFill>
                </a:rPr>
                <a:t>Form Factors </a:t>
              </a:r>
              <a:endParaRPr lang="en-US" sz="1598" dirty="0">
                <a:solidFill>
                  <a:srgbClr val="282828"/>
                </a:solidFill>
              </a:endParaRPr>
            </a:p>
          </p:txBody>
        </p:sp>
      </p:grpSp>
      <p:grpSp>
        <p:nvGrpSpPr>
          <p:cNvPr id="42" name="Group 41"/>
          <p:cNvGrpSpPr/>
          <p:nvPr/>
        </p:nvGrpSpPr>
        <p:grpSpPr>
          <a:xfrm>
            <a:off x="7352248" y="4737679"/>
            <a:ext cx="2486589" cy="2101734"/>
            <a:chOff x="4343399" y="4700801"/>
            <a:chExt cx="1828800" cy="1545973"/>
          </a:xfrm>
        </p:grpSpPr>
        <p:sp>
          <p:nvSpPr>
            <p:cNvPr id="44" name="Rectangle 43"/>
            <p:cNvSpPr/>
            <p:nvPr/>
          </p:nvSpPr>
          <p:spPr>
            <a:xfrm>
              <a:off x="4372195" y="4700801"/>
              <a:ext cx="1733107" cy="1545973"/>
            </a:xfrm>
            <a:prstGeom prst="rect">
              <a:avLst/>
            </a:prstGeom>
            <a:solidFill>
              <a:schemeClr val="bg1"/>
            </a:solidFill>
            <a:ln>
              <a:solidFill>
                <a:srgbClr val="0071BC"/>
              </a:solid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43" name="Rectangle 42"/>
            <p:cNvSpPr/>
            <p:nvPr/>
          </p:nvSpPr>
          <p:spPr>
            <a:xfrm>
              <a:off x="4343399" y="4752974"/>
              <a:ext cx="1828800" cy="1452975"/>
            </a:xfrm>
            <a:prstGeom prst="rect">
              <a:avLst/>
            </a:prstGeom>
          </p:spPr>
          <p:txBody>
            <a:bodyPr wrap="square">
              <a:spAutoFit/>
            </a:bodyPr>
            <a:lstStyle/>
            <a:p>
              <a:pPr algn="ctr" defTabSz="1242787"/>
              <a:r>
                <a:rPr lang="en-US" sz="1598" b="1" dirty="0">
                  <a:solidFill>
                    <a:srgbClr val="282828"/>
                  </a:solidFill>
                </a:rPr>
                <a:t>Proactive</a:t>
              </a:r>
            </a:p>
            <a:p>
              <a:pPr algn="ctr" defTabSz="1242787"/>
              <a:endParaRPr lang="en-US" sz="1598" b="1" dirty="0">
                <a:solidFill>
                  <a:srgbClr val="282828"/>
                </a:solidFill>
              </a:endParaRPr>
            </a:p>
            <a:p>
              <a:pPr algn="ctr" defTabSz="1242787"/>
              <a:r>
                <a:rPr lang="en-US" sz="1598" b="1" dirty="0">
                  <a:solidFill>
                    <a:srgbClr val="282828"/>
                  </a:solidFill>
                </a:rPr>
                <a:t>Insightful</a:t>
              </a:r>
            </a:p>
            <a:p>
              <a:pPr algn="ctr" defTabSz="1242787"/>
              <a:endParaRPr lang="en-US" sz="1598" b="1" dirty="0">
                <a:solidFill>
                  <a:srgbClr val="282828"/>
                </a:solidFill>
              </a:endParaRPr>
            </a:p>
            <a:p>
              <a:pPr algn="ctr" defTabSz="1242787"/>
              <a:r>
                <a:rPr lang="en-US" sz="1598" b="1" dirty="0">
                  <a:solidFill>
                    <a:srgbClr val="282828"/>
                  </a:solidFill>
                </a:rPr>
                <a:t>Context Aware</a:t>
              </a:r>
            </a:p>
            <a:p>
              <a:pPr algn="ctr" defTabSz="1242787"/>
              <a:endParaRPr lang="en-US" sz="1598" b="1" dirty="0">
                <a:solidFill>
                  <a:prstClr val="white">
                    <a:lumMod val="50000"/>
                  </a:prstClr>
                </a:solidFill>
              </a:endParaRPr>
            </a:p>
            <a:p>
              <a:pPr algn="ctr" defTabSz="1242787"/>
              <a:r>
                <a:rPr lang="en-US" sz="1598" b="1" dirty="0">
                  <a:solidFill>
                    <a:prstClr val="white">
                      <a:lumMod val="50000"/>
                    </a:prstClr>
                  </a:solidFill>
                </a:rPr>
                <a:t> </a:t>
              </a:r>
            </a:p>
            <a:p>
              <a:pPr algn="ctr" defTabSz="1242787"/>
              <a:endParaRPr lang="en-US" sz="800" b="1" dirty="0">
                <a:solidFill>
                  <a:prstClr val="white">
                    <a:lumMod val="50000"/>
                  </a:prstClr>
                </a:solidFill>
              </a:endParaRPr>
            </a:p>
          </p:txBody>
        </p:sp>
      </p:grpSp>
      <p:sp>
        <p:nvSpPr>
          <p:cNvPr id="16" name="Rectangle 15"/>
          <p:cNvSpPr/>
          <p:nvPr/>
        </p:nvSpPr>
        <p:spPr bwMode="auto">
          <a:xfrm>
            <a:off x="-5188" y="993"/>
            <a:ext cx="1920601" cy="1935510"/>
          </a:xfrm>
          <a:prstGeom prst="rect">
            <a:avLst/>
          </a:prstGeom>
          <a:solidFill>
            <a:srgbClr val="0071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48551" tIns="248551" rIns="248551" bIns="124274" rtlCol="0" anchor="b"/>
          <a:lstStyle/>
          <a:p>
            <a:pPr algn="ctr" defTabSz="1242376" fontAlgn="base">
              <a:lnSpc>
                <a:spcPct val="90000"/>
              </a:lnSpc>
              <a:spcBef>
                <a:spcPct val="0"/>
              </a:spcBef>
              <a:spcAft>
                <a:spcPct val="0"/>
              </a:spcAft>
              <a:buClr>
                <a:srgbClr val="397FBB"/>
              </a:buClr>
              <a:buSzPct val="105000"/>
            </a:pPr>
            <a:endParaRPr lang="en-US" sz="1900" b="1" kern="0" cap="all" dirty="0">
              <a:solidFill>
                <a:srgbClr val="FFFFFF"/>
              </a:solidFill>
              <a:cs typeface="Segoe UI" panose="020B0502040204020203" pitchFamily="34" charset="0"/>
            </a:endParaRPr>
          </a:p>
        </p:txBody>
      </p:sp>
      <p:sp>
        <p:nvSpPr>
          <p:cNvPr id="17" name="Rectangle 16"/>
          <p:cNvSpPr/>
          <p:nvPr/>
        </p:nvSpPr>
        <p:spPr bwMode="auto">
          <a:xfrm>
            <a:off x="-5188" y="1929092"/>
            <a:ext cx="4133877" cy="3137379"/>
          </a:xfrm>
          <a:prstGeom prst="rect">
            <a:avLst/>
          </a:prstGeom>
          <a:solidFill>
            <a:srgbClr val="0071B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48551" tIns="248551" rIns="248551" bIns="124274" rtlCol="0" anchor="t"/>
          <a:lstStyle/>
          <a:p>
            <a:pPr algn="ctr" defTabSz="1242376" fontAlgn="base">
              <a:lnSpc>
                <a:spcPct val="90000"/>
              </a:lnSpc>
              <a:spcBef>
                <a:spcPct val="0"/>
              </a:spcBef>
              <a:spcAft>
                <a:spcPct val="0"/>
              </a:spcAft>
              <a:buClr>
                <a:srgbClr val="397FBB"/>
              </a:buClr>
              <a:buSzPct val="105000"/>
            </a:pPr>
            <a:r>
              <a:rPr lang="en-US" sz="3399" b="1" kern="0" cap="all" dirty="0">
                <a:solidFill>
                  <a:prstClr val="white"/>
                </a:solidFill>
                <a:cs typeface="Segoe UI" panose="020B0502040204020203" pitchFamily="34" charset="0"/>
              </a:rPr>
              <a:t>Microsoft DYNAMICS CRM 2013 Themes </a:t>
            </a:r>
          </a:p>
        </p:txBody>
      </p:sp>
      <p:grpSp>
        <p:nvGrpSpPr>
          <p:cNvPr id="2" name="Group 1"/>
          <p:cNvGrpSpPr/>
          <p:nvPr/>
        </p:nvGrpSpPr>
        <p:grpSpPr>
          <a:xfrm>
            <a:off x="9909927" y="2423331"/>
            <a:ext cx="2431375" cy="2126189"/>
            <a:chOff x="5305131" y="419700"/>
            <a:chExt cx="2431719" cy="2126490"/>
          </a:xfrm>
        </p:grpSpPr>
        <p:sp>
          <p:nvSpPr>
            <p:cNvPr id="37" name="Rectangle 36"/>
            <p:cNvSpPr/>
            <p:nvPr/>
          </p:nvSpPr>
          <p:spPr>
            <a:xfrm>
              <a:off x="5380038" y="419700"/>
              <a:ext cx="2356812" cy="2126490"/>
            </a:xfrm>
            <a:prstGeom prst="rect">
              <a:avLst/>
            </a:prstGeom>
            <a:solidFill>
              <a:srgbClr val="0071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29" name="Rectangle 28"/>
            <p:cNvSpPr/>
            <p:nvPr/>
          </p:nvSpPr>
          <p:spPr>
            <a:xfrm>
              <a:off x="5305131" y="1053481"/>
              <a:ext cx="2356810" cy="1026610"/>
            </a:xfrm>
            <a:prstGeom prst="rect">
              <a:avLst/>
            </a:prstGeom>
            <a:noFill/>
            <a:ln>
              <a:noFill/>
            </a:ln>
          </p:spPr>
          <p:txBody>
            <a:bodyPr wrap="square">
              <a:spAutoFit/>
            </a:bodyPr>
            <a:lstStyle/>
            <a:p>
              <a:pPr algn="ctr" defTabSz="1242708">
                <a:lnSpc>
                  <a:spcPct val="90000"/>
                </a:lnSpc>
                <a:defRPr/>
              </a:pPr>
              <a:r>
                <a:rPr lang="en-US" sz="2200" dirty="0">
                  <a:solidFill>
                    <a:srgbClr val="FFFFFF"/>
                  </a:solidFill>
                </a:rPr>
                <a:t>Role Tailored</a:t>
              </a:r>
            </a:p>
            <a:p>
              <a:pPr algn="ctr" defTabSz="1242708">
                <a:lnSpc>
                  <a:spcPct val="90000"/>
                </a:lnSpc>
                <a:defRPr/>
              </a:pPr>
              <a:r>
                <a:rPr lang="en-US" sz="2200" dirty="0">
                  <a:solidFill>
                    <a:srgbClr val="FFFFFF"/>
                  </a:solidFill>
                </a:rPr>
                <a:t>Mobile Experiences </a:t>
              </a:r>
            </a:p>
          </p:txBody>
        </p:sp>
      </p:grpSp>
      <p:grpSp>
        <p:nvGrpSpPr>
          <p:cNvPr id="10" name="Group 9"/>
          <p:cNvGrpSpPr/>
          <p:nvPr/>
        </p:nvGrpSpPr>
        <p:grpSpPr>
          <a:xfrm>
            <a:off x="9986438" y="4716838"/>
            <a:ext cx="2356478" cy="2122576"/>
            <a:chOff x="7293934" y="3484158"/>
            <a:chExt cx="1733107" cy="1545973"/>
          </a:xfrm>
          <a:solidFill>
            <a:srgbClr val="0071BC"/>
          </a:solidFill>
        </p:grpSpPr>
        <p:sp>
          <p:nvSpPr>
            <p:cNvPr id="38" name="Rectangle 37"/>
            <p:cNvSpPr/>
            <p:nvPr/>
          </p:nvSpPr>
          <p:spPr>
            <a:xfrm>
              <a:off x="7293934" y="3484158"/>
              <a:ext cx="1733107" cy="1545973"/>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39" name="Rectangle 38"/>
            <p:cNvSpPr/>
            <p:nvPr/>
          </p:nvSpPr>
          <p:spPr>
            <a:xfrm>
              <a:off x="7293935" y="3990975"/>
              <a:ext cx="1733106" cy="521279"/>
            </a:xfrm>
            <a:prstGeom prst="rect">
              <a:avLst/>
            </a:prstGeom>
            <a:noFill/>
            <a:ln>
              <a:noFill/>
            </a:ln>
          </p:spPr>
          <p:txBody>
            <a:bodyPr wrap="square">
              <a:spAutoFit/>
            </a:bodyPr>
            <a:lstStyle/>
            <a:p>
              <a:pPr algn="ctr" defTabSz="1242708">
                <a:lnSpc>
                  <a:spcPct val="90000"/>
                </a:lnSpc>
                <a:defRPr/>
              </a:pPr>
              <a:r>
                <a:rPr lang="en-US" sz="2200" kern="0" spc="-137" dirty="0">
                  <a:solidFill>
                    <a:srgbClr val="FFFFFF"/>
                  </a:solidFill>
                </a:rPr>
                <a:t>Richness of Custom</a:t>
              </a:r>
            </a:p>
            <a:p>
              <a:pPr algn="ctr" defTabSz="1242708">
                <a:lnSpc>
                  <a:spcPct val="90000"/>
                </a:lnSpc>
                <a:defRPr/>
              </a:pPr>
              <a:r>
                <a:rPr lang="en-US" sz="2200" kern="0" spc="-137" dirty="0">
                  <a:solidFill>
                    <a:srgbClr val="FFFFFF"/>
                  </a:solidFill>
                </a:rPr>
                <a:t>Extensions </a:t>
              </a:r>
            </a:p>
          </p:txBody>
        </p:sp>
      </p:grpSp>
      <p:grpSp>
        <p:nvGrpSpPr>
          <p:cNvPr id="9" name="Group 8"/>
          <p:cNvGrpSpPr/>
          <p:nvPr/>
        </p:nvGrpSpPr>
        <p:grpSpPr>
          <a:xfrm>
            <a:off x="7388474" y="4743599"/>
            <a:ext cx="2356478" cy="2101734"/>
            <a:chOff x="5444018" y="3484158"/>
            <a:chExt cx="1733107" cy="1545973"/>
          </a:xfrm>
          <a:solidFill>
            <a:srgbClr val="0071BC"/>
          </a:solidFill>
        </p:grpSpPr>
        <p:sp>
          <p:nvSpPr>
            <p:cNvPr id="24" name="Rectangle 23"/>
            <p:cNvSpPr/>
            <p:nvPr/>
          </p:nvSpPr>
          <p:spPr>
            <a:xfrm>
              <a:off x="5444018" y="3484158"/>
              <a:ext cx="1733107" cy="1545973"/>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26" name="Rectangle 25"/>
            <p:cNvSpPr/>
            <p:nvPr/>
          </p:nvSpPr>
          <p:spPr>
            <a:xfrm>
              <a:off x="5444019" y="4017466"/>
              <a:ext cx="1733106" cy="526448"/>
            </a:xfrm>
            <a:prstGeom prst="rect">
              <a:avLst/>
            </a:prstGeom>
            <a:noFill/>
            <a:ln>
              <a:noFill/>
            </a:ln>
          </p:spPr>
          <p:txBody>
            <a:bodyPr wrap="square">
              <a:spAutoFit/>
            </a:bodyPr>
            <a:lstStyle/>
            <a:p>
              <a:pPr algn="ctr" defTabSz="1242708">
                <a:lnSpc>
                  <a:spcPct val="90000"/>
                </a:lnSpc>
                <a:defRPr/>
              </a:pPr>
              <a:r>
                <a:rPr lang="en-US" sz="2200" kern="0" spc="-137" dirty="0">
                  <a:solidFill>
                    <a:srgbClr val="FFFFFF"/>
                  </a:solidFill>
                </a:rPr>
                <a:t>Social in Context</a:t>
              </a:r>
            </a:p>
            <a:p>
              <a:pPr algn="ctr" defTabSz="1242708">
                <a:lnSpc>
                  <a:spcPct val="90000"/>
                </a:lnSpc>
                <a:defRPr/>
              </a:pPr>
              <a:endParaRPr lang="en-US" sz="2200" kern="0" spc="-137" dirty="0">
                <a:solidFill>
                  <a:srgbClr val="FFFFFF"/>
                </a:solidFill>
              </a:endParaRPr>
            </a:p>
          </p:txBody>
        </p:sp>
      </p:grpSp>
      <p:sp>
        <p:nvSpPr>
          <p:cNvPr id="41" name="Rectangle 40"/>
          <p:cNvSpPr/>
          <p:nvPr/>
        </p:nvSpPr>
        <p:spPr>
          <a:xfrm>
            <a:off x="346203" y="4140575"/>
            <a:ext cx="4021046" cy="831378"/>
          </a:xfrm>
          <a:prstGeom prst="rect">
            <a:avLst/>
          </a:prstGeom>
        </p:spPr>
        <p:txBody>
          <a:bodyPr wrap="square" lIns="124274" tIns="62137" rIns="124274" bIns="62137">
            <a:spAutoFit/>
          </a:bodyPr>
          <a:lstStyle/>
          <a:p>
            <a:pPr defTabSz="1242787"/>
            <a:r>
              <a:rPr lang="en-US" sz="1499" dirty="0">
                <a:solidFill>
                  <a:prstClr val="white"/>
                </a:solidFill>
              </a:rPr>
              <a:t>EXPERIENCES THAT ARE MODERN, SEAMLESS,DEVICE OPTIMIZED AND DELIGHT USERS </a:t>
            </a:r>
          </a:p>
        </p:txBody>
      </p:sp>
      <p:pic>
        <p:nvPicPr>
          <p:cNvPr id="66" name="Picture 6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188" y="466488"/>
            <a:ext cx="569843" cy="1004517"/>
          </a:xfrm>
          <a:prstGeom prst="rect">
            <a:avLst/>
          </a:prstGeom>
        </p:spPr>
      </p:pic>
      <p:grpSp>
        <p:nvGrpSpPr>
          <p:cNvPr id="40" name="Group 39"/>
          <p:cNvGrpSpPr/>
          <p:nvPr/>
        </p:nvGrpSpPr>
        <p:grpSpPr>
          <a:xfrm>
            <a:off x="4770642" y="4747853"/>
            <a:ext cx="2356478" cy="2101734"/>
            <a:chOff x="5444018" y="3484158"/>
            <a:chExt cx="1733107" cy="1545973"/>
          </a:xfrm>
          <a:solidFill>
            <a:srgbClr val="0071BC"/>
          </a:solidFill>
        </p:grpSpPr>
        <p:sp>
          <p:nvSpPr>
            <p:cNvPr id="48" name="Rectangle 47"/>
            <p:cNvSpPr/>
            <p:nvPr/>
          </p:nvSpPr>
          <p:spPr>
            <a:xfrm>
              <a:off x="5444018" y="3484158"/>
              <a:ext cx="1733107" cy="1545973"/>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28" tIns="182828" rIns="182828" bIns="182828" rtlCol="0" anchor="b"/>
            <a:lstStyle/>
            <a:p>
              <a:pPr algn="r" defTabSz="1242787">
                <a:lnSpc>
                  <a:spcPct val="90000"/>
                </a:lnSpc>
                <a:spcBef>
                  <a:spcPts val="1632"/>
                </a:spcBef>
                <a:buClr>
                  <a:srgbClr val="397FBB"/>
                </a:buClr>
                <a:buSzPct val="105000"/>
              </a:pPr>
              <a:endParaRPr lang="en-US" sz="4899" dirty="0">
                <a:gradFill>
                  <a:gsLst>
                    <a:gs pos="0">
                      <a:srgbClr val="FFFFFF"/>
                    </a:gs>
                    <a:gs pos="100000">
                      <a:srgbClr val="FFFFFF"/>
                    </a:gs>
                  </a:gsLst>
                  <a:lin ang="16200000" scaled="0"/>
                </a:gradFill>
                <a:latin typeface="Segoe UI Light" pitchFamily="34" charset="0"/>
                <a:ea typeface="Segoe UI" pitchFamily="34" charset="0"/>
                <a:cs typeface="Segoe UI" pitchFamily="34" charset="0"/>
              </a:endParaRPr>
            </a:p>
          </p:txBody>
        </p:sp>
        <p:sp>
          <p:nvSpPr>
            <p:cNvPr id="49" name="Rectangle 48"/>
            <p:cNvSpPr/>
            <p:nvPr/>
          </p:nvSpPr>
          <p:spPr>
            <a:xfrm>
              <a:off x="5444019" y="4017466"/>
              <a:ext cx="1733106" cy="983626"/>
            </a:xfrm>
            <a:prstGeom prst="rect">
              <a:avLst/>
            </a:prstGeom>
            <a:noFill/>
            <a:ln>
              <a:noFill/>
            </a:ln>
          </p:spPr>
          <p:txBody>
            <a:bodyPr wrap="square">
              <a:spAutoFit/>
            </a:bodyPr>
            <a:lstStyle/>
            <a:p>
              <a:pPr algn="ctr" defTabSz="1242708">
                <a:lnSpc>
                  <a:spcPct val="90000"/>
                </a:lnSpc>
                <a:defRPr/>
              </a:pPr>
              <a:r>
                <a:rPr lang="en-US" sz="2200" kern="0" spc="-137" dirty="0">
                  <a:solidFill>
                    <a:srgbClr val="FFFFFF"/>
                  </a:solidFill>
                </a:rPr>
                <a:t>Performance</a:t>
              </a:r>
            </a:p>
            <a:p>
              <a:pPr algn="ctr" defTabSz="1242708">
                <a:lnSpc>
                  <a:spcPct val="90000"/>
                </a:lnSpc>
                <a:defRPr/>
              </a:pPr>
              <a:r>
                <a:rPr lang="en-US" sz="2200" kern="0" spc="-137" dirty="0">
                  <a:solidFill>
                    <a:srgbClr val="FFFFFF"/>
                  </a:solidFill>
                </a:rPr>
                <a:t>&amp;</a:t>
              </a:r>
            </a:p>
            <a:p>
              <a:pPr algn="ctr" defTabSz="1242708">
                <a:lnSpc>
                  <a:spcPct val="90000"/>
                </a:lnSpc>
                <a:defRPr/>
              </a:pPr>
              <a:r>
                <a:rPr lang="en-US" sz="2200" kern="0" spc="-137" dirty="0">
                  <a:solidFill>
                    <a:srgbClr val="FFFFFF"/>
                  </a:solidFill>
                </a:rPr>
                <a:t>Scalability</a:t>
              </a:r>
            </a:p>
            <a:p>
              <a:pPr algn="ctr" defTabSz="1242708">
                <a:lnSpc>
                  <a:spcPct val="90000"/>
                </a:lnSpc>
                <a:defRPr/>
              </a:pPr>
              <a:endParaRPr lang="en-US" sz="2200" kern="0" spc="-137" dirty="0">
                <a:solidFill>
                  <a:srgbClr val="FFFFFF"/>
                </a:solidFill>
              </a:endParaRPr>
            </a:p>
          </p:txBody>
        </p:sp>
      </p:grpSp>
    </p:spTree>
    <p:extLst>
      <p:ext uri="{BB962C8B-B14F-4D97-AF65-F5344CB8AC3E}">
        <p14:creationId xmlns:p14="http://schemas.microsoft.com/office/powerpoint/2010/main" val="3925376657"/>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4"/>
          <p:cNvSpPr>
            <a:spLocks noGrp="1"/>
          </p:cNvSpPr>
          <p:nvPr>
            <p:ph type="title" idx="4294967295"/>
          </p:nvPr>
        </p:nvSpPr>
        <p:spPr>
          <a:xfrm>
            <a:off x="882" y="30168"/>
            <a:ext cx="11477584" cy="873001"/>
          </a:xfrm>
        </p:spPr>
        <p:txBody>
          <a:bodyPr anchor="t">
            <a:noAutofit/>
          </a:bodyPr>
          <a:lstStyle/>
          <a:p>
            <a:r>
              <a:rPr lang="en-US" dirty="0" smtClean="0"/>
              <a:t>Reimagined Experience</a:t>
            </a:r>
            <a:endParaRPr lang="en-US" dirty="0">
              <a:solidFill>
                <a:srgbClr val="004185"/>
              </a:solidFill>
            </a:endParaRPr>
          </a:p>
        </p:txBody>
      </p:sp>
      <p:sp>
        <p:nvSpPr>
          <p:cNvPr id="21" name="Rectangle 20"/>
          <p:cNvSpPr/>
          <p:nvPr/>
        </p:nvSpPr>
        <p:spPr bwMode="auto">
          <a:xfrm>
            <a:off x="1058367" y="1440154"/>
            <a:ext cx="3178951" cy="2307305"/>
          </a:xfrm>
          <a:prstGeom prst="rect">
            <a:avLst/>
          </a:prstGeom>
          <a:solidFill>
            <a:srgbClr val="0072C6"/>
          </a:solidFill>
          <a:ln w="10795" cap="flat" cmpd="sng" algn="ctr">
            <a:noFill/>
            <a:prstDash val="solid"/>
            <a:headEnd type="none" w="med" len="med"/>
            <a:tailEnd type="none" w="med" len="med"/>
          </a:ln>
          <a:effectLst/>
        </p:spPr>
        <p:txBody>
          <a:bodyPr vert="horz" wrap="square" lIns="93201" tIns="91427" rIns="93201" bIns="46602" numCol="1" rtlCol="0" anchor="t" anchorCtr="0" compatLnSpc="1">
            <a:prstTxWarp prst="textNoShape">
              <a:avLst/>
            </a:prstTxWarp>
          </a:bodyPr>
          <a:lstStyle/>
          <a:p>
            <a:pPr algn="ctr" defTabSz="931423" fontAlgn="base">
              <a:spcBef>
                <a:spcPct val="0"/>
              </a:spcBef>
              <a:spcAft>
                <a:spcPct val="0"/>
              </a:spcAft>
              <a:defRPr/>
            </a:pPr>
            <a:r>
              <a:rPr lang="en-US" sz="1835" b="1" kern="0" dirty="0">
                <a:gradFill>
                  <a:gsLst>
                    <a:gs pos="0">
                      <a:srgbClr val="FFFFFF"/>
                    </a:gs>
                    <a:gs pos="100000">
                      <a:srgbClr val="FFFFFF"/>
                    </a:gs>
                  </a:gsLst>
                  <a:lin ang="5400000" scaled="0"/>
                </a:gradFill>
              </a:rPr>
              <a:t>It’s all about efficiency</a:t>
            </a:r>
          </a:p>
        </p:txBody>
      </p:sp>
      <p:pic>
        <p:nvPicPr>
          <p:cNvPr id="22" name="Picture 4" descr="\\MAGNUM\Projects\Microsoft\Cloud Power FY12\Design\Icons\PNGs\IT_guy.png"/>
          <p:cNvPicPr>
            <a:picLocks noChangeAspect="1" noChangeArrowheads="1"/>
          </p:cNvPicPr>
          <p:nvPr/>
        </p:nvPicPr>
        <p:blipFill rotWithShape="1">
          <a:blip r:embed="rId3" cstate="screen">
            <a:lum bright="100000"/>
            <a:extLst>
              <a:ext uri="{28A0092B-C50C-407E-A947-70E740481C1C}">
                <a14:useLocalDpi xmlns:a14="http://schemas.microsoft.com/office/drawing/2010/main"/>
              </a:ext>
            </a:extLst>
          </a:blip>
          <a:srcRect t="3456" b="3219"/>
          <a:stretch/>
        </p:blipFill>
        <p:spPr bwMode="auto">
          <a:xfrm>
            <a:off x="1799265" y="1782195"/>
            <a:ext cx="1777990" cy="1659301"/>
          </a:xfrm>
          <a:prstGeom prst="rect">
            <a:avLst/>
          </a:prstGeom>
          <a:solidFill>
            <a:srgbClr val="0070C0"/>
          </a:solidFill>
        </p:spPr>
      </p:pic>
      <p:sp>
        <p:nvSpPr>
          <p:cNvPr id="25" name="Rectangle 24"/>
          <p:cNvSpPr/>
          <p:nvPr/>
        </p:nvSpPr>
        <p:spPr bwMode="auto">
          <a:xfrm>
            <a:off x="4389697" y="1440154"/>
            <a:ext cx="3123757" cy="2307305"/>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01" tIns="91427" rIns="93201" bIns="46602" numCol="1" rtlCol="0" anchor="t" anchorCtr="0" compatLnSpc="1">
            <a:prstTxWarp prst="textNoShape">
              <a:avLst/>
            </a:prstTxWarp>
          </a:bodyPr>
          <a:lstStyle/>
          <a:p>
            <a:pPr algn="ctr" defTabSz="931423" fontAlgn="base">
              <a:spcBef>
                <a:spcPct val="0"/>
              </a:spcBef>
              <a:spcAft>
                <a:spcPct val="0"/>
              </a:spcAft>
            </a:pPr>
            <a:r>
              <a:rPr lang="en-US" sz="1835" b="1" dirty="0">
                <a:gradFill>
                  <a:gsLst>
                    <a:gs pos="0">
                      <a:srgbClr val="FFFFFF"/>
                    </a:gs>
                    <a:gs pos="100000">
                      <a:srgbClr val="FFFFFF"/>
                    </a:gs>
                  </a:gsLst>
                  <a:lin ang="5400000" scaled="0"/>
                </a:gradFill>
              </a:rPr>
              <a:t>A new way to get things done</a:t>
            </a:r>
          </a:p>
        </p:txBody>
      </p:sp>
      <p:graphicFrame>
        <p:nvGraphicFramePr>
          <p:cNvPr id="26" name="Diagram 25"/>
          <p:cNvGraphicFramePr/>
          <p:nvPr>
            <p:extLst/>
          </p:nvPr>
        </p:nvGraphicFramePr>
        <p:xfrm>
          <a:off x="4716728" y="2202047"/>
          <a:ext cx="2491968" cy="11735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7" name="Rectangle 3"/>
          <p:cNvSpPr/>
          <p:nvPr/>
        </p:nvSpPr>
        <p:spPr bwMode="auto">
          <a:xfrm>
            <a:off x="7665832" y="1455817"/>
            <a:ext cx="3047568" cy="2291643"/>
          </a:xfrm>
          <a:prstGeom prst="rect">
            <a:avLst/>
          </a:prstGeom>
          <a:solidFill>
            <a:srgbClr val="258244"/>
          </a:solidFill>
          <a:ln w="10795" cap="flat" cmpd="sng" algn="ctr">
            <a:noFill/>
            <a:prstDash val="solid"/>
            <a:headEnd type="none" w="med" len="med"/>
            <a:tailEnd type="none" w="med" len="med"/>
          </a:ln>
          <a:effectLst/>
        </p:spPr>
        <p:txBody>
          <a:bodyPr vert="horz" wrap="square" lIns="93201" tIns="91427" rIns="93201" bIns="46602" numCol="1" rtlCol="0" anchor="t" anchorCtr="0" compatLnSpc="1">
            <a:prstTxWarp prst="textNoShape">
              <a:avLst/>
            </a:prstTxWarp>
          </a:bodyPr>
          <a:lstStyle/>
          <a:p>
            <a:pPr algn="ctr" defTabSz="931423" fontAlgn="base">
              <a:spcBef>
                <a:spcPct val="0"/>
              </a:spcBef>
              <a:spcAft>
                <a:spcPct val="0"/>
              </a:spcAft>
              <a:defRPr/>
            </a:pPr>
            <a:r>
              <a:rPr lang="en-US" sz="1835" b="1" kern="0" dirty="0">
                <a:gradFill>
                  <a:gsLst>
                    <a:gs pos="0">
                      <a:srgbClr val="FFFFFF"/>
                    </a:gs>
                    <a:gs pos="100000">
                      <a:srgbClr val="FFFFFF"/>
                    </a:gs>
                  </a:gsLst>
                  <a:lin ang="5400000" scaled="0"/>
                </a:gradFill>
              </a:rPr>
              <a:t>Relevant tools available</a:t>
            </a:r>
          </a:p>
          <a:p>
            <a:pPr algn="ctr" defTabSz="931423" fontAlgn="base">
              <a:spcBef>
                <a:spcPct val="0"/>
              </a:spcBef>
              <a:spcAft>
                <a:spcPct val="0"/>
              </a:spcAft>
              <a:defRPr/>
            </a:pPr>
            <a:endParaRPr lang="en-US" sz="1835" b="1" kern="0"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9"/>
          <a:stretch>
            <a:fillRect/>
          </a:stretch>
        </p:blipFill>
        <p:spPr>
          <a:xfrm>
            <a:off x="8326980" y="1775218"/>
            <a:ext cx="2005474" cy="1950613"/>
          </a:xfrm>
          <a:prstGeom prst="rect">
            <a:avLst/>
          </a:prstGeom>
        </p:spPr>
      </p:pic>
      <p:sp>
        <p:nvSpPr>
          <p:cNvPr id="28" name="Rectangle 27"/>
          <p:cNvSpPr/>
          <p:nvPr/>
        </p:nvSpPr>
        <p:spPr bwMode="auto">
          <a:xfrm>
            <a:off x="1058367" y="3932769"/>
            <a:ext cx="3178951" cy="2307305"/>
          </a:xfrm>
          <a:prstGeom prst="rect">
            <a:avLst/>
          </a:prstGeom>
          <a:solidFill>
            <a:srgbClr val="0072C6"/>
          </a:solidFill>
          <a:ln w="10795" cap="flat" cmpd="sng" algn="ctr">
            <a:noFill/>
            <a:prstDash val="solid"/>
            <a:headEnd type="none" w="med" len="med"/>
            <a:tailEnd type="none" w="med" len="med"/>
          </a:ln>
          <a:effectLst/>
        </p:spPr>
        <p:txBody>
          <a:bodyPr vert="horz" wrap="square" lIns="93201" tIns="91427" rIns="93201" bIns="46602" numCol="1" rtlCol="0" anchor="t" anchorCtr="0" compatLnSpc="1">
            <a:prstTxWarp prst="textNoShape">
              <a:avLst/>
            </a:prstTxWarp>
          </a:bodyPr>
          <a:lstStyle/>
          <a:p>
            <a:pPr algn="ctr" defTabSz="931423" fontAlgn="base">
              <a:spcBef>
                <a:spcPct val="0"/>
              </a:spcBef>
              <a:spcAft>
                <a:spcPct val="0"/>
              </a:spcAft>
              <a:defRPr/>
            </a:pPr>
            <a:r>
              <a:rPr lang="en-US" sz="1835" b="1" kern="0" dirty="0">
                <a:gradFill>
                  <a:gsLst>
                    <a:gs pos="0">
                      <a:srgbClr val="FFFFFF"/>
                    </a:gs>
                    <a:gs pos="100000">
                      <a:srgbClr val="FFFFFF"/>
                    </a:gs>
                  </a:gsLst>
                  <a:lin ang="5400000" scaled="0"/>
                </a:gradFill>
              </a:rPr>
              <a:t>Mobile Optimized</a:t>
            </a:r>
          </a:p>
        </p:txBody>
      </p:sp>
      <p:sp>
        <p:nvSpPr>
          <p:cNvPr id="30" name="Rectangle 29"/>
          <p:cNvSpPr/>
          <p:nvPr/>
        </p:nvSpPr>
        <p:spPr bwMode="auto">
          <a:xfrm>
            <a:off x="4389697" y="3932769"/>
            <a:ext cx="3123757" cy="2307305"/>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01" tIns="91427" rIns="93201" bIns="46602" numCol="1" rtlCol="0" anchor="t" anchorCtr="0" compatLnSpc="1">
            <a:prstTxWarp prst="textNoShape">
              <a:avLst/>
            </a:prstTxWarp>
          </a:bodyPr>
          <a:lstStyle/>
          <a:p>
            <a:pPr algn="ctr" defTabSz="931423" fontAlgn="base">
              <a:spcBef>
                <a:spcPct val="0"/>
              </a:spcBef>
              <a:spcAft>
                <a:spcPct val="0"/>
              </a:spcAft>
            </a:pPr>
            <a:r>
              <a:rPr lang="en-US" sz="1835" b="1" dirty="0">
                <a:gradFill>
                  <a:gsLst>
                    <a:gs pos="0">
                      <a:srgbClr val="FFFFFF"/>
                    </a:gs>
                    <a:gs pos="100000">
                      <a:srgbClr val="FFFFFF"/>
                    </a:gs>
                  </a:gsLst>
                  <a:lin ang="5400000" scaled="0"/>
                </a:gradFill>
              </a:rPr>
              <a:t>Start Up Experience</a:t>
            </a:r>
          </a:p>
        </p:txBody>
      </p:sp>
      <p:grpSp>
        <p:nvGrpSpPr>
          <p:cNvPr id="31" name="Group 30"/>
          <p:cNvGrpSpPr/>
          <p:nvPr/>
        </p:nvGrpSpPr>
        <p:grpSpPr>
          <a:xfrm>
            <a:off x="1951643" y="4487722"/>
            <a:ext cx="1468421" cy="1523783"/>
            <a:chOff x="1905634" y="2057400"/>
            <a:chExt cx="2739044" cy="2739044"/>
          </a:xfrm>
        </p:grpSpPr>
        <p:pic>
          <p:nvPicPr>
            <p:cNvPr id="32" name="Picture 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05634" y="2057400"/>
              <a:ext cx="2739044" cy="2739044"/>
            </a:xfrm>
            <a:prstGeom prst="rect">
              <a:avLst/>
            </a:prstGeom>
          </p:spPr>
        </p:pic>
        <p:sp>
          <p:nvSpPr>
            <p:cNvPr id="33" name="TextBox 32"/>
            <p:cNvSpPr txBox="1"/>
            <p:nvPr/>
          </p:nvSpPr>
          <p:spPr bwMode="ltGray">
            <a:xfrm>
              <a:off x="1905634" y="4118018"/>
              <a:ext cx="2738519" cy="678426"/>
            </a:xfrm>
            <a:prstGeom prst="rect">
              <a:avLst/>
            </a:prstGeom>
            <a:gradFill flip="none" rotWithShape="1">
              <a:gsLst>
                <a:gs pos="10000">
                  <a:srgbClr val="000000"/>
                </a:gs>
                <a:gs pos="100000">
                  <a:srgbClr val="000000">
                    <a:alpha val="0"/>
                  </a:srgbClr>
                </a:gs>
              </a:gsLst>
              <a:lin ang="16200000" scaled="1"/>
              <a:tileRect/>
            </a:gradFill>
          </p:spPr>
          <p:txBody>
            <a:bodyPr wrap="square" lIns="91427" tIns="0" rIns="91427" bIns="91427" rtlCol="0" anchor="b">
              <a:noAutofit/>
            </a:bodyPr>
            <a:lstStyle>
              <a:defPPr>
                <a:defRPr lang="en-US"/>
              </a:defPPr>
              <a:lvl1pPr>
                <a:lnSpc>
                  <a:spcPct val="90000"/>
                </a:lnSpc>
                <a:defRPr sz="2000">
                  <a:gradFill>
                    <a:gsLst>
                      <a:gs pos="10000">
                        <a:srgbClr val="FFFFFF"/>
                      </a:gs>
                      <a:gs pos="31000">
                        <a:srgbClr val="FFFFFF"/>
                      </a:gs>
                    </a:gsLst>
                    <a:lin ang="5400000" scaled="0"/>
                  </a:gradFill>
                </a:defRPr>
              </a:lvl1pPr>
            </a:lstStyle>
            <a:p>
              <a:pPr defTabSz="932597"/>
              <a:endParaRPr lang="en-US" dirty="0"/>
            </a:p>
          </p:txBody>
        </p:sp>
      </p:grpSp>
      <p:sp>
        <p:nvSpPr>
          <p:cNvPr id="34" name="Rectangle 3"/>
          <p:cNvSpPr/>
          <p:nvPr/>
        </p:nvSpPr>
        <p:spPr bwMode="auto">
          <a:xfrm>
            <a:off x="7665832" y="3948431"/>
            <a:ext cx="3047568" cy="2291643"/>
          </a:xfrm>
          <a:prstGeom prst="rect">
            <a:avLst/>
          </a:prstGeom>
          <a:solidFill>
            <a:srgbClr val="258244"/>
          </a:solidFill>
          <a:ln w="10795" cap="flat" cmpd="sng" algn="ctr">
            <a:noFill/>
            <a:prstDash val="solid"/>
            <a:headEnd type="none" w="med" len="med"/>
            <a:tailEnd type="none" w="med" len="med"/>
          </a:ln>
          <a:effectLst/>
        </p:spPr>
        <p:txBody>
          <a:bodyPr vert="horz" wrap="square" lIns="93201" tIns="91427" rIns="93201" bIns="46602" numCol="1" rtlCol="0" anchor="t" anchorCtr="0" compatLnSpc="1">
            <a:prstTxWarp prst="textNoShape">
              <a:avLst/>
            </a:prstTxWarp>
          </a:bodyPr>
          <a:lstStyle/>
          <a:p>
            <a:pPr algn="ctr" defTabSz="931423" fontAlgn="base">
              <a:spcBef>
                <a:spcPct val="0"/>
              </a:spcBef>
              <a:spcAft>
                <a:spcPct val="0"/>
              </a:spcAft>
              <a:defRPr/>
            </a:pPr>
            <a:r>
              <a:rPr lang="en-US" sz="1835" b="1" kern="0" dirty="0">
                <a:gradFill>
                  <a:gsLst>
                    <a:gs pos="0">
                      <a:srgbClr val="FFFFFF"/>
                    </a:gs>
                    <a:gs pos="100000">
                      <a:srgbClr val="FFFFFF"/>
                    </a:gs>
                  </a:gsLst>
                  <a:lin ang="5400000" scaled="0"/>
                </a:gradFill>
              </a:rPr>
              <a:t>Information Architecture</a:t>
            </a:r>
          </a:p>
          <a:p>
            <a:pPr algn="ctr" defTabSz="931423" fontAlgn="base">
              <a:spcBef>
                <a:spcPct val="0"/>
              </a:spcBef>
              <a:spcAft>
                <a:spcPct val="0"/>
              </a:spcAft>
              <a:defRPr/>
            </a:pPr>
            <a:endParaRPr lang="en-US" sz="1835" b="1" kern="0" dirty="0">
              <a:gradFill>
                <a:gsLst>
                  <a:gs pos="0">
                    <a:srgbClr val="FFFFFF"/>
                  </a:gs>
                  <a:gs pos="100000">
                    <a:srgbClr val="FFFFFF"/>
                  </a:gs>
                </a:gsLst>
                <a:lin ang="5400000" scaled="0"/>
              </a:gradFill>
            </a:endParaRPr>
          </a:p>
        </p:txBody>
      </p:sp>
      <p:pic>
        <p:nvPicPr>
          <p:cNvPr id="37"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089918" y="4487722"/>
            <a:ext cx="1723314" cy="1423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3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017477" y="4371299"/>
            <a:ext cx="2344278" cy="17566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90215234"/>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731" dirty="0"/>
              <a:t>Demonstration</a:t>
            </a:r>
          </a:p>
        </p:txBody>
      </p:sp>
      <p:sp>
        <p:nvSpPr>
          <p:cNvPr id="2" name="Text Placeholder 1"/>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81824489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Demonstration Setup</a:t>
            </a:r>
            <a:endParaRPr lang="en-US" dirty="0"/>
          </a:p>
        </p:txBody>
      </p:sp>
      <p:sp>
        <p:nvSpPr>
          <p:cNvPr id="5" name="Text Placeholder 4"/>
          <p:cNvSpPr>
            <a:spLocks noGrp="1"/>
          </p:cNvSpPr>
          <p:nvPr>
            <p:ph type="body" sz="quarter" idx="10"/>
          </p:nvPr>
        </p:nvSpPr>
        <p:spPr>
          <a:xfrm>
            <a:off x="948777" y="3061244"/>
            <a:ext cx="4012137" cy="1180801"/>
          </a:xfrm>
          <a:solidFill>
            <a:schemeClr val="bg1"/>
          </a:solidFill>
          <a:ln>
            <a:solidFill>
              <a:schemeClr val="tx1"/>
            </a:solidFill>
          </a:ln>
          <a:effectLst>
            <a:outerShdw blurRad="50800" dist="38100" dir="8100000" algn="tr" rotWithShape="0">
              <a:prstClr val="black">
                <a:alpha val="40000"/>
              </a:prstClr>
            </a:outerShdw>
          </a:effectLst>
        </p:spPr>
        <p:txBody>
          <a:bodyPr/>
          <a:lstStyle/>
          <a:p>
            <a:pPr marL="0" indent="0">
              <a:buNone/>
            </a:pPr>
            <a:r>
              <a:rPr lang="en-US" sz="2040" dirty="0" err="1">
                <a:solidFill>
                  <a:schemeClr val="tx1"/>
                </a:solidFill>
              </a:rPr>
              <a:t>Northwind</a:t>
            </a:r>
            <a:r>
              <a:rPr lang="en-US" sz="2040" dirty="0">
                <a:solidFill>
                  <a:schemeClr val="tx1"/>
                </a:solidFill>
              </a:rPr>
              <a:t> Traders – </a:t>
            </a:r>
          </a:p>
          <a:p>
            <a:pPr marL="0" indent="0">
              <a:buNone/>
            </a:pPr>
            <a:r>
              <a:rPr lang="en-US" sz="2040" dirty="0">
                <a:solidFill>
                  <a:schemeClr val="tx1"/>
                </a:solidFill>
              </a:rPr>
              <a:t>Account Manager</a:t>
            </a:r>
          </a:p>
          <a:p>
            <a:pPr marL="0" indent="0">
              <a:buNone/>
            </a:pPr>
            <a:r>
              <a:rPr lang="en-US" sz="2040" dirty="0">
                <a:solidFill>
                  <a:schemeClr val="tx1"/>
                </a:solidFill>
              </a:rPr>
              <a:t>Out of Office</a:t>
            </a:r>
          </a:p>
        </p:txBody>
      </p:sp>
      <p:sp>
        <p:nvSpPr>
          <p:cNvPr id="6" name="Text Placeholder 4"/>
          <p:cNvSpPr txBox="1">
            <a:spLocks/>
          </p:cNvSpPr>
          <p:nvPr/>
        </p:nvSpPr>
        <p:spPr>
          <a:xfrm>
            <a:off x="275482" y="1096303"/>
            <a:ext cx="3762558" cy="649454"/>
          </a:xfrm>
          <a:prstGeom prst="rect">
            <a:avLst/>
          </a:prstGeom>
          <a:solidFill>
            <a:schemeClr val="bg1"/>
          </a:solidFill>
          <a:ln>
            <a:noFill/>
          </a:ln>
          <a:effectLst/>
        </p:spPr>
        <p:txBody>
          <a:bodyPr vert="horz" wrap="square" lIns="149217" tIns="93260" rIns="149217" bIns="93260" rtlCol="0">
            <a:spAutoFit/>
          </a:bodyPr>
          <a:lstStyle>
            <a:lvl1pPr marL="336145" marR="0" indent="-336145" algn="l" defTabSz="914367"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3921" kern="1200" spc="0" baseline="0">
                <a:gradFill>
                  <a:gsLst>
                    <a:gs pos="13869">
                      <a:schemeClr val="tx2"/>
                    </a:gs>
                    <a:gs pos="42000">
                      <a:schemeClr val="tx2"/>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3264" u="sng" dirty="0">
                <a:solidFill>
                  <a:srgbClr val="0072C6"/>
                </a:solidFill>
              </a:rPr>
              <a:t>Contoso</a:t>
            </a:r>
          </a:p>
        </p:txBody>
      </p:sp>
      <p:sp>
        <p:nvSpPr>
          <p:cNvPr id="7" name="Text Placeholder 4"/>
          <p:cNvSpPr txBox="1">
            <a:spLocks/>
          </p:cNvSpPr>
          <p:nvPr/>
        </p:nvSpPr>
        <p:spPr>
          <a:xfrm>
            <a:off x="6673620" y="1096303"/>
            <a:ext cx="3762558" cy="649454"/>
          </a:xfrm>
          <a:prstGeom prst="rect">
            <a:avLst/>
          </a:prstGeom>
          <a:solidFill>
            <a:schemeClr val="bg1"/>
          </a:solidFill>
          <a:ln>
            <a:noFill/>
          </a:ln>
          <a:effectLst/>
        </p:spPr>
        <p:txBody>
          <a:bodyPr vert="horz" wrap="square" lIns="149217" tIns="93260" rIns="149217" bIns="93260" rtlCol="0">
            <a:spAutoFit/>
          </a:bodyPr>
          <a:lstStyle>
            <a:lvl1pPr marL="336145" marR="0" indent="-336145" algn="l" defTabSz="914367"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3921" kern="1200" spc="0" baseline="0">
                <a:gradFill>
                  <a:gsLst>
                    <a:gs pos="13869">
                      <a:schemeClr val="tx2"/>
                    </a:gs>
                    <a:gs pos="42000">
                      <a:schemeClr val="tx2"/>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3264" u="sng" dirty="0" err="1">
                <a:solidFill>
                  <a:srgbClr val="0072C6"/>
                </a:solidFill>
              </a:rPr>
              <a:t>Northwind</a:t>
            </a:r>
            <a:r>
              <a:rPr lang="en-US" sz="3264" u="sng" dirty="0">
                <a:solidFill>
                  <a:srgbClr val="0072C6"/>
                </a:solidFill>
              </a:rPr>
              <a:t> Traders</a:t>
            </a:r>
          </a:p>
        </p:txBody>
      </p:sp>
      <p:cxnSp>
        <p:nvCxnSpPr>
          <p:cNvPr id="9" name="Straight Connector 8"/>
          <p:cNvCxnSpPr/>
          <p:nvPr/>
        </p:nvCxnSpPr>
        <p:spPr>
          <a:xfrm>
            <a:off x="6303886" y="1358887"/>
            <a:ext cx="12821" cy="521204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777" y="1926736"/>
            <a:ext cx="4012137" cy="1117181"/>
          </a:xfrm>
          <a:prstGeom prst="rect">
            <a:avLst/>
          </a:prstGeom>
        </p:spPr>
      </p:pic>
      <p:grpSp>
        <p:nvGrpSpPr>
          <p:cNvPr id="24" name="Group 23"/>
          <p:cNvGrpSpPr/>
          <p:nvPr/>
        </p:nvGrpSpPr>
        <p:grpSpPr>
          <a:xfrm>
            <a:off x="948777" y="1922726"/>
            <a:ext cx="4012137" cy="2319318"/>
            <a:chOff x="391286" y="1689967"/>
            <a:chExt cx="3933825" cy="2274048"/>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286" y="1689967"/>
              <a:ext cx="3933825" cy="1095375"/>
            </a:xfrm>
            <a:prstGeom prst="rect">
              <a:avLst/>
            </a:prstGeom>
          </p:spPr>
        </p:pic>
        <p:sp>
          <p:nvSpPr>
            <p:cNvPr id="13" name="Text Placeholder 4"/>
            <p:cNvSpPr txBox="1">
              <a:spLocks/>
            </p:cNvSpPr>
            <p:nvPr/>
          </p:nvSpPr>
          <p:spPr>
            <a:xfrm>
              <a:off x="391286" y="2806262"/>
              <a:ext cx="3933825" cy="1157753"/>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vert="horz" wrap="square" lIns="149217" tIns="93260" rIns="149217" bIns="93260" rtlCol="0">
              <a:spAutoFit/>
            </a:bodyPr>
            <a:lstStyle>
              <a:lvl1pPr marL="336145" marR="0" indent="-336145" algn="l" defTabSz="914367"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3921" kern="1200" spc="0" baseline="0">
                  <a:gradFill>
                    <a:gsLst>
                      <a:gs pos="13869">
                        <a:schemeClr val="tx2"/>
                      </a:gs>
                      <a:gs pos="42000">
                        <a:schemeClr val="tx2"/>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2040" dirty="0">
                  <a:solidFill>
                    <a:srgbClr val="505050"/>
                  </a:solidFill>
                </a:rPr>
                <a:t>Acting Account Manager – </a:t>
              </a:r>
            </a:p>
            <a:p>
              <a:pPr marL="0" indent="0">
                <a:buClr>
                  <a:srgbClr val="0072C6"/>
                </a:buClr>
                <a:buNone/>
              </a:pPr>
              <a:r>
                <a:rPr lang="en-US" sz="2040" dirty="0">
                  <a:solidFill>
                    <a:srgbClr val="505050"/>
                  </a:solidFill>
                </a:rPr>
                <a:t>Covering </a:t>
              </a:r>
              <a:r>
                <a:rPr lang="en-US" sz="2040" dirty="0" err="1">
                  <a:solidFill>
                    <a:srgbClr val="505050"/>
                  </a:solidFill>
                </a:rPr>
                <a:t>Northwind</a:t>
              </a:r>
              <a:r>
                <a:rPr lang="en-US" sz="2040" dirty="0">
                  <a:solidFill>
                    <a:srgbClr val="505050"/>
                  </a:solidFill>
                </a:rPr>
                <a:t> Traders</a:t>
              </a:r>
            </a:p>
            <a:p>
              <a:pPr marL="0" indent="0">
                <a:buClr>
                  <a:srgbClr val="0072C6"/>
                </a:buClr>
                <a:buNone/>
              </a:pPr>
              <a:r>
                <a:rPr lang="en-US" sz="2040" dirty="0">
                  <a:solidFill>
                    <a:srgbClr val="505050"/>
                  </a:solidFill>
                </a:rPr>
                <a:t>Opportunity Owner</a:t>
              </a:r>
            </a:p>
          </p:txBody>
        </p:sp>
      </p:grpSp>
      <p:grpSp>
        <p:nvGrpSpPr>
          <p:cNvPr id="25" name="Group 24"/>
          <p:cNvGrpSpPr/>
          <p:nvPr/>
        </p:nvGrpSpPr>
        <p:grpSpPr>
          <a:xfrm>
            <a:off x="948776" y="4468691"/>
            <a:ext cx="4012137" cy="1968553"/>
            <a:chOff x="391285" y="4186237"/>
            <a:chExt cx="3933825" cy="1930129"/>
          </a:xfrm>
        </p:grpSpPr>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285" y="4186237"/>
              <a:ext cx="3933825" cy="1095375"/>
            </a:xfrm>
            <a:prstGeom prst="rect">
              <a:avLst/>
            </a:prstGeom>
          </p:spPr>
        </p:pic>
        <p:sp>
          <p:nvSpPr>
            <p:cNvPr id="15" name="Text Placeholder 4"/>
            <p:cNvSpPr txBox="1">
              <a:spLocks/>
            </p:cNvSpPr>
            <p:nvPr/>
          </p:nvSpPr>
          <p:spPr>
            <a:xfrm>
              <a:off x="391285" y="5303899"/>
              <a:ext cx="3933825" cy="812467"/>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vert="horz" wrap="square" lIns="149217" tIns="93260" rIns="149217" bIns="93260" rtlCol="0">
              <a:spAutoFit/>
            </a:bodyPr>
            <a:lstStyle>
              <a:lvl1pPr marL="336145" marR="0" indent="-336145" algn="l" defTabSz="914367"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3921" kern="1200" spc="0" baseline="0">
                  <a:gradFill>
                    <a:gsLst>
                      <a:gs pos="13869">
                        <a:schemeClr val="tx2"/>
                      </a:gs>
                      <a:gs pos="42000">
                        <a:schemeClr val="tx2"/>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2040" dirty="0">
                  <a:solidFill>
                    <a:srgbClr val="505050"/>
                  </a:solidFill>
                </a:rPr>
                <a:t>Technical Specialist – </a:t>
              </a:r>
            </a:p>
            <a:p>
              <a:pPr marL="0" indent="0">
                <a:buClr>
                  <a:srgbClr val="0072C6"/>
                </a:buClr>
                <a:buNone/>
              </a:pPr>
              <a:r>
                <a:rPr lang="en-US" sz="2040" dirty="0">
                  <a:solidFill>
                    <a:srgbClr val="505050"/>
                  </a:solidFill>
                </a:rPr>
                <a:t>Covering </a:t>
              </a:r>
              <a:r>
                <a:rPr lang="en-US" sz="2040" dirty="0" err="1">
                  <a:solidFill>
                    <a:srgbClr val="505050"/>
                  </a:solidFill>
                </a:rPr>
                <a:t>Northwind</a:t>
              </a:r>
              <a:r>
                <a:rPr lang="en-US" sz="2040" dirty="0">
                  <a:solidFill>
                    <a:srgbClr val="505050"/>
                  </a:solidFill>
                </a:rPr>
                <a:t> Traders</a:t>
              </a:r>
            </a:p>
          </p:txBody>
        </p:sp>
      </p:grpSp>
      <p:grpSp>
        <p:nvGrpSpPr>
          <p:cNvPr id="27" name="Group 26"/>
          <p:cNvGrpSpPr/>
          <p:nvPr/>
        </p:nvGrpSpPr>
        <p:grpSpPr>
          <a:xfrm>
            <a:off x="7290295" y="2537695"/>
            <a:ext cx="4021852" cy="1986241"/>
            <a:chOff x="6933126" y="2840135"/>
            <a:chExt cx="3943350" cy="1947472"/>
          </a:xfrm>
        </p:grpSpPr>
        <p:grpSp>
          <p:nvGrpSpPr>
            <p:cNvPr id="21" name="Group 20"/>
            <p:cNvGrpSpPr/>
            <p:nvPr/>
          </p:nvGrpSpPr>
          <p:grpSpPr>
            <a:xfrm>
              <a:off x="6933126" y="2840135"/>
              <a:ext cx="3943350" cy="1104900"/>
              <a:chOff x="7152860" y="2779859"/>
              <a:chExt cx="3943350" cy="1104900"/>
            </a:xfrm>
          </p:grpSpPr>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2860" y="2779859"/>
                <a:ext cx="3943350" cy="1104900"/>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64750" y="2864637"/>
                <a:ext cx="853531" cy="857102"/>
              </a:xfrm>
              <a:prstGeom prst="rect">
                <a:avLst/>
              </a:prstGeom>
            </p:spPr>
          </p:pic>
          <p:sp>
            <p:nvSpPr>
              <p:cNvPr id="19" name="TextBox 18"/>
              <p:cNvSpPr txBox="1"/>
              <p:nvPr/>
            </p:nvSpPr>
            <p:spPr>
              <a:xfrm>
                <a:off x="8316920" y="3333021"/>
                <a:ext cx="2628363" cy="166225"/>
              </a:xfrm>
              <a:prstGeom prst="rect">
                <a:avLst/>
              </a:prstGeom>
              <a:solidFill>
                <a:schemeClr val="bg1"/>
              </a:solidFill>
            </p:spPr>
            <p:txBody>
              <a:bodyPr wrap="square" lIns="0" tIns="0" rIns="0" bIns="0" rtlCol="0">
                <a:spAutoFit/>
              </a:bodyPr>
              <a:lstStyle/>
              <a:p>
                <a:pPr defTabSz="932597">
                  <a:lnSpc>
                    <a:spcPct val="90000"/>
                  </a:lnSpc>
                  <a:spcAft>
                    <a:spcPts val="612"/>
                  </a:spcAft>
                </a:pPr>
                <a:r>
                  <a:rPr lang="en-US" sz="1224" b="1" dirty="0">
                    <a:solidFill>
                      <a:srgbClr val="A1A09C"/>
                    </a:solidFill>
                    <a:latin typeface="Segoe UI Semibold" panose="020B0702040204020203" pitchFamily="34" charset="0"/>
                    <a:cs typeface="Segoe UI Semibold" panose="020B0702040204020203" pitchFamily="34" charset="0"/>
                  </a:rPr>
                  <a:t>Chief Marketing Officer at </a:t>
                </a:r>
                <a:r>
                  <a:rPr lang="en-US" sz="1224" b="1" dirty="0" err="1">
                    <a:solidFill>
                      <a:srgbClr val="A1A09C"/>
                    </a:solidFill>
                    <a:latin typeface="Segoe UI Semibold" panose="020B0702040204020203" pitchFamily="34" charset="0"/>
                    <a:cs typeface="Segoe UI Semibold" panose="020B0702040204020203" pitchFamily="34" charset="0"/>
                  </a:rPr>
                  <a:t>Northwin</a:t>
                </a:r>
                <a:r>
                  <a:rPr lang="en-US" sz="1224" b="1" dirty="0">
                    <a:solidFill>
                      <a:srgbClr val="A1A09C"/>
                    </a:solidFill>
                    <a:latin typeface="Segoe UI Semibold" panose="020B0702040204020203" pitchFamily="34" charset="0"/>
                    <a:cs typeface="Segoe UI Semibold" panose="020B0702040204020203" pitchFamily="34" charset="0"/>
                  </a:rPr>
                  <a:t>…</a:t>
                </a:r>
              </a:p>
            </p:txBody>
          </p:sp>
          <p:sp>
            <p:nvSpPr>
              <p:cNvPr id="20" name="TextBox 19"/>
              <p:cNvSpPr txBox="1"/>
              <p:nvPr/>
            </p:nvSpPr>
            <p:spPr>
              <a:xfrm>
                <a:off x="8316920" y="3126989"/>
                <a:ext cx="1504124" cy="169534"/>
              </a:xfrm>
              <a:prstGeom prst="rect">
                <a:avLst/>
              </a:prstGeom>
              <a:solidFill>
                <a:schemeClr val="bg1"/>
              </a:solidFill>
            </p:spPr>
            <p:txBody>
              <a:bodyPr wrap="square" lIns="0" tIns="0" rIns="0" bIns="0" rtlCol="0">
                <a:spAutoFit/>
              </a:bodyPr>
              <a:lstStyle/>
              <a:p>
                <a:pPr defTabSz="932597">
                  <a:lnSpc>
                    <a:spcPct val="90000"/>
                  </a:lnSpc>
                  <a:spcAft>
                    <a:spcPts val="612"/>
                  </a:spcAft>
                </a:pPr>
                <a:r>
                  <a:rPr lang="en-US" sz="1224" b="1" dirty="0">
                    <a:solidFill>
                      <a:srgbClr val="A1A09C"/>
                    </a:solidFill>
                    <a:latin typeface="Segoe UI Semibold" panose="020B0702040204020203" pitchFamily="34" charset="0"/>
                    <a:cs typeface="Segoe UI Semibold" panose="020B0702040204020203" pitchFamily="34" charset="0"/>
                  </a:rPr>
                  <a:t>Available - Skype</a:t>
                </a:r>
              </a:p>
            </p:txBody>
          </p:sp>
        </p:grpSp>
        <p:sp>
          <p:nvSpPr>
            <p:cNvPr id="26" name="Text Placeholder 4"/>
            <p:cNvSpPr txBox="1">
              <a:spLocks/>
            </p:cNvSpPr>
            <p:nvPr/>
          </p:nvSpPr>
          <p:spPr>
            <a:xfrm>
              <a:off x="6942651" y="3975140"/>
              <a:ext cx="3933825" cy="812467"/>
            </a:xfrm>
            <a:prstGeom prst="rect">
              <a:avLst/>
            </a:prstGeom>
            <a:solidFill>
              <a:schemeClr val="bg1"/>
            </a:solidFill>
            <a:ln>
              <a:solidFill>
                <a:schemeClr val="tx1"/>
              </a:solidFill>
            </a:ln>
            <a:effectLst>
              <a:outerShdw blurRad="50800" dist="38100" dir="8100000" algn="tr" rotWithShape="0">
                <a:prstClr val="black">
                  <a:alpha val="40000"/>
                </a:prstClr>
              </a:outerShdw>
            </a:effectLst>
          </p:spPr>
          <p:txBody>
            <a:bodyPr vert="horz" wrap="square" lIns="149217" tIns="93260" rIns="149217" bIns="93260" rtlCol="0">
              <a:spAutoFit/>
            </a:bodyPr>
            <a:lstStyle>
              <a:lvl1pPr marL="336145" marR="0" indent="-336145" algn="l" defTabSz="914367"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3921" kern="1200" spc="0" baseline="0">
                  <a:gradFill>
                    <a:gsLst>
                      <a:gs pos="13869">
                        <a:schemeClr val="tx2"/>
                      </a:gs>
                      <a:gs pos="42000">
                        <a:schemeClr val="tx2"/>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Clr>
                  <a:srgbClr val="0072C6"/>
                </a:buClr>
                <a:buNone/>
              </a:pPr>
              <a:r>
                <a:rPr lang="en-US" sz="2040" dirty="0">
                  <a:solidFill>
                    <a:srgbClr val="505050"/>
                  </a:solidFill>
                </a:rPr>
                <a:t>Chief Marketing Officer </a:t>
              </a:r>
            </a:p>
            <a:p>
              <a:pPr marL="0" indent="0">
                <a:buClr>
                  <a:srgbClr val="0072C6"/>
                </a:buClr>
                <a:buNone/>
              </a:pPr>
              <a:r>
                <a:rPr lang="en-US" sz="2040" dirty="0">
                  <a:solidFill>
                    <a:srgbClr val="505050"/>
                  </a:solidFill>
                </a:rPr>
                <a:t>Opportunity Contact</a:t>
              </a:r>
            </a:p>
          </p:txBody>
        </p:sp>
      </p:grpSp>
    </p:spTree>
    <p:extLst>
      <p:ext uri="{BB962C8B-B14F-4D97-AF65-F5344CB8AC3E}">
        <p14:creationId xmlns:p14="http://schemas.microsoft.com/office/powerpoint/2010/main" val="62622986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3.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545D0E-CFB4-4E95-BCF8-8B16E93D01C6}"/>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35</TotalTime>
  <Words>1465</Words>
  <Application>Microsoft Office PowerPoint</Application>
  <PresentationFormat>Custom</PresentationFormat>
  <Paragraphs>228</Paragraphs>
  <Slides>51</Slides>
  <Notes>16</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51</vt:i4>
      </vt:variant>
    </vt:vector>
  </HeadingPairs>
  <TitlesOfParts>
    <vt:vector size="62" baseType="lpstr">
      <vt:lpstr>Arial</vt:lpstr>
      <vt:lpstr>Calibri</vt:lpstr>
      <vt:lpstr>Consolas</vt:lpstr>
      <vt:lpstr>Segoe Pro Light</vt:lpstr>
      <vt:lpstr>Segoe UI</vt:lpstr>
      <vt:lpstr>Segoe UI Light</vt:lpstr>
      <vt:lpstr>Segoe UI Semibold</vt:lpstr>
      <vt:lpstr>Wingdings</vt:lpstr>
      <vt:lpstr>5-30499_SPC_2014_PowerUser_Template_16x9</vt:lpstr>
      <vt:lpstr>5-30499_SPC_2014_Dev_Template_16x9</vt:lpstr>
      <vt:lpstr>1_5-30499_SPC_2014_PowerUser_Template_16x9</vt:lpstr>
      <vt:lpstr>PowerPoint Presentation</vt:lpstr>
      <vt:lpstr>SPC281 – Office 365 and Dynamics CRM Online – Better Together </vt:lpstr>
      <vt:lpstr>Agenda</vt:lpstr>
      <vt:lpstr>Overview</vt:lpstr>
      <vt:lpstr>Office 365</vt:lpstr>
      <vt:lpstr>PowerPoint Presentation</vt:lpstr>
      <vt:lpstr>Reimagined Experience</vt:lpstr>
      <vt:lpstr>Demonstration</vt:lpstr>
      <vt:lpstr>Demonstration Setup</vt:lpstr>
      <vt:lpstr>Top 6 Office 365 Integration Points with Dynamics CRM Online</vt:lpstr>
      <vt:lpstr>#1: Common Identity</vt:lpstr>
      <vt:lpstr>#2: Task Integration</vt:lpstr>
      <vt:lpstr>#3: Outlook/Offline Integration</vt:lpstr>
      <vt:lpstr>#4: SharePoint Integration</vt:lpstr>
      <vt:lpstr>#5: Yammer Integration</vt:lpstr>
      <vt:lpstr>#6: Lync/Skype Integration</vt:lpstr>
      <vt:lpstr>How (Configuration) Yammer SharePoint</vt:lpstr>
      <vt:lpstr>Yammer Configuration</vt:lpstr>
      <vt:lpstr>CRM Settings as Administrator… </vt:lpstr>
      <vt:lpstr>Yammer Configuration…Click Continue </vt:lpstr>
      <vt:lpstr>Authorize CRM Online to Connect to Yammer… </vt:lpstr>
      <vt:lpstr>Log in to Yammer with Admin of Network…</vt:lpstr>
      <vt:lpstr>Configure Settings…</vt:lpstr>
      <vt:lpstr>Edit Message Rules for Yammer Auto-Posts…</vt:lpstr>
      <vt:lpstr>SharePoint Configuration</vt:lpstr>
      <vt:lpstr>PowerPoint Presentation</vt:lpstr>
      <vt:lpstr>PowerPoint Presentation</vt:lpstr>
      <vt:lpstr>…Get the Correct One…</vt:lpstr>
      <vt:lpstr>Head to SharePoint Online Site Collection </vt:lpstr>
      <vt:lpstr>Site Settings -&gt; Solutions</vt:lpstr>
      <vt:lpstr>Solutions &lt;Tab&gt; -&gt; Upload Solution &amp; Activate</vt:lpstr>
      <vt:lpstr>Success!</vt:lpstr>
      <vt:lpstr>Launch CRM Dynamics Online</vt:lpstr>
      <vt:lpstr>Go to Settings &gt; Document Management</vt:lpstr>
      <vt:lpstr>Select Document Management Settings</vt:lpstr>
      <vt:lpstr>Specify Entities and URL to SharePoint</vt:lpstr>
      <vt:lpstr>Specify Organization Based on Entity</vt:lpstr>
      <vt:lpstr>If No List Component Installed…</vt:lpstr>
      <vt:lpstr>Processing…Complete!</vt:lpstr>
      <vt:lpstr>SharePoint Sites</vt:lpstr>
      <vt:lpstr>Proof</vt:lpstr>
      <vt:lpstr>Extra Credit</vt:lpstr>
      <vt:lpstr>Demonstration Extending the Solution Cloud App Model and BCS</vt:lpstr>
      <vt:lpstr>How it works</vt:lpstr>
      <vt:lpstr>Customer Example</vt:lpstr>
      <vt:lpstr>PowerPoint Presentation</vt:lpstr>
      <vt:lpstr>Special Thanks</vt:lpstr>
      <vt:lpstr>References</vt:lpstr>
      <vt:lpstr>Q &amp; 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365 and Dynamics CRM Online - better together</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2014-03-03T02:30:14Z</dcterms:created>
  <dcterms:modified xsi:type="dcterms:W3CDTF">2014-03-06T01:01:33Z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