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54"/>
  </p:notesMasterIdLst>
  <p:handoutMasterIdLst>
    <p:handoutMasterId r:id="rId55"/>
  </p:handoutMasterIdLst>
  <p:sldIdLst>
    <p:sldId id="258" r:id="rId6"/>
    <p:sldId id="259" r:id="rId7"/>
    <p:sldId id="307" r:id="rId8"/>
    <p:sldId id="308" r:id="rId9"/>
    <p:sldId id="309" r:id="rId10"/>
    <p:sldId id="310" r:id="rId11"/>
    <p:sldId id="311" r:id="rId12"/>
    <p:sldId id="312" r:id="rId13"/>
    <p:sldId id="313" r:id="rId14"/>
    <p:sldId id="314" r:id="rId15"/>
    <p:sldId id="315" r:id="rId16"/>
    <p:sldId id="316" r:id="rId17"/>
    <p:sldId id="317" r:id="rId18"/>
    <p:sldId id="318" r:id="rId19"/>
    <p:sldId id="319" r:id="rId20"/>
    <p:sldId id="320" r:id="rId21"/>
    <p:sldId id="321" r:id="rId22"/>
    <p:sldId id="322" r:id="rId23"/>
    <p:sldId id="323" r:id="rId24"/>
    <p:sldId id="324" r:id="rId25"/>
    <p:sldId id="325" r:id="rId26"/>
    <p:sldId id="326" r:id="rId27"/>
    <p:sldId id="327" r:id="rId28"/>
    <p:sldId id="328" r:id="rId29"/>
    <p:sldId id="329" r:id="rId30"/>
    <p:sldId id="330" r:id="rId31"/>
    <p:sldId id="331" r:id="rId32"/>
    <p:sldId id="332" r:id="rId33"/>
    <p:sldId id="333" r:id="rId34"/>
    <p:sldId id="334" r:id="rId35"/>
    <p:sldId id="335" r:id="rId36"/>
    <p:sldId id="336" r:id="rId37"/>
    <p:sldId id="337" r:id="rId38"/>
    <p:sldId id="338" r:id="rId39"/>
    <p:sldId id="339" r:id="rId40"/>
    <p:sldId id="340" r:id="rId41"/>
    <p:sldId id="341" r:id="rId42"/>
    <p:sldId id="342" r:id="rId43"/>
    <p:sldId id="343" r:id="rId44"/>
    <p:sldId id="344" r:id="rId45"/>
    <p:sldId id="345" r:id="rId46"/>
    <p:sldId id="346" r:id="rId47"/>
    <p:sldId id="347" r:id="rId48"/>
    <p:sldId id="348" r:id="rId49"/>
    <p:sldId id="349" r:id="rId50"/>
    <p:sldId id="257" r:id="rId51"/>
    <p:sldId id="350" r:id="rId52"/>
    <p:sldId id="351" r:id="rId5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6866"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33" d="100"/>
        <a:sy n="33"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59DA338-41FC-4609-BF31-354D2A32E808}" type="doc">
      <dgm:prSet loTypeId="urn:microsoft.com/office/officeart/2009/layout/CirclePictureHierarchy" loCatId="hierarchy" qsTypeId="urn:microsoft.com/office/officeart/2005/8/quickstyle/simple1" qsCatId="simple" csTypeId="urn:microsoft.com/office/officeart/2005/8/colors/accent1_2" csCatId="accent1" phldr="1"/>
      <dgm:spPr/>
      <dgm:t>
        <a:bodyPr/>
        <a:lstStyle/>
        <a:p>
          <a:endParaRPr lang="en-US"/>
        </a:p>
      </dgm:t>
    </dgm:pt>
    <dgm:pt modelId="{BE84612D-12B5-4A23-B8CA-432BDEC5905A}">
      <dgm:prSet phldrT="[Text]" phldr="1"/>
      <dgm:spPr/>
      <dgm:t>
        <a:bodyPr/>
        <a:lstStyle/>
        <a:p>
          <a:endParaRPr lang="en-US"/>
        </a:p>
      </dgm:t>
    </dgm:pt>
    <dgm:pt modelId="{A3F2065A-686B-414C-8559-40ED0603316D}" type="parTrans" cxnId="{5FEFADF0-C080-441C-8A29-F08C884AE1E3}">
      <dgm:prSet/>
      <dgm:spPr/>
      <dgm:t>
        <a:bodyPr/>
        <a:lstStyle/>
        <a:p>
          <a:endParaRPr lang="en-US"/>
        </a:p>
      </dgm:t>
    </dgm:pt>
    <dgm:pt modelId="{271D4978-E88D-49E8-A11F-A02001B49A38}" type="sibTrans" cxnId="{5FEFADF0-C080-441C-8A29-F08C884AE1E3}">
      <dgm:prSet/>
      <dgm:spPr/>
      <dgm:t>
        <a:bodyPr/>
        <a:lstStyle/>
        <a:p>
          <a:endParaRPr lang="en-US"/>
        </a:p>
      </dgm:t>
    </dgm:pt>
    <dgm:pt modelId="{719A1D6C-030C-44BC-BC9D-34A483FBF94A}">
      <dgm:prSet phldrT="[Text]" phldr="1"/>
      <dgm:spPr/>
      <dgm:t>
        <a:bodyPr/>
        <a:lstStyle/>
        <a:p>
          <a:endParaRPr lang="en-US"/>
        </a:p>
      </dgm:t>
    </dgm:pt>
    <dgm:pt modelId="{0528B6C4-5990-487B-B9EF-E10FE3FD682D}" type="parTrans" cxnId="{70398811-CD46-4558-9CD9-AEC5E0B86D6B}">
      <dgm:prSet/>
      <dgm:spPr/>
      <dgm:t>
        <a:bodyPr/>
        <a:lstStyle/>
        <a:p>
          <a:endParaRPr lang="en-US"/>
        </a:p>
      </dgm:t>
    </dgm:pt>
    <dgm:pt modelId="{97DDFEAF-3C1B-4D83-B643-664847EA5093}" type="sibTrans" cxnId="{70398811-CD46-4558-9CD9-AEC5E0B86D6B}">
      <dgm:prSet/>
      <dgm:spPr/>
      <dgm:t>
        <a:bodyPr/>
        <a:lstStyle/>
        <a:p>
          <a:endParaRPr lang="en-US"/>
        </a:p>
      </dgm:t>
    </dgm:pt>
    <dgm:pt modelId="{C17ED01D-71ED-4191-B775-FED281CA29A3}">
      <dgm:prSet phldrT="[Text]" phldr="1"/>
      <dgm:spPr/>
      <dgm:t>
        <a:bodyPr/>
        <a:lstStyle/>
        <a:p>
          <a:endParaRPr lang="en-US" dirty="0"/>
        </a:p>
      </dgm:t>
    </dgm:pt>
    <dgm:pt modelId="{9D4BA7C8-ADD9-4CCB-B0D6-0645E471B91C}" type="parTrans" cxnId="{32FE1DE8-BD91-44ED-BF44-9DB0156D0459}">
      <dgm:prSet/>
      <dgm:spPr/>
      <dgm:t>
        <a:bodyPr/>
        <a:lstStyle/>
        <a:p>
          <a:endParaRPr lang="en-US"/>
        </a:p>
      </dgm:t>
    </dgm:pt>
    <dgm:pt modelId="{F7C1C202-42EB-42F0-A442-BE17F1CC33D4}" type="sibTrans" cxnId="{32FE1DE8-BD91-44ED-BF44-9DB0156D0459}">
      <dgm:prSet/>
      <dgm:spPr/>
      <dgm:t>
        <a:bodyPr/>
        <a:lstStyle/>
        <a:p>
          <a:endParaRPr lang="en-US"/>
        </a:p>
      </dgm:t>
    </dgm:pt>
    <dgm:pt modelId="{0F0F2312-EF41-4EC6-B095-309D3BDC87D3}">
      <dgm:prSet phldrT="[Text]" phldr="1"/>
      <dgm:spPr/>
      <dgm:t>
        <a:bodyPr/>
        <a:lstStyle/>
        <a:p>
          <a:endParaRPr lang="en-US"/>
        </a:p>
      </dgm:t>
    </dgm:pt>
    <dgm:pt modelId="{2FF02BDB-F1DB-48F7-936F-DF17FA76D914}" type="parTrans" cxnId="{A26D2CD7-7C23-4C2A-9AA2-3BD8E9E8CF2D}">
      <dgm:prSet/>
      <dgm:spPr/>
      <dgm:t>
        <a:bodyPr/>
        <a:lstStyle/>
        <a:p>
          <a:endParaRPr lang="en-US"/>
        </a:p>
      </dgm:t>
    </dgm:pt>
    <dgm:pt modelId="{C66C5ACC-7B69-4007-AFDD-582C3E72A6B3}" type="sibTrans" cxnId="{A26D2CD7-7C23-4C2A-9AA2-3BD8E9E8CF2D}">
      <dgm:prSet/>
      <dgm:spPr/>
      <dgm:t>
        <a:bodyPr/>
        <a:lstStyle/>
        <a:p>
          <a:endParaRPr lang="en-US"/>
        </a:p>
      </dgm:t>
    </dgm:pt>
    <dgm:pt modelId="{70C820CF-9043-4656-88CD-C767A27C400D}">
      <dgm:prSet phldrT="[Text]" phldr="1"/>
      <dgm:spPr/>
      <dgm:t>
        <a:bodyPr/>
        <a:lstStyle/>
        <a:p>
          <a:endParaRPr lang="en-US"/>
        </a:p>
      </dgm:t>
    </dgm:pt>
    <dgm:pt modelId="{495B83C1-4804-4886-83D4-9A348EB1EEC8}" type="parTrans" cxnId="{99F419C5-F2EA-4E6D-9C6D-F388EB390F2B}">
      <dgm:prSet/>
      <dgm:spPr/>
      <dgm:t>
        <a:bodyPr/>
        <a:lstStyle/>
        <a:p>
          <a:endParaRPr lang="en-US"/>
        </a:p>
      </dgm:t>
    </dgm:pt>
    <dgm:pt modelId="{5E4D7BE0-14F8-4A2E-A4A2-E80ADFCE209B}" type="sibTrans" cxnId="{99F419C5-F2EA-4E6D-9C6D-F388EB390F2B}">
      <dgm:prSet/>
      <dgm:spPr/>
      <dgm:t>
        <a:bodyPr/>
        <a:lstStyle/>
        <a:p>
          <a:endParaRPr lang="en-US"/>
        </a:p>
      </dgm:t>
    </dgm:pt>
    <dgm:pt modelId="{84A34BA7-0A68-4C51-B3B8-16F4C579D806}">
      <dgm:prSet phldrT="[Text]" phldr="1"/>
      <dgm:spPr/>
      <dgm:t>
        <a:bodyPr/>
        <a:lstStyle/>
        <a:p>
          <a:endParaRPr lang="en-US" dirty="0"/>
        </a:p>
      </dgm:t>
    </dgm:pt>
    <dgm:pt modelId="{A21A31EC-2B56-4099-8446-A8580EA040D9}" type="parTrans" cxnId="{E3EC22E9-882F-434B-8C48-9CE9C483D3E4}">
      <dgm:prSet/>
      <dgm:spPr/>
      <dgm:t>
        <a:bodyPr/>
        <a:lstStyle/>
        <a:p>
          <a:endParaRPr lang="en-US"/>
        </a:p>
      </dgm:t>
    </dgm:pt>
    <dgm:pt modelId="{95F28A0F-F8CE-4671-B01B-AF88C2392650}" type="sibTrans" cxnId="{E3EC22E9-882F-434B-8C48-9CE9C483D3E4}">
      <dgm:prSet/>
      <dgm:spPr/>
      <dgm:t>
        <a:bodyPr/>
        <a:lstStyle/>
        <a:p>
          <a:endParaRPr lang="en-US"/>
        </a:p>
      </dgm:t>
    </dgm:pt>
    <dgm:pt modelId="{2C956DFC-E9A1-4018-AFDE-85A78E13F76F}">
      <dgm:prSet phldrT="[Text]"/>
      <dgm:spPr/>
      <dgm:t>
        <a:bodyPr/>
        <a:lstStyle/>
        <a:p>
          <a:endParaRPr lang="en-US" dirty="0"/>
        </a:p>
      </dgm:t>
    </dgm:pt>
    <dgm:pt modelId="{B4DBBE91-F9F5-4679-9D2A-B2F0B70E52E5}" type="parTrans" cxnId="{3351BAA4-C27C-4365-9099-0DEC757C9865}">
      <dgm:prSet/>
      <dgm:spPr/>
      <dgm:t>
        <a:bodyPr/>
        <a:lstStyle/>
        <a:p>
          <a:endParaRPr lang="en-US"/>
        </a:p>
      </dgm:t>
    </dgm:pt>
    <dgm:pt modelId="{E311D5C1-1D79-438A-BBE7-2D0BF4424FDB}" type="sibTrans" cxnId="{3351BAA4-C27C-4365-9099-0DEC757C9865}">
      <dgm:prSet/>
      <dgm:spPr/>
      <dgm:t>
        <a:bodyPr/>
        <a:lstStyle/>
        <a:p>
          <a:endParaRPr lang="en-US"/>
        </a:p>
      </dgm:t>
    </dgm:pt>
    <dgm:pt modelId="{EFD2A9AB-FAAC-43FA-B0F5-7C450BA6D3E3}" type="pres">
      <dgm:prSet presAssocID="{B59DA338-41FC-4609-BF31-354D2A32E808}" presName="hierChild1" presStyleCnt="0">
        <dgm:presLayoutVars>
          <dgm:chPref val="1"/>
          <dgm:dir/>
          <dgm:animOne val="branch"/>
          <dgm:animLvl val="lvl"/>
          <dgm:resizeHandles/>
        </dgm:presLayoutVars>
      </dgm:prSet>
      <dgm:spPr/>
      <dgm:t>
        <a:bodyPr/>
        <a:lstStyle/>
        <a:p>
          <a:endParaRPr lang="en-US"/>
        </a:p>
      </dgm:t>
    </dgm:pt>
    <dgm:pt modelId="{B87966B2-7A7B-4D87-B58B-6708EE0C2E3C}" type="pres">
      <dgm:prSet presAssocID="{BE84612D-12B5-4A23-B8CA-432BDEC5905A}" presName="hierRoot1" presStyleCnt="0"/>
      <dgm:spPr/>
    </dgm:pt>
    <dgm:pt modelId="{95DC77E9-9D01-45F3-9D70-DA35DEB083D8}" type="pres">
      <dgm:prSet presAssocID="{BE84612D-12B5-4A23-B8CA-432BDEC5905A}" presName="composite" presStyleCnt="0"/>
      <dgm:spPr/>
    </dgm:pt>
    <dgm:pt modelId="{15A9D63B-4D50-4C07-93D2-A5912628D133}" type="pres">
      <dgm:prSet presAssocID="{BE84612D-12B5-4A23-B8CA-432BDEC5905A}" presName="image" presStyleLbl="node0" presStyleIdx="0" presStyleCnt="1"/>
      <dgm:spPr/>
    </dgm:pt>
    <dgm:pt modelId="{24CCD6B2-B11A-4617-82CF-8D1D50F3DFFF}" type="pres">
      <dgm:prSet presAssocID="{BE84612D-12B5-4A23-B8CA-432BDEC5905A}" presName="text" presStyleLbl="revTx" presStyleIdx="0" presStyleCnt="7">
        <dgm:presLayoutVars>
          <dgm:chPref val="3"/>
        </dgm:presLayoutVars>
      </dgm:prSet>
      <dgm:spPr/>
      <dgm:t>
        <a:bodyPr/>
        <a:lstStyle/>
        <a:p>
          <a:endParaRPr lang="en-US"/>
        </a:p>
      </dgm:t>
    </dgm:pt>
    <dgm:pt modelId="{688256B0-7AA0-4E8C-B57A-57ED9A5757B5}" type="pres">
      <dgm:prSet presAssocID="{BE84612D-12B5-4A23-B8CA-432BDEC5905A}" presName="hierChild2" presStyleCnt="0"/>
      <dgm:spPr/>
    </dgm:pt>
    <dgm:pt modelId="{482EEA56-BAC8-41D4-896F-65568101C6FB}" type="pres">
      <dgm:prSet presAssocID="{0528B6C4-5990-487B-B9EF-E10FE3FD682D}" presName="Name10" presStyleLbl="parChTrans1D2" presStyleIdx="0" presStyleCnt="2"/>
      <dgm:spPr/>
      <dgm:t>
        <a:bodyPr/>
        <a:lstStyle/>
        <a:p>
          <a:endParaRPr lang="en-US"/>
        </a:p>
      </dgm:t>
    </dgm:pt>
    <dgm:pt modelId="{1D22748D-A147-4F28-BB6A-ACC5E8648CFF}" type="pres">
      <dgm:prSet presAssocID="{719A1D6C-030C-44BC-BC9D-34A483FBF94A}" presName="hierRoot2" presStyleCnt="0"/>
      <dgm:spPr/>
    </dgm:pt>
    <dgm:pt modelId="{FDE5B672-BE6D-4A16-9661-4661C844B957}" type="pres">
      <dgm:prSet presAssocID="{719A1D6C-030C-44BC-BC9D-34A483FBF94A}" presName="composite2" presStyleCnt="0"/>
      <dgm:spPr/>
    </dgm:pt>
    <dgm:pt modelId="{D39823B0-AB71-406A-A459-2375140BF4D9}" type="pres">
      <dgm:prSet presAssocID="{719A1D6C-030C-44BC-BC9D-34A483FBF94A}" presName="image2" presStyleLbl="node2" presStyleIdx="0" presStyleCnt="2"/>
      <dgm:spPr/>
    </dgm:pt>
    <dgm:pt modelId="{18475FB7-BEF8-49D1-A059-A0DA7CE8EFFB}" type="pres">
      <dgm:prSet presAssocID="{719A1D6C-030C-44BC-BC9D-34A483FBF94A}" presName="text2" presStyleLbl="revTx" presStyleIdx="1" presStyleCnt="7">
        <dgm:presLayoutVars>
          <dgm:chPref val="3"/>
        </dgm:presLayoutVars>
      </dgm:prSet>
      <dgm:spPr/>
      <dgm:t>
        <a:bodyPr/>
        <a:lstStyle/>
        <a:p>
          <a:endParaRPr lang="en-US"/>
        </a:p>
      </dgm:t>
    </dgm:pt>
    <dgm:pt modelId="{0DBF45DC-CB2F-4748-B745-E1DA219BD461}" type="pres">
      <dgm:prSet presAssocID="{719A1D6C-030C-44BC-BC9D-34A483FBF94A}" presName="hierChild3" presStyleCnt="0"/>
      <dgm:spPr/>
    </dgm:pt>
    <dgm:pt modelId="{174D77F4-A866-4A28-8760-468E10BBF6E6}" type="pres">
      <dgm:prSet presAssocID="{9D4BA7C8-ADD9-4CCB-B0D6-0645E471B91C}" presName="Name17" presStyleLbl="parChTrans1D3" presStyleIdx="0" presStyleCnt="4"/>
      <dgm:spPr/>
      <dgm:t>
        <a:bodyPr/>
        <a:lstStyle/>
        <a:p>
          <a:endParaRPr lang="en-US"/>
        </a:p>
      </dgm:t>
    </dgm:pt>
    <dgm:pt modelId="{E0F08BD4-26DE-4E80-BD5F-BC20B8909794}" type="pres">
      <dgm:prSet presAssocID="{C17ED01D-71ED-4191-B775-FED281CA29A3}" presName="hierRoot3" presStyleCnt="0"/>
      <dgm:spPr/>
    </dgm:pt>
    <dgm:pt modelId="{44617390-9E14-4921-B051-4A147699A86B}" type="pres">
      <dgm:prSet presAssocID="{C17ED01D-71ED-4191-B775-FED281CA29A3}" presName="composite3" presStyleCnt="0"/>
      <dgm:spPr/>
    </dgm:pt>
    <dgm:pt modelId="{41AF648C-7C62-4B65-934F-83D829A20378}" type="pres">
      <dgm:prSet presAssocID="{C17ED01D-71ED-4191-B775-FED281CA29A3}" presName="image3" presStyleLbl="node3" presStyleIdx="0" presStyleCnt="4"/>
      <dgm:spPr/>
    </dgm:pt>
    <dgm:pt modelId="{EB144F72-5B6A-4B75-ADC8-6D222BC1AAF6}" type="pres">
      <dgm:prSet presAssocID="{C17ED01D-71ED-4191-B775-FED281CA29A3}" presName="text3" presStyleLbl="revTx" presStyleIdx="2" presStyleCnt="7">
        <dgm:presLayoutVars>
          <dgm:chPref val="3"/>
        </dgm:presLayoutVars>
      </dgm:prSet>
      <dgm:spPr/>
      <dgm:t>
        <a:bodyPr/>
        <a:lstStyle/>
        <a:p>
          <a:endParaRPr lang="en-US"/>
        </a:p>
      </dgm:t>
    </dgm:pt>
    <dgm:pt modelId="{320FA752-A0C6-48B0-B356-B8BCBAAF9AF9}" type="pres">
      <dgm:prSet presAssocID="{C17ED01D-71ED-4191-B775-FED281CA29A3}" presName="hierChild4" presStyleCnt="0"/>
      <dgm:spPr/>
    </dgm:pt>
    <dgm:pt modelId="{80584C09-6A2A-4708-912A-C387998B85F3}" type="pres">
      <dgm:prSet presAssocID="{2FF02BDB-F1DB-48F7-936F-DF17FA76D914}" presName="Name17" presStyleLbl="parChTrans1D3" presStyleIdx="1" presStyleCnt="4"/>
      <dgm:spPr/>
      <dgm:t>
        <a:bodyPr/>
        <a:lstStyle/>
        <a:p>
          <a:endParaRPr lang="en-US"/>
        </a:p>
      </dgm:t>
    </dgm:pt>
    <dgm:pt modelId="{F3643932-128E-4461-89B6-8FE1D98C5CB3}" type="pres">
      <dgm:prSet presAssocID="{0F0F2312-EF41-4EC6-B095-309D3BDC87D3}" presName="hierRoot3" presStyleCnt="0"/>
      <dgm:spPr/>
    </dgm:pt>
    <dgm:pt modelId="{DA43CB83-A8DC-4231-BCF2-6357FE475AC7}" type="pres">
      <dgm:prSet presAssocID="{0F0F2312-EF41-4EC6-B095-309D3BDC87D3}" presName="composite3" presStyleCnt="0"/>
      <dgm:spPr/>
    </dgm:pt>
    <dgm:pt modelId="{7D47D024-8CA0-4E7C-B1FE-57F51BCCA9CF}" type="pres">
      <dgm:prSet presAssocID="{0F0F2312-EF41-4EC6-B095-309D3BDC87D3}" presName="image3" presStyleLbl="node3" presStyleIdx="1" presStyleCnt="4"/>
      <dgm:spPr/>
    </dgm:pt>
    <dgm:pt modelId="{FBF20142-3992-4B47-96EC-0643341CE062}" type="pres">
      <dgm:prSet presAssocID="{0F0F2312-EF41-4EC6-B095-309D3BDC87D3}" presName="text3" presStyleLbl="revTx" presStyleIdx="3" presStyleCnt="7">
        <dgm:presLayoutVars>
          <dgm:chPref val="3"/>
        </dgm:presLayoutVars>
      </dgm:prSet>
      <dgm:spPr/>
      <dgm:t>
        <a:bodyPr/>
        <a:lstStyle/>
        <a:p>
          <a:endParaRPr lang="en-US"/>
        </a:p>
      </dgm:t>
    </dgm:pt>
    <dgm:pt modelId="{83BF3444-72AB-4093-A55C-0B383CFC7F10}" type="pres">
      <dgm:prSet presAssocID="{0F0F2312-EF41-4EC6-B095-309D3BDC87D3}" presName="hierChild4" presStyleCnt="0"/>
      <dgm:spPr/>
    </dgm:pt>
    <dgm:pt modelId="{3979678B-CBFC-42A0-97B1-51AFFD169A38}" type="pres">
      <dgm:prSet presAssocID="{495B83C1-4804-4886-83D4-9A348EB1EEC8}" presName="Name10" presStyleLbl="parChTrans1D2" presStyleIdx="1" presStyleCnt="2"/>
      <dgm:spPr/>
      <dgm:t>
        <a:bodyPr/>
        <a:lstStyle/>
        <a:p>
          <a:endParaRPr lang="en-US"/>
        </a:p>
      </dgm:t>
    </dgm:pt>
    <dgm:pt modelId="{1210BF4F-2028-4C4F-808D-A427334A1F08}" type="pres">
      <dgm:prSet presAssocID="{70C820CF-9043-4656-88CD-C767A27C400D}" presName="hierRoot2" presStyleCnt="0"/>
      <dgm:spPr/>
    </dgm:pt>
    <dgm:pt modelId="{5D642EDA-AA9D-4375-BB0D-CE2C48ABFD16}" type="pres">
      <dgm:prSet presAssocID="{70C820CF-9043-4656-88CD-C767A27C400D}" presName="composite2" presStyleCnt="0"/>
      <dgm:spPr/>
    </dgm:pt>
    <dgm:pt modelId="{C320D781-1D97-436D-9295-27C350FB7819}" type="pres">
      <dgm:prSet presAssocID="{70C820CF-9043-4656-88CD-C767A27C400D}" presName="image2" presStyleLbl="node2" presStyleIdx="1" presStyleCnt="2"/>
      <dgm:spPr/>
    </dgm:pt>
    <dgm:pt modelId="{56A5671D-0FBD-455F-A023-C81EB5492DC9}" type="pres">
      <dgm:prSet presAssocID="{70C820CF-9043-4656-88CD-C767A27C400D}" presName="text2" presStyleLbl="revTx" presStyleIdx="4" presStyleCnt="7">
        <dgm:presLayoutVars>
          <dgm:chPref val="3"/>
        </dgm:presLayoutVars>
      </dgm:prSet>
      <dgm:spPr/>
      <dgm:t>
        <a:bodyPr/>
        <a:lstStyle/>
        <a:p>
          <a:endParaRPr lang="en-US"/>
        </a:p>
      </dgm:t>
    </dgm:pt>
    <dgm:pt modelId="{846C0316-5B32-4AA1-86C7-A4E66E3EEAB2}" type="pres">
      <dgm:prSet presAssocID="{70C820CF-9043-4656-88CD-C767A27C400D}" presName="hierChild3" presStyleCnt="0"/>
      <dgm:spPr/>
    </dgm:pt>
    <dgm:pt modelId="{295662FE-6BC3-48B3-808A-F0CB2F96C808}" type="pres">
      <dgm:prSet presAssocID="{A21A31EC-2B56-4099-8446-A8580EA040D9}" presName="Name17" presStyleLbl="parChTrans1D3" presStyleIdx="2" presStyleCnt="4"/>
      <dgm:spPr/>
      <dgm:t>
        <a:bodyPr/>
        <a:lstStyle/>
        <a:p>
          <a:endParaRPr lang="en-US"/>
        </a:p>
      </dgm:t>
    </dgm:pt>
    <dgm:pt modelId="{DB320195-AB8E-4F25-84B2-450C5E24EFB6}" type="pres">
      <dgm:prSet presAssocID="{84A34BA7-0A68-4C51-B3B8-16F4C579D806}" presName="hierRoot3" presStyleCnt="0"/>
      <dgm:spPr/>
    </dgm:pt>
    <dgm:pt modelId="{09D29067-7C2C-4E54-A2DD-3F35C77A34AE}" type="pres">
      <dgm:prSet presAssocID="{84A34BA7-0A68-4C51-B3B8-16F4C579D806}" presName="composite3" presStyleCnt="0"/>
      <dgm:spPr/>
    </dgm:pt>
    <dgm:pt modelId="{83E8F0BD-93D9-4F0B-8B7E-A546D26AE32A}" type="pres">
      <dgm:prSet presAssocID="{84A34BA7-0A68-4C51-B3B8-16F4C579D806}" presName="image3" presStyleLbl="node3" presStyleIdx="2" presStyleCnt="4"/>
      <dgm:spPr/>
    </dgm:pt>
    <dgm:pt modelId="{FD3126C8-69D0-4EFF-8698-8C61DFA65C36}" type="pres">
      <dgm:prSet presAssocID="{84A34BA7-0A68-4C51-B3B8-16F4C579D806}" presName="text3" presStyleLbl="revTx" presStyleIdx="5" presStyleCnt="7">
        <dgm:presLayoutVars>
          <dgm:chPref val="3"/>
        </dgm:presLayoutVars>
      </dgm:prSet>
      <dgm:spPr/>
      <dgm:t>
        <a:bodyPr/>
        <a:lstStyle/>
        <a:p>
          <a:endParaRPr lang="en-US"/>
        </a:p>
      </dgm:t>
    </dgm:pt>
    <dgm:pt modelId="{8EDC600A-E372-4DE5-B480-1257EC4757ED}" type="pres">
      <dgm:prSet presAssocID="{84A34BA7-0A68-4C51-B3B8-16F4C579D806}" presName="hierChild4" presStyleCnt="0"/>
      <dgm:spPr/>
    </dgm:pt>
    <dgm:pt modelId="{0BD18177-D454-4210-8240-EF761358389F}" type="pres">
      <dgm:prSet presAssocID="{B4DBBE91-F9F5-4679-9D2A-B2F0B70E52E5}" presName="Name17" presStyleLbl="parChTrans1D3" presStyleIdx="3" presStyleCnt="4"/>
      <dgm:spPr/>
      <dgm:t>
        <a:bodyPr/>
        <a:lstStyle/>
        <a:p>
          <a:endParaRPr lang="en-US"/>
        </a:p>
      </dgm:t>
    </dgm:pt>
    <dgm:pt modelId="{029FB0AB-2692-4A41-82F7-329FB3EE46B8}" type="pres">
      <dgm:prSet presAssocID="{2C956DFC-E9A1-4018-AFDE-85A78E13F76F}" presName="hierRoot3" presStyleCnt="0"/>
      <dgm:spPr/>
    </dgm:pt>
    <dgm:pt modelId="{041AE419-6B80-43F6-84AC-A7A640F12906}" type="pres">
      <dgm:prSet presAssocID="{2C956DFC-E9A1-4018-AFDE-85A78E13F76F}" presName="composite3" presStyleCnt="0"/>
      <dgm:spPr/>
    </dgm:pt>
    <dgm:pt modelId="{B4D8619E-62F5-4F47-AB2E-D86F8EB0F1CF}" type="pres">
      <dgm:prSet presAssocID="{2C956DFC-E9A1-4018-AFDE-85A78E13F76F}" presName="image3" presStyleLbl="node3" presStyleIdx="3" presStyleCnt="4"/>
      <dgm:spPr/>
    </dgm:pt>
    <dgm:pt modelId="{21DC3387-FA72-441F-BA94-53BE15F8ABEF}" type="pres">
      <dgm:prSet presAssocID="{2C956DFC-E9A1-4018-AFDE-85A78E13F76F}" presName="text3" presStyleLbl="revTx" presStyleIdx="6" presStyleCnt="7">
        <dgm:presLayoutVars>
          <dgm:chPref val="3"/>
        </dgm:presLayoutVars>
      </dgm:prSet>
      <dgm:spPr/>
      <dgm:t>
        <a:bodyPr/>
        <a:lstStyle/>
        <a:p>
          <a:endParaRPr lang="en-US"/>
        </a:p>
      </dgm:t>
    </dgm:pt>
    <dgm:pt modelId="{D8794351-1DA3-4BDB-9EFC-D5E36CDE9AF4}" type="pres">
      <dgm:prSet presAssocID="{2C956DFC-E9A1-4018-AFDE-85A78E13F76F}" presName="hierChild4" presStyleCnt="0"/>
      <dgm:spPr/>
    </dgm:pt>
  </dgm:ptLst>
  <dgm:cxnLst>
    <dgm:cxn modelId="{6D51CEC5-2BB3-4D50-B462-93BEA20DE8AD}" type="presOf" srcId="{B4DBBE91-F9F5-4679-9D2A-B2F0B70E52E5}" destId="{0BD18177-D454-4210-8240-EF761358389F}" srcOrd="0" destOrd="0" presId="urn:microsoft.com/office/officeart/2009/layout/CirclePictureHierarchy"/>
    <dgm:cxn modelId="{3351BAA4-C27C-4365-9099-0DEC757C9865}" srcId="{70C820CF-9043-4656-88CD-C767A27C400D}" destId="{2C956DFC-E9A1-4018-AFDE-85A78E13F76F}" srcOrd="1" destOrd="0" parTransId="{B4DBBE91-F9F5-4679-9D2A-B2F0B70E52E5}" sibTransId="{E311D5C1-1D79-438A-BBE7-2D0BF4424FDB}"/>
    <dgm:cxn modelId="{FBB1B84E-F443-4B8E-967C-7C5827480AD9}" type="presOf" srcId="{2C956DFC-E9A1-4018-AFDE-85A78E13F76F}" destId="{21DC3387-FA72-441F-BA94-53BE15F8ABEF}" srcOrd="0" destOrd="0" presId="urn:microsoft.com/office/officeart/2009/layout/CirclePictureHierarchy"/>
    <dgm:cxn modelId="{E8BB9A1A-18B8-4E52-B396-E2624DB9EEEB}" type="presOf" srcId="{70C820CF-9043-4656-88CD-C767A27C400D}" destId="{56A5671D-0FBD-455F-A023-C81EB5492DC9}" srcOrd="0" destOrd="0" presId="urn:microsoft.com/office/officeart/2009/layout/CirclePictureHierarchy"/>
    <dgm:cxn modelId="{BB19763A-C097-4429-90C0-75D5D4F770C4}" type="presOf" srcId="{0F0F2312-EF41-4EC6-B095-309D3BDC87D3}" destId="{FBF20142-3992-4B47-96EC-0643341CE062}" srcOrd="0" destOrd="0" presId="urn:microsoft.com/office/officeart/2009/layout/CirclePictureHierarchy"/>
    <dgm:cxn modelId="{FEBD41A1-EA7C-4AD3-95E4-690D6A6AF148}" type="presOf" srcId="{719A1D6C-030C-44BC-BC9D-34A483FBF94A}" destId="{18475FB7-BEF8-49D1-A059-A0DA7CE8EFFB}" srcOrd="0" destOrd="0" presId="urn:microsoft.com/office/officeart/2009/layout/CirclePictureHierarchy"/>
    <dgm:cxn modelId="{99F419C5-F2EA-4E6D-9C6D-F388EB390F2B}" srcId="{BE84612D-12B5-4A23-B8CA-432BDEC5905A}" destId="{70C820CF-9043-4656-88CD-C767A27C400D}" srcOrd="1" destOrd="0" parTransId="{495B83C1-4804-4886-83D4-9A348EB1EEC8}" sibTransId="{5E4D7BE0-14F8-4A2E-A4A2-E80ADFCE209B}"/>
    <dgm:cxn modelId="{E3EC22E9-882F-434B-8C48-9CE9C483D3E4}" srcId="{70C820CF-9043-4656-88CD-C767A27C400D}" destId="{84A34BA7-0A68-4C51-B3B8-16F4C579D806}" srcOrd="0" destOrd="0" parTransId="{A21A31EC-2B56-4099-8446-A8580EA040D9}" sibTransId="{95F28A0F-F8CE-4671-B01B-AF88C2392650}"/>
    <dgm:cxn modelId="{32FE1DE8-BD91-44ED-BF44-9DB0156D0459}" srcId="{719A1D6C-030C-44BC-BC9D-34A483FBF94A}" destId="{C17ED01D-71ED-4191-B775-FED281CA29A3}" srcOrd="0" destOrd="0" parTransId="{9D4BA7C8-ADD9-4CCB-B0D6-0645E471B91C}" sibTransId="{F7C1C202-42EB-42F0-A442-BE17F1CC33D4}"/>
    <dgm:cxn modelId="{70398811-CD46-4558-9CD9-AEC5E0B86D6B}" srcId="{BE84612D-12B5-4A23-B8CA-432BDEC5905A}" destId="{719A1D6C-030C-44BC-BC9D-34A483FBF94A}" srcOrd="0" destOrd="0" parTransId="{0528B6C4-5990-487B-B9EF-E10FE3FD682D}" sibTransId="{97DDFEAF-3C1B-4D83-B643-664847EA5093}"/>
    <dgm:cxn modelId="{64C8A188-0181-4B04-BA03-BCB87E86F46F}" type="presOf" srcId="{495B83C1-4804-4886-83D4-9A348EB1EEC8}" destId="{3979678B-CBFC-42A0-97B1-51AFFD169A38}" srcOrd="0" destOrd="0" presId="urn:microsoft.com/office/officeart/2009/layout/CirclePictureHierarchy"/>
    <dgm:cxn modelId="{6DAA7524-A90F-4FC7-AB92-7C610A61F08D}" type="presOf" srcId="{84A34BA7-0A68-4C51-B3B8-16F4C579D806}" destId="{FD3126C8-69D0-4EFF-8698-8C61DFA65C36}" srcOrd="0" destOrd="0" presId="urn:microsoft.com/office/officeart/2009/layout/CirclePictureHierarchy"/>
    <dgm:cxn modelId="{A8067D64-81A4-44EF-98F2-D43B61347ADC}" type="presOf" srcId="{BE84612D-12B5-4A23-B8CA-432BDEC5905A}" destId="{24CCD6B2-B11A-4617-82CF-8D1D50F3DFFF}" srcOrd="0" destOrd="0" presId="urn:microsoft.com/office/officeart/2009/layout/CirclePictureHierarchy"/>
    <dgm:cxn modelId="{140B47C8-C24F-46D5-AE1F-23838F4BC14E}" type="presOf" srcId="{9D4BA7C8-ADD9-4CCB-B0D6-0645E471B91C}" destId="{174D77F4-A866-4A28-8760-468E10BBF6E6}" srcOrd="0" destOrd="0" presId="urn:microsoft.com/office/officeart/2009/layout/CirclePictureHierarchy"/>
    <dgm:cxn modelId="{A26D2CD7-7C23-4C2A-9AA2-3BD8E9E8CF2D}" srcId="{719A1D6C-030C-44BC-BC9D-34A483FBF94A}" destId="{0F0F2312-EF41-4EC6-B095-309D3BDC87D3}" srcOrd="1" destOrd="0" parTransId="{2FF02BDB-F1DB-48F7-936F-DF17FA76D914}" sibTransId="{C66C5ACC-7B69-4007-AFDD-582C3E72A6B3}"/>
    <dgm:cxn modelId="{1FA8900D-70B2-423B-AFF7-087C83A07840}" type="presOf" srcId="{C17ED01D-71ED-4191-B775-FED281CA29A3}" destId="{EB144F72-5B6A-4B75-ADC8-6D222BC1AAF6}" srcOrd="0" destOrd="0" presId="urn:microsoft.com/office/officeart/2009/layout/CirclePictureHierarchy"/>
    <dgm:cxn modelId="{CC8E5D83-76F8-485A-9760-8D9579D1E935}" type="presOf" srcId="{2FF02BDB-F1DB-48F7-936F-DF17FA76D914}" destId="{80584C09-6A2A-4708-912A-C387998B85F3}" srcOrd="0" destOrd="0" presId="urn:microsoft.com/office/officeart/2009/layout/CirclePictureHierarchy"/>
    <dgm:cxn modelId="{8694358F-1967-453A-B0FB-D33BF902FC22}" type="presOf" srcId="{A21A31EC-2B56-4099-8446-A8580EA040D9}" destId="{295662FE-6BC3-48B3-808A-F0CB2F96C808}" srcOrd="0" destOrd="0" presId="urn:microsoft.com/office/officeart/2009/layout/CirclePictureHierarchy"/>
    <dgm:cxn modelId="{5FEFADF0-C080-441C-8A29-F08C884AE1E3}" srcId="{B59DA338-41FC-4609-BF31-354D2A32E808}" destId="{BE84612D-12B5-4A23-B8CA-432BDEC5905A}" srcOrd="0" destOrd="0" parTransId="{A3F2065A-686B-414C-8559-40ED0603316D}" sibTransId="{271D4978-E88D-49E8-A11F-A02001B49A38}"/>
    <dgm:cxn modelId="{DB320616-00F9-429C-A4D5-911DA099C2C6}" type="presOf" srcId="{B59DA338-41FC-4609-BF31-354D2A32E808}" destId="{EFD2A9AB-FAAC-43FA-B0F5-7C450BA6D3E3}" srcOrd="0" destOrd="0" presId="urn:microsoft.com/office/officeart/2009/layout/CirclePictureHierarchy"/>
    <dgm:cxn modelId="{D5010ACD-AE00-4F2E-9988-DA13506941DF}" type="presOf" srcId="{0528B6C4-5990-487B-B9EF-E10FE3FD682D}" destId="{482EEA56-BAC8-41D4-896F-65568101C6FB}" srcOrd="0" destOrd="0" presId="urn:microsoft.com/office/officeart/2009/layout/CirclePictureHierarchy"/>
    <dgm:cxn modelId="{03492663-33A4-48F2-B23B-F2DBFF76D834}" type="presParOf" srcId="{EFD2A9AB-FAAC-43FA-B0F5-7C450BA6D3E3}" destId="{B87966B2-7A7B-4D87-B58B-6708EE0C2E3C}" srcOrd="0" destOrd="0" presId="urn:microsoft.com/office/officeart/2009/layout/CirclePictureHierarchy"/>
    <dgm:cxn modelId="{7C3297CC-0777-4465-9F59-C5E1FFC9E558}" type="presParOf" srcId="{B87966B2-7A7B-4D87-B58B-6708EE0C2E3C}" destId="{95DC77E9-9D01-45F3-9D70-DA35DEB083D8}" srcOrd="0" destOrd="0" presId="urn:microsoft.com/office/officeart/2009/layout/CirclePictureHierarchy"/>
    <dgm:cxn modelId="{5D210F9B-77CB-47EF-8971-539C732B9AA6}" type="presParOf" srcId="{95DC77E9-9D01-45F3-9D70-DA35DEB083D8}" destId="{15A9D63B-4D50-4C07-93D2-A5912628D133}" srcOrd="0" destOrd="0" presId="urn:microsoft.com/office/officeart/2009/layout/CirclePictureHierarchy"/>
    <dgm:cxn modelId="{927FD67F-B9AB-49AA-B580-AD36F0812DA1}" type="presParOf" srcId="{95DC77E9-9D01-45F3-9D70-DA35DEB083D8}" destId="{24CCD6B2-B11A-4617-82CF-8D1D50F3DFFF}" srcOrd="1" destOrd="0" presId="urn:microsoft.com/office/officeart/2009/layout/CirclePictureHierarchy"/>
    <dgm:cxn modelId="{A4E65438-447B-4109-966B-5B7BDC1F8FD5}" type="presParOf" srcId="{B87966B2-7A7B-4D87-B58B-6708EE0C2E3C}" destId="{688256B0-7AA0-4E8C-B57A-57ED9A5757B5}" srcOrd="1" destOrd="0" presId="urn:microsoft.com/office/officeart/2009/layout/CirclePictureHierarchy"/>
    <dgm:cxn modelId="{AD2A6D66-831B-426A-B2FF-FC933EC8F440}" type="presParOf" srcId="{688256B0-7AA0-4E8C-B57A-57ED9A5757B5}" destId="{482EEA56-BAC8-41D4-896F-65568101C6FB}" srcOrd="0" destOrd="0" presId="urn:microsoft.com/office/officeart/2009/layout/CirclePictureHierarchy"/>
    <dgm:cxn modelId="{F67EFB75-102E-45F5-A8F2-60232A4F6235}" type="presParOf" srcId="{688256B0-7AA0-4E8C-B57A-57ED9A5757B5}" destId="{1D22748D-A147-4F28-BB6A-ACC5E8648CFF}" srcOrd="1" destOrd="0" presId="urn:microsoft.com/office/officeart/2009/layout/CirclePictureHierarchy"/>
    <dgm:cxn modelId="{C544970A-4220-42BE-9ADB-70C1A36825C3}" type="presParOf" srcId="{1D22748D-A147-4F28-BB6A-ACC5E8648CFF}" destId="{FDE5B672-BE6D-4A16-9661-4661C844B957}" srcOrd="0" destOrd="0" presId="urn:microsoft.com/office/officeart/2009/layout/CirclePictureHierarchy"/>
    <dgm:cxn modelId="{FD7625B0-D6A3-430F-9DA8-7FFB5CC8CA7D}" type="presParOf" srcId="{FDE5B672-BE6D-4A16-9661-4661C844B957}" destId="{D39823B0-AB71-406A-A459-2375140BF4D9}" srcOrd="0" destOrd="0" presId="urn:microsoft.com/office/officeart/2009/layout/CirclePictureHierarchy"/>
    <dgm:cxn modelId="{E3268594-48CA-4B17-8018-4232FF610D5E}" type="presParOf" srcId="{FDE5B672-BE6D-4A16-9661-4661C844B957}" destId="{18475FB7-BEF8-49D1-A059-A0DA7CE8EFFB}" srcOrd="1" destOrd="0" presId="urn:microsoft.com/office/officeart/2009/layout/CirclePictureHierarchy"/>
    <dgm:cxn modelId="{B514A2F6-B380-49F6-B3DA-7E1183BF9489}" type="presParOf" srcId="{1D22748D-A147-4F28-BB6A-ACC5E8648CFF}" destId="{0DBF45DC-CB2F-4748-B745-E1DA219BD461}" srcOrd="1" destOrd="0" presId="urn:microsoft.com/office/officeart/2009/layout/CirclePictureHierarchy"/>
    <dgm:cxn modelId="{4092BA20-B2A0-44B2-923D-6462E75D6BB1}" type="presParOf" srcId="{0DBF45DC-CB2F-4748-B745-E1DA219BD461}" destId="{174D77F4-A866-4A28-8760-468E10BBF6E6}" srcOrd="0" destOrd="0" presId="urn:microsoft.com/office/officeart/2009/layout/CirclePictureHierarchy"/>
    <dgm:cxn modelId="{AA45B160-4C84-481B-A3D6-DECF2E33169C}" type="presParOf" srcId="{0DBF45DC-CB2F-4748-B745-E1DA219BD461}" destId="{E0F08BD4-26DE-4E80-BD5F-BC20B8909794}" srcOrd="1" destOrd="0" presId="urn:microsoft.com/office/officeart/2009/layout/CirclePictureHierarchy"/>
    <dgm:cxn modelId="{EA39B57A-EE44-42C6-A4A4-5972120BC344}" type="presParOf" srcId="{E0F08BD4-26DE-4E80-BD5F-BC20B8909794}" destId="{44617390-9E14-4921-B051-4A147699A86B}" srcOrd="0" destOrd="0" presId="urn:microsoft.com/office/officeart/2009/layout/CirclePictureHierarchy"/>
    <dgm:cxn modelId="{1C355887-B07E-4AC5-B8C0-D0A8E42F2607}" type="presParOf" srcId="{44617390-9E14-4921-B051-4A147699A86B}" destId="{41AF648C-7C62-4B65-934F-83D829A20378}" srcOrd="0" destOrd="0" presId="urn:microsoft.com/office/officeart/2009/layout/CirclePictureHierarchy"/>
    <dgm:cxn modelId="{1973937D-7065-4B40-B9D5-B57A0D0C9A7F}" type="presParOf" srcId="{44617390-9E14-4921-B051-4A147699A86B}" destId="{EB144F72-5B6A-4B75-ADC8-6D222BC1AAF6}" srcOrd="1" destOrd="0" presId="urn:microsoft.com/office/officeart/2009/layout/CirclePictureHierarchy"/>
    <dgm:cxn modelId="{68EEA9F5-D3C5-418D-AFAA-13255CB037B0}" type="presParOf" srcId="{E0F08BD4-26DE-4E80-BD5F-BC20B8909794}" destId="{320FA752-A0C6-48B0-B356-B8BCBAAF9AF9}" srcOrd="1" destOrd="0" presId="urn:microsoft.com/office/officeart/2009/layout/CirclePictureHierarchy"/>
    <dgm:cxn modelId="{253CBCC0-C355-426A-916E-3F49E0BBBAD6}" type="presParOf" srcId="{0DBF45DC-CB2F-4748-B745-E1DA219BD461}" destId="{80584C09-6A2A-4708-912A-C387998B85F3}" srcOrd="2" destOrd="0" presId="urn:microsoft.com/office/officeart/2009/layout/CirclePictureHierarchy"/>
    <dgm:cxn modelId="{4CC3427C-E19F-4843-8048-724DB1EE63E0}" type="presParOf" srcId="{0DBF45DC-CB2F-4748-B745-E1DA219BD461}" destId="{F3643932-128E-4461-89B6-8FE1D98C5CB3}" srcOrd="3" destOrd="0" presId="urn:microsoft.com/office/officeart/2009/layout/CirclePictureHierarchy"/>
    <dgm:cxn modelId="{5D64E68B-66A1-4489-B30E-BF27FD2A6E49}" type="presParOf" srcId="{F3643932-128E-4461-89B6-8FE1D98C5CB3}" destId="{DA43CB83-A8DC-4231-BCF2-6357FE475AC7}" srcOrd="0" destOrd="0" presId="urn:microsoft.com/office/officeart/2009/layout/CirclePictureHierarchy"/>
    <dgm:cxn modelId="{EC0BF6F3-C7B0-4A1D-94E7-09BF69160606}" type="presParOf" srcId="{DA43CB83-A8DC-4231-BCF2-6357FE475AC7}" destId="{7D47D024-8CA0-4E7C-B1FE-57F51BCCA9CF}" srcOrd="0" destOrd="0" presId="urn:microsoft.com/office/officeart/2009/layout/CirclePictureHierarchy"/>
    <dgm:cxn modelId="{AD9F0503-90C5-4DA0-8439-8C8A532ADDB5}" type="presParOf" srcId="{DA43CB83-A8DC-4231-BCF2-6357FE475AC7}" destId="{FBF20142-3992-4B47-96EC-0643341CE062}" srcOrd="1" destOrd="0" presId="urn:microsoft.com/office/officeart/2009/layout/CirclePictureHierarchy"/>
    <dgm:cxn modelId="{092BC2E7-4553-4AA9-ABBB-C73766A5ABB0}" type="presParOf" srcId="{F3643932-128E-4461-89B6-8FE1D98C5CB3}" destId="{83BF3444-72AB-4093-A55C-0B383CFC7F10}" srcOrd="1" destOrd="0" presId="urn:microsoft.com/office/officeart/2009/layout/CirclePictureHierarchy"/>
    <dgm:cxn modelId="{1608ACEA-0CD6-492E-8C58-C4F504C25568}" type="presParOf" srcId="{688256B0-7AA0-4E8C-B57A-57ED9A5757B5}" destId="{3979678B-CBFC-42A0-97B1-51AFFD169A38}" srcOrd="2" destOrd="0" presId="urn:microsoft.com/office/officeart/2009/layout/CirclePictureHierarchy"/>
    <dgm:cxn modelId="{D834D329-C0A4-40C9-B67E-4F098F838CC3}" type="presParOf" srcId="{688256B0-7AA0-4E8C-B57A-57ED9A5757B5}" destId="{1210BF4F-2028-4C4F-808D-A427334A1F08}" srcOrd="3" destOrd="0" presId="urn:microsoft.com/office/officeart/2009/layout/CirclePictureHierarchy"/>
    <dgm:cxn modelId="{4BC51DA7-9065-4440-AE41-5079DFF385E1}" type="presParOf" srcId="{1210BF4F-2028-4C4F-808D-A427334A1F08}" destId="{5D642EDA-AA9D-4375-BB0D-CE2C48ABFD16}" srcOrd="0" destOrd="0" presId="urn:microsoft.com/office/officeart/2009/layout/CirclePictureHierarchy"/>
    <dgm:cxn modelId="{96C56A49-3A54-4CC1-B0A7-E1BCF6864DA0}" type="presParOf" srcId="{5D642EDA-AA9D-4375-BB0D-CE2C48ABFD16}" destId="{C320D781-1D97-436D-9295-27C350FB7819}" srcOrd="0" destOrd="0" presId="urn:microsoft.com/office/officeart/2009/layout/CirclePictureHierarchy"/>
    <dgm:cxn modelId="{1966D9F1-7EA0-44F7-AE49-55A12A58ECF9}" type="presParOf" srcId="{5D642EDA-AA9D-4375-BB0D-CE2C48ABFD16}" destId="{56A5671D-0FBD-455F-A023-C81EB5492DC9}" srcOrd="1" destOrd="0" presId="urn:microsoft.com/office/officeart/2009/layout/CirclePictureHierarchy"/>
    <dgm:cxn modelId="{5B7476EF-3829-4BB9-8E6B-6D5A844226C5}" type="presParOf" srcId="{1210BF4F-2028-4C4F-808D-A427334A1F08}" destId="{846C0316-5B32-4AA1-86C7-A4E66E3EEAB2}" srcOrd="1" destOrd="0" presId="urn:microsoft.com/office/officeart/2009/layout/CirclePictureHierarchy"/>
    <dgm:cxn modelId="{3053D1FB-371F-49B5-92EF-893606FF6864}" type="presParOf" srcId="{846C0316-5B32-4AA1-86C7-A4E66E3EEAB2}" destId="{295662FE-6BC3-48B3-808A-F0CB2F96C808}" srcOrd="0" destOrd="0" presId="urn:microsoft.com/office/officeart/2009/layout/CirclePictureHierarchy"/>
    <dgm:cxn modelId="{DD42903F-F729-4A8F-BC8A-3B7D25165703}" type="presParOf" srcId="{846C0316-5B32-4AA1-86C7-A4E66E3EEAB2}" destId="{DB320195-AB8E-4F25-84B2-450C5E24EFB6}" srcOrd="1" destOrd="0" presId="urn:microsoft.com/office/officeart/2009/layout/CirclePictureHierarchy"/>
    <dgm:cxn modelId="{6B86E5D8-4A0D-4A0D-9A4A-04A8C0B44DBC}" type="presParOf" srcId="{DB320195-AB8E-4F25-84B2-450C5E24EFB6}" destId="{09D29067-7C2C-4E54-A2DD-3F35C77A34AE}" srcOrd="0" destOrd="0" presId="urn:microsoft.com/office/officeart/2009/layout/CirclePictureHierarchy"/>
    <dgm:cxn modelId="{1A3BF8E4-16AC-494A-B56E-0A65364BA276}" type="presParOf" srcId="{09D29067-7C2C-4E54-A2DD-3F35C77A34AE}" destId="{83E8F0BD-93D9-4F0B-8B7E-A546D26AE32A}" srcOrd="0" destOrd="0" presId="urn:microsoft.com/office/officeart/2009/layout/CirclePictureHierarchy"/>
    <dgm:cxn modelId="{EFA6210A-0F37-4B97-9DBB-08C909152552}" type="presParOf" srcId="{09D29067-7C2C-4E54-A2DD-3F35C77A34AE}" destId="{FD3126C8-69D0-4EFF-8698-8C61DFA65C36}" srcOrd="1" destOrd="0" presId="urn:microsoft.com/office/officeart/2009/layout/CirclePictureHierarchy"/>
    <dgm:cxn modelId="{CFAD42D8-D7EB-482E-AB9F-29C032A7DAB4}" type="presParOf" srcId="{DB320195-AB8E-4F25-84B2-450C5E24EFB6}" destId="{8EDC600A-E372-4DE5-B480-1257EC4757ED}" srcOrd="1" destOrd="0" presId="urn:microsoft.com/office/officeart/2009/layout/CirclePictureHierarchy"/>
    <dgm:cxn modelId="{0BF99916-2014-4376-91A9-4D787D8D051C}" type="presParOf" srcId="{846C0316-5B32-4AA1-86C7-A4E66E3EEAB2}" destId="{0BD18177-D454-4210-8240-EF761358389F}" srcOrd="2" destOrd="0" presId="urn:microsoft.com/office/officeart/2009/layout/CirclePictureHierarchy"/>
    <dgm:cxn modelId="{6B89C4C5-58A1-421A-825F-73E788C01780}" type="presParOf" srcId="{846C0316-5B32-4AA1-86C7-A4E66E3EEAB2}" destId="{029FB0AB-2692-4A41-82F7-329FB3EE46B8}" srcOrd="3" destOrd="0" presId="urn:microsoft.com/office/officeart/2009/layout/CirclePictureHierarchy"/>
    <dgm:cxn modelId="{ABDDF848-504E-4EF5-9F4F-90A6455A6FE1}" type="presParOf" srcId="{029FB0AB-2692-4A41-82F7-329FB3EE46B8}" destId="{041AE419-6B80-43F6-84AC-A7A640F12906}" srcOrd="0" destOrd="0" presId="urn:microsoft.com/office/officeart/2009/layout/CirclePictureHierarchy"/>
    <dgm:cxn modelId="{36119B38-2EE5-423A-A185-34670E967D27}" type="presParOf" srcId="{041AE419-6B80-43F6-84AC-A7A640F12906}" destId="{B4D8619E-62F5-4F47-AB2E-D86F8EB0F1CF}" srcOrd="0" destOrd="0" presId="urn:microsoft.com/office/officeart/2009/layout/CirclePictureHierarchy"/>
    <dgm:cxn modelId="{B75700EF-9843-418D-9FE4-99D5D4055883}" type="presParOf" srcId="{041AE419-6B80-43F6-84AC-A7A640F12906}" destId="{21DC3387-FA72-441F-BA94-53BE15F8ABEF}" srcOrd="1" destOrd="0" presId="urn:microsoft.com/office/officeart/2009/layout/CirclePictureHierarchy"/>
    <dgm:cxn modelId="{79A76B67-6603-4878-B708-79F8B7BA315A}" type="presParOf" srcId="{029FB0AB-2692-4A41-82F7-329FB3EE46B8}" destId="{D8794351-1DA3-4BDB-9EFC-D5E36CDE9AF4}" srcOrd="1" destOrd="0" presId="urn:microsoft.com/office/officeart/2009/layout/CirclePicture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59DA338-41FC-4609-BF31-354D2A32E808}" type="doc">
      <dgm:prSet loTypeId="urn:microsoft.com/office/officeart/2009/layout/CirclePictureHierarchy" loCatId="hierarchy" qsTypeId="urn:microsoft.com/office/officeart/2005/8/quickstyle/simple1" qsCatId="simple" csTypeId="urn:microsoft.com/office/officeart/2005/8/colors/accent1_2" csCatId="accent1" phldr="1"/>
      <dgm:spPr/>
      <dgm:t>
        <a:bodyPr/>
        <a:lstStyle/>
        <a:p>
          <a:endParaRPr lang="en-US"/>
        </a:p>
      </dgm:t>
    </dgm:pt>
    <dgm:pt modelId="{BE84612D-12B5-4A23-B8CA-432BDEC5905A}">
      <dgm:prSet phldrT="[Text]" phldr="1"/>
      <dgm:spPr/>
      <dgm:t>
        <a:bodyPr/>
        <a:lstStyle/>
        <a:p>
          <a:endParaRPr lang="en-US"/>
        </a:p>
      </dgm:t>
    </dgm:pt>
    <dgm:pt modelId="{A3F2065A-686B-414C-8559-40ED0603316D}" type="parTrans" cxnId="{5FEFADF0-C080-441C-8A29-F08C884AE1E3}">
      <dgm:prSet/>
      <dgm:spPr/>
      <dgm:t>
        <a:bodyPr/>
        <a:lstStyle/>
        <a:p>
          <a:endParaRPr lang="en-US"/>
        </a:p>
      </dgm:t>
    </dgm:pt>
    <dgm:pt modelId="{271D4978-E88D-49E8-A11F-A02001B49A38}" type="sibTrans" cxnId="{5FEFADF0-C080-441C-8A29-F08C884AE1E3}">
      <dgm:prSet/>
      <dgm:spPr/>
      <dgm:t>
        <a:bodyPr/>
        <a:lstStyle/>
        <a:p>
          <a:endParaRPr lang="en-US"/>
        </a:p>
      </dgm:t>
    </dgm:pt>
    <dgm:pt modelId="{719A1D6C-030C-44BC-BC9D-34A483FBF94A}">
      <dgm:prSet phldrT="[Text]" phldr="1"/>
      <dgm:spPr/>
      <dgm:t>
        <a:bodyPr/>
        <a:lstStyle/>
        <a:p>
          <a:endParaRPr lang="en-US"/>
        </a:p>
      </dgm:t>
    </dgm:pt>
    <dgm:pt modelId="{0528B6C4-5990-487B-B9EF-E10FE3FD682D}" type="parTrans" cxnId="{70398811-CD46-4558-9CD9-AEC5E0B86D6B}">
      <dgm:prSet/>
      <dgm:spPr/>
      <dgm:t>
        <a:bodyPr/>
        <a:lstStyle/>
        <a:p>
          <a:endParaRPr lang="en-US"/>
        </a:p>
      </dgm:t>
    </dgm:pt>
    <dgm:pt modelId="{97DDFEAF-3C1B-4D83-B643-664847EA5093}" type="sibTrans" cxnId="{70398811-CD46-4558-9CD9-AEC5E0B86D6B}">
      <dgm:prSet/>
      <dgm:spPr/>
      <dgm:t>
        <a:bodyPr/>
        <a:lstStyle/>
        <a:p>
          <a:endParaRPr lang="en-US"/>
        </a:p>
      </dgm:t>
    </dgm:pt>
    <dgm:pt modelId="{C17ED01D-71ED-4191-B775-FED281CA29A3}">
      <dgm:prSet phldrT="[Text]" phldr="1"/>
      <dgm:spPr/>
      <dgm:t>
        <a:bodyPr/>
        <a:lstStyle/>
        <a:p>
          <a:endParaRPr lang="en-US"/>
        </a:p>
      </dgm:t>
    </dgm:pt>
    <dgm:pt modelId="{9D4BA7C8-ADD9-4CCB-B0D6-0645E471B91C}" type="parTrans" cxnId="{32FE1DE8-BD91-44ED-BF44-9DB0156D0459}">
      <dgm:prSet/>
      <dgm:spPr/>
      <dgm:t>
        <a:bodyPr/>
        <a:lstStyle/>
        <a:p>
          <a:endParaRPr lang="en-US"/>
        </a:p>
      </dgm:t>
    </dgm:pt>
    <dgm:pt modelId="{F7C1C202-42EB-42F0-A442-BE17F1CC33D4}" type="sibTrans" cxnId="{32FE1DE8-BD91-44ED-BF44-9DB0156D0459}">
      <dgm:prSet/>
      <dgm:spPr/>
      <dgm:t>
        <a:bodyPr/>
        <a:lstStyle/>
        <a:p>
          <a:endParaRPr lang="en-US"/>
        </a:p>
      </dgm:t>
    </dgm:pt>
    <dgm:pt modelId="{0F0F2312-EF41-4EC6-B095-309D3BDC87D3}">
      <dgm:prSet phldrT="[Text]" phldr="1"/>
      <dgm:spPr/>
      <dgm:t>
        <a:bodyPr/>
        <a:lstStyle/>
        <a:p>
          <a:endParaRPr lang="en-US"/>
        </a:p>
      </dgm:t>
    </dgm:pt>
    <dgm:pt modelId="{2FF02BDB-F1DB-48F7-936F-DF17FA76D914}" type="parTrans" cxnId="{A26D2CD7-7C23-4C2A-9AA2-3BD8E9E8CF2D}">
      <dgm:prSet/>
      <dgm:spPr/>
      <dgm:t>
        <a:bodyPr/>
        <a:lstStyle/>
        <a:p>
          <a:endParaRPr lang="en-US"/>
        </a:p>
      </dgm:t>
    </dgm:pt>
    <dgm:pt modelId="{C66C5ACC-7B69-4007-AFDD-582C3E72A6B3}" type="sibTrans" cxnId="{A26D2CD7-7C23-4C2A-9AA2-3BD8E9E8CF2D}">
      <dgm:prSet/>
      <dgm:spPr/>
      <dgm:t>
        <a:bodyPr/>
        <a:lstStyle/>
        <a:p>
          <a:endParaRPr lang="en-US"/>
        </a:p>
      </dgm:t>
    </dgm:pt>
    <dgm:pt modelId="{70C820CF-9043-4656-88CD-C767A27C400D}">
      <dgm:prSet phldrT="[Text]" phldr="1"/>
      <dgm:spPr/>
      <dgm:t>
        <a:bodyPr/>
        <a:lstStyle/>
        <a:p>
          <a:endParaRPr lang="en-US"/>
        </a:p>
      </dgm:t>
    </dgm:pt>
    <dgm:pt modelId="{495B83C1-4804-4886-83D4-9A348EB1EEC8}" type="parTrans" cxnId="{99F419C5-F2EA-4E6D-9C6D-F388EB390F2B}">
      <dgm:prSet/>
      <dgm:spPr/>
      <dgm:t>
        <a:bodyPr/>
        <a:lstStyle/>
        <a:p>
          <a:endParaRPr lang="en-US"/>
        </a:p>
      </dgm:t>
    </dgm:pt>
    <dgm:pt modelId="{5E4D7BE0-14F8-4A2E-A4A2-E80ADFCE209B}" type="sibTrans" cxnId="{99F419C5-F2EA-4E6D-9C6D-F388EB390F2B}">
      <dgm:prSet/>
      <dgm:spPr/>
      <dgm:t>
        <a:bodyPr/>
        <a:lstStyle/>
        <a:p>
          <a:endParaRPr lang="en-US"/>
        </a:p>
      </dgm:t>
    </dgm:pt>
    <dgm:pt modelId="{84A34BA7-0A68-4C51-B3B8-16F4C579D806}">
      <dgm:prSet phldrT="[Text]" phldr="1"/>
      <dgm:spPr/>
      <dgm:t>
        <a:bodyPr/>
        <a:lstStyle/>
        <a:p>
          <a:endParaRPr lang="en-US" dirty="0"/>
        </a:p>
      </dgm:t>
    </dgm:pt>
    <dgm:pt modelId="{A21A31EC-2B56-4099-8446-A8580EA040D9}" type="parTrans" cxnId="{E3EC22E9-882F-434B-8C48-9CE9C483D3E4}">
      <dgm:prSet/>
      <dgm:spPr/>
      <dgm:t>
        <a:bodyPr/>
        <a:lstStyle/>
        <a:p>
          <a:endParaRPr lang="en-US"/>
        </a:p>
      </dgm:t>
    </dgm:pt>
    <dgm:pt modelId="{95F28A0F-F8CE-4671-B01B-AF88C2392650}" type="sibTrans" cxnId="{E3EC22E9-882F-434B-8C48-9CE9C483D3E4}">
      <dgm:prSet/>
      <dgm:spPr/>
      <dgm:t>
        <a:bodyPr/>
        <a:lstStyle/>
        <a:p>
          <a:endParaRPr lang="en-US"/>
        </a:p>
      </dgm:t>
    </dgm:pt>
    <dgm:pt modelId="{2C956DFC-E9A1-4018-AFDE-85A78E13F76F}">
      <dgm:prSet phldrT="[Text]"/>
      <dgm:spPr/>
      <dgm:t>
        <a:bodyPr/>
        <a:lstStyle/>
        <a:p>
          <a:endParaRPr lang="en-US" dirty="0"/>
        </a:p>
      </dgm:t>
    </dgm:pt>
    <dgm:pt modelId="{B4DBBE91-F9F5-4679-9D2A-B2F0B70E52E5}" type="parTrans" cxnId="{3351BAA4-C27C-4365-9099-0DEC757C9865}">
      <dgm:prSet/>
      <dgm:spPr/>
      <dgm:t>
        <a:bodyPr/>
        <a:lstStyle/>
        <a:p>
          <a:endParaRPr lang="en-US"/>
        </a:p>
      </dgm:t>
    </dgm:pt>
    <dgm:pt modelId="{E311D5C1-1D79-438A-BBE7-2D0BF4424FDB}" type="sibTrans" cxnId="{3351BAA4-C27C-4365-9099-0DEC757C9865}">
      <dgm:prSet/>
      <dgm:spPr/>
      <dgm:t>
        <a:bodyPr/>
        <a:lstStyle/>
        <a:p>
          <a:endParaRPr lang="en-US"/>
        </a:p>
      </dgm:t>
    </dgm:pt>
    <dgm:pt modelId="{EFD2A9AB-FAAC-43FA-B0F5-7C450BA6D3E3}" type="pres">
      <dgm:prSet presAssocID="{B59DA338-41FC-4609-BF31-354D2A32E808}" presName="hierChild1" presStyleCnt="0">
        <dgm:presLayoutVars>
          <dgm:chPref val="1"/>
          <dgm:dir/>
          <dgm:animOne val="branch"/>
          <dgm:animLvl val="lvl"/>
          <dgm:resizeHandles/>
        </dgm:presLayoutVars>
      </dgm:prSet>
      <dgm:spPr/>
      <dgm:t>
        <a:bodyPr/>
        <a:lstStyle/>
        <a:p>
          <a:endParaRPr lang="en-US"/>
        </a:p>
      </dgm:t>
    </dgm:pt>
    <dgm:pt modelId="{B87966B2-7A7B-4D87-B58B-6708EE0C2E3C}" type="pres">
      <dgm:prSet presAssocID="{BE84612D-12B5-4A23-B8CA-432BDEC5905A}" presName="hierRoot1" presStyleCnt="0"/>
      <dgm:spPr/>
    </dgm:pt>
    <dgm:pt modelId="{95DC77E9-9D01-45F3-9D70-DA35DEB083D8}" type="pres">
      <dgm:prSet presAssocID="{BE84612D-12B5-4A23-B8CA-432BDEC5905A}" presName="composite" presStyleCnt="0"/>
      <dgm:spPr/>
    </dgm:pt>
    <dgm:pt modelId="{15A9D63B-4D50-4C07-93D2-A5912628D133}" type="pres">
      <dgm:prSet presAssocID="{BE84612D-12B5-4A23-B8CA-432BDEC5905A}" presName="image" presStyleLbl="node0" presStyleIdx="0" presStyleCnt="1"/>
      <dgm:spPr/>
    </dgm:pt>
    <dgm:pt modelId="{24CCD6B2-B11A-4617-82CF-8D1D50F3DFFF}" type="pres">
      <dgm:prSet presAssocID="{BE84612D-12B5-4A23-B8CA-432BDEC5905A}" presName="text" presStyleLbl="revTx" presStyleIdx="0" presStyleCnt="7">
        <dgm:presLayoutVars>
          <dgm:chPref val="3"/>
        </dgm:presLayoutVars>
      </dgm:prSet>
      <dgm:spPr/>
      <dgm:t>
        <a:bodyPr/>
        <a:lstStyle/>
        <a:p>
          <a:endParaRPr lang="en-US"/>
        </a:p>
      </dgm:t>
    </dgm:pt>
    <dgm:pt modelId="{688256B0-7AA0-4E8C-B57A-57ED9A5757B5}" type="pres">
      <dgm:prSet presAssocID="{BE84612D-12B5-4A23-B8CA-432BDEC5905A}" presName="hierChild2" presStyleCnt="0"/>
      <dgm:spPr/>
    </dgm:pt>
    <dgm:pt modelId="{482EEA56-BAC8-41D4-896F-65568101C6FB}" type="pres">
      <dgm:prSet presAssocID="{0528B6C4-5990-487B-B9EF-E10FE3FD682D}" presName="Name10" presStyleLbl="parChTrans1D2" presStyleIdx="0" presStyleCnt="2"/>
      <dgm:spPr/>
      <dgm:t>
        <a:bodyPr/>
        <a:lstStyle/>
        <a:p>
          <a:endParaRPr lang="en-US"/>
        </a:p>
      </dgm:t>
    </dgm:pt>
    <dgm:pt modelId="{1D22748D-A147-4F28-BB6A-ACC5E8648CFF}" type="pres">
      <dgm:prSet presAssocID="{719A1D6C-030C-44BC-BC9D-34A483FBF94A}" presName="hierRoot2" presStyleCnt="0"/>
      <dgm:spPr/>
    </dgm:pt>
    <dgm:pt modelId="{FDE5B672-BE6D-4A16-9661-4661C844B957}" type="pres">
      <dgm:prSet presAssocID="{719A1D6C-030C-44BC-BC9D-34A483FBF94A}" presName="composite2" presStyleCnt="0"/>
      <dgm:spPr/>
    </dgm:pt>
    <dgm:pt modelId="{D39823B0-AB71-406A-A459-2375140BF4D9}" type="pres">
      <dgm:prSet presAssocID="{719A1D6C-030C-44BC-BC9D-34A483FBF94A}" presName="image2" presStyleLbl="node2" presStyleIdx="0" presStyleCnt="2"/>
      <dgm:spPr/>
    </dgm:pt>
    <dgm:pt modelId="{18475FB7-BEF8-49D1-A059-A0DA7CE8EFFB}" type="pres">
      <dgm:prSet presAssocID="{719A1D6C-030C-44BC-BC9D-34A483FBF94A}" presName="text2" presStyleLbl="revTx" presStyleIdx="1" presStyleCnt="7">
        <dgm:presLayoutVars>
          <dgm:chPref val="3"/>
        </dgm:presLayoutVars>
      </dgm:prSet>
      <dgm:spPr/>
      <dgm:t>
        <a:bodyPr/>
        <a:lstStyle/>
        <a:p>
          <a:endParaRPr lang="en-US"/>
        </a:p>
      </dgm:t>
    </dgm:pt>
    <dgm:pt modelId="{0DBF45DC-CB2F-4748-B745-E1DA219BD461}" type="pres">
      <dgm:prSet presAssocID="{719A1D6C-030C-44BC-BC9D-34A483FBF94A}" presName="hierChild3" presStyleCnt="0"/>
      <dgm:spPr/>
    </dgm:pt>
    <dgm:pt modelId="{174D77F4-A866-4A28-8760-468E10BBF6E6}" type="pres">
      <dgm:prSet presAssocID="{9D4BA7C8-ADD9-4CCB-B0D6-0645E471B91C}" presName="Name17" presStyleLbl="parChTrans1D3" presStyleIdx="0" presStyleCnt="4"/>
      <dgm:spPr/>
      <dgm:t>
        <a:bodyPr/>
        <a:lstStyle/>
        <a:p>
          <a:endParaRPr lang="en-US"/>
        </a:p>
      </dgm:t>
    </dgm:pt>
    <dgm:pt modelId="{E0F08BD4-26DE-4E80-BD5F-BC20B8909794}" type="pres">
      <dgm:prSet presAssocID="{C17ED01D-71ED-4191-B775-FED281CA29A3}" presName="hierRoot3" presStyleCnt="0"/>
      <dgm:spPr/>
    </dgm:pt>
    <dgm:pt modelId="{44617390-9E14-4921-B051-4A147699A86B}" type="pres">
      <dgm:prSet presAssocID="{C17ED01D-71ED-4191-B775-FED281CA29A3}" presName="composite3" presStyleCnt="0"/>
      <dgm:spPr/>
    </dgm:pt>
    <dgm:pt modelId="{41AF648C-7C62-4B65-934F-83D829A20378}" type="pres">
      <dgm:prSet presAssocID="{C17ED01D-71ED-4191-B775-FED281CA29A3}" presName="image3" presStyleLbl="node3" presStyleIdx="0" presStyleCnt="4"/>
      <dgm:spPr/>
    </dgm:pt>
    <dgm:pt modelId="{EB144F72-5B6A-4B75-ADC8-6D222BC1AAF6}" type="pres">
      <dgm:prSet presAssocID="{C17ED01D-71ED-4191-B775-FED281CA29A3}" presName="text3" presStyleLbl="revTx" presStyleIdx="2" presStyleCnt="7">
        <dgm:presLayoutVars>
          <dgm:chPref val="3"/>
        </dgm:presLayoutVars>
      </dgm:prSet>
      <dgm:spPr/>
      <dgm:t>
        <a:bodyPr/>
        <a:lstStyle/>
        <a:p>
          <a:endParaRPr lang="en-US"/>
        </a:p>
      </dgm:t>
    </dgm:pt>
    <dgm:pt modelId="{320FA752-A0C6-48B0-B356-B8BCBAAF9AF9}" type="pres">
      <dgm:prSet presAssocID="{C17ED01D-71ED-4191-B775-FED281CA29A3}" presName="hierChild4" presStyleCnt="0"/>
      <dgm:spPr/>
    </dgm:pt>
    <dgm:pt modelId="{80584C09-6A2A-4708-912A-C387998B85F3}" type="pres">
      <dgm:prSet presAssocID="{2FF02BDB-F1DB-48F7-936F-DF17FA76D914}" presName="Name17" presStyleLbl="parChTrans1D3" presStyleIdx="1" presStyleCnt="4"/>
      <dgm:spPr/>
      <dgm:t>
        <a:bodyPr/>
        <a:lstStyle/>
        <a:p>
          <a:endParaRPr lang="en-US"/>
        </a:p>
      </dgm:t>
    </dgm:pt>
    <dgm:pt modelId="{F3643932-128E-4461-89B6-8FE1D98C5CB3}" type="pres">
      <dgm:prSet presAssocID="{0F0F2312-EF41-4EC6-B095-309D3BDC87D3}" presName="hierRoot3" presStyleCnt="0"/>
      <dgm:spPr/>
    </dgm:pt>
    <dgm:pt modelId="{DA43CB83-A8DC-4231-BCF2-6357FE475AC7}" type="pres">
      <dgm:prSet presAssocID="{0F0F2312-EF41-4EC6-B095-309D3BDC87D3}" presName="composite3" presStyleCnt="0"/>
      <dgm:spPr/>
    </dgm:pt>
    <dgm:pt modelId="{7D47D024-8CA0-4E7C-B1FE-57F51BCCA9CF}" type="pres">
      <dgm:prSet presAssocID="{0F0F2312-EF41-4EC6-B095-309D3BDC87D3}" presName="image3" presStyleLbl="node3" presStyleIdx="1" presStyleCnt="4"/>
      <dgm:spPr/>
    </dgm:pt>
    <dgm:pt modelId="{FBF20142-3992-4B47-96EC-0643341CE062}" type="pres">
      <dgm:prSet presAssocID="{0F0F2312-EF41-4EC6-B095-309D3BDC87D3}" presName="text3" presStyleLbl="revTx" presStyleIdx="3" presStyleCnt="7">
        <dgm:presLayoutVars>
          <dgm:chPref val="3"/>
        </dgm:presLayoutVars>
      </dgm:prSet>
      <dgm:spPr/>
      <dgm:t>
        <a:bodyPr/>
        <a:lstStyle/>
        <a:p>
          <a:endParaRPr lang="en-US"/>
        </a:p>
      </dgm:t>
    </dgm:pt>
    <dgm:pt modelId="{83BF3444-72AB-4093-A55C-0B383CFC7F10}" type="pres">
      <dgm:prSet presAssocID="{0F0F2312-EF41-4EC6-B095-309D3BDC87D3}" presName="hierChild4" presStyleCnt="0"/>
      <dgm:spPr/>
    </dgm:pt>
    <dgm:pt modelId="{3979678B-CBFC-42A0-97B1-51AFFD169A38}" type="pres">
      <dgm:prSet presAssocID="{495B83C1-4804-4886-83D4-9A348EB1EEC8}" presName="Name10" presStyleLbl="parChTrans1D2" presStyleIdx="1" presStyleCnt="2"/>
      <dgm:spPr/>
      <dgm:t>
        <a:bodyPr/>
        <a:lstStyle/>
        <a:p>
          <a:endParaRPr lang="en-US"/>
        </a:p>
      </dgm:t>
    </dgm:pt>
    <dgm:pt modelId="{1210BF4F-2028-4C4F-808D-A427334A1F08}" type="pres">
      <dgm:prSet presAssocID="{70C820CF-9043-4656-88CD-C767A27C400D}" presName="hierRoot2" presStyleCnt="0"/>
      <dgm:spPr/>
    </dgm:pt>
    <dgm:pt modelId="{5D642EDA-AA9D-4375-BB0D-CE2C48ABFD16}" type="pres">
      <dgm:prSet presAssocID="{70C820CF-9043-4656-88CD-C767A27C400D}" presName="composite2" presStyleCnt="0"/>
      <dgm:spPr/>
    </dgm:pt>
    <dgm:pt modelId="{C320D781-1D97-436D-9295-27C350FB7819}" type="pres">
      <dgm:prSet presAssocID="{70C820CF-9043-4656-88CD-C767A27C400D}" presName="image2" presStyleLbl="node2" presStyleIdx="1" presStyleCnt="2"/>
      <dgm:spPr/>
    </dgm:pt>
    <dgm:pt modelId="{56A5671D-0FBD-455F-A023-C81EB5492DC9}" type="pres">
      <dgm:prSet presAssocID="{70C820CF-9043-4656-88CD-C767A27C400D}" presName="text2" presStyleLbl="revTx" presStyleIdx="4" presStyleCnt="7">
        <dgm:presLayoutVars>
          <dgm:chPref val="3"/>
        </dgm:presLayoutVars>
      </dgm:prSet>
      <dgm:spPr/>
      <dgm:t>
        <a:bodyPr/>
        <a:lstStyle/>
        <a:p>
          <a:endParaRPr lang="en-US"/>
        </a:p>
      </dgm:t>
    </dgm:pt>
    <dgm:pt modelId="{846C0316-5B32-4AA1-86C7-A4E66E3EEAB2}" type="pres">
      <dgm:prSet presAssocID="{70C820CF-9043-4656-88CD-C767A27C400D}" presName="hierChild3" presStyleCnt="0"/>
      <dgm:spPr/>
    </dgm:pt>
    <dgm:pt modelId="{295662FE-6BC3-48B3-808A-F0CB2F96C808}" type="pres">
      <dgm:prSet presAssocID="{A21A31EC-2B56-4099-8446-A8580EA040D9}" presName="Name17" presStyleLbl="parChTrans1D3" presStyleIdx="2" presStyleCnt="4"/>
      <dgm:spPr/>
      <dgm:t>
        <a:bodyPr/>
        <a:lstStyle/>
        <a:p>
          <a:endParaRPr lang="en-US"/>
        </a:p>
      </dgm:t>
    </dgm:pt>
    <dgm:pt modelId="{DB320195-AB8E-4F25-84B2-450C5E24EFB6}" type="pres">
      <dgm:prSet presAssocID="{84A34BA7-0A68-4C51-B3B8-16F4C579D806}" presName="hierRoot3" presStyleCnt="0"/>
      <dgm:spPr/>
    </dgm:pt>
    <dgm:pt modelId="{09D29067-7C2C-4E54-A2DD-3F35C77A34AE}" type="pres">
      <dgm:prSet presAssocID="{84A34BA7-0A68-4C51-B3B8-16F4C579D806}" presName="composite3" presStyleCnt="0"/>
      <dgm:spPr/>
    </dgm:pt>
    <dgm:pt modelId="{83E8F0BD-93D9-4F0B-8B7E-A546D26AE32A}" type="pres">
      <dgm:prSet presAssocID="{84A34BA7-0A68-4C51-B3B8-16F4C579D806}" presName="image3" presStyleLbl="node3" presStyleIdx="2" presStyleCnt="4"/>
      <dgm:spPr/>
    </dgm:pt>
    <dgm:pt modelId="{FD3126C8-69D0-4EFF-8698-8C61DFA65C36}" type="pres">
      <dgm:prSet presAssocID="{84A34BA7-0A68-4C51-B3B8-16F4C579D806}" presName="text3" presStyleLbl="revTx" presStyleIdx="5" presStyleCnt="7">
        <dgm:presLayoutVars>
          <dgm:chPref val="3"/>
        </dgm:presLayoutVars>
      </dgm:prSet>
      <dgm:spPr/>
      <dgm:t>
        <a:bodyPr/>
        <a:lstStyle/>
        <a:p>
          <a:endParaRPr lang="en-US"/>
        </a:p>
      </dgm:t>
    </dgm:pt>
    <dgm:pt modelId="{8EDC600A-E372-4DE5-B480-1257EC4757ED}" type="pres">
      <dgm:prSet presAssocID="{84A34BA7-0A68-4C51-B3B8-16F4C579D806}" presName="hierChild4" presStyleCnt="0"/>
      <dgm:spPr/>
    </dgm:pt>
    <dgm:pt modelId="{0BD18177-D454-4210-8240-EF761358389F}" type="pres">
      <dgm:prSet presAssocID="{B4DBBE91-F9F5-4679-9D2A-B2F0B70E52E5}" presName="Name17" presStyleLbl="parChTrans1D3" presStyleIdx="3" presStyleCnt="4"/>
      <dgm:spPr/>
      <dgm:t>
        <a:bodyPr/>
        <a:lstStyle/>
        <a:p>
          <a:endParaRPr lang="en-US"/>
        </a:p>
      </dgm:t>
    </dgm:pt>
    <dgm:pt modelId="{029FB0AB-2692-4A41-82F7-329FB3EE46B8}" type="pres">
      <dgm:prSet presAssocID="{2C956DFC-E9A1-4018-AFDE-85A78E13F76F}" presName="hierRoot3" presStyleCnt="0"/>
      <dgm:spPr/>
    </dgm:pt>
    <dgm:pt modelId="{041AE419-6B80-43F6-84AC-A7A640F12906}" type="pres">
      <dgm:prSet presAssocID="{2C956DFC-E9A1-4018-AFDE-85A78E13F76F}" presName="composite3" presStyleCnt="0"/>
      <dgm:spPr/>
    </dgm:pt>
    <dgm:pt modelId="{B4D8619E-62F5-4F47-AB2E-D86F8EB0F1CF}" type="pres">
      <dgm:prSet presAssocID="{2C956DFC-E9A1-4018-AFDE-85A78E13F76F}" presName="image3" presStyleLbl="node3" presStyleIdx="3" presStyleCnt="4"/>
      <dgm:spPr/>
    </dgm:pt>
    <dgm:pt modelId="{21DC3387-FA72-441F-BA94-53BE15F8ABEF}" type="pres">
      <dgm:prSet presAssocID="{2C956DFC-E9A1-4018-AFDE-85A78E13F76F}" presName="text3" presStyleLbl="revTx" presStyleIdx="6" presStyleCnt="7">
        <dgm:presLayoutVars>
          <dgm:chPref val="3"/>
        </dgm:presLayoutVars>
      </dgm:prSet>
      <dgm:spPr/>
      <dgm:t>
        <a:bodyPr/>
        <a:lstStyle/>
        <a:p>
          <a:endParaRPr lang="en-US"/>
        </a:p>
      </dgm:t>
    </dgm:pt>
    <dgm:pt modelId="{D8794351-1DA3-4BDB-9EFC-D5E36CDE9AF4}" type="pres">
      <dgm:prSet presAssocID="{2C956DFC-E9A1-4018-AFDE-85A78E13F76F}" presName="hierChild4" presStyleCnt="0"/>
      <dgm:spPr/>
    </dgm:pt>
  </dgm:ptLst>
  <dgm:cxnLst>
    <dgm:cxn modelId="{3351BAA4-C27C-4365-9099-0DEC757C9865}" srcId="{70C820CF-9043-4656-88CD-C767A27C400D}" destId="{2C956DFC-E9A1-4018-AFDE-85A78E13F76F}" srcOrd="1" destOrd="0" parTransId="{B4DBBE91-F9F5-4679-9D2A-B2F0B70E52E5}" sibTransId="{E311D5C1-1D79-438A-BBE7-2D0BF4424FDB}"/>
    <dgm:cxn modelId="{03B8704C-0E7C-4215-A7EA-B2C76C5017AF}" type="presOf" srcId="{719A1D6C-030C-44BC-BC9D-34A483FBF94A}" destId="{18475FB7-BEF8-49D1-A059-A0DA7CE8EFFB}" srcOrd="0" destOrd="0" presId="urn:microsoft.com/office/officeart/2009/layout/CirclePictureHierarchy"/>
    <dgm:cxn modelId="{5BE9124F-59BB-4706-887F-D5826C63D1AC}" type="presOf" srcId="{BE84612D-12B5-4A23-B8CA-432BDEC5905A}" destId="{24CCD6B2-B11A-4617-82CF-8D1D50F3DFFF}" srcOrd="0" destOrd="0" presId="urn:microsoft.com/office/officeart/2009/layout/CirclePictureHierarchy"/>
    <dgm:cxn modelId="{99F419C5-F2EA-4E6D-9C6D-F388EB390F2B}" srcId="{BE84612D-12B5-4A23-B8CA-432BDEC5905A}" destId="{70C820CF-9043-4656-88CD-C767A27C400D}" srcOrd="1" destOrd="0" parTransId="{495B83C1-4804-4886-83D4-9A348EB1EEC8}" sibTransId="{5E4D7BE0-14F8-4A2E-A4A2-E80ADFCE209B}"/>
    <dgm:cxn modelId="{91C51038-C2B7-4D74-A90B-B85585ACBF0D}" type="presOf" srcId="{84A34BA7-0A68-4C51-B3B8-16F4C579D806}" destId="{FD3126C8-69D0-4EFF-8698-8C61DFA65C36}" srcOrd="0" destOrd="0" presId="urn:microsoft.com/office/officeart/2009/layout/CirclePictureHierarchy"/>
    <dgm:cxn modelId="{E3EC22E9-882F-434B-8C48-9CE9C483D3E4}" srcId="{70C820CF-9043-4656-88CD-C767A27C400D}" destId="{84A34BA7-0A68-4C51-B3B8-16F4C579D806}" srcOrd="0" destOrd="0" parTransId="{A21A31EC-2B56-4099-8446-A8580EA040D9}" sibTransId="{95F28A0F-F8CE-4671-B01B-AF88C2392650}"/>
    <dgm:cxn modelId="{C427D454-0B61-4C32-9BC6-97357C193417}" type="presOf" srcId="{0528B6C4-5990-487B-B9EF-E10FE3FD682D}" destId="{482EEA56-BAC8-41D4-896F-65568101C6FB}" srcOrd="0" destOrd="0" presId="urn:microsoft.com/office/officeart/2009/layout/CirclePictureHierarchy"/>
    <dgm:cxn modelId="{18CD8F69-5951-464F-AC5A-6E547F768BA5}" type="presOf" srcId="{B59DA338-41FC-4609-BF31-354D2A32E808}" destId="{EFD2A9AB-FAAC-43FA-B0F5-7C450BA6D3E3}" srcOrd="0" destOrd="0" presId="urn:microsoft.com/office/officeart/2009/layout/CirclePictureHierarchy"/>
    <dgm:cxn modelId="{7A563899-23C4-4A20-B618-E1A68F5E763F}" type="presOf" srcId="{2C956DFC-E9A1-4018-AFDE-85A78E13F76F}" destId="{21DC3387-FA72-441F-BA94-53BE15F8ABEF}" srcOrd="0" destOrd="0" presId="urn:microsoft.com/office/officeart/2009/layout/CirclePictureHierarchy"/>
    <dgm:cxn modelId="{AB902E34-F400-4F8E-BA3C-1C5209BCBE60}" type="presOf" srcId="{495B83C1-4804-4886-83D4-9A348EB1EEC8}" destId="{3979678B-CBFC-42A0-97B1-51AFFD169A38}" srcOrd="0" destOrd="0" presId="urn:microsoft.com/office/officeart/2009/layout/CirclePictureHierarchy"/>
    <dgm:cxn modelId="{EE05E2CB-B893-42E6-A442-51DF8057AED8}" type="presOf" srcId="{70C820CF-9043-4656-88CD-C767A27C400D}" destId="{56A5671D-0FBD-455F-A023-C81EB5492DC9}" srcOrd="0" destOrd="0" presId="urn:microsoft.com/office/officeart/2009/layout/CirclePictureHierarchy"/>
    <dgm:cxn modelId="{32FE1DE8-BD91-44ED-BF44-9DB0156D0459}" srcId="{719A1D6C-030C-44BC-BC9D-34A483FBF94A}" destId="{C17ED01D-71ED-4191-B775-FED281CA29A3}" srcOrd="0" destOrd="0" parTransId="{9D4BA7C8-ADD9-4CCB-B0D6-0645E471B91C}" sibTransId="{F7C1C202-42EB-42F0-A442-BE17F1CC33D4}"/>
    <dgm:cxn modelId="{89908F3C-8BC5-44FF-BD23-F6F5B773DDCD}" type="presOf" srcId="{A21A31EC-2B56-4099-8446-A8580EA040D9}" destId="{295662FE-6BC3-48B3-808A-F0CB2F96C808}" srcOrd="0" destOrd="0" presId="urn:microsoft.com/office/officeart/2009/layout/CirclePictureHierarchy"/>
    <dgm:cxn modelId="{70398811-CD46-4558-9CD9-AEC5E0B86D6B}" srcId="{BE84612D-12B5-4A23-B8CA-432BDEC5905A}" destId="{719A1D6C-030C-44BC-BC9D-34A483FBF94A}" srcOrd="0" destOrd="0" parTransId="{0528B6C4-5990-487B-B9EF-E10FE3FD682D}" sibTransId="{97DDFEAF-3C1B-4D83-B643-664847EA5093}"/>
    <dgm:cxn modelId="{A26D2CD7-7C23-4C2A-9AA2-3BD8E9E8CF2D}" srcId="{719A1D6C-030C-44BC-BC9D-34A483FBF94A}" destId="{0F0F2312-EF41-4EC6-B095-309D3BDC87D3}" srcOrd="1" destOrd="0" parTransId="{2FF02BDB-F1DB-48F7-936F-DF17FA76D914}" sibTransId="{C66C5ACC-7B69-4007-AFDD-582C3E72A6B3}"/>
    <dgm:cxn modelId="{51766C96-DC00-473F-A861-C85FEE9B4484}" type="presOf" srcId="{0F0F2312-EF41-4EC6-B095-309D3BDC87D3}" destId="{FBF20142-3992-4B47-96EC-0643341CE062}" srcOrd="0" destOrd="0" presId="urn:microsoft.com/office/officeart/2009/layout/CirclePictureHierarchy"/>
    <dgm:cxn modelId="{CB2991EE-A032-46BF-9B82-9733E1CD5DAA}" type="presOf" srcId="{B4DBBE91-F9F5-4679-9D2A-B2F0B70E52E5}" destId="{0BD18177-D454-4210-8240-EF761358389F}" srcOrd="0" destOrd="0" presId="urn:microsoft.com/office/officeart/2009/layout/CirclePictureHierarchy"/>
    <dgm:cxn modelId="{63869EB4-F745-48B3-ACEC-9FB804B1BD29}" type="presOf" srcId="{9D4BA7C8-ADD9-4CCB-B0D6-0645E471B91C}" destId="{174D77F4-A866-4A28-8760-468E10BBF6E6}" srcOrd="0" destOrd="0" presId="urn:microsoft.com/office/officeart/2009/layout/CirclePictureHierarchy"/>
    <dgm:cxn modelId="{5FEFADF0-C080-441C-8A29-F08C884AE1E3}" srcId="{B59DA338-41FC-4609-BF31-354D2A32E808}" destId="{BE84612D-12B5-4A23-B8CA-432BDEC5905A}" srcOrd="0" destOrd="0" parTransId="{A3F2065A-686B-414C-8559-40ED0603316D}" sibTransId="{271D4978-E88D-49E8-A11F-A02001B49A38}"/>
    <dgm:cxn modelId="{DF51D134-848E-46D2-9A01-ADB3B9517BBC}" type="presOf" srcId="{C17ED01D-71ED-4191-B775-FED281CA29A3}" destId="{EB144F72-5B6A-4B75-ADC8-6D222BC1AAF6}" srcOrd="0" destOrd="0" presId="urn:microsoft.com/office/officeart/2009/layout/CirclePictureHierarchy"/>
    <dgm:cxn modelId="{D3BA7582-7B16-4477-8BEC-8B127EAD4E19}" type="presOf" srcId="{2FF02BDB-F1DB-48F7-936F-DF17FA76D914}" destId="{80584C09-6A2A-4708-912A-C387998B85F3}" srcOrd="0" destOrd="0" presId="urn:microsoft.com/office/officeart/2009/layout/CirclePictureHierarchy"/>
    <dgm:cxn modelId="{67236344-3A64-4111-AACD-6A6EB89BD138}" type="presParOf" srcId="{EFD2A9AB-FAAC-43FA-B0F5-7C450BA6D3E3}" destId="{B87966B2-7A7B-4D87-B58B-6708EE0C2E3C}" srcOrd="0" destOrd="0" presId="urn:microsoft.com/office/officeart/2009/layout/CirclePictureHierarchy"/>
    <dgm:cxn modelId="{612513FE-55C4-4669-9560-207216BF381D}" type="presParOf" srcId="{B87966B2-7A7B-4D87-B58B-6708EE0C2E3C}" destId="{95DC77E9-9D01-45F3-9D70-DA35DEB083D8}" srcOrd="0" destOrd="0" presId="urn:microsoft.com/office/officeart/2009/layout/CirclePictureHierarchy"/>
    <dgm:cxn modelId="{2B95D489-12B8-4AD2-81E5-5B1A76E5EBB8}" type="presParOf" srcId="{95DC77E9-9D01-45F3-9D70-DA35DEB083D8}" destId="{15A9D63B-4D50-4C07-93D2-A5912628D133}" srcOrd="0" destOrd="0" presId="urn:microsoft.com/office/officeart/2009/layout/CirclePictureHierarchy"/>
    <dgm:cxn modelId="{03A8D7EB-01B1-424C-A460-17E6B716ADAD}" type="presParOf" srcId="{95DC77E9-9D01-45F3-9D70-DA35DEB083D8}" destId="{24CCD6B2-B11A-4617-82CF-8D1D50F3DFFF}" srcOrd="1" destOrd="0" presId="urn:microsoft.com/office/officeart/2009/layout/CirclePictureHierarchy"/>
    <dgm:cxn modelId="{8EE171CE-52D1-41B4-8482-AC5590D56B6B}" type="presParOf" srcId="{B87966B2-7A7B-4D87-B58B-6708EE0C2E3C}" destId="{688256B0-7AA0-4E8C-B57A-57ED9A5757B5}" srcOrd="1" destOrd="0" presId="urn:microsoft.com/office/officeart/2009/layout/CirclePictureHierarchy"/>
    <dgm:cxn modelId="{02E7F3B0-D321-428E-A228-37AEB96F6B2F}" type="presParOf" srcId="{688256B0-7AA0-4E8C-B57A-57ED9A5757B5}" destId="{482EEA56-BAC8-41D4-896F-65568101C6FB}" srcOrd="0" destOrd="0" presId="urn:microsoft.com/office/officeart/2009/layout/CirclePictureHierarchy"/>
    <dgm:cxn modelId="{22AD93C8-1CDE-43B3-8E1C-1284FD6C44D4}" type="presParOf" srcId="{688256B0-7AA0-4E8C-B57A-57ED9A5757B5}" destId="{1D22748D-A147-4F28-BB6A-ACC5E8648CFF}" srcOrd="1" destOrd="0" presId="urn:microsoft.com/office/officeart/2009/layout/CirclePictureHierarchy"/>
    <dgm:cxn modelId="{9FBCD030-748A-4CA8-B6D6-9BA1A7BFC3C6}" type="presParOf" srcId="{1D22748D-A147-4F28-BB6A-ACC5E8648CFF}" destId="{FDE5B672-BE6D-4A16-9661-4661C844B957}" srcOrd="0" destOrd="0" presId="urn:microsoft.com/office/officeart/2009/layout/CirclePictureHierarchy"/>
    <dgm:cxn modelId="{8F022265-DC38-4884-A397-5CACA831BA10}" type="presParOf" srcId="{FDE5B672-BE6D-4A16-9661-4661C844B957}" destId="{D39823B0-AB71-406A-A459-2375140BF4D9}" srcOrd="0" destOrd="0" presId="urn:microsoft.com/office/officeart/2009/layout/CirclePictureHierarchy"/>
    <dgm:cxn modelId="{61A3C4BD-754A-4427-8157-A7C40D014778}" type="presParOf" srcId="{FDE5B672-BE6D-4A16-9661-4661C844B957}" destId="{18475FB7-BEF8-49D1-A059-A0DA7CE8EFFB}" srcOrd="1" destOrd="0" presId="urn:microsoft.com/office/officeart/2009/layout/CirclePictureHierarchy"/>
    <dgm:cxn modelId="{B1C8A708-05B3-4EBA-AAEC-D5B4F04E75FA}" type="presParOf" srcId="{1D22748D-A147-4F28-BB6A-ACC5E8648CFF}" destId="{0DBF45DC-CB2F-4748-B745-E1DA219BD461}" srcOrd="1" destOrd="0" presId="urn:microsoft.com/office/officeart/2009/layout/CirclePictureHierarchy"/>
    <dgm:cxn modelId="{BBF50442-7ED8-45FC-BDB7-292EECB3D813}" type="presParOf" srcId="{0DBF45DC-CB2F-4748-B745-E1DA219BD461}" destId="{174D77F4-A866-4A28-8760-468E10BBF6E6}" srcOrd="0" destOrd="0" presId="urn:microsoft.com/office/officeart/2009/layout/CirclePictureHierarchy"/>
    <dgm:cxn modelId="{707CBF2C-F8D1-48C1-A7AE-1BC7CBFCF916}" type="presParOf" srcId="{0DBF45DC-CB2F-4748-B745-E1DA219BD461}" destId="{E0F08BD4-26DE-4E80-BD5F-BC20B8909794}" srcOrd="1" destOrd="0" presId="urn:microsoft.com/office/officeart/2009/layout/CirclePictureHierarchy"/>
    <dgm:cxn modelId="{AFBA3D55-F38B-45DA-A3E2-324D54E1D84D}" type="presParOf" srcId="{E0F08BD4-26DE-4E80-BD5F-BC20B8909794}" destId="{44617390-9E14-4921-B051-4A147699A86B}" srcOrd="0" destOrd="0" presId="urn:microsoft.com/office/officeart/2009/layout/CirclePictureHierarchy"/>
    <dgm:cxn modelId="{0319A406-64A7-418D-B247-0E043F9AD397}" type="presParOf" srcId="{44617390-9E14-4921-B051-4A147699A86B}" destId="{41AF648C-7C62-4B65-934F-83D829A20378}" srcOrd="0" destOrd="0" presId="urn:microsoft.com/office/officeart/2009/layout/CirclePictureHierarchy"/>
    <dgm:cxn modelId="{17B6F41A-CA2E-4C26-BF06-EEBB7BBB86C5}" type="presParOf" srcId="{44617390-9E14-4921-B051-4A147699A86B}" destId="{EB144F72-5B6A-4B75-ADC8-6D222BC1AAF6}" srcOrd="1" destOrd="0" presId="urn:microsoft.com/office/officeart/2009/layout/CirclePictureHierarchy"/>
    <dgm:cxn modelId="{945301AA-87AC-4C04-B48C-F63B31A74341}" type="presParOf" srcId="{E0F08BD4-26DE-4E80-BD5F-BC20B8909794}" destId="{320FA752-A0C6-48B0-B356-B8BCBAAF9AF9}" srcOrd="1" destOrd="0" presId="urn:microsoft.com/office/officeart/2009/layout/CirclePictureHierarchy"/>
    <dgm:cxn modelId="{6A87E8A2-82E6-4CF6-B683-B25682363E28}" type="presParOf" srcId="{0DBF45DC-CB2F-4748-B745-E1DA219BD461}" destId="{80584C09-6A2A-4708-912A-C387998B85F3}" srcOrd="2" destOrd="0" presId="urn:microsoft.com/office/officeart/2009/layout/CirclePictureHierarchy"/>
    <dgm:cxn modelId="{FA83AB05-F123-4471-B767-0AC697C96834}" type="presParOf" srcId="{0DBF45DC-CB2F-4748-B745-E1DA219BD461}" destId="{F3643932-128E-4461-89B6-8FE1D98C5CB3}" srcOrd="3" destOrd="0" presId="urn:microsoft.com/office/officeart/2009/layout/CirclePictureHierarchy"/>
    <dgm:cxn modelId="{2A2D718F-1310-40F5-ADAB-85B9EB9DF9C9}" type="presParOf" srcId="{F3643932-128E-4461-89B6-8FE1D98C5CB3}" destId="{DA43CB83-A8DC-4231-BCF2-6357FE475AC7}" srcOrd="0" destOrd="0" presId="urn:microsoft.com/office/officeart/2009/layout/CirclePictureHierarchy"/>
    <dgm:cxn modelId="{0CF64AF8-E817-4513-AADB-B7E130A2B36D}" type="presParOf" srcId="{DA43CB83-A8DC-4231-BCF2-6357FE475AC7}" destId="{7D47D024-8CA0-4E7C-B1FE-57F51BCCA9CF}" srcOrd="0" destOrd="0" presId="urn:microsoft.com/office/officeart/2009/layout/CirclePictureHierarchy"/>
    <dgm:cxn modelId="{3BF17127-433C-477B-8123-8108E56912B4}" type="presParOf" srcId="{DA43CB83-A8DC-4231-BCF2-6357FE475AC7}" destId="{FBF20142-3992-4B47-96EC-0643341CE062}" srcOrd="1" destOrd="0" presId="urn:microsoft.com/office/officeart/2009/layout/CirclePictureHierarchy"/>
    <dgm:cxn modelId="{9F572ED1-4A6F-4CF9-8A80-B873CDD72728}" type="presParOf" srcId="{F3643932-128E-4461-89B6-8FE1D98C5CB3}" destId="{83BF3444-72AB-4093-A55C-0B383CFC7F10}" srcOrd="1" destOrd="0" presId="urn:microsoft.com/office/officeart/2009/layout/CirclePictureHierarchy"/>
    <dgm:cxn modelId="{A692FD64-0058-45F4-85A2-70521A3B5E0E}" type="presParOf" srcId="{688256B0-7AA0-4E8C-B57A-57ED9A5757B5}" destId="{3979678B-CBFC-42A0-97B1-51AFFD169A38}" srcOrd="2" destOrd="0" presId="urn:microsoft.com/office/officeart/2009/layout/CirclePictureHierarchy"/>
    <dgm:cxn modelId="{518BD9BF-64B1-4146-AF6D-3A242F7BEAC0}" type="presParOf" srcId="{688256B0-7AA0-4E8C-B57A-57ED9A5757B5}" destId="{1210BF4F-2028-4C4F-808D-A427334A1F08}" srcOrd="3" destOrd="0" presId="urn:microsoft.com/office/officeart/2009/layout/CirclePictureHierarchy"/>
    <dgm:cxn modelId="{26C77802-221A-49B8-AA02-2410599DDDBA}" type="presParOf" srcId="{1210BF4F-2028-4C4F-808D-A427334A1F08}" destId="{5D642EDA-AA9D-4375-BB0D-CE2C48ABFD16}" srcOrd="0" destOrd="0" presId="urn:microsoft.com/office/officeart/2009/layout/CirclePictureHierarchy"/>
    <dgm:cxn modelId="{FFC1B2D6-96B8-4C9B-9E86-11C120710A77}" type="presParOf" srcId="{5D642EDA-AA9D-4375-BB0D-CE2C48ABFD16}" destId="{C320D781-1D97-436D-9295-27C350FB7819}" srcOrd="0" destOrd="0" presId="urn:microsoft.com/office/officeart/2009/layout/CirclePictureHierarchy"/>
    <dgm:cxn modelId="{D96D26BC-F169-441A-86C6-64B693D8D167}" type="presParOf" srcId="{5D642EDA-AA9D-4375-BB0D-CE2C48ABFD16}" destId="{56A5671D-0FBD-455F-A023-C81EB5492DC9}" srcOrd="1" destOrd="0" presId="urn:microsoft.com/office/officeart/2009/layout/CirclePictureHierarchy"/>
    <dgm:cxn modelId="{FF4CE67B-56C4-4829-ACF3-31E6E3C34ABF}" type="presParOf" srcId="{1210BF4F-2028-4C4F-808D-A427334A1F08}" destId="{846C0316-5B32-4AA1-86C7-A4E66E3EEAB2}" srcOrd="1" destOrd="0" presId="urn:microsoft.com/office/officeart/2009/layout/CirclePictureHierarchy"/>
    <dgm:cxn modelId="{DF0D7C4A-68EB-4FE7-94F1-6AB258B3C7DA}" type="presParOf" srcId="{846C0316-5B32-4AA1-86C7-A4E66E3EEAB2}" destId="{295662FE-6BC3-48B3-808A-F0CB2F96C808}" srcOrd="0" destOrd="0" presId="urn:microsoft.com/office/officeart/2009/layout/CirclePictureHierarchy"/>
    <dgm:cxn modelId="{9178BAE5-AC10-45E5-9577-3C4849802C88}" type="presParOf" srcId="{846C0316-5B32-4AA1-86C7-A4E66E3EEAB2}" destId="{DB320195-AB8E-4F25-84B2-450C5E24EFB6}" srcOrd="1" destOrd="0" presId="urn:microsoft.com/office/officeart/2009/layout/CirclePictureHierarchy"/>
    <dgm:cxn modelId="{639F670C-532C-462B-8711-17CC7259A830}" type="presParOf" srcId="{DB320195-AB8E-4F25-84B2-450C5E24EFB6}" destId="{09D29067-7C2C-4E54-A2DD-3F35C77A34AE}" srcOrd="0" destOrd="0" presId="urn:microsoft.com/office/officeart/2009/layout/CirclePictureHierarchy"/>
    <dgm:cxn modelId="{404D1FC9-9DE9-46C2-B728-729888D4ADE4}" type="presParOf" srcId="{09D29067-7C2C-4E54-A2DD-3F35C77A34AE}" destId="{83E8F0BD-93D9-4F0B-8B7E-A546D26AE32A}" srcOrd="0" destOrd="0" presId="urn:microsoft.com/office/officeart/2009/layout/CirclePictureHierarchy"/>
    <dgm:cxn modelId="{CED5EF50-5CC9-45FD-847E-C836618A8875}" type="presParOf" srcId="{09D29067-7C2C-4E54-A2DD-3F35C77A34AE}" destId="{FD3126C8-69D0-4EFF-8698-8C61DFA65C36}" srcOrd="1" destOrd="0" presId="urn:microsoft.com/office/officeart/2009/layout/CirclePictureHierarchy"/>
    <dgm:cxn modelId="{A3919F54-4027-4C4E-B300-717597506134}" type="presParOf" srcId="{DB320195-AB8E-4F25-84B2-450C5E24EFB6}" destId="{8EDC600A-E372-4DE5-B480-1257EC4757ED}" srcOrd="1" destOrd="0" presId="urn:microsoft.com/office/officeart/2009/layout/CirclePictureHierarchy"/>
    <dgm:cxn modelId="{CB537FA1-3648-4B64-8015-70B6D2187F06}" type="presParOf" srcId="{846C0316-5B32-4AA1-86C7-A4E66E3EEAB2}" destId="{0BD18177-D454-4210-8240-EF761358389F}" srcOrd="2" destOrd="0" presId="urn:microsoft.com/office/officeart/2009/layout/CirclePictureHierarchy"/>
    <dgm:cxn modelId="{3B4DA6B2-E10E-4FC5-B233-73FC1B987C79}" type="presParOf" srcId="{846C0316-5B32-4AA1-86C7-A4E66E3EEAB2}" destId="{029FB0AB-2692-4A41-82F7-329FB3EE46B8}" srcOrd="3" destOrd="0" presId="urn:microsoft.com/office/officeart/2009/layout/CirclePictureHierarchy"/>
    <dgm:cxn modelId="{31F67E4D-F88A-42CA-AA01-69BE2CE9A699}" type="presParOf" srcId="{029FB0AB-2692-4A41-82F7-329FB3EE46B8}" destId="{041AE419-6B80-43F6-84AC-A7A640F12906}" srcOrd="0" destOrd="0" presId="urn:microsoft.com/office/officeart/2009/layout/CirclePictureHierarchy"/>
    <dgm:cxn modelId="{F72B1602-5BF3-4653-B964-0A1F0E315B6A}" type="presParOf" srcId="{041AE419-6B80-43F6-84AC-A7A640F12906}" destId="{B4D8619E-62F5-4F47-AB2E-D86F8EB0F1CF}" srcOrd="0" destOrd="0" presId="urn:microsoft.com/office/officeart/2009/layout/CirclePictureHierarchy"/>
    <dgm:cxn modelId="{D83C503E-ED64-4BEC-B27C-FBE967524BF7}" type="presParOf" srcId="{041AE419-6B80-43F6-84AC-A7A640F12906}" destId="{21DC3387-FA72-441F-BA94-53BE15F8ABEF}" srcOrd="1" destOrd="0" presId="urn:microsoft.com/office/officeart/2009/layout/CirclePictureHierarchy"/>
    <dgm:cxn modelId="{9C199594-24FB-47AC-A1A3-3BAC11E88893}" type="presParOf" srcId="{029FB0AB-2692-4A41-82F7-329FB3EE46B8}" destId="{D8794351-1DA3-4BDB-9EFC-D5E36CDE9AF4}" srcOrd="1" destOrd="0" presId="urn:microsoft.com/office/officeart/2009/layout/CirclePictureHierarchy"/>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3/3/2014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3/3/2014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5746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63C293B-2EB8-4628-987D-BE04C7DFA632}"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031818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0EFA285-B6DD-4454-A4AC-64A4965AFCF5}"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786947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7D7117-FE83-4182-A090-26F2BE523CB4}"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8652112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1606552-CED6-4A37-A453-98830A91D75F}"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5899393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42219836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01C7DBB-F358-F549-B6B4-81B1407325A5}" type="slidenum">
              <a:rPr lang="en-US">
                <a:solidFill>
                  <a:prstClr val="black"/>
                </a:solidFill>
              </a:rPr>
              <a:pPr>
                <a:defRPr/>
              </a:pPr>
              <a:t>17</a:t>
            </a:fld>
            <a:endParaRPr lang="en-US">
              <a:solidFill>
                <a:prstClr val="black"/>
              </a:solidFill>
            </a:endParaRPr>
          </a:p>
        </p:txBody>
      </p:sp>
      <p:sp>
        <p:nvSpPr>
          <p:cNvPr id="2667522" name="Rectangle 2"/>
          <p:cNvSpPr>
            <a:spLocks noGrp="1" noRot="1" noChangeAspect="1" noChangeArrowheads="1" noTextEdit="1"/>
          </p:cNvSpPr>
          <p:nvPr>
            <p:ph type="sldImg"/>
          </p:nvPr>
        </p:nvSpPr>
        <p:spPr>
          <a:xfrm>
            <a:off x="347663" y="679450"/>
            <a:ext cx="6164262" cy="3468688"/>
          </a:xfrm>
          <a:ln/>
          <a:extLst>
            <a:ext uri="{FAA26D3D-D897-4be2-8F04-BA451C77F1D7}">
              <ma14:placeholderFlag xmlns="" xmlns:ma14="http://schemas.microsoft.com/office/mac/drawingml/2011/main" val="1"/>
            </a:ext>
          </a:extLst>
        </p:spPr>
      </p:sp>
      <p:sp>
        <p:nvSpPr>
          <p:cNvPr id="2667523" name="Rectangle 3"/>
          <p:cNvSpPr>
            <a:spLocks noGrp="1" noChangeArrowheads="1"/>
          </p:cNvSpPr>
          <p:nvPr>
            <p:ph type="body" idx="1"/>
          </p:nvPr>
        </p:nvSpPr>
        <p:spPr>
          <a:xfrm>
            <a:off x="905393" y="4378377"/>
            <a:ext cx="5047215" cy="4073890"/>
          </a:xfrm>
        </p:spPr>
        <p:txBody>
          <a:bodyPr/>
          <a:lstStyle/>
          <a:p>
            <a:pPr eaLnBrk="1" hangingPunct="1">
              <a:defRPr/>
            </a:pPr>
            <a:endParaRPr lang="en-GB" dirty="0"/>
          </a:p>
        </p:txBody>
      </p:sp>
    </p:spTree>
    <p:extLst>
      <p:ext uri="{BB962C8B-B14F-4D97-AF65-F5344CB8AC3E}">
        <p14:creationId xmlns:p14="http://schemas.microsoft.com/office/powerpoint/2010/main" val="18773971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42387859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6858591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5806776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869084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981079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6748522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7035655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7113712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01C7DBB-F358-F549-B6B4-81B1407325A5}" type="slidenum">
              <a:rPr lang="en-US">
                <a:solidFill>
                  <a:prstClr val="black"/>
                </a:solidFill>
              </a:rPr>
              <a:pPr>
                <a:defRPr/>
              </a:pPr>
              <a:t>32</a:t>
            </a:fld>
            <a:endParaRPr lang="en-US">
              <a:solidFill>
                <a:prstClr val="black"/>
              </a:solidFill>
            </a:endParaRPr>
          </a:p>
        </p:txBody>
      </p:sp>
      <p:sp>
        <p:nvSpPr>
          <p:cNvPr id="2667522" name="Rectangle 2"/>
          <p:cNvSpPr>
            <a:spLocks noGrp="1" noRot="1" noChangeAspect="1" noChangeArrowheads="1" noTextEdit="1"/>
          </p:cNvSpPr>
          <p:nvPr>
            <p:ph type="sldImg"/>
          </p:nvPr>
        </p:nvSpPr>
        <p:spPr>
          <a:xfrm>
            <a:off x="347663" y="679450"/>
            <a:ext cx="6164262" cy="3468688"/>
          </a:xfrm>
          <a:ln/>
          <a:extLst>
            <a:ext uri="{FAA26D3D-D897-4be2-8F04-BA451C77F1D7}">
              <ma14:placeholderFlag xmlns="" xmlns:ma14="http://schemas.microsoft.com/office/mac/drawingml/2011/main" val="1"/>
            </a:ext>
          </a:extLst>
        </p:spPr>
      </p:sp>
      <p:sp>
        <p:nvSpPr>
          <p:cNvPr id="2667523" name="Rectangle 3"/>
          <p:cNvSpPr>
            <a:spLocks noGrp="1" noChangeArrowheads="1"/>
          </p:cNvSpPr>
          <p:nvPr>
            <p:ph type="body" idx="1"/>
          </p:nvPr>
        </p:nvSpPr>
        <p:spPr>
          <a:xfrm>
            <a:off x="905393" y="4378377"/>
            <a:ext cx="5047215" cy="4073890"/>
          </a:xfrm>
        </p:spPr>
        <p:txBody>
          <a:bodyPr/>
          <a:lstStyle/>
          <a:p>
            <a:pPr eaLnBrk="1" hangingPunct="1">
              <a:defRPr/>
            </a:pPr>
            <a:endParaRPr lang="en-GB" dirty="0"/>
          </a:p>
        </p:txBody>
      </p:sp>
    </p:spTree>
    <p:extLst>
      <p:ext uri="{BB962C8B-B14F-4D97-AF65-F5344CB8AC3E}">
        <p14:creationId xmlns:p14="http://schemas.microsoft.com/office/powerpoint/2010/main" val="27270849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E9424AB-F218-407D-B7E5-516F968FDCE6}"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9971925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38D372C-E34B-40D3-B7AA-5A792FAC35B0}"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22517114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B0DE6BA-6FFE-4309-80EE-FA4FBD9120BF}"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40072626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9025368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1792950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7ABE975-1B4E-4435-8E47-3393D636FAF0}"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3007142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indent="0">
              <a:lnSpc>
                <a:spcPct val="95000"/>
              </a:lnSpc>
              <a:buFont typeface="Franklin Gothic Book" pitchFamily="34" charset="0"/>
              <a:buNone/>
            </a:pPr>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2128259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8C5245-AA75-4887-A80F-A27A1ADC8E02}"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11239021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BD8E7D-51EA-49A8-8D63-5115D19B8488}"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0044890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8968898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5DF2AE9-DFDE-4DBC-B6A8-E9BC20C23B05}"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30196415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46</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3/3/2014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247266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2568715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6633035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Office Summit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3/3/2014 5:41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818416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CA4EDD0-80B4-4BEB-9B17-A331E7DBBC4B}"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9739390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ADB4AFA-20D0-452F-9F05-1E2A43D0B337}"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5780486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940726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7D8C722-C58A-42B0-8BB3-8D329057D67C}"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42488261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31065595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2003123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4764648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8145838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30345251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217413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15462009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77105911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11197122"/>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330284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794272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6757528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1495393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11230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24538725"/>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83064647"/>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5338079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78998083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79684131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25184559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94344598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85803114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14575268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765452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44589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56989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08777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2660887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Generic Text">
    <p:spTree>
      <p:nvGrpSpPr>
        <p:cNvPr id="1" name=""/>
        <p:cNvGrpSpPr/>
        <p:nvPr/>
      </p:nvGrpSpPr>
      <p:grpSpPr>
        <a:xfrm>
          <a:off x="0" y="0"/>
          <a:ext cx="0" cy="0"/>
          <a:chOff x="0" y="0"/>
          <a:chExt cx="0" cy="0"/>
        </a:xfrm>
      </p:grpSpPr>
      <p:sp>
        <p:nvSpPr>
          <p:cNvPr id="2" name="Title 1"/>
          <p:cNvSpPr>
            <a:spLocks noGrp="1"/>
          </p:cNvSpPr>
          <p:nvPr>
            <p:ph type="title"/>
          </p:nvPr>
        </p:nvSpPr>
        <p:spPr>
          <a:xfrm>
            <a:off x="313073" y="280105"/>
            <a:ext cx="11810332" cy="1165754"/>
          </a:xfrm>
          <a:prstGeom prst="rect">
            <a:avLst/>
          </a:prstGeom>
        </p:spPr>
        <p:txBody>
          <a:bodyPr vert="horz"/>
          <a:lstStyle>
            <a:lvl1pPr algn="l">
              <a:defRPr sz="5507">
                <a:solidFill>
                  <a:srgbClr val="0072C6"/>
                </a:solidFill>
                <a:latin typeface="Segoe Pro Display Light"/>
                <a:cs typeface="Segoe Pro Display Light"/>
              </a:defRPr>
            </a:lvl1pPr>
          </a:lstStyle>
          <a:p>
            <a:r>
              <a:rPr lang="en-US" dirty="0" smtClean="0"/>
              <a:t>Click to edit Master title style</a:t>
            </a:r>
            <a:endParaRPr lang="en-US" dirty="0"/>
          </a:p>
        </p:txBody>
      </p:sp>
      <p:sp>
        <p:nvSpPr>
          <p:cNvPr id="4" name="Content Placeholder 2"/>
          <p:cNvSpPr>
            <a:spLocks noGrp="1"/>
          </p:cNvSpPr>
          <p:nvPr>
            <p:ph idx="1" hasCustomPrompt="1"/>
          </p:nvPr>
        </p:nvSpPr>
        <p:spPr>
          <a:xfrm>
            <a:off x="313071" y="1463668"/>
            <a:ext cx="11810335" cy="2505604"/>
          </a:xfrm>
          <a:prstGeom prst="rect">
            <a:avLst/>
          </a:prstGeom>
        </p:spPr>
        <p:txBody>
          <a:bodyPr/>
          <a:lstStyle>
            <a:lvl1pPr marL="0" indent="0">
              <a:spcBef>
                <a:spcPts val="1224"/>
              </a:spcBef>
              <a:spcAft>
                <a:spcPts val="1020"/>
              </a:spcAft>
              <a:buClr>
                <a:srgbClr val="0983AD"/>
              </a:buClr>
              <a:buSzPct val="80000"/>
              <a:buFont typeface="Arial"/>
              <a:buNone/>
              <a:tabLst/>
              <a:defRPr sz="2448" baseline="0">
                <a:latin typeface="Segoe Pro Light"/>
                <a:cs typeface="Segoe Pro Light"/>
              </a:defRPr>
            </a:lvl1pPr>
            <a:lvl2pPr marL="816022" indent="-349724">
              <a:buClr>
                <a:schemeClr val="accent1"/>
              </a:buClr>
              <a:buSzPct val="70000"/>
              <a:buFont typeface="Arial"/>
              <a:buChar char="•"/>
              <a:defRPr sz="2040">
                <a:latin typeface="Segoe Pro Display Light"/>
                <a:cs typeface="Segoe Pro Display Light"/>
              </a:defRPr>
            </a:lvl2pPr>
            <a:lvl3pPr marL="932597" indent="0">
              <a:buClr>
                <a:srgbClr val="0983AD"/>
              </a:buClr>
              <a:buSzPct val="80000"/>
              <a:buFont typeface="Arial"/>
              <a:buNone/>
              <a:defRPr sz="1836">
                <a:latin typeface="Segoe Pro Display Light"/>
                <a:cs typeface="Segoe Pro Display Light"/>
              </a:defRPr>
            </a:lvl3pPr>
            <a:lvl4pPr marL="1632044" indent="-233149">
              <a:buClr>
                <a:srgbClr val="0983AD"/>
              </a:buClr>
              <a:buFont typeface="Lucida Grande"/>
              <a:buChar char="›"/>
              <a:defRPr sz="2448"/>
            </a:lvl4pPr>
            <a:lvl5pPr marL="2098342" indent="-233149">
              <a:buClr>
                <a:srgbClr val="0983AD"/>
              </a:buClr>
              <a:buFont typeface="Lucida Grande"/>
              <a:buChar char="›"/>
              <a:defRPr sz="2448"/>
            </a:lvl5pPr>
          </a:lstStyle>
          <a:p>
            <a:r>
              <a:rPr lang="en-US" dirty="0" smtClean="0"/>
              <a:t>Subject text</a:t>
            </a:r>
          </a:p>
          <a:p>
            <a:r>
              <a:rPr lang="en-US" dirty="0" smtClean="0">
                <a:solidFill>
                  <a:srgbClr val="005BAA"/>
                </a:solidFill>
              </a:rPr>
              <a:t>Click to edit Text.</a:t>
            </a:r>
          </a:p>
          <a:p>
            <a:pPr marL="816022" lvl="1" indent="-349724">
              <a:buClr>
                <a:schemeClr val="accent1"/>
              </a:buClr>
              <a:buFont typeface="Arial"/>
              <a:buChar char="•"/>
            </a:pPr>
            <a:r>
              <a:rPr lang="en-US" dirty="0" smtClean="0"/>
              <a:t>Bullet 1.</a:t>
            </a:r>
          </a:p>
          <a:p>
            <a:pPr marL="816022" lvl="1" indent="-349724">
              <a:buFont typeface="Arial"/>
              <a:buChar char="•"/>
            </a:pPr>
            <a:r>
              <a:rPr lang="en-US" dirty="0" smtClean="0"/>
              <a:t>Bullet 2.</a:t>
            </a:r>
          </a:p>
          <a:p>
            <a:endParaRPr lang="en-US" dirty="0"/>
          </a:p>
        </p:txBody>
      </p:sp>
    </p:spTree>
    <p:extLst>
      <p:ext uri="{BB962C8B-B14F-4D97-AF65-F5344CB8AC3E}">
        <p14:creationId xmlns:p14="http://schemas.microsoft.com/office/powerpoint/2010/main" val="198143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48653564"/>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37.xml"/><Relationship Id="rId4" Type="http://schemas.openxmlformats.org/officeDocument/2006/relationships/image" Target="../media/image44.png"/></Relationships>
</file>

<file path=ppt/slides/_rels/slide1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0.xml"/><Relationship Id="rId1" Type="http://schemas.openxmlformats.org/officeDocument/2006/relationships/slideLayout" Target="../slideLayouts/slideLayout52.xml"/></Relationships>
</file>

<file path=ppt/slides/_rels/slide1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1.xml"/><Relationship Id="rId1" Type="http://schemas.openxmlformats.org/officeDocument/2006/relationships/slideLayout" Target="../slideLayouts/slideLayout52.xml"/></Relationships>
</file>

<file path=ppt/slides/_rels/slide1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37.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47.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45.xml"/></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38.xml"/><Relationship Id="rId5" Type="http://schemas.openxmlformats.org/officeDocument/2006/relationships/image" Target="../media/image51.png"/><Relationship Id="rId4" Type="http://schemas.openxmlformats.org/officeDocument/2006/relationships/image" Target="../media/image50.png"/></Relationships>
</file>

<file path=ppt/slides/_rels/slide1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5.xml"/><Relationship Id="rId1" Type="http://schemas.openxmlformats.org/officeDocument/2006/relationships/slideLayout" Target="../slideLayouts/slideLayout37.xml"/><Relationship Id="rId5" Type="http://schemas.microsoft.com/office/2007/relationships/hdphoto" Target="../media/hdphoto1.wdp"/><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6.xml"/><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44.xml"/><Relationship Id="rId4" Type="http://schemas.openxmlformats.org/officeDocument/2006/relationships/image" Target="../media/image60.png"/></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44.xml"/></Relationships>
</file>

<file path=ppt/slides/_rels/slide2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8.xml"/><Relationship Id="rId1" Type="http://schemas.openxmlformats.org/officeDocument/2006/relationships/slideLayout" Target="../slideLayouts/slideLayout44.xml"/></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9.xml"/><Relationship Id="rId1" Type="http://schemas.openxmlformats.org/officeDocument/2006/relationships/slideLayout" Target="../slideLayouts/slideLayout44.xml"/></Relationships>
</file>

<file path=ppt/slides/_rels/slide2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44.xml"/></Relationships>
</file>

<file path=ppt/slides/_rels/slide2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0.xml"/><Relationship Id="rId1" Type="http://schemas.openxmlformats.org/officeDocument/2006/relationships/slideLayout" Target="../slideLayouts/slideLayout44.xml"/></Relationships>
</file>

<file path=ppt/slides/_rels/slide2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44.xml"/></Relationships>
</file>

<file path=ppt/slides/_rels/slide2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7.jpeg"/><Relationship Id="rId7"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45.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 Id="rId9" Type="http://schemas.openxmlformats.org/officeDocument/2006/relationships/image" Target="../media/image13.emf"/></Relationships>
</file>

<file path=ppt/slides/_rels/slide3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1.xml"/><Relationship Id="rId1" Type="http://schemas.openxmlformats.org/officeDocument/2006/relationships/slideLayout" Target="../slideLayouts/slideLayout44.xml"/></Relationships>
</file>

<file path=ppt/slides/_rels/slide3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2.xml"/><Relationship Id="rId1" Type="http://schemas.openxmlformats.org/officeDocument/2006/relationships/slideLayout" Target="../slideLayouts/slideLayout44.xml"/></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37.xml"/><Relationship Id="rId5" Type="http://schemas.microsoft.com/office/2007/relationships/hdphoto" Target="../media/hdphoto1.wdp"/><Relationship Id="rId4" Type="http://schemas.openxmlformats.org/officeDocument/2006/relationships/image" Target="../media/image5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8.xml"/></Relationships>
</file>

<file path=ppt/slides/_rels/slide36.xml.rels><?xml version="1.0" encoding="UTF-8" standalone="yes"?>
<Relationships xmlns="http://schemas.openxmlformats.org/package/2006/relationships"><Relationship Id="rId8" Type="http://schemas.openxmlformats.org/officeDocument/2006/relationships/image" Target="../media/image71.WM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7.xml"/><Relationship Id="rId1" Type="http://schemas.openxmlformats.org/officeDocument/2006/relationships/slideLayout" Target="../slideLayouts/slideLayout4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72.WMF"/></Relationships>
</file>

<file path=ppt/slides/_rels/slide37.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73.png"/><Relationship Id="rId7" Type="http://schemas.openxmlformats.org/officeDocument/2006/relationships/diagramQuickStyle" Target="../diagrams/quickStyle2.xml"/><Relationship Id="rId2" Type="http://schemas.openxmlformats.org/officeDocument/2006/relationships/notesSlide" Target="../notesSlides/notesSlide28.xml"/><Relationship Id="rId1" Type="http://schemas.openxmlformats.org/officeDocument/2006/relationships/slideLayout" Target="../slideLayouts/slideLayout45.xml"/><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71.WMF"/><Relationship Id="rId4" Type="http://schemas.microsoft.com/office/2007/relationships/hdphoto" Target="../media/hdphoto2.wdp"/><Relationship Id="rId9" Type="http://schemas.microsoft.com/office/2007/relationships/diagramDrawing" Target="../diagrams/drawing2.xml"/></Relationships>
</file>

<file path=ppt/slides/_rels/slide3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9.xml"/><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0.xml"/><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45.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g"/></Relationships>
</file>

<file path=ppt/slides/_rels/slide4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45.xml"/></Relationships>
</file>

<file path=ppt/slides/_rels/slide4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1.xml"/><Relationship Id="rId1" Type="http://schemas.openxmlformats.org/officeDocument/2006/relationships/slideLayout" Target="../slideLayouts/slideLayout45.xml"/></Relationships>
</file>

<file path=ppt/slides/_rels/slide4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2.xml"/><Relationship Id="rId1" Type="http://schemas.openxmlformats.org/officeDocument/2006/relationships/slideLayout" Target="../slideLayouts/slideLayout50.xml"/></Relationships>
</file>

<file path=ppt/slides/_rels/slide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37.xml"/></Relationships>
</file>

<file path=ppt/slides/_rels/slide44.xml.rels><?xml version="1.0" encoding="UTF-8" standalone="yes"?>
<Relationships xmlns="http://schemas.openxmlformats.org/package/2006/relationships"><Relationship Id="rId8" Type="http://schemas.openxmlformats.org/officeDocument/2006/relationships/hyperlink" Target="http://www.sharepointconference.com/content/sessions/SPC378" TargetMode="External"/><Relationship Id="rId13" Type="http://schemas.openxmlformats.org/officeDocument/2006/relationships/hyperlink" Target="http://www.sharepointconference.com/content/sessions/SPC112" TargetMode="External"/><Relationship Id="rId18" Type="http://schemas.openxmlformats.org/officeDocument/2006/relationships/hyperlink" Target="http://www.sharepointconference.com/content/sessions/SPC371" TargetMode="External"/><Relationship Id="rId3" Type="http://schemas.openxmlformats.org/officeDocument/2006/relationships/hyperlink" Target="http://www.sharepointconference.com/content/sessions/SPC386" TargetMode="External"/><Relationship Id="rId21" Type="http://schemas.openxmlformats.org/officeDocument/2006/relationships/hyperlink" Target="http://www.sharepointconference.com/content/sessions/SPC275" TargetMode="External"/><Relationship Id="rId7" Type="http://schemas.openxmlformats.org/officeDocument/2006/relationships/hyperlink" Target="http://www.sharepointconference.com/content/sessions/SPC239" TargetMode="External"/><Relationship Id="rId12" Type="http://schemas.openxmlformats.org/officeDocument/2006/relationships/hyperlink" Target="http://www.sharepointconference.com/content/sessions/SPC380" TargetMode="External"/><Relationship Id="rId17" Type="http://schemas.openxmlformats.org/officeDocument/2006/relationships/hyperlink" Target="http://www.sharepointconference.com/content/sessions/SPC266" TargetMode="External"/><Relationship Id="rId2" Type="http://schemas.openxmlformats.org/officeDocument/2006/relationships/hyperlink" Target="http://www.sharepointconference.com/content/sessions/SPC104" TargetMode="External"/><Relationship Id="rId16" Type="http://schemas.openxmlformats.org/officeDocument/2006/relationships/hyperlink" Target="http://www.sharepointconference.com/content/sessions/SPC247" TargetMode="External"/><Relationship Id="rId20" Type="http://schemas.openxmlformats.org/officeDocument/2006/relationships/hyperlink" Target="http://www.sharepointconference.com/content/sessions/SPC3991" TargetMode="External"/><Relationship Id="rId1" Type="http://schemas.openxmlformats.org/officeDocument/2006/relationships/slideLayout" Target="../slideLayouts/slideLayout45.xml"/><Relationship Id="rId6" Type="http://schemas.openxmlformats.org/officeDocument/2006/relationships/hyperlink" Target="http://www.sharepointconference.com/content/sessions/SPC311" TargetMode="External"/><Relationship Id="rId11" Type="http://schemas.openxmlformats.org/officeDocument/2006/relationships/hyperlink" Target="http://www.sharepointconference.com/content/sessions/SPC295" TargetMode="External"/><Relationship Id="rId24" Type="http://schemas.openxmlformats.org/officeDocument/2006/relationships/hyperlink" Target="http://www.enterprisesocial.com/" TargetMode="External"/><Relationship Id="rId5" Type="http://schemas.openxmlformats.org/officeDocument/2006/relationships/hyperlink" Target="http://www.sharepointconference.com/content/sessions/SPC280" TargetMode="External"/><Relationship Id="rId15" Type="http://schemas.openxmlformats.org/officeDocument/2006/relationships/hyperlink" Target="http://www.sharepointconference.com/content/sessions/SPC368" TargetMode="External"/><Relationship Id="rId23" Type="http://schemas.openxmlformats.org/officeDocument/2006/relationships/hyperlink" Target="http://www.sharepointconference.com/content/sessions/SPC392" TargetMode="External"/><Relationship Id="rId10" Type="http://schemas.openxmlformats.org/officeDocument/2006/relationships/hyperlink" Target="http://www.sharepointconference.com/content/sessions/SPC248" TargetMode="External"/><Relationship Id="rId19" Type="http://schemas.openxmlformats.org/officeDocument/2006/relationships/hyperlink" Target="http://www.sharepointconference.com/content/sessions/SPC263" TargetMode="External"/><Relationship Id="rId4" Type="http://schemas.openxmlformats.org/officeDocument/2006/relationships/hyperlink" Target="http://www.sharepointconference.com/content/sessions/SPC282" TargetMode="External"/><Relationship Id="rId9" Type="http://schemas.openxmlformats.org/officeDocument/2006/relationships/hyperlink" Target="http://www.sharepointconference.com/content/sessions/SPC332" TargetMode="External"/><Relationship Id="rId14" Type="http://schemas.openxmlformats.org/officeDocument/2006/relationships/hyperlink" Target="http://www.sharepointconference.com/content/sessions/SPC264" TargetMode="External"/><Relationship Id="rId22" Type="http://schemas.openxmlformats.org/officeDocument/2006/relationships/hyperlink" Target="http://www.sharepointconference.com/content/sessions/SPC246"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www.yammer.com/apps/" TargetMode="External"/><Relationship Id="rId13" Type="http://schemas.openxmlformats.org/officeDocument/2006/relationships/hyperlink" Target="https://twitter.com/yammer" TargetMode="External"/><Relationship Id="rId18" Type="http://schemas.openxmlformats.org/officeDocument/2006/relationships/hyperlink" Target="http://www.fastcompany.com/3025396/work-smart/how-red-robin-burgers-got-yummier-with-yammer" TargetMode="External"/><Relationship Id="rId26" Type="http://schemas.openxmlformats.org/officeDocument/2006/relationships/image" Target="../media/image79.png"/><Relationship Id="rId3" Type="http://schemas.openxmlformats.org/officeDocument/2006/relationships/hyperlink" Target="http://success.yammer.com/" TargetMode="External"/><Relationship Id="rId21" Type="http://schemas.openxmlformats.org/officeDocument/2006/relationships/hyperlink" Target="http://www.citeworld.com/social/22745/lexisnexis-yammer-adoption" TargetMode="External"/><Relationship Id="rId7" Type="http://schemas.openxmlformats.org/officeDocument/2006/relationships/hyperlink" Target="http://developer.yammer.com/" TargetMode="External"/><Relationship Id="rId12" Type="http://schemas.openxmlformats.org/officeDocument/2006/relationships/hyperlink" Target="http://blogs.office.com/?filter=true&amp;filter-product=office-365" TargetMode="External"/><Relationship Id="rId17" Type="http://schemas.openxmlformats.org/officeDocument/2006/relationships/hyperlink" Target="http://aka.ms/rise-of-enterprise-social-networks" TargetMode="External"/><Relationship Id="rId25" Type="http://schemas.openxmlformats.org/officeDocument/2006/relationships/hyperlink" Target="http://vimeo.com/70645080" TargetMode="External"/><Relationship Id="rId2" Type="http://schemas.openxmlformats.org/officeDocument/2006/relationships/hyperlink" Target="https://www.yammer.com/customers/" TargetMode="External"/><Relationship Id="rId16" Type="http://schemas.openxmlformats.org/officeDocument/2006/relationships/hyperlink" Target="http://blog.yammer.com/blog/2013/03/yammers-2013-business-value-survey-results-are-in.html" TargetMode="External"/><Relationship Id="rId20" Type="http://schemas.openxmlformats.org/officeDocument/2006/relationships/hyperlink" Target="http://news.idg.no/cw/art.cfm?id=EFFADB7D-D538-E754-354BEEAACB4C2797" TargetMode="External"/><Relationship Id="rId1" Type="http://schemas.openxmlformats.org/officeDocument/2006/relationships/slideLayout" Target="../slideLayouts/slideLayout45.xml"/><Relationship Id="rId6" Type="http://schemas.openxmlformats.org/officeDocument/2006/relationships/hyperlink" Target="https://success.yammer.com/admin-it/" TargetMode="External"/><Relationship Id="rId11" Type="http://schemas.openxmlformats.org/officeDocument/2006/relationships/hyperlink" Target="http://blog.yammer.com/blog" TargetMode="External"/><Relationship Id="rId24" Type="http://schemas.openxmlformats.org/officeDocument/2006/relationships/hyperlink" Target="http://player.vimeo.com/video/69202577?autoplay=1" TargetMode="External"/><Relationship Id="rId5" Type="http://schemas.openxmlformats.org/officeDocument/2006/relationships/hyperlink" Target="http://www.theresponsiveorg.com/" TargetMode="External"/><Relationship Id="rId15" Type="http://schemas.openxmlformats.org/officeDocument/2006/relationships/hyperlink" Target="http://www.gartner.com/technology/reprints.do?id=1-1JLTT2P&amp;ct=130910&amp;st=sb" TargetMode="External"/><Relationship Id="rId23" Type="http://schemas.openxmlformats.org/officeDocument/2006/relationships/hyperlink" Target="http://www.microsoft.com/en-us/news/Press/2013/Feb13/02-20YammerQ4PR.aspx" TargetMode="External"/><Relationship Id="rId10" Type="http://schemas.openxmlformats.org/officeDocument/2006/relationships/hyperlink" Target="http://ignite.office.com/yammer" TargetMode="External"/><Relationship Id="rId19" Type="http://schemas.openxmlformats.org/officeDocument/2006/relationships/hyperlink" Target="http://www.citeworld.com/social/22949/teach-for-america-yammer-shoestring-budget?page=0" TargetMode="External"/><Relationship Id="rId4" Type="http://schemas.openxmlformats.org/officeDocument/2006/relationships/hyperlink" Target="http://www.enterprisesocial.com/" TargetMode="External"/><Relationship Id="rId9" Type="http://schemas.openxmlformats.org/officeDocument/2006/relationships/hyperlink" Target="http://office.microsoft.com/en-us/store/" TargetMode="External"/><Relationship Id="rId14" Type="http://schemas.openxmlformats.org/officeDocument/2006/relationships/hyperlink" Target="https://twitter.com/office365" TargetMode="External"/><Relationship Id="rId22" Type="http://schemas.openxmlformats.org/officeDocument/2006/relationships/hyperlink" Target="http://www.citeworld.com/social/22624/nationwide-yammer-sharepoint" TargetMode="External"/><Relationship Id="rId27" Type="http://schemas.openxmlformats.org/officeDocument/2006/relationships/image" Target="../media/image80.png"/></Relationships>
</file>

<file path=ppt/slides/_rels/slide4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4.xml"/><Relationship Id="rId1" Type="http://schemas.openxmlformats.org/officeDocument/2006/relationships/slideLayout" Target="../slideLayouts/slideLayout9.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4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5.xml"/><Relationship Id="rId1" Type="http://schemas.openxmlformats.org/officeDocument/2006/relationships/slideLayout" Target="../slideLayouts/slideLayout53.xml"/></Relationships>
</file>

<file path=ppt/slides/_rels/slide4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17" Type="http://schemas.openxmlformats.org/officeDocument/2006/relationships/image" Target="../media/image32.png"/><Relationship Id="rId2" Type="http://schemas.openxmlformats.org/officeDocument/2006/relationships/notesSlide" Target="../notesSlides/notesSlide5.xml"/><Relationship Id="rId16" Type="http://schemas.openxmlformats.org/officeDocument/2006/relationships/image" Target="../media/image31.png"/><Relationship Id="rId1" Type="http://schemas.openxmlformats.org/officeDocument/2006/relationships/slideLayout" Target="../slideLayouts/slideLayout4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3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notesSlide" Target="../notesSlides/notesSlide6.xml"/><Relationship Id="rId1" Type="http://schemas.openxmlformats.org/officeDocument/2006/relationships/slideLayout" Target="../slideLayouts/slideLayout38.xml"/><Relationship Id="rId6" Type="http://schemas.openxmlformats.org/officeDocument/2006/relationships/image" Target="../media/image36.jpeg"/><Relationship Id="rId5" Type="http://schemas.openxmlformats.org/officeDocument/2006/relationships/image" Target="../media/image35.jpeg"/><Relationship Id="rId10" Type="http://schemas.openxmlformats.org/officeDocument/2006/relationships/image" Target="../media/image40.PNG"/><Relationship Id="rId4" Type="http://schemas.openxmlformats.org/officeDocument/2006/relationships/image" Target="../media/image34.JPG"/><Relationship Id="rId9" Type="http://schemas.openxmlformats.org/officeDocument/2006/relationships/image" Target="../media/image3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7.xm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669562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Email addiction</a:t>
            </a:r>
            <a:endParaRPr lang="en-US" dirty="0"/>
          </a:p>
        </p:txBody>
      </p:sp>
      <p:sp>
        <p:nvSpPr>
          <p:cNvPr id="3" name="Text Placeholder 2"/>
          <p:cNvSpPr>
            <a:spLocks noGrp="1"/>
          </p:cNvSpPr>
          <p:nvPr>
            <p:ph type="body" sz="quarter" idx="4294967295"/>
          </p:nvPr>
        </p:nvSpPr>
        <p:spPr>
          <a:xfrm>
            <a:off x="274638" y="1212850"/>
            <a:ext cx="5943599" cy="5170646"/>
          </a:xfrm>
          <a:prstGeom prst="rect">
            <a:avLst/>
          </a:prstGeom>
        </p:spPr>
        <p:txBody>
          <a:bodyPr/>
          <a:lstStyle/>
          <a:p>
            <a:pPr marL="0" indent="0">
              <a:buNone/>
            </a:pPr>
            <a:r>
              <a:rPr lang="en-US" dirty="0"/>
              <a:t>1. </a:t>
            </a:r>
            <a:r>
              <a:rPr lang="en-US" dirty="0" smtClean="0"/>
              <a:t>I admit that I am powerless </a:t>
            </a:r>
            <a:r>
              <a:rPr lang="en-US" dirty="0"/>
              <a:t>over </a:t>
            </a:r>
            <a:r>
              <a:rPr lang="en-US" dirty="0" smtClean="0"/>
              <a:t>email, </a:t>
            </a:r>
            <a:br>
              <a:rPr lang="en-US" dirty="0" smtClean="0"/>
            </a:br>
            <a:r>
              <a:rPr lang="en-US" dirty="0" smtClean="0"/>
              <a:t>that my life has become </a:t>
            </a:r>
            <a:r>
              <a:rPr lang="en-US" dirty="0"/>
              <a:t>unmanageable.</a:t>
            </a:r>
            <a:br>
              <a:rPr lang="en-US" dirty="0"/>
            </a:br>
            <a:r>
              <a:rPr lang="en-US" dirty="0"/>
              <a:t/>
            </a:r>
            <a:br>
              <a:rPr lang="en-US" dirty="0"/>
            </a:br>
            <a:r>
              <a:rPr lang="en-US" dirty="0"/>
              <a:t>2. </a:t>
            </a:r>
            <a:r>
              <a:rPr lang="en-US" dirty="0" smtClean="0"/>
              <a:t>I have come to believe </a:t>
            </a:r>
            <a:r>
              <a:rPr lang="en-US" dirty="0"/>
              <a:t>that a Power greater than </a:t>
            </a:r>
            <a:r>
              <a:rPr lang="en-US" dirty="0" smtClean="0"/>
              <a:t>myself can restore me to </a:t>
            </a:r>
            <a:r>
              <a:rPr lang="en-US" dirty="0"/>
              <a:t>sanity.</a:t>
            </a:r>
          </a:p>
        </p:txBody>
      </p:sp>
      <p:pic>
        <p:nvPicPr>
          <p:cNvPr id="5128" name="Picture 8" descr="http://www.zoominmail.com/wp-content/uploads/2012/07/outlook-rules-productivity.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8237" y="205458"/>
            <a:ext cx="5629275" cy="4438651"/>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www.rbbdigitalpark.com/wp-content/uploads/2012/06/wrongemai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4066" y="3314384"/>
            <a:ext cx="5000625"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090472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farm9.staticflickr.com/8481/8227882239_2fdbcdaa24_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436475" cy="8295033"/>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bwMode="auto">
          <a:xfrm>
            <a:off x="3284538" y="677862"/>
            <a:ext cx="5867400" cy="5562600"/>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Acquisition meant launch without any prep</a:t>
            </a:r>
          </a:p>
          <a:p>
            <a:pPr defTabSz="932472" fontAlgn="base">
              <a:lnSpc>
                <a:spcPct val="90000"/>
              </a:lnSpc>
              <a:spcBef>
                <a:spcPct val="0"/>
              </a:spcBef>
              <a:spcAft>
                <a:spcPts val="1200"/>
              </a:spcAft>
            </a:pP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No prepared group framework</a:t>
            </a:r>
          </a:p>
          <a:p>
            <a:pPr defTabSz="932472" fontAlgn="base">
              <a:lnSpc>
                <a:spcPct val="90000"/>
              </a:lnSpc>
              <a:spcBef>
                <a:spcPct val="0"/>
              </a:spcBef>
              <a:spcAft>
                <a:spcPts val="120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No </a:t>
            </a: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exec engagement</a:t>
            </a:r>
          </a:p>
          <a:p>
            <a:pPr defTabSz="932472" fontAlgn="base">
              <a:lnSpc>
                <a:spcPct val="90000"/>
              </a:lnSpc>
              <a:spcBef>
                <a:spcPct val="0"/>
              </a:spcBef>
              <a:spcAft>
                <a:spcPts val="120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No </a:t>
            </a: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internal business goals</a:t>
            </a:r>
          </a:p>
          <a:p>
            <a:pPr defTabSz="932472" fontAlgn="base">
              <a:lnSpc>
                <a:spcPct val="90000"/>
              </a:lnSpc>
              <a:spcBef>
                <a:spcPct val="0"/>
              </a:spcBef>
              <a:spcAft>
                <a:spcPts val="1200"/>
              </a:spcAft>
            </a:pP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No management resources</a:t>
            </a:r>
          </a:p>
          <a:p>
            <a:pPr defTabSz="932472" fontAlgn="base">
              <a:lnSpc>
                <a:spcPct val="90000"/>
              </a:lnSpc>
              <a:spcBef>
                <a:spcPct val="0"/>
              </a:spcBef>
              <a:spcAft>
                <a:spcPts val="1200"/>
              </a:spcAft>
            </a:pP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Disagreement on external network plan</a:t>
            </a:r>
          </a:p>
        </p:txBody>
      </p:sp>
    </p:spTree>
    <p:extLst>
      <p:ext uri="{BB962C8B-B14F-4D97-AF65-F5344CB8AC3E}">
        <p14:creationId xmlns:p14="http://schemas.microsoft.com/office/powerpoint/2010/main" val="1268514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Success Kid"/>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7938"/>
            <a:ext cx="12495452" cy="70104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bwMode="auto">
          <a:xfrm>
            <a:off x="5913437" y="715962"/>
            <a:ext cx="5867400" cy="5562600"/>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Moved </a:t>
            </a: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quickly with </a:t>
            </a: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Legal</a:t>
            </a:r>
          </a:p>
          <a:p>
            <a:pPr defTabSz="932472" fontAlgn="base">
              <a:lnSpc>
                <a:spcPct val="90000"/>
              </a:lnSpc>
              <a:spcBef>
                <a:spcPct val="0"/>
              </a:spcBef>
              <a:spcAft>
                <a:spcPts val="120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Turned on Single-Sign On</a:t>
            </a:r>
          </a:p>
          <a:p>
            <a:pPr defTabSz="932472" fontAlgn="base">
              <a:lnSpc>
                <a:spcPct val="90000"/>
              </a:lnSpc>
              <a:spcBef>
                <a:spcPct val="0"/>
              </a:spcBef>
              <a:spcAft>
                <a:spcPts val="120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Turned off External Network self-provisioning</a:t>
            </a: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lnSpc>
                <a:spcPct val="90000"/>
              </a:lnSpc>
              <a:spcBef>
                <a:spcPct val="0"/>
              </a:spcBef>
              <a:spcAft>
                <a:spcPts val="1200"/>
              </a:spcAft>
            </a:pP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Brought in the Yammer Customer Success team</a:t>
            </a:r>
          </a:p>
          <a:p>
            <a:pPr defTabSz="932472" fontAlgn="base">
              <a:lnSpc>
                <a:spcPct val="90000"/>
              </a:lnSpc>
              <a:spcBef>
                <a:spcPct val="0"/>
              </a:spcBef>
              <a:spcAft>
                <a:spcPts val="120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Early Focus on Champions</a:t>
            </a:r>
          </a:p>
          <a:p>
            <a:pPr defTabSz="932472" fontAlgn="base">
              <a:lnSpc>
                <a:spcPct val="90000"/>
              </a:lnSpc>
              <a:spcBef>
                <a:spcPct val="0"/>
              </a:spcBef>
              <a:spcAft>
                <a:spcPts val="120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Aligned with Company Meeting</a:t>
            </a: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1735868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766058" y="-1361756"/>
            <a:ext cx="2036739" cy="9507218"/>
          </a:xfrm>
          <a:prstGeom prst="rect">
            <a:avLst/>
          </a:prstGeom>
          <a:solidFill>
            <a:schemeClr val="tx1"/>
          </a:solidFill>
        </p:spPr>
        <p:txBody>
          <a:bodyPr wrap="square" lIns="182880" tIns="146304" rIns="182880" bIns="146304" rtlCol="0">
            <a:spAutoFit/>
          </a:bodyPr>
          <a:lstStyle/>
          <a:p>
            <a:pPr>
              <a:lnSpc>
                <a:spcPct val="90000"/>
              </a:lnSpc>
              <a:spcAft>
                <a:spcPts val="600"/>
              </a:spcAft>
            </a:pPr>
            <a:r>
              <a:rPr lang="en-US" sz="2400" dirty="0" smtClean="0">
                <a:solidFill>
                  <a:srgbClr val="FFFFFF"/>
                </a:solidFill>
                <a:latin typeface="Segoe UI Light"/>
              </a:rPr>
              <a:t>Some of the </a:t>
            </a:r>
            <a:r>
              <a:rPr lang="en-US" sz="2400" dirty="0" err="1" smtClean="0">
                <a:solidFill>
                  <a:srgbClr val="FFFFFF"/>
                </a:solidFill>
                <a:latin typeface="Segoe UI Light"/>
              </a:rPr>
              <a:t>YamJams</a:t>
            </a:r>
            <a:r>
              <a:rPr lang="en-US" sz="2400" dirty="0" smtClean="0">
                <a:solidFill>
                  <a:srgbClr val="FFFFFF"/>
                </a:solidFill>
                <a:latin typeface="Segoe UI Light"/>
              </a:rPr>
              <a:t> </a:t>
            </a:r>
          </a:p>
          <a:p>
            <a:pPr>
              <a:lnSpc>
                <a:spcPct val="90000"/>
              </a:lnSpc>
              <a:spcAft>
                <a:spcPts val="600"/>
              </a:spcAft>
            </a:pPr>
            <a:r>
              <a:rPr lang="en-US" sz="2400" dirty="0" smtClean="0">
                <a:solidFill>
                  <a:srgbClr val="FFFFFF"/>
                </a:solidFill>
                <a:latin typeface="Segoe UI Light"/>
              </a:rPr>
              <a:t>in the last 6 months…</a:t>
            </a:r>
          </a:p>
          <a:p>
            <a:pPr>
              <a:lnSpc>
                <a:spcPct val="90000"/>
              </a:lnSpc>
              <a:spcAft>
                <a:spcPts val="600"/>
              </a:spcAft>
            </a:pPr>
            <a:endParaRPr lang="en-US" sz="2400" dirty="0" smtClean="0">
              <a:solidFill>
                <a:srgbClr val="FFFFFF"/>
              </a:solidFill>
              <a:latin typeface="Segoe UI Light"/>
            </a:endParaRPr>
          </a:p>
          <a:p>
            <a:pPr>
              <a:lnSpc>
                <a:spcPct val="90000"/>
              </a:lnSpc>
              <a:spcAft>
                <a:spcPts val="600"/>
              </a:spcAft>
            </a:pPr>
            <a:endParaRPr lang="en-US" sz="2400" dirty="0">
              <a:solidFill>
                <a:srgbClr val="FFFFFF"/>
              </a:solidFill>
              <a:latin typeface="Segoe UI Light"/>
            </a:endParaRPr>
          </a:p>
          <a:p>
            <a:pPr>
              <a:lnSpc>
                <a:spcPct val="90000"/>
              </a:lnSpc>
              <a:spcAft>
                <a:spcPts val="600"/>
              </a:spcAft>
            </a:pPr>
            <a:endParaRPr lang="en-US" sz="2400" dirty="0" smtClean="0">
              <a:solidFill>
                <a:srgbClr val="FFFFFF"/>
              </a:solidFill>
              <a:latin typeface="Segoe UI Light"/>
            </a:endParaRPr>
          </a:p>
          <a:p>
            <a:pPr>
              <a:lnSpc>
                <a:spcPct val="90000"/>
              </a:lnSpc>
              <a:spcAft>
                <a:spcPts val="600"/>
              </a:spcAft>
            </a:pPr>
            <a:endParaRPr lang="en-US" sz="2400" dirty="0">
              <a:solidFill>
                <a:srgbClr val="FFFFFF"/>
              </a:solidFill>
              <a:latin typeface="Segoe UI Light"/>
            </a:endParaRPr>
          </a:p>
          <a:p>
            <a:pPr>
              <a:lnSpc>
                <a:spcPct val="90000"/>
              </a:lnSpc>
              <a:spcAft>
                <a:spcPts val="600"/>
              </a:spcAft>
            </a:pPr>
            <a:endParaRPr lang="en-US" sz="2400" dirty="0" smtClean="0">
              <a:solidFill>
                <a:srgbClr val="FFFFFF"/>
              </a:solidFill>
              <a:latin typeface="Segoe UI Light"/>
            </a:endParaRPr>
          </a:p>
          <a:p>
            <a:pPr>
              <a:lnSpc>
                <a:spcPct val="90000"/>
              </a:lnSpc>
              <a:spcAft>
                <a:spcPts val="600"/>
              </a:spcAft>
            </a:pPr>
            <a:r>
              <a:rPr lang="en-US" sz="1200" dirty="0" smtClean="0">
                <a:solidFill>
                  <a:srgbClr val="FFFFFF"/>
                </a:solidFill>
                <a:latin typeface="Segoe UI Light"/>
              </a:rPr>
              <a:t>SG </a:t>
            </a:r>
            <a:r>
              <a:rPr lang="en-US" sz="1200" dirty="0" err="1" smtClean="0">
                <a:solidFill>
                  <a:srgbClr val="FFFFFF"/>
                </a:solidFill>
                <a:latin typeface="Segoe UI Light"/>
              </a:rPr>
              <a:t>YamJam</a:t>
            </a:r>
            <a:endParaRPr lang="en-US" sz="1200" dirty="0" smtClean="0">
              <a:solidFill>
                <a:srgbClr val="FFFFFF"/>
              </a:solidFill>
              <a:latin typeface="Segoe UI Light"/>
            </a:endParaRPr>
          </a:p>
          <a:p>
            <a:pPr>
              <a:lnSpc>
                <a:spcPct val="90000"/>
              </a:lnSpc>
              <a:spcAft>
                <a:spcPts val="600"/>
              </a:spcAft>
            </a:pPr>
            <a:r>
              <a:rPr lang="en-US" sz="1200" dirty="0" smtClean="0">
                <a:solidFill>
                  <a:srgbClr val="FFFFFF"/>
                </a:solidFill>
                <a:latin typeface="Segoe UI Light"/>
              </a:rPr>
              <a:t>SCD </a:t>
            </a:r>
            <a:r>
              <a:rPr lang="en-US" sz="1200" dirty="0" err="1" smtClean="0">
                <a:solidFill>
                  <a:srgbClr val="FFFFFF"/>
                </a:solidFill>
                <a:latin typeface="Segoe UI Light"/>
              </a:rPr>
              <a:t>YamJam</a:t>
            </a:r>
            <a:endParaRPr lang="en-US" sz="1200" dirty="0" smtClean="0">
              <a:solidFill>
                <a:srgbClr val="FFFFFF"/>
              </a:solidFill>
              <a:latin typeface="Segoe UI Light"/>
            </a:endParaRPr>
          </a:p>
          <a:p>
            <a:pPr>
              <a:lnSpc>
                <a:spcPct val="90000"/>
              </a:lnSpc>
              <a:spcAft>
                <a:spcPts val="600"/>
              </a:spcAft>
            </a:pPr>
            <a:r>
              <a:rPr lang="en-US" sz="1200" dirty="0" smtClean="0">
                <a:solidFill>
                  <a:srgbClr val="FFFFFF"/>
                </a:solidFill>
                <a:latin typeface="Segoe UI Light"/>
              </a:rPr>
              <a:t>CEE D&amp;S </a:t>
            </a:r>
            <a:r>
              <a:rPr lang="en-US" sz="1200" dirty="0" err="1" smtClean="0">
                <a:solidFill>
                  <a:srgbClr val="FFFFFF"/>
                </a:solidFill>
                <a:latin typeface="Segoe UI Light"/>
              </a:rPr>
              <a:t>YamJAm</a:t>
            </a:r>
            <a:endParaRPr lang="en-US" sz="1200" dirty="0" smtClean="0">
              <a:solidFill>
                <a:srgbClr val="FFFFFF"/>
              </a:solidFill>
              <a:latin typeface="Segoe UI Light"/>
            </a:endParaRPr>
          </a:p>
          <a:p>
            <a:pPr>
              <a:lnSpc>
                <a:spcPct val="90000"/>
              </a:lnSpc>
              <a:spcAft>
                <a:spcPts val="600"/>
              </a:spcAft>
            </a:pPr>
            <a:r>
              <a:rPr lang="en-US" sz="1200" dirty="0" smtClean="0">
                <a:solidFill>
                  <a:srgbClr val="FFFFFF"/>
                </a:solidFill>
                <a:latin typeface="Segoe UI Light"/>
              </a:rPr>
              <a:t>SAP Jam</a:t>
            </a:r>
          </a:p>
          <a:p>
            <a:pPr>
              <a:lnSpc>
                <a:spcPct val="90000"/>
              </a:lnSpc>
              <a:spcAft>
                <a:spcPts val="600"/>
              </a:spcAft>
            </a:pPr>
            <a:r>
              <a:rPr lang="en-US" sz="1200" dirty="0" err="1" smtClean="0">
                <a:solidFill>
                  <a:srgbClr val="FFFFFF"/>
                </a:solidFill>
                <a:latin typeface="Segoe UI Light"/>
              </a:rPr>
              <a:t>TweetJam</a:t>
            </a:r>
            <a:endParaRPr lang="en-US" sz="1200" dirty="0" smtClean="0">
              <a:solidFill>
                <a:srgbClr val="FFFFFF"/>
              </a:solidFill>
              <a:latin typeface="Segoe UI Light"/>
            </a:endParaRPr>
          </a:p>
          <a:p>
            <a:pPr>
              <a:lnSpc>
                <a:spcPct val="90000"/>
              </a:lnSpc>
              <a:spcAft>
                <a:spcPts val="600"/>
              </a:spcAft>
            </a:pPr>
            <a:r>
              <a:rPr lang="en-US" sz="1200" dirty="0" err="1" smtClean="0">
                <a:solidFill>
                  <a:srgbClr val="FFFFFF"/>
                </a:solidFill>
                <a:latin typeface="Segoe UI Light"/>
              </a:rPr>
              <a:t>MidWest</a:t>
            </a:r>
            <a:r>
              <a:rPr lang="en-US" sz="1200" dirty="0" smtClean="0">
                <a:solidFill>
                  <a:srgbClr val="FFFFFF"/>
                </a:solidFill>
                <a:latin typeface="Segoe UI Light"/>
              </a:rPr>
              <a:t> District All Hands</a:t>
            </a:r>
          </a:p>
          <a:p>
            <a:pPr>
              <a:lnSpc>
                <a:spcPct val="90000"/>
              </a:lnSpc>
              <a:spcAft>
                <a:spcPts val="600"/>
              </a:spcAft>
            </a:pPr>
            <a:r>
              <a:rPr lang="en-US" sz="1200" dirty="0" smtClean="0">
                <a:solidFill>
                  <a:srgbClr val="FFFFFF"/>
                </a:solidFill>
                <a:latin typeface="Segoe UI Light"/>
              </a:rPr>
              <a:t>Microsoft IT </a:t>
            </a:r>
            <a:r>
              <a:rPr lang="en-US" sz="1200" dirty="0" err="1" smtClean="0">
                <a:solidFill>
                  <a:srgbClr val="FFFFFF"/>
                </a:solidFill>
                <a:latin typeface="Segoe UI Light"/>
              </a:rPr>
              <a:t>Townhall</a:t>
            </a:r>
            <a:endParaRPr lang="en-US" sz="1200" dirty="0" smtClean="0">
              <a:solidFill>
                <a:srgbClr val="FFFFFF"/>
              </a:solidFill>
              <a:latin typeface="Segoe UI Light"/>
            </a:endParaRPr>
          </a:p>
          <a:p>
            <a:pPr>
              <a:lnSpc>
                <a:spcPct val="90000"/>
              </a:lnSpc>
              <a:spcAft>
                <a:spcPts val="600"/>
              </a:spcAft>
            </a:pPr>
            <a:r>
              <a:rPr lang="en-US" sz="1200" dirty="0" smtClean="0">
                <a:solidFill>
                  <a:srgbClr val="FFFFFF"/>
                </a:solidFill>
                <a:latin typeface="Segoe UI Light"/>
              </a:rPr>
              <a:t>UK </a:t>
            </a:r>
            <a:r>
              <a:rPr lang="en-US" sz="1200" dirty="0" err="1" smtClean="0">
                <a:solidFill>
                  <a:srgbClr val="FFFFFF"/>
                </a:solidFill>
                <a:latin typeface="Segoe UI Light"/>
              </a:rPr>
              <a:t>YamJam</a:t>
            </a:r>
            <a:endParaRPr lang="en-US" sz="1200" dirty="0" smtClean="0">
              <a:solidFill>
                <a:srgbClr val="FFFFFF"/>
              </a:solidFill>
              <a:latin typeface="Segoe UI Light"/>
            </a:endParaRPr>
          </a:p>
          <a:p>
            <a:pPr>
              <a:lnSpc>
                <a:spcPct val="90000"/>
              </a:lnSpc>
              <a:spcAft>
                <a:spcPts val="600"/>
              </a:spcAft>
            </a:pPr>
            <a:r>
              <a:rPr lang="en-US" sz="1200" dirty="0" smtClean="0">
                <a:solidFill>
                  <a:srgbClr val="FFFFFF"/>
                </a:solidFill>
                <a:latin typeface="Segoe UI Light"/>
              </a:rPr>
              <a:t>UK EPG </a:t>
            </a:r>
            <a:r>
              <a:rPr lang="en-US" sz="1200" dirty="0" err="1" smtClean="0">
                <a:solidFill>
                  <a:srgbClr val="FFFFFF"/>
                </a:solidFill>
                <a:latin typeface="Segoe UI Light"/>
              </a:rPr>
              <a:t>YamJam</a:t>
            </a:r>
            <a:endParaRPr lang="en-US" sz="1200" dirty="0" smtClean="0">
              <a:solidFill>
                <a:srgbClr val="FFFFFF"/>
              </a:solidFill>
              <a:latin typeface="Segoe UI Light"/>
            </a:endParaRPr>
          </a:p>
          <a:p>
            <a:pPr>
              <a:lnSpc>
                <a:spcPct val="90000"/>
              </a:lnSpc>
              <a:spcAft>
                <a:spcPts val="600"/>
              </a:spcAft>
            </a:pPr>
            <a:r>
              <a:rPr lang="en-US" sz="1200" dirty="0" smtClean="0">
                <a:solidFill>
                  <a:srgbClr val="FFFFFF"/>
                </a:solidFill>
                <a:latin typeface="Segoe UI Light"/>
              </a:rPr>
              <a:t>UK Web </a:t>
            </a:r>
            <a:r>
              <a:rPr lang="en-US" sz="1200" dirty="0" err="1" smtClean="0">
                <a:solidFill>
                  <a:srgbClr val="FFFFFF"/>
                </a:solidFill>
                <a:latin typeface="Segoe UI Light"/>
              </a:rPr>
              <a:t>YamJam</a:t>
            </a:r>
            <a:endParaRPr lang="en-US" sz="1200" dirty="0" smtClean="0">
              <a:solidFill>
                <a:srgbClr val="FFFFFF"/>
              </a:solidFill>
              <a:latin typeface="Segoe UI Light"/>
            </a:endParaRPr>
          </a:p>
          <a:p>
            <a:pPr>
              <a:lnSpc>
                <a:spcPct val="90000"/>
              </a:lnSpc>
              <a:spcAft>
                <a:spcPts val="600"/>
              </a:spcAft>
            </a:pPr>
            <a:r>
              <a:rPr lang="en-US" sz="1200" dirty="0" smtClean="0">
                <a:solidFill>
                  <a:srgbClr val="FFFFFF"/>
                </a:solidFill>
                <a:latin typeface="Segoe UI Light"/>
              </a:rPr>
              <a:t>Flexible Benefits </a:t>
            </a:r>
            <a:r>
              <a:rPr lang="en-US" sz="1200" dirty="0" err="1" smtClean="0">
                <a:solidFill>
                  <a:srgbClr val="FFFFFF"/>
                </a:solidFill>
                <a:latin typeface="Segoe UI Light"/>
              </a:rPr>
              <a:t>YamJam</a:t>
            </a:r>
            <a:endParaRPr lang="en-US" sz="1200" dirty="0" smtClean="0">
              <a:solidFill>
                <a:srgbClr val="FFFFFF"/>
              </a:solidFill>
              <a:latin typeface="Segoe UI Light"/>
            </a:endParaRPr>
          </a:p>
          <a:p>
            <a:pPr>
              <a:lnSpc>
                <a:spcPct val="90000"/>
              </a:lnSpc>
              <a:spcAft>
                <a:spcPts val="600"/>
              </a:spcAft>
            </a:pPr>
            <a:r>
              <a:rPr lang="en-US" sz="1200" dirty="0" err="1" smtClean="0">
                <a:solidFill>
                  <a:srgbClr val="FFFFFF"/>
                </a:solidFill>
                <a:latin typeface="Segoe UI Light"/>
              </a:rPr>
              <a:t>YamJam</a:t>
            </a:r>
            <a:r>
              <a:rPr lang="en-US" sz="1200" dirty="0" smtClean="0">
                <a:solidFill>
                  <a:srgbClr val="FFFFFF"/>
                </a:solidFill>
                <a:latin typeface="Segoe UI Light"/>
              </a:rPr>
              <a:t> Devices</a:t>
            </a:r>
          </a:p>
          <a:p>
            <a:pPr>
              <a:lnSpc>
                <a:spcPct val="90000"/>
              </a:lnSpc>
              <a:spcAft>
                <a:spcPts val="600"/>
              </a:spcAft>
            </a:pPr>
            <a:r>
              <a:rPr lang="en-US" sz="1200" dirty="0" smtClean="0">
                <a:solidFill>
                  <a:srgbClr val="FFFFFF"/>
                </a:solidFill>
                <a:latin typeface="Segoe UI Light"/>
              </a:rPr>
              <a:t>AWS </a:t>
            </a:r>
            <a:r>
              <a:rPr lang="en-US" sz="1200" dirty="0" err="1" smtClean="0">
                <a:solidFill>
                  <a:srgbClr val="FFFFFF"/>
                </a:solidFill>
                <a:latin typeface="Segoe UI Light"/>
              </a:rPr>
              <a:t>YamJam</a:t>
            </a:r>
            <a:endParaRPr lang="en-US" sz="1200" dirty="0" smtClean="0">
              <a:solidFill>
                <a:srgbClr val="FFFFFF"/>
              </a:solidFill>
              <a:latin typeface="Segoe UI Light"/>
            </a:endParaRPr>
          </a:p>
          <a:p>
            <a:pPr>
              <a:lnSpc>
                <a:spcPct val="90000"/>
              </a:lnSpc>
              <a:spcAft>
                <a:spcPts val="600"/>
              </a:spcAft>
            </a:pPr>
            <a:r>
              <a:rPr lang="en-US" sz="1200" dirty="0" smtClean="0">
                <a:solidFill>
                  <a:srgbClr val="FFFFFF"/>
                </a:solidFill>
                <a:latin typeface="Segoe UI Light"/>
              </a:rPr>
              <a:t>GBB </a:t>
            </a:r>
            <a:r>
              <a:rPr lang="en-US" sz="1200" dirty="0" err="1" smtClean="0">
                <a:solidFill>
                  <a:srgbClr val="FFFFFF"/>
                </a:solidFill>
                <a:latin typeface="Segoe UI Light"/>
              </a:rPr>
              <a:t>Teamweek</a:t>
            </a:r>
            <a:r>
              <a:rPr lang="en-US" sz="1200" dirty="0" smtClean="0">
                <a:solidFill>
                  <a:srgbClr val="FFFFFF"/>
                </a:solidFill>
                <a:latin typeface="Segoe UI Light"/>
              </a:rPr>
              <a:t> </a:t>
            </a:r>
            <a:r>
              <a:rPr lang="en-US" sz="1200" dirty="0" err="1" smtClean="0">
                <a:solidFill>
                  <a:srgbClr val="FFFFFF"/>
                </a:solidFill>
                <a:latin typeface="Segoe UI Light"/>
              </a:rPr>
              <a:t>YamJam</a:t>
            </a:r>
            <a:endParaRPr lang="en-US" sz="1200" dirty="0" smtClean="0">
              <a:solidFill>
                <a:srgbClr val="FFFFFF"/>
              </a:solidFill>
              <a:latin typeface="Segoe UI Light"/>
            </a:endParaRPr>
          </a:p>
          <a:p>
            <a:pPr>
              <a:lnSpc>
                <a:spcPct val="90000"/>
              </a:lnSpc>
              <a:spcAft>
                <a:spcPts val="600"/>
              </a:spcAft>
            </a:pPr>
            <a:r>
              <a:rPr lang="en-US" sz="1200" dirty="0" smtClean="0">
                <a:solidFill>
                  <a:srgbClr val="FFFFFF"/>
                </a:solidFill>
                <a:latin typeface="Segoe UI Light"/>
              </a:rPr>
              <a:t>Navy </a:t>
            </a:r>
            <a:r>
              <a:rPr lang="en-US" sz="1200" dirty="0" err="1" smtClean="0">
                <a:solidFill>
                  <a:srgbClr val="FFFFFF"/>
                </a:solidFill>
                <a:latin typeface="Segoe UI Light"/>
              </a:rPr>
              <a:t>YamJam</a:t>
            </a:r>
            <a:endParaRPr lang="en-US" sz="1200" dirty="0" smtClean="0">
              <a:solidFill>
                <a:srgbClr val="FFFFFF"/>
              </a:solidFill>
              <a:latin typeface="Segoe UI Light"/>
            </a:endParaRPr>
          </a:p>
          <a:p>
            <a:pPr>
              <a:lnSpc>
                <a:spcPct val="90000"/>
              </a:lnSpc>
              <a:spcAft>
                <a:spcPts val="600"/>
              </a:spcAft>
            </a:pPr>
            <a:r>
              <a:rPr lang="en-US" sz="1200" dirty="0" smtClean="0">
                <a:solidFill>
                  <a:srgbClr val="FFFFFF"/>
                </a:solidFill>
                <a:latin typeface="Segoe UI Light"/>
              </a:rPr>
              <a:t>OEM </a:t>
            </a:r>
            <a:r>
              <a:rPr lang="en-US" sz="1200" dirty="0" err="1" smtClean="0">
                <a:solidFill>
                  <a:srgbClr val="FFFFFF"/>
                </a:solidFill>
                <a:latin typeface="Segoe UI Light"/>
              </a:rPr>
              <a:t>YamJam</a:t>
            </a:r>
            <a:endParaRPr lang="en-US" sz="1200" dirty="0" smtClean="0">
              <a:solidFill>
                <a:srgbClr val="FFFFFF"/>
              </a:solidFill>
              <a:latin typeface="Segoe UI Light"/>
            </a:endParaRPr>
          </a:p>
          <a:p>
            <a:pPr>
              <a:lnSpc>
                <a:spcPct val="90000"/>
              </a:lnSpc>
              <a:spcAft>
                <a:spcPts val="600"/>
              </a:spcAft>
            </a:pPr>
            <a:r>
              <a:rPr lang="en-US" sz="1200" dirty="0" smtClean="0">
                <a:solidFill>
                  <a:srgbClr val="FFFFFF"/>
                </a:solidFill>
                <a:latin typeface="Segoe UI Light"/>
              </a:rPr>
              <a:t>Retail </a:t>
            </a:r>
            <a:r>
              <a:rPr lang="en-US" sz="1200" dirty="0" err="1" smtClean="0">
                <a:solidFill>
                  <a:srgbClr val="FFFFFF"/>
                </a:solidFill>
                <a:latin typeface="Segoe UI Light"/>
              </a:rPr>
              <a:t>YamJam</a:t>
            </a:r>
            <a:endParaRPr lang="en-US" sz="1200" dirty="0" smtClean="0">
              <a:solidFill>
                <a:srgbClr val="FFFFFF"/>
              </a:solidFill>
              <a:latin typeface="Segoe UI Light"/>
            </a:endParaRPr>
          </a:p>
          <a:p>
            <a:pPr>
              <a:lnSpc>
                <a:spcPct val="90000"/>
              </a:lnSpc>
              <a:spcAft>
                <a:spcPts val="600"/>
              </a:spcAft>
            </a:pPr>
            <a:r>
              <a:rPr lang="en-US" sz="1200" dirty="0" smtClean="0">
                <a:solidFill>
                  <a:srgbClr val="FFFFFF"/>
                </a:solidFill>
                <a:latin typeface="Segoe UI Light"/>
              </a:rPr>
              <a:t>Apple </a:t>
            </a:r>
            <a:r>
              <a:rPr lang="en-US" sz="1200" dirty="0" err="1" smtClean="0">
                <a:solidFill>
                  <a:srgbClr val="FFFFFF"/>
                </a:solidFill>
                <a:latin typeface="Segoe UI Light"/>
              </a:rPr>
              <a:t>YamJam</a:t>
            </a:r>
            <a:endParaRPr lang="en-US" sz="1200" dirty="0" smtClean="0">
              <a:solidFill>
                <a:srgbClr val="FFFFFF"/>
              </a:solidFill>
              <a:latin typeface="Segoe UI Light"/>
            </a:endParaRPr>
          </a:p>
          <a:p>
            <a:pPr>
              <a:lnSpc>
                <a:spcPct val="90000"/>
              </a:lnSpc>
              <a:spcAft>
                <a:spcPts val="600"/>
              </a:spcAft>
            </a:pPr>
            <a:r>
              <a:rPr lang="en-US" sz="1200" dirty="0" smtClean="0">
                <a:solidFill>
                  <a:srgbClr val="FFFFFF"/>
                </a:solidFill>
                <a:latin typeface="Segoe UI Light"/>
              </a:rPr>
              <a:t>Google Apps </a:t>
            </a:r>
            <a:r>
              <a:rPr lang="en-US" sz="1200" dirty="0" err="1" smtClean="0">
                <a:solidFill>
                  <a:srgbClr val="FFFFFF"/>
                </a:solidFill>
                <a:latin typeface="Segoe UI Light"/>
              </a:rPr>
              <a:t>YamJam</a:t>
            </a:r>
            <a:endParaRPr lang="en-US" sz="1200" dirty="0" smtClean="0">
              <a:solidFill>
                <a:srgbClr val="FFFFFF"/>
              </a:solidFill>
              <a:latin typeface="Segoe UI Light"/>
            </a:endParaRPr>
          </a:p>
          <a:p>
            <a:pPr>
              <a:lnSpc>
                <a:spcPct val="90000"/>
              </a:lnSpc>
              <a:spcAft>
                <a:spcPts val="600"/>
              </a:spcAft>
            </a:pPr>
            <a:r>
              <a:rPr lang="en-US" sz="1200" dirty="0" err="1" smtClean="0">
                <a:solidFill>
                  <a:srgbClr val="FFFFFF"/>
                </a:solidFill>
                <a:latin typeface="Segoe UI Light"/>
              </a:rPr>
              <a:t>ShareFighter</a:t>
            </a:r>
            <a:r>
              <a:rPr lang="en-US" sz="1200" dirty="0" smtClean="0">
                <a:solidFill>
                  <a:srgbClr val="FFFFFF"/>
                </a:solidFill>
                <a:latin typeface="Segoe UI Light"/>
              </a:rPr>
              <a:t> </a:t>
            </a:r>
            <a:r>
              <a:rPr lang="en-US" sz="1200" dirty="0" err="1" smtClean="0">
                <a:solidFill>
                  <a:srgbClr val="FFFFFF"/>
                </a:solidFill>
                <a:latin typeface="Segoe UI Light"/>
              </a:rPr>
              <a:t>YamJam</a:t>
            </a:r>
            <a:endParaRPr lang="en-US" sz="1200" dirty="0" smtClean="0">
              <a:solidFill>
                <a:srgbClr val="FFFFFF"/>
              </a:solidFill>
              <a:latin typeface="Segoe UI Light"/>
            </a:endParaRPr>
          </a:p>
          <a:p>
            <a:pPr>
              <a:lnSpc>
                <a:spcPct val="90000"/>
              </a:lnSpc>
              <a:spcAft>
                <a:spcPts val="600"/>
              </a:spcAft>
            </a:pPr>
            <a:r>
              <a:rPr lang="en-US" sz="1200" dirty="0" smtClean="0">
                <a:solidFill>
                  <a:srgbClr val="FFFFFF"/>
                </a:solidFill>
                <a:latin typeface="Segoe UI Light"/>
              </a:rPr>
              <a:t>Canada MYR </a:t>
            </a:r>
            <a:r>
              <a:rPr lang="en-US" sz="1200" dirty="0" err="1" smtClean="0">
                <a:solidFill>
                  <a:srgbClr val="FFFFFF"/>
                </a:solidFill>
                <a:latin typeface="Segoe UI Light"/>
              </a:rPr>
              <a:t>YamJam</a:t>
            </a:r>
            <a:endParaRPr lang="en-US" sz="1200" dirty="0" smtClean="0">
              <a:solidFill>
                <a:srgbClr val="FFFFFF"/>
              </a:solidFill>
              <a:latin typeface="Segoe UI Light"/>
            </a:endParaRPr>
          </a:p>
          <a:p>
            <a:pPr>
              <a:lnSpc>
                <a:spcPct val="90000"/>
              </a:lnSpc>
              <a:spcAft>
                <a:spcPts val="600"/>
              </a:spcAft>
            </a:pPr>
            <a:r>
              <a:rPr lang="en-US" sz="1200" dirty="0" smtClean="0">
                <a:solidFill>
                  <a:srgbClr val="FFFFFF"/>
                </a:solidFill>
                <a:latin typeface="Segoe UI Light"/>
              </a:rPr>
              <a:t>SESIT </a:t>
            </a:r>
            <a:r>
              <a:rPr lang="en-US" sz="1200" dirty="0" err="1" smtClean="0">
                <a:solidFill>
                  <a:srgbClr val="FFFFFF"/>
                </a:solidFill>
                <a:latin typeface="Segoe UI Light"/>
              </a:rPr>
              <a:t>Yammertime</a:t>
            </a:r>
            <a:endParaRPr lang="en-US" sz="1200" dirty="0" smtClean="0">
              <a:solidFill>
                <a:srgbClr val="FFFFFF"/>
              </a:solidFill>
              <a:latin typeface="Segoe UI Light"/>
            </a:endParaRPr>
          </a:p>
          <a:p>
            <a:pPr>
              <a:lnSpc>
                <a:spcPct val="90000"/>
              </a:lnSpc>
              <a:spcAft>
                <a:spcPts val="600"/>
              </a:spcAft>
            </a:pPr>
            <a:endParaRPr lang="en-US" sz="1200" dirty="0" smtClean="0">
              <a:solidFill>
                <a:srgbClr val="FFFFFF"/>
              </a:solidFill>
              <a:latin typeface="Segoe UI Light"/>
            </a:endParaRPr>
          </a:p>
        </p:txBody>
      </p:sp>
      <p:sp>
        <p:nvSpPr>
          <p:cNvPr id="25" name="Rectangle 24"/>
          <p:cNvSpPr/>
          <p:nvPr/>
        </p:nvSpPr>
        <p:spPr bwMode="auto">
          <a:xfrm>
            <a:off x="6599237" y="-244538"/>
            <a:ext cx="2362200" cy="535737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What’s going well &amp; Why</a:t>
            </a:r>
            <a:endParaRPr lang="en-US" dirty="0"/>
          </a:p>
        </p:txBody>
      </p:sp>
      <p:grpSp>
        <p:nvGrpSpPr>
          <p:cNvPr id="29" name="Group 28"/>
          <p:cNvGrpSpPr/>
          <p:nvPr/>
        </p:nvGrpSpPr>
        <p:grpSpPr>
          <a:xfrm>
            <a:off x="10277498" y="1264125"/>
            <a:ext cx="2036739" cy="5716232"/>
            <a:chOff x="10085185" y="1285297"/>
            <a:chExt cx="2036739" cy="5716232"/>
          </a:xfrm>
        </p:grpSpPr>
        <p:sp>
          <p:nvSpPr>
            <p:cNvPr id="8" name="Rectangle 4"/>
            <p:cNvSpPr/>
            <p:nvPr/>
          </p:nvSpPr>
          <p:spPr bwMode="auto">
            <a:xfrm>
              <a:off x="10085185" y="1285297"/>
              <a:ext cx="2036739" cy="1828800"/>
            </a:xfrm>
            <a:prstGeom prst="rect">
              <a:avLst/>
            </a:prstGeom>
            <a:solidFill>
              <a:schemeClr val="bg1"/>
            </a:solidFill>
            <a:ln>
              <a:solidFill>
                <a:schemeClr val="tx1"/>
              </a:solid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nSpc>
                  <a:spcPct val="90000"/>
                </a:lnSpc>
                <a:spcAft>
                  <a:spcPts val="600"/>
                </a:spcAft>
              </a:pPr>
              <a:r>
                <a:rPr lang="en-US" sz="4400" dirty="0" smtClean="0">
                  <a:solidFill>
                    <a:srgbClr val="505050"/>
                  </a:solidFill>
                  <a:latin typeface="Segoe UI Light"/>
                </a:rPr>
                <a:t>18,000</a:t>
              </a:r>
              <a:endParaRPr lang="en-US" sz="4400" dirty="0">
                <a:solidFill>
                  <a:srgbClr val="505050"/>
                </a:solidFill>
                <a:latin typeface="Segoe UI Light"/>
              </a:endParaRPr>
            </a:p>
            <a:p>
              <a:pPr>
                <a:lnSpc>
                  <a:spcPct val="90000"/>
                </a:lnSpc>
                <a:spcAft>
                  <a:spcPts val="600"/>
                </a:spcAft>
              </a:pPr>
              <a:r>
                <a:rPr lang="en-US" sz="2400" dirty="0">
                  <a:solidFill>
                    <a:srgbClr val="505050"/>
                  </a:solidFill>
                  <a:latin typeface="Segoe UI Light"/>
                </a:rPr>
                <a:t>Daily engaged</a:t>
              </a:r>
            </a:p>
          </p:txBody>
        </p:sp>
        <p:sp>
          <p:nvSpPr>
            <p:cNvPr id="9" name="Rectangle 5"/>
            <p:cNvSpPr/>
            <p:nvPr/>
          </p:nvSpPr>
          <p:spPr bwMode="auto">
            <a:xfrm>
              <a:off x="10085185" y="3190297"/>
              <a:ext cx="2036739" cy="1867516"/>
            </a:xfrm>
            <a:prstGeom prst="rect">
              <a:avLst/>
            </a:prstGeom>
            <a:solidFill>
              <a:schemeClr val="bg1"/>
            </a:solidFill>
            <a:ln>
              <a:solidFill>
                <a:schemeClr val="tx1"/>
              </a:solid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nSpc>
                  <a:spcPct val="90000"/>
                </a:lnSpc>
                <a:spcAft>
                  <a:spcPts val="600"/>
                </a:spcAft>
              </a:pPr>
              <a:r>
                <a:rPr lang="en-US" sz="4400" dirty="0" smtClean="0">
                  <a:solidFill>
                    <a:srgbClr val="505050"/>
                  </a:solidFill>
                  <a:latin typeface="Segoe UI Light"/>
                </a:rPr>
                <a:t>25%</a:t>
              </a:r>
            </a:p>
            <a:p>
              <a:pPr>
                <a:lnSpc>
                  <a:spcPct val="90000"/>
                </a:lnSpc>
                <a:spcAft>
                  <a:spcPts val="600"/>
                </a:spcAft>
              </a:pPr>
              <a:r>
                <a:rPr lang="en-US" sz="2400" dirty="0" smtClean="0">
                  <a:solidFill>
                    <a:srgbClr val="505050"/>
                  </a:solidFill>
                  <a:latin typeface="Segoe UI Light"/>
                </a:rPr>
                <a:t>Execs posted in Jan</a:t>
              </a:r>
              <a:endParaRPr lang="en-US" sz="2400" dirty="0">
                <a:solidFill>
                  <a:srgbClr val="505050"/>
                </a:solidFill>
                <a:latin typeface="Segoe UI Light"/>
              </a:endParaRPr>
            </a:p>
          </p:txBody>
        </p:sp>
        <p:sp>
          <p:nvSpPr>
            <p:cNvPr id="7" name="Rectangle 5"/>
            <p:cNvSpPr/>
            <p:nvPr/>
          </p:nvSpPr>
          <p:spPr bwMode="auto">
            <a:xfrm>
              <a:off x="10085185" y="5134013"/>
              <a:ext cx="2036739" cy="1867516"/>
            </a:xfrm>
            <a:prstGeom prst="rect">
              <a:avLst/>
            </a:prstGeom>
            <a:solidFill>
              <a:schemeClr val="bg1"/>
            </a:solidFill>
            <a:ln>
              <a:solidFill>
                <a:schemeClr val="tx1"/>
              </a:solid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nSpc>
                  <a:spcPct val="90000"/>
                </a:lnSpc>
                <a:spcAft>
                  <a:spcPts val="600"/>
                </a:spcAft>
              </a:pPr>
              <a:r>
                <a:rPr lang="en-US" sz="4400" dirty="0" smtClean="0">
                  <a:solidFill>
                    <a:srgbClr val="505050"/>
                  </a:solidFill>
                  <a:latin typeface="Segoe UI Light"/>
                </a:rPr>
                <a:t>25%</a:t>
              </a:r>
            </a:p>
            <a:p>
              <a:pPr>
                <a:lnSpc>
                  <a:spcPct val="90000"/>
                </a:lnSpc>
                <a:spcAft>
                  <a:spcPts val="600"/>
                </a:spcAft>
              </a:pPr>
              <a:r>
                <a:rPr lang="en-US" sz="2400" dirty="0" smtClean="0">
                  <a:solidFill>
                    <a:srgbClr val="505050"/>
                  </a:solidFill>
                  <a:latin typeface="Segoe UI Light"/>
                </a:rPr>
                <a:t>Drop in new email lists</a:t>
              </a:r>
              <a:endParaRPr lang="en-US" sz="2400" dirty="0">
                <a:solidFill>
                  <a:srgbClr val="505050"/>
                </a:solidFill>
                <a:latin typeface="Segoe UI Light"/>
              </a:endParaRPr>
            </a:p>
          </p:txBody>
        </p:sp>
      </p:grpSp>
      <p:sp>
        <p:nvSpPr>
          <p:cNvPr id="5" name="Rectangle 4"/>
          <p:cNvSpPr/>
          <p:nvPr>
            <p:custDataLst>
              <p:tags r:id="rId1"/>
            </p:custDataLst>
          </p:nvPr>
        </p:nvSpPr>
        <p:spPr bwMode="auto">
          <a:xfrm>
            <a:off x="427037" y="2317850"/>
            <a:ext cx="1524000" cy="313944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140970" tIns="93980" rIns="140970" bIns="93980" numCol="1" rtlCol="0" anchor="b" anchorCtr="0" compatLnSpc="1">
            <a:prstTxWarp prst="textNoShape">
              <a:avLst/>
            </a:prstTxWarp>
          </a:bodyPr>
          <a:lstStyle/>
          <a:p>
            <a:pPr defTabSz="932472" fontAlgn="base">
              <a:spcBef>
                <a:spcPct val="0"/>
              </a:spcBef>
              <a:spcAft>
                <a:spcPct val="0"/>
              </a:spcAft>
            </a:pPr>
            <a:r>
              <a:rPr lang="en-US" sz="3000" dirty="0" smtClean="0">
                <a:gradFill flip="none" rotWithShape="1">
                  <a:gsLst>
                    <a:gs pos="0">
                      <a:srgbClr val="FFFFFF"/>
                    </a:gs>
                    <a:gs pos="100000">
                      <a:srgbClr val="FFFFFF"/>
                    </a:gs>
                  </a:gsLst>
                  <a:lin ang="5400000" scaled="0"/>
                  <a:tileRect/>
                </a:gradFill>
              </a:rPr>
              <a:t>2 Global Community Managers</a:t>
            </a:r>
            <a:endParaRPr lang="en-US" sz="3000" dirty="0">
              <a:gradFill flip="none" rotWithShape="1">
                <a:gsLst>
                  <a:gs pos="0">
                    <a:srgbClr val="FFFFFF"/>
                  </a:gs>
                  <a:gs pos="100000">
                    <a:srgbClr val="FFFFFF"/>
                  </a:gs>
                </a:gsLst>
                <a:lin ang="5400000" scaled="0"/>
                <a:tileRect/>
              </a:gradFill>
            </a:endParaRPr>
          </a:p>
        </p:txBody>
      </p:sp>
      <p:sp>
        <p:nvSpPr>
          <p:cNvPr id="6" name="Rectangle 5"/>
          <p:cNvSpPr/>
          <p:nvPr>
            <p:custDataLst>
              <p:tags r:id="rId2"/>
            </p:custDataLst>
          </p:nvPr>
        </p:nvSpPr>
        <p:spPr bwMode="auto">
          <a:xfrm>
            <a:off x="2042477" y="2317850"/>
            <a:ext cx="1524000" cy="1524000"/>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45720" rIns="68580" bIns="45720" numCol="1" rtlCol="0" anchor="b" anchorCtr="0" compatLnSpc="1">
            <a:prstTxWarp prst="textNoShape">
              <a:avLst/>
            </a:prstTxWarp>
          </a:bodyPr>
          <a:lstStyle/>
          <a:p>
            <a:pPr defTabSz="932472" fontAlgn="base">
              <a:spcBef>
                <a:spcPct val="0"/>
              </a:spcBef>
              <a:spcAft>
                <a:spcPct val="0"/>
              </a:spcAft>
            </a:pPr>
            <a:r>
              <a:rPr lang="en-US" sz="2000" dirty="0" smtClean="0">
                <a:gradFill flip="none" rotWithShape="1">
                  <a:gsLst>
                    <a:gs pos="0">
                      <a:srgbClr val="FFFFFF"/>
                    </a:gs>
                    <a:gs pos="100000">
                      <a:srgbClr val="FFFFFF"/>
                    </a:gs>
                  </a:gsLst>
                  <a:lin ang="5400000" scaled="0"/>
                  <a:tileRect/>
                </a:gradFill>
              </a:rPr>
              <a:t>150 Trained Yammer Champions</a:t>
            </a:r>
            <a:endParaRPr lang="en-US" sz="2000" dirty="0">
              <a:gradFill flip="none" rotWithShape="1">
                <a:gsLst>
                  <a:gs pos="0">
                    <a:srgbClr val="FFFFFF"/>
                  </a:gs>
                  <a:gs pos="100000">
                    <a:srgbClr val="FFFFFF"/>
                  </a:gs>
                </a:gsLst>
                <a:lin ang="5400000" scaled="0"/>
                <a:tileRect/>
              </a:gradFill>
            </a:endParaRPr>
          </a:p>
        </p:txBody>
      </p:sp>
      <p:sp>
        <p:nvSpPr>
          <p:cNvPr id="10" name="Rectangle 9"/>
          <p:cNvSpPr/>
          <p:nvPr>
            <p:custDataLst>
              <p:tags r:id="rId3"/>
            </p:custDataLst>
          </p:nvPr>
        </p:nvSpPr>
        <p:spPr bwMode="auto">
          <a:xfrm>
            <a:off x="2042477" y="3933290"/>
            <a:ext cx="1524000" cy="152400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45720" rIns="68580" bIns="45720" numCol="1" rtlCol="0" anchor="b" anchorCtr="0" compatLnSpc="1">
            <a:prstTxWarp prst="textNoShape">
              <a:avLst/>
            </a:prstTxWarp>
          </a:bodyPr>
          <a:lstStyle/>
          <a:p>
            <a:pPr defTabSz="932472" fontAlgn="base">
              <a:spcBef>
                <a:spcPct val="0"/>
              </a:spcBef>
              <a:spcAft>
                <a:spcPct val="0"/>
              </a:spcAft>
            </a:pPr>
            <a:r>
              <a:rPr lang="en-US" sz="2000" dirty="0" smtClean="0">
                <a:gradFill flip="none" rotWithShape="1">
                  <a:gsLst>
                    <a:gs pos="0">
                      <a:srgbClr val="FFFFFF"/>
                    </a:gs>
                    <a:gs pos="100000">
                      <a:srgbClr val="FFFFFF"/>
                    </a:gs>
                  </a:gsLst>
                  <a:lin ang="5400000" scaled="0"/>
                  <a:tileRect/>
                </a:gradFill>
              </a:rPr>
              <a:t>Social Enablement Board</a:t>
            </a:r>
            <a:endParaRPr lang="en-US" sz="2000" dirty="0">
              <a:gradFill flip="none" rotWithShape="1">
                <a:gsLst>
                  <a:gs pos="0">
                    <a:srgbClr val="FFFFFF"/>
                  </a:gs>
                  <a:gs pos="100000">
                    <a:srgbClr val="FFFFFF"/>
                  </a:gs>
                </a:gsLst>
                <a:lin ang="5400000" scaled="0"/>
                <a:tileRect/>
              </a:gradFill>
            </a:endParaRPr>
          </a:p>
        </p:txBody>
      </p:sp>
      <p:sp>
        <p:nvSpPr>
          <p:cNvPr id="11" name="Rectangle 10"/>
          <p:cNvSpPr/>
          <p:nvPr>
            <p:custDataLst>
              <p:tags r:id="rId4"/>
            </p:custDataLst>
          </p:nvPr>
        </p:nvSpPr>
        <p:spPr bwMode="auto">
          <a:xfrm>
            <a:off x="3653870" y="1264125"/>
            <a:ext cx="1573767" cy="565711"/>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45720" rIns="68580" bIns="45720" numCol="1" rtlCol="0" anchor="b" anchorCtr="0" compatLnSpc="1">
            <a:prstTxWarp prst="textNoShape">
              <a:avLst/>
            </a:prstTxWarp>
          </a:bodyPr>
          <a:lstStyle/>
          <a:p>
            <a:pPr defTabSz="932472" fontAlgn="base">
              <a:spcBef>
                <a:spcPct val="0"/>
              </a:spcBef>
              <a:spcAft>
                <a:spcPct val="0"/>
              </a:spcAft>
            </a:pPr>
            <a:r>
              <a:rPr lang="en-US" sz="1500" dirty="0" smtClean="0">
                <a:gradFill flip="none" rotWithShape="1">
                  <a:gsLst>
                    <a:gs pos="0">
                      <a:srgbClr val="FFFFFF"/>
                    </a:gs>
                    <a:gs pos="100000">
                      <a:srgbClr val="FFFFFF"/>
                    </a:gs>
                  </a:gsLst>
                  <a:lin ang="5400000" scaled="0"/>
                  <a:tileRect/>
                </a:gradFill>
              </a:rPr>
              <a:t>Online and in-person coaching</a:t>
            </a:r>
            <a:endParaRPr lang="en-US" sz="1500" dirty="0">
              <a:gradFill flip="none" rotWithShape="1">
                <a:gsLst>
                  <a:gs pos="0">
                    <a:srgbClr val="FFFFFF"/>
                  </a:gs>
                  <a:gs pos="100000">
                    <a:srgbClr val="FFFFFF"/>
                  </a:gs>
                </a:gsLst>
                <a:lin ang="5400000" scaled="0"/>
                <a:tileRect/>
              </a:gradFill>
            </a:endParaRPr>
          </a:p>
        </p:txBody>
      </p:sp>
      <p:sp>
        <p:nvSpPr>
          <p:cNvPr id="12" name="Rectangle 11"/>
          <p:cNvSpPr/>
          <p:nvPr>
            <p:custDataLst>
              <p:tags r:id="rId5"/>
            </p:custDataLst>
          </p:nvPr>
        </p:nvSpPr>
        <p:spPr bwMode="auto">
          <a:xfrm>
            <a:off x="3653870" y="1868515"/>
            <a:ext cx="1573767" cy="568796"/>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45720" rIns="68580" bIns="45720" numCol="1" rtlCol="0" anchor="b" anchorCtr="0" compatLnSpc="1">
            <a:prstTxWarp prst="textNoShape">
              <a:avLst/>
            </a:prstTxWarp>
          </a:bodyPr>
          <a:lstStyle/>
          <a:p>
            <a:pPr defTabSz="932472" fontAlgn="base">
              <a:spcBef>
                <a:spcPct val="0"/>
              </a:spcBef>
              <a:spcAft>
                <a:spcPct val="0"/>
              </a:spcAft>
            </a:pPr>
            <a:r>
              <a:rPr lang="en-US" sz="1500" dirty="0" smtClean="0">
                <a:gradFill flip="none" rotWithShape="1">
                  <a:gsLst>
                    <a:gs pos="0">
                      <a:srgbClr val="FFFFFF"/>
                    </a:gs>
                    <a:gs pos="100000">
                      <a:srgbClr val="FFFFFF"/>
                    </a:gs>
                  </a:gsLst>
                  <a:lin ang="5400000" scaled="0"/>
                  <a:tileRect/>
                </a:gradFill>
              </a:rPr>
              <a:t>Naming conventions</a:t>
            </a:r>
            <a:endParaRPr lang="en-US" sz="1500" dirty="0">
              <a:gradFill flip="none" rotWithShape="1">
                <a:gsLst>
                  <a:gs pos="0">
                    <a:srgbClr val="FFFFFF"/>
                  </a:gs>
                  <a:gs pos="100000">
                    <a:srgbClr val="FFFFFF"/>
                  </a:gs>
                </a:gsLst>
                <a:lin ang="5400000" scaled="0"/>
                <a:tileRect/>
              </a:gradFill>
            </a:endParaRPr>
          </a:p>
        </p:txBody>
      </p:sp>
      <p:sp>
        <p:nvSpPr>
          <p:cNvPr id="13" name="Rectangle 12"/>
          <p:cNvSpPr/>
          <p:nvPr>
            <p:custDataLst>
              <p:tags r:id="rId6"/>
            </p:custDataLst>
          </p:nvPr>
        </p:nvSpPr>
        <p:spPr bwMode="auto">
          <a:xfrm>
            <a:off x="3653870" y="3696437"/>
            <a:ext cx="1573767" cy="568796"/>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45720" rIns="68580" bIns="45720" numCol="1" rtlCol="0" anchor="b" anchorCtr="0" compatLnSpc="1">
            <a:prstTxWarp prst="textNoShape">
              <a:avLst/>
            </a:prstTxWarp>
          </a:bodyPr>
          <a:lstStyle/>
          <a:p>
            <a:pPr defTabSz="932472" fontAlgn="base">
              <a:spcBef>
                <a:spcPct val="0"/>
              </a:spcBef>
              <a:spcAft>
                <a:spcPct val="0"/>
              </a:spcAft>
            </a:pPr>
            <a:r>
              <a:rPr lang="en-US" sz="1500" dirty="0" smtClean="0">
                <a:gradFill flip="none" rotWithShape="1">
                  <a:gsLst>
                    <a:gs pos="0">
                      <a:srgbClr val="FFFFFF"/>
                    </a:gs>
                    <a:gs pos="100000">
                      <a:srgbClr val="FFFFFF"/>
                    </a:gs>
                  </a:gsLst>
                  <a:lin ang="5400000" scaled="0"/>
                  <a:tileRect/>
                </a:gradFill>
              </a:rPr>
              <a:t>Policy review</a:t>
            </a:r>
            <a:endParaRPr lang="en-US" sz="1500" dirty="0">
              <a:gradFill flip="none" rotWithShape="1">
                <a:gsLst>
                  <a:gs pos="0">
                    <a:srgbClr val="FFFFFF"/>
                  </a:gs>
                  <a:gs pos="100000">
                    <a:srgbClr val="FFFFFF"/>
                  </a:gs>
                </a:gsLst>
                <a:lin ang="5400000" scaled="0"/>
                <a:tileRect/>
              </a:gradFill>
            </a:endParaRPr>
          </a:p>
        </p:txBody>
      </p:sp>
      <p:sp>
        <p:nvSpPr>
          <p:cNvPr id="14" name="Rectangle 13"/>
          <p:cNvSpPr/>
          <p:nvPr>
            <p:custDataLst>
              <p:tags r:id="rId7"/>
            </p:custDataLst>
          </p:nvPr>
        </p:nvSpPr>
        <p:spPr bwMode="auto">
          <a:xfrm>
            <a:off x="3653870" y="4915581"/>
            <a:ext cx="1573767" cy="56879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45720" rIns="68580" bIns="45720" numCol="1" rtlCol="0" anchor="b" anchorCtr="0" compatLnSpc="1">
            <a:prstTxWarp prst="textNoShape">
              <a:avLst/>
            </a:prstTxWarp>
          </a:bodyPr>
          <a:lstStyle/>
          <a:p>
            <a:pPr defTabSz="932472" fontAlgn="base">
              <a:spcBef>
                <a:spcPct val="0"/>
              </a:spcBef>
              <a:spcAft>
                <a:spcPct val="0"/>
              </a:spcAft>
            </a:pPr>
            <a:r>
              <a:rPr lang="en-US" sz="1500" dirty="0" smtClean="0">
                <a:gradFill flip="none" rotWithShape="1">
                  <a:gsLst>
                    <a:gs pos="0">
                      <a:srgbClr val="FFFFFF"/>
                    </a:gs>
                    <a:gs pos="100000">
                      <a:srgbClr val="FFFFFF"/>
                    </a:gs>
                  </a:gsLst>
                  <a:lin ang="5400000" scaled="0"/>
                  <a:tileRect/>
                </a:gradFill>
              </a:rPr>
              <a:t>Policy enforcement</a:t>
            </a:r>
            <a:endParaRPr lang="en-US" sz="1500" dirty="0">
              <a:gradFill flip="none" rotWithShape="1">
                <a:gsLst>
                  <a:gs pos="0">
                    <a:srgbClr val="FFFFFF"/>
                  </a:gs>
                  <a:gs pos="100000">
                    <a:srgbClr val="FFFFFF"/>
                  </a:gs>
                </a:gsLst>
                <a:lin ang="5400000" scaled="0"/>
                <a:tileRect/>
              </a:gradFill>
            </a:endParaRPr>
          </a:p>
        </p:txBody>
      </p:sp>
      <p:sp>
        <p:nvSpPr>
          <p:cNvPr id="15" name="Rectangle 14"/>
          <p:cNvSpPr/>
          <p:nvPr>
            <p:custDataLst>
              <p:tags r:id="rId8"/>
            </p:custDataLst>
          </p:nvPr>
        </p:nvSpPr>
        <p:spPr bwMode="auto">
          <a:xfrm>
            <a:off x="3653870" y="4302324"/>
            <a:ext cx="1573767" cy="56879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45720" rIns="68580" bIns="45720" numCol="1" rtlCol="0" anchor="b" anchorCtr="0" compatLnSpc="1">
            <a:prstTxWarp prst="textNoShape">
              <a:avLst/>
            </a:prstTxWarp>
          </a:bodyPr>
          <a:lstStyle/>
          <a:p>
            <a:pPr defTabSz="932472" fontAlgn="base">
              <a:spcBef>
                <a:spcPct val="0"/>
              </a:spcBef>
              <a:spcAft>
                <a:spcPct val="0"/>
              </a:spcAft>
            </a:pPr>
            <a:r>
              <a:rPr lang="en-US" sz="1500" dirty="0" smtClean="0">
                <a:gradFill flip="none" rotWithShape="1">
                  <a:gsLst>
                    <a:gs pos="0">
                      <a:srgbClr val="FFFFFF"/>
                    </a:gs>
                    <a:gs pos="100000">
                      <a:srgbClr val="FFFFFF"/>
                    </a:gs>
                  </a:gsLst>
                  <a:lin ang="5400000" scaled="0"/>
                  <a:tileRect/>
                </a:gradFill>
              </a:rPr>
              <a:t>Network configuration</a:t>
            </a:r>
            <a:endParaRPr lang="en-US" sz="1500" dirty="0">
              <a:gradFill flip="none" rotWithShape="1">
                <a:gsLst>
                  <a:gs pos="0">
                    <a:srgbClr val="FFFFFF"/>
                  </a:gs>
                  <a:gs pos="100000">
                    <a:srgbClr val="FFFFFF"/>
                  </a:gs>
                </a:gsLst>
                <a:lin ang="5400000" scaled="0"/>
                <a:tileRect/>
              </a:gradFill>
            </a:endParaRPr>
          </a:p>
        </p:txBody>
      </p:sp>
      <p:sp>
        <p:nvSpPr>
          <p:cNvPr id="16" name="Rectangle 15"/>
          <p:cNvSpPr/>
          <p:nvPr>
            <p:custDataLst>
              <p:tags r:id="rId9"/>
            </p:custDataLst>
          </p:nvPr>
        </p:nvSpPr>
        <p:spPr bwMode="auto">
          <a:xfrm>
            <a:off x="3653870" y="5525699"/>
            <a:ext cx="1573767" cy="56879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45720" rIns="68580" bIns="45720" numCol="1" rtlCol="0" anchor="b" anchorCtr="0" compatLnSpc="1">
            <a:prstTxWarp prst="textNoShape">
              <a:avLst/>
            </a:prstTxWarp>
          </a:bodyPr>
          <a:lstStyle/>
          <a:p>
            <a:pPr defTabSz="932472" fontAlgn="base">
              <a:spcBef>
                <a:spcPct val="0"/>
              </a:spcBef>
              <a:spcAft>
                <a:spcPct val="0"/>
              </a:spcAft>
            </a:pPr>
            <a:r>
              <a:rPr lang="en-US" sz="1500" dirty="0" smtClean="0">
                <a:gradFill flip="none" rotWithShape="1">
                  <a:gsLst>
                    <a:gs pos="0">
                      <a:srgbClr val="FFFFFF"/>
                    </a:gs>
                    <a:gs pos="100000">
                      <a:srgbClr val="FFFFFF"/>
                    </a:gs>
                  </a:gsLst>
                  <a:lin ang="5400000" scaled="0"/>
                  <a:tileRect/>
                </a:gradFill>
              </a:rPr>
              <a:t>“Vendor” management</a:t>
            </a:r>
            <a:endParaRPr lang="en-US" sz="1500" dirty="0">
              <a:gradFill flip="none" rotWithShape="1">
                <a:gsLst>
                  <a:gs pos="0">
                    <a:srgbClr val="FFFFFF"/>
                  </a:gs>
                  <a:gs pos="100000">
                    <a:srgbClr val="FFFFFF"/>
                  </a:gs>
                </a:gsLst>
                <a:lin ang="5400000" scaled="0"/>
                <a:tileRect/>
              </a:gradFill>
            </a:endParaRPr>
          </a:p>
        </p:txBody>
      </p:sp>
      <p:sp>
        <p:nvSpPr>
          <p:cNvPr id="17" name="Rectangle 16"/>
          <p:cNvSpPr/>
          <p:nvPr>
            <p:custDataLst>
              <p:tags r:id="rId10"/>
            </p:custDataLst>
          </p:nvPr>
        </p:nvSpPr>
        <p:spPr bwMode="auto">
          <a:xfrm>
            <a:off x="3650033" y="3086071"/>
            <a:ext cx="1573767" cy="568796"/>
          </a:xfrm>
          <a:prstGeom prst="rect">
            <a:avLst/>
          </a:prstGeom>
          <a:gradFill flip="none" rotWithShape="1">
            <a:gsLst>
              <a:gs pos="0">
                <a:schemeClr val="accent5"/>
              </a:gs>
              <a:gs pos="100000">
                <a:schemeClr val="accent1"/>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45720" rIns="68580" bIns="45720" numCol="1" rtlCol="0" anchor="b" anchorCtr="0" compatLnSpc="1">
            <a:prstTxWarp prst="textNoShape">
              <a:avLst/>
            </a:prstTxWarp>
          </a:bodyPr>
          <a:lstStyle/>
          <a:p>
            <a:pPr defTabSz="932472" fontAlgn="base">
              <a:spcBef>
                <a:spcPct val="0"/>
              </a:spcBef>
              <a:spcAft>
                <a:spcPct val="0"/>
              </a:spcAft>
            </a:pPr>
            <a:r>
              <a:rPr lang="en-US" sz="1500" dirty="0" smtClean="0">
                <a:gradFill flip="none" rotWithShape="1">
                  <a:gsLst>
                    <a:gs pos="0">
                      <a:srgbClr val="FFFFFF"/>
                    </a:gs>
                    <a:gs pos="100000">
                      <a:srgbClr val="FFFFFF"/>
                    </a:gs>
                  </a:gsLst>
                  <a:lin ang="5400000" scaled="0"/>
                  <a:tileRect/>
                </a:gradFill>
              </a:rPr>
              <a:t>Best practice sharing</a:t>
            </a:r>
            <a:endParaRPr lang="en-US" sz="1500" dirty="0">
              <a:gradFill flip="none" rotWithShape="1">
                <a:gsLst>
                  <a:gs pos="0">
                    <a:srgbClr val="FFFFFF"/>
                  </a:gs>
                  <a:gs pos="100000">
                    <a:srgbClr val="FFFFFF"/>
                  </a:gs>
                </a:gsLst>
                <a:lin ang="5400000" scaled="0"/>
                <a:tileRect/>
              </a:gradFill>
            </a:endParaRPr>
          </a:p>
        </p:txBody>
      </p:sp>
      <p:sp>
        <p:nvSpPr>
          <p:cNvPr id="18" name="Rectangle 17"/>
          <p:cNvSpPr/>
          <p:nvPr>
            <p:custDataLst>
              <p:tags r:id="rId11"/>
            </p:custDataLst>
          </p:nvPr>
        </p:nvSpPr>
        <p:spPr bwMode="auto">
          <a:xfrm>
            <a:off x="3653870" y="2477293"/>
            <a:ext cx="1573767" cy="568796"/>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45720" rIns="68580" bIns="45720" numCol="1" rtlCol="0" anchor="b" anchorCtr="0" compatLnSpc="1">
            <a:prstTxWarp prst="textNoShape">
              <a:avLst/>
            </a:prstTxWarp>
          </a:bodyPr>
          <a:lstStyle/>
          <a:p>
            <a:pPr defTabSz="932472" fontAlgn="base">
              <a:spcBef>
                <a:spcPct val="0"/>
              </a:spcBef>
              <a:spcAft>
                <a:spcPct val="0"/>
              </a:spcAft>
            </a:pPr>
            <a:r>
              <a:rPr lang="en-US" sz="1500" dirty="0" smtClean="0">
                <a:gradFill flip="none" rotWithShape="1">
                  <a:gsLst>
                    <a:gs pos="0">
                      <a:srgbClr val="FFFFFF"/>
                    </a:gs>
                    <a:gs pos="100000">
                      <a:srgbClr val="FFFFFF"/>
                    </a:gs>
                  </a:gsLst>
                  <a:lin ang="5400000" scaled="0"/>
                  <a:tileRect/>
                </a:gradFill>
              </a:rPr>
              <a:t>Event management</a:t>
            </a:r>
            <a:endParaRPr lang="en-US" sz="1500" dirty="0">
              <a:gradFill flip="none" rotWithShape="1">
                <a:gsLst>
                  <a:gs pos="0">
                    <a:srgbClr val="FFFFFF"/>
                  </a:gs>
                  <a:gs pos="100000">
                    <a:srgbClr val="FFFFFF"/>
                  </a:gs>
                </a:gsLst>
                <a:lin ang="5400000" scaled="0"/>
                <a:tileRect/>
              </a:gradFill>
            </a:endParaRPr>
          </a:p>
        </p:txBody>
      </p:sp>
      <p:sp>
        <p:nvSpPr>
          <p:cNvPr id="19" name="Rectangle 18"/>
          <p:cNvSpPr/>
          <p:nvPr>
            <p:custDataLst>
              <p:tags r:id="rId12"/>
            </p:custDataLst>
          </p:nvPr>
        </p:nvSpPr>
        <p:spPr bwMode="auto">
          <a:xfrm>
            <a:off x="3650032" y="6135817"/>
            <a:ext cx="1573767" cy="56879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45720" rIns="68580" bIns="45720" numCol="1" rtlCol="0" anchor="b" anchorCtr="0" compatLnSpc="1">
            <a:prstTxWarp prst="textNoShape">
              <a:avLst/>
            </a:prstTxWarp>
          </a:bodyPr>
          <a:lstStyle/>
          <a:p>
            <a:pPr defTabSz="932472" fontAlgn="base">
              <a:spcBef>
                <a:spcPct val="0"/>
              </a:spcBef>
              <a:spcAft>
                <a:spcPct val="0"/>
              </a:spcAft>
            </a:pPr>
            <a:r>
              <a:rPr lang="en-US" sz="1500" dirty="0" smtClean="0">
                <a:gradFill flip="none" rotWithShape="1">
                  <a:gsLst>
                    <a:gs pos="0">
                      <a:srgbClr val="FFFFFF"/>
                    </a:gs>
                    <a:gs pos="100000">
                      <a:srgbClr val="FFFFFF"/>
                    </a:gs>
                  </a:gsLst>
                  <a:lin ang="5400000" scaled="0"/>
                  <a:tileRect/>
                </a:gradFill>
              </a:rPr>
              <a:t>Strategic, exec engagements</a:t>
            </a:r>
            <a:endParaRPr lang="en-US" sz="1500" dirty="0">
              <a:gradFill flip="none" rotWithShape="1">
                <a:gsLst>
                  <a:gs pos="0">
                    <a:srgbClr val="FFFFFF"/>
                  </a:gs>
                  <a:gs pos="100000">
                    <a:srgbClr val="FFFFFF"/>
                  </a:gs>
                </a:gsLst>
                <a:lin ang="5400000" scaled="0"/>
                <a:tileRect/>
              </a:gradFill>
            </a:endParaRPr>
          </a:p>
        </p:txBody>
      </p:sp>
      <p:sp>
        <p:nvSpPr>
          <p:cNvPr id="20" name="TextBox 19"/>
          <p:cNvSpPr txBox="1"/>
          <p:nvPr/>
        </p:nvSpPr>
        <p:spPr>
          <a:xfrm>
            <a:off x="625329" y="5801526"/>
            <a:ext cx="3028541"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Legal, HR, </a:t>
            </a:r>
            <a:r>
              <a:rPr lang="en-US" sz="2000" dirty="0" err="1" smtClean="0">
                <a:gradFill>
                  <a:gsLst>
                    <a:gs pos="2917">
                      <a:srgbClr val="505050"/>
                    </a:gs>
                    <a:gs pos="30000">
                      <a:srgbClr val="505050"/>
                    </a:gs>
                  </a:gsLst>
                  <a:lin ang="5400000" scaled="0"/>
                </a:gradFill>
              </a:rPr>
              <a:t>Comms</a:t>
            </a:r>
            <a:r>
              <a:rPr lang="en-US" sz="2000" dirty="0" smtClean="0">
                <a:gradFill>
                  <a:gsLst>
                    <a:gs pos="2917">
                      <a:srgbClr val="505050"/>
                    </a:gs>
                    <a:gs pos="30000">
                      <a:srgbClr val="505050"/>
                    </a:gs>
                  </a:gsLst>
                  <a:lin ang="5400000" scaled="0"/>
                </a:gradFill>
              </a:rPr>
              <a:t>, Sales, Engineering…</a:t>
            </a:r>
          </a:p>
        </p:txBody>
      </p:sp>
      <p:sp>
        <p:nvSpPr>
          <p:cNvPr id="21" name="TextBox 20"/>
          <p:cNvSpPr txBox="1"/>
          <p:nvPr/>
        </p:nvSpPr>
        <p:spPr>
          <a:xfrm>
            <a:off x="686606" y="1195659"/>
            <a:ext cx="3028541"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Passionate early adopters (global)</a:t>
            </a:r>
          </a:p>
        </p:txBody>
      </p:sp>
      <p:sp>
        <p:nvSpPr>
          <p:cNvPr id="22" name="Right Arrow 21"/>
          <p:cNvSpPr/>
          <p:nvPr/>
        </p:nvSpPr>
        <p:spPr bwMode="auto">
          <a:xfrm rot="2700000">
            <a:off x="1854516" y="1946369"/>
            <a:ext cx="436268" cy="273459"/>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 name="Right Arrow 22"/>
          <p:cNvSpPr/>
          <p:nvPr/>
        </p:nvSpPr>
        <p:spPr bwMode="auto">
          <a:xfrm rot="18900000">
            <a:off x="1869001" y="5561510"/>
            <a:ext cx="436268" cy="273459"/>
          </a:xfrm>
          <a:prstGeom prst="rightArrow">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4" name="Rectangle 4"/>
          <p:cNvSpPr/>
          <p:nvPr/>
        </p:nvSpPr>
        <p:spPr bwMode="auto">
          <a:xfrm>
            <a:off x="6766058" y="1264125"/>
            <a:ext cx="2036739"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nSpc>
                <a:spcPct val="90000"/>
              </a:lnSpc>
              <a:spcAft>
                <a:spcPts val="600"/>
              </a:spcAft>
            </a:pPr>
            <a:r>
              <a:rPr lang="en-US" sz="2800" dirty="0" smtClean="0">
                <a:solidFill>
                  <a:srgbClr val="FFFFFF"/>
                </a:solidFill>
                <a:latin typeface="Segoe UI Light"/>
              </a:rPr>
              <a:t>30 Days of Yammer</a:t>
            </a:r>
            <a:endParaRPr lang="en-US" sz="2800" dirty="0">
              <a:solidFill>
                <a:srgbClr val="FFFFFF"/>
              </a:solidFill>
              <a:latin typeface="Segoe UI Light"/>
            </a:endParaRPr>
          </a:p>
          <a:p>
            <a:pPr>
              <a:lnSpc>
                <a:spcPct val="90000"/>
              </a:lnSpc>
              <a:spcAft>
                <a:spcPts val="600"/>
              </a:spcAft>
            </a:pPr>
            <a:r>
              <a:rPr lang="en-US" dirty="0" smtClean="0">
                <a:solidFill>
                  <a:srgbClr val="FFFFFF"/>
                </a:solidFill>
                <a:latin typeface="Segoe UI Light"/>
              </a:rPr>
              <a:t>45% sustained increase</a:t>
            </a:r>
            <a:endParaRPr lang="en-US" dirty="0">
              <a:solidFill>
                <a:srgbClr val="FFFFFF"/>
              </a:solidFill>
              <a:latin typeface="Segoe UI Light"/>
            </a:endParaRPr>
          </a:p>
        </p:txBody>
      </p:sp>
      <p:sp>
        <p:nvSpPr>
          <p:cNvPr id="28" name="Rectangle 4"/>
          <p:cNvSpPr/>
          <p:nvPr/>
        </p:nvSpPr>
        <p:spPr bwMode="auto">
          <a:xfrm>
            <a:off x="6761968" y="3169125"/>
            <a:ext cx="2036739"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nSpc>
                <a:spcPct val="90000"/>
              </a:lnSpc>
              <a:spcAft>
                <a:spcPts val="600"/>
              </a:spcAft>
            </a:pPr>
            <a:r>
              <a:rPr lang="en-US" sz="2800" dirty="0" smtClean="0">
                <a:solidFill>
                  <a:srgbClr val="FFFFFF"/>
                </a:solidFill>
                <a:latin typeface="Segoe UI Light"/>
              </a:rPr>
              <a:t>CEO and HR events</a:t>
            </a:r>
            <a:endParaRPr lang="en-US" sz="2800" dirty="0">
              <a:solidFill>
                <a:srgbClr val="FFFFFF"/>
              </a:solidFill>
              <a:latin typeface="Segoe UI Light"/>
            </a:endParaRPr>
          </a:p>
          <a:p>
            <a:pPr>
              <a:lnSpc>
                <a:spcPct val="90000"/>
              </a:lnSpc>
              <a:spcAft>
                <a:spcPts val="600"/>
              </a:spcAft>
            </a:pPr>
            <a:r>
              <a:rPr lang="en-US" dirty="0" smtClean="0">
                <a:solidFill>
                  <a:srgbClr val="FFFFFF"/>
                </a:solidFill>
                <a:latin typeface="Segoe UI Light"/>
              </a:rPr>
              <a:t>27,432 engaged on Feb 4</a:t>
            </a:r>
            <a:endParaRPr lang="en-US" dirty="0">
              <a:solidFill>
                <a:srgbClr val="FFFFFF"/>
              </a:solidFill>
              <a:latin typeface="Segoe UI Light"/>
            </a:endParaRPr>
          </a:p>
        </p:txBody>
      </p:sp>
      <p:sp>
        <p:nvSpPr>
          <p:cNvPr id="27" name="TextBox 26"/>
          <p:cNvSpPr txBox="1"/>
          <p:nvPr/>
        </p:nvSpPr>
        <p:spPr>
          <a:xfrm>
            <a:off x="6766058" y="5062855"/>
            <a:ext cx="2036739" cy="2111347"/>
          </a:xfrm>
          <a:prstGeom prst="rect">
            <a:avLst/>
          </a:prstGeom>
          <a:solidFill>
            <a:schemeClr val="tx1"/>
          </a:solidFill>
        </p:spPr>
        <p:txBody>
          <a:bodyPr wrap="square" lIns="182880" tIns="146304" rIns="182880" bIns="146304" rtlCol="0">
            <a:spAutoFit/>
          </a:bodyPr>
          <a:lstStyle/>
          <a:p>
            <a:pPr>
              <a:lnSpc>
                <a:spcPct val="90000"/>
              </a:lnSpc>
              <a:spcAft>
                <a:spcPts val="600"/>
              </a:spcAft>
            </a:pPr>
            <a:r>
              <a:rPr lang="en-US" sz="2400" dirty="0" smtClean="0">
                <a:solidFill>
                  <a:srgbClr val="FFFFFF"/>
                </a:solidFill>
                <a:latin typeface="Segoe UI Light"/>
              </a:rPr>
              <a:t>Some of the </a:t>
            </a:r>
            <a:r>
              <a:rPr lang="en-US" sz="2400" dirty="0" err="1" smtClean="0">
                <a:solidFill>
                  <a:srgbClr val="FFFFFF"/>
                </a:solidFill>
                <a:latin typeface="Segoe UI Light"/>
              </a:rPr>
              <a:t>YamJams</a:t>
            </a:r>
            <a:r>
              <a:rPr lang="en-US" sz="2400" dirty="0" smtClean="0">
                <a:solidFill>
                  <a:srgbClr val="FFFFFF"/>
                </a:solidFill>
                <a:latin typeface="Segoe UI Light"/>
              </a:rPr>
              <a:t> </a:t>
            </a:r>
          </a:p>
          <a:p>
            <a:pPr>
              <a:lnSpc>
                <a:spcPct val="90000"/>
              </a:lnSpc>
              <a:spcAft>
                <a:spcPts val="600"/>
              </a:spcAft>
            </a:pPr>
            <a:r>
              <a:rPr lang="en-US" sz="2400" dirty="0" smtClean="0">
                <a:solidFill>
                  <a:srgbClr val="FFFFFF"/>
                </a:solidFill>
                <a:latin typeface="Segoe UI Light"/>
              </a:rPr>
              <a:t>in the last 6 months…</a:t>
            </a:r>
          </a:p>
          <a:p>
            <a:pPr>
              <a:lnSpc>
                <a:spcPct val="90000"/>
              </a:lnSpc>
              <a:spcAft>
                <a:spcPts val="600"/>
              </a:spcAft>
            </a:pPr>
            <a:endParaRPr lang="en-US" sz="2400" dirty="0" smtClean="0">
              <a:solidFill>
                <a:srgbClr val="FFFFFF"/>
              </a:solidFill>
              <a:latin typeface="Segoe UI Light"/>
            </a:endParaRPr>
          </a:p>
        </p:txBody>
      </p:sp>
      <p:sp>
        <p:nvSpPr>
          <p:cNvPr id="3" name="Isosceles Triangle 2"/>
          <p:cNvSpPr/>
          <p:nvPr/>
        </p:nvSpPr>
        <p:spPr bwMode="auto">
          <a:xfrm rot="5400000">
            <a:off x="3305644" y="3331690"/>
            <a:ext cx="5415565" cy="1330293"/>
          </a:xfrm>
          <a:prstGeom prst="triangle">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0" name="Isosceles Triangle 29"/>
          <p:cNvSpPr/>
          <p:nvPr/>
        </p:nvSpPr>
        <p:spPr bwMode="auto">
          <a:xfrm rot="5400000">
            <a:off x="6839465" y="3331684"/>
            <a:ext cx="5415565" cy="1330293"/>
          </a:xfrm>
          <a:prstGeom prst="triangle">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15"/>
          <a:stretch>
            <a:fillRect/>
          </a:stretch>
        </p:blipFill>
        <p:spPr>
          <a:xfrm>
            <a:off x="5999279" y="2023447"/>
            <a:ext cx="4981575" cy="39147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537864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hidden"/>
                                      </p:to>
                                    </p:set>
                                  </p:childTnLst>
                                </p:cTn>
                              </p:par>
                              <p:par>
                                <p:cTn id="7" presetID="42" presetClass="path" presetSubtype="0" accel="21000" decel="50000" fill="hold" grpId="0" nodeType="withEffect">
                                  <p:stCondLst>
                                    <p:cond delay="0"/>
                                  </p:stCondLst>
                                  <p:childTnLst>
                                    <p:animMotion origin="layout" path="M -1.6288E-6 -3.46346E-6 L 0.00013 0.91353 " pathEditMode="relative" rAng="0" ptsTypes="AA">
                                      <p:cBhvr>
                                        <p:cTn id="8" dur="5000" spd="-100000" fill="hold"/>
                                        <p:tgtEl>
                                          <p:spTgt spid="4"/>
                                        </p:tgtEl>
                                        <p:attrNameLst>
                                          <p:attrName>ppt_x</p:attrName>
                                          <p:attrName>ppt_y</p:attrName>
                                        </p:attrNameLst>
                                      </p:cBhvr>
                                      <p:rCtr x="0" y="45665"/>
                                    </p:animMotion>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500"/>
                                        <p:tgtEl>
                                          <p:spTgt spid="30"/>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7" grpId="0" animBg="1"/>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France: </a:t>
            </a:r>
            <a:r>
              <a:rPr lang="en-US" dirty="0" smtClean="0"/>
              <a:t>a </a:t>
            </a:r>
            <a:r>
              <a:rPr lang="en-US" dirty="0" err="1" smtClean="0"/>
              <a:t>YamJam</a:t>
            </a:r>
            <a:r>
              <a:rPr lang="en-US" dirty="0" smtClean="0"/>
              <a:t> energizes </a:t>
            </a:r>
            <a:r>
              <a:rPr lang="en-US" dirty="0"/>
              <a:t>the </a:t>
            </a:r>
            <a:r>
              <a:rPr lang="en-US" dirty="0" smtClean="0"/>
              <a:t>country</a:t>
            </a:r>
            <a:endParaRPr lang="en-US" dirty="0"/>
          </a:p>
        </p:txBody>
      </p:sp>
      <p:pic>
        <p:nvPicPr>
          <p:cNvPr id="5" name="Picture 4"/>
          <p:cNvPicPr>
            <a:picLocks noChangeAspect="1"/>
          </p:cNvPicPr>
          <p:nvPr/>
        </p:nvPicPr>
        <p:blipFill>
          <a:blip r:embed="rId3"/>
          <a:stretch>
            <a:fillRect/>
          </a:stretch>
        </p:blipFill>
        <p:spPr>
          <a:xfrm>
            <a:off x="436839" y="1674141"/>
            <a:ext cx="11744325" cy="5114925"/>
          </a:xfrm>
          <a:prstGeom prst="rect">
            <a:avLst/>
          </a:prstGeom>
        </p:spPr>
      </p:pic>
      <p:sp>
        <p:nvSpPr>
          <p:cNvPr id="6" name="Rectangular Callout 5"/>
          <p:cNvSpPr/>
          <p:nvPr/>
        </p:nvSpPr>
        <p:spPr bwMode="auto">
          <a:xfrm>
            <a:off x="3627437" y="2815554"/>
            <a:ext cx="2209800" cy="685799"/>
          </a:xfrm>
          <a:prstGeom prst="wedgeRectCallout">
            <a:avLst>
              <a:gd name="adj1" fmla="val 57878"/>
              <a:gd name="adj2" fmla="val 109303"/>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 </a:t>
            </a:r>
            <a:r>
              <a:rPr lang="en-US" sz="2000" dirty="0" err="1" smtClean="0">
                <a:gradFill>
                  <a:gsLst>
                    <a:gs pos="0">
                      <a:srgbClr val="FFFFFF"/>
                    </a:gs>
                    <a:gs pos="100000">
                      <a:srgbClr val="FFFFFF"/>
                    </a:gs>
                  </a:gsLst>
                  <a:lin ang="5400000" scaled="0"/>
                </a:gradFill>
              </a:rPr>
              <a:t>YamJam</a:t>
            </a:r>
            <a:r>
              <a:rPr lang="en-US" sz="2000" dirty="0" smtClean="0">
                <a:gradFill>
                  <a:gsLst>
                    <a:gs pos="0">
                      <a:srgbClr val="FFFFFF"/>
                    </a:gs>
                    <a:gs pos="100000">
                      <a:srgbClr val="FFFFFF"/>
                    </a:gs>
                  </a:gsLst>
                  <a:lin ang="5400000" scaled="0"/>
                </a:gradFill>
              </a:rPr>
              <a:t>…</a:t>
            </a:r>
            <a:endParaRPr lang="en-US" sz="2000" dirty="0">
              <a:gradFill>
                <a:gsLst>
                  <a:gs pos="0">
                    <a:srgbClr val="FFFFFF"/>
                  </a:gs>
                  <a:gs pos="100000">
                    <a:srgbClr val="FFFFFF"/>
                  </a:gs>
                </a:gsLst>
                <a:lin ang="5400000" scaled="0"/>
              </a:gradFill>
            </a:endParaRPr>
          </a:p>
        </p:txBody>
      </p:sp>
      <p:sp>
        <p:nvSpPr>
          <p:cNvPr id="7" name="Rectangular Callout 6"/>
          <p:cNvSpPr/>
          <p:nvPr/>
        </p:nvSpPr>
        <p:spPr bwMode="auto">
          <a:xfrm>
            <a:off x="7285037" y="1367754"/>
            <a:ext cx="2209800" cy="1295400"/>
          </a:xfrm>
          <a:prstGeom prst="wedgeRectCallout">
            <a:avLst>
              <a:gd name="adj1" fmla="val -35225"/>
              <a:gd name="adj2" fmla="val 219022"/>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Has a halo effect on other groups</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3470366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7056437" y="-84138"/>
            <a:ext cx="4495801" cy="7620000"/>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Corp News Portal</a:t>
            </a:r>
            <a:endParaRPr lang="en-US" dirty="0"/>
          </a:p>
        </p:txBody>
      </p:sp>
      <p:sp>
        <p:nvSpPr>
          <p:cNvPr id="3" name="Text Placeholder 2"/>
          <p:cNvSpPr>
            <a:spLocks noGrp="1"/>
          </p:cNvSpPr>
          <p:nvPr>
            <p:ph type="body" sz="quarter" idx="11"/>
          </p:nvPr>
        </p:nvSpPr>
        <p:spPr>
          <a:xfrm>
            <a:off x="274639" y="1212849"/>
            <a:ext cx="11889564" cy="738664"/>
          </a:xfrm>
        </p:spPr>
        <p:txBody>
          <a:bodyPr/>
          <a:lstStyle/>
          <a:p>
            <a:r>
              <a:rPr lang="en-US" dirty="0" smtClean="0"/>
              <a:t>Sharing an historic moment…</a:t>
            </a:r>
            <a:endParaRPr lang="en-US" dirty="0"/>
          </a:p>
        </p:txBody>
      </p:sp>
      <p:pic>
        <p:nvPicPr>
          <p:cNvPr id="4" name="Picture 3"/>
          <p:cNvPicPr>
            <a:picLocks noChangeAspect="1"/>
          </p:cNvPicPr>
          <p:nvPr/>
        </p:nvPicPr>
        <p:blipFill>
          <a:blip r:embed="rId3"/>
          <a:stretch>
            <a:fillRect/>
          </a:stretch>
        </p:blipFill>
        <p:spPr>
          <a:xfrm>
            <a:off x="427037" y="2159750"/>
            <a:ext cx="5618161" cy="4834775"/>
          </a:xfrm>
          <a:prstGeom prst="rect">
            <a:avLst/>
          </a:prstGeom>
          <a:ln>
            <a:solidFill>
              <a:schemeClr val="tx1"/>
            </a:solidFill>
          </a:ln>
        </p:spPr>
      </p:pic>
      <p:pic>
        <p:nvPicPr>
          <p:cNvPr id="5" name="Picture 4"/>
          <p:cNvPicPr>
            <a:picLocks noChangeAspect="1"/>
          </p:cNvPicPr>
          <p:nvPr/>
        </p:nvPicPr>
        <p:blipFill rotWithShape="1">
          <a:blip r:embed="rId4"/>
          <a:srcRect l="440" r="-1"/>
          <a:stretch/>
        </p:blipFill>
        <p:spPr>
          <a:xfrm>
            <a:off x="7132636" y="0"/>
            <a:ext cx="4351437" cy="2777008"/>
          </a:xfrm>
          <a:prstGeom prst="rect">
            <a:avLst/>
          </a:prstGeom>
        </p:spPr>
      </p:pic>
      <p:pic>
        <p:nvPicPr>
          <p:cNvPr id="6" name="Picture 5"/>
          <p:cNvPicPr>
            <a:picLocks noChangeAspect="1"/>
          </p:cNvPicPr>
          <p:nvPr/>
        </p:nvPicPr>
        <p:blipFill>
          <a:blip r:embed="rId5"/>
          <a:stretch>
            <a:fillRect/>
          </a:stretch>
        </p:blipFill>
        <p:spPr>
          <a:xfrm>
            <a:off x="7132637" y="2777008"/>
            <a:ext cx="4346964" cy="4441635"/>
          </a:xfrm>
          <a:prstGeom prst="rect">
            <a:avLst/>
          </a:prstGeom>
        </p:spPr>
      </p:pic>
      <p:sp>
        <p:nvSpPr>
          <p:cNvPr id="8" name="Right Arrow 7"/>
          <p:cNvSpPr/>
          <p:nvPr/>
        </p:nvSpPr>
        <p:spPr bwMode="auto">
          <a:xfrm>
            <a:off x="6370637" y="3547823"/>
            <a:ext cx="1066800" cy="457200"/>
          </a:xfrm>
          <a:prstGeom prst="rightArrow">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66394579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Exec Blogs</a:t>
            </a:r>
            <a:endParaRPr lang="en-US" dirty="0"/>
          </a:p>
        </p:txBody>
      </p:sp>
      <p:sp>
        <p:nvSpPr>
          <p:cNvPr id="3" name="Text Placeholder 2"/>
          <p:cNvSpPr>
            <a:spLocks noGrp="1"/>
          </p:cNvSpPr>
          <p:nvPr>
            <p:ph type="body" sz="quarter" idx="11"/>
          </p:nvPr>
        </p:nvSpPr>
        <p:spPr>
          <a:xfrm>
            <a:off x="274639" y="1212849"/>
            <a:ext cx="4495798" cy="4555093"/>
          </a:xfrm>
        </p:spPr>
        <p:txBody>
          <a:bodyPr/>
          <a:lstStyle/>
          <a:p>
            <a:r>
              <a:rPr lang="en-US" dirty="0" smtClean="0"/>
              <a:t>CIO blog</a:t>
            </a:r>
          </a:p>
          <a:p>
            <a:endParaRPr lang="en-US" dirty="0"/>
          </a:p>
          <a:p>
            <a:r>
              <a:rPr lang="en-US" dirty="0" smtClean="0"/>
              <a:t>IT-wide feed on home page</a:t>
            </a:r>
          </a:p>
          <a:p>
            <a:endParaRPr lang="en-US" dirty="0"/>
          </a:p>
          <a:p>
            <a:r>
              <a:rPr lang="en-US" dirty="0" smtClean="0"/>
              <a:t>Post-specific feed on each post</a:t>
            </a:r>
            <a:endParaRPr lang="en-US" dirty="0"/>
          </a:p>
        </p:txBody>
      </p:sp>
      <p:pic>
        <p:nvPicPr>
          <p:cNvPr id="4" name="Picture 3"/>
          <p:cNvPicPr>
            <a:picLocks noChangeAspect="1"/>
          </p:cNvPicPr>
          <p:nvPr/>
        </p:nvPicPr>
        <p:blipFill>
          <a:blip r:embed="rId2"/>
          <a:stretch>
            <a:fillRect/>
          </a:stretch>
        </p:blipFill>
        <p:spPr>
          <a:xfrm>
            <a:off x="4922837" y="0"/>
            <a:ext cx="7513638" cy="6973089"/>
          </a:xfrm>
          <a:prstGeom prst="rect">
            <a:avLst/>
          </a:prstGeom>
          <a:ln>
            <a:solidFill>
              <a:schemeClr val="tx1"/>
            </a:solidFill>
          </a:ln>
        </p:spPr>
      </p:pic>
    </p:spTree>
    <p:extLst>
      <p:ext uri="{BB962C8B-B14F-4D97-AF65-F5344CB8AC3E}">
        <p14:creationId xmlns:p14="http://schemas.microsoft.com/office/powerpoint/2010/main" val="163095550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6522" name="Rectangle 26"/>
          <p:cNvSpPr>
            <a:spLocks noGrp="1" noChangeArrowheads="1"/>
          </p:cNvSpPr>
          <p:nvPr>
            <p:ph type="title"/>
          </p:nvPr>
        </p:nvSpPr>
        <p:spPr>
          <a:prstGeom prst="rect">
            <a:avLst/>
          </a:prstGeom>
        </p:spPr>
        <p:txBody>
          <a:bodyPr>
            <a:noAutofit/>
          </a:bodyPr>
          <a:lstStyle/>
          <a:p>
            <a:pPr>
              <a:defRPr/>
            </a:pPr>
            <a:r>
              <a:rPr lang="en-GB" dirty="0"/>
              <a:t>Network Maturity and Business Value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4539" y="1787412"/>
            <a:ext cx="7354352" cy="4681052"/>
          </a:xfrm>
          <a:prstGeom prst="rect">
            <a:avLst/>
          </a:prstGeom>
        </p:spPr>
      </p:pic>
      <p:sp>
        <p:nvSpPr>
          <p:cNvPr id="7" name="Rectangular Callout 6"/>
          <p:cNvSpPr/>
          <p:nvPr/>
        </p:nvSpPr>
        <p:spPr>
          <a:xfrm>
            <a:off x="731837" y="3805268"/>
            <a:ext cx="3002855" cy="915799"/>
          </a:xfrm>
          <a:prstGeom prst="wedgeRectCallout">
            <a:avLst>
              <a:gd name="adj1" fmla="val 26041"/>
              <a:gd name="adj2" fmla="val 84432"/>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Employee Connections</a:t>
            </a:r>
          </a:p>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Culture Initiatives</a:t>
            </a:r>
          </a:p>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Sharing Industry Articles &amp; News</a:t>
            </a:r>
          </a:p>
        </p:txBody>
      </p:sp>
      <p:sp>
        <p:nvSpPr>
          <p:cNvPr id="8" name="Rectangular Callout 7"/>
          <p:cNvSpPr/>
          <p:nvPr/>
        </p:nvSpPr>
        <p:spPr>
          <a:xfrm>
            <a:off x="3839467" y="2828761"/>
            <a:ext cx="2678406" cy="954158"/>
          </a:xfrm>
          <a:prstGeom prst="wedgeRectCallout">
            <a:avLst>
              <a:gd name="adj1" fmla="val -20805"/>
              <a:gd name="adj2" fmla="val 73946"/>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Replace Meetings</a:t>
            </a:r>
          </a:p>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Team &amp; Department FAQs</a:t>
            </a:r>
          </a:p>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Employee Recognition</a:t>
            </a:r>
          </a:p>
        </p:txBody>
      </p:sp>
      <p:sp>
        <p:nvSpPr>
          <p:cNvPr id="9" name="Rectangular Callout 8"/>
          <p:cNvSpPr/>
          <p:nvPr/>
        </p:nvSpPr>
        <p:spPr>
          <a:xfrm>
            <a:off x="7834764" y="1673352"/>
            <a:ext cx="2905280" cy="1309357"/>
          </a:xfrm>
          <a:prstGeom prst="wedgeRectCallout">
            <a:avLst>
              <a:gd name="adj1" fmla="val -19820"/>
              <a:gd name="adj2" fmla="val 71313"/>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Any business-related function or task done more efficiently</a:t>
            </a:r>
          </a:p>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Co-creating content</a:t>
            </a:r>
          </a:p>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Sharing best practices &amp; lessons learned</a:t>
            </a:r>
          </a:p>
        </p:txBody>
      </p:sp>
      <p:pic>
        <p:nvPicPr>
          <p:cNvPr id="1026" name="Picture 2" descr="http://jnjma.com/wp-content/uploads/2011/05/arrow.jp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97692" l="0" r="98421">
                        <a14:foregroundMark x1="29474" y1="70769" x2="29474" y2="70769"/>
                        <a14:foregroundMark x1="22632" y1="75385" x2="22632" y2="75385"/>
                        <a14:foregroundMark x1="34737" y1="65385" x2="34737" y2="65385"/>
                        <a14:foregroundMark x1="43158" y1="62308" x2="43158" y2="62308"/>
                        <a14:foregroundMark x1="46842" y1="55385" x2="46842" y2="55385"/>
                        <a14:foregroundMark x1="51053" y1="51538" x2="51053" y2="51538"/>
                        <a14:foregroundMark x1="60526" y1="43846" x2="60526" y2="43846"/>
                        <a14:foregroundMark x1="63684" y1="40769" x2="63684" y2="40769"/>
                        <a14:foregroundMark x1="70526" y1="35385" x2="70526" y2="35385"/>
                        <a14:foregroundMark x1="74737" y1="32308" x2="74737" y2="32308"/>
                        <a14:foregroundMark x1="78421" y1="25385" x2="78421" y2="25385"/>
                      </a14:backgroundRemoval>
                    </a14:imgEffect>
                  </a14:imgLayer>
                </a14:imgProps>
              </a:ext>
              <a:ext uri="{28A0092B-C50C-407E-A947-70E740481C1C}">
                <a14:useLocalDpi xmlns:a14="http://schemas.microsoft.com/office/drawing/2010/main" val="0"/>
              </a:ext>
            </a:extLst>
          </a:blip>
          <a:srcRect/>
          <a:stretch>
            <a:fillRect/>
          </a:stretch>
        </p:blipFill>
        <p:spPr bwMode="auto">
          <a:xfrm>
            <a:off x="5816916" y="3973926"/>
            <a:ext cx="1809750" cy="123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4701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Tales of an early adopter team</a:t>
            </a:r>
            <a:endParaRPr lang="en-US" dirty="0"/>
          </a:p>
        </p:txBody>
      </p:sp>
    </p:spTree>
    <p:extLst>
      <p:ext uri="{BB962C8B-B14F-4D97-AF65-F5344CB8AC3E}">
        <p14:creationId xmlns:p14="http://schemas.microsoft.com/office/powerpoint/2010/main" val="361364682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Background: “Yammer North” team</a:t>
            </a:r>
            <a:endParaRPr lang="en-US" dirty="0"/>
          </a:p>
        </p:txBody>
      </p:sp>
      <p:sp>
        <p:nvSpPr>
          <p:cNvPr id="4" name="Text Placeholder 3"/>
          <p:cNvSpPr>
            <a:spLocks noGrp="1"/>
          </p:cNvSpPr>
          <p:nvPr>
            <p:ph type="body" sz="quarter" idx="10"/>
          </p:nvPr>
        </p:nvSpPr>
        <p:spPr>
          <a:xfrm>
            <a:off x="274639" y="1212849"/>
            <a:ext cx="5486399" cy="4616648"/>
          </a:xfrm>
        </p:spPr>
        <p:txBody>
          <a:bodyPr/>
          <a:lstStyle/>
          <a:p>
            <a:pPr marL="571500" indent="-571500">
              <a:spcBef>
                <a:spcPct val="20000"/>
              </a:spcBef>
              <a:buClr>
                <a:schemeClr val="tx2"/>
              </a:buClr>
              <a:buFont typeface="Arial" panose="020B0604020202020204" pitchFamily="34" charset="0"/>
              <a:buChar char="•"/>
            </a:pPr>
            <a:r>
              <a:rPr lang="en-US" sz="4000" dirty="0">
                <a:gradFill>
                  <a:gsLst>
                    <a:gs pos="13869">
                      <a:schemeClr val="tx2"/>
                    </a:gs>
                    <a:gs pos="42000">
                      <a:schemeClr val="tx2"/>
                    </a:gs>
                  </a:gsLst>
                  <a:lin ang="5400000" scaled="0"/>
                </a:gradFill>
              </a:rPr>
              <a:t>Who: team of 45</a:t>
            </a:r>
          </a:p>
          <a:p>
            <a:pPr marL="571500" lvl="1" indent="-571500">
              <a:buClr>
                <a:schemeClr val="tx2"/>
              </a:buClr>
              <a:buFont typeface="Arial" panose="020B0604020202020204" pitchFamily="34" charset="0"/>
              <a:buChar char="•"/>
            </a:pPr>
            <a:endParaRPr lang="en-US" sz="4000" dirty="0">
              <a:gradFill>
                <a:gsLst>
                  <a:gs pos="13869">
                    <a:schemeClr val="tx2"/>
                  </a:gs>
                  <a:gs pos="42000">
                    <a:schemeClr val="tx2"/>
                  </a:gs>
                </a:gsLst>
                <a:lin ang="5400000" scaled="0"/>
              </a:gradFill>
              <a:latin typeface="+mj-lt"/>
            </a:endParaRPr>
          </a:p>
          <a:p>
            <a:pPr marL="571500" indent="-571500">
              <a:spcBef>
                <a:spcPct val="20000"/>
              </a:spcBef>
              <a:buClr>
                <a:schemeClr val="tx2"/>
              </a:buClr>
              <a:buFont typeface="Arial" panose="020B0604020202020204" pitchFamily="34" charset="0"/>
              <a:buChar char="•"/>
            </a:pPr>
            <a:r>
              <a:rPr lang="en-US" sz="4000" dirty="0">
                <a:gradFill>
                  <a:gsLst>
                    <a:gs pos="13869">
                      <a:schemeClr val="tx2"/>
                    </a:gs>
                    <a:gs pos="42000">
                      <a:schemeClr val="tx2"/>
                    </a:gs>
                  </a:gsLst>
                  <a:lin ang="5400000" scaled="0"/>
                </a:gradFill>
              </a:rPr>
              <a:t>When: June 2013</a:t>
            </a:r>
          </a:p>
          <a:p>
            <a:pPr marL="571500" lvl="1" indent="-571500">
              <a:buClr>
                <a:schemeClr val="tx2"/>
              </a:buClr>
              <a:buFont typeface="Arial" panose="020B0604020202020204" pitchFamily="34" charset="0"/>
              <a:buChar char="•"/>
            </a:pPr>
            <a:endParaRPr lang="en-US" sz="4000" dirty="0">
              <a:gradFill>
                <a:gsLst>
                  <a:gs pos="13869">
                    <a:schemeClr val="tx2"/>
                  </a:gs>
                  <a:gs pos="42000">
                    <a:schemeClr val="tx2"/>
                  </a:gs>
                </a:gsLst>
                <a:lin ang="5400000" scaled="0"/>
              </a:gradFill>
              <a:latin typeface="+mj-lt"/>
            </a:endParaRPr>
          </a:p>
          <a:p>
            <a:pPr marL="571500" indent="-571500">
              <a:spcBef>
                <a:spcPct val="20000"/>
              </a:spcBef>
              <a:buClr>
                <a:schemeClr val="tx2"/>
              </a:buClr>
              <a:buFont typeface="Arial" panose="020B0604020202020204" pitchFamily="34" charset="0"/>
              <a:buChar char="•"/>
            </a:pPr>
            <a:r>
              <a:rPr lang="en-US" sz="4000" dirty="0">
                <a:gradFill>
                  <a:gsLst>
                    <a:gs pos="13869">
                      <a:schemeClr val="tx2"/>
                    </a:gs>
                    <a:gs pos="42000">
                      <a:schemeClr val="tx2"/>
                    </a:gs>
                  </a:gsLst>
                  <a:lin ang="5400000" scaled="0"/>
                </a:gradFill>
              </a:rPr>
              <a:t>Why should you care? </a:t>
            </a:r>
          </a:p>
          <a:p>
            <a:pPr lvl="1">
              <a:buClr>
                <a:schemeClr val="tx2"/>
              </a:buClr>
            </a:pPr>
            <a:r>
              <a:rPr lang="en-US" i="1" dirty="0" smtClean="0"/>
              <a:t>	What worked for us could work for 	similar teams in your organizations… </a:t>
            </a:r>
          </a:p>
        </p:txBody>
      </p:sp>
      <p:sp>
        <p:nvSpPr>
          <p:cNvPr id="2" name="Text Placeholder 1"/>
          <p:cNvSpPr>
            <a:spLocks noGrp="1"/>
          </p:cNvSpPr>
          <p:nvPr>
            <p:ph type="body" sz="quarter" idx="11"/>
          </p:nvPr>
        </p:nvSpPr>
        <p:spPr>
          <a:xfrm>
            <a:off x="12580937" y="8315908"/>
            <a:ext cx="990600" cy="3410759"/>
          </a:xfrm>
        </p:spPr>
        <p:txBody>
          <a:bodyPr/>
          <a:lstStyle/>
          <a:p>
            <a:endParaRPr lang="en-US" dirty="0"/>
          </a:p>
        </p:txBody>
      </p:sp>
      <p:pic>
        <p:nvPicPr>
          <p:cNvPr id="1026" name="Picture 2" descr="http://www.vapartners.ca/wp-content/uploads/2013/04/Attracting-Early-Adopters-Startups.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1074" y="1363662"/>
            <a:ext cx="6037620" cy="5239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881354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Microsoft: Our Enterprise </a:t>
            </a:r>
            <a:br>
              <a:rPr lang="en-US" dirty="0" smtClean="0"/>
            </a:br>
            <a:r>
              <a:rPr lang="en-US" dirty="0" smtClean="0"/>
              <a:t>Social Journey</a:t>
            </a:r>
            <a:endParaRPr lang="en-US" dirty="0"/>
          </a:p>
        </p:txBody>
      </p:sp>
      <p:sp>
        <p:nvSpPr>
          <p:cNvPr id="5" name="Text Placeholder 4"/>
          <p:cNvSpPr>
            <a:spLocks noGrp="1"/>
          </p:cNvSpPr>
          <p:nvPr>
            <p:ph type="body" sz="quarter" idx="14"/>
          </p:nvPr>
        </p:nvSpPr>
        <p:spPr/>
        <p:txBody>
          <a:bodyPr/>
          <a:lstStyle/>
          <a:p>
            <a:r>
              <a:rPr lang="en-US" dirty="0" smtClean="0"/>
              <a:t>Chris Slemp and Ethan Gur-esh</a:t>
            </a:r>
          </a:p>
          <a:p>
            <a:r>
              <a:rPr lang="en-US" dirty="0" smtClean="0"/>
              <a:t>Microsoft IT &amp; SharePoint Engineering</a:t>
            </a:r>
          </a:p>
          <a:p>
            <a:r>
              <a:rPr lang="en-US" dirty="0" smtClean="0"/>
              <a:t>Microsoft</a:t>
            </a:r>
            <a:endParaRPr lang="en-US" dirty="0"/>
          </a:p>
        </p:txBody>
      </p:sp>
      <p:sp>
        <p:nvSpPr>
          <p:cNvPr id="2" name="Text Placeholder 1"/>
          <p:cNvSpPr>
            <a:spLocks noGrp="1"/>
          </p:cNvSpPr>
          <p:nvPr>
            <p:ph type="body" sz="quarter" idx="15"/>
          </p:nvPr>
        </p:nvSpPr>
        <p:spPr/>
        <p:txBody>
          <a:bodyPr/>
          <a:lstStyle/>
          <a:p>
            <a:r>
              <a:rPr lang="en-US" dirty="0" smtClean="0"/>
              <a:t>SPC280</a:t>
            </a:r>
            <a:endParaRPr lang="en-US" dirty="0"/>
          </a:p>
        </p:txBody>
      </p:sp>
    </p:spTree>
    <p:extLst>
      <p:ext uri="{BB962C8B-B14F-4D97-AF65-F5344CB8AC3E}">
        <p14:creationId xmlns:p14="http://schemas.microsoft.com/office/powerpoint/2010/main" val="22097618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6095999" cy="5946243"/>
          </a:xfrm>
        </p:spPr>
        <p:txBody>
          <a:bodyPr/>
          <a:lstStyle/>
          <a:p>
            <a:pPr marL="571500" indent="-571500">
              <a:buFont typeface="Arial" panose="020B0604020202020204" pitchFamily="34" charset="0"/>
              <a:buChar char="•"/>
            </a:pPr>
            <a:r>
              <a:rPr lang="en-US" b="1" dirty="0" smtClean="0"/>
              <a:t>EXPERIMENT:  </a:t>
            </a:r>
            <a:r>
              <a:rPr lang="en-US" dirty="0" smtClean="0"/>
              <a:t>Move all team-internal </a:t>
            </a:r>
            <a:r>
              <a:rPr lang="en-US" dirty="0" err="1" smtClean="0"/>
              <a:t>comms</a:t>
            </a:r>
            <a:r>
              <a:rPr lang="en-US" dirty="0" smtClean="0"/>
              <a:t> to Yammer</a:t>
            </a:r>
          </a:p>
          <a:p>
            <a:pPr marL="571500" indent="-571500">
              <a:buFont typeface="Arial" panose="020B0604020202020204" pitchFamily="34" charset="0"/>
              <a:buChar char="•"/>
            </a:pPr>
            <a:endParaRPr lang="en-US" sz="2800" dirty="0" smtClean="0"/>
          </a:p>
          <a:p>
            <a:pPr marL="571500" indent="-571500">
              <a:buFont typeface="Arial" panose="020B0604020202020204" pitchFamily="34" charset="0"/>
              <a:buChar char="•"/>
            </a:pPr>
            <a:r>
              <a:rPr lang="en-US" b="1" dirty="0" smtClean="0"/>
              <a:t>Hypothesis: </a:t>
            </a:r>
            <a:r>
              <a:rPr lang="en-US" dirty="0" smtClean="0"/>
              <a:t>We’ll be more effective publicly in Yammer vs. privately in e-mail</a:t>
            </a:r>
          </a:p>
          <a:p>
            <a:pPr marL="571500" indent="-571500">
              <a:buFont typeface="Arial" panose="020B0604020202020204" pitchFamily="34" charset="0"/>
              <a:buChar char="•"/>
            </a:pPr>
            <a:endParaRPr lang="en-US" sz="2800" b="1" dirty="0" smtClean="0"/>
          </a:p>
          <a:p>
            <a:pPr marL="571500" indent="-571500">
              <a:buFont typeface="Arial" panose="020B0604020202020204" pitchFamily="34" charset="0"/>
              <a:buChar char="•"/>
            </a:pPr>
            <a:r>
              <a:rPr lang="en-US" b="1" dirty="0" smtClean="0"/>
              <a:t>Time limit: </a:t>
            </a:r>
            <a:r>
              <a:rPr lang="en-US" dirty="0" smtClean="0"/>
              <a:t>1 week</a:t>
            </a:r>
          </a:p>
        </p:txBody>
      </p:sp>
      <p:sp>
        <p:nvSpPr>
          <p:cNvPr id="4" name="Title 3"/>
          <p:cNvSpPr>
            <a:spLocks noGrp="1"/>
          </p:cNvSpPr>
          <p:nvPr>
            <p:ph type="title"/>
          </p:nvPr>
        </p:nvSpPr>
        <p:spPr/>
        <p:txBody>
          <a:bodyPr/>
          <a:lstStyle/>
          <a:p>
            <a:r>
              <a:rPr lang="en-US" dirty="0" smtClean="0"/>
              <a:t>Getting started: No-email week</a:t>
            </a:r>
            <a:endParaRPr lang="en-US" dirty="0"/>
          </a:p>
        </p:txBody>
      </p:sp>
      <p:pic>
        <p:nvPicPr>
          <p:cNvPr id="9" name="Picture 4" descr="http://getstimulated.files.wordpress.com/2011/01/experime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5439" y="1212847"/>
            <a:ext cx="5333998" cy="5421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943693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6324599" cy="5219891"/>
          </a:xfrm>
        </p:spPr>
        <p:txBody>
          <a:bodyPr/>
          <a:lstStyle/>
          <a:p>
            <a:pPr marL="0" indent="0">
              <a:buNone/>
            </a:pPr>
            <a:r>
              <a:rPr lang="en-US" dirty="0" smtClean="0"/>
              <a:t>1 PUBLIC group for team</a:t>
            </a:r>
          </a:p>
          <a:p>
            <a:endParaRPr lang="en-US" sz="2400" dirty="0"/>
          </a:p>
          <a:p>
            <a:pPr marL="0" indent="0">
              <a:buNone/>
            </a:pPr>
            <a:r>
              <a:rPr lang="en-US" dirty="0" smtClean="0"/>
              <a:t>Leaders committed to:</a:t>
            </a:r>
          </a:p>
          <a:p>
            <a:endParaRPr lang="en-US" sz="2400" dirty="0" smtClean="0"/>
          </a:p>
          <a:p>
            <a:r>
              <a:rPr lang="en-US" dirty="0" smtClean="0"/>
              <a:t>Yammer posts:</a:t>
            </a:r>
          </a:p>
          <a:p>
            <a:pPr marL="917575" lvl="3" indent="-457200"/>
            <a:r>
              <a:rPr lang="en-US" dirty="0" smtClean="0"/>
              <a:t>Team Status Updates</a:t>
            </a:r>
          </a:p>
          <a:p>
            <a:pPr marL="917575" lvl="3" indent="-457200"/>
            <a:r>
              <a:rPr lang="en-US" dirty="0" smtClean="0"/>
              <a:t>“I brought in donuts…”</a:t>
            </a:r>
          </a:p>
          <a:p>
            <a:pPr marL="346075" indent="-571500"/>
            <a:endParaRPr lang="en-US" sz="2400" dirty="0" smtClean="0"/>
          </a:p>
          <a:p>
            <a:pPr marL="346075" indent="-571500"/>
            <a:r>
              <a:rPr lang="en-US" dirty="0" smtClean="0"/>
              <a:t>Liking posts they had seen/agree with </a:t>
            </a:r>
            <a:endParaRPr lang="en-US" dirty="0"/>
          </a:p>
        </p:txBody>
      </p:sp>
      <p:sp>
        <p:nvSpPr>
          <p:cNvPr id="2" name="Title 1"/>
          <p:cNvSpPr>
            <a:spLocks noGrp="1"/>
          </p:cNvSpPr>
          <p:nvPr>
            <p:ph type="title"/>
          </p:nvPr>
        </p:nvSpPr>
        <p:spPr/>
        <p:txBody>
          <a:bodyPr/>
          <a:lstStyle/>
          <a:p>
            <a:r>
              <a:rPr lang="en-US" smtClean="0"/>
              <a:t>Getting the ball rolling: Leadership</a:t>
            </a:r>
            <a:endParaRPr lang="en-US" dirty="0"/>
          </a:p>
        </p:txBody>
      </p:sp>
      <p:pic>
        <p:nvPicPr>
          <p:cNvPr id="2050" name="Picture 2" descr="http://philmckinney.com/wp/wp-content/uploads/2005/05/iStock_000015752010Medium.jpg"/>
          <p:cNvPicPr>
            <a:picLocks noChangeAspect="1" noChangeArrowheads="1"/>
          </p:cNvPicPr>
          <p:nvPr/>
        </p:nvPicPr>
        <p:blipFill rotWithShape="1">
          <a:blip r:embed="rId2">
            <a:extLst>
              <a:ext uri="{28A0092B-C50C-407E-A947-70E740481C1C}">
                <a14:useLocalDpi xmlns:a14="http://schemas.microsoft.com/office/drawing/2010/main" val="0"/>
              </a:ext>
            </a:extLst>
          </a:blip>
          <a:srcRect t="17213" b="11087"/>
          <a:stretch/>
        </p:blipFill>
        <p:spPr bwMode="auto">
          <a:xfrm>
            <a:off x="6865939" y="1212849"/>
            <a:ext cx="5105398" cy="54457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753642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the ball </a:t>
            </a:r>
            <a:r>
              <a:rPr lang="en-US" dirty="0" smtClean="0"/>
              <a:t>rolling: </a:t>
            </a:r>
            <a:r>
              <a:rPr lang="en-US" dirty="0"/>
              <a:t>Project teams</a:t>
            </a:r>
          </a:p>
        </p:txBody>
      </p:sp>
      <p:sp>
        <p:nvSpPr>
          <p:cNvPr id="3" name="Text Placeholder 2"/>
          <p:cNvSpPr>
            <a:spLocks noGrp="1"/>
          </p:cNvSpPr>
          <p:nvPr>
            <p:ph type="body" sz="quarter" idx="10"/>
          </p:nvPr>
        </p:nvSpPr>
        <p:spPr/>
        <p:txBody>
          <a:bodyPr/>
          <a:lstStyle/>
          <a:p>
            <a:pPr marL="571500" indent="-571500">
              <a:buFont typeface="Arial" panose="020B0604020202020204" pitchFamily="34" charset="0"/>
              <a:buChar char="•"/>
            </a:pPr>
            <a:r>
              <a:rPr lang="en-US" dirty="0"/>
              <a:t>Project team leads made </a:t>
            </a:r>
            <a:r>
              <a:rPr lang="en-US" dirty="0" smtClean="0"/>
              <a:t>PUBLIC </a:t>
            </a:r>
            <a:r>
              <a:rPr lang="en-US" dirty="0"/>
              <a:t>groups for their projects.</a:t>
            </a:r>
          </a:p>
          <a:p>
            <a:pPr marL="571500" lvl="1" indent="-571500">
              <a:buFont typeface="Arial" panose="020B0604020202020204" pitchFamily="34" charset="0"/>
              <a:buChar char="•"/>
            </a:pPr>
            <a:r>
              <a:rPr lang="en-US" dirty="0"/>
              <a:t>Used by project team to discuss day-to-day issues</a:t>
            </a:r>
            <a:r>
              <a:rPr lang="en-US" dirty="0" smtClean="0"/>
              <a:t>.</a:t>
            </a:r>
          </a:p>
          <a:p>
            <a:pPr marL="571500" lvl="1" indent="-571500">
              <a:buFont typeface="Arial" panose="020B0604020202020204" pitchFamily="34" charset="0"/>
              <a:buChar char="•"/>
            </a:pPr>
            <a:endParaRPr lang="en-US" dirty="0"/>
          </a:p>
          <a:p>
            <a:pPr marL="571500" indent="-571500">
              <a:buFont typeface="Arial" panose="020B0604020202020204" pitchFamily="34" charset="0"/>
              <a:buChar char="•"/>
            </a:pPr>
            <a:r>
              <a:rPr lang="en-US" dirty="0"/>
              <a:t>Team leads also posted project status to the team-wide group. </a:t>
            </a:r>
          </a:p>
        </p:txBody>
      </p:sp>
      <p:sp>
        <p:nvSpPr>
          <p:cNvPr id="7" name="Text Placeholder 6"/>
          <p:cNvSpPr>
            <a:spLocks noGrp="1"/>
          </p:cNvSpPr>
          <p:nvPr>
            <p:ph type="body" sz="quarter" idx="11"/>
          </p:nvPr>
        </p:nvSpPr>
        <p:spPr/>
        <p:txBody>
          <a:bodyPr/>
          <a:lstStyle/>
          <a:p>
            <a:endParaRPr lang="en-US" dirty="0"/>
          </a:p>
        </p:txBody>
      </p:sp>
      <p:pic>
        <p:nvPicPr>
          <p:cNvPr id="5" name="Picture 4"/>
          <p:cNvPicPr>
            <a:picLocks noChangeAspect="1"/>
          </p:cNvPicPr>
          <p:nvPr/>
        </p:nvPicPr>
        <p:blipFill>
          <a:blip r:embed="rId2"/>
          <a:stretch>
            <a:fillRect/>
          </a:stretch>
        </p:blipFill>
        <p:spPr>
          <a:xfrm>
            <a:off x="8275637" y="2264730"/>
            <a:ext cx="2396073" cy="4729795"/>
          </a:xfrm>
          <a:prstGeom prst="rect">
            <a:avLst/>
          </a:prstGeom>
        </p:spPr>
      </p:pic>
      <p:pic>
        <p:nvPicPr>
          <p:cNvPr id="6" name="Picture 5"/>
          <p:cNvPicPr>
            <a:picLocks noChangeAspect="1"/>
          </p:cNvPicPr>
          <p:nvPr/>
        </p:nvPicPr>
        <p:blipFill>
          <a:blip r:embed="rId3"/>
          <a:stretch>
            <a:fillRect/>
          </a:stretch>
        </p:blipFill>
        <p:spPr>
          <a:xfrm>
            <a:off x="6401896" y="1212849"/>
            <a:ext cx="5762625" cy="1047750"/>
          </a:xfrm>
          <a:prstGeom prst="rect">
            <a:avLst/>
          </a:prstGeom>
        </p:spPr>
      </p:pic>
      <p:pic>
        <p:nvPicPr>
          <p:cNvPr id="4" name="Picture 3"/>
          <p:cNvPicPr>
            <a:picLocks noChangeAspect="1"/>
          </p:cNvPicPr>
          <p:nvPr/>
        </p:nvPicPr>
        <p:blipFill rotWithShape="1">
          <a:blip r:embed="rId4"/>
          <a:srcRect l="31667" t="10666" r="21667" b="16667"/>
          <a:stretch/>
        </p:blipFill>
        <p:spPr>
          <a:xfrm>
            <a:off x="6370636" y="1216980"/>
            <a:ext cx="5791201" cy="5520573"/>
          </a:xfrm>
          <a:prstGeom prst="rect">
            <a:avLst/>
          </a:prstGeom>
        </p:spPr>
      </p:pic>
    </p:spTree>
    <p:extLst>
      <p:ext uri="{BB962C8B-B14F-4D97-AF65-F5344CB8AC3E}">
        <p14:creationId xmlns:p14="http://schemas.microsoft.com/office/powerpoint/2010/main" val="22100087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Forming Good </a:t>
            </a:r>
            <a:r>
              <a:rPr lang="en-US" smtClean="0"/>
              <a:t>Habits Through </a:t>
            </a:r>
            <a:r>
              <a:rPr lang="en-US" dirty="0" smtClean="0"/>
              <a:t>Shame</a:t>
            </a:r>
            <a:endParaRPr lang="en-US" dirty="0"/>
          </a:p>
        </p:txBody>
      </p:sp>
      <p:sp>
        <p:nvSpPr>
          <p:cNvPr id="3" name="Text Placeholder 2"/>
          <p:cNvSpPr>
            <a:spLocks noGrp="1"/>
          </p:cNvSpPr>
          <p:nvPr>
            <p:ph type="body" sz="quarter" idx="10"/>
          </p:nvPr>
        </p:nvSpPr>
        <p:spPr/>
        <p:txBody>
          <a:bodyPr/>
          <a:lstStyle/>
          <a:p>
            <a:pPr marL="571500" indent="-571500">
              <a:buFont typeface="Arial" panose="020B0604020202020204" pitchFamily="34" charset="0"/>
              <a:buChar char="•"/>
            </a:pPr>
            <a:r>
              <a:rPr lang="en-US" b="1" dirty="0"/>
              <a:t>Yammer North  </a:t>
            </a:r>
            <a:r>
              <a:rPr lang="en-US" b="1" dirty="0" err="1"/>
              <a:t>Shamers</a:t>
            </a:r>
            <a:r>
              <a:rPr lang="en-US" b="1" dirty="0"/>
              <a:t>:</a:t>
            </a:r>
            <a:r>
              <a:rPr lang="en-US" dirty="0"/>
              <a:t> Place you could shame others for using e-mail during the week. </a:t>
            </a:r>
          </a:p>
          <a:p>
            <a:pPr marL="571500" indent="-571500">
              <a:buFont typeface="Arial" panose="020B0604020202020204" pitchFamily="34" charset="0"/>
              <a:buChar char="•"/>
            </a:pPr>
            <a:r>
              <a:rPr lang="en-US" dirty="0"/>
              <a:t>People started self-shaming… </a:t>
            </a:r>
          </a:p>
        </p:txBody>
      </p:sp>
      <p:sp>
        <p:nvSpPr>
          <p:cNvPr id="5" name="Text Placeholder 4"/>
          <p:cNvSpPr>
            <a:spLocks noGrp="1"/>
          </p:cNvSpPr>
          <p:nvPr>
            <p:ph type="body" sz="quarter" idx="11"/>
          </p:nvPr>
        </p:nvSpPr>
        <p:spPr/>
        <p:txBody>
          <a:bodyPr/>
          <a:lstStyle/>
          <a:p>
            <a:endParaRPr lang="en-US"/>
          </a:p>
        </p:txBody>
      </p:sp>
      <p:pic>
        <p:nvPicPr>
          <p:cNvPr id="11" name="Picture 10"/>
          <p:cNvPicPr>
            <a:picLocks noChangeAspect="1"/>
          </p:cNvPicPr>
          <p:nvPr/>
        </p:nvPicPr>
        <p:blipFill rotWithShape="1">
          <a:blip r:embed="rId2"/>
          <a:srcRect l="29038" t="15410" r="36346" b="20929"/>
          <a:stretch/>
        </p:blipFill>
        <p:spPr>
          <a:xfrm>
            <a:off x="6675439" y="1237568"/>
            <a:ext cx="5105398" cy="5672664"/>
          </a:xfrm>
          <a:prstGeom prst="rect">
            <a:avLst/>
          </a:prstGeom>
        </p:spPr>
      </p:pic>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21551"/>
          <a:stretch/>
        </p:blipFill>
        <p:spPr>
          <a:xfrm>
            <a:off x="6137292" y="1185861"/>
            <a:ext cx="6108684" cy="5697383"/>
          </a:xfrm>
          <a:prstGeom prst="rect">
            <a:avLst/>
          </a:prstGeom>
        </p:spPr>
      </p:pic>
    </p:spTree>
    <p:extLst>
      <p:ext uri="{BB962C8B-B14F-4D97-AF65-F5344CB8AC3E}">
        <p14:creationId xmlns:p14="http://schemas.microsoft.com/office/powerpoint/2010/main" val="36302211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heel(1)">
                                      <p:cBhvr>
                                        <p:cTn id="2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Positive Observations </a:t>
            </a:r>
            <a:r>
              <a:rPr lang="en-US" dirty="0"/>
              <a:t>: Project </a:t>
            </a:r>
            <a:r>
              <a:rPr lang="en-US" dirty="0" smtClean="0"/>
              <a:t>Teams</a:t>
            </a:r>
            <a:endParaRPr lang="en-US" dirty="0"/>
          </a:p>
        </p:txBody>
      </p:sp>
      <p:sp>
        <p:nvSpPr>
          <p:cNvPr id="3" name="Text Placeholder 2"/>
          <p:cNvSpPr>
            <a:spLocks noGrp="1"/>
          </p:cNvSpPr>
          <p:nvPr>
            <p:ph type="body" sz="quarter" idx="10"/>
          </p:nvPr>
        </p:nvSpPr>
        <p:spPr>
          <a:xfrm>
            <a:off x="274639" y="1212849"/>
            <a:ext cx="5486399" cy="4567404"/>
          </a:xfrm>
        </p:spPr>
        <p:txBody>
          <a:bodyPr/>
          <a:lstStyle/>
          <a:p>
            <a:pPr marL="571500" indent="-571500">
              <a:buFont typeface="Arial" panose="020B0604020202020204" pitchFamily="34" charset="0"/>
              <a:buChar char="•"/>
            </a:pPr>
            <a:r>
              <a:rPr lang="en-US" dirty="0"/>
              <a:t>My boss’ boss liked </a:t>
            </a:r>
            <a:r>
              <a:rPr lang="en-US" dirty="0" smtClean="0"/>
              <a:t>my post!</a:t>
            </a:r>
            <a:endParaRPr lang="en-US" dirty="0"/>
          </a:p>
          <a:p>
            <a:pPr marL="571500" indent="-571500">
              <a:buFont typeface="Arial" panose="020B0604020202020204" pitchFamily="34" charset="0"/>
              <a:buChar char="•"/>
            </a:pPr>
            <a:endParaRPr lang="en-US" sz="2800" dirty="0" smtClean="0"/>
          </a:p>
          <a:p>
            <a:pPr marL="571500" indent="-571500">
              <a:buFont typeface="Arial" panose="020B0604020202020204" pitchFamily="34" charset="0"/>
              <a:buChar char="•"/>
            </a:pPr>
            <a:r>
              <a:rPr lang="en-US" dirty="0" smtClean="0"/>
              <a:t>Questions </a:t>
            </a:r>
            <a:r>
              <a:rPr lang="en-US" dirty="0"/>
              <a:t>get answered so much faster</a:t>
            </a:r>
          </a:p>
          <a:p>
            <a:pPr marL="571500" indent="-571500">
              <a:buFont typeface="Arial" panose="020B0604020202020204" pitchFamily="34" charset="0"/>
              <a:buChar char="•"/>
            </a:pPr>
            <a:endParaRPr lang="en-US" sz="2800" dirty="0" smtClean="0"/>
          </a:p>
          <a:p>
            <a:pPr marL="571500" indent="-571500">
              <a:buFont typeface="Arial" panose="020B0604020202020204" pitchFamily="34" charset="0"/>
              <a:buChar char="•"/>
            </a:pPr>
            <a:r>
              <a:rPr lang="en-US" dirty="0" smtClean="0"/>
              <a:t>New </a:t>
            </a:r>
            <a:r>
              <a:rPr lang="en-US" dirty="0"/>
              <a:t>people get up to speed so </a:t>
            </a:r>
            <a:r>
              <a:rPr lang="en-US" dirty="0" smtClean="0"/>
              <a:t>easily</a:t>
            </a:r>
            <a:endParaRPr lang="en-US" dirty="0"/>
          </a:p>
        </p:txBody>
      </p:sp>
      <p:sp>
        <p:nvSpPr>
          <p:cNvPr id="6" name="Text Placeholder 5"/>
          <p:cNvSpPr>
            <a:spLocks noGrp="1"/>
          </p:cNvSpPr>
          <p:nvPr>
            <p:ph type="body" sz="quarter" idx="11"/>
          </p:nvPr>
        </p:nvSpPr>
        <p:spPr/>
        <p:txBody>
          <a:bodyPr/>
          <a:lstStyle/>
          <a:p>
            <a:endParaRPr lang="en-US"/>
          </a:p>
        </p:txBody>
      </p:sp>
      <p:pic>
        <p:nvPicPr>
          <p:cNvPr id="5" name="Picture 2" descr="http://abhisays.com/wp-content/uploads/2010/10/facebook_like_buton.png"/>
          <p:cNvPicPr>
            <a:picLocks noChangeAspect="1" noChangeArrowheads="1"/>
          </p:cNvPicPr>
          <p:nvPr/>
        </p:nvPicPr>
        <p:blipFill rotWithShape="1">
          <a:blip r:embed="rId3">
            <a:extLst>
              <a:ext uri="{28A0092B-C50C-407E-A947-70E740481C1C}">
                <a14:useLocalDpi xmlns:a14="http://schemas.microsoft.com/office/drawing/2010/main" val="0"/>
              </a:ext>
            </a:extLst>
          </a:blip>
          <a:srcRect t="9895" r="13095" b="6916"/>
          <a:stretch/>
        </p:blipFill>
        <p:spPr bwMode="auto">
          <a:xfrm>
            <a:off x="6601603" y="1230311"/>
            <a:ext cx="5562600" cy="4953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017225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Positive Observations </a:t>
            </a:r>
            <a:r>
              <a:rPr lang="en-US" dirty="0"/>
              <a:t>: Team Leaders</a:t>
            </a:r>
            <a:br>
              <a:rPr lang="en-US" dirty="0"/>
            </a:br>
            <a:endParaRPr lang="en-US" dirty="0"/>
          </a:p>
        </p:txBody>
      </p:sp>
      <p:sp>
        <p:nvSpPr>
          <p:cNvPr id="3" name="Text Placeholder 2"/>
          <p:cNvSpPr>
            <a:spLocks noGrp="1"/>
          </p:cNvSpPr>
          <p:nvPr>
            <p:ph type="body" sz="quarter" idx="10"/>
          </p:nvPr>
        </p:nvSpPr>
        <p:spPr>
          <a:xfrm>
            <a:off x="274639" y="1212849"/>
            <a:ext cx="5486399" cy="5066002"/>
          </a:xfrm>
        </p:spPr>
        <p:txBody>
          <a:bodyPr/>
          <a:lstStyle/>
          <a:p>
            <a:pPr marL="571500" indent="-571500">
              <a:buFont typeface="Arial" panose="020B0604020202020204" pitchFamily="34" charset="0"/>
              <a:buChar char="•"/>
            </a:pPr>
            <a:r>
              <a:rPr lang="en-US" dirty="0" smtClean="0"/>
              <a:t>We feel more informed</a:t>
            </a:r>
          </a:p>
          <a:p>
            <a:pPr marL="571500" indent="-571500">
              <a:buFont typeface="Arial" panose="020B0604020202020204" pitchFamily="34" charset="0"/>
              <a:buChar char="•"/>
            </a:pPr>
            <a:endParaRPr lang="en-US" sz="2800" dirty="0" smtClean="0"/>
          </a:p>
          <a:p>
            <a:pPr marL="571500" indent="-571500">
              <a:buFont typeface="Arial" panose="020B0604020202020204" pitchFamily="34" charset="0"/>
              <a:buChar char="•"/>
            </a:pPr>
            <a:r>
              <a:rPr lang="en-US" dirty="0" smtClean="0"/>
              <a:t>Sharing decisions publicly (e.g. bug decisions) helps the team level-set</a:t>
            </a:r>
          </a:p>
          <a:p>
            <a:pPr marL="571500" indent="-571500">
              <a:buFont typeface="Arial" panose="020B0604020202020204" pitchFamily="34" charset="0"/>
              <a:buChar char="•"/>
            </a:pPr>
            <a:endParaRPr lang="en-US" sz="2800" dirty="0" smtClean="0"/>
          </a:p>
          <a:p>
            <a:pPr marL="571500" indent="-571500">
              <a:buFont typeface="Arial" panose="020B0604020202020204" pitchFamily="34" charset="0"/>
              <a:buChar char="•"/>
            </a:pPr>
            <a:r>
              <a:rPr lang="en-US" dirty="0" smtClean="0"/>
              <a:t>People are more willing to ask questions</a:t>
            </a:r>
            <a:endParaRPr lang="en-US" dirty="0"/>
          </a:p>
        </p:txBody>
      </p:sp>
      <p:sp>
        <p:nvSpPr>
          <p:cNvPr id="5" name="Text Placeholder 4"/>
          <p:cNvSpPr>
            <a:spLocks noGrp="1"/>
          </p:cNvSpPr>
          <p:nvPr>
            <p:ph type="body" sz="quarter" idx="11"/>
          </p:nvPr>
        </p:nvSpPr>
        <p:spPr/>
        <p:txBody>
          <a:bodyPr/>
          <a:lstStyle/>
          <a:p>
            <a:endParaRPr lang="en-US"/>
          </a:p>
        </p:txBody>
      </p:sp>
      <p:pic>
        <p:nvPicPr>
          <p:cNvPr id="3074" name="Picture 2" descr="http://abhisays.com/wp-content/uploads/2010/10/facebook_like_buton.png"/>
          <p:cNvPicPr>
            <a:picLocks noChangeAspect="1" noChangeArrowheads="1"/>
          </p:cNvPicPr>
          <p:nvPr/>
        </p:nvPicPr>
        <p:blipFill rotWithShape="1">
          <a:blip r:embed="rId3">
            <a:extLst>
              <a:ext uri="{28A0092B-C50C-407E-A947-70E740481C1C}">
                <a14:useLocalDpi xmlns:a14="http://schemas.microsoft.com/office/drawing/2010/main" val="0"/>
              </a:ext>
            </a:extLst>
          </a:blip>
          <a:srcRect t="9895" r="13095" b="6916"/>
          <a:stretch/>
        </p:blipFill>
        <p:spPr bwMode="auto">
          <a:xfrm>
            <a:off x="6601603" y="1230311"/>
            <a:ext cx="5562600" cy="4953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424945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Positive Observations: The rest of MSFT</a:t>
            </a:r>
            <a:endParaRPr lang="en-US" dirty="0"/>
          </a:p>
        </p:txBody>
      </p:sp>
      <p:sp>
        <p:nvSpPr>
          <p:cNvPr id="3" name="Text Placeholder 2"/>
          <p:cNvSpPr>
            <a:spLocks noGrp="1"/>
          </p:cNvSpPr>
          <p:nvPr>
            <p:ph type="body" sz="quarter" idx="10"/>
          </p:nvPr>
        </p:nvSpPr>
        <p:spPr>
          <a:xfrm>
            <a:off x="274639" y="1212849"/>
            <a:ext cx="5486399" cy="2720745"/>
          </a:xfrm>
        </p:spPr>
        <p:txBody>
          <a:bodyPr/>
          <a:lstStyle/>
          <a:p>
            <a:pPr marL="627063" indent="-571500">
              <a:buFont typeface="Arial" panose="020B0604020202020204" pitchFamily="34" charset="0"/>
              <a:buChar char="•"/>
            </a:pPr>
            <a:r>
              <a:rPr lang="en-US" sz="4800" dirty="0"/>
              <a:t>Many more helpful strangers than </a:t>
            </a:r>
            <a:r>
              <a:rPr lang="en-US" sz="4800" dirty="0" smtClean="0"/>
              <a:t>trolls!</a:t>
            </a:r>
            <a:endParaRPr lang="en-US" sz="4800" dirty="0"/>
          </a:p>
          <a:p>
            <a:pPr marL="627063" indent="-571500">
              <a:buFont typeface="Arial" panose="020B0604020202020204" pitchFamily="34" charset="0"/>
              <a:buChar char="•"/>
            </a:pPr>
            <a:endParaRPr lang="en-US" sz="2800" dirty="0" smtClean="0"/>
          </a:p>
        </p:txBody>
      </p:sp>
      <p:pic>
        <p:nvPicPr>
          <p:cNvPr id="2050" name="Picture 2" descr="https://i.chzbgr.com/maxW500/2802855168/h352F9A23/"/>
          <p:cNvPicPr>
            <a:picLocks noChangeAspect="1" noChangeArrowheads="1"/>
          </p:cNvPicPr>
          <p:nvPr/>
        </p:nvPicPr>
        <p:blipFill rotWithShape="1">
          <a:blip r:embed="rId2">
            <a:extLst>
              <a:ext uri="{28A0092B-C50C-407E-A947-70E740481C1C}">
                <a14:useLocalDpi xmlns:a14="http://schemas.microsoft.com/office/drawing/2010/main" val="0"/>
              </a:ext>
            </a:extLst>
          </a:blip>
          <a:srcRect b="4054"/>
          <a:stretch/>
        </p:blipFill>
        <p:spPr bwMode="auto">
          <a:xfrm>
            <a:off x="5768974" y="1212849"/>
            <a:ext cx="6334571" cy="5484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915875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Negative Observations: The Team</a:t>
            </a:r>
            <a:endParaRPr lang="en-US" dirty="0"/>
          </a:p>
        </p:txBody>
      </p:sp>
      <p:sp>
        <p:nvSpPr>
          <p:cNvPr id="3" name="Text Placeholder 2"/>
          <p:cNvSpPr>
            <a:spLocks noGrp="1"/>
          </p:cNvSpPr>
          <p:nvPr>
            <p:ph type="body" sz="quarter" idx="10"/>
          </p:nvPr>
        </p:nvSpPr>
        <p:spPr>
          <a:xfrm>
            <a:off x="274639" y="1212849"/>
            <a:ext cx="6629398" cy="4536627"/>
          </a:xfrm>
        </p:spPr>
        <p:txBody>
          <a:bodyPr/>
          <a:lstStyle/>
          <a:p>
            <a:r>
              <a:rPr lang="en-US" dirty="0"/>
              <a:t>Still using e-mail for communicating with other teams</a:t>
            </a:r>
          </a:p>
          <a:p>
            <a:pPr marL="571500" lvl="1" indent="-571500">
              <a:buFont typeface="Arial" panose="020B0604020202020204" pitchFamily="34" charset="0"/>
              <a:buChar char="•"/>
            </a:pPr>
            <a:r>
              <a:rPr lang="en-US" dirty="0"/>
              <a:t>2 inboxes: annoying but </a:t>
            </a:r>
            <a:r>
              <a:rPr lang="en-US" dirty="0" smtClean="0"/>
              <a:t>manageable</a:t>
            </a:r>
            <a:r>
              <a:rPr lang="en-US" dirty="0"/>
              <a:t>. </a:t>
            </a:r>
          </a:p>
          <a:p>
            <a:endParaRPr lang="en-US" sz="2800" dirty="0" smtClean="0"/>
          </a:p>
          <a:p>
            <a:r>
              <a:rPr lang="en-US" dirty="0" smtClean="0"/>
              <a:t>Meetings</a:t>
            </a:r>
            <a:r>
              <a:rPr lang="en-US" dirty="0"/>
              <a:t>:</a:t>
            </a:r>
          </a:p>
          <a:p>
            <a:pPr marL="571500" lvl="1" indent="-571500">
              <a:buFont typeface="Arial" panose="020B0604020202020204" pitchFamily="34" charset="0"/>
              <a:buChar char="•"/>
            </a:pPr>
            <a:r>
              <a:rPr lang="en-US" dirty="0"/>
              <a:t>Still scheduled in Outlook</a:t>
            </a:r>
          </a:p>
          <a:p>
            <a:pPr marL="571500" lvl="1" indent="-571500">
              <a:buFont typeface="Arial" panose="020B0604020202020204" pitchFamily="34" charset="0"/>
              <a:buChar char="•"/>
            </a:pPr>
            <a:r>
              <a:rPr lang="en-US" dirty="0"/>
              <a:t>Learning when to “move” a conversation from Yammer thread to a meeting.</a:t>
            </a:r>
          </a:p>
        </p:txBody>
      </p:sp>
      <p:sp>
        <p:nvSpPr>
          <p:cNvPr id="6" name="Text Placeholder 5"/>
          <p:cNvSpPr>
            <a:spLocks noGrp="1"/>
          </p:cNvSpPr>
          <p:nvPr>
            <p:ph type="body" sz="quarter" idx="11"/>
          </p:nvPr>
        </p:nvSpPr>
        <p:spPr/>
        <p:txBody>
          <a:bodyPr/>
          <a:lstStyle/>
          <a:p>
            <a:endParaRPr lang="en-US"/>
          </a:p>
        </p:txBody>
      </p:sp>
      <p:pic>
        <p:nvPicPr>
          <p:cNvPr id="2050" name="Picture 2" descr="http://wtfhub.com/wp-content/uploads/2010/12/sad-pand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7437" y="1212848"/>
            <a:ext cx="3697383" cy="5546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487142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Negative Observations: The Team</a:t>
            </a:r>
            <a:endParaRPr lang="en-US" dirty="0"/>
          </a:p>
        </p:txBody>
      </p:sp>
      <p:sp>
        <p:nvSpPr>
          <p:cNvPr id="3" name="Text Placeholder 2"/>
          <p:cNvSpPr>
            <a:spLocks noGrp="1"/>
          </p:cNvSpPr>
          <p:nvPr>
            <p:ph type="body" sz="quarter" idx="10"/>
          </p:nvPr>
        </p:nvSpPr>
        <p:spPr>
          <a:xfrm>
            <a:off x="274639" y="1212849"/>
            <a:ext cx="6705598" cy="4918269"/>
          </a:xfrm>
        </p:spPr>
        <p:txBody>
          <a:bodyPr/>
          <a:lstStyle/>
          <a:p>
            <a:r>
              <a:rPr lang="en-US" dirty="0"/>
              <a:t>Long-form / rich-text content:</a:t>
            </a:r>
          </a:p>
          <a:p>
            <a:pPr marL="571500" lvl="1" indent="-571500">
              <a:buFont typeface="Arial" panose="020B0604020202020204" pitchFamily="34" charset="0"/>
              <a:buChar char="•"/>
            </a:pPr>
            <a:r>
              <a:rPr lang="en-US" dirty="0"/>
              <a:t>Notes are not a replacement for Docs</a:t>
            </a:r>
          </a:p>
          <a:p>
            <a:pPr marL="571500" lvl="1" indent="-571500">
              <a:buFont typeface="Arial" panose="020B0604020202020204" pitchFamily="34" charset="0"/>
              <a:buChar char="•"/>
            </a:pPr>
            <a:r>
              <a:rPr lang="en-US" dirty="0"/>
              <a:t>If you want tables or formatting, need to get creative.. </a:t>
            </a:r>
          </a:p>
          <a:p>
            <a:pPr marL="287338" lvl="1" indent="-287338">
              <a:spcBef>
                <a:spcPts val="1224"/>
              </a:spcBef>
              <a:buClr>
                <a:schemeClr val="tx2"/>
              </a:buClr>
            </a:pPr>
            <a:r>
              <a:rPr lang="en-US" sz="3600" dirty="0">
                <a:gradFill>
                  <a:gsLst>
                    <a:gs pos="5109">
                      <a:schemeClr val="tx2"/>
                    </a:gs>
                    <a:gs pos="100000">
                      <a:schemeClr val="tx2"/>
                    </a:gs>
                  </a:gsLst>
                  <a:lin ang="5400000" scaled="0"/>
                </a:gradFill>
                <a:latin typeface="+mj-lt"/>
              </a:rPr>
              <a:t>Where should a document live?</a:t>
            </a:r>
          </a:p>
          <a:p>
            <a:pPr marL="571500" lvl="1" indent="-571500">
              <a:spcBef>
                <a:spcPts val="1224"/>
              </a:spcBef>
              <a:buFont typeface="Arial" panose="020B0604020202020204" pitchFamily="34" charset="0"/>
              <a:buChar char="•"/>
            </a:pPr>
            <a:r>
              <a:rPr lang="en-US" dirty="0"/>
              <a:t>Not </a:t>
            </a:r>
            <a:r>
              <a:rPr lang="en-US" dirty="0" smtClean="0"/>
              <a:t>bad </a:t>
            </a:r>
            <a:r>
              <a:rPr lang="en-US" dirty="0"/>
              <a:t>for experienced SharePoint users</a:t>
            </a:r>
          </a:p>
          <a:p>
            <a:pPr marL="571500" lvl="1" indent="-571500">
              <a:spcBef>
                <a:spcPts val="1224"/>
              </a:spcBef>
              <a:buFont typeface="Arial" panose="020B0604020202020204" pitchFamily="34" charset="0"/>
              <a:buChar char="•"/>
            </a:pPr>
            <a:r>
              <a:rPr lang="en-US" dirty="0"/>
              <a:t>… but product </a:t>
            </a:r>
            <a:r>
              <a:rPr lang="en-US" dirty="0" smtClean="0"/>
              <a:t>gives you too </a:t>
            </a:r>
            <a:r>
              <a:rPr lang="en-US" dirty="0"/>
              <a:t>many </a:t>
            </a:r>
            <a:r>
              <a:rPr lang="en-US" dirty="0" smtClean="0"/>
              <a:t>choices. </a:t>
            </a:r>
            <a:endParaRPr lang="en-US" dirty="0"/>
          </a:p>
          <a:p>
            <a:pPr marL="287338" lvl="1" indent="-287338">
              <a:spcBef>
                <a:spcPts val="1224"/>
              </a:spcBef>
              <a:buClr>
                <a:schemeClr val="tx2"/>
              </a:buClr>
            </a:pPr>
            <a:r>
              <a:rPr lang="en-US" sz="3600" dirty="0">
                <a:gradFill>
                  <a:gsLst>
                    <a:gs pos="5109">
                      <a:schemeClr val="tx2"/>
                    </a:gs>
                    <a:gs pos="100000">
                      <a:schemeClr val="tx2"/>
                    </a:gs>
                  </a:gsLst>
                  <a:lin ang="5400000" scaled="0"/>
                </a:gradFill>
                <a:latin typeface="+mj-lt"/>
              </a:rPr>
              <a:t>E-mail gestures we miss(</a:t>
            </a:r>
            <a:r>
              <a:rPr lang="en-US" sz="3600" dirty="0" err="1">
                <a:gradFill>
                  <a:gsLst>
                    <a:gs pos="5109">
                      <a:schemeClr val="tx2"/>
                    </a:gs>
                    <a:gs pos="100000">
                      <a:schemeClr val="tx2"/>
                    </a:gs>
                  </a:gsLst>
                  <a:lin ang="5400000" scaled="0"/>
                </a:gradFill>
                <a:latin typeface="+mj-lt"/>
              </a:rPr>
              <a:t>ed</a:t>
            </a:r>
            <a:r>
              <a:rPr lang="en-US" sz="3600" dirty="0">
                <a:gradFill>
                  <a:gsLst>
                    <a:gs pos="5109">
                      <a:schemeClr val="tx2"/>
                    </a:gs>
                    <a:gs pos="100000">
                      <a:schemeClr val="tx2"/>
                    </a:gs>
                  </a:gsLst>
                  <a:lin ang="5400000" scaled="0"/>
                </a:gradFill>
                <a:latin typeface="+mj-lt"/>
              </a:rPr>
              <a:t>):</a:t>
            </a:r>
          </a:p>
          <a:p>
            <a:pPr marL="571500" lvl="1" indent="-571500">
              <a:buFont typeface="Arial" panose="020B0604020202020204" pitchFamily="34" charset="0"/>
              <a:buChar char="•"/>
            </a:pPr>
            <a:r>
              <a:rPr lang="en-US" dirty="0"/>
              <a:t>Subject line</a:t>
            </a:r>
          </a:p>
          <a:p>
            <a:pPr marL="571500" lvl="1" indent="-571500">
              <a:buFont typeface="Arial" panose="020B0604020202020204" pitchFamily="34" charset="0"/>
              <a:buChar char="•"/>
            </a:pPr>
            <a:r>
              <a:rPr lang="en-US" dirty="0"/>
              <a:t>“To” vs. “CC” vs. “BCC”</a:t>
            </a:r>
          </a:p>
        </p:txBody>
      </p:sp>
      <p:sp>
        <p:nvSpPr>
          <p:cNvPr id="5" name="Text Placeholder 4"/>
          <p:cNvSpPr>
            <a:spLocks noGrp="1"/>
          </p:cNvSpPr>
          <p:nvPr>
            <p:ph type="body" sz="quarter" idx="11"/>
          </p:nvPr>
        </p:nvSpPr>
        <p:spPr/>
        <p:txBody>
          <a:bodyPr/>
          <a:lstStyle/>
          <a:p>
            <a:endParaRPr lang="en-US"/>
          </a:p>
        </p:txBody>
      </p:sp>
      <p:pic>
        <p:nvPicPr>
          <p:cNvPr id="1026" name="Picture 2" descr="http://ts4.mm.bing.net/th?id=HN.608010048810254826&amp;pid=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5630" y="1232343"/>
            <a:ext cx="4266016" cy="5332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938447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Negative Observations: The Rest of MSFT</a:t>
            </a:r>
            <a:endParaRPr lang="en-US" dirty="0"/>
          </a:p>
        </p:txBody>
      </p:sp>
      <p:sp>
        <p:nvSpPr>
          <p:cNvPr id="3" name="Text Placeholder 2"/>
          <p:cNvSpPr>
            <a:spLocks noGrp="1"/>
          </p:cNvSpPr>
          <p:nvPr>
            <p:ph type="body" sz="quarter" idx="10"/>
          </p:nvPr>
        </p:nvSpPr>
        <p:spPr>
          <a:xfrm>
            <a:off x="274639" y="1212849"/>
            <a:ext cx="5486399" cy="3914918"/>
          </a:xfrm>
        </p:spPr>
        <p:txBody>
          <a:bodyPr/>
          <a:lstStyle/>
          <a:p>
            <a:pPr marL="627063" indent="-571500">
              <a:buFont typeface="Arial" panose="020B0604020202020204" pitchFamily="34" charset="0"/>
              <a:buChar char="•"/>
            </a:pPr>
            <a:endParaRPr lang="en-US" sz="2800" dirty="0" smtClean="0"/>
          </a:p>
          <a:p>
            <a:pPr marL="627063" indent="-571500">
              <a:buFont typeface="Arial" panose="020B0604020202020204" pitchFamily="34" charset="0"/>
              <a:buChar char="•"/>
            </a:pPr>
            <a:r>
              <a:rPr lang="en-US" dirty="0" smtClean="0"/>
              <a:t>Confusion about what can be posted in public</a:t>
            </a:r>
          </a:p>
          <a:p>
            <a:pPr marL="627063" indent="-571500">
              <a:buFont typeface="Arial" panose="020B0604020202020204" pitchFamily="34" charset="0"/>
              <a:buChar char="•"/>
            </a:pPr>
            <a:endParaRPr lang="en-US" sz="2800" dirty="0" smtClean="0"/>
          </a:p>
          <a:p>
            <a:pPr marL="627063" indent="-571500">
              <a:buFont typeface="Arial" panose="020B0604020202020204" pitchFamily="34" charset="0"/>
              <a:buChar char="•"/>
            </a:pPr>
            <a:r>
              <a:rPr lang="en-US" dirty="0" smtClean="0"/>
              <a:t>Education needed on using groups vs. home feed</a:t>
            </a:r>
            <a:endParaRPr lang="en-US" dirty="0"/>
          </a:p>
        </p:txBody>
      </p:sp>
      <p:pic>
        <p:nvPicPr>
          <p:cNvPr id="5" name="Picture 4"/>
          <p:cNvPicPr>
            <a:picLocks noChangeAspect="1"/>
          </p:cNvPicPr>
          <p:nvPr/>
        </p:nvPicPr>
        <p:blipFill>
          <a:blip r:embed="rId2"/>
          <a:stretch>
            <a:fillRect/>
          </a:stretch>
        </p:blipFill>
        <p:spPr>
          <a:xfrm>
            <a:off x="6599237" y="1212849"/>
            <a:ext cx="3238500" cy="1057275"/>
          </a:xfrm>
          <a:prstGeom prst="rect">
            <a:avLst/>
          </a:prstGeom>
        </p:spPr>
      </p:pic>
      <p:pic>
        <p:nvPicPr>
          <p:cNvPr id="6" name="Picture 5"/>
          <p:cNvPicPr>
            <a:picLocks noChangeAspect="1"/>
          </p:cNvPicPr>
          <p:nvPr/>
        </p:nvPicPr>
        <p:blipFill>
          <a:blip r:embed="rId3"/>
          <a:stretch>
            <a:fillRect/>
          </a:stretch>
        </p:blipFill>
        <p:spPr>
          <a:xfrm>
            <a:off x="7742237" y="2270123"/>
            <a:ext cx="4421966" cy="5916107"/>
          </a:xfrm>
          <a:prstGeom prst="rect">
            <a:avLst/>
          </a:prstGeom>
        </p:spPr>
      </p:pic>
    </p:spTree>
    <p:extLst>
      <p:ext uri="{BB962C8B-B14F-4D97-AF65-F5344CB8AC3E}">
        <p14:creationId xmlns:p14="http://schemas.microsoft.com/office/powerpoint/2010/main" val="359503191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Picture 3" descr="C:\Users\Annette.DUARTE\Downloads\180041971.jpg"/>
          <p:cNvPicPr>
            <a:picLocks noChangeAspect="1" noChangeArrowheads="1"/>
          </p:cNvPicPr>
          <p:nvPr/>
        </p:nvPicPr>
        <p:blipFill rotWithShape="1">
          <a:blip r:embed="rId3">
            <a:extLst>
              <a:ext uri="{28A0092B-C50C-407E-A947-70E740481C1C}">
                <a14:useLocalDpi xmlns:a14="http://schemas.microsoft.com/office/drawing/2010/main" val="0"/>
              </a:ext>
            </a:extLst>
          </a:blip>
          <a:srcRect l="5651" t="25433" r="11315" b="4270"/>
          <a:stretch/>
        </p:blipFill>
        <p:spPr bwMode="auto">
          <a:xfrm>
            <a:off x="-1" y="-1902"/>
            <a:ext cx="12436475" cy="6996427"/>
          </a:xfrm>
          <a:prstGeom prst="rect">
            <a:avLst/>
          </a:prstGeom>
          <a:noFill/>
          <a:extLst>
            <a:ext uri="{909E8E84-426E-40dd-AFC4-6F175D3DCCD1}">
              <a14:hiddenFill xmlns="" xmlns:a14="http://schemas.microsoft.com/office/drawing/2010/main">
                <a:solidFill>
                  <a:srgbClr val="FFFFFF"/>
                </a:solidFill>
              </a14:hiddenFill>
            </a:ext>
          </a:extLst>
        </p:spPr>
      </p:pic>
      <p:sp>
        <p:nvSpPr>
          <p:cNvPr id="105" name="Rectangle 104"/>
          <p:cNvSpPr/>
          <p:nvPr/>
        </p:nvSpPr>
        <p:spPr>
          <a:xfrm>
            <a:off x="3080" y="0"/>
            <a:ext cx="12433395" cy="3714562"/>
          </a:xfrm>
          <a:prstGeom prst="rect">
            <a:avLst/>
          </a:prstGeom>
          <a:gradFill flip="none" rotWithShape="1">
            <a:gsLst>
              <a:gs pos="99167">
                <a:schemeClr val="tx2">
                  <a:lumMod val="50000"/>
                </a:schemeClr>
              </a:gs>
              <a:gs pos="88000">
                <a:schemeClr val="tx2">
                  <a:lumMod val="75000"/>
                  <a:alpha val="83000"/>
                </a:schemeClr>
              </a:gs>
              <a:gs pos="41000">
                <a:srgbClr val="006FC1">
                  <a:alpha val="0"/>
                </a:srgbClr>
              </a:gs>
              <a:gs pos="0">
                <a:schemeClr val="tx2">
                  <a:alpha val="0"/>
                </a:schemeClr>
              </a:gs>
            </a:gsLst>
            <a:lin ang="15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23" name="Title 22"/>
          <p:cNvSpPr>
            <a:spLocks noGrp="1"/>
          </p:cNvSpPr>
          <p:nvPr>
            <p:ph type="title"/>
          </p:nvPr>
        </p:nvSpPr>
        <p:spPr/>
        <p:txBody>
          <a:bodyPr/>
          <a:lstStyle/>
          <a:p>
            <a:r>
              <a:rPr lang="en-US" dirty="0" smtClean="0">
                <a:solidFill>
                  <a:schemeClr val="bg1"/>
                </a:solidFill>
              </a:rPr>
              <a:t>The world has become a giant network.</a:t>
            </a:r>
            <a:endParaRPr lang="en-US" dirty="0">
              <a:solidFill>
                <a:schemeClr val="bg1"/>
              </a:solidFill>
            </a:endParaRPr>
          </a:p>
        </p:txBody>
      </p:sp>
      <p:sp>
        <p:nvSpPr>
          <p:cNvPr id="163" name="Arc 162"/>
          <p:cNvSpPr/>
          <p:nvPr/>
        </p:nvSpPr>
        <p:spPr>
          <a:xfrm flipH="1">
            <a:off x="6334698" y="1207590"/>
            <a:ext cx="3877937" cy="4995957"/>
          </a:xfrm>
          <a:prstGeom prst="arc">
            <a:avLst>
              <a:gd name="adj1" fmla="val 14038482"/>
              <a:gd name="adj2" fmla="val 21184448"/>
            </a:avLst>
          </a:prstGeom>
          <a:ln w="15875">
            <a:gradFill flip="none" rotWithShape="1">
              <a:gsLst>
                <a:gs pos="95000">
                  <a:schemeClr val="bg1"/>
                </a:gs>
                <a:gs pos="5000">
                  <a:schemeClr val="bg1"/>
                </a:gs>
                <a:gs pos="100000">
                  <a:schemeClr val="bg1">
                    <a:alpha val="0"/>
                  </a:schemeClr>
                </a:gs>
                <a:gs pos="49000">
                  <a:schemeClr val="bg1"/>
                </a:gs>
                <a:gs pos="2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grpSp>
        <p:nvGrpSpPr>
          <p:cNvPr id="25" name="Group 24"/>
          <p:cNvGrpSpPr/>
          <p:nvPr/>
        </p:nvGrpSpPr>
        <p:grpSpPr>
          <a:xfrm>
            <a:off x="690388" y="2639916"/>
            <a:ext cx="246504" cy="246504"/>
            <a:chOff x="668354" y="2706017"/>
            <a:chExt cx="246504" cy="246504"/>
          </a:xfrm>
        </p:grpSpPr>
        <p:sp>
          <p:nvSpPr>
            <p:cNvPr id="12" name="Oval 11"/>
            <p:cNvSpPr/>
            <p:nvPr/>
          </p:nvSpPr>
          <p:spPr>
            <a:xfrm>
              <a:off x="668354" y="2706017"/>
              <a:ext cx="246504" cy="246504"/>
            </a:xfrm>
            <a:prstGeom prst="ellipse">
              <a:avLst/>
            </a:prstGeom>
            <a:solidFill>
              <a:srgbClr val="68217A">
                <a:alpha val="90980"/>
              </a:srgbClr>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7741" y="2753482"/>
              <a:ext cx="129765" cy="1515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29" name="Group 28"/>
          <p:cNvGrpSpPr/>
          <p:nvPr/>
        </p:nvGrpSpPr>
        <p:grpSpPr>
          <a:xfrm>
            <a:off x="4295474" y="1715749"/>
            <a:ext cx="164880" cy="164880"/>
            <a:chOff x="4295474" y="1660664"/>
            <a:chExt cx="164880" cy="164880"/>
          </a:xfrm>
        </p:grpSpPr>
        <p:sp>
          <p:nvSpPr>
            <p:cNvPr id="38" name="Oval 37"/>
            <p:cNvSpPr/>
            <p:nvPr/>
          </p:nvSpPr>
          <p:spPr>
            <a:xfrm>
              <a:off x="4295474" y="1660664"/>
              <a:ext cx="164880" cy="164880"/>
            </a:xfrm>
            <a:prstGeom prst="ellipse">
              <a:avLst/>
            </a:prstGeom>
            <a:solidFill>
              <a:srgbClr val="008272">
                <a:alpha val="89804"/>
              </a:srgbClr>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73"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58043" y="1723233"/>
              <a:ext cx="61776" cy="617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18" name="Arc 17"/>
          <p:cNvSpPr/>
          <p:nvPr/>
        </p:nvSpPr>
        <p:spPr>
          <a:xfrm>
            <a:off x="1311007" y="4483865"/>
            <a:ext cx="2145981" cy="3013247"/>
          </a:xfrm>
          <a:prstGeom prst="arc">
            <a:avLst>
              <a:gd name="adj1" fmla="val 12901645"/>
              <a:gd name="adj2" fmla="val 215144"/>
            </a:avLst>
          </a:prstGeom>
          <a:ln w="25400">
            <a:gradFill>
              <a:gsLst>
                <a:gs pos="100000">
                  <a:schemeClr val="bg1">
                    <a:alpha val="0"/>
                  </a:schemeClr>
                </a:gs>
                <a:gs pos="95000">
                  <a:schemeClr val="bg1"/>
                </a:gs>
                <a:gs pos="0">
                  <a:schemeClr val="bg1">
                    <a:alpha val="0"/>
                  </a:schemeClr>
                </a:gs>
                <a:gs pos="5000">
                  <a:schemeClr val="bg1">
                    <a:alpha val="68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89" name="Arc 88"/>
          <p:cNvSpPr/>
          <p:nvPr/>
        </p:nvSpPr>
        <p:spPr>
          <a:xfrm>
            <a:off x="-2985571" y="3249975"/>
            <a:ext cx="4373695" cy="4505899"/>
          </a:xfrm>
          <a:prstGeom prst="arc">
            <a:avLst>
              <a:gd name="adj1" fmla="val 17394305"/>
              <a:gd name="adj2" fmla="val 21176732"/>
            </a:avLst>
          </a:prstGeom>
          <a:ln w="25400">
            <a:gradFill flip="none" rotWithShape="1">
              <a:gsLst>
                <a:gs pos="0">
                  <a:schemeClr val="bg1">
                    <a:alpha val="0"/>
                  </a:schemeClr>
                </a:gs>
                <a:gs pos="27000">
                  <a:srgbClr val="FFFFFF"/>
                </a:gs>
                <a:gs pos="100000">
                  <a:schemeClr val="bg1">
                    <a:alpha val="82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08" name="Arc 107"/>
          <p:cNvSpPr/>
          <p:nvPr/>
        </p:nvSpPr>
        <p:spPr>
          <a:xfrm>
            <a:off x="-1399142" y="1366093"/>
            <a:ext cx="5376231" cy="4627083"/>
          </a:xfrm>
          <a:prstGeom prst="arc">
            <a:avLst>
              <a:gd name="adj1" fmla="val 13158776"/>
              <a:gd name="adj2" fmla="val 4959"/>
            </a:avLst>
          </a:prstGeom>
          <a:ln w="15875">
            <a:gradFill flip="none" rotWithShape="1">
              <a:gsLst>
                <a:gs pos="100000">
                  <a:schemeClr val="bg1">
                    <a:alpha val="0"/>
                  </a:schemeClr>
                </a:gs>
                <a:gs pos="3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11" name="Arc 110"/>
          <p:cNvSpPr/>
          <p:nvPr/>
        </p:nvSpPr>
        <p:spPr>
          <a:xfrm flipH="1">
            <a:off x="3474810" y="3469181"/>
            <a:ext cx="725731" cy="3621229"/>
          </a:xfrm>
          <a:prstGeom prst="arc">
            <a:avLst>
              <a:gd name="adj1" fmla="val 15851218"/>
              <a:gd name="adj2" fmla="val 3961854"/>
            </a:avLst>
          </a:prstGeom>
          <a:ln w="25400">
            <a:gradFill flip="none" rotWithShape="1">
              <a:gsLst>
                <a:gs pos="92000">
                  <a:schemeClr val="bg1"/>
                </a:gs>
                <a:gs pos="9000">
                  <a:schemeClr val="bg1"/>
                </a:gs>
                <a:gs pos="97000">
                  <a:schemeClr val="bg1">
                    <a:alpha val="0"/>
                  </a:schemeClr>
                </a:gs>
                <a:gs pos="49000">
                  <a:schemeClr val="bg1"/>
                </a:gs>
                <a:gs pos="3000">
                  <a:schemeClr val="bg1">
                    <a:alpha val="0"/>
                  </a:scheme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22" name="Arc 121"/>
          <p:cNvSpPr/>
          <p:nvPr/>
        </p:nvSpPr>
        <p:spPr>
          <a:xfrm flipH="1">
            <a:off x="3040654" y="3371160"/>
            <a:ext cx="3811837" cy="5442333"/>
          </a:xfrm>
          <a:prstGeom prst="arc">
            <a:avLst>
              <a:gd name="adj1" fmla="val 10968324"/>
              <a:gd name="adj2" fmla="val 17456439"/>
            </a:avLst>
          </a:prstGeom>
          <a:ln w="25400">
            <a:gradFill flip="none" rotWithShape="1">
              <a:gsLst>
                <a:gs pos="0">
                  <a:schemeClr val="bg1">
                    <a:alpha val="11000"/>
                  </a:schemeClr>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35" name="Arc 134"/>
          <p:cNvSpPr/>
          <p:nvPr/>
        </p:nvSpPr>
        <p:spPr>
          <a:xfrm flipH="1">
            <a:off x="10983817" y="4164376"/>
            <a:ext cx="4395728" cy="2992135"/>
          </a:xfrm>
          <a:prstGeom prst="arc">
            <a:avLst>
              <a:gd name="adj1" fmla="val 17780596"/>
              <a:gd name="adj2" fmla="val 508301"/>
            </a:avLst>
          </a:prstGeom>
          <a:ln w="25400">
            <a:gradFill flip="none" rotWithShape="1">
              <a:gsLst>
                <a:gs pos="97000">
                  <a:schemeClr val="bg1"/>
                </a:gs>
                <a:gs pos="3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38" name="Arc 137"/>
          <p:cNvSpPr/>
          <p:nvPr/>
        </p:nvSpPr>
        <p:spPr>
          <a:xfrm>
            <a:off x="6400800" y="2804059"/>
            <a:ext cx="926853" cy="868403"/>
          </a:xfrm>
          <a:prstGeom prst="arc">
            <a:avLst>
              <a:gd name="adj1" fmla="val 11836044"/>
              <a:gd name="adj2" fmla="val 20326249"/>
            </a:avLst>
          </a:prstGeom>
          <a:ln w="127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39" name="Arc 138"/>
          <p:cNvSpPr/>
          <p:nvPr/>
        </p:nvSpPr>
        <p:spPr>
          <a:xfrm flipH="1">
            <a:off x="594909" y="1376439"/>
            <a:ext cx="3437263" cy="5804007"/>
          </a:xfrm>
          <a:prstGeom prst="arc">
            <a:avLst>
              <a:gd name="adj1" fmla="val 12020966"/>
              <a:gd name="adj2" fmla="val 18781423"/>
            </a:avLst>
          </a:prstGeom>
          <a:ln w="15875">
            <a:gradFill flip="none" rotWithShape="1">
              <a:gsLst>
                <a:gs pos="38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41" name="Arc 140"/>
          <p:cNvSpPr/>
          <p:nvPr/>
        </p:nvSpPr>
        <p:spPr>
          <a:xfrm>
            <a:off x="-1173164" y="1861851"/>
            <a:ext cx="2004223" cy="1663547"/>
          </a:xfrm>
          <a:prstGeom prst="arc">
            <a:avLst>
              <a:gd name="adj1" fmla="val 16715293"/>
              <a:gd name="adj2" fmla="val 21565217"/>
            </a:avLst>
          </a:prstGeom>
          <a:ln w="9525">
            <a:gradFill flip="none" rotWithShape="1">
              <a:gsLst>
                <a:gs pos="95000">
                  <a:schemeClr val="bg1"/>
                </a:gs>
                <a:gs pos="9000">
                  <a:schemeClr val="bg1">
                    <a:alpha val="13000"/>
                  </a:schemeClr>
                </a:gs>
                <a:gs pos="100000">
                  <a:schemeClr val="bg1">
                    <a:alpha val="0"/>
                  </a:schemeClr>
                </a:gs>
                <a:gs pos="49000">
                  <a:schemeClr val="bg1">
                    <a:alpha val="42000"/>
                  </a:schemeClr>
                </a:gs>
                <a:gs pos="3000">
                  <a:schemeClr val="bg1">
                    <a:alpha val="0"/>
                  </a:schemeClr>
                </a:gs>
              </a:gsLst>
              <a:lin ang="15000000" scaled="0"/>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42" name="Arc 141"/>
          <p:cNvSpPr/>
          <p:nvPr/>
        </p:nvSpPr>
        <p:spPr>
          <a:xfrm flipH="1">
            <a:off x="3895043" y="1670627"/>
            <a:ext cx="2494739" cy="3411735"/>
          </a:xfrm>
          <a:prstGeom prst="arc">
            <a:avLst>
              <a:gd name="adj1" fmla="val 11682861"/>
              <a:gd name="adj2" fmla="val 18558841"/>
            </a:avLst>
          </a:prstGeom>
          <a:ln w="12700">
            <a:gradFill flip="none" rotWithShape="1">
              <a:gsLst>
                <a:gs pos="95000">
                  <a:schemeClr val="bg1"/>
                </a:gs>
                <a:gs pos="9000">
                  <a:schemeClr val="bg1"/>
                </a:gs>
                <a:gs pos="100000">
                  <a:schemeClr val="bg1">
                    <a:alpha val="0"/>
                  </a:schemeClr>
                </a:gs>
                <a:gs pos="49000">
                  <a:schemeClr val="bg1"/>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44" name="Arc 143"/>
          <p:cNvSpPr/>
          <p:nvPr/>
        </p:nvSpPr>
        <p:spPr>
          <a:xfrm>
            <a:off x="2390660" y="1830830"/>
            <a:ext cx="2126256" cy="3986075"/>
          </a:xfrm>
          <a:prstGeom prst="arc">
            <a:avLst>
              <a:gd name="adj1" fmla="val 10566361"/>
              <a:gd name="adj2" fmla="val 17677458"/>
            </a:avLst>
          </a:prstGeom>
          <a:ln w="12700">
            <a:gradFill>
              <a:gsLst>
                <a:gs pos="100000">
                  <a:schemeClr val="bg1">
                    <a:alpha val="0"/>
                  </a:schemeClr>
                </a:gs>
                <a:gs pos="95000">
                  <a:schemeClr val="bg1"/>
                </a:gs>
                <a:gs pos="0">
                  <a:schemeClr val="bg1">
                    <a:alpha val="0"/>
                  </a:schemeClr>
                </a:gs>
                <a:gs pos="4000">
                  <a:schemeClr val="bg1">
                    <a:alpha val="68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47" name="Arc 146"/>
          <p:cNvSpPr/>
          <p:nvPr/>
        </p:nvSpPr>
        <p:spPr>
          <a:xfrm flipH="1">
            <a:off x="7116896" y="2269475"/>
            <a:ext cx="1432193" cy="4549089"/>
          </a:xfrm>
          <a:prstGeom prst="arc">
            <a:avLst>
              <a:gd name="adj1" fmla="val 8549833"/>
              <a:gd name="adj2" fmla="val 17440148"/>
            </a:avLst>
          </a:prstGeom>
          <a:ln w="15875">
            <a:gradFill>
              <a:gsLst>
                <a:gs pos="0">
                  <a:schemeClr val="bg1">
                    <a:alpha val="0"/>
                  </a:schemeClr>
                </a:gs>
                <a:gs pos="100000">
                  <a:schemeClr val="bg1"/>
                </a:gs>
              </a:gsLst>
              <a:lin ang="120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51" name="Arc 150"/>
          <p:cNvSpPr/>
          <p:nvPr/>
        </p:nvSpPr>
        <p:spPr>
          <a:xfrm>
            <a:off x="10961783" y="2710150"/>
            <a:ext cx="2985571" cy="6449532"/>
          </a:xfrm>
          <a:prstGeom prst="arc">
            <a:avLst>
              <a:gd name="adj1" fmla="val 11237950"/>
              <a:gd name="adj2" fmla="val 16230836"/>
            </a:avLst>
          </a:prstGeom>
          <a:ln w="28575">
            <a:gradFill flip="none" rotWithShape="1">
              <a:gsLst>
                <a:gs pos="95000">
                  <a:schemeClr val="bg1"/>
                </a:gs>
                <a:gs pos="2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56" name="Arc 155"/>
          <p:cNvSpPr/>
          <p:nvPr/>
        </p:nvSpPr>
        <p:spPr>
          <a:xfrm>
            <a:off x="11314323" y="1288974"/>
            <a:ext cx="2126255" cy="4648122"/>
          </a:xfrm>
          <a:prstGeom prst="arc">
            <a:avLst>
              <a:gd name="adj1" fmla="val 14444288"/>
              <a:gd name="adj2" fmla="val 16439751"/>
            </a:avLst>
          </a:prstGeom>
          <a:ln w="15875">
            <a:gradFill flip="none" rotWithShape="1">
              <a:gsLst>
                <a:gs pos="95000">
                  <a:schemeClr val="bg1"/>
                </a:gs>
                <a:gs pos="9000">
                  <a:schemeClr val="bg1"/>
                </a:gs>
                <a:gs pos="100000">
                  <a:schemeClr val="bg1">
                    <a:alpha val="0"/>
                  </a:schemeClr>
                </a:gs>
                <a:gs pos="49000">
                  <a:schemeClr val="bg1"/>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57" name="Arc 156"/>
          <p:cNvSpPr/>
          <p:nvPr/>
        </p:nvSpPr>
        <p:spPr>
          <a:xfrm flipH="1">
            <a:off x="9132981" y="1564395"/>
            <a:ext cx="6411817" cy="4814370"/>
          </a:xfrm>
          <a:prstGeom prst="arc">
            <a:avLst>
              <a:gd name="adj1" fmla="val 15867753"/>
              <a:gd name="adj2" fmla="val 249046"/>
            </a:avLst>
          </a:prstGeom>
          <a:ln w="15875">
            <a:gradFill flip="none" rotWithShape="1">
              <a:gsLst>
                <a:gs pos="88000">
                  <a:schemeClr val="bg1"/>
                </a:gs>
                <a:gs pos="2000">
                  <a:schemeClr val="bg1"/>
                </a:gs>
                <a:gs pos="97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59" name="Arc 158"/>
          <p:cNvSpPr/>
          <p:nvPr/>
        </p:nvSpPr>
        <p:spPr>
          <a:xfrm flipH="1">
            <a:off x="2328379" y="1174682"/>
            <a:ext cx="2155485" cy="2162325"/>
          </a:xfrm>
          <a:prstGeom prst="arc">
            <a:avLst>
              <a:gd name="adj1" fmla="val 12413539"/>
              <a:gd name="adj2" fmla="val 21232241"/>
            </a:avLst>
          </a:prstGeom>
          <a:ln w="12700">
            <a:gradFill flip="none" rotWithShape="1">
              <a:gsLst>
                <a:gs pos="95000">
                  <a:schemeClr val="bg1">
                    <a:alpha val="26000"/>
                  </a:schemeClr>
                </a:gs>
                <a:gs pos="9000">
                  <a:schemeClr val="bg1">
                    <a:alpha val="13000"/>
                  </a:schemeClr>
                </a:gs>
                <a:gs pos="100000">
                  <a:schemeClr val="bg1">
                    <a:alpha val="0"/>
                  </a:schemeClr>
                </a:gs>
                <a:gs pos="49000">
                  <a:schemeClr val="bg1">
                    <a:alpha val="4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60" name="Arc 159"/>
          <p:cNvSpPr/>
          <p:nvPr/>
        </p:nvSpPr>
        <p:spPr>
          <a:xfrm>
            <a:off x="-1371599" y="1169076"/>
            <a:ext cx="3660848" cy="2546312"/>
          </a:xfrm>
          <a:prstGeom prst="arc">
            <a:avLst>
              <a:gd name="adj1" fmla="val 14843985"/>
              <a:gd name="adj2" fmla="val 21291397"/>
            </a:avLst>
          </a:prstGeom>
          <a:ln w="12700">
            <a:gradFill>
              <a:gsLst>
                <a:gs pos="100000">
                  <a:schemeClr val="bg1">
                    <a:alpha val="0"/>
                  </a:schemeClr>
                </a:gs>
                <a:gs pos="95000">
                  <a:schemeClr val="bg1"/>
                </a:gs>
                <a:gs pos="0">
                  <a:schemeClr val="bg1">
                    <a:alpha val="0"/>
                  </a:schemeClr>
                </a:gs>
                <a:gs pos="5000">
                  <a:schemeClr val="bg1">
                    <a:alpha val="68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66" name="Arc 165"/>
          <p:cNvSpPr/>
          <p:nvPr/>
        </p:nvSpPr>
        <p:spPr>
          <a:xfrm flipH="1">
            <a:off x="9639756" y="440678"/>
            <a:ext cx="4560985" cy="3459294"/>
          </a:xfrm>
          <a:prstGeom prst="arc">
            <a:avLst>
              <a:gd name="adj1" fmla="val 14995228"/>
              <a:gd name="adj2" fmla="val 21445646"/>
            </a:avLst>
          </a:prstGeom>
          <a:ln w="12700">
            <a:gradFill>
              <a:gsLst>
                <a:gs pos="100000">
                  <a:schemeClr val="bg1">
                    <a:alpha val="0"/>
                  </a:schemeClr>
                </a:gs>
                <a:gs pos="95000">
                  <a:schemeClr val="bg1"/>
                </a:gs>
                <a:gs pos="0">
                  <a:schemeClr val="bg1">
                    <a:alpha val="0"/>
                  </a:schemeClr>
                </a:gs>
                <a:gs pos="5000">
                  <a:schemeClr val="bg1">
                    <a:alpha val="68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69" name="Oval 168"/>
          <p:cNvSpPr/>
          <p:nvPr/>
        </p:nvSpPr>
        <p:spPr>
          <a:xfrm>
            <a:off x="7263432" y="3079706"/>
            <a:ext cx="67529" cy="67529"/>
          </a:xfrm>
          <a:prstGeom prst="ellipse">
            <a:avLst/>
          </a:prstGeom>
          <a:solidFill>
            <a:srgbClr val="008272">
              <a:alpha val="89804"/>
            </a:srgbClr>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37" name="Oval 136"/>
          <p:cNvSpPr/>
          <p:nvPr/>
        </p:nvSpPr>
        <p:spPr>
          <a:xfrm>
            <a:off x="1124712" y="5221224"/>
            <a:ext cx="584147" cy="584147"/>
          </a:xfrm>
          <a:prstGeom prst="ellipse">
            <a:avLst/>
          </a:prstGeom>
          <a:solidFill>
            <a:srgbClr val="0072C6"/>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174" name="Group 173"/>
          <p:cNvGrpSpPr/>
          <p:nvPr/>
        </p:nvGrpSpPr>
        <p:grpSpPr>
          <a:xfrm>
            <a:off x="6508111" y="5937095"/>
            <a:ext cx="678518" cy="678518"/>
            <a:chOff x="6062804" y="2700663"/>
            <a:chExt cx="495445" cy="495445"/>
          </a:xfrm>
        </p:grpSpPr>
        <p:sp>
          <p:nvSpPr>
            <p:cNvPr id="175" name="Oval 174"/>
            <p:cNvSpPr/>
            <p:nvPr/>
          </p:nvSpPr>
          <p:spPr>
            <a:xfrm>
              <a:off x="6062804" y="2700663"/>
              <a:ext cx="495445" cy="495445"/>
            </a:xfrm>
            <a:prstGeom prst="ellipse">
              <a:avLst/>
            </a:prstGeom>
            <a:solidFill>
              <a:srgbClr val="DC3C00"/>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7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89903" y="2845572"/>
              <a:ext cx="241247" cy="20562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4" name="Group 13"/>
          <p:cNvGrpSpPr/>
          <p:nvPr/>
        </p:nvGrpSpPr>
        <p:grpSpPr>
          <a:xfrm>
            <a:off x="10643616" y="5586984"/>
            <a:ext cx="706109" cy="706109"/>
            <a:chOff x="14596830" y="4456573"/>
            <a:chExt cx="706109" cy="706109"/>
          </a:xfrm>
        </p:grpSpPr>
        <p:sp>
          <p:nvSpPr>
            <p:cNvPr id="102" name="Oval 101"/>
            <p:cNvSpPr/>
            <p:nvPr/>
          </p:nvSpPr>
          <p:spPr>
            <a:xfrm>
              <a:off x="14596830" y="4456573"/>
              <a:ext cx="706109" cy="706109"/>
            </a:xfrm>
            <a:prstGeom prst="ellipse">
              <a:avLst/>
            </a:prstGeom>
            <a:solidFill>
              <a:srgbClr val="68217A"/>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09" name="AutoShape 3"/>
            <p:cNvSpPr>
              <a:spLocks noChangeAspect="1" noChangeArrowheads="1" noTextEdit="1"/>
            </p:cNvSpPr>
            <p:nvPr/>
          </p:nvSpPr>
          <p:spPr bwMode="auto">
            <a:xfrm>
              <a:off x="14622208" y="4601710"/>
              <a:ext cx="604918" cy="4162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170" name="Group 169" hidden="1"/>
          <p:cNvGrpSpPr/>
          <p:nvPr/>
        </p:nvGrpSpPr>
        <p:grpSpPr>
          <a:xfrm>
            <a:off x="3941986" y="3649268"/>
            <a:ext cx="112600" cy="112600"/>
            <a:chOff x="3968979" y="631117"/>
            <a:chExt cx="116100" cy="116100"/>
          </a:xfrm>
        </p:grpSpPr>
        <p:sp>
          <p:nvSpPr>
            <p:cNvPr id="171" name="Oval 170"/>
            <p:cNvSpPr/>
            <p:nvPr/>
          </p:nvSpPr>
          <p:spPr>
            <a:xfrm>
              <a:off x="3968979" y="631117"/>
              <a:ext cx="116100" cy="116100"/>
            </a:xfrm>
            <a:prstGeom prst="ellipse">
              <a:avLst/>
            </a:prstGeom>
            <a:solidFill>
              <a:srgbClr val="68217A">
                <a:alpha val="90980"/>
              </a:srgbClr>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72"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00505" y="673869"/>
              <a:ext cx="57412" cy="466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16" name="Group 115"/>
          <p:cNvGrpSpPr>
            <a:grpSpLocks noChangeAspect="1"/>
          </p:cNvGrpSpPr>
          <p:nvPr/>
        </p:nvGrpSpPr>
        <p:grpSpPr>
          <a:xfrm>
            <a:off x="9491472" y="1920240"/>
            <a:ext cx="329184" cy="329184"/>
            <a:chOff x="14596830" y="4456573"/>
            <a:chExt cx="706109" cy="706109"/>
          </a:xfrm>
        </p:grpSpPr>
        <p:sp>
          <p:nvSpPr>
            <p:cNvPr id="117" name="Oval 116"/>
            <p:cNvSpPr/>
            <p:nvPr/>
          </p:nvSpPr>
          <p:spPr>
            <a:xfrm>
              <a:off x="14596830" y="4456573"/>
              <a:ext cx="706109" cy="706109"/>
            </a:xfrm>
            <a:prstGeom prst="ellipse">
              <a:avLst/>
            </a:prstGeom>
            <a:solidFill>
              <a:srgbClr val="68217A"/>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19" name="AutoShape 3"/>
            <p:cNvSpPr>
              <a:spLocks noChangeAspect="1" noChangeArrowheads="1" noTextEdit="1"/>
            </p:cNvSpPr>
            <p:nvPr/>
          </p:nvSpPr>
          <p:spPr bwMode="auto">
            <a:xfrm>
              <a:off x="14622208" y="4601710"/>
              <a:ext cx="604917" cy="4162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126" name="Group 125"/>
          <p:cNvGrpSpPr>
            <a:grpSpLocks noChangeAspect="1"/>
          </p:cNvGrpSpPr>
          <p:nvPr/>
        </p:nvGrpSpPr>
        <p:grpSpPr>
          <a:xfrm>
            <a:off x="3941064" y="3648456"/>
            <a:ext cx="109728" cy="109728"/>
            <a:chOff x="14596830" y="4456573"/>
            <a:chExt cx="706109" cy="706109"/>
          </a:xfrm>
        </p:grpSpPr>
        <p:sp>
          <p:nvSpPr>
            <p:cNvPr id="127" name="Oval 126"/>
            <p:cNvSpPr/>
            <p:nvPr/>
          </p:nvSpPr>
          <p:spPr>
            <a:xfrm>
              <a:off x="14596830" y="4456573"/>
              <a:ext cx="706109" cy="706109"/>
            </a:xfrm>
            <a:prstGeom prst="ellipse">
              <a:avLst/>
            </a:prstGeom>
            <a:solidFill>
              <a:srgbClr val="68217A"/>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128" name="Group 127"/>
            <p:cNvGrpSpPr/>
            <p:nvPr/>
          </p:nvGrpSpPr>
          <p:grpSpPr>
            <a:xfrm>
              <a:off x="14622208" y="4601710"/>
              <a:ext cx="604918" cy="425498"/>
              <a:chOff x="7531678" y="6108665"/>
              <a:chExt cx="604918" cy="425498"/>
            </a:xfrm>
          </p:grpSpPr>
          <p:sp>
            <p:nvSpPr>
              <p:cNvPr id="129" name="AutoShape 3"/>
              <p:cNvSpPr>
                <a:spLocks noChangeAspect="1" noChangeArrowheads="1" noTextEdit="1"/>
              </p:cNvSpPr>
              <p:nvPr/>
            </p:nvSpPr>
            <p:spPr bwMode="auto">
              <a:xfrm>
                <a:off x="7531678" y="6108665"/>
                <a:ext cx="604918" cy="4162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nvGrpSpPr>
              <p:cNvPr id="130" name="Group 129"/>
              <p:cNvGrpSpPr/>
              <p:nvPr/>
            </p:nvGrpSpPr>
            <p:grpSpPr>
              <a:xfrm>
                <a:off x="7696147" y="6111240"/>
                <a:ext cx="405831" cy="422923"/>
                <a:chOff x="13864387" y="1366468"/>
                <a:chExt cx="8442328" cy="8797928"/>
              </a:xfrm>
              <a:solidFill>
                <a:schemeClr val="bg1"/>
              </a:solidFill>
            </p:grpSpPr>
            <p:sp>
              <p:nvSpPr>
                <p:cNvPr id="131" name="Freeform 42"/>
                <p:cNvSpPr>
                  <a:spLocks noEditPoints="1"/>
                </p:cNvSpPr>
                <p:nvPr/>
              </p:nvSpPr>
              <p:spPr bwMode="auto">
                <a:xfrm>
                  <a:off x="13864387" y="1366468"/>
                  <a:ext cx="5130802" cy="8797928"/>
                </a:xfrm>
                <a:custGeom>
                  <a:avLst/>
                  <a:gdLst>
                    <a:gd name="T0" fmla="*/ 10 w 1368"/>
                    <a:gd name="T1" fmla="*/ 229 h 2346"/>
                    <a:gd name="T2" fmla="*/ 0 w 1368"/>
                    <a:gd name="T3" fmla="*/ 2088 h 2346"/>
                    <a:gd name="T4" fmla="*/ 1368 w 1368"/>
                    <a:gd name="T5" fmla="*/ 2346 h 2346"/>
                    <a:gd name="T6" fmla="*/ 1368 w 1368"/>
                    <a:gd name="T7" fmla="*/ 0 h 2346"/>
                    <a:gd name="T8" fmla="*/ 10 w 1368"/>
                    <a:gd name="T9" fmla="*/ 229 h 2346"/>
                    <a:gd name="T10" fmla="*/ 975 w 1368"/>
                    <a:gd name="T11" fmla="*/ 704 h 2346"/>
                    <a:gd name="T12" fmla="*/ 691 w 1368"/>
                    <a:gd name="T13" fmla="*/ 1407 h 2346"/>
                    <a:gd name="T14" fmla="*/ 557 w 1368"/>
                    <a:gd name="T15" fmla="*/ 1579 h 2346"/>
                    <a:gd name="T16" fmla="*/ 397 w 1368"/>
                    <a:gd name="T17" fmla="*/ 1593 h 2346"/>
                    <a:gd name="T18" fmla="*/ 411 w 1368"/>
                    <a:gd name="T19" fmla="*/ 1487 h 2346"/>
                    <a:gd name="T20" fmla="*/ 557 w 1368"/>
                    <a:gd name="T21" fmla="*/ 1429 h 2346"/>
                    <a:gd name="T22" fmla="*/ 598 w 1368"/>
                    <a:gd name="T23" fmla="*/ 1332 h 2346"/>
                    <a:gd name="T24" fmla="*/ 338 w 1368"/>
                    <a:gd name="T25" fmla="*/ 689 h 2346"/>
                    <a:gd name="T26" fmla="*/ 455 w 1368"/>
                    <a:gd name="T27" fmla="*/ 649 h 2346"/>
                    <a:gd name="T28" fmla="*/ 669 w 1368"/>
                    <a:gd name="T29" fmla="*/ 1182 h 2346"/>
                    <a:gd name="T30" fmla="*/ 863 w 1368"/>
                    <a:gd name="T31" fmla="*/ 664 h 2346"/>
                    <a:gd name="T32" fmla="*/ 975 w 1368"/>
                    <a:gd name="T33" fmla="*/ 704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8" h="2346">
                      <a:moveTo>
                        <a:pt x="10" y="229"/>
                      </a:moveTo>
                      <a:cubicBezTo>
                        <a:pt x="0" y="2088"/>
                        <a:pt x="0" y="2088"/>
                        <a:pt x="0" y="2088"/>
                      </a:cubicBezTo>
                      <a:cubicBezTo>
                        <a:pt x="1368" y="2346"/>
                        <a:pt x="1368" y="2346"/>
                        <a:pt x="1368" y="2346"/>
                      </a:cubicBezTo>
                      <a:cubicBezTo>
                        <a:pt x="1368" y="0"/>
                        <a:pt x="1368" y="0"/>
                        <a:pt x="1368" y="0"/>
                      </a:cubicBezTo>
                      <a:lnTo>
                        <a:pt x="10" y="229"/>
                      </a:lnTo>
                      <a:close/>
                      <a:moveTo>
                        <a:pt x="975" y="704"/>
                      </a:moveTo>
                      <a:cubicBezTo>
                        <a:pt x="951" y="777"/>
                        <a:pt x="719" y="1339"/>
                        <a:pt x="691" y="1407"/>
                      </a:cubicBezTo>
                      <a:cubicBezTo>
                        <a:pt x="662" y="1476"/>
                        <a:pt x="628" y="1560"/>
                        <a:pt x="557" y="1579"/>
                      </a:cubicBezTo>
                      <a:cubicBezTo>
                        <a:pt x="486" y="1599"/>
                        <a:pt x="442" y="1595"/>
                        <a:pt x="397" y="1593"/>
                      </a:cubicBezTo>
                      <a:cubicBezTo>
                        <a:pt x="353" y="1590"/>
                        <a:pt x="316" y="1496"/>
                        <a:pt x="411" y="1487"/>
                      </a:cubicBezTo>
                      <a:cubicBezTo>
                        <a:pt x="505" y="1478"/>
                        <a:pt x="531" y="1467"/>
                        <a:pt x="557" y="1429"/>
                      </a:cubicBezTo>
                      <a:cubicBezTo>
                        <a:pt x="583" y="1392"/>
                        <a:pt x="598" y="1332"/>
                        <a:pt x="598" y="1332"/>
                      </a:cubicBezTo>
                      <a:cubicBezTo>
                        <a:pt x="598" y="1332"/>
                        <a:pt x="358" y="752"/>
                        <a:pt x="338" y="689"/>
                      </a:cubicBezTo>
                      <a:cubicBezTo>
                        <a:pt x="318" y="625"/>
                        <a:pt x="424" y="583"/>
                        <a:pt x="455" y="649"/>
                      </a:cubicBezTo>
                      <a:cubicBezTo>
                        <a:pt x="486" y="715"/>
                        <a:pt x="669" y="1182"/>
                        <a:pt x="669" y="1182"/>
                      </a:cubicBezTo>
                      <a:cubicBezTo>
                        <a:pt x="669" y="1182"/>
                        <a:pt x="827" y="755"/>
                        <a:pt x="863" y="664"/>
                      </a:cubicBezTo>
                      <a:cubicBezTo>
                        <a:pt x="898" y="574"/>
                        <a:pt x="999" y="632"/>
                        <a:pt x="975" y="70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2" name="Freeform 43"/>
                <p:cNvSpPr>
                  <a:spLocks/>
                </p:cNvSpPr>
                <p:nvPr/>
              </p:nvSpPr>
              <p:spPr bwMode="auto">
                <a:xfrm>
                  <a:off x="19212676" y="3158756"/>
                  <a:ext cx="2400301" cy="1616076"/>
                </a:xfrm>
                <a:custGeom>
                  <a:avLst/>
                  <a:gdLst>
                    <a:gd name="T0" fmla="*/ 0 w 640"/>
                    <a:gd name="T1" fmla="*/ 409 h 431"/>
                    <a:gd name="T2" fmla="*/ 165 w 640"/>
                    <a:gd name="T3" fmla="*/ 255 h 431"/>
                    <a:gd name="T4" fmla="*/ 449 w 640"/>
                    <a:gd name="T5" fmla="*/ 57 h 431"/>
                    <a:gd name="T6" fmla="*/ 529 w 640"/>
                    <a:gd name="T7" fmla="*/ 218 h 431"/>
                    <a:gd name="T8" fmla="*/ 41 w 640"/>
                    <a:gd name="T9" fmla="*/ 425 h 431"/>
                    <a:gd name="T10" fmla="*/ 0 w 640"/>
                    <a:gd name="T11" fmla="*/ 409 h 431"/>
                  </a:gdLst>
                  <a:ahLst/>
                  <a:cxnLst>
                    <a:cxn ang="0">
                      <a:pos x="T0" y="T1"/>
                    </a:cxn>
                    <a:cxn ang="0">
                      <a:pos x="T2" y="T3"/>
                    </a:cxn>
                    <a:cxn ang="0">
                      <a:pos x="T4" y="T5"/>
                    </a:cxn>
                    <a:cxn ang="0">
                      <a:pos x="T6" y="T7"/>
                    </a:cxn>
                    <a:cxn ang="0">
                      <a:pos x="T8" y="T9"/>
                    </a:cxn>
                    <a:cxn ang="0">
                      <a:pos x="T10" y="T11"/>
                    </a:cxn>
                  </a:cxnLst>
                  <a:rect l="0" t="0" r="r" b="b"/>
                  <a:pathLst>
                    <a:path w="640" h="431">
                      <a:moveTo>
                        <a:pt x="0" y="409"/>
                      </a:moveTo>
                      <a:cubicBezTo>
                        <a:pt x="0" y="409"/>
                        <a:pt x="1" y="365"/>
                        <a:pt x="165" y="255"/>
                      </a:cubicBezTo>
                      <a:cubicBezTo>
                        <a:pt x="359" y="124"/>
                        <a:pt x="449" y="57"/>
                        <a:pt x="449" y="57"/>
                      </a:cubicBezTo>
                      <a:cubicBezTo>
                        <a:pt x="571" y="0"/>
                        <a:pt x="640" y="171"/>
                        <a:pt x="529" y="218"/>
                      </a:cubicBezTo>
                      <a:cubicBezTo>
                        <a:pt x="433" y="258"/>
                        <a:pt x="113" y="413"/>
                        <a:pt x="41" y="425"/>
                      </a:cubicBezTo>
                      <a:cubicBezTo>
                        <a:pt x="6" y="431"/>
                        <a:pt x="0" y="409"/>
                        <a:pt x="0" y="40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3" name="Freeform 44"/>
                <p:cNvSpPr>
                  <a:spLocks/>
                </p:cNvSpPr>
                <p:nvPr/>
              </p:nvSpPr>
              <p:spPr bwMode="auto">
                <a:xfrm>
                  <a:off x="19674639" y="5243144"/>
                  <a:ext cx="2632076" cy="717550"/>
                </a:xfrm>
                <a:custGeom>
                  <a:avLst/>
                  <a:gdLst>
                    <a:gd name="T0" fmla="*/ 5 w 702"/>
                    <a:gd name="T1" fmla="*/ 99 h 191"/>
                    <a:gd name="T2" fmla="*/ 224 w 702"/>
                    <a:gd name="T3" fmla="*/ 41 h 191"/>
                    <a:gd name="T4" fmla="*/ 568 w 702"/>
                    <a:gd name="T5" fmla="*/ 0 h 191"/>
                    <a:gd name="T6" fmla="*/ 562 w 702"/>
                    <a:gd name="T7" fmla="*/ 180 h 191"/>
                    <a:gd name="T8" fmla="*/ 35 w 702"/>
                    <a:gd name="T9" fmla="*/ 132 h 191"/>
                    <a:gd name="T10" fmla="*/ 5 w 702"/>
                    <a:gd name="T11" fmla="*/ 99 h 191"/>
                  </a:gdLst>
                  <a:ahLst/>
                  <a:cxnLst>
                    <a:cxn ang="0">
                      <a:pos x="T0" y="T1"/>
                    </a:cxn>
                    <a:cxn ang="0">
                      <a:pos x="T2" y="T3"/>
                    </a:cxn>
                    <a:cxn ang="0">
                      <a:pos x="T4" y="T5"/>
                    </a:cxn>
                    <a:cxn ang="0">
                      <a:pos x="T6" y="T7"/>
                    </a:cxn>
                    <a:cxn ang="0">
                      <a:pos x="T8" y="T9"/>
                    </a:cxn>
                    <a:cxn ang="0">
                      <a:pos x="T10" y="T11"/>
                    </a:cxn>
                  </a:cxnLst>
                  <a:rect l="0" t="0" r="r" b="b"/>
                  <a:pathLst>
                    <a:path w="702" h="191">
                      <a:moveTo>
                        <a:pt x="5" y="99"/>
                      </a:moveTo>
                      <a:cubicBezTo>
                        <a:pt x="5" y="99"/>
                        <a:pt x="28" y="60"/>
                        <a:pt x="224" y="41"/>
                      </a:cubicBezTo>
                      <a:cubicBezTo>
                        <a:pt x="457" y="17"/>
                        <a:pt x="568" y="0"/>
                        <a:pt x="568" y="0"/>
                      </a:cubicBezTo>
                      <a:cubicBezTo>
                        <a:pt x="702" y="8"/>
                        <a:pt x="682" y="191"/>
                        <a:pt x="562" y="180"/>
                      </a:cubicBezTo>
                      <a:cubicBezTo>
                        <a:pt x="459" y="170"/>
                        <a:pt x="104" y="155"/>
                        <a:pt x="35" y="132"/>
                      </a:cubicBezTo>
                      <a:cubicBezTo>
                        <a:pt x="0" y="121"/>
                        <a:pt x="5" y="99"/>
                        <a:pt x="5" y="9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4" name="Freeform 45"/>
                <p:cNvSpPr>
                  <a:spLocks/>
                </p:cNvSpPr>
                <p:nvPr/>
              </p:nvSpPr>
              <p:spPr bwMode="auto">
                <a:xfrm>
                  <a:off x="19182514" y="6365507"/>
                  <a:ext cx="2455863" cy="1712913"/>
                </a:xfrm>
                <a:custGeom>
                  <a:avLst/>
                  <a:gdLst>
                    <a:gd name="T0" fmla="*/ 15 w 655"/>
                    <a:gd name="T1" fmla="*/ 21 h 457"/>
                    <a:gd name="T2" fmla="*/ 232 w 655"/>
                    <a:gd name="T3" fmla="*/ 87 h 457"/>
                    <a:gd name="T4" fmla="*/ 545 w 655"/>
                    <a:gd name="T5" fmla="*/ 234 h 457"/>
                    <a:gd name="T6" fmla="*/ 446 w 655"/>
                    <a:gd name="T7" fmla="*/ 383 h 457"/>
                    <a:gd name="T8" fmla="*/ 23 w 655"/>
                    <a:gd name="T9" fmla="*/ 65 h 457"/>
                    <a:gd name="T10" fmla="*/ 15 w 655"/>
                    <a:gd name="T11" fmla="*/ 21 h 457"/>
                  </a:gdLst>
                  <a:ahLst/>
                  <a:cxnLst>
                    <a:cxn ang="0">
                      <a:pos x="T0" y="T1"/>
                    </a:cxn>
                    <a:cxn ang="0">
                      <a:pos x="T2" y="T3"/>
                    </a:cxn>
                    <a:cxn ang="0">
                      <a:pos x="T4" y="T5"/>
                    </a:cxn>
                    <a:cxn ang="0">
                      <a:pos x="T6" y="T7"/>
                    </a:cxn>
                    <a:cxn ang="0">
                      <a:pos x="T8" y="T9"/>
                    </a:cxn>
                    <a:cxn ang="0">
                      <a:pos x="T10" y="T11"/>
                    </a:cxn>
                  </a:cxnLst>
                  <a:rect l="0" t="0" r="r" b="b"/>
                  <a:pathLst>
                    <a:path w="655" h="457">
                      <a:moveTo>
                        <a:pt x="15" y="21"/>
                      </a:moveTo>
                      <a:cubicBezTo>
                        <a:pt x="15" y="21"/>
                        <a:pt x="55" y="0"/>
                        <a:pt x="232" y="87"/>
                      </a:cubicBezTo>
                      <a:cubicBezTo>
                        <a:pt x="442" y="190"/>
                        <a:pt x="545" y="234"/>
                        <a:pt x="545" y="234"/>
                      </a:cubicBezTo>
                      <a:cubicBezTo>
                        <a:pt x="655" y="311"/>
                        <a:pt x="542" y="457"/>
                        <a:pt x="446" y="383"/>
                      </a:cubicBezTo>
                      <a:cubicBezTo>
                        <a:pt x="363" y="321"/>
                        <a:pt x="69" y="121"/>
                        <a:pt x="23" y="65"/>
                      </a:cubicBezTo>
                      <a:cubicBezTo>
                        <a:pt x="0" y="37"/>
                        <a:pt x="15" y="21"/>
                        <a:pt x="15" y="2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grpSp>
      <p:grpSp>
        <p:nvGrpSpPr>
          <p:cNvPr id="28" name="Group 27"/>
          <p:cNvGrpSpPr/>
          <p:nvPr/>
        </p:nvGrpSpPr>
        <p:grpSpPr>
          <a:xfrm>
            <a:off x="8897697" y="3603149"/>
            <a:ext cx="471089" cy="471089"/>
            <a:chOff x="8897697" y="3603149"/>
            <a:chExt cx="471089" cy="471089"/>
          </a:xfrm>
        </p:grpSpPr>
        <p:sp>
          <p:nvSpPr>
            <p:cNvPr id="8" name="Oval 7"/>
            <p:cNvSpPr/>
            <p:nvPr/>
          </p:nvSpPr>
          <p:spPr>
            <a:xfrm>
              <a:off x="8897697" y="3603149"/>
              <a:ext cx="471089" cy="471089"/>
            </a:xfrm>
            <a:prstGeom prst="ellipse">
              <a:avLst/>
            </a:prstGeom>
            <a:solidFill>
              <a:srgbClr val="0072C6"/>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04"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41597" y="3778049"/>
              <a:ext cx="183287" cy="1832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6" name="Group 15"/>
          <p:cNvGrpSpPr/>
          <p:nvPr/>
        </p:nvGrpSpPr>
        <p:grpSpPr>
          <a:xfrm>
            <a:off x="8278577" y="4717502"/>
            <a:ext cx="584147" cy="584147"/>
            <a:chOff x="8298785" y="4960565"/>
            <a:chExt cx="602306" cy="602306"/>
          </a:xfrm>
        </p:grpSpPr>
        <p:sp>
          <p:nvSpPr>
            <p:cNvPr id="7" name="Oval 6"/>
            <p:cNvSpPr/>
            <p:nvPr/>
          </p:nvSpPr>
          <p:spPr>
            <a:xfrm>
              <a:off x="8298785" y="4960565"/>
              <a:ext cx="602306" cy="602306"/>
            </a:xfrm>
            <a:prstGeom prst="ellipse">
              <a:avLst/>
            </a:prstGeom>
            <a:solidFill>
              <a:srgbClr val="008272">
                <a:alpha val="89804"/>
              </a:srgbClr>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2" name="Group 1"/>
            <p:cNvGrpSpPr/>
            <p:nvPr/>
          </p:nvGrpSpPr>
          <p:grpSpPr>
            <a:xfrm>
              <a:off x="8359481" y="5137646"/>
              <a:ext cx="480916" cy="248143"/>
              <a:chOff x="8213837" y="4859923"/>
              <a:chExt cx="471529" cy="243300"/>
            </a:xfrm>
          </p:grpSpPr>
          <p:pic>
            <p:nvPicPr>
              <p:cNvPr id="6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5456" y="4859923"/>
                <a:ext cx="208292" cy="2433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13837" y="4926149"/>
                <a:ext cx="151595" cy="17707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771" y="4926149"/>
                <a:ext cx="151595" cy="17707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grpSp>
        <p:nvGrpSpPr>
          <p:cNvPr id="30" name="Group 29"/>
          <p:cNvGrpSpPr/>
          <p:nvPr/>
        </p:nvGrpSpPr>
        <p:grpSpPr>
          <a:xfrm>
            <a:off x="4007824" y="2255845"/>
            <a:ext cx="329761" cy="329761"/>
            <a:chOff x="4007824" y="2255845"/>
            <a:chExt cx="329761" cy="329761"/>
          </a:xfrm>
        </p:grpSpPr>
        <p:sp>
          <p:nvSpPr>
            <p:cNvPr id="10" name="Oval 9"/>
            <p:cNvSpPr/>
            <p:nvPr/>
          </p:nvSpPr>
          <p:spPr>
            <a:xfrm>
              <a:off x="4007824" y="2255845"/>
              <a:ext cx="329761" cy="329761"/>
            </a:xfrm>
            <a:prstGeom prst="ellipse">
              <a:avLst/>
            </a:prstGeom>
            <a:solidFill>
              <a:srgbClr val="008272"/>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72"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08811" y="2371379"/>
              <a:ext cx="123552" cy="1235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20" name="Group 19"/>
          <p:cNvGrpSpPr/>
          <p:nvPr/>
        </p:nvGrpSpPr>
        <p:grpSpPr>
          <a:xfrm>
            <a:off x="2209566" y="2333759"/>
            <a:ext cx="112600" cy="112600"/>
            <a:chOff x="2003065" y="893473"/>
            <a:chExt cx="116100" cy="116100"/>
          </a:xfrm>
        </p:grpSpPr>
        <p:sp>
          <p:nvSpPr>
            <p:cNvPr id="43" name="Oval 42"/>
            <p:cNvSpPr/>
            <p:nvPr/>
          </p:nvSpPr>
          <p:spPr>
            <a:xfrm>
              <a:off x="2003065" y="893473"/>
              <a:ext cx="116100" cy="116100"/>
            </a:xfrm>
            <a:prstGeom prst="ellipse">
              <a:avLst/>
            </a:prstGeom>
            <a:solidFill>
              <a:schemeClr val="accent3">
                <a:alpha val="44000"/>
              </a:schemeClr>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91"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40576" y="935148"/>
              <a:ext cx="46629" cy="466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31" name="Group 30"/>
          <p:cNvGrpSpPr/>
          <p:nvPr/>
        </p:nvGrpSpPr>
        <p:grpSpPr>
          <a:xfrm>
            <a:off x="11438424" y="2084685"/>
            <a:ext cx="265377" cy="265377"/>
            <a:chOff x="11438424" y="2084685"/>
            <a:chExt cx="265377" cy="265377"/>
          </a:xfrm>
        </p:grpSpPr>
        <p:sp>
          <p:nvSpPr>
            <p:cNvPr id="13" name="Oval 12"/>
            <p:cNvSpPr/>
            <p:nvPr/>
          </p:nvSpPr>
          <p:spPr>
            <a:xfrm>
              <a:off x="11438424" y="2084685"/>
              <a:ext cx="265377" cy="265377"/>
            </a:xfrm>
            <a:prstGeom prst="ellipse">
              <a:avLst/>
            </a:prstGeom>
            <a:solidFill>
              <a:srgbClr val="008272">
                <a:alpha val="89804"/>
              </a:srgbClr>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pic>
          <p:nvPicPr>
            <p:cNvPr id="8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519190" y="2156723"/>
              <a:ext cx="103849" cy="12130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97" name="Arc 96"/>
          <p:cNvSpPr/>
          <p:nvPr/>
        </p:nvSpPr>
        <p:spPr>
          <a:xfrm>
            <a:off x="-2998424" y="1595611"/>
            <a:ext cx="5376231" cy="4627083"/>
          </a:xfrm>
          <a:prstGeom prst="arc">
            <a:avLst>
              <a:gd name="adj1" fmla="val 16514256"/>
              <a:gd name="adj2" fmla="val 4959"/>
            </a:avLst>
          </a:prstGeom>
          <a:ln w="15875">
            <a:gradFill flip="none" rotWithShape="1">
              <a:gsLst>
                <a:gs pos="100000">
                  <a:schemeClr val="bg1">
                    <a:alpha val="0"/>
                  </a:schemeClr>
                </a:gs>
                <a:gs pos="3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grpSp>
        <p:nvGrpSpPr>
          <p:cNvPr id="21" name="Group 20"/>
          <p:cNvGrpSpPr/>
          <p:nvPr/>
        </p:nvGrpSpPr>
        <p:grpSpPr>
          <a:xfrm>
            <a:off x="2160273" y="3853772"/>
            <a:ext cx="452241" cy="452241"/>
            <a:chOff x="1897424" y="3671839"/>
            <a:chExt cx="466300" cy="466300"/>
          </a:xfrm>
        </p:grpSpPr>
        <p:sp>
          <p:nvSpPr>
            <p:cNvPr id="5" name="Oval 4"/>
            <p:cNvSpPr/>
            <p:nvPr/>
          </p:nvSpPr>
          <p:spPr>
            <a:xfrm>
              <a:off x="1897424" y="3671839"/>
              <a:ext cx="466300" cy="466300"/>
            </a:xfrm>
            <a:prstGeom prst="ellipse">
              <a:avLst/>
            </a:prstGeom>
            <a:solidFill>
              <a:srgbClr val="008272"/>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06"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38717" y="3840315"/>
              <a:ext cx="188985" cy="18898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98" name="Arc 97"/>
          <p:cNvSpPr/>
          <p:nvPr/>
        </p:nvSpPr>
        <p:spPr>
          <a:xfrm flipH="1">
            <a:off x="3514378" y="2137272"/>
            <a:ext cx="3360143" cy="7149947"/>
          </a:xfrm>
          <a:prstGeom prst="arc">
            <a:avLst>
              <a:gd name="adj1" fmla="val 14707731"/>
              <a:gd name="adj2" fmla="val 702028"/>
            </a:avLst>
          </a:prstGeom>
          <a:ln w="25400">
            <a:gradFill flip="none" rotWithShape="1">
              <a:gsLst>
                <a:gs pos="49000">
                  <a:schemeClr val="bg1"/>
                </a:gs>
                <a:gs pos="3000">
                  <a:schemeClr val="bg1">
                    <a:alpha val="0"/>
                  </a:scheme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46" name="Oval 145"/>
          <p:cNvSpPr/>
          <p:nvPr/>
        </p:nvSpPr>
        <p:spPr>
          <a:xfrm>
            <a:off x="3172968" y="5934456"/>
            <a:ext cx="621832" cy="621832"/>
          </a:xfrm>
          <a:prstGeom prst="ellipse">
            <a:avLst/>
          </a:prstGeom>
          <a:solidFill>
            <a:srgbClr val="0072C6"/>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00" name="Arc 99"/>
          <p:cNvSpPr/>
          <p:nvPr/>
        </p:nvSpPr>
        <p:spPr>
          <a:xfrm flipH="1">
            <a:off x="9531573" y="1134737"/>
            <a:ext cx="3347144" cy="2453821"/>
          </a:xfrm>
          <a:prstGeom prst="arc">
            <a:avLst>
              <a:gd name="adj1" fmla="val 12413539"/>
              <a:gd name="adj2" fmla="val 20891095"/>
            </a:avLst>
          </a:prstGeom>
          <a:ln w="12700">
            <a:gradFill flip="none" rotWithShape="1">
              <a:gsLst>
                <a:gs pos="95000">
                  <a:schemeClr val="bg1">
                    <a:alpha val="26000"/>
                  </a:schemeClr>
                </a:gs>
                <a:gs pos="9000">
                  <a:schemeClr val="bg1">
                    <a:alpha val="13000"/>
                  </a:schemeClr>
                </a:gs>
                <a:gs pos="100000">
                  <a:schemeClr val="bg1">
                    <a:alpha val="0"/>
                  </a:schemeClr>
                </a:gs>
                <a:gs pos="49000">
                  <a:schemeClr val="bg1">
                    <a:alpha val="4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01" name="Arc 100"/>
          <p:cNvSpPr/>
          <p:nvPr/>
        </p:nvSpPr>
        <p:spPr>
          <a:xfrm flipH="1">
            <a:off x="6356732" y="231355"/>
            <a:ext cx="8593153" cy="6103344"/>
          </a:xfrm>
          <a:prstGeom prst="arc">
            <a:avLst>
              <a:gd name="adj1" fmla="val 12413539"/>
              <a:gd name="adj2" fmla="val 21415070"/>
            </a:avLst>
          </a:prstGeom>
          <a:ln w="12700">
            <a:gradFill flip="none" rotWithShape="1">
              <a:gsLst>
                <a:gs pos="98000">
                  <a:schemeClr val="bg1">
                    <a:alpha val="94000"/>
                  </a:schemeClr>
                </a:gs>
                <a:gs pos="21000">
                  <a:schemeClr val="bg1">
                    <a:alpha val="0"/>
                  </a:schemeClr>
                </a:gs>
                <a:gs pos="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grpSp>
        <p:nvGrpSpPr>
          <p:cNvPr id="22" name="Group 21"/>
          <p:cNvGrpSpPr/>
          <p:nvPr/>
        </p:nvGrpSpPr>
        <p:grpSpPr>
          <a:xfrm>
            <a:off x="6144984" y="3066113"/>
            <a:ext cx="480507" cy="480507"/>
            <a:chOff x="6062804" y="2700663"/>
            <a:chExt cx="495445" cy="495445"/>
          </a:xfrm>
        </p:grpSpPr>
        <p:sp>
          <p:nvSpPr>
            <p:cNvPr id="11" name="Oval 10"/>
            <p:cNvSpPr/>
            <p:nvPr/>
          </p:nvSpPr>
          <p:spPr>
            <a:xfrm>
              <a:off x="6062804" y="2700663"/>
              <a:ext cx="495445" cy="495445"/>
            </a:xfrm>
            <a:prstGeom prst="ellipse">
              <a:avLst/>
            </a:prstGeom>
            <a:solidFill>
              <a:srgbClr val="DC3C00">
                <a:alpha val="89804"/>
              </a:srgbClr>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0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89903" y="2845572"/>
              <a:ext cx="241247" cy="20562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80" name="Rectangle 79"/>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pic>
        <p:nvPicPr>
          <p:cNvPr id="103"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837603" y="5809265"/>
            <a:ext cx="367965" cy="298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6" name="Picture 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58452" y="6120789"/>
            <a:ext cx="254279" cy="25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0"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89710" y="5390052"/>
            <a:ext cx="254279" cy="25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8"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564408" y="2011993"/>
            <a:ext cx="212042" cy="172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23004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fade">
                                      <p:cBhvr>
                                        <p:cTn id="7" dur="250"/>
                                        <p:tgtEl>
                                          <p:spTgt spid="169"/>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300"/>
                                        <p:tgtEl>
                                          <p:spTgt spid="29"/>
                                        </p:tgtEl>
                                      </p:cBhvr>
                                    </p:animEffect>
                                  </p:childTnLst>
                                </p:cTn>
                              </p:par>
                              <p:par>
                                <p:cTn id="12" presetID="10" presetClass="entr" presetSubtype="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300"/>
                                        <p:tgtEl>
                                          <p:spTgt spid="25"/>
                                        </p:tgtEl>
                                      </p:cBhvr>
                                    </p:animEffect>
                                  </p:childTnLst>
                                </p:cTn>
                              </p:par>
                              <p:par>
                                <p:cTn id="15" presetID="10"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300"/>
                                        <p:tgtEl>
                                          <p:spTgt spid="30"/>
                                        </p:tgtEl>
                                      </p:cBhvr>
                                    </p:animEffect>
                                  </p:childTnLst>
                                </p:cTn>
                              </p:par>
                              <p:par>
                                <p:cTn id="18" presetID="10" presetClass="entr" presetSubtype="0"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300"/>
                                        <p:tgtEl>
                                          <p:spTgt spid="21"/>
                                        </p:tgtEl>
                                      </p:cBhvr>
                                    </p:animEffect>
                                  </p:childTnLst>
                                </p:cTn>
                              </p:par>
                              <p:par>
                                <p:cTn id="21" presetID="10" presetClass="entr" presetSubtype="0" fill="hold" nodeType="withEffect">
                                  <p:stCondLst>
                                    <p:cond delay="0"/>
                                  </p:stCondLst>
                                  <p:childTnLst>
                                    <p:set>
                                      <p:cBhvr>
                                        <p:cTn id="22" dur="1" fill="hold">
                                          <p:stCondLst>
                                            <p:cond delay="0"/>
                                          </p:stCondLst>
                                        </p:cTn>
                                        <p:tgtEl>
                                          <p:spTgt spid="170"/>
                                        </p:tgtEl>
                                        <p:attrNameLst>
                                          <p:attrName>style.visibility</p:attrName>
                                        </p:attrNameLst>
                                      </p:cBhvr>
                                      <p:to>
                                        <p:strVal val="visible"/>
                                      </p:to>
                                    </p:set>
                                    <p:animEffect transition="in" filter="fade">
                                      <p:cBhvr>
                                        <p:cTn id="23" dur="300"/>
                                        <p:tgtEl>
                                          <p:spTgt spid="170"/>
                                        </p:tgtEl>
                                      </p:cBhvr>
                                    </p:animEffect>
                                  </p:childTnLst>
                                </p:cTn>
                              </p:par>
                              <p:par>
                                <p:cTn id="24" presetID="10" presetClass="entr" presetSubtype="0" fill="hold" nodeType="withEffect">
                                  <p:stCondLst>
                                    <p:cond delay="0"/>
                                  </p:stCondLst>
                                  <p:childTnLst>
                                    <p:set>
                                      <p:cBhvr>
                                        <p:cTn id="25" dur="1" fill="hold">
                                          <p:stCondLst>
                                            <p:cond delay="0"/>
                                          </p:stCondLst>
                                        </p:cTn>
                                        <p:tgtEl>
                                          <p:spTgt spid="126"/>
                                        </p:tgtEl>
                                        <p:attrNameLst>
                                          <p:attrName>style.visibility</p:attrName>
                                        </p:attrNameLst>
                                      </p:cBhvr>
                                      <p:to>
                                        <p:strVal val="visible"/>
                                      </p:to>
                                    </p:set>
                                    <p:animEffect transition="in" filter="fade">
                                      <p:cBhvr>
                                        <p:cTn id="26" dur="300"/>
                                        <p:tgtEl>
                                          <p:spTgt spid="126"/>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300"/>
                                        <p:tgtEl>
                                          <p:spTgt spid="22"/>
                                        </p:tgtEl>
                                      </p:cBhvr>
                                    </p:animEffect>
                                  </p:childTnLst>
                                </p:cTn>
                              </p:par>
                              <p:par>
                                <p:cTn id="30" presetID="10" presetClass="entr" presetSubtype="0" fill="hold" nodeType="withEffect">
                                  <p:stCondLst>
                                    <p:cond delay="0"/>
                                  </p:stCondLst>
                                  <p:childTnLst>
                                    <p:set>
                                      <p:cBhvr>
                                        <p:cTn id="31" dur="1" fill="hold">
                                          <p:stCondLst>
                                            <p:cond delay="0"/>
                                          </p:stCondLst>
                                        </p:cTn>
                                        <p:tgtEl>
                                          <p:spTgt spid="174"/>
                                        </p:tgtEl>
                                        <p:attrNameLst>
                                          <p:attrName>style.visibility</p:attrName>
                                        </p:attrNameLst>
                                      </p:cBhvr>
                                      <p:to>
                                        <p:strVal val="visible"/>
                                      </p:to>
                                    </p:set>
                                    <p:animEffect transition="in" filter="fade">
                                      <p:cBhvr>
                                        <p:cTn id="32" dur="300"/>
                                        <p:tgtEl>
                                          <p:spTgt spid="174"/>
                                        </p:tgtEl>
                                      </p:cBhvr>
                                    </p:animEffect>
                                  </p:childTnLst>
                                </p:cTn>
                              </p:par>
                              <p:par>
                                <p:cTn id="33" presetID="10"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300"/>
                                        <p:tgtEl>
                                          <p:spTgt spid="16"/>
                                        </p:tgtEl>
                                      </p:cBhvr>
                                    </p:animEffect>
                                  </p:childTnLst>
                                </p:cTn>
                              </p:par>
                              <p:par>
                                <p:cTn id="36" presetID="10" presetClass="entr" presetSubtype="0"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300"/>
                                        <p:tgtEl>
                                          <p:spTgt spid="28"/>
                                        </p:tgtEl>
                                      </p:cBhvr>
                                    </p:animEffect>
                                  </p:childTnLst>
                                </p:cTn>
                              </p:par>
                              <p:par>
                                <p:cTn id="39" presetID="10" presetClass="entr" presetSubtype="0" fill="hold" nodeType="withEffect">
                                  <p:stCondLst>
                                    <p:cond delay="0"/>
                                  </p:stCondLst>
                                  <p:childTnLst>
                                    <p:set>
                                      <p:cBhvr>
                                        <p:cTn id="40" dur="1" fill="hold">
                                          <p:stCondLst>
                                            <p:cond delay="0"/>
                                          </p:stCondLst>
                                        </p:cTn>
                                        <p:tgtEl>
                                          <p:spTgt spid="116"/>
                                        </p:tgtEl>
                                        <p:attrNameLst>
                                          <p:attrName>style.visibility</p:attrName>
                                        </p:attrNameLst>
                                      </p:cBhvr>
                                      <p:to>
                                        <p:strVal val="visible"/>
                                      </p:to>
                                    </p:set>
                                    <p:animEffect transition="in" filter="fade">
                                      <p:cBhvr>
                                        <p:cTn id="41" dur="300"/>
                                        <p:tgtEl>
                                          <p:spTgt spid="116"/>
                                        </p:tgtEl>
                                      </p:cBhvr>
                                    </p:animEffect>
                                  </p:childTnLst>
                                </p:cTn>
                              </p:par>
                              <p:par>
                                <p:cTn id="42" presetID="10"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300"/>
                                        <p:tgtEl>
                                          <p:spTgt spid="20"/>
                                        </p:tgtEl>
                                      </p:cBhvr>
                                    </p:animEffect>
                                  </p:childTnLst>
                                </p:cTn>
                              </p:par>
                              <p:par>
                                <p:cTn id="45" presetID="10" presetClass="entr" presetSubtype="0"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300"/>
                                        <p:tgtEl>
                                          <p:spTgt spid="31"/>
                                        </p:tgtEl>
                                      </p:cBhvr>
                                    </p:animEffect>
                                  </p:childTnLst>
                                </p:cTn>
                              </p:par>
                              <p:par>
                                <p:cTn id="48" presetID="10" presetClass="entr" presetSubtype="0" fill="hold"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300"/>
                                        <p:tgtEl>
                                          <p:spTgt spid="1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60"/>
                                        </p:tgtEl>
                                        <p:attrNameLst>
                                          <p:attrName>style.visibility</p:attrName>
                                        </p:attrNameLst>
                                      </p:cBhvr>
                                      <p:to>
                                        <p:strVal val="visible"/>
                                      </p:to>
                                    </p:set>
                                    <p:animEffect transition="in" filter="wipe(left)">
                                      <p:cBhvr>
                                        <p:cTn id="53" dur="700"/>
                                        <p:tgtEl>
                                          <p:spTgt spid="160"/>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97"/>
                                        </p:tgtEl>
                                        <p:attrNameLst>
                                          <p:attrName>style.visibility</p:attrName>
                                        </p:attrNameLst>
                                      </p:cBhvr>
                                      <p:to>
                                        <p:strVal val="visible"/>
                                      </p:to>
                                    </p:set>
                                    <p:animEffect transition="in" filter="wipe(left)">
                                      <p:cBhvr>
                                        <p:cTn id="56" dur="700"/>
                                        <p:tgtEl>
                                          <p:spTgt spid="97"/>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122"/>
                                        </p:tgtEl>
                                        <p:attrNameLst>
                                          <p:attrName>style.visibility</p:attrName>
                                        </p:attrNameLst>
                                      </p:cBhvr>
                                      <p:to>
                                        <p:strVal val="visible"/>
                                      </p:to>
                                    </p:set>
                                    <p:animEffect transition="in" filter="wipe(left)">
                                      <p:cBhvr>
                                        <p:cTn id="59" dur="700"/>
                                        <p:tgtEl>
                                          <p:spTgt spid="122"/>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147"/>
                                        </p:tgtEl>
                                        <p:attrNameLst>
                                          <p:attrName>style.visibility</p:attrName>
                                        </p:attrNameLst>
                                      </p:cBhvr>
                                      <p:to>
                                        <p:strVal val="visible"/>
                                      </p:to>
                                    </p:set>
                                    <p:animEffect transition="in" filter="wipe(left)">
                                      <p:cBhvr>
                                        <p:cTn id="62" dur="700"/>
                                        <p:tgtEl>
                                          <p:spTgt spid="147"/>
                                        </p:tgtEl>
                                      </p:cBhvr>
                                    </p:animEffect>
                                  </p:childTnLst>
                                </p:cTn>
                              </p:par>
                              <p:par>
                                <p:cTn id="63" presetID="22" presetClass="entr" presetSubtype="8" fill="hold" grpId="0" nodeType="withEffect">
                                  <p:stCondLst>
                                    <p:cond delay="700"/>
                                  </p:stCondLst>
                                  <p:childTnLst>
                                    <p:set>
                                      <p:cBhvr>
                                        <p:cTn id="64" dur="1" fill="hold">
                                          <p:stCondLst>
                                            <p:cond delay="0"/>
                                          </p:stCondLst>
                                        </p:cTn>
                                        <p:tgtEl>
                                          <p:spTgt spid="156"/>
                                        </p:tgtEl>
                                        <p:attrNameLst>
                                          <p:attrName>style.visibility</p:attrName>
                                        </p:attrNameLst>
                                      </p:cBhvr>
                                      <p:to>
                                        <p:strVal val="visible"/>
                                      </p:to>
                                    </p:set>
                                    <p:animEffect transition="in" filter="wipe(left)">
                                      <p:cBhvr>
                                        <p:cTn id="65" dur="700"/>
                                        <p:tgtEl>
                                          <p:spTgt spid="156"/>
                                        </p:tgtEl>
                                      </p:cBhvr>
                                    </p:animEffect>
                                  </p:childTnLst>
                                </p:cTn>
                              </p:par>
                              <p:par>
                                <p:cTn id="66" presetID="22" presetClass="entr" presetSubtype="2" fill="hold" grpId="0" nodeType="withEffect">
                                  <p:stCondLst>
                                    <p:cond delay="1000"/>
                                  </p:stCondLst>
                                  <p:childTnLst>
                                    <p:set>
                                      <p:cBhvr>
                                        <p:cTn id="67" dur="1" fill="hold">
                                          <p:stCondLst>
                                            <p:cond delay="0"/>
                                          </p:stCondLst>
                                        </p:cTn>
                                        <p:tgtEl>
                                          <p:spTgt spid="139"/>
                                        </p:tgtEl>
                                        <p:attrNameLst>
                                          <p:attrName>style.visibility</p:attrName>
                                        </p:attrNameLst>
                                      </p:cBhvr>
                                      <p:to>
                                        <p:strVal val="visible"/>
                                      </p:to>
                                    </p:set>
                                    <p:animEffect transition="in" filter="wipe(right)">
                                      <p:cBhvr>
                                        <p:cTn id="68" dur="700"/>
                                        <p:tgtEl>
                                          <p:spTgt spid="139"/>
                                        </p:tgtEl>
                                      </p:cBhvr>
                                    </p:animEffect>
                                  </p:childTnLst>
                                </p:cTn>
                              </p:par>
                              <p:par>
                                <p:cTn id="69" presetID="22" presetClass="entr" presetSubtype="2" fill="hold" grpId="0" nodeType="withEffect">
                                  <p:stCondLst>
                                    <p:cond delay="1200"/>
                                  </p:stCondLst>
                                  <p:childTnLst>
                                    <p:set>
                                      <p:cBhvr>
                                        <p:cTn id="70" dur="1" fill="hold">
                                          <p:stCondLst>
                                            <p:cond delay="0"/>
                                          </p:stCondLst>
                                        </p:cTn>
                                        <p:tgtEl>
                                          <p:spTgt spid="111"/>
                                        </p:tgtEl>
                                        <p:attrNameLst>
                                          <p:attrName>style.visibility</p:attrName>
                                        </p:attrNameLst>
                                      </p:cBhvr>
                                      <p:to>
                                        <p:strVal val="visible"/>
                                      </p:to>
                                    </p:set>
                                    <p:animEffect transition="in" filter="wipe(right)">
                                      <p:cBhvr>
                                        <p:cTn id="71" dur="700"/>
                                        <p:tgtEl>
                                          <p:spTgt spid="111"/>
                                        </p:tgtEl>
                                      </p:cBhvr>
                                    </p:animEffect>
                                  </p:childTnLst>
                                </p:cTn>
                              </p:par>
                              <p:par>
                                <p:cTn id="72" presetID="22" presetClass="entr" presetSubtype="2" fill="hold" grpId="0" nodeType="withEffect">
                                  <p:stCondLst>
                                    <p:cond delay="1400"/>
                                  </p:stCondLst>
                                  <p:childTnLst>
                                    <p:set>
                                      <p:cBhvr>
                                        <p:cTn id="73" dur="1" fill="hold">
                                          <p:stCondLst>
                                            <p:cond delay="0"/>
                                          </p:stCondLst>
                                        </p:cTn>
                                        <p:tgtEl>
                                          <p:spTgt spid="108"/>
                                        </p:tgtEl>
                                        <p:attrNameLst>
                                          <p:attrName>style.visibility</p:attrName>
                                        </p:attrNameLst>
                                      </p:cBhvr>
                                      <p:to>
                                        <p:strVal val="visible"/>
                                      </p:to>
                                    </p:set>
                                    <p:animEffect transition="in" filter="wipe(right)">
                                      <p:cBhvr>
                                        <p:cTn id="74" dur="700"/>
                                        <p:tgtEl>
                                          <p:spTgt spid="108"/>
                                        </p:tgtEl>
                                      </p:cBhvr>
                                    </p:animEffect>
                                  </p:childTnLst>
                                </p:cTn>
                              </p:par>
                              <p:par>
                                <p:cTn id="75" presetID="22" presetClass="entr" presetSubtype="2" fill="hold" grpId="0" nodeType="withEffect">
                                  <p:stCondLst>
                                    <p:cond delay="1600"/>
                                  </p:stCondLst>
                                  <p:childTnLst>
                                    <p:set>
                                      <p:cBhvr>
                                        <p:cTn id="76" dur="1" fill="hold">
                                          <p:stCondLst>
                                            <p:cond delay="0"/>
                                          </p:stCondLst>
                                        </p:cTn>
                                        <p:tgtEl>
                                          <p:spTgt spid="159"/>
                                        </p:tgtEl>
                                        <p:attrNameLst>
                                          <p:attrName>style.visibility</p:attrName>
                                        </p:attrNameLst>
                                      </p:cBhvr>
                                      <p:to>
                                        <p:strVal val="visible"/>
                                      </p:to>
                                    </p:set>
                                    <p:animEffect transition="in" filter="wipe(right)">
                                      <p:cBhvr>
                                        <p:cTn id="77" dur="700"/>
                                        <p:tgtEl>
                                          <p:spTgt spid="159"/>
                                        </p:tgtEl>
                                      </p:cBhvr>
                                    </p:animEffect>
                                  </p:childTnLst>
                                </p:cTn>
                              </p:par>
                              <p:par>
                                <p:cTn id="78" presetID="22" presetClass="entr" presetSubtype="2" fill="hold" grpId="0" nodeType="withEffect">
                                  <p:stCondLst>
                                    <p:cond delay="1800"/>
                                  </p:stCondLst>
                                  <p:childTnLst>
                                    <p:set>
                                      <p:cBhvr>
                                        <p:cTn id="79" dur="1" fill="hold">
                                          <p:stCondLst>
                                            <p:cond delay="0"/>
                                          </p:stCondLst>
                                        </p:cTn>
                                        <p:tgtEl>
                                          <p:spTgt spid="142"/>
                                        </p:tgtEl>
                                        <p:attrNameLst>
                                          <p:attrName>style.visibility</p:attrName>
                                        </p:attrNameLst>
                                      </p:cBhvr>
                                      <p:to>
                                        <p:strVal val="visible"/>
                                      </p:to>
                                    </p:set>
                                    <p:animEffect transition="in" filter="wipe(right)">
                                      <p:cBhvr>
                                        <p:cTn id="80" dur="700"/>
                                        <p:tgtEl>
                                          <p:spTgt spid="142"/>
                                        </p:tgtEl>
                                      </p:cBhvr>
                                    </p:animEffect>
                                  </p:childTnLst>
                                </p:cTn>
                              </p:par>
                              <p:par>
                                <p:cTn id="81" presetID="22" presetClass="entr" presetSubtype="2" fill="hold" grpId="0" nodeType="withEffect">
                                  <p:stCondLst>
                                    <p:cond delay="700"/>
                                  </p:stCondLst>
                                  <p:childTnLst>
                                    <p:set>
                                      <p:cBhvr>
                                        <p:cTn id="82" dur="1" fill="hold">
                                          <p:stCondLst>
                                            <p:cond delay="0"/>
                                          </p:stCondLst>
                                        </p:cTn>
                                        <p:tgtEl>
                                          <p:spTgt spid="135"/>
                                        </p:tgtEl>
                                        <p:attrNameLst>
                                          <p:attrName>style.visibility</p:attrName>
                                        </p:attrNameLst>
                                      </p:cBhvr>
                                      <p:to>
                                        <p:strVal val="visible"/>
                                      </p:to>
                                    </p:set>
                                    <p:animEffect transition="in" filter="wipe(right)">
                                      <p:cBhvr>
                                        <p:cTn id="83" dur="700"/>
                                        <p:tgtEl>
                                          <p:spTgt spid="135"/>
                                        </p:tgtEl>
                                      </p:cBhvr>
                                    </p:animEffect>
                                  </p:childTnLst>
                                </p:cTn>
                              </p:par>
                              <p:par>
                                <p:cTn id="84" presetID="22" presetClass="entr" presetSubtype="2" fill="hold" grpId="0" nodeType="withEffect">
                                  <p:stCondLst>
                                    <p:cond delay="900"/>
                                  </p:stCondLst>
                                  <p:childTnLst>
                                    <p:set>
                                      <p:cBhvr>
                                        <p:cTn id="85" dur="1" fill="hold">
                                          <p:stCondLst>
                                            <p:cond delay="0"/>
                                          </p:stCondLst>
                                        </p:cTn>
                                        <p:tgtEl>
                                          <p:spTgt spid="141"/>
                                        </p:tgtEl>
                                        <p:attrNameLst>
                                          <p:attrName>style.visibility</p:attrName>
                                        </p:attrNameLst>
                                      </p:cBhvr>
                                      <p:to>
                                        <p:strVal val="visible"/>
                                      </p:to>
                                    </p:set>
                                    <p:animEffect transition="in" filter="wipe(right)">
                                      <p:cBhvr>
                                        <p:cTn id="86" dur="700"/>
                                        <p:tgtEl>
                                          <p:spTgt spid="141"/>
                                        </p:tgtEl>
                                      </p:cBhvr>
                                    </p:animEffect>
                                  </p:childTnLst>
                                </p:cTn>
                              </p:par>
                              <p:par>
                                <p:cTn id="87" presetID="22" presetClass="entr" presetSubtype="2" fill="hold" grpId="0" nodeType="withEffect">
                                  <p:stCondLst>
                                    <p:cond delay="1100"/>
                                  </p:stCondLst>
                                  <p:childTnLst>
                                    <p:set>
                                      <p:cBhvr>
                                        <p:cTn id="88" dur="1" fill="hold">
                                          <p:stCondLst>
                                            <p:cond delay="0"/>
                                          </p:stCondLst>
                                        </p:cTn>
                                        <p:tgtEl>
                                          <p:spTgt spid="18"/>
                                        </p:tgtEl>
                                        <p:attrNameLst>
                                          <p:attrName>style.visibility</p:attrName>
                                        </p:attrNameLst>
                                      </p:cBhvr>
                                      <p:to>
                                        <p:strVal val="visible"/>
                                      </p:to>
                                    </p:set>
                                    <p:animEffect transition="in" filter="wipe(right)">
                                      <p:cBhvr>
                                        <p:cTn id="89" dur="700"/>
                                        <p:tgtEl>
                                          <p:spTgt spid="18"/>
                                        </p:tgtEl>
                                      </p:cBhvr>
                                    </p:animEffect>
                                  </p:childTnLst>
                                </p:cTn>
                              </p:par>
                              <p:par>
                                <p:cTn id="90" presetID="22" presetClass="entr" presetSubtype="2" fill="hold" grpId="0" nodeType="withEffect">
                                  <p:stCondLst>
                                    <p:cond delay="1300"/>
                                  </p:stCondLst>
                                  <p:childTnLst>
                                    <p:set>
                                      <p:cBhvr>
                                        <p:cTn id="91" dur="1" fill="hold">
                                          <p:stCondLst>
                                            <p:cond delay="0"/>
                                          </p:stCondLst>
                                        </p:cTn>
                                        <p:tgtEl>
                                          <p:spTgt spid="166"/>
                                        </p:tgtEl>
                                        <p:attrNameLst>
                                          <p:attrName>style.visibility</p:attrName>
                                        </p:attrNameLst>
                                      </p:cBhvr>
                                      <p:to>
                                        <p:strVal val="visible"/>
                                      </p:to>
                                    </p:set>
                                    <p:animEffect transition="in" filter="wipe(right)">
                                      <p:cBhvr>
                                        <p:cTn id="92" dur="700"/>
                                        <p:tgtEl>
                                          <p:spTgt spid="166"/>
                                        </p:tgtEl>
                                      </p:cBhvr>
                                    </p:animEffect>
                                  </p:childTnLst>
                                </p:cTn>
                              </p:par>
                              <p:par>
                                <p:cTn id="93" presetID="22" presetClass="entr" presetSubtype="2" fill="hold" grpId="0" nodeType="withEffect">
                                  <p:stCondLst>
                                    <p:cond delay="600"/>
                                  </p:stCondLst>
                                  <p:childTnLst>
                                    <p:set>
                                      <p:cBhvr>
                                        <p:cTn id="94" dur="1" fill="hold">
                                          <p:stCondLst>
                                            <p:cond delay="0"/>
                                          </p:stCondLst>
                                        </p:cTn>
                                        <p:tgtEl>
                                          <p:spTgt spid="89"/>
                                        </p:tgtEl>
                                        <p:attrNameLst>
                                          <p:attrName>style.visibility</p:attrName>
                                        </p:attrNameLst>
                                      </p:cBhvr>
                                      <p:to>
                                        <p:strVal val="visible"/>
                                      </p:to>
                                    </p:set>
                                    <p:animEffect transition="in" filter="wipe(right)">
                                      <p:cBhvr>
                                        <p:cTn id="95" dur="700"/>
                                        <p:tgtEl>
                                          <p:spTgt spid="89"/>
                                        </p:tgtEl>
                                      </p:cBhvr>
                                    </p:animEffect>
                                  </p:childTnLst>
                                </p:cTn>
                              </p:par>
                              <p:par>
                                <p:cTn id="96" presetID="22" presetClass="entr" presetSubtype="8" fill="hold" grpId="0" nodeType="withEffect">
                                  <p:stCondLst>
                                    <p:cond delay="800"/>
                                  </p:stCondLst>
                                  <p:childTnLst>
                                    <p:set>
                                      <p:cBhvr>
                                        <p:cTn id="97" dur="1" fill="hold">
                                          <p:stCondLst>
                                            <p:cond delay="0"/>
                                          </p:stCondLst>
                                        </p:cTn>
                                        <p:tgtEl>
                                          <p:spTgt spid="157"/>
                                        </p:tgtEl>
                                        <p:attrNameLst>
                                          <p:attrName>style.visibility</p:attrName>
                                        </p:attrNameLst>
                                      </p:cBhvr>
                                      <p:to>
                                        <p:strVal val="visible"/>
                                      </p:to>
                                    </p:set>
                                    <p:animEffect transition="in" filter="wipe(left)">
                                      <p:cBhvr>
                                        <p:cTn id="98" dur="700"/>
                                        <p:tgtEl>
                                          <p:spTgt spid="157"/>
                                        </p:tgtEl>
                                      </p:cBhvr>
                                    </p:animEffect>
                                  </p:childTnLst>
                                </p:cTn>
                              </p:par>
                              <p:par>
                                <p:cTn id="99" presetID="22" presetClass="entr" presetSubtype="8" fill="hold" grpId="0" nodeType="withEffect">
                                  <p:stCondLst>
                                    <p:cond delay="1000"/>
                                  </p:stCondLst>
                                  <p:childTnLst>
                                    <p:set>
                                      <p:cBhvr>
                                        <p:cTn id="100" dur="1" fill="hold">
                                          <p:stCondLst>
                                            <p:cond delay="0"/>
                                          </p:stCondLst>
                                        </p:cTn>
                                        <p:tgtEl>
                                          <p:spTgt spid="144"/>
                                        </p:tgtEl>
                                        <p:attrNameLst>
                                          <p:attrName>style.visibility</p:attrName>
                                        </p:attrNameLst>
                                      </p:cBhvr>
                                      <p:to>
                                        <p:strVal val="visible"/>
                                      </p:to>
                                    </p:set>
                                    <p:animEffect transition="in" filter="wipe(left)">
                                      <p:cBhvr>
                                        <p:cTn id="101" dur="700"/>
                                        <p:tgtEl>
                                          <p:spTgt spid="144"/>
                                        </p:tgtEl>
                                      </p:cBhvr>
                                    </p:animEffect>
                                  </p:childTnLst>
                                </p:cTn>
                              </p:par>
                              <p:par>
                                <p:cTn id="102" presetID="22" presetClass="entr" presetSubtype="2" fill="hold" grpId="0" nodeType="withEffect">
                                  <p:stCondLst>
                                    <p:cond delay="1100"/>
                                  </p:stCondLst>
                                  <p:childTnLst>
                                    <p:set>
                                      <p:cBhvr>
                                        <p:cTn id="103" dur="1" fill="hold">
                                          <p:stCondLst>
                                            <p:cond delay="0"/>
                                          </p:stCondLst>
                                        </p:cTn>
                                        <p:tgtEl>
                                          <p:spTgt spid="151"/>
                                        </p:tgtEl>
                                        <p:attrNameLst>
                                          <p:attrName>style.visibility</p:attrName>
                                        </p:attrNameLst>
                                      </p:cBhvr>
                                      <p:to>
                                        <p:strVal val="visible"/>
                                      </p:to>
                                    </p:set>
                                    <p:animEffect transition="in" filter="wipe(right)">
                                      <p:cBhvr>
                                        <p:cTn id="104" dur="700"/>
                                        <p:tgtEl>
                                          <p:spTgt spid="151"/>
                                        </p:tgtEl>
                                      </p:cBhvr>
                                    </p:animEffect>
                                  </p:childTnLst>
                                </p:cTn>
                              </p:par>
                              <p:par>
                                <p:cTn id="105" presetID="22" presetClass="entr" presetSubtype="8" fill="hold" grpId="0" nodeType="withEffect">
                                  <p:stCondLst>
                                    <p:cond delay="1400"/>
                                  </p:stCondLst>
                                  <p:childTnLst>
                                    <p:set>
                                      <p:cBhvr>
                                        <p:cTn id="106" dur="1" fill="hold">
                                          <p:stCondLst>
                                            <p:cond delay="0"/>
                                          </p:stCondLst>
                                        </p:cTn>
                                        <p:tgtEl>
                                          <p:spTgt spid="163"/>
                                        </p:tgtEl>
                                        <p:attrNameLst>
                                          <p:attrName>style.visibility</p:attrName>
                                        </p:attrNameLst>
                                      </p:cBhvr>
                                      <p:to>
                                        <p:strVal val="visible"/>
                                      </p:to>
                                    </p:set>
                                    <p:animEffect transition="in" filter="wipe(left)">
                                      <p:cBhvr>
                                        <p:cTn id="107" dur="700"/>
                                        <p:tgtEl>
                                          <p:spTgt spid="163"/>
                                        </p:tgtEl>
                                      </p:cBhvr>
                                    </p:animEffect>
                                  </p:childTnLst>
                                </p:cTn>
                              </p:par>
                              <p:par>
                                <p:cTn id="108" presetID="22" presetClass="entr" presetSubtype="2" fill="hold" grpId="0" nodeType="withEffect">
                                  <p:stCondLst>
                                    <p:cond delay="1800"/>
                                  </p:stCondLst>
                                  <p:childTnLst>
                                    <p:set>
                                      <p:cBhvr>
                                        <p:cTn id="109" dur="1" fill="hold">
                                          <p:stCondLst>
                                            <p:cond delay="0"/>
                                          </p:stCondLst>
                                        </p:cTn>
                                        <p:tgtEl>
                                          <p:spTgt spid="138"/>
                                        </p:tgtEl>
                                        <p:attrNameLst>
                                          <p:attrName>style.visibility</p:attrName>
                                        </p:attrNameLst>
                                      </p:cBhvr>
                                      <p:to>
                                        <p:strVal val="visible"/>
                                      </p:to>
                                    </p:set>
                                    <p:animEffect transition="in" filter="wipe(right)">
                                      <p:cBhvr>
                                        <p:cTn id="110" dur="600"/>
                                        <p:tgtEl>
                                          <p:spTgt spid="138"/>
                                        </p:tgtEl>
                                      </p:cBhvr>
                                    </p:animEffect>
                                  </p:childTnLst>
                                </p:cTn>
                              </p:par>
                              <p:par>
                                <p:cTn id="111" presetID="22" presetClass="entr" presetSubtype="8" fill="hold" grpId="0" nodeType="withEffect">
                                  <p:stCondLst>
                                    <p:cond delay="1400"/>
                                  </p:stCondLst>
                                  <p:childTnLst>
                                    <p:set>
                                      <p:cBhvr>
                                        <p:cTn id="112" dur="1" fill="hold">
                                          <p:stCondLst>
                                            <p:cond delay="0"/>
                                          </p:stCondLst>
                                        </p:cTn>
                                        <p:tgtEl>
                                          <p:spTgt spid="98"/>
                                        </p:tgtEl>
                                        <p:attrNameLst>
                                          <p:attrName>style.visibility</p:attrName>
                                        </p:attrNameLst>
                                      </p:cBhvr>
                                      <p:to>
                                        <p:strVal val="visible"/>
                                      </p:to>
                                    </p:set>
                                    <p:animEffect transition="in" filter="wipe(left)">
                                      <p:cBhvr>
                                        <p:cTn id="113" dur="700"/>
                                        <p:tgtEl>
                                          <p:spTgt spid="98"/>
                                        </p:tgtEl>
                                      </p:cBhvr>
                                    </p:animEffect>
                                  </p:childTnLst>
                                </p:cTn>
                              </p:par>
                              <p:par>
                                <p:cTn id="114" presetID="22" presetClass="entr" presetSubtype="2" fill="hold" grpId="0" nodeType="withEffect">
                                  <p:stCondLst>
                                    <p:cond delay="1600"/>
                                  </p:stCondLst>
                                  <p:childTnLst>
                                    <p:set>
                                      <p:cBhvr>
                                        <p:cTn id="115" dur="1" fill="hold">
                                          <p:stCondLst>
                                            <p:cond delay="0"/>
                                          </p:stCondLst>
                                        </p:cTn>
                                        <p:tgtEl>
                                          <p:spTgt spid="100"/>
                                        </p:tgtEl>
                                        <p:attrNameLst>
                                          <p:attrName>style.visibility</p:attrName>
                                        </p:attrNameLst>
                                      </p:cBhvr>
                                      <p:to>
                                        <p:strVal val="visible"/>
                                      </p:to>
                                    </p:set>
                                    <p:animEffect transition="in" filter="wipe(right)">
                                      <p:cBhvr>
                                        <p:cTn id="116" dur="700"/>
                                        <p:tgtEl>
                                          <p:spTgt spid="100"/>
                                        </p:tgtEl>
                                      </p:cBhvr>
                                    </p:animEffect>
                                  </p:childTnLst>
                                </p:cTn>
                              </p:par>
                              <p:par>
                                <p:cTn id="117" presetID="22" presetClass="entr" presetSubtype="8" fill="hold" grpId="0" nodeType="withEffect">
                                  <p:stCondLst>
                                    <p:cond delay="1600"/>
                                  </p:stCondLst>
                                  <p:childTnLst>
                                    <p:set>
                                      <p:cBhvr>
                                        <p:cTn id="118" dur="1" fill="hold">
                                          <p:stCondLst>
                                            <p:cond delay="0"/>
                                          </p:stCondLst>
                                        </p:cTn>
                                        <p:tgtEl>
                                          <p:spTgt spid="101"/>
                                        </p:tgtEl>
                                        <p:attrNameLst>
                                          <p:attrName>style.visibility</p:attrName>
                                        </p:attrNameLst>
                                      </p:cBhvr>
                                      <p:to>
                                        <p:strVal val="visible"/>
                                      </p:to>
                                    </p:set>
                                    <p:animEffect transition="in" filter="wipe(left)">
                                      <p:cBhvr>
                                        <p:cTn id="119" dur="7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animBg="1"/>
      <p:bldP spid="18" grpId="0" animBg="1"/>
      <p:bldP spid="89" grpId="0" animBg="1"/>
      <p:bldP spid="108" grpId="0" animBg="1"/>
      <p:bldP spid="111" grpId="0" animBg="1"/>
      <p:bldP spid="122" grpId="0" animBg="1"/>
      <p:bldP spid="135" grpId="0" animBg="1"/>
      <p:bldP spid="138" grpId="0" animBg="1"/>
      <p:bldP spid="139" grpId="0" animBg="1"/>
      <p:bldP spid="141" grpId="0" animBg="1"/>
      <p:bldP spid="142" grpId="0" animBg="1"/>
      <p:bldP spid="144" grpId="0" animBg="1"/>
      <p:bldP spid="147" grpId="0" animBg="1"/>
      <p:bldP spid="151" grpId="0" animBg="1"/>
      <p:bldP spid="156" grpId="0" animBg="1"/>
      <p:bldP spid="157" grpId="0" animBg="1"/>
      <p:bldP spid="159" grpId="0" animBg="1"/>
      <p:bldP spid="160" grpId="0" animBg="1"/>
      <p:bldP spid="166" grpId="0" animBg="1"/>
      <p:bldP spid="169" grpId="0" animBg="1"/>
      <p:bldP spid="97" grpId="0" animBg="1"/>
      <p:bldP spid="98" grpId="0" animBg="1"/>
      <p:bldP spid="100" grpId="0" animBg="1"/>
      <p:bldP spid="10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Experiment </a:t>
            </a:r>
            <a:r>
              <a:rPr lang="en-US" dirty="0"/>
              <a:t>Results</a:t>
            </a:r>
          </a:p>
        </p:txBody>
      </p:sp>
      <p:sp>
        <p:nvSpPr>
          <p:cNvPr id="3" name="Text Placeholder 2"/>
          <p:cNvSpPr>
            <a:spLocks noGrp="1"/>
          </p:cNvSpPr>
          <p:nvPr>
            <p:ph type="body" sz="quarter" idx="10"/>
          </p:nvPr>
        </p:nvSpPr>
        <p:spPr>
          <a:xfrm>
            <a:off x="274639" y="1212849"/>
            <a:ext cx="5486399" cy="4635115"/>
          </a:xfrm>
        </p:spPr>
        <p:txBody>
          <a:bodyPr/>
          <a:lstStyle/>
          <a:p>
            <a:pPr marL="571500" indent="-571500">
              <a:buFont typeface="Arial" panose="020B0604020202020204" pitchFamily="34" charset="0"/>
              <a:buChar char="•"/>
            </a:pPr>
            <a:r>
              <a:rPr lang="en-US" dirty="0"/>
              <a:t>No one on the team wanted to go back to </a:t>
            </a:r>
            <a:r>
              <a:rPr lang="en-US" dirty="0" smtClean="0"/>
              <a:t>e-mail</a:t>
            </a:r>
          </a:p>
          <a:p>
            <a:pPr marL="571500" indent="-571500">
              <a:buFont typeface="Arial" panose="020B0604020202020204" pitchFamily="34" charset="0"/>
              <a:buChar char="•"/>
            </a:pPr>
            <a:endParaRPr lang="en-US" sz="2800" dirty="0"/>
          </a:p>
          <a:p>
            <a:pPr marL="571500" indent="-571500">
              <a:buFont typeface="Arial" panose="020B0604020202020204" pitchFamily="34" charset="0"/>
              <a:buChar char="•"/>
            </a:pPr>
            <a:r>
              <a:rPr lang="en-US" dirty="0"/>
              <a:t>Champions on other teams started asking how we did it</a:t>
            </a:r>
          </a:p>
          <a:p>
            <a:pPr marL="571500" indent="-571500">
              <a:buFont typeface="Arial" panose="020B0604020202020204" pitchFamily="34" charset="0"/>
              <a:buChar char="•"/>
            </a:pPr>
            <a:endParaRPr lang="en-US" dirty="0"/>
          </a:p>
        </p:txBody>
      </p:sp>
      <p:sp>
        <p:nvSpPr>
          <p:cNvPr id="5" name="Text Placeholder 4"/>
          <p:cNvSpPr>
            <a:spLocks noGrp="1"/>
          </p:cNvSpPr>
          <p:nvPr>
            <p:ph type="body" sz="quarter" idx="11"/>
          </p:nvPr>
        </p:nvSpPr>
        <p:spPr/>
        <p:txBody>
          <a:bodyPr/>
          <a:lstStyle/>
          <a:p>
            <a:endParaRPr lang="en-US"/>
          </a:p>
        </p:txBody>
      </p:sp>
      <p:pic>
        <p:nvPicPr>
          <p:cNvPr id="2050" name="Picture 2" descr="http://www.bhmpics.com/walls/success_kid-other.jpg"/>
          <p:cNvPicPr>
            <a:picLocks noChangeAspect="1" noChangeArrowheads="1"/>
          </p:cNvPicPr>
          <p:nvPr/>
        </p:nvPicPr>
        <p:blipFill rotWithShape="1">
          <a:blip r:embed="rId3">
            <a:extLst>
              <a:ext uri="{28A0092B-C50C-407E-A947-70E740481C1C}">
                <a14:useLocalDpi xmlns:a14="http://schemas.microsoft.com/office/drawing/2010/main" val="0"/>
              </a:ext>
            </a:extLst>
          </a:blip>
          <a:srcRect r="36952"/>
          <a:stretch/>
        </p:blipFill>
        <p:spPr bwMode="auto">
          <a:xfrm>
            <a:off x="6690996" y="1211006"/>
            <a:ext cx="5242241" cy="5526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7043503"/>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for successful adoption in your teams</a:t>
            </a:r>
            <a:endParaRPr lang="en-US" dirty="0"/>
          </a:p>
        </p:txBody>
      </p:sp>
      <p:sp>
        <p:nvSpPr>
          <p:cNvPr id="3" name="Text Placeholder 2"/>
          <p:cNvSpPr>
            <a:spLocks noGrp="1"/>
          </p:cNvSpPr>
          <p:nvPr>
            <p:ph type="body" sz="quarter" idx="10"/>
          </p:nvPr>
        </p:nvSpPr>
        <p:spPr>
          <a:xfrm>
            <a:off x="274639" y="1212849"/>
            <a:ext cx="5486399" cy="5312223"/>
          </a:xfrm>
        </p:spPr>
        <p:txBody>
          <a:bodyPr/>
          <a:lstStyle/>
          <a:p>
            <a:pPr marL="742950" indent="-742950">
              <a:buFont typeface="+mj-lt"/>
              <a:buAutoNum type="arabicPeriod"/>
            </a:pPr>
            <a:r>
              <a:rPr lang="en-US" dirty="0"/>
              <a:t>You need some influential champions</a:t>
            </a:r>
          </a:p>
          <a:p>
            <a:pPr marL="742950" indent="-742950">
              <a:buFont typeface="+mj-lt"/>
              <a:buAutoNum type="arabicPeriod"/>
            </a:pPr>
            <a:r>
              <a:rPr lang="en-US" dirty="0"/>
              <a:t>People need advice for how to get started</a:t>
            </a:r>
          </a:p>
          <a:p>
            <a:pPr marL="974725" lvl="2" indent="-742950">
              <a:buFont typeface="Arial" panose="020B0604020202020204" pitchFamily="34" charset="0"/>
              <a:buChar char="•"/>
            </a:pPr>
            <a:r>
              <a:rPr lang="en-US" dirty="0"/>
              <a:t>It’s not actually “e-mail” vs. “Yammer”</a:t>
            </a:r>
          </a:p>
          <a:p>
            <a:pPr marL="974725" lvl="2" indent="-742950">
              <a:buFont typeface="Arial" panose="020B0604020202020204" pitchFamily="34" charset="0"/>
              <a:buChar char="•"/>
            </a:pPr>
            <a:r>
              <a:rPr lang="en-US" dirty="0"/>
              <a:t>Bad advice is </a:t>
            </a:r>
            <a:r>
              <a:rPr lang="en-US" dirty="0" smtClean="0"/>
              <a:t>better </a:t>
            </a:r>
            <a:r>
              <a:rPr lang="en-US" dirty="0"/>
              <a:t>than no advice.</a:t>
            </a:r>
          </a:p>
          <a:p>
            <a:pPr marL="742950" indent="-742950">
              <a:buFont typeface="+mj-lt"/>
              <a:buAutoNum type="arabicPeriod"/>
            </a:pPr>
            <a:r>
              <a:rPr lang="en-US" dirty="0"/>
              <a:t>Have a plan to show some ‘quick wins’</a:t>
            </a:r>
          </a:p>
          <a:p>
            <a:pPr marL="742950" indent="-742950">
              <a:buFont typeface="+mj-lt"/>
              <a:buAutoNum type="arabicPeriod"/>
            </a:pPr>
            <a:r>
              <a:rPr lang="en-US" dirty="0"/>
              <a:t>Plan positive &amp; negative reinforcement</a:t>
            </a:r>
          </a:p>
        </p:txBody>
      </p:sp>
      <p:sp>
        <p:nvSpPr>
          <p:cNvPr id="5" name="Text Placeholder 4"/>
          <p:cNvSpPr>
            <a:spLocks noGrp="1"/>
          </p:cNvSpPr>
          <p:nvPr>
            <p:ph type="body" sz="quarter" idx="11"/>
          </p:nvPr>
        </p:nvSpPr>
        <p:spPr/>
        <p:txBody>
          <a:bodyPr/>
          <a:lstStyle/>
          <a:p>
            <a:endParaRPr lang="en-US"/>
          </a:p>
        </p:txBody>
      </p:sp>
      <p:pic>
        <p:nvPicPr>
          <p:cNvPr id="3074" name="Picture 2" descr="http://media-cache-ec0.pinimg.com/736x/4c/92/04/4c92040fef4071367083248a2d4ccc7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4843" y="1184275"/>
            <a:ext cx="4827590" cy="54292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82895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6522" name="Rectangle 26"/>
          <p:cNvSpPr>
            <a:spLocks noGrp="1" noChangeArrowheads="1"/>
          </p:cNvSpPr>
          <p:nvPr>
            <p:ph type="title"/>
          </p:nvPr>
        </p:nvSpPr>
        <p:spPr>
          <a:prstGeom prst="rect">
            <a:avLst/>
          </a:prstGeom>
        </p:spPr>
        <p:txBody>
          <a:bodyPr>
            <a:noAutofit/>
          </a:bodyPr>
          <a:lstStyle/>
          <a:p>
            <a:pPr>
              <a:defRPr/>
            </a:pPr>
            <a:r>
              <a:rPr lang="en-GB" dirty="0" smtClean="0"/>
              <a:t>How do we get to value?</a:t>
            </a:r>
            <a:endParaRPr lang="en-GB"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4539" y="1787412"/>
            <a:ext cx="7354352" cy="4681052"/>
          </a:xfrm>
          <a:prstGeom prst="rect">
            <a:avLst/>
          </a:prstGeom>
        </p:spPr>
      </p:pic>
      <p:sp>
        <p:nvSpPr>
          <p:cNvPr id="7" name="Rectangular Callout 6"/>
          <p:cNvSpPr/>
          <p:nvPr/>
        </p:nvSpPr>
        <p:spPr>
          <a:xfrm>
            <a:off x="731837" y="3805268"/>
            <a:ext cx="3002855" cy="915799"/>
          </a:xfrm>
          <a:prstGeom prst="wedgeRectCallout">
            <a:avLst>
              <a:gd name="adj1" fmla="val 26041"/>
              <a:gd name="adj2" fmla="val 84432"/>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Employee Connections</a:t>
            </a:r>
          </a:p>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Culture Initiatives</a:t>
            </a:r>
          </a:p>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Sharing Industry Articles &amp; News</a:t>
            </a:r>
          </a:p>
        </p:txBody>
      </p:sp>
      <p:sp>
        <p:nvSpPr>
          <p:cNvPr id="8" name="Rectangular Callout 7"/>
          <p:cNvSpPr/>
          <p:nvPr/>
        </p:nvSpPr>
        <p:spPr>
          <a:xfrm>
            <a:off x="3839467" y="2828761"/>
            <a:ext cx="2678406" cy="954158"/>
          </a:xfrm>
          <a:prstGeom prst="wedgeRectCallout">
            <a:avLst>
              <a:gd name="adj1" fmla="val -20805"/>
              <a:gd name="adj2" fmla="val 73946"/>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Replace Meetings</a:t>
            </a:r>
          </a:p>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Team &amp; Department FAQs</a:t>
            </a:r>
          </a:p>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Employee Recognition</a:t>
            </a:r>
          </a:p>
        </p:txBody>
      </p:sp>
      <p:sp>
        <p:nvSpPr>
          <p:cNvPr id="9" name="Rectangular Callout 8"/>
          <p:cNvSpPr/>
          <p:nvPr/>
        </p:nvSpPr>
        <p:spPr>
          <a:xfrm>
            <a:off x="7834764" y="1673352"/>
            <a:ext cx="2905280" cy="1309357"/>
          </a:xfrm>
          <a:prstGeom prst="wedgeRectCallout">
            <a:avLst>
              <a:gd name="adj1" fmla="val -19820"/>
              <a:gd name="adj2" fmla="val 71313"/>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Any business-related function or task done more efficiently</a:t>
            </a:r>
          </a:p>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Co-creating content</a:t>
            </a:r>
          </a:p>
          <a:p>
            <a:pPr marL="174862" indent="-174862">
              <a:buSzPct val="80000"/>
              <a:buFont typeface="Arial" panose="020B0604020202020204" pitchFamily="34" charset="0"/>
              <a:buChar char="•"/>
            </a:pPr>
            <a:r>
              <a:rPr lang="en-US" sz="1428" dirty="0">
                <a:solidFill>
                  <a:srgbClr val="FFFFFF"/>
                </a:solidFill>
                <a:latin typeface="Segoe Pro Display" panose="020B0502040504020203" pitchFamily="34" charset="0"/>
                <a:cs typeface="Segoe Pro Light"/>
              </a:rPr>
              <a:t>Sharing best practices &amp; lessons learned</a:t>
            </a:r>
          </a:p>
        </p:txBody>
      </p:sp>
      <p:pic>
        <p:nvPicPr>
          <p:cNvPr id="1026" name="Picture 2" descr="http://jnjma.com/wp-content/uploads/2011/05/arrow.jp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97692" l="0" r="98421">
                        <a14:foregroundMark x1="29474" y1="70769" x2="29474" y2="70769"/>
                        <a14:foregroundMark x1="22632" y1="75385" x2="22632" y2="75385"/>
                        <a14:foregroundMark x1="34737" y1="65385" x2="34737" y2="65385"/>
                        <a14:foregroundMark x1="43158" y1="62308" x2="43158" y2="62308"/>
                        <a14:foregroundMark x1="46842" y1="55385" x2="46842" y2="55385"/>
                        <a14:foregroundMark x1="51053" y1="51538" x2="51053" y2="51538"/>
                        <a14:foregroundMark x1="60526" y1="43846" x2="60526" y2="43846"/>
                        <a14:foregroundMark x1="63684" y1="40769" x2="63684" y2="40769"/>
                        <a14:foregroundMark x1="70526" y1="35385" x2="70526" y2="35385"/>
                        <a14:foregroundMark x1="74737" y1="32308" x2="74737" y2="32308"/>
                        <a14:foregroundMark x1="78421" y1="25385" x2="78421" y2="25385"/>
                      </a14:backgroundRemoval>
                    </a14:imgEffect>
                  </a14:imgLayer>
                </a14:imgProps>
              </a:ext>
              <a:ext uri="{28A0092B-C50C-407E-A947-70E740481C1C}">
                <a14:useLocalDpi xmlns:a14="http://schemas.microsoft.com/office/drawing/2010/main" val="0"/>
              </a:ext>
            </a:extLst>
          </a:blip>
          <a:srcRect/>
          <a:stretch>
            <a:fillRect/>
          </a:stretch>
        </p:blipFill>
        <p:spPr bwMode="auto">
          <a:xfrm>
            <a:off x="8199437" y="3186143"/>
            <a:ext cx="1809750" cy="123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19808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269009" y="2190979"/>
            <a:ext cx="2793592" cy="34550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Visionary</a:t>
            </a:r>
            <a:r>
              <a:rPr lang="en-US" sz="2000">
                <a:gradFill>
                  <a:gsLst>
                    <a:gs pos="0">
                      <a:srgbClr val="FFFFFF"/>
                    </a:gs>
                    <a:gs pos="100000">
                      <a:srgbClr val="FFFFFF"/>
                    </a:gs>
                  </a:gsLst>
                  <a:lin ang="5400000" scaled="0"/>
                </a:gradFill>
                <a:ea typeface="Segoe UI" pitchFamily="34" charset="0"/>
                <a:cs typeface="Segoe UI" pitchFamily="34" charset="0"/>
              </a:rPr>
              <a:t>, </a:t>
            </a:r>
            <a:r>
              <a:rPr lang="en-US" sz="2000" smtClean="0">
                <a:gradFill>
                  <a:gsLst>
                    <a:gs pos="0">
                      <a:srgbClr val="FFFFFF"/>
                    </a:gs>
                    <a:gs pos="100000">
                      <a:srgbClr val="FFFFFF"/>
                    </a:gs>
                  </a:gsLst>
                  <a:lin ang="5400000" scaled="0"/>
                </a:gradFill>
                <a:ea typeface="Segoe UI" pitchFamily="34" charset="0"/>
                <a:cs typeface="Segoe UI" pitchFamily="34" charset="0"/>
              </a:rPr>
              <a:t>risk </a:t>
            </a:r>
            <a:r>
              <a:rPr lang="en-US" sz="2000">
                <a:gradFill>
                  <a:gsLst>
                    <a:gs pos="0">
                      <a:srgbClr val="FFFFFF"/>
                    </a:gs>
                    <a:gs pos="100000">
                      <a:srgbClr val="FFFFFF"/>
                    </a:gs>
                  </a:gsLst>
                  <a:lin ang="5400000" scaled="0"/>
                </a:gradFill>
                <a:ea typeface="Segoe UI" pitchFamily="34" charset="0"/>
                <a:cs typeface="Segoe UI" pitchFamily="34" charset="0"/>
              </a:rPr>
              <a:t>taking</a:t>
            </a:r>
            <a:r>
              <a:rPr lang="en-US" sz="2000" dirty="0">
                <a:gradFill>
                  <a:gsLst>
                    <a:gs pos="0">
                      <a:srgbClr val="FFFFFF"/>
                    </a:gs>
                    <a:gs pos="100000">
                      <a:srgbClr val="FFFFFF"/>
                    </a:gs>
                  </a:gsLst>
                  <a:lin ang="5400000" scaled="0"/>
                </a:gradFill>
                <a:ea typeface="Segoe UI" pitchFamily="34" charset="0"/>
                <a:cs typeface="Segoe UI" pitchFamily="34" charset="0"/>
              </a:rPr>
              <a:t>,</a:t>
            </a:r>
          </a:p>
          <a:p>
            <a:pPr defTabSz="932472" fontAlgn="base">
              <a:spcBef>
                <a:spcPct val="0"/>
              </a:spcBef>
              <a:spcAft>
                <a:spcPct val="0"/>
              </a:spcAft>
            </a:pPr>
            <a:r>
              <a:rPr lang="en-US" sz="2000">
                <a:gradFill>
                  <a:gsLst>
                    <a:gs pos="0">
                      <a:srgbClr val="FFFFFF"/>
                    </a:gs>
                    <a:gs pos="100000">
                      <a:srgbClr val="FFFFFF"/>
                    </a:gs>
                  </a:gsLst>
                  <a:lin ang="5400000" scaled="0"/>
                </a:gradFill>
                <a:ea typeface="Segoe UI" pitchFamily="34" charset="0"/>
                <a:cs typeface="Segoe UI" pitchFamily="34" charset="0"/>
              </a:rPr>
              <a:t>Entrepreneurial</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Start-up</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a:gradFill>
                  <a:gsLst>
                    <a:gs pos="0">
                      <a:srgbClr val="FFFFFF"/>
                    </a:gs>
                    <a:gs pos="100000">
                      <a:srgbClr val="FFFFFF"/>
                    </a:gs>
                  </a:gsLst>
                  <a:lin ang="5400000" scaled="0"/>
                </a:gradFill>
                <a:ea typeface="Segoe UI" pitchFamily="34" charset="0"/>
                <a:cs typeface="Segoe UI" pitchFamily="34" charset="0"/>
              </a:rPr>
              <a:t>“</a:t>
            </a:r>
            <a:r>
              <a:rPr lang="en-US" sz="2000" dirty="0">
                <a:gradFill>
                  <a:gsLst>
                    <a:gs pos="0">
                      <a:srgbClr val="FFFFFF"/>
                    </a:gs>
                    <a:gs pos="100000">
                      <a:srgbClr val="FFFFFF"/>
                    </a:gs>
                  </a:gsLst>
                  <a:lin ang="5400000" scaled="0"/>
                </a:gradFill>
                <a:ea typeface="Segoe UI" pitchFamily="34" charset="0"/>
                <a:cs typeface="Segoe UI" pitchFamily="34" charset="0"/>
              </a:rPr>
              <a:t>We create experiences that surprise and delight.”</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119105" y="2190979"/>
            <a:ext cx="2793592" cy="3455087"/>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Coaching, Consensus Driven</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	</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High Emotional intelligence</a:t>
            </a: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“We treat employees, customers and suppliers with respect.”</a:t>
            </a: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8824454" y="2190979"/>
            <a:ext cx="2840941" cy="3455087"/>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Hierarchical</a:t>
            </a:r>
            <a:r>
              <a:rPr lang="en-US" sz="2000">
                <a:gradFill>
                  <a:gsLst>
                    <a:gs pos="0">
                      <a:srgbClr val="FFFFFF"/>
                    </a:gs>
                    <a:gs pos="100000">
                      <a:srgbClr val="FFFFFF"/>
                    </a:gs>
                  </a:gsLst>
                  <a:lin ang="5400000" scaled="0"/>
                </a:gradFill>
                <a:ea typeface="Segoe UI" pitchFamily="34" charset="0"/>
                <a:cs typeface="Segoe UI" pitchFamily="34" charset="0"/>
              </a:rPr>
              <a:t>, great </a:t>
            </a:r>
            <a:r>
              <a:rPr lang="en-US" sz="2000" smtClean="0">
                <a:gradFill>
                  <a:gsLst>
                    <a:gs pos="0">
                      <a:srgbClr val="FFFFFF"/>
                    </a:gs>
                    <a:gs pos="100000">
                      <a:srgbClr val="FFFFFF"/>
                    </a:gs>
                  </a:gsLst>
                  <a:lin ang="5400000" scaled="0"/>
                </a:gradFill>
                <a:ea typeface="Segoe UI" pitchFamily="34" charset="0"/>
                <a:cs typeface="Segoe UI" pitchFamily="34" charset="0"/>
              </a:rPr>
              <a:t>process</a:t>
            </a:r>
            <a:r>
              <a:rPr lang="en-US" sz="2000">
                <a:gradFill>
                  <a:gsLst>
                    <a:gs pos="0">
                      <a:srgbClr val="FFFFFF"/>
                    </a:gs>
                    <a:gs pos="100000">
                      <a:srgbClr val="FFFFFF"/>
                    </a:gs>
                  </a:gsLst>
                  <a:lin ang="5400000" scaled="0"/>
                </a:gradFill>
                <a:ea typeface="Segoe UI" pitchFamily="34" charset="0"/>
                <a:cs typeface="Segoe UI" pitchFamily="34" charset="0"/>
              </a:rPr>
              <a:t>,</a:t>
            </a:r>
            <a:r>
              <a:rPr lang="en-US">
                <a:gradFill>
                  <a:gsLst>
                    <a:gs pos="0">
                      <a:srgbClr val="FFFFFF"/>
                    </a:gs>
                    <a:gs pos="100000">
                      <a:srgbClr val="FFFFFF"/>
                    </a:gs>
                  </a:gsLst>
                  <a:lin ang="5400000" scaled="0"/>
                </a:gradFill>
                <a:ea typeface="Segoe UI" pitchFamily="34" charset="0"/>
                <a:cs typeface="Segoe UI" pitchFamily="34" charset="0"/>
              </a:rPr>
              <a:t> </a:t>
            </a:r>
            <a:r>
              <a:rPr lang="en-US" sz="2000" smtClean="0">
                <a:gradFill>
                  <a:gsLst>
                    <a:gs pos="0">
                      <a:srgbClr val="FFFFFF"/>
                    </a:gs>
                    <a:gs pos="100000">
                      <a:srgbClr val="FFFFFF"/>
                    </a:gs>
                  </a:gsLst>
                  <a:lin ang="5400000" scaled="0"/>
                </a:gradFill>
                <a:ea typeface="Segoe UI" pitchFamily="34" charset="0"/>
                <a:cs typeface="Segoe UI" pitchFamily="34" charset="0"/>
              </a:rPr>
              <a:t>coordination</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	</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Efficiency and cost control</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“We deliver quality products, on time and under budget.”</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967196" y="2190979"/>
            <a:ext cx="2793592" cy="34550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Demanding</a:t>
            </a:r>
            <a:r>
              <a:rPr lang="en-US" sz="2000">
                <a:gradFill>
                  <a:gsLst>
                    <a:gs pos="0">
                      <a:srgbClr val="FFFFFF"/>
                    </a:gs>
                    <a:gs pos="100000">
                      <a:srgbClr val="FFFFFF"/>
                    </a:gs>
                  </a:gsLst>
                  <a:lin ang="5400000" scaled="0"/>
                </a:gradFill>
                <a:ea typeface="Segoe UI" pitchFamily="34" charset="0"/>
                <a:cs typeface="Segoe UI" pitchFamily="34" charset="0"/>
              </a:rPr>
              <a:t>, </a:t>
            </a:r>
            <a:r>
              <a:rPr lang="en-US" sz="2000" smtClean="0">
                <a:gradFill>
                  <a:gsLst>
                    <a:gs pos="0">
                      <a:srgbClr val="FFFFFF"/>
                    </a:gs>
                    <a:gs pos="100000">
                      <a:srgbClr val="FFFFFF"/>
                    </a:gs>
                  </a:gsLst>
                  <a:lin ang="5400000" scaled="0"/>
                </a:gradFill>
                <a:ea typeface="Segoe UI" pitchFamily="34" charset="0"/>
                <a:cs typeface="Segoe UI" pitchFamily="34" charset="0"/>
              </a:rPr>
              <a:t>competitive</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Performance based</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a:gradFill>
                  <a:gsLst>
                    <a:gs pos="0">
                      <a:srgbClr val="FFFFFF"/>
                    </a:gs>
                    <a:gs pos="100000">
                      <a:srgbClr val="FFFFFF"/>
                    </a:gs>
                  </a:gsLst>
                  <a:lin ang="5400000" scaled="0"/>
                </a:gradFill>
                <a:ea typeface="Segoe UI" pitchFamily="34" charset="0"/>
                <a:cs typeface="Segoe UI" pitchFamily="34" charset="0"/>
              </a:rPr>
              <a:t>“</a:t>
            </a:r>
            <a:r>
              <a:rPr lang="en-US" sz="2000" dirty="0">
                <a:gradFill>
                  <a:gsLst>
                    <a:gs pos="0">
                      <a:srgbClr val="FFFFFF"/>
                    </a:gs>
                    <a:gs pos="100000">
                      <a:srgbClr val="FFFFFF"/>
                    </a:gs>
                  </a:gsLst>
                  <a:lin ang="5400000" scaled="0"/>
                </a:gradFill>
                <a:ea typeface="Segoe UI" pitchFamily="34" charset="0"/>
                <a:cs typeface="Segoe UI" pitchFamily="34" charset="0"/>
              </a:rPr>
              <a:t>We want to be the market leaders in our industry.”</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Who are we, really?</a:t>
            </a:r>
            <a:endParaRPr lang="en-US" dirty="0"/>
          </a:p>
        </p:txBody>
      </p:sp>
      <p:sp>
        <p:nvSpPr>
          <p:cNvPr id="11" name="Rectangle 10"/>
          <p:cNvSpPr/>
          <p:nvPr/>
        </p:nvSpPr>
        <p:spPr bwMode="auto">
          <a:xfrm>
            <a:off x="274637" y="1212849"/>
            <a:ext cx="2793592" cy="9311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Innovative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3124733" y="1212849"/>
            <a:ext cx="2793592" cy="93110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Community</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8830082" y="1212849"/>
            <a:ext cx="2840941" cy="93110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Command and Control</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5972824" y="1212849"/>
            <a:ext cx="2793592" cy="9311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Execution</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Left-Right Arrow 9"/>
          <p:cNvSpPr/>
          <p:nvPr/>
        </p:nvSpPr>
        <p:spPr bwMode="auto">
          <a:xfrm>
            <a:off x="269009" y="5646066"/>
            <a:ext cx="11396386" cy="1143000"/>
          </a:xfrm>
          <a:prstGeom prst="leftRight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a:solidFill>
                  <a:srgbClr val="FFFFFF"/>
                </a:solidFill>
              </a:rPr>
              <a:t>More			Suitability to a social business			Less</a:t>
            </a:r>
            <a:endParaRPr lang="en-US" sz="2000" dirty="0">
              <a:solidFill>
                <a:srgbClr val="FFFFFF"/>
              </a:solidFill>
            </a:endParaRPr>
          </a:p>
        </p:txBody>
      </p:sp>
      <p:sp>
        <p:nvSpPr>
          <p:cNvPr id="15" name="Rectangle 14"/>
          <p:cNvSpPr/>
          <p:nvPr/>
        </p:nvSpPr>
        <p:spPr>
          <a:xfrm rot="16200000">
            <a:off x="10684412" y="5260817"/>
            <a:ext cx="3213499" cy="253916"/>
          </a:xfrm>
          <a:prstGeom prst="rect">
            <a:avLst/>
          </a:prstGeom>
        </p:spPr>
        <p:txBody>
          <a:bodyPr wrap="square">
            <a:spAutoFit/>
          </a:bodyPr>
          <a:lstStyle/>
          <a:p>
            <a:r>
              <a:rPr lang="en-US" sz="1050" dirty="0" smtClean="0">
                <a:solidFill>
                  <a:srgbClr val="505050"/>
                </a:solidFill>
                <a:latin typeface="Segoe UI Light"/>
              </a:rPr>
              <a:t>Mark </a:t>
            </a:r>
            <a:r>
              <a:rPr lang="en-US" sz="1050" dirty="0" err="1" smtClean="0">
                <a:solidFill>
                  <a:srgbClr val="505050"/>
                </a:solidFill>
                <a:latin typeface="Segoe UI Light"/>
              </a:rPr>
              <a:t>Fidelman</a:t>
            </a:r>
            <a:r>
              <a:rPr lang="en-US" sz="1050" dirty="0" smtClean="0">
                <a:solidFill>
                  <a:srgbClr val="505050"/>
                </a:solidFill>
                <a:latin typeface="Segoe UI Light"/>
              </a:rPr>
              <a:t>, Socialized!</a:t>
            </a:r>
            <a:endParaRPr lang="en-US" sz="1050" dirty="0">
              <a:solidFill>
                <a:srgbClr val="505050"/>
              </a:solidFill>
              <a:latin typeface="Segoe UI Light"/>
            </a:endParaRPr>
          </a:p>
        </p:txBody>
      </p:sp>
    </p:spTree>
    <p:extLst>
      <p:ext uri="{BB962C8B-B14F-4D97-AF65-F5344CB8AC3E}">
        <p14:creationId xmlns:p14="http://schemas.microsoft.com/office/powerpoint/2010/main" val="3628195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a:t>One Microsoft Culture = Social Culture</a:t>
            </a:r>
          </a:p>
        </p:txBody>
      </p:sp>
      <p:sp>
        <p:nvSpPr>
          <p:cNvPr id="22" name="Rectangle 21"/>
          <p:cNvSpPr/>
          <p:nvPr/>
        </p:nvSpPr>
        <p:spPr bwMode="auto">
          <a:xfrm>
            <a:off x="277040" y="3740483"/>
            <a:ext cx="2331721" cy="2743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000" dirty="0">
                <a:gradFill>
                  <a:gsLst>
                    <a:gs pos="0">
                      <a:srgbClr val="FFFFFF"/>
                    </a:gs>
                    <a:gs pos="100000">
                      <a:srgbClr val="FFFFFF"/>
                    </a:gs>
                  </a:gsLst>
                  <a:lin ang="5400000" scaled="0"/>
                </a:gradFill>
                <a:ea typeface="Segoe UI" pitchFamily="34" charset="0"/>
                <a:cs typeface="Segoe UI" pitchFamily="34" charset="0"/>
              </a:rPr>
              <a:t>“Each employee must be able to solve problems more quickly and with more real-time </a:t>
            </a:r>
            <a:r>
              <a:rPr lang="en-US" sz="2000">
                <a:gradFill>
                  <a:gsLst>
                    <a:gs pos="0">
                      <a:srgbClr val="FFFFFF"/>
                    </a:gs>
                    <a:gs pos="100000">
                      <a:srgbClr val="FFFFFF"/>
                    </a:gs>
                  </a:gsLst>
                  <a:lin ang="5400000" scaled="0"/>
                </a:gradFill>
                <a:ea typeface="Segoe UI" pitchFamily="34" charset="0"/>
                <a:cs typeface="Segoe UI" pitchFamily="34" charset="0"/>
              </a:rPr>
              <a:t>data…” </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2654324" y="3740483"/>
            <a:ext cx="2331721" cy="27432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000" dirty="0">
                <a:gradFill>
                  <a:gsLst>
                    <a:gs pos="0">
                      <a:srgbClr val="FFFFFF"/>
                    </a:gs>
                    <a:gs pos="100000">
                      <a:srgbClr val="FFFFFF"/>
                    </a:gs>
                  </a:gsLst>
                  <a:lin ang="5400000" scaled="0"/>
                </a:gradFill>
                <a:ea typeface="Segoe UI" pitchFamily="34" charset="0"/>
                <a:cs typeface="Segoe UI" pitchFamily="34" charset="0"/>
              </a:rPr>
              <a:t>“We need to communicate in ways that… drive agility, action, ownership and </a:t>
            </a:r>
            <a:r>
              <a:rPr lang="en-US" sz="2000">
                <a:gradFill>
                  <a:gsLst>
                    <a:gs pos="0">
                      <a:srgbClr val="FFFFFF"/>
                    </a:gs>
                    <a:gs pos="100000">
                      <a:srgbClr val="FFFFFF"/>
                    </a:gs>
                  </a:gsLst>
                  <a:lin ang="5400000" scaled="0"/>
                </a:gradFill>
                <a:ea typeface="Segoe UI" pitchFamily="34" charset="0"/>
                <a:cs typeface="Segoe UI" pitchFamily="34" charset="0"/>
              </a:rPr>
              <a:t>accountability.” </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7408892" y="3738895"/>
            <a:ext cx="2331721" cy="27432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000" dirty="0">
                <a:gradFill>
                  <a:gsLst>
                    <a:gs pos="0">
                      <a:srgbClr val="FFFFFF"/>
                    </a:gs>
                    <a:gs pos="100000">
                      <a:srgbClr val="FFFFFF"/>
                    </a:gs>
                  </a:gsLst>
                  <a:lin ang="5400000" scaled="0"/>
                </a:gradFill>
                <a:ea typeface="Segoe UI" pitchFamily="34" charset="0"/>
                <a:cs typeface="Segoe UI" pitchFamily="34" charset="0"/>
              </a:rPr>
              <a:t>“We must empower employees closest to the customer to make decisions in service of the larger </a:t>
            </a:r>
            <a:r>
              <a:rPr lang="en-US" sz="2000">
                <a:gradFill>
                  <a:gsLst>
                    <a:gs pos="0">
                      <a:srgbClr val="FFFFFF"/>
                    </a:gs>
                    <a:gs pos="100000">
                      <a:srgbClr val="FFFFFF"/>
                    </a:gs>
                  </a:gsLst>
                  <a:lin ang="5400000" scaled="0"/>
                </a:gradFill>
                <a:ea typeface="Segoe UI" pitchFamily="34" charset="0"/>
                <a:cs typeface="Segoe UI" pitchFamily="34" charset="0"/>
              </a:rPr>
              <a:t>mission.” </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5031608" y="3740483"/>
            <a:ext cx="2331721" cy="2743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000" dirty="0">
                <a:gradFill>
                  <a:gsLst>
                    <a:gs pos="0">
                      <a:srgbClr val="FFFFFF"/>
                    </a:gs>
                    <a:gs pos="100000">
                      <a:srgbClr val="FFFFFF"/>
                    </a:gs>
                  </a:gsLst>
                  <a:lin ang="5400000" scaled="0"/>
                </a:gradFill>
                <a:ea typeface="Segoe UI" pitchFamily="34" charset="0"/>
                <a:cs typeface="Segoe UI" pitchFamily="34" charset="0"/>
              </a:rPr>
              <a:t>“The ability to coordinate effectively, within and among teams… [to] build better products </a:t>
            </a:r>
            <a:r>
              <a:rPr lang="en-US" sz="2000">
                <a:gradFill>
                  <a:gsLst>
                    <a:gs pos="0">
                      <a:srgbClr val="FFFFFF"/>
                    </a:gs>
                    <a:gs pos="100000">
                      <a:srgbClr val="FFFFFF"/>
                    </a:gs>
                  </a:gsLst>
                  <a:lin ang="5400000" scaled="0"/>
                </a:gradFill>
                <a:ea typeface="Segoe UI" pitchFamily="34" charset="0"/>
                <a:cs typeface="Segoe UI" pitchFamily="34" charset="0"/>
              </a:rPr>
              <a:t>faster…” </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9786175" y="3740483"/>
            <a:ext cx="2378065" cy="2743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000" dirty="0">
                <a:gradFill>
                  <a:gsLst>
                    <a:gs pos="0">
                      <a:srgbClr val="FFFFFF"/>
                    </a:gs>
                    <a:gs pos="100000">
                      <a:srgbClr val="FFFFFF"/>
                    </a:gs>
                  </a:gsLst>
                  <a:lin ang="5400000" scaled="0"/>
                </a:gradFill>
                <a:ea typeface="Segoe UI" pitchFamily="34" charset="0"/>
                <a:cs typeface="Segoe UI" pitchFamily="34" charset="0"/>
              </a:rPr>
              <a:t>“We want people who get up each morning excited to make Microsoft </a:t>
            </a:r>
            <a:r>
              <a:rPr lang="en-US" sz="2000">
                <a:gradFill>
                  <a:gsLst>
                    <a:gs pos="0">
                      <a:srgbClr val="FFFFFF"/>
                    </a:gs>
                    <a:gs pos="100000">
                      <a:srgbClr val="FFFFFF"/>
                    </a:gs>
                  </a:gsLst>
                  <a:lin ang="5400000" scaled="0"/>
                </a:gradFill>
                <a:ea typeface="Segoe UI" pitchFamily="34" charset="0"/>
                <a:cs typeface="Segoe UI" pitchFamily="34" charset="0"/>
              </a:rPr>
              <a:t>better.” </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 Placeholder 3"/>
          <p:cNvSpPr txBox="1">
            <a:spLocks/>
          </p:cNvSpPr>
          <p:nvPr/>
        </p:nvSpPr>
        <p:spPr>
          <a:xfrm>
            <a:off x="274637" y="1212850"/>
            <a:ext cx="11125199" cy="1514261"/>
          </a:xfrm>
          <a:prstGeom prst="rect">
            <a:avLst/>
          </a:prstGeom>
        </p:spPr>
        <p:txBody>
          <a:bodyPr vert="horz" wrap="square" lIns="182880" tIns="146304" rIns="182880" bIns="146304" rtlCol="0">
            <a:spAutoFit/>
          </a:bodyPr>
          <a:lstStyle>
            <a:lvl1pPr marR="0" indent="0" fontAlgn="auto">
              <a:lnSpc>
                <a:spcPct val="90000"/>
              </a:lnSpc>
              <a:spcBef>
                <a:spcPct val="20000"/>
              </a:spcBef>
              <a:spcAft>
                <a:spcPts val="0"/>
              </a:spcAft>
              <a:buClrTx/>
              <a:buSzPct val="90000"/>
              <a:buFont typeface="Arial" pitchFamily="34" charset="0"/>
              <a:buNone/>
              <a:tabLst/>
              <a:defRPr sz="4000" spc="0" baseline="0">
                <a:gradFill>
                  <a:gsLst>
                    <a:gs pos="0">
                      <a:schemeClr val="tx2"/>
                    </a:gs>
                    <a:gs pos="86000">
                      <a:schemeClr val="tx2"/>
                    </a:gs>
                  </a:gsLst>
                  <a:lin ang="5400000" scaled="0"/>
                </a:gradFill>
                <a:latin typeface="+mj-lt"/>
              </a:defRPr>
            </a:lvl1pPr>
            <a:lvl2pPr marL="0" marR="0" indent="0" fontAlgn="auto">
              <a:lnSpc>
                <a:spcPct val="90000"/>
              </a:lnSpc>
              <a:spcBef>
                <a:spcPct val="20000"/>
              </a:spcBef>
              <a:spcAft>
                <a:spcPts val="0"/>
              </a:spcAft>
              <a:buClrTx/>
              <a:buSzPct val="90000"/>
              <a:buFontTx/>
              <a:buNone/>
              <a:tabLst/>
              <a:defRPr sz="2000" spc="0" baseline="0">
                <a:gradFill>
                  <a:gsLst>
                    <a:gs pos="1250">
                      <a:schemeClr val="tx1">
                        <a:lumMod val="65000"/>
                        <a:lumOff val="35000"/>
                      </a:schemeClr>
                    </a:gs>
                    <a:gs pos="99000">
                      <a:schemeClr val="tx1">
                        <a:lumMod val="65000"/>
                        <a:lumOff val="35000"/>
                      </a:schemeClr>
                    </a:gs>
                  </a:gsLst>
                  <a:lin ang="5400000" scaled="0"/>
                </a:gradFill>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lumMod val="65000"/>
                        <a:lumOff val="35000"/>
                      </a:schemeClr>
                    </a:gs>
                    <a:gs pos="99000">
                      <a:schemeClr val="tx1">
                        <a:lumMod val="65000"/>
                        <a:lumOff val="35000"/>
                      </a:schemeClr>
                    </a:gs>
                  </a:gsLst>
                  <a:lin ang="5400000" scaled="0"/>
                </a:gradFill>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lumMod val="65000"/>
                        <a:lumOff val="35000"/>
                      </a:schemeClr>
                    </a:gs>
                    <a:gs pos="99000">
                      <a:schemeClr val="tx1">
                        <a:lumMod val="65000"/>
                        <a:lumOff val="35000"/>
                      </a:schemeClr>
                    </a:gs>
                  </a:gsLst>
                  <a:lin ang="5400000" scaled="0"/>
                </a:gradFill>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lumMod val="65000"/>
                        <a:lumOff val="35000"/>
                      </a:schemeClr>
                    </a:gs>
                    <a:gs pos="99000">
                      <a:schemeClr val="tx1">
                        <a:lumMod val="65000"/>
                        <a:lumOff val="35000"/>
                      </a:schemeClr>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dirty="0">
                <a:solidFill>
                  <a:srgbClr val="0072C6"/>
                </a:solidFill>
              </a:rPr>
              <a:t>2013 Re-Org </a:t>
            </a:r>
            <a:r>
              <a:rPr lang="en-US" dirty="0" smtClean="0">
                <a:solidFill>
                  <a:srgbClr val="0072C6"/>
                </a:solidFill>
              </a:rPr>
              <a:t>Memo </a:t>
            </a:r>
            <a:endParaRPr lang="en-US" dirty="0">
              <a:gradFill>
                <a:gsLst>
                  <a:gs pos="0">
                    <a:srgbClr val="0072C6"/>
                  </a:gs>
                  <a:gs pos="86000">
                    <a:srgbClr val="0072C6"/>
                  </a:gs>
                </a:gsLst>
                <a:lin ang="5400000" scaled="0"/>
              </a:gradFill>
            </a:endParaRPr>
          </a:p>
          <a:p>
            <a:pPr>
              <a:spcBef>
                <a:spcPts val="0"/>
              </a:spcBef>
              <a:spcAft>
                <a:spcPts val="600"/>
              </a:spcAft>
              <a:buSzTx/>
            </a:pPr>
            <a:r>
              <a:rPr lang="en-US" sz="2400" dirty="0">
                <a:gradFill>
                  <a:gsLst>
                    <a:gs pos="1250">
                      <a:srgbClr val="505050"/>
                    </a:gs>
                    <a:gs pos="99000">
                      <a:srgbClr val="505050"/>
                    </a:gs>
                  </a:gsLst>
                  <a:lin ang="5400000" scaled="0"/>
                </a:gradFill>
                <a:latin typeface="Segoe UI"/>
              </a:rPr>
              <a:t>“Culturally, our core values don’t change, but how we express them and act day to day must evolve so we work together to win. The keys are the following…” </a:t>
            </a:r>
          </a:p>
        </p:txBody>
      </p:sp>
      <p:sp>
        <p:nvSpPr>
          <p:cNvPr id="12" name="Rectangle 11"/>
          <p:cNvSpPr/>
          <p:nvPr/>
        </p:nvSpPr>
        <p:spPr bwMode="auto">
          <a:xfrm>
            <a:off x="274638" y="2858777"/>
            <a:ext cx="2331721" cy="82295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000" dirty="0" smtClean="0">
                <a:gradFill>
                  <a:gsLst>
                    <a:gs pos="0">
                      <a:srgbClr val="FFFFFF"/>
                    </a:gs>
                    <a:gs pos="100000">
                      <a:srgbClr val="FFFFFF"/>
                    </a:gs>
                  </a:gsLst>
                  <a:lin ang="5400000" scaled="0"/>
                </a:gradFill>
                <a:ea typeface="Segoe UI" pitchFamily="34" charset="0"/>
                <a:cs typeface="Segoe UI" pitchFamily="34" charset="0"/>
              </a:rPr>
              <a:t>Nimble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2651922" y="2858777"/>
            <a:ext cx="2331721" cy="82295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000" dirty="0" smtClean="0">
                <a:gradFill>
                  <a:gsLst>
                    <a:gs pos="0">
                      <a:srgbClr val="FFFFFF"/>
                    </a:gs>
                    <a:gs pos="100000">
                      <a:srgbClr val="FFFFFF"/>
                    </a:gs>
                  </a:gsLst>
                  <a:lin ang="5400000" scaled="0"/>
                </a:gradFill>
                <a:ea typeface="Segoe UI" pitchFamily="34" charset="0"/>
                <a:cs typeface="Segoe UI" pitchFamily="34" charset="0"/>
              </a:rPr>
              <a:t>Communicative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7406490" y="2857189"/>
            <a:ext cx="2331721" cy="82295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000" dirty="0" smtClean="0">
                <a:gradFill>
                  <a:gsLst>
                    <a:gs pos="0">
                      <a:srgbClr val="FFFFFF"/>
                    </a:gs>
                    <a:gs pos="100000">
                      <a:srgbClr val="FFFFFF"/>
                    </a:gs>
                  </a:gsLst>
                  <a:lin ang="5400000" scaled="0"/>
                </a:gradFill>
                <a:ea typeface="Segoe UI" pitchFamily="34" charset="0"/>
                <a:cs typeface="Segoe UI" pitchFamily="34" charset="0"/>
              </a:rPr>
              <a:t>Decisive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5029206" y="2858777"/>
            <a:ext cx="2331721" cy="82295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000" dirty="0" smtClean="0">
                <a:gradFill>
                  <a:gsLst>
                    <a:gs pos="0">
                      <a:srgbClr val="FFFFFF"/>
                    </a:gs>
                    <a:gs pos="100000">
                      <a:srgbClr val="FFFFFF"/>
                    </a:gs>
                  </a:gsLst>
                  <a:lin ang="5400000" scaled="0"/>
                </a:gradFill>
                <a:ea typeface="Segoe UI" pitchFamily="34" charset="0"/>
                <a:cs typeface="Segoe UI" pitchFamily="34" charset="0"/>
              </a:rPr>
              <a:t>Collaborative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9783773" y="2858777"/>
            <a:ext cx="2378065" cy="82295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000" dirty="0" smtClean="0">
                <a:gradFill>
                  <a:gsLst>
                    <a:gs pos="0">
                      <a:srgbClr val="FFFFFF"/>
                    </a:gs>
                    <a:gs pos="100000">
                      <a:srgbClr val="FFFFFF"/>
                    </a:gs>
                  </a:gsLst>
                  <a:lin ang="5400000" scaled="0"/>
                </a:gradFill>
                <a:ea typeface="Segoe UI" pitchFamily="34" charset="0"/>
                <a:cs typeface="Segoe UI" pitchFamily="34" charset="0"/>
              </a:rPr>
              <a:t>Motivated</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28562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 need</a:t>
            </a:r>
            <a:r>
              <a:rPr lang="en-US" baseline="0" dirty="0" smtClean="0"/>
              <a:t> now, given our culture</a:t>
            </a:r>
            <a:endParaRPr lang="en-US" dirty="0"/>
          </a:p>
        </p:txBody>
      </p:sp>
      <p:sp>
        <p:nvSpPr>
          <p:cNvPr id="3" name="Text Placeholder 2"/>
          <p:cNvSpPr>
            <a:spLocks noGrp="1"/>
          </p:cNvSpPr>
          <p:nvPr>
            <p:ph type="body" sz="quarter" idx="4294967295"/>
          </p:nvPr>
        </p:nvSpPr>
        <p:spPr>
          <a:xfrm>
            <a:off x="274638" y="1212850"/>
            <a:ext cx="11887200" cy="738664"/>
          </a:xfrm>
          <a:prstGeom prst="rect">
            <a:avLst/>
          </a:prstGeom>
        </p:spPr>
        <p:txBody>
          <a:bodyPr/>
          <a:lstStyle/>
          <a:p>
            <a:endParaRPr lang="en-US" baseline="0" dirty="0" smtClean="0"/>
          </a:p>
        </p:txBody>
      </p:sp>
      <p:sp>
        <p:nvSpPr>
          <p:cNvPr id="4" name="Rectangle 3"/>
          <p:cNvSpPr/>
          <p:nvPr/>
        </p:nvSpPr>
        <p:spPr bwMode="auto">
          <a:xfrm>
            <a:off x="3005948" y="1212850"/>
            <a:ext cx="8229600" cy="274002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800" dirty="0">
                <a:gradFill>
                  <a:gsLst>
                    <a:gs pos="0">
                      <a:srgbClr val="FFFFFF"/>
                    </a:gs>
                    <a:gs pos="100000">
                      <a:srgbClr val="FFFFFF"/>
                    </a:gs>
                  </a:gsLst>
                  <a:lin ang="5400000" scaled="0"/>
                </a:gradFill>
                <a:latin typeface="Segoe UI Light"/>
                <a:ea typeface="Segoe UI" pitchFamily="34" charset="0"/>
                <a:cs typeface="Segoe UI" pitchFamily="34" charset="0"/>
              </a:rPr>
              <a:t>Social = How We Work</a:t>
            </a:r>
          </a:p>
          <a:p>
            <a:pPr defTabSz="932472" fontAlgn="base">
              <a:lnSpc>
                <a:spcPct val="90000"/>
              </a:lnSpc>
              <a:spcBef>
                <a:spcPct val="0"/>
              </a:spcBef>
              <a:spcAft>
                <a:spcPct val="0"/>
              </a:spcAft>
            </a:pPr>
            <a:r>
              <a:rPr lang="en-US" sz="3600" dirty="0">
                <a:solidFill>
                  <a:srgbClr val="E6E6E6"/>
                </a:solidFill>
                <a:latin typeface="Segoe UI Light"/>
                <a:ea typeface="Segoe UI" pitchFamily="34" charset="0"/>
                <a:cs typeface="Segoe UI" pitchFamily="34" charset="0"/>
              </a:rPr>
              <a:t>Remove seams between products</a:t>
            </a:r>
          </a:p>
          <a:p>
            <a:pPr defTabSz="932472" fontAlgn="base">
              <a:lnSpc>
                <a:spcPct val="90000"/>
              </a:lnSpc>
              <a:spcBef>
                <a:spcPct val="0"/>
              </a:spcBef>
              <a:spcAft>
                <a:spcPct val="0"/>
              </a:spcAft>
            </a:pPr>
            <a:r>
              <a:rPr lang="en-US" sz="3600" dirty="0">
                <a:solidFill>
                  <a:srgbClr val="E6E6E6"/>
                </a:solidFill>
                <a:latin typeface="Segoe UI Light"/>
                <a:ea typeface="Segoe UI" pitchFamily="34" charset="0"/>
                <a:cs typeface="Segoe UI" pitchFamily="34" charset="0"/>
              </a:rPr>
              <a:t>Processes and tools are social by </a:t>
            </a:r>
            <a:r>
              <a:rPr lang="en-US" sz="3600" dirty="0" smtClean="0">
                <a:solidFill>
                  <a:srgbClr val="E6E6E6"/>
                </a:solidFill>
                <a:latin typeface="Segoe UI Light"/>
                <a:ea typeface="Segoe UI" pitchFamily="34" charset="0"/>
                <a:cs typeface="Segoe UI" pitchFamily="34" charset="0"/>
              </a:rPr>
              <a:t>design</a:t>
            </a:r>
            <a:endParaRPr lang="en-US" sz="3600" dirty="0">
              <a:solidFill>
                <a:srgbClr val="E6E6E6"/>
              </a:solidFill>
              <a:latin typeface="Segoe UI Light"/>
              <a:ea typeface="Segoe UI" pitchFamily="34" charset="0"/>
              <a:cs typeface="Segoe UI" pitchFamily="34" charset="0"/>
            </a:endParaRPr>
          </a:p>
        </p:txBody>
      </p:sp>
      <p:sp>
        <p:nvSpPr>
          <p:cNvPr id="5" name="Rectangle 4"/>
          <p:cNvSpPr/>
          <p:nvPr/>
        </p:nvSpPr>
        <p:spPr bwMode="auto">
          <a:xfrm>
            <a:off x="272273" y="1212849"/>
            <a:ext cx="2733675" cy="2740025"/>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3600" dirty="0">
                <a:solidFill>
                  <a:srgbClr val="FFFFFF"/>
                </a:solidFill>
                <a:latin typeface="Segoe UI Light"/>
              </a:rPr>
              <a:t>Integration, integration, integration</a:t>
            </a:r>
          </a:p>
        </p:txBody>
      </p:sp>
      <p:sp>
        <p:nvSpPr>
          <p:cNvPr id="6" name="Rectangle 5"/>
          <p:cNvSpPr/>
          <p:nvPr/>
        </p:nvSpPr>
        <p:spPr bwMode="auto">
          <a:xfrm>
            <a:off x="3005948" y="3952874"/>
            <a:ext cx="8229600" cy="27400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800" dirty="0" smtClean="0">
                <a:gradFill>
                  <a:gsLst>
                    <a:gs pos="0">
                      <a:srgbClr val="FFFFFF"/>
                    </a:gs>
                    <a:gs pos="100000">
                      <a:srgbClr val="FFFFFF"/>
                    </a:gs>
                  </a:gsLst>
                  <a:lin ang="5400000" scaled="0"/>
                </a:gradFill>
                <a:latin typeface="Segoe UI Light"/>
                <a:ea typeface="Segoe UI" pitchFamily="34" charset="0"/>
                <a:cs typeface="Segoe UI" pitchFamily="34" charset="0"/>
              </a:rPr>
              <a:t>Executive participation</a:t>
            </a:r>
          </a:p>
          <a:p>
            <a:pPr defTabSz="932472" fontAlgn="base">
              <a:lnSpc>
                <a:spcPct val="90000"/>
              </a:lnSpc>
              <a:spcBef>
                <a:spcPct val="0"/>
              </a:spcBef>
              <a:spcAft>
                <a:spcPct val="0"/>
              </a:spcAft>
            </a:pPr>
            <a:r>
              <a:rPr lang="en-US" sz="3600" dirty="0" smtClean="0">
                <a:solidFill>
                  <a:srgbClr val="E6E6E6"/>
                </a:solidFill>
                <a:latin typeface="Segoe UI Light"/>
                <a:ea typeface="Segoe UI" pitchFamily="34" charset="0"/>
                <a:cs typeface="Segoe UI" pitchFamily="34" charset="0"/>
              </a:rPr>
              <a:t>Make the </a:t>
            </a:r>
            <a:r>
              <a:rPr lang="en-US" sz="3600" dirty="0">
                <a:solidFill>
                  <a:srgbClr val="E6E6E6"/>
                </a:solidFill>
                <a:latin typeface="Segoe UI Light"/>
                <a:ea typeface="Segoe UI" pitchFamily="34" charset="0"/>
                <a:cs typeface="Segoe UI" pitchFamily="34" charset="0"/>
              </a:rPr>
              <a:t>value of </a:t>
            </a:r>
            <a:r>
              <a:rPr lang="en-US" sz="3600" dirty="0" smtClean="0">
                <a:solidFill>
                  <a:srgbClr val="E6E6E6"/>
                </a:solidFill>
                <a:latin typeface="Segoe UI Light"/>
                <a:ea typeface="Segoe UI" pitchFamily="34" charset="0"/>
                <a:cs typeface="Segoe UI" pitchFamily="34" charset="0"/>
              </a:rPr>
              <a:t>open collaboration undeniable</a:t>
            </a:r>
            <a:endParaRPr lang="en-US" sz="3600" dirty="0">
              <a:solidFill>
                <a:srgbClr val="E6E6E6"/>
              </a:solidFill>
              <a:latin typeface="Segoe UI Light"/>
              <a:ea typeface="Segoe UI" pitchFamily="34" charset="0"/>
              <a:cs typeface="Segoe UI" pitchFamily="34" charset="0"/>
            </a:endParaRPr>
          </a:p>
        </p:txBody>
      </p:sp>
      <p:sp>
        <p:nvSpPr>
          <p:cNvPr id="7" name="Rectangle 6"/>
          <p:cNvSpPr/>
          <p:nvPr/>
        </p:nvSpPr>
        <p:spPr bwMode="auto">
          <a:xfrm>
            <a:off x="272273" y="3952873"/>
            <a:ext cx="2733675" cy="2740025"/>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3600" dirty="0">
                <a:solidFill>
                  <a:srgbClr val="FFFFFF"/>
                </a:solidFill>
                <a:latin typeface="Segoe UI Light"/>
              </a:rPr>
              <a:t>Analytics tied to biz metrics</a:t>
            </a:r>
          </a:p>
        </p:txBody>
      </p:sp>
    </p:spTree>
    <p:extLst>
      <p:ext uri="{BB962C8B-B14F-4D97-AF65-F5344CB8AC3E}">
        <p14:creationId xmlns:p14="http://schemas.microsoft.com/office/powerpoint/2010/main" val="2986178956"/>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Starting with </a:t>
            </a:r>
            <a:r>
              <a:rPr lang="en-US" u="sng" dirty="0" smtClean="0"/>
              <a:t>only</a:t>
            </a:r>
            <a:r>
              <a:rPr lang="en-US" dirty="0" smtClean="0"/>
              <a:t> organic wasn’t ideal</a:t>
            </a:r>
            <a:endParaRPr lang="en-US" dirty="0"/>
          </a:p>
        </p:txBody>
      </p:sp>
      <p:graphicFrame>
        <p:nvGraphicFramePr>
          <p:cNvPr id="5" name="Diagram 4"/>
          <p:cNvGraphicFramePr/>
          <p:nvPr>
            <p:extLst/>
          </p:nvPr>
        </p:nvGraphicFramePr>
        <p:xfrm>
          <a:off x="2713037" y="1287463"/>
          <a:ext cx="7620000" cy="2438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8" name="Group 7"/>
          <p:cNvGrpSpPr/>
          <p:nvPr/>
        </p:nvGrpSpPr>
        <p:grpSpPr>
          <a:xfrm>
            <a:off x="808037" y="5402262"/>
            <a:ext cx="609600" cy="934628"/>
            <a:chOff x="2484437" y="5077234"/>
            <a:chExt cx="609600" cy="934628"/>
          </a:xfrm>
        </p:grpSpPr>
        <p:sp>
          <p:nvSpPr>
            <p:cNvPr id="6" name="Oval 5"/>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9" name="Group 8"/>
          <p:cNvGrpSpPr/>
          <p:nvPr/>
        </p:nvGrpSpPr>
        <p:grpSpPr>
          <a:xfrm>
            <a:off x="2179637" y="5259976"/>
            <a:ext cx="609600" cy="934628"/>
            <a:chOff x="2484437" y="5077234"/>
            <a:chExt cx="609600" cy="934628"/>
          </a:xfrm>
        </p:grpSpPr>
        <p:sp>
          <p:nvSpPr>
            <p:cNvPr id="10" name="Oval 9"/>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12" name="Group 11"/>
          <p:cNvGrpSpPr/>
          <p:nvPr/>
        </p:nvGrpSpPr>
        <p:grpSpPr>
          <a:xfrm>
            <a:off x="8377578" y="5379448"/>
            <a:ext cx="609600" cy="934628"/>
            <a:chOff x="2484437" y="5077234"/>
            <a:chExt cx="609600" cy="934628"/>
          </a:xfrm>
        </p:grpSpPr>
        <p:sp>
          <p:nvSpPr>
            <p:cNvPr id="13" name="Oval 12"/>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15" name="Group 14"/>
          <p:cNvGrpSpPr/>
          <p:nvPr/>
        </p:nvGrpSpPr>
        <p:grpSpPr>
          <a:xfrm>
            <a:off x="5948988" y="4497837"/>
            <a:ext cx="609600" cy="934628"/>
            <a:chOff x="2484437" y="5077234"/>
            <a:chExt cx="609600" cy="934628"/>
          </a:xfrm>
        </p:grpSpPr>
        <p:sp>
          <p:nvSpPr>
            <p:cNvPr id="16" name="Oval 15"/>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18" name="Group 17"/>
          <p:cNvGrpSpPr/>
          <p:nvPr/>
        </p:nvGrpSpPr>
        <p:grpSpPr>
          <a:xfrm>
            <a:off x="5608637" y="5952030"/>
            <a:ext cx="609600" cy="934628"/>
            <a:chOff x="2484437" y="5077234"/>
            <a:chExt cx="609600" cy="934628"/>
          </a:xfrm>
        </p:grpSpPr>
        <p:sp>
          <p:nvSpPr>
            <p:cNvPr id="19" name="Oval 18"/>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21" name="Group 20"/>
          <p:cNvGrpSpPr/>
          <p:nvPr/>
        </p:nvGrpSpPr>
        <p:grpSpPr>
          <a:xfrm>
            <a:off x="3398837" y="4689884"/>
            <a:ext cx="609600" cy="934628"/>
            <a:chOff x="2484437" y="5077234"/>
            <a:chExt cx="609600" cy="934628"/>
          </a:xfrm>
        </p:grpSpPr>
        <p:sp>
          <p:nvSpPr>
            <p:cNvPr id="22" name="Oval 21"/>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24" name="Group 23"/>
          <p:cNvGrpSpPr/>
          <p:nvPr/>
        </p:nvGrpSpPr>
        <p:grpSpPr>
          <a:xfrm>
            <a:off x="3864981" y="5996085"/>
            <a:ext cx="609600" cy="934628"/>
            <a:chOff x="2484437" y="5077234"/>
            <a:chExt cx="609600" cy="934628"/>
          </a:xfrm>
        </p:grpSpPr>
        <p:sp>
          <p:nvSpPr>
            <p:cNvPr id="25" name="Oval 24"/>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6" name="Picture 2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27" name="Group 26"/>
          <p:cNvGrpSpPr/>
          <p:nvPr/>
        </p:nvGrpSpPr>
        <p:grpSpPr>
          <a:xfrm>
            <a:off x="8058738" y="4385084"/>
            <a:ext cx="609600" cy="934628"/>
            <a:chOff x="2484437" y="5077234"/>
            <a:chExt cx="609600" cy="934628"/>
          </a:xfrm>
        </p:grpSpPr>
        <p:sp>
          <p:nvSpPr>
            <p:cNvPr id="28" name="Oval 27"/>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9" name="Picture 2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30" name="Group 29"/>
          <p:cNvGrpSpPr/>
          <p:nvPr/>
        </p:nvGrpSpPr>
        <p:grpSpPr>
          <a:xfrm>
            <a:off x="7323137" y="5776912"/>
            <a:ext cx="609600" cy="934628"/>
            <a:chOff x="2484437" y="5077234"/>
            <a:chExt cx="609600" cy="934628"/>
          </a:xfrm>
        </p:grpSpPr>
        <p:sp>
          <p:nvSpPr>
            <p:cNvPr id="31" name="Oval 30"/>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2" name="Picture 3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33" name="Group 32"/>
          <p:cNvGrpSpPr/>
          <p:nvPr/>
        </p:nvGrpSpPr>
        <p:grpSpPr>
          <a:xfrm>
            <a:off x="2017450" y="4252773"/>
            <a:ext cx="609600" cy="934628"/>
            <a:chOff x="2484437" y="5077234"/>
            <a:chExt cx="609600" cy="934628"/>
          </a:xfrm>
        </p:grpSpPr>
        <p:sp>
          <p:nvSpPr>
            <p:cNvPr id="34" name="Oval 33"/>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5" name="Picture 3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36" name="Group 35"/>
          <p:cNvGrpSpPr/>
          <p:nvPr/>
        </p:nvGrpSpPr>
        <p:grpSpPr>
          <a:xfrm>
            <a:off x="4579937" y="5018461"/>
            <a:ext cx="609600" cy="934628"/>
            <a:chOff x="2484437" y="5077234"/>
            <a:chExt cx="609600" cy="934628"/>
          </a:xfrm>
        </p:grpSpPr>
        <p:sp>
          <p:nvSpPr>
            <p:cNvPr id="37" name="Oval 36"/>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8" name="Picture 3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39" name="Group 38"/>
          <p:cNvGrpSpPr/>
          <p:nvPr/>
        </p:nvGrpSpPr>
        <p:grpSpPr>
          <a:xfrm>
            <a:off x="9014772" y="5895517"/>
            <a:ext cx="609600" cy="934628"/>
            <a:chOff x="2484437" y="5077234"/>
            <a:chExt cx="609600" cy="934628"/>
          </a:xfrm>
        </p:grpSpPr>
        <p:sp>
          <p:nvSpPr>
            <p:cNvPr id="40" name="Oval 39"/>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1" name="Picture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42" name="Group 41"/>
          <p:cNvGrpSpPr/>
          <p:nvPr/>
        </p:nvGrpSpPr>
        <p:grpSpPr>
          <a:xfrm>
            <a:off x="10714037" y="4956268"/>
            <a:ext cx="609600" cy="934628"/>
            <a:chOff x="2484437" y="5077234"/>
            <a:chExt cx="609600" cy="934628"/>
          </a:xfrm>
        </p:grpSpPr>
        <p:sp>
          <p:nvSpPr>
            <p:cNvPr id="43" name="Oval 42"/>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4" name="Picture 4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45" name="Group 44"/>
          <p:cNvGrpSpPr/>
          <p:nvPr/>
        </p:nvGrpSpPr>
        <p:grpSpPr>
          <a:xfrm>
            <a:off x="6622102" y="5070859"/>
            <a:ext cx="609600" cy="934628"/>
            <a:chOff x="2484437" y="5077234"/>
            <a:chExt cx="609600" cy="934628"/>
          </a:xfrm>
        </p:grpSpPr>
        <p:sp>
          <p:nvSpPr>
            <p:cNvPr id="46" name="Oval 45"/>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7" name="Picture 4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48" name="Group 47"/>
          <p:cNvGrpSpPr/>
          <p:nvPr/>
        </p:nvGrpSpPr>
        <p:grpSpPr>
          <a:xfrm>
            <a:off x="9485527" y="4498126"/>
            <a:ext cx="609600" cy="934628"/>
            <a:chOff x="2484437" y="5077234"/>
            <a:chExt cx="609600" cy="934628"/>
          </a:xfrm>
        </p:grpSpPr>
        <p:sp>
          <p:nvSpPr>
            <p:cNvPr id="49" name="Oval 48"/>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0" name="Picture 4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51" name="Group 50"/>
          <p:cNvGrpSpPr/>
          <p:nvPr/>
        </p:nvGrpSpPr>
        <p:grpSpPr>
          <a:xfrm>
            <a:off x="9647237" y="5637711"/>
            <a:ext cx="609600" cy="934628"/>
            <a:chOff x="2484437" y="5077234"/>
            <a:chExt cx="609600" cy="934628"/>
          </a:xfrm>
        </p:grpSpPr>
        <p:sp>
          <p:nvSpPr>
            <p:cNvPr id="52" name="Oval 51"/>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3" name="Picture 5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54" name="Group 53"/>
          <p:cNvGrpSpPr/>
          <p:nvPr/>
        </p:nvGrpSpPr>
        <p:grpSpPr>
          <a:xfrm>
            <a:off x="3113087" y="5740933"/>
            <a:ext cx="609600" cy="934628"/>
            <a:chOff x="2484437" y="5077234"/>
            <a:chExt cx="609600" cy="934628"/>
          </a:xfrm>
        </p:grpSpPr>
        <p:sp>
          <p:nvSpPr>
            <p:cNvPr id="55" name="Oval 54"/>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6" name="Picture 5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57" name="Group 56"/>
          <p:cNvGrpSpPr/>
          <p:nvPr/>
        </p:nvGrpSpPr>
        <p:grpSpPr>
          <a:xfrm>
            <a:off x="1760537" y="5890896"/>
            <a:ext cx="609600" cy="934628"/>
            <a:chOff x="2484437" y="5077234"/>
            <a:chExt cx="609600" cy="934628"/>
          </a:xfrm>
        </p:grpSpPr>
        <p:sp>
          <p:nvSpPr>
            <p:cNvPr id="58" name="Oval 57"/>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9" name="Picture 5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62" name="Group 61"/>
          <p:cNvGrpSpPr/>
          <p:nvPr/>
        </p:nvGrpSpPr>
        <p:grpSpPr>
          <a:xfrm>
            <a:off x="3928895" y="1556476"/>
            <a:ext cx="3737142" cy="2178564"/>
            <a:chOff x="3928895" y="1556476"/>
            <a:chExt cx="3737142" cy="2178564"/>
          </a:xfrm>
        </p:grpSpPr>
        <p:sp>
          <p:nvSpPr>
            <p:cNvPr id="60" name="TextBox 59"/>
            <p:cNvSpPr txBox="1"/>
            <p:nvPr/>
          </p:nvSpPr>
          <p:spPr>
            <a:xfrm rot="20545601">
              <a:off x="3928895" y="1650927"/>
              <a:ext cx="2108591" cy="1888209"/>
            </a:xfrm>
            <a:prstGeom prst="rect">
              <a:avLst/>
            </a:prstGeom>
            <a:noFill/>
          </p:spPr>
          <p:txBody>
            <a:bodyPr wrap="none" lIns="182880" tIns="146304" rIns="182880" bIns="146304" rtlCol="0">
              <a:spAutoFit/>
            </a:bodyPr>
            <a:lstStyle/>
            <a:p>
              <a:pPr>
                <a:lnSpc>
                  <a:spcPct val="90000"/>
                </a:lnSpc>
                <a:spcAft>
                  <a:spcPts val="600"/>
                </a:spcAft>
              </a:pPr>
              <a:r>
                <a:rPr lang="en-US" sz="11500" dirty="0" smtClean="0">
                  <a:solidFill>
                    <a:srgbClr val="DC3C00"/>
                  </a:solidFill>
                </a:rPr>
                <a:t>?!?</a:t>
              </a:r>
            </a:p>
          </p:txBody>
        </p:sp>
        <p:pic>
          <p:nvPicPr>
            <p:cNvPr id="61" name="Picture 6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21920" y="1556476"/>
              <a:ext cx="1544117" cy="2178564"/>
            </a:xfrm>
            <a:prstGeom prst="rect">
              <a:avLst/>
            </a:prstGeom>
          </p:spPr>
        </p:pic>
      </p:grpSp>
      <p:sp>
        <p:nvSpPr>
          <p:cNvPr id="63" name="Rectangle 62"/>
          <p:cNvSpPr/>
          <p:nvPr/>
        </p:nvSpPr>
        <p:spPr bwMode="auto">
          <a:xfrm>
            <a:off x="11247437" y="0"/>
            <a:ext cx="1209675" cy="121248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1400" dirty="0" smtClean="0">
                <a:solidFill>
                  <a:srgbClr val="FFFFFF"/>
                </a:solidFill>
                <a:latin typeface="Segoe UI Light"/>
              </a:rPr>
              <a:t>Integration</a:t>
            </a:r>
            <a:endParaRPr lang="en-US" sz="1400" dirty="0">
              <a:solidFill>
                <a:srgbClr val="FFFFFF"/>
              </a:solidFill>
              <a:latin typeface="Segoe UI Light"/>
            </a:endParaRPr>
          </a:p>
        </p:txBody>
      </p:sp>
      <p:cxnSp>
        <p:nvCxnSpPr>
          <p:cNvPr id="3" name="Straight Connector 2"/>
          <p:cNvCxnSpPr>
            <a:stCxn id="6" idx="6"/>
            <a:endCxn id="34" idx="3"/>
          </p:cNvCxnSpPr>
          <p:nvPr/>
        </p:nvCxnSpPr>
        <p:spPr>
          <a:xfrm flipV="1">
            <a:off x="1417637" y="5098127"/>
            <a:ext cx="689087" cy="93396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6" idx="5"/>
            <a:endCxn id="58" idx="2"/>
          </p:cNvCxnSpPr>
          <p:nvPr/>
        </p:nvCxnSpPr>
        <p:spPr>
          <a:xfrm>
            <a:off x="1328363" y="6247616"/>
            <a:ext cx="432174" cy="27310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34" idx="6"/>
            <a:endCxn id="22" idx="2"/>
          </p:cNvCxnSpPr>
          <p:nvPr/>
        </p:nvCxnSpPr>
        <p:spPr>
          <a:xfrm>
            <a:off x="2627050" y="4882601"/>
            <a:ext cx="771787" cy="43711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34" idx="5"/>
            <a:endCxn id="37" idx="2"/>
          </p:cNvCxnSpPr>
          <p:nvPr/>
        </p:nvCxnSpPr>
        <p:spPr>
          <a:xfrm>
            <a:off x="2537776" y="5098127"/>
            <a:ext cx="2042161" cy="55016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a:stCxn id="10" idx="6"/>
            <a:endCxn id="55" idx="1"/>
          </p:cNvCxnSpPr>
          <p:nvPr/>
        </p:nvCxnSpPr>
        <p:spPr>
          <a:xfrm>
            <a:off x="2789237" y="5889804"/>
            <a:ext cx="413124" cy="26543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10" idx="6"/>
            <a:endCxn id="22" idx="3"/>
          </p:cNvCxnSpPr>
          <p:nvPr/>
        </p:nvCxnSpPr>
        <p:spPr>
          <a:xfrm flipV="1">
            <a:off x="2789237" y="5535238"/>
            <a:ext cx="698874" cy="35456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stCxn id="6" idx="6"/>
            <a:endCxn id="10" idx="2"/>
          </p:cNvCxnSpPr>
          <p:nvPr/>
        </p:nvCxnSpPr>
        <p:spPr>
          <a:xfrm flipV="1">
            <a:off x="1417637" y="5889804"/>
            <a:ext cx="762000" cy="14228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stCxn id="55" idx="6"/>
            <a:endCxn id="37" idx="3"/>
          </p:cNvCxnSpPr>
          <p:nvPr/>
        </p:nvCxnSpPr>
        <p:spPr>
          <a:xfrm flipV="1">
            <a:off x="3722687" y="5863815"/>
            <a:ext cx="946524" cy="50694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a:stCxn id="58" idx="6"/>
            <a:endCxn id="25" idx="2"/>
          </p:cNvCxnSpPr>
          <p:nvPr/>
        </p:nvCxnSpPr>
        <p:spPr>
          <a:xfrm>
            <a:off x="2370137" y="6520724"/>
            <a:ext cx="1494844" cy="10518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a:stCxn id="37" idx="5"/>
            <a:endCxn id="19" idx="1"/>
          </p:cNvCxnSpPr>
          <p:nvPr/>
        </p:nvCxnSpPr>
        <p:spPr>
          <a:xfrm>
            <a:off x="5100263" y="5863815"/>
            <a:ext cx="597648" cy="502517"/>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a:stCxn id="37" idx="6"/>
            <a:endCxn id="16" idx="2"/>
          </p:cNvCxnSpPr>
          <p:nvPr/>
        </p:nvCxnSpPr>
        <p:spPr>
          <a:xfrm flipV="1">
            <a:off x="5189537" y="5127665"/>
            <a:ext cx="759451" cy="52062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a:stCxn id="16" idx="4"/>
            <a:endCxn id="46" idx="2"/>
          </p:cNvCxnSpPr>
          <p:nvPr/>
        </p:nvCxnSpPr>
        <p:spPr>
          <a:xfrm>
            <a:off x="6253788" y="5432465"/>
            <a:ext cx="368314" cy="26822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a:stCxn id="22" idx="6"/>
            <a:endCxn id="16" idx="1"/>
          </p:cNvCxnSpPr>
          <p:nvPr/>
        </p:nvCxnSpPr>
        <p:spPr>
          <a:xfrm flipV="1">
            <a:off x="4008437" y="4912139"/>
            <a:ext cx="2029825" cy="40757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a:stCxn id="25" idx="6"/>
            <a:endCxn id="16" idx="3"/>
          </p:cNvCxnSpPr>
          <p:nvPr/>
        </p:nvCxnSpPr>
        <p:spPr>
          <a:xfrm flipV="1">
            <a:off x="4474581" y="5343191"/>
            <a:ext cx="1563681" cy="128272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a:stCxn id="31" idx="2"/>
            <a:endCxn id="46" idx="4"/>
          </p:cNvCxnSpPr>
          <p:nvPr/>
        </p:nvCxnSpPr>
        <p:spPr>
          <a:xfrm flipH="1" flipV="1">
            <a:off x="6926902" y="6005487"/>
            <a:ext cx="396235" cy="40125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a:stCxn id="19" idx="6"/>
            <a:endCxn id="28" idx="3"/>
          </p:cNvCxnSpPr>
          <p:nvPr/>
        </p:nvCxnSpPr>
        <p:spPr>
          <a:xfrm flipV="1">
            <a:off x="6218237" y="5230438"/>
            <a:ext cx="1929775" cy="135142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a:stCxn id="46" idx="7"/>
            <a:endCxn id="28" idx="2"/>
          </p:cNvCxnSpPr>
          <p:nvPr/>
        </p:nvCxnSpPr>
        <p:spPr>
          <a:xfrm flipV="1">
            <a:off x="7142428" y="5014912"/>
            <a:ext cx="916310" cy="47024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a:stCxn id="37" idx="6"/>
            <a:endCxn id="46" idx="2"/>
          </p:cNvCxnSpPr>
          <p:nvPr/>
        </p:nvCxnSpPr>
        <p:spPr>
          <a:xfrm>
            <a:off x="5189537" y="5648289"/>
            <a:ext cx="1432565" cy="5239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a:stCxn id="13" idx="2"/>
            <a:endCxn id="46" idx="6"/>
          </p:cNvCxnSpPr>
          <p:nvPr/>
        </p:nvCxnSpPr>
        <p:spPr>
          <a:xfrm flipH="1" flipV="1">
            <a:off x="7231702" y="5700687"/>
            <a:ext cx="1145876" cy="30858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a:stCxn id="49" idx="2"/>
            <a:endCxn id="28" idx="6"/>
          </p:cNvCxnSpPr>
          <p:nvPr/>
        </p:nvCxnSpPr>
        <p:spPr>
          <a:xfrm flipH="1" flipV="1">
            <a:off x="8668338" y="5014912"/>
            <a:ext cx="817189" cy="11304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a:stCxn id="52" idx="1"/>
            <a:endCxn id="28" idx="5"/>
          </p:cNvCxnSpPr>
          <p:nvPr/>
        </p:nvCxnSpPr>
        <p:spPr>
          <a:xfrm flipH="1" flipV="1">
            <a:off x="8579064" y="5230438"/>
            <a:ext cx="1157447" cy="821575"/>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a:stCxn id="52" idx="6"/>
            <a:endCxn id="43" idx="3"/>
          </p:cNvCxnSpPr>
          <p:nvPr/>
        </p:nvCxnSpPr>
        <p:spPr>
          <a:xfrm flipV="1">
            <a:off x="10256837" y="5801622"/>
            <a:ext cx="546474" cy="465917"/>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a:stCxn id="19" idx="5"/>
            <a:endCxn id="13" idx="3"/>
          </p:cNvCxnSpPr>
          <p:nvPr/>
        </p:nvCxnSpPr>
        <p:spPr>
          <a:xfrm flipV="1">
            <a:off x="6128963" y="6224802"/>
            <a:ext cx="2337889" cy="57258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a:stCxn id="40" idx="3"/>
            <a:endCxn id="31" idx="5"/>
          </p:cNvCxnSpPr>
          <p:nvPr/>
        </p:nvCxnSpPr>
        <p:spPr>
          <a:xfrm flipH="1" flipV="1">
            <a:off x="7843463" y="6622266"/>
            <a:ext cx="1260583" cy="118605"/>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a:stCxn id="13" idx="5"/>
            <a:endCxn id="40" idx="1"/>
          </p:cNvCxnSpPr>
          <p:nvPr/>
        </p:nvCxnSpPr>
        <p:spPr>
          <a:xfrm>
            <a:off x="8897904" y="6224802"/>
            <a:ext cx="206142" cy="85017"/>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a:stCxn id="49" idx="3"/>
            <a:endCxn id="13" idx="7"/>
          </p:cNvCxnSpPr>
          <p:nvPr/>
        </p:nvCxnSpPr>
        <p:spPr>
          <a:xfrm flipH="1">
            <a:off x="8897904" y="5343480"/>
            <a:ext cx="676897" cy="45027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a:stCxn id="52" idx="7"/>
            <a:endCxn id="49" idx="5"/>
          </p:cNvCxnSpPr>
          <p:nvPr/>
        </p:nvCxnSpPr>
        <p:spPr>
          <a:xfrm flipH="1" flipV="1">
            <a:off x="10005853" y="5343480"/>
            <a:ext cx="161710" cy="70853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a:stCxn id="28" idx="6"/>
            <a:endCxn id="43" idx="2"/>
          </p:cNvCxnSpPr>
          <p:nvPr/>
        </p:nvCxnSpPr>
        <p:spPr>
          <a:xfrm>
            <a:off x="8668338" y="5014912"/>
            <a:ext cx="2045699" cy="57118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a:stCxn id="22" idx="5"/>
            <a:endCxn id="19" idx="2"/>
          </p:cNvCxnSpPr>
          <p:nvPr/>
        </p:nvCxnSpPr>
        <p:spPr>
          <a:xfrm>
            <a:off x="3919163" y="5535238"/>
            <a:ext cx="1689474" cy="104662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a:stCxn id="25" idx="6"/>
            <a:endCxn id="31" idx="2"/>
          </p:cNvCxnSpPr>
          <p:nvPr/>
        </p:nvCxnSpPr>
        <p:spPr>
          <a:xfrm flipV="1">
            <a:off x="4474581" y="6406740"/>
            <a:ext cx="2848556" cy="21917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22467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2"/>
                                        </p:tgtEl>
                                      </p:cBhvr>
                                    </p:animEffect>
                                    <p:set>
                                      <p:cBhvr>
                                        <p:cTn id="7" dur="1" fill="hold">
                                          <p:stCondLst>
                                            <p:cond delay="499"/>
                                          </p:stCondLst>
                                        </p:cTn>
                                        <p:tgtEl>
                                          <p:spTgt spid="62"/>
                                        </p:tgtEl>
                                        <p:attrNameLst>
                                          <p:attrName>style.visibility</p:attrName>
                                        </p:attrNameLst>
                                      </p:cBhvr>
                                      <p:to>
                                        <p:strVal val="hidden"/>
                                      </p:to>
                                    </p:se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2" descr="http://www.powerframeworks.com/series/AV/025/av025_0401_v3.jpg"/>
          <p:cNvPicPr>
            <a:picLocks noChangeAspect="1" noChangeArrowheads="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rot="14546718">
            <a:off x="7092692" y="4024400"/>
            <a:ext cx="2857500" cy="387667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powerframeworks.com/series/AV/025/av025_0401_v3.jpg"/>
          <p:cNvPicPr>
            <a:picLocks noChangeAspect="1" noChangeArrowheads="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rot="17640316">
            <a:off x="2521603" y="4024400"/>
            <a:ext cx="2857500" cy="387667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274639" y="295274"/>
            <a:ext cx="11889564" cy="917575"/>
          </a:xfrm>
        </p:spPr>
        <p:txBody>
          <a:bodyPr/>
          <a:lstStyle/>
          <a:p>
            <a:r>
              <a:rPr lang="en-US" dirty="0" smtClean="0"/>
              <a:t>Network Can Snap to a Framework</a:t>
            </a:r>
            <a:endParaRPr lang="en-US" dirty="0"/>
          </a:p>
        </p:txBody>
      </p:sp>
      <p:graphicFrame>
        <p:nvGraphicFramePr>
          <p:cNvPr id="60" name="Diagram 59"/>
          <p:cNvGraphicFramePr/>
          <p:nvPr>
            <p:extLst/>
          </p:nvPr>
        </p:nvGraphicFramePr>
        <p:xfrm>
          <a:off x="2713037" y="1287463"/>
          <a:ext cx="7620000" cy="24384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2" name="Rectangle 61"/>
          <p:cNvSpPr/>
          <p:nvPr/>
        </p:nvSpPr>
        <p:spPr bwMode="auto">
          <a:xfrm>
            <a:off x="11247437" y="0"/>
            <a:ext cx="1209675" cy="121248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1400" dirty="0" smtClean="0">
                <a:solidFill>
                  <a:srgbClr val="FFFFFF"/>
                </a:solidFill>
                <a:latin typeface="Segoe UI Light"/>
              </a:rPr>
              <a:t>Integration</a:t>
            </a:r>
            <a:endParaRPr lang="en-US" sz="1400" dirty="0">
              <a:solidFill>
                <a:srgbClr val="FFFFFF"/>
              </a:solidFill>
              <a:latin typeface="Segoe UI Light"/>
            </a:endParaRPr>
          </a:p>
        </p:txBody>
      </p:sp>
      <p:grpSp>
        <p:nvGrpSpPr>
          <p:cNvPr id="63" name="Group 62"/>
          <p:cNvGrpSpPr/>
          <p:nvPr/>
        </p:nvGrpSpPr>
        <p:grpSpPr>
          <a:xfrm>
            <a:off x="808037" y="5402262"/>
            <a:ext cx="609600" cy="934628"/>
            <a:chOff x="2484437" y="5077234"/>
            <a:chExt cx="609600" cy="934628"/>
          </a:xfrm>
        </p:grpSpPr>
        <p:sp>
          <p:nvSpPr>
            <p:cNvPr id="64" name="Oval 63"/>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5" name="Picture 6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66" name="Group 65"/>
          <p:cNvGrpSpPr/>
          <p:nvPr/>
        </p:nvGrpSpPr>
        <p:grpSpPr>
          <a:xfrm>
            <a:off x="2984258" y="4653905"/>
            <a:ext cx="609600" cy="934628"/>
            <a:chOff x="2484437" y="5077234"/>
            <a:chExt cx="609600" cy="934628"/>
          </a:xfrm>
        </p:grpSpPr>
        <p:sp>
          <p:nvSpPr>
            <p:cNvPr id="67" name="Oval 66"/>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8" name="Picture 6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69" name="Group 68"/>
          <p:cNvGrpSpPr/>
          <p:nvPr/>
        </p:nvGrpSpPr>
        <p:grpSpPr>
          <a:xfrm>
            <a:off x="8436846" y="4645861"/>
            <a:ext cx="609600" cy="934628"/>
            <a:chOff x="2484437" y="5077234"/>
            <a:chExt cx="609600" cy="934628"/>
          </a:xfrm>
        </p:grpSpPr>
        <p:sp>
          <p:nvSpPr>
            <p:cNvPr id="70" name="Oval 69"/>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1" name="Picture 7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72" name="Group 71"/>
          <p:cNvGrpSpPr/>
          <p:nvPr/>
        </p:nvGrpSpPr>
        <p:grpSpPr>
          <a:xfrm>
            <a:off x="6643264" y="4656494"/>
            <a:ext cx="609600" cy="934628"/>
            <a:chOff x="2484437" y="5077234"/>
            <a:chExt cx="609600" cy="934628"/>
          </a:xfrm>
        </p:grpSpPr>
        <p:sp>
          <p:nvSpPr>
            <p:cNvPr id="73" name="Oval 72"/>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4" name="Picture 7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75" name="Group 74"/>
          <p:cNvGrpSpPr/>
          <p:nvPr/>
        </p:nvGrpSpPr>
        <p:grpSpPr>
          <a:xfrm>
            <a:off x="4813205" y="4650466"/>
            <a:ext cx="609600" cy="934628"/>
            <a:chOff x="2484437" y="5077234"/>
            <a:chExt cx="609600" cy="934628"/>
          </a:xfrm>
        </p:grpSpPr>
        <p:sp>
          <p:nvSpPr>
            <p:cNvPr id="76" name="Oval 75"/>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7" name="Picture 7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78" name="Group 77"/>
          <p:cNvGrpSpPr/>
          <p:nvPr/>
        </p:nvGrpSpPr>
        <p:grpSpPr>
          <a:xfrm>
            <a:off x="3798448" y="3667178"/>
            <a:ext cx="609600" cy="934628"/>
            <a:chOff x="2484437" y="5077234"/>
            <a:chExt cx="609600" cy="934628"/>
          </a:xfrm>
        </p:grpSpPr>
        <p:sp>
          <p:nvSpPr>
            <p:cNvPr id="79" name="Oval 78"/>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80" name="Picture 7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81" name="Group 80"/>
          <p:cNvGrpSpPr/>
          <p:nvPr/>
        </p:nvGrpSpPr>
        <p:grpSpPr>
          <a:xfrm>
            <a:off x="3864981" y="5996085"/>
            <a:ext cx="609600" cy="934628"/>
            <a:chOff x="2484437" y="5077234"/>
            <a:chExt cx="609600" cy="934628"/>
          </a:xfrm>
        </p:grpSpPr>
        <p:sp>
          <p:nvSpPr>
            <p:cNvPr id="82" name="Oval 81"/>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83" name="Picture 8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84" name="Group 83"/>
          <p:cNvGrpSpPr/>
          <p:nvPr/>
        </p:nvGrpSpPr>
        <p:grpSpPr>
          <a:xfrm>
            <a:off x="8440655" y="3658221"/>
            <a:ext cx="609600" cy="934628"/>
            <a:chOff x="2484437" y="5077234"/>
            <a:chExt cx="609600" cy="934628"/>
          </a:xfrm>
        </p:grpSpPr>
        <p:sp>
          <p:nvSpPr>
            <p:cNvPr id="85" name="Oval 84"/>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86" name="Picture 8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87" name="Group 86"/>
          <p:cNvGrpSpPr/>
          <p:nvPr/>
        </p:nvGrpSpPr>
        <p:grpSpPr>
          <a:xfrm>
            <a:off x="7323137" y="5776912"/>
            <a:ext cx="609600" cy="934628"/>
            <a:chOff x="2484437" y="5077234"/>
            <a:chExt cx="609600" cy="934628"/>
          </a:xfrm>
        </p:grpSpPr>
        <p:sp>
          <p:nvSpPr>
            <p:cNvPr id="88" name="Oval 87"/>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89" name="Picture 8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90" name="Group 89"/>
          <p:cNvGrpSpPr/>
          <p:nvPr/>
        </p:nvGrpSpPr>
        <p:grpSpPr>
          <a:xfrm>
            <a:off x="2995799" y="3667178"/>
            <a:ext cx="609600" cy="934628"/>
            <a:chOff x="2484437" y="5077234"/>
            <a:chExt cx="609600" cy="934628"/>
          </a:xfrm>
        </p:grpSpPr>
        <p:sp>
          <p:nvSpPr>
            <p:cNvPr id="91" name="Oval 90"/>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92" name="Picture 9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93" name="Group 92"/>
          <p:cNvGrpSpPr/>
          <p:nvPr/>
        </p:nvGrpSpPr>
        <p:grpSpPr>
          <a:xfrm>
            <a:off x="4808537" y="3658221"/>
            <a:ext cx="609600" cy="934628"/>
            <a:chOff x="2484437" y="5077234"/>
            <a:chExt cx="609600" cy="934628"/>
          </a:xfrm>
        </p:grpSpPr>
        <p:sp>
          <p:nvSpPr>
            <p:cNvPr id="94" name="Oval 93"/>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95" name="Picture 9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96" name="Group 95"/>
          <p:cNvGrpSpPr/>
          <p:nvPr/>
        </p:nvGrpSpPr>
        <p:grpSpPr>
          <a:xfrm>
            <a:off x="8418064" y="5637711"/>
            <a:ext cx="609600" cy="934628"/>
            <a:chOff x="2484437" y="5077234"/>
            <a:chExt cx="609600" cy="934628"/>
          </a:xfrm>
        </p:grpSpPr>
        <p:sp>
          <p:nvSpPr>
            <p:cNvPr id="97" name="Oval 96"/>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98" name="Picture 9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99" name="Group 98"/>
          <p:cNvGrpSpPr/>
          <p:nvPr/>
        </p:nvGrpSpPr>
        <p:grpSpPr>
          <a:xfrm>
            <a:off x="10714037" y="4956268"/>
            <a:ext cx="609600" cy="934628"/>
            <a:chOff x="2484437" y="5077234"/>
            <a:chExt cx="609600" cy="934628"/>
          </a:xfrm>
        </p:grpSpPr>
        <p:sp>
          <p:nvSpPr>
            <p:cNvPr id="100" name="Oval 99"/>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1" name="Picture 10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102" name="Group 101"/>
          <p:cNvGrpSpPr/>
          <p:nvPr/>
        </p:nvGrpSpPr>
        <p:grpSpPr>
          <a:xfrm>
            <a:off x="6641189" y="3667837"/>
            <a:ext cx="609600" cy="934628"/>
            <a:chOff x="2484437" y="5077234"/>
            <a:chExt cx="609600" cy="934628"/>
          </a:xfrm>
        </p:grpSpPr>
        <p:sp>
          <p:nvSpPr>
            <p:cNvPr id="103" name="Oval 102"/>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4" name="Picture 10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105" name="Group 104"/>
          <p:cNvGrpSpPr/>
          <p:nvPr/>
        </p:nvGrpSpPr>
        <p:grpSpPr>
          <a:xfrm>
            <a:off x="9485527" y="4498126"/>
            <a:ext cx="609600" cy="934628"/>
            <a:chOff x="2484437" y="5077234"/>
            <a:chExt cx="609600" cy="934628"/>
          </a:xfrm>
        </p:grpSpPr>
        <p:sp>
          <p:nvSpPr>
            <p:cNvPr id="106" name="Oval 105"/>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7" name="Picture 10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108" name="Group 107"/>
          <p:cNvGrpSpPr/>
          <p:nvPr/>
        </p:nvGrpSpPr>
        <p:grpSpPr>
          <a:xfrm>
            <a:off x="9647237" y="5637711"/>
            <a:ext cx="609600" cy="934628"/>
            <a:chOff x="2484437" y="5077234"/>
            <a:chExt cx="609600" cy="934628"/>
          </a:xfrm>
        </p:grpSpPr>
        <p:sp>
          <p:nvSpPr>
            <p:cNvPr id="109" name="Oval 108"/>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10" name="Picture 10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111" name="Group 110"/>
          <p:cNvGrpSpPr/>
          <p:nvPr/>
        </p:nvGrpSpPr>
        <p:grpSpPr>
          <a:xfrm>
            <a:off x="3768744" y="4647198"/>
            <a:ext cx="609600" cy="934628"/>
            <a:chOff x="2484437" y="5077234"/>
            <a:chExt cx="609600" cy="934628"/>
          </a:xfrm>
        </p:grpSpPr>
        <p:sp>
          <p:nvSpPr>
            <p:cNvPr id="112" name="Oval 111"/>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13" name="Picture 1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grpSp>
        <p:nvGrpSpPr>
          <p:cNvPr id="114" name="Group 113"/>
          <p:cNvGrpSpPr/>
          <p:nvPr/>
        </p:nvGrpSpPr>
        <p:grpSpPr>
          <a:xfrm>
            <a:off x="1760537" y="5890896"/>
            <a:ext cx="609600" cy="934628"/>
            <a:chOff x="2484437" y="5077234"/>
            <a:chExt cx="609600" cy="934628"/>
          </a:xfrm>
        </p:grpSpPr>
        <p:sp>
          <p:nvSpPr>
            <p:cNvPr id="115" name="Oval 114"/>
            <p:cNvSpPr/>
            <p:nvPr/>
          </p:nvSpPr>
          <p:spPr bwMode="auto">
            <a:xfrm>
              <a:off x="2484437" y="5402262"/>
              <a:ext cx="609600" cy="609600"/>
            </a:xfrm>
            <a:prstGeom prst="ellipse">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16" name="Picture 1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60637" y="5077234"/>
              <a:ext cx="457200" cy="444500"/>
            </a:xfrm>
            <a:prstGeom prst="rect">
              <a:avLst/>
            </a:prstGeom>
            <a:noFill/>
            <a:ln>
              <a:noFill/>
            </a:ln>
          </p:spPr>
        </p:pic>
      </p:grpSp>
      <p:cxnSp>
        <p:nvCxnSpPr>
          <p:cNvPr id="117" name="Straight Connector 116"/>
          <p:cNvCxnSpPr>
            <a:stCxn id="64" idx="6"/>
            <a:endCxn id="91" idx="3"/>
          </p:cNvCxnSpPr>
          <p:nvPr/>
        </p:nvCxnSpPr>
        <p:spPr>
          <a:xfrm flipV="1">
            <a:off x="1417637" y="4512532"/>
            <a:ext cx="1667436" cy="151955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a:stCxn id="64" idx="5"/>
            <a:endCxn id="115" idx="2"/>
          </p:cNvCxnSpPr>
          <p:nvPr/>
        </p:nvCxnSpPr>
        <p:spPr>
          <a:xfrm>
            <a:off x="1328363" y="6247616"/>
            <a:ext cx="432174" cy="27310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a:stCxn id="91" idx="6"/>
            <a:endCxn id="79" idx="2"/>
          </p:cNvCxnSpPr>
          <p:nvPr/>
        </p:nvCxnSpPr>
        <p:spPr>
          <a:xfrm>
            <a:off x="3605399" y="4297006"/>
            <a:ext cx="193049"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a:stCxn id="91" idx="5"/>
            <a:endCxn id="94" idx="2"/>
          </p:cNvCxnSpPr>
          <p:nvPr/>
        </p:nvCxnSpPr>
        <p:spPr>
          <a:xfrm flipV="1">
            <a:off x="3516125" y="4288049"/>
            <a:ext cx="1292412" cy="22448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a:stCxn id="67" idx="6"/>
            <a:endCxn id="112" idx="1"/>
          </p:cNvCxnSpPr>
          <p:nvPr/>
        </p:nvCxnSpPr>
        <p:spPr>
          <a:xfrm flipV="1">
            <a:off x="3593858" y="5061500"/>
            <a:ext cx="264160" cy="22223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a:stCxn id="67" idx="6"/>
            <a:endCxn id="79" idx="3"/>
          </p:cNvCxnSpPr>
          <p:nvPr/>
        </p:nvCxnSpPr>
        <p:spPr>
          <a:xfrm flipV="1">
            <a:off x="3593858" y="4512532"/>
            <a:ext cx="293864" cy="77120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a:stCxn id="64" idx="6"/>
            <a:endCxn id="67" idx="2"/>
          </p:cNvCxnSpPr>
          <p:nvPr/>
        </p:nvCxnSpPr>
        <p:spPr>
          <a:xfrm flipV="1">
            <a:off x="1417637" y="5283733"/>
            <a:ext cx="1566621" cy="748357"/>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a:stCxn id="112" idx="6"/>
            <a:endCxn id="94" idx="3"/>
          </p:cNvCxnSpPr>
          <p:nvPr/>
        </p:nvCxnSpPr>
        <p:spPr>
          <a:xfrm flipV="1">
            <a:off x="4378344" y="4503575"/>
            <a:ext cx="519467" cy="77345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a:stCxn id="115" idx="6"/>
            <a:endCxn id="82" idx="2"/>
          </p:cNvCxnSpPr>
          <p:nvPr/>
        </p:nvCxnSpPr>
        <p:spPr>
          <a:xfrm>
            <a:off x="2370137" y="6520724"/>
            <a:ext cx="1494844" cy="10518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a:stCxn id="94" idx="5"/>
            <a:endCxn id="76" idx="1"/>
          </p:cNvCxnSpPr>
          <p:nvPr/>
        </p:nvCxnSpPr>
        <p:spPr>
          <a:xfrm flipH="1">
            <a:off x="4902479" y="4503575"/>
            <a:ext cx="426384" cy="56119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a:stCxn id="94" idx="6"/>
            <a:endCxn id="73" idx="2"/>
          </p:cNvCxnSpPr>
          <p:nvPr/>
        </p:nvCxnSpPr>
        <p:spPr>
          <a:xfrm>
            <a:off x="5418137" y="4288049"/>
            <a:ext cx="1225127" cy="99827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a:stCxn id="73" idx="4"/>
            <a:endCxn id="103" idx="2"/>
          </p:cNvCxnSpPr>
          <p:nvPr/>
        </p:nvCxnSpPr>
        <p:spPr>
          <a:xfrm flipH="1" flipV="1">
            <a:off x="6641189" y="4297665"/>
            <a:ext cx="306875" cy="1293457"/>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a:stCxn id="79" idx="6"/>
            <a:endCxn id="73" idx="1"/>
          </p:cNvCxnSpPr>
          <p:nvPr/>
        </p:nvCxnSpPr>
        <p:spPr>
          <a:xfrm>
            <a:off x="4408048" y="4297006"/>
            <a:ext cx="2324490" cy="77379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a:stCxn id="82" idx="6"/>
            <a:endCxn id="73" idx="3"/>
          </p:cNvCxnSpPr>
          <p:nvPr/>
        </p:nvCxnSpPr>
        <p:spPr>
          <a:xfrm flipV="1">
            <a:off x="4474581" y="5501848"/>
            <a:ext cx="2257957" cy="1124065"/>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a:stCxn id="88" idx="2"/>
            <a:endCxn id="103" idx="4"/>
          </p:cNvCxnSpPr>
          <p:nvPr/>
        </p:nvCxnSpPr>
        <p:spPr>
          <a:xfrm flipH="1" flipV="1">
            <a:off x="6945989" y="4602465"/>
            <a:ext cx="377148" cy="1804275"/>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a:stCxn id="76" idx="6"/>
            <a:endCxn id="85" idx="3"/>
          </p:cNvCxnSpPr>
          <p:nvPr/>
        </p:nvCxnSpPr>
        <p:spPr>
          <a:xfrm flipV="1">
            <a:off x="5422805" y="4503575"/>
            <a:ext cx="3107124" cy="77671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a:stCxn id="103" idx="7"/>
            <a:endCxn id="85" idx="2"/>
          </p:cNvCxnSpPr>
          <p:nvPr/>
        </p:nvCxnSpPr>
        <p:spPr>
          <a:xfrm>
            <a:off x="7161515" y="4082139"/>
            <a:ext cx="1279140" cy="20591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a:stCxn id="94" idx="6"/>
            <a:endCxn id="103" idx="2"/>
          </p:cNvCxnSpPr>
          <p:nvPr/>
        </p:nvCxnSpPr>
        <p:spPr>
          <a:xfrm>
            <a:off x="5418137" y="4288049"/>
            <a:ext cx="1223052" cy="961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a:stCxn id="70" idx="2"/>
            <a:endCxn id="103" idx="6"/>
          </p:cNvCxnSpPr>
          <p:nvPr/>
        </p:nvCxnSpPr>
        <p:spPr>
          <a:xfrm flipH="1" flipV="1">
            <a:off x="7250789" y="4297665"/>
            <a:ext cx="1186057" cy="97802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a:stCxn id="106" idx="2"/>
            <a:endCxn id="85" idx="6"/>
          </p:cNvCxnSpPr>
          <p:nvPr/>
        </p:nvCxnSpPr>
        <p:spPr>
          <a:xfrm flipH="1" flipV="1">
            <a:off x="9050255" y="4288049"/>
            <a:ext cx="435272" cy="839905"/>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a:stCxn id="109" idx="1"/>
            <a:endCxn id="85" idx="5"/>
          </p:cNvCxnSpPr>
          <p:nvPr/>
        </p:nvCxnSpPr>
        <p:spPr>
          <a:xfrm flipH="1" flipV="1">
            <a:off x="8960981" y="4503575"/>
            <a:ext cx="775530" cy="154843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a:stCxn id="109" idx="6"/>
            <a:endCxn id="100" idx="3"/>
          </p:cNvCxnSpPr>
          <p:nvPr/>
        </p:nvCxnSpPr>
        <p:spPr>
          <a:xfrm flipV="1">
            <a:off x="10256837" y="5801622"/>
            <a:ext cx="546474" cy="465917"/>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a:stCxn id="76" idx="5"/>
            <a:endCxn id="70" idx="3"/>
          </p:cNvCxnSpPr>
          <p:nvPr/>
        </p:nvCxnSpPr>
        <p:spPr>
          <a:xfrm flipV="1">
            <a:off x="5333531" y="5491215"/>
            <a:ext cx="3192589" cy="4605"/>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a:stCxn id="97" idx="3"/>
            <a:endCxn id="88" idx="5"/>
          </p:cNvCxnSpPr>
          <p:nvPr/>
        </p:nvCxnSpPr>
        <p:spPr>
          <a:xfrm flipH="1">
            <a:off x="7843463" y="6483065"/>
            <a:ext cx="663875" cy="13920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a:stCxn id="70" idx="5"/>
            <a:endCxn id="97" idx="1"/>
          </p:cNvCxnSpPr>
          <p:nvPr/>
        </p:nvCxnSpPr>
        <p:spPr>
          <a:xfrm flipH="1">
            <a:off x="8507338" y="5491215"/>
            <a:ext cx="449834" cy="56079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a:stCxn id="106" idx="3"/>
            <a:endCxn id="70" idx="7"/>
          </p:cNvCxnSpPr>
          <p:nvPr/>
        </p:nvCxnSpPr>
        <p:spPr>
          <a:xfrm flipH="1" flipV="1">
            <a:off x="8957172" y="5060163"/>
            <a:ext cx="617629" cy="283317"/>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a:stCxn id="109" idx="7"/>
            <a:endCxn id="106" idx="5"/>
          </p:cNvCxnSpPr>
          <p:nvPr/>
        </p:nvCxnSpPr>
        <p:spPr>
          <a:xfrm flipH="1" flipV="1">
            <a:off x="10005853" y="5343480"/>
            <a:ext cx="161710" cy="70853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a:stCxn id="85" idx="6"/>
            <a:endCxn id="100" idx="2"/>
          </p:cNvCxnSpPr>
          <p:nvPr/>
        </p:nvCxnSpPr>
        <p:spPr>
          <a:xfrm>
            <a:off x="9050255" y="4288049"/>
            <a:ext cx="1663782" cy="1298047"/>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a:stCxn id="79" idx="5"/>
            <a:endCxn id="76" idx="2"/>
          </p:cNvCxnSpPr>
          <p:nvPr/>
        </p:nvCxnSpPr>
        <p:spPr>
          <a:xfrm>
            <a:off x="4318774" y="4512532"/>
            <a:ext cx="494431" cy="76776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a:stCxn id="82" idx="6"/>
            <a:endCxn id="88" idx="2"/>
          </p:cNvCxnSpPr>
          <p:nvPr/>
        </p:nvCxnSpPr>
        <p:spPr>
          <a:xfrm flipV="1">
            <a:off x="4474581" y="6406740"/>
            <a:ext cx="2848556" cy="21917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3700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anim calcmode="lin" valueType="num">
                                      <p:cBhvr>
                                        <p:cTn id="13" dur="1000" fill="hold"/>
                                        <p:tgtEl>
                                          <p:spTgt spid="61"/>
                                        </p:tgtEl>
                                        <p:attrNameLst>
                                          <p:attrName>ppt_x</p:attrName>
                                        </p:attrNameLst>
                                      </p:cBhvr>
                                      <p:tavLst>
                                        <p:tav tm="0">
                                          <p:val>
                                            <p:strVal val="#ppt_x"/>
                                          </p:val>
                                        </p:tav>
                                        <p:tav tm="100000">
                                          <p:val>
                                            <p:strVal val="#ppt_x"/>
                                          </p:val>
                                        </p:tav>
                                      </p:tavLst>
                                    </p:anim>
                                    <p:anim calcmode="lin" valueType="num">
                                      <p:cBhvr>
                                        <p:cTn id="1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Stories…</a:t>
            </a:r>
            <a:endParaRPr lang="en-US" dirty="0"/>
          </a:p>
        </p:txBody>
      </p:sp>
      <p:sp>
        <p:nvSpPr>
          <p:cNvPr id="3" name="Text Placeholder 2"/>
          <p:cNvSpPr>
            <a:spLocks noGrp="1"/>
          </p:cNvSpPr>
          <p:nvPr>
            <p:ph type="body" sz="quarter" idx="4294967295"/>
          </p:nvPr>
        </p:nvSpPr>
        <p:spPr>
          <a:xfrm>
            <a:off x="274638" y="1212850"/>
            <a:ext cx="6093678" cy="4758226"/>
          </a:xfrm>
          <a:prstGeom prst="rect">
            <a:avLst/>
          </a:prstGeom>
        </p:spPr>
        <p:txBody>
          <a:bodyPr/>
          <a:lstStyle/>
          <a:p>
            <a:pPr marL="0" indent="0">
              <a:buNone/>
            </a:pPr>
            <a:r>
              <a:rPr lang="en-US" sz="3600" dirty="0" smtClean="0"/>
              <a:t>“</a:t>
            </a:r>
            <a:r>
              <a:rPr lang="en-US" sz="3600" dirty="0"/>
              <a:t>It’s given us the ability to put </a:t>
            </a:r>
            <a:r>
              <a:rPr lang="en-US" sz="3600" b="1" dirty="0"/>
              <a:t>all eyes on the ball </a:t>
            </a:r>
            <a:r>
              <a:rPr lang="en-US" sz="3600" dirty="0"/>
              <a:t>and </a:t>
            </a:r>
            <a:r>
              <a:rPr lang="en-US" sz="3600" dirty="0" smtClean="0"/>
              <a:t>quickly add </a:t>
            </a:r>
            <a:r>
              <a:rPr lang="en-US" sz="3600" dirty="0"/>
              <a:t>more </a:t>
            </a:r>
            <a:r>
              <a:rPr lang="en-US" sz="3600" dirty="0" smtClean="0"/>
              <a:t>as </a:t>
            </a:r>
            <a:r>
              <a:rPr lang="en-US" sz="3600" dirty="0"/>
              <a:t>needed. …It’s </a:t>
            </a:r>
            <a:r>
              <a:rPr lang="en-US" sz="3600" b="1" dirty="0"/>
              <a:t>less status meetings </a:t>
            </a:r>
            <a:r>
              <a:rPr lang="en-US" sz="3600" dirty="0"/>
              <a:t>and more strategy, customer </a:t>
            </a:r>
            <a:r>
              <a:rPr lang="en-US" sz="3600" dirty="0" smtClean="0"/>
              <a:t>time</a:t>
            </a:r>
            <a:r>
              <a:rPr lang="en-US" sz="3600" dirty="0"/>
              <a:t>. We’re </a:t>
            </a:r>
            <a:r>
              <a:rPr lang="en-US" sz="3600" b="1" dirty="0"/>
              <a:t>more organized</a:t>
            </a:r>
            <a:r>
              <a:rPr lang="en-US" sz="3600" dirty="0"/>
              <a:t>, respond </a:t>
            </a:r>
            <a:r>
              <a:rPr lang="en-US" sz="3600" b="1" dirty="0"/>
              <a:t>faster</a:t>
            </a:r>
            <a:r>
              <a:rPr lang="en-US" sz="3600" dirty="0" smtClean="0"/>
              <a:t>…”</a:t>
            </a:r>
          </a:p>
          <a:p>
            <a:pPr marL="0" indent="0">
              <a:buNone/>
            </a:pPr>
            <a:endParaRPr lang="en-US" sz="3600" dirty="0"/>
          </a:p>
          <a:p>
            <a:pPr marL="0" indent="0" algn="r">
              <a:buNone/>
            </a:pPr>
            <a:r>
              <a:rPr lang="en-US" sz="2800" dirty="0"/>
              <a:t>Eric Kraus (Account Tech Strategist</a:t>
            </a:r>
            <a:r>
              <a:rPr lang="en-US" sz="2800" dirty="0" smtClean="0"/>
              <a:t>)</a:t>
            </a:r>
            <a:endParaRPr lang="en-US" sz="2800" dirty="0"/>
          </a:p>
        </p:txBody>
      </p:sp>
      <p:sp>
        <p:nvSpPr>
          <p:cNvPr id="12" name="Rectangle 11"/>
          <p:cNvSpPr/>
          <p:nvPr/>
        </p:nvSpPr>
        <p:spPr bwMode="auto">
          <a:xfrm>
            <a:off x="11247437" y="0"/>
            <a:ext cx="1209675" cy="121248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1400" dirty="0" smtClean="0">
                <a:solidFill>
                  <a:srgbClr val="FFFFFF"/>
                </a:solidFill>
                <a:latin typeface="Segoe UI Light"/>
              </a:rPr>
              <a:t>Integration</a:t>
            </a:r>
            <a:endParaRPr lang="en-US" sz="1400" dirty="0">
              <a:solidFill>
                <a:srgbClr val="FFFFFF"/>
              </a:solidFill>
              <a:latin typeface="Segoe UI Light"/>
            </a:endParaRPr>
          </a:p>
        </p:txBody>
      </p:sp>
      <p:pic>
        <p:nvPicPr>
          <p:cNvPr id="5" name="Picture 4"/>
          <p:cNvPicPr>
            <a:picLocks noChangeAspect="1"/>
          </p:cNvPicPr>
          <p:nvPr/>
        </p:nvPicPr>
        <p:blipFill>
          <a:blip r:embed="rId3"/>
          <a:stretch>
            <a:fillRect/>
          </a:stretch>
        </p:blipFill>
        <p:spPr>
          <a:xfrm>
            <a:off x="6584949" y="982662"/>
            <a:ext cx="5267325" cy="53530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57555533"/>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 Plus </a:t>
            </a:r>
            <a:r>
              <a:rPr lang="en-US" dirty="0"/>
              <a:t>Data</a:t>
            </a:r>
          </a:p>
        </p:txBody>
      </p:sp>
      <p:pic>
        <p:nvPicPr>
          <p:cNvPr id="3" name="Picture 2"/>
          <p:cNvPicPr>
            <a:picLocks noChangeAspect="1"/>
          </p:cNvPicPr>
          <p:nvPr/>
        </p:nvPicPr>
        <p:blipFill>
          <a:blip r:embed="rId3"/>
          <a:stretch>
            <a:fillRect/>
          </a:stretch>
        </p:blipFill>
        <p:spPr>
          <a:xfrm>
            <a:off x="549019" y="1516062"/>
            <a:ext cx="11801475" cy="5162550"/>
          </a:xfrm>
          <a:prstGeom prst="rect">
            <a:avLst/>
          </a:prstGeom>
        </p:spPr>
      </p:pic>
      <p:sp>
        <p:nvSpPr>
          <p:cNvPr id="4" name="Rectangle 3"/>
          <p:cNvSpPr/>
          <p:nvPr/>
        </p:nvSpPr>
        <p:spPr>
          <a:xfrm>
            <a:off x="4899106" y="492451"/>
            <a:ext cx="6327694" cy="523220"/>
          </a:xfrm>
          <a:prstGeom prst="rect">
            <a:avLst/>
          </a:prstGeom>
        </p:spPr>
        <p:txBody>
          <a:bodyPr wrap="none">
            <a:spAutoFit/>
          </a:bodyPr>
          <a:lstStyle/>
          <a:p>
            <a:r>
              <a:rPr lang="en-US" sz="2800" dirty="0">
                <a:solidFill>
                  <a:srgbClr val="505050"/>
                </a:solidFill>
              </a:rPr>
              <a:t>Filter by country and find top posters…</a:t>
            </a:r>
          </a:p>
        </p:txBody>
      </p:sp>
      <p:sp>
        <p:nvSpPr>
          <p:cNvPr id="6" name="Rectangle 5"/>
          <p:cNvSpPr/>
          <p:nvPr/>
        </p:nvSpPr>
        <p:spPr bwMode="auto">
          <a:xfrm>
            <a:off x="11226800" y="0"/>
            <a:ext cx="1209675" cy="1212485"/>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1400" dirty="0" smtClean="0">
                <a:solidFill>
                  <a:srgbClr val="FFFFFF"/>
                </a:solidFill>
                <a:latin typeface="Segoe UI Light"/>
              </a:rPr>
              <a:t>Analytics</a:t>
            </a:r>
            <a:endParaRPr lang="en-US" sz="1400" dirty="0">
              <a:solidFill>
                <a:srgbClr val="FFFFFF"/>
              </a:solidFill>
              <a:latin typeface="Segoe UI Light"/>
            </a:endParaRPr>
          </a:p>
        </p:txBody>
      </p:sp>
      <p:sp>
        <p:nvSpPr>
          <p:cNvPr id="5" name="TextBox 4"/>
          <p:cNvSpPr txBox="1"/>
          <p:nvPr/>
        </p:nvSpPr>
        <p:spPr>
          <a:xfrm rot="20998751">
            <a:off x="4367252" y="3253802"/>
            <a:ext cx="5255812" cy="1957459"/>
          </a:xfrm>
          <a:prstGeom prst="rect">
            <a:avLst/>
          </a:prstGeom>
        </p:spPr>
        <p:style>
          <a:lnRef idx="2">
            <a:schemeClr val="accent1"/>
          </a:lnRef>
          <a:fillRef idx="1">
            <a:schemeClr val="lt1"/>
          </a:fillRef>
          <a:effectRef idx="0">
            <a:schemeClr val="accent1"/>
          </a:effectRef>
          <a:fontRef idx="minor">
            <a:schemeClr val="dk1"/>
          </a:fontRef>
        </p:style>
        <p:txBody>
          <a:bodyPr wrap="squar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OR… new algorithm: (Replies + Likes) * (Users Touched)</a:t>
            </a:r>
          </a:p>
        </p:txBody>
      </p:sp>
    </p:spTree>
    <p:extLst>
      <p:ext uri="{BB962C8B-B14F-4D97-AF65-F5344CB8AC3E}">
        <p14:creationId xmlns:p14="http://schemas.microsoft.com/office/powerpoint/2010/main" val="22507237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5" name="Picture 27" descr="C:\Users\Annette.DUARTE\Desktop\Yammer\Office_cubicles_v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8" y="-45849"/>
            <a:ext cx="12517851" cy="7040374"/>
          </a:xfrm>
          <a:prstGeom prst="rect">
            <a:avLst/>
          </a:prstGeom>
          <a:noFill/>
          <a:extLst>
            <a:ext uri="{909E8E84-426E-40dd-AFC4-6F175D3DCCD1}">
              <a14:hiddenFill xmlns="" xmlns:a14="http://schemas.microsoft.com/office/drawing/2010/main">
                <a:solidFill>
                  <a:srgbClr val="FFFFFF"/>
                </a:solidFill>
              </a14:hiddenFill>
            </a:ext>
          </a:extLst>
        </p:spPr>
      </p:pic>
      <p:sp>
        <p:nvSpPr>
          <p:cNvPr id="1042" name="Rectangle 1041"/>
          <p:cNvSpPr/>
          <p:nvPr/>
        </p:nvSpPr>
        <p:spPr bwMode="auto">
          <a:xfrm>
            <a:off x="-20328" y="-45849"/>
            <a:ext cx="12517851" cy="7040374"/>
          </a:xfrm>
          <a:prstGeom prst="rect">
            <a:avLst/>
          </a:prstGeom>
          <a:blipFill dpi="0" rotWithShape="1">
            <a:blip r:embed="rId4">
              <a:alphaModFix amt="46000"/>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6" name="Rectangle 55"/>
          <p:cNvSpPr/>
          <p:nvPr/>
        </p:nvSpPr>
        <p:spPr bwMode="auto">
          <a:xfrm>
            <a:off x="-20329" y="-45849"/>
            <a:ext cx="12517851" cy="7040374"/>
          </a:xfrm>
          <a:prstGeom prst="rect">
            <a:avLst/>
          </a:prstGeom>
          <a:blipFill dpi="0" rotWithShape="1">
            <a:blip r:embed="rId5">
              <a:extLst/>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0" name="Rectangle 119"/>
          <p:cNvSpPr/>
          <p:nvPr/>
        </p:nvSpPr>
        <p:spPr>
          <a:xfrm>
            <a:off x="-20329" y="-45849"/>
            <a:ext cx="12517851" cy="6362511"/>
          </a:xfrm>
          <a:prstGeom prst="rect">
            <a:avLst/>
          </a:prstGeom>
          <a:gradFill flip="none" rotWithShape="1">
            <a:gsLst>
              <a:gs pos="99167">
                <a:schemeClr val="bg1"/>
              </a:gs>
              <a:gs pos="92000">
                <a:schemeClr val="bg1">
                  <a:alpha val="74000"/>
                </a:schemeClr>
              </a:gs>
              <a:gs pos="75000">
                <a:schemeClr val="bg1">
                  <a:alpha val="55000"/>
                </a:schemeClr>
              </a:gs>
              <a:gs pos="52000">
                <a:schemeClr val="tx2">
                  <a:alpha val="0"/>
                </a:schemeClr>
              </a:gs>
            </a:gsLst>
            <a:lin ang="1614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pic>
        <p:nvPicPr>
          <p:cNvPr id="3" name="Picture Placeholder 14" hidden="1"/>
          <p:cNvPicPr>
            <a:picLocks noChangeAspect="1"/>
          </p:cNvPicPr>
          <p:nvPr/>
        </p:nvPicPr>
        <p:blipFill>
          <a:blip r:embed="rId6">
            <a:extLst>
              <a:ext uri="{28A0092B-C50C-407E-A947-70E740481C1C}">
                <a14:useLocalDpi xmlns:a14="http://schemas.microsoft.com/office/drawing/2010/main" val="0"/>
              </a:ext>
            </a:extLst>
          </a:blip>
          <a:srcRect t="109" b="109"/>
          <a:stretch>
            <a:fillRect/>
          </a:stretch>
        </p:blipFill>
        <p:spPr>
          <a:xfrm>
            <a:off x="688549" y="546214"/>
            <a:ext cx="5463121" cy="3077338"/>
          </a:xfrm>
          <a:prstGeom prst="rect">
            <a:avLst/>
          </a:prstGeom>
        </p:spPr>
      </p:pic>
      <p:sp>
        <p:nvSpPr>
          <p:cNvPr id="1043" name="Title 1042"/>
          <p:cNvSpPr>
            <a:spLocks noGrp="1"/>
          </p:cNvSpPr>
          <p:nvPr>
            <p:ph type="title"/>
          </p:nvPr>
        </p:nvSpPr>
        <p:spPr/>
        <p:txBody>
          <a:bodyPr/>
          <a:lstStyle/>
          <a:p>
            <a:r>
              <a:rPr lang="en-US" dirty="0" smtClean="0"/>
              <a:t>Yet, we continue to work like we always have.</a:t>
            </a:r>
            <a:endParaRPr lang="en-US" dirty="0"/>
          </a:p>
        </p:txBody>
      </p:sp>
      <p:grpSp>
        <p:nvGrpSpPr>
          <p:cNvPr id="100" name="Group 99"/>
          <p:cNvGrpSpPr/>
          <p:nvPr/>
        </p:nvGrpSpPr>
        <p:grpSpPr>
          <a:xfrm>
            <a:off x="4552321" y="2595956"/>
            <a:ext cx="3305003" cy="663182"/>
            <a:chOff x="3647357" y="1271847"/>
            <a:chExt cx="4851593" cy="973521"/>
          </a:xfrm>
        </p:grpSpPr>
        <p:cxnSp>
          <p:nvCxnSpPr>
            <p:cNvPr id="101" name="Straight Connector 100"/>
            <p:cNvCxnSpPr>
              <a:endCxn id="102" idx="2"/>
            </p:cNvCxnSpPr>
            <p:nvPr/>
          </p:nvCxnSpPr>
          <p:spPr>
            <a:xfrm>
              <a:off x="6073153" y="1271847"/>
              <a:ext cx="593" cy="548642"/>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02" name="Freeform 6"/>
            <p:cNvSpPr>
              <a:spLocks/>
            </p:cNvSpPr>
            <p:nvPr/>
          </p:nvSpPr>
          <p:spPr bwMode="auto">
            <a:xfrm>
              <a:off x="3647357" y="1820489"/>
              <a:ext cx="4851593" cy="424879"/>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2068" name="Group 2067"/>
          <p:cNvGrpSpPr/>
          <p:nvPr/>
        </p:nvGrpSpPr>
        <p:grpSpPr>
          <a:xfrm>
            <a:off x="3727433" y="4190483"/>
            <a:ext cx="4960229" cy="286626"/>
            <a:chOff x="3727433" y="4190483"/>
            <a:chExt cx="4960229" cy="286626"/>
          </a:xfrm>
        </p:grpSpPr>
        <p:sp>
          <p:nvSpPr>
            <p:cNvPr id="103" name="Freeform 6"/>
            <p:cNvSpPr>
              <a:spLocks/>
            </p:cNvSpPr>
            <p:nvPr/>
          </p:nvSpPr>
          <p:spPr bwMode="auto">
            <a:xfrm>
              <a:off x="7037883" y="4190483"/>
              <a:ext cx="1649779" cy="286626"/>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4" name="Freeform 6"/>
            <p:cNvSpPr>
              <a:spLocks/>
            </p:cNvSpPr>
            <p:nvPr/>
          </p:nvSpPr>
          <p:spPr bwMode="auto">
            <a:xfrm>
              <a:off x="3727433" y="4190483"/>
              <a:ext cx="1649779" cy="286626"/>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2071" name="Group 2070"/>
          <p:cNvGrpSpPr/>
          <p:nvPr/>
        </p:nvGrpSpPr>
        <p:grpSpPr>
          <a:xfrm>
            <a:off x="3302207" y="5203425"/>
            <a:ext cx="5831770" cy="339534"/>
            <a:chOff x="3302207" y="5203425"/>
            <a:chExt cx="5831770" cy="339534"/>
          </a:xfrm>
        </p:grpSpPr>
        <p:sp>
          <p:nvSpPr>
            <p:cNvPr id="99" name="Freeform 11"/>
            <p:cNvSpPr>
              <a:spLocks/>
            </p:cNvSpPr>
            <p:nvPr/>
          </p:nvSpPr>
          <p:spPr bwMode="auto">
            <a:xfrm>
              <a:off x="8294036" y="5203425"/>
              <a:ext cx="839941" cy="339534"/>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5" name="Freeform 7"/>
            <p:cNvSpPr>
              <a:spLocks/>
            </p:cNvSpPr>
            <p:nvPr/>
          </p:nvSpPr>
          <p:spPr bwMode="auto">
            <a:xfrm>
              <a:off x="3302207" y="5203425"/>
              <a:ext cx="839941" cy="339534"/>
            </a:xfrm>
            <a:custGeom>
              <a:avLst/>
              <a:gdLst>
                <a:gd name="T0" fmla="*/ 0 w 1206"/>
                <a:gd name="T1" fmla="*/ 420 h 420"/>
                <a:gd name="T2" fmla="*/ 0 w 1206"/>
                <a:gd name="T3" fmla="*/ 0 h 420"/>
                <a:gd name="T4" fmla="*/ 1206 w 1206"/>
                <a:gd name="T5" fmla="*/ 0 h 420"/>
                <a:gd name="T6" fmla="*/ 1206 w 1206"/>
                <a:gd name="T7" fmla="*/ 420 h 420"/>
              </a:gdLst>
              <a:ahLst/>
              <a:cxnLst>
                <a:cxn ang="0">
                  <a:pos x="T0" y="T1"/>
                </a:cxn>
                <a:cxn ang="0">
                  <a:pos x="T2" y="T3"/>
                </a:cxn>
                <a:cxn ang="0">
                  <a:pos x="T4" y="T5"/>
                </a:cxn>
                <a:cxn ang="0">
                  <a:pos x="T6" y="T7"/>
                </a:cxn>
              </a:cxnLst>
              <a:rect l="0" t="0" r="r" b="b"/>
              <a:pathLst>
                <a:path w="1206" h="420">
                  <a:moveTo>
                    <a:pt x="0" y="420"/>
                  </a:moveTo>
                  <a:lnTo>
                    <a:pt x="0" y="0"/>
                  </a:lnTo>
                  <a:lnTo>
                    <a:pt x="1206" y="0"/>
                  </a:lnTo>
                  <a:lnTo>
                    <a:pt x="1206" y="420"/>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9" name="Freeform 11"/>
            <p:cNvSpPr>
              <a:spLocks/>
            </p:cNvSpPr>
            <p:nvPr/>
          </p:nvSpPr>
          <p:spPr bwMode="auto">
            <a:xfrm>
              <a:off x="6640143" y="5203425"/>
              <a:ext cx="839941" cy="339534"/>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0" name="Freeform 16"/>
            <p:cNvSpPr>
              <a:spLocks/>
            </p:cNvSpPr>
            <p:nvPr/>
          </p:nvSpPr>
          <p:spPr bwMode="auto">
            <a:xfrm>
              <a:off x="4985909" y="5203425"/>
              <a:ext cx="837852" cy="339534"/>
            </a:xfrm>
            <a:custGeom>
              <a:avLst/>
              <a:gdLst>
                <a:gd name="T0" fmla="*/ 1203 w 1203"/>
                <a:gd name="T1" fmla="*/ 420 h 420"/>
                <a:gd name="T2" fmla="*/ 1203 w 1203"/>
                <a:gd name="T3" fmla="*/ 0 h 420"/>
                <a:gd name="T4" fmla="*/ 0 w 1203"/>
                <a:gd name="T5" fmla="*/ 0 h 420"/>
                <a:gd name="T6" fmla="*/ 0 w 1203"/>
                <a:gd name="T7" fmla="*/ 420 h 420"/>
              </a:gdLst>
              <a:ahLst/>
              <a:cxnLst>
                <a:cxn ang="0">
                  <a:pos x="T0" y="T1"/>
                </a:cxn>
                <a:cxn ang="0">
                  <a:pos x="T2" y="T3"/>
                </a:cxn>
                <a:cxn ang="0">
                  <a:pos x="T4" y="T5"/>
                </a:cxn>
                <a:cxn ang="0">
                  <a:pos x="T6" y="T7"/>
                </a:cxn>
              </a:cxnLst>
              <a:rect l="0" t="0" r="r" b="b"/>
              <a:pathLst>
                <a:path w="1203" h="420">
                  <a:moveTo>
                    <a:pt x="1203" y="420"/>
                  </a:moveTo>
                  <a:lnTo>
                    <a:pt x="1203" y="0"/>
                  </a:lnTo>
                  <a:lnTo>
                    <a:pt x="0" y="0"/>
                  </a:lnTo>
                  <a:lnTo>
                    <a:pt x="0" y="420"/>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cxnSp>
        <p:nvCxnSpPr>
          <p:cNvPr id="4" name="Straight Connector 3"/>
          <p:cNvCxnSpPr/>
          <p:nvPr/>
        </p:nvCxnSpPr>
        <p:spPr>
          <a:xfrm>
            <a:off x="3302207" y="5203425"/>
            <a:ext cx="0" cy="29521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726195" y="4190483"/>
            <a:ext cx="0" cy="231323"/>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3737248" y="4190483"/>
            <a:ext cx="81507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7860267" y="4192488"/>
            <a:ext cx="81507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8685685" y="4191418"/>
            <a:ext cx="0" cy="210625"/>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79" name="1"/>
          <p:cNvSpPr>
            <a:spLocks noEditPoints="1"/>
          </p:cNvSpPr>
          <p:nvPr/>
        </p:nvSpPr>
        <p:spPr bwMode="auto">
          <a:xfrm>
            <a:off x="5829300" y="2001838"/>
            <a:ext cx="773113" cy="773113"/>
          </a:xfrm>
          <a:custGeom>
            <a:avLst/>
            <a:gdLst>
              <a:gd name="T0" fmla="*/ 0 w 332"/>
              <a:gd name="T1" fmla="*/ 167 h 332"/>
              <a:gd name="T2" fmla="*/ 332 w 332"/>
              <a:gd name="T3" fmla="*/ 167 h 332"/>
              <a:gd name="T4" fmla="*/ 48 w 332"/>
              <a:gd name="T5" fmla="*/ 247 h 332"/>
              <a:gd name="T6" fmla="*/ 49 w 332"/>
              <a:gd name="T7" fmla="*/ 238 h 332"/>
              <a:gd name="T8" fmla="*/ 50 w 332"/>
              <a:gd name="T9" fmla="*/ 223 h 332"/>
              <a:gd name="T10" fmla="*/ 55 w 332"/>
              <a:gd name="T11" fmla="*/ 213 h 332"/>
              <a:gd name="T12" fmla="*/ 62 w 332"/>
              <a:gd name="T13" fmla="*/ 208 h 332"/>
              <a:gd name="T14" fmla="*/ 73 w 332"/>
              <a:gd name="T15" fmla="*/ 203 h 332"/>
              <a:gd name="T16" fmla="*/ 90 w 332"/>
              <a:gd name="T17" fmla="*/ 193 h 332"/>
              <a:gd name="T18" fmla="*/ 105 w 332"/>
              <a:gd name="T19" fmla="*/ 185 h 332"/>
              <a:gd name="T20" fmla="*/ 119 w 332"/>
              <a:gd name="T21" fmla="*/ 178 h 332"/>
              <a:gd name="T22" fmla="*/ 125 w 332"/>
              <a:gd name="T23" fmla="*/ 172 h 332"/>
              <a:gd name="T24" fmla="*/ 129 w 332"/>
              <a:gd name="T25" fmla="*/ 167 h 332"/>
              <a:gd name="T26" fmla="*/ 132 w 332"/>
              <a:gd name="T27" fmla="*/ 161 h 332"/>
              <a:gd name="T28" fmla="*/ 126 w 332"/>
              <a:gd name="T29" fmla="*/ 136 h 332"/>
              <a:gd name="T30" fmla="*/ 123 w 332"/>
              <a:gd name="T31" fmla="*/ 134 h 332"/>
              <a:gd name="T32" fmla="*/ 124 w 332"/>
              <a:gd name="T33" fmla="*/ 125 h 332"/>
              <a:gd name="T34" fmla="*/ 125 w 332"/>
              <a:gd name="T35" fmla="*/ 115 h 332"/>
              <a:gd name="T36" fmla="*/ 128 w 332"/>
              <a:gd name="T37" fmla="*/ 104 h 332"/>
              <a:gd name="T38" fmla="*/ 129 w 332"/>
              <a:gd name="T39" fmla="*/ 98 h 332"/>
              <a:gd name="T40" fmla="*/ 129 w 332"/>
              <a:gd name="T41" fmla="*/ 90 h 332"/>
              <a:gd name="T42" fmla="*/ 130 w 332"/>
              <a:gd name="T43" fmla="*/ 82 h 332"/>
              <a:gd name="T44" fmla="*/ 135 w 332"/>
              <a:gd name="T45" fmla="*/ 74 h 332"/>
              <a:gd name="T46" fmla="*/ 138 w 332"/>
              <a:gd name="T47" fmla="*/ 68 h 332"/>
              <a:gd name="T48" fmla="*/ 143 w 332"/>
              <a:gd name="T49" fmla="*/ 65 h 332"/>
              <a:gd name="T50" fmla="*/ 146 w 332"/>
              <a:gd name="T51" fmla="*/ 62 h 332"/>
              <a:gd name="T52" fmla="*/ 153 w 332"/>
              <a:gd name="T53" fmla="*/ 57 h 332"/>
              <a:gd name="T54" fmla="*/ 161 w 332"/>
              <a:gd name="T55" fmla="*/ 56 h 332"/>
              <a:gd name="T56" fmla="*/ 168 w 332"/>
              <a:gd name="T57" fmla="*/ 55 h 332"/>
              <a:gd name="T58" fmla="*/ 173 w 332"/>
              <a:gd name="T59" fmla="*/ 56 h 332"/>
              <a:gd name="T60" fmla="*/ 178 w 332"/>
              <a:gd name="T61" fmla="*/ 57 h 332"/>
              <a:gd name="T62" fmla="*/ 184 w 332"/>
              <a:gd name="T63" fmla="*/ 59 h 332"/>
              <a:gd name="T64" fmla="*/ 186 w 332"/>
              <a:gd name="T65" fmla="*/ 64 h 332"/>
              <a:gd name="T66" fmla="*/ 190 w 332"/>
              <a:gd name="T67" fmla="*/ 66 h 332"/>
              <a:gd name="T68" fmla="*/ 194 w 332"/>
              <a:gd name="T69" fmla="*/ 68 h 332"/>
              <a:gd name="T70" fmla="*/ 197 w 332"/>
              <a:gd name="T71" fmla="*/ 74 h 332"/>
              <a:gd name="T72" fmla="*/ 199 w 332"/>
              <a:gd name="T73" fmla="*/ 80 h 332"/>
              <a:gd name="T74" fmla="*/ 202 w 332"/>
              <a:gd name="T75" fmla="*/ 99 h 332"/>
              <a:gd name="T76" fmla="*/ 199 w 332"/>
              <a:gd name="T77" fmla="*/ 111 h 332"/>
              <a:gd name="T78" fmla="*/ 203 w 332"/>
              <a:gd name="T79" fmla="*/ 115 h 332"/>
              <a:gd name="T80" fmla="*/ 203 w 332"/>
              <a:gd name="T81" fmla="*/ 125 h 332"/>
              <a:gd name="T82" fmla="*/ 203 w 332"/>
              <a:gd name="T83" fmla="*/ 134 h 332"/>
              <a:gd name="T84" fmla="*/ 197 w 332"/>
              <a:gd name="T85" fmla="*/ 141 h 332"/>
              <a:gd name="T86" fmla="*/ 194 w 332"/>
              <a:gd name="T87" fmla="*/ 158 h 332"/>
              <a:gd name="T88" fmla="*/ 199 w 332"/>
              <a:gd name="T89" fmla="*/ 164 h 332"/>
              <a:gd name="T90" fmla="*/ 215 w 332"/>
              <a:gd name="T91" fmla="*/ 171 h 332"/>
              <a:gd name="T92" fmla="*/ 237 w 332"/>
              <a:gd name="T93" fmla="*/ 174 h 332"/>
              <a:gd name="T94" fmla="*/ 249 w 332"/>
              <a:gd name="T95" fmla="*/ 178 h 332"/>
              <a:gd name="T96" fmla="*/ 267 w 332"/>
              <a:gd name="T97" fmla="*/ 182 h 332"/>
              <a:gd name="T98" fmla="*/ 276 w 332"/>
              <a:gd name="T99" fmla="*/ 185 h 332"/>
              <a:gd name="T100" fmla="*/ 283 w 332"/>
              <a:gd name="T101" fmla="*/ 196 h 332"/>
              <a:gd name="T102" fmla="*/ 284 w 332"/>
              <a:gd name="T103" fmla="*/ 247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2" h="332">
                <a:moveTo>
                  <a:pt x="166" y="0"/>
                </a:moveTo>
                <a:cubicBezTo>
                  <a:pt x="74" y="0"/>
                  <a:pt x="0" y="74"/>
                  <a:pt x="0" y="167"/>
                </a:cubicBezTo>
                <a:cubicBezTo>
                  <a:pt x="0" y="258"/>
                  <a:pt x="74" y="332"/>
                  <a:pt x="166" y="332"/>
                </a:cubicBezTo>
                <a:cubicBezTo>
                  <a:pt x="257" y="332"/>
                  <a:pt x="332" y="258"/>
                  <a:pt x="332" y="167"/>
                </a:cubicBezTo>
                <a:cubicBezTo>
                  <a:pt x="332" y="74"/>
                  <a:pt x="257" y="0"/>
                  <a:pt x="166" y="0"/>
                </a:cubicBezTo>
                <a:close/>
                <a:moveTo>
                  <a:pt x="48" y="247"/>
                </a:moveTo>
                <a:cubicBezTo>
                  <a:pt x="49" y="244"/>
                  <a:pt x="49" y="243"/>
                  <a:pt x="49" y="243"/>
                </a:cubicBezTo>
                <a:cubicBezTo>
                  <a:pt x="49" y="243"/>
                  <a:pt x="50" y="240"/>
                  <a:pt x="49" y="238"/>
                </a:cubicBezTo>
                <a:cubicBezTo>
                  <a:pt x="49" y="237"/>
                  <a:pt x="50" y="230"/>
                  <a:pt x="50" y="227"/>
                </a:cubicBezTo>
                <a:cubicBezTo>
                  <a:pt x="50" y="226"/>
                  <a:pt x="50" y="223"/>
                  <a:pt x="50" y="223"/>
                </a:cubicBezTo>
                <a:cubicBezTo>
                  <a:pt x="50" y="222"/>
                  <a:pt x="50" y="220"/>
                  <a:pt x="51" y="216"/>
                </a:cubicBezTo>
                <a:cubicBezTo>
                  <a:pt x="51" y="213"/>
                  <a:pt x="54" y="213"/>
                  <a:pt x="55" y="213"/>
                </a:cubicBezTo>
                <a:cubicBezTo>
                  <a:pt x="56" y="212"/>
                  <a:pt x="56" y="212"/>
                  <a:pt x="57" y="212"/>
                </a:cubicBezTo>
                <a:cubicBezTo>
                  <a:pt x="57" y="211"/>
                  <a:pt x="58" y="209"/>
                  <a:pt x="62" y="208"/>
                </a:cubicBezTo>
                <a:cubicBezTo>
                  <a:pt x="64" y="207"/>
                  <a:pt x="68" y="205"/>
                  <a:pt x="70" y="205"/>
                </a:cubicBezTo>
                <a:cubicBezTo>
                  <a:pt x="71" y="204"/>
                  <a:pt x="73" y="204"/>
                  <a:pt x="73" y="203"/>
                </a:cubicBezTo>
                <a:cubicBezTo>
                  <a:pt x="74" y="202"/>
                  <a:pt x="77" y="200"/>
                  <a:pt x="80" y="198"/>
                </a:cubicBezTo>
                <a:cubicBezTo>
                  <a:pt x="83" y="196"/>
                  <a:pt x="86" y="195"/>
                  <a:pt x="90" y="193"/>
                </a:cubicBezTo>
                <a:cubicBezTo>
                  <a:pt x="93" y="191"/>
                  <a:pt x="94" y="190"/>
                  <a:pt x="97" y="188"/>
                </a:cubicBezTo>
                <a:cubicBezTo>
                  <a:pt x="99" y="186"/>
                  <a:pt x="103" y="185"/>
                  <a:pt x="105" y="185"/>
                </a:cubicBezTo>
                <a:cubicBezTo>
                  <a:pt x="106" y="183"/>
                  <a:pt x="111" y="181"/>
                  <a:pt x="112" y="180"/>
                </a:cubicBezTo>
                <a:cubicBezTo>
                  <a:pt x="114" y="180"/>
                  <a:pt x="118" y="178"/>
                  <a:pt x="119" y="178"/>
                </a:cubicBezTo>
                <a:cubicBezTo>
                  <a:pt x="120" y="178"/>
                  <a:pt x="121" y="177"/>
                  <a:pt x="121" y="176"/>
                </a:cubicBezTo>
                <a:cubicBezTo>
                  <a:pt x="123" y="176"/>
                  <a:pt x="125" y="173"/>
                  <a:pt x="125" y="172"/>
                </a:cubicBezTo>
                <a:cubicBezTo>
                  <a:pt x="126" y="171"/>
                  <a:pt x="127" y="170"/>
                  <a:pt x="127" y="170"/>
                </a:cubicBezTo>
                <a:cubicBezTo>
                  <a:pt x="128" y="169"/>
                  <a:pt x="129" y="167"/>
                  <a:pt x="129" y="167"/>
                </a:cubicBezTo>
                <a:cubicBezTo>
                  <a:pt x="129" y="167"/>
                  <a:pt x="130" y="164"/>
                  <a:pt x="132" y="163"/>
                </a:cubicBezTo>
                <a:cubicBezTo>
                  <a:pt x="133" y="162"/>
                  <a:pt x="132" y="162"/>
                  <a:pt x="132" y="161"/>
                </a:cubicBezTo>
                <a:cubicBezTo>
                  <a:pt x="130" y="160"/>
                  <a:pt x="128" y="154"/>
                  <a:pt x="127" y="150"/>
                </a:cubicBezTo>
                <a:cubicBezTo>
                  <a:pt x="126" y="146"/>
                  <a:pt x="126" y="137"/>
                  <a:pt x="126" y="136"/>
                </a:cubicBezTo>
                <a:cubicBezTo>
                  <a:pt x="126" y="135"/>
                  <a:pt x="126" y="135"/>
                  <a:pt x="125" y="135"/>
                </a:cubicBezTo>
                <a:cubicBezTo>
                  <a:pt x="124" y="135"/>
                  <a:pt x="123" y="135"/>
                  <a:pt x="123" y="134"/>
                </a:cubicBezTo>
                <a:cubicBezTo>
                  <a:pt x="121" y="132"/>
                  <a:pt x="123" y="130"/>
                  <a:pt x="123" y="128"/>
                </a:cubicBezTo>
                <a:cubicBezTo>
                  <a:pt x="124" y="127"/>
                  <a:pt x="124" y="125"/>
                  <a:pt x="124" y="125"/>
                </a:cubicBezTo>
                <a:cubicBezTo>
                  <a:pt x="124" y="124"/>
                  <a:pt x="124" y="121"/>
                  <a:pt x="124" y="120"/>
                </a:cubicBezTo>
                <a:cubicBezTo>
                  <a:pt x="125" y="118"/>
                  <a:pt x="125" y="117"/>
                  <a:pt x="125" y="115"/>
                </a:cubicBezTo>
                <a:cubicBezTo>
                  <a:pt x="126" y="112"/>
                  <a:pt x="125" y="108"/>
                  <a:pt x="126" y="106"/>
                </a:cubicBezTo>
                <a:cubicBezTo>
                  <a:pt x="126" y="103"/>
                  <a:pt x="127" y="103"/>
                  <a:pt x="128" y="104"/>
                </a:cubicBezTo>
                <a:cubicBezTo>
                  <a:pt x="128" y="104"/>
                  <a:pt x="129" y="104"/>
                  <a:pt x="129" y="102"/>
                </a:cubicBezTo>
                <a:cubicBezTo>
                  <a:pt x="129" y="101"/>
                  <a:pt x="129" y="99"/>
                  <a:pt x="129" y="98"/>
                </a:cubicBezTo>
                <a:cubicBezTo>
                  <a:pt x="129" y="97"/>
                  <a:pt x="129" y="93"/>
                  <a:pt x="129" y="91"/>
                </a:cubicBezTo>
                <a:cubicBezTo>
                  <a:pt x="129" y="90"/>
                  <a:pt x="129" y="90"/>
                  <a:pt x="129" y="90"/>
                </a:cubicBezTo>
                <a:cubicBezTo>
                  <a:pt x="130" y="89"/>
                  <a:pt x="130" y="88"/>
                  <a:pt x="130" y="86"/>
                </a:cubicBezTo>
                <a:cubicBezTo>
                  <a:pt x="129" y="85"/>
                  <a:pt x="130" y="82"/>
                  <a:pt x="130" y="82"/>
                </a:cubicBezTo>
                <a:cubicBezTo>
                  <a:pt x="132" y="81"/>
                  <a:pt x="133" y="80"/>
                  <a:pt x="133" y="77"/>
                </a:cubicBezTo>
                <a:cubicBezTo>
                  <a:pt x="134" y="75"/>
                  <a:pt x="134" y="75"/>
                  <a:pt x="135" y="74"/>
                </a:cubicBezTo>
                <a:cubicBezTo>
                  <a:pt x="135" y="73"/>
                  <a:pt x="137" y="72"/>
                  <a:pt x="137" y="71"/>
                </a:cubicBezTo>
                <a:cubicBezTo>
                  <a:pt x="137" y="69"/>
                  <a:pt x="137" y="69"/>
                  <a:pt x="138" y="68"/>
                </a:cubicBezTo>
                <a:cubicBezTo>
                  <a:pt x="139" y="67"/>
                  <a:pt x="139" y="67"/>
                  <a:pt x="139" y="66"/>
                </a:cubicBezTo>
                <a:cubicBezTo>
                  <a:pt x="139" y="66"/>
                  <a:pt x="141" y="66"/>
                  <a:pt x="143" y="65"/>
                </a:cubicBezTo>
                <a:cubicBezTo>
                  <a:pt x="144" y="63"/>
                  <a:pt x="144" y="64"/>
                  <a:pt x="144" y="63"/>
                </a:cubicBezTo>
                <a:cubicBezTo>
                  <a:pt x="145" y="62"/>
                  <a:pt x="146" y="62"/>
                  <a:pt x="146" y="62"/>
                </a:cubicBezTo>
                <a:cubicBezTo>
                  <a:pt x="146" y="62"/>
                  <a:pt x="149" y="59"/>
                  <a:pt x="150" y="59"/>
                </a:cubicBezTo>
                <a:cubicBezTo>
                  <a:pt x="151" y="58"/>
                  <a:pt x="152" y="58"/>
                  <a:pt x="153" y="57"/>
                </a:cubicBezTo>
                <a:cubicBezTo>
                  <a:pt x="154" y="57"/>
                  <a:pt x="155" y="57"/>
                  <a:pt x="156" y="57"/>
                </a:cubicBezTo>
                <a:cubicBezTo>
                  <a:pt x="159" y="57"/>
                  <a:pt x="160" y="56"/>
                  <a:pt x="161" y="56"/>
                </a:cubicBezTo>
                <a:cubicBezTo>
                  <a:pt x="162" y="55"/>
                  <a:pt x="164" y="55"/>
                  <a:pt x="164" y="55"/>
                </a:cubicBezTo>
                <a:cubicBezTo>
                  <a:pt x="165" y="56"/>
                  <a:pt x="167" y="56"/>
                  <a:pt x="168" y="55"/>
                </a:cubicBezTo>
                <a:cubicBezTo>
                  <a:pt x="169" y="55"/>
                  <a:pt x="169" y="55"/>
                  <a:pt x="170" y="55"/>
                </a:cubicBezTo>
                <a:cubicBezTo>
                  <a:pt x="171" y="55"/>
                  <a:pt x="172" y="56"/>
                  <a:pt x="173" y="56"/>
                </a:cubicBezTo>
                <a:cubicBezTo>
                  <a:pt x="173" y="56"/>
                  <a:pt x="174" y="56"/>
                  <a:pt x="176" y="56"/>
                </a:cubicBezTo>
                <a:cubicBezTo>
                  <a:pt x="177" y="57"/>
                  <a:pt x="177" y="57"/>
                  <a:pt x="178" y="57"/>
                </a:cubicBezTo>
                <a:cubicBezTo>
                  <a:pt x="179" y="57"/>
                  <a:pt x="180" y="57"/>
                  <a:pt x="181" y="58"/>
                </a:cubicBezTo>
                <a:cubicBezTo>
                  <a:pt x="182" y="58"/>
                  <a:pt x="182" y="59"/>
                  <a:pt x="184" y="59"/>
                </a:cubicBezTo>
                <a:cubicBezTo>
                  <a:pt x="185" y="60"/>
                  <a:pt x="185" y="63"/>
                  <a:pt x="185" y="63"/>
                </a:cubicBezTo>
                <a:cubicBezTo>
                  <a:pt x="185" y="64"/>
                  <a:pt x="186" y="64"/>
                  <a:pt x="186" y="64"/>
                </a:cubicBezTo>
                <a:cubicBezTo>
                  <a:pt x="187" y="65"/>
                  <a:pt x="188" y="64"/>
                  <a:pt x="188" y="64"/>
                </a:cubicBezTo>
                <a:cubicBezTo>
                  <a:pt x="189" y="64"/>
                  <a:pt x="190" y="65"/>
                  <a:pt x="190" y="66"/>
                </a:cubicBezTo>
                <a:cubicBezTo>
                  <a:pt x="191" y="66"/>
                  <a:pt x="193" y="67"/>
                  <a:pt x="193" y="68"/>
                </a:cubicBezTo>
                <a:cubicBezTo>
                  <a:pt x="194" y="68"/>
                  <a:pt x="194" y="68"/>
                  <a:pt x="194" y="68"/>
                </a:cubicBezTo>
                <a:cubicBezTo>
                  <a:pt x="194" y="69"/>
                  <a:pt x="195" y="69"/>
                  <a:pt x="195" y="71"/>
                </a:cubicBezTo>
                <a:cubicBezTo>
                  <a:pt x="196" y="72"/>
                  <a:pt x="196" y="73"/>
                  <a:pt x="197" y="74"/>
                </a:cubicBezTo>
                <a:cubicBezTo>
                  <a:pt x="197" y="74"/>
                  <a:pt x="198" y="75"/>
                  <a:pt x="198" y="76"/>
                </a:cubicBezTo>
                <a:cubicBezTo>
                  <a:pt x="198" y="77"/>
                  <a:pt x="199" y="79"/>
                  <a:pt x="199" y="80"/>
                </a:cubicBezTo>
                <a:cubicBezTo>
                  <a:pt x="200" y="82"/>
                  <a:pt x="200" y="86"/>
                  <a:pt x="200" y="89"/>
                </a:cubicBezTo>
                <a:cubicBezTo>
                  <a:pt x="202" y="90"/>
                  <a:pt x="202" y="92"/>
                  <a:pt x="202" y="99"/>
                </a:cubicBezTo>
                <a:cubicBezTo>
                  <a:pt x="200" y="106"/>
                  <a:pt x="199" y="109"/>
                  <a:pt x="199" y="110"/>
                </a:cubicBezTo>
                <a:cubicBezTo>
                  <a:pt x="198" y="112"/>
                  <a:pt x="199" y="111"/>
                  <a:pt x="199" y="111"/>
                </a:cubicBezTo>
                <a:cubicBezTo>
                  <a:pt x="200" y="111"/>
                  <a:pt x="200" y="110"/>
                  <a:pt x="202" y="110"/>
                </a:cubicBezTo>
                <a:cubicBezTo>
                  <a:pt x="203" y="111"/>
                  <a:pt x="203" y="114"/>
                  <a:pt x="203" y="115"/>
                </a:cubicBezTo>
                <a:cubicBezTo>
                  <a:pt x="203" y="116"/>
                  <a:pt x="203" y="117"/>
                  <a:pt x="203" y="120"/>
                </a:cubicBezTo>
                <a:cubicBezTo>
                  <a:pt x="203" y="124"/>
                  <a:pt x="203" y="124"/>
                  <a:pt x="203" y="125"/>
                </a:cubicBezTo>
                <a:cubicBezTo>
                  <a:pt x="204" y="127"/>
                  <a:pt x="203" y="128"/>
                  <a:pt x="203" y="129"/>
                </a:cubicBezTo>
                <a:cubicBezTo>
                  <a:pt x="203" y="129"/>
                  <a:pt x="203" y="133"/>
                  <a:pt x="203" y="134"/>
                </a:cubicBezTo>
                <a:cubicBezTo>
                  <a:pt x="203" y="135"/>
                  <a:pt x="202" y="138"/>
                  <a:pt x="202" y="139"/>
                </a:cubicBezTo>
                <a:cubicBezTo>
                  <a:pt x="200" y="141"/>
                  <a:pt x="197" y="141"/>
                  <a:pt x="197" y="141"/>
                </a:cubicBezTo>
                <a:cubicBezTo>
                  <a:pt x="196" y="139"/>
                  <a:pt x="196" y="141"/>
                  <a:pt x="196" y="144"/>
                </a:cubicBezTo>
                <a:cubicBezTo>
                  <a:pt x="196" y="147"/>
                  <a:pt x="194" y="156"/>
                  <a:pt x="194" y="158"/>
                </a:cubicBezTo>
                <a:cubicBezTo>
                  <a:pt x="194" y="159"/>
                  <a:pt x="194" y="159"/>
                  <a:pt x="196" y="160"/>
                </a:cubicBezTo>
                <a:cubicBezTo>
                  <a:pt x="197" y="162"/>
                  <a:pt x="199" y="164"/>
                  <a:pt x="199" y="164"/>
                </a:cubicBezTo>
                <a:cubicBezTo>
                  <a:pt x="200" y="165"/>
                  <a:pt x="203" y="167"/>
                  <a:pt x="205" y="168"/>
                </a:cubicBezTo>
                <a:cubicBezTo>
                  <a:pt x="206" y="168"/>
                  <a:pt x="212" y="170"/>
                  <a:pt x="215" y="171"/>
                </a:cubicBezTo>
                <a:cubicBezTo>
                  <a:pt x="218" y="172"/>
                  <a:pt x="221" y="172"/>
                  <a:pt x="224" y="172"/>
                </a:cubicBezTo>
                <a:cubicBezTo>
                  <a:pt x="226" y="173"/>
                  <a:pt x="234" y="174"/>
                  <a:pt x="237" y="174"/>
                </a:cubicBezTo>
                <a:cubicBezTo>
                  <a:pt x="238" y="176"/>
                  <a:pt x="242" y="177"/>
                  <a:pt x="243" y="177"/>
                </a:cubicBezTo>
                <a:cubicBezTo>
                  <a:pt x="244" y="178"/>
                  <a:pt x="248" y="178"/>
                  <a:pt x="249" y="178"/>
                </a:cubicBezTo>
                <a:cubicBezTo>
                  <a:pt x="251" y="178"/>
                  <a:pt x="256" y="179"/>
                  <a:pt x="257" y="180"/>
                </a:cubicBezTo>
                <a:cubicBezTo>
                  <a:pt x="259" y="180"/>
                  <a:pt x="263" y="181"/>
                  <a:pt x="267" y="182"/>
                </a:cubicBezTo>
                <a:cubicBezTo>
                  <a:pt x="272" y="183"/>
                  <a:pt x="274" y="183"/>
                  <a:pt x="274" y="185"/>
                </a:cubicBezTo>
                <a:cubicBezTo>
                  <a:pt x="275" y="185"/>
                  <a:pt x="275" y="185"/>
                  <a:pt x="276" y="185"/>
                </a:cubicBezTo>
                <a:cubicBezTo>
                  <a:pt x="278" y="185"/>
                  <a:pt x="279" y="186"/>
                  <a:pt x="279" y="187"/>
                </a:cubicBezTo>
                <a:cubicBezTo>
                  <a:pt x="281" y="189"/>
                  <a:pt x="283" y="196"/>
                  <a:pt x="283" y="196"/>
                </a:cubicBezTo>
                <a:cubicBezTo>
                  <a:pt x="283" y="196"/>
                  <a:pt x="284" y="198"/>
                  <a:pt x="284" y="199"/>
                </a:cubicBezTo>
                <a:cubicBezTo>
                  <a:pt x="284" y="247"/>
                  <a:pt x="284" y="247"/>
                  <a:pt x="284" y="247"/>
                </a:cubicBezTo>
                <a:cubicBezTo>
                  <a:pt x="284" y="247"/>
                  <a:pt x="284" y="247"/>
                  <a:pt x="48" y="2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3" name="2"/>
          <p:cNvSpPr>
            <a:spLocks noEditPoints="1"/>
          </p:cNvSpPr>
          <p:nvPr/>
        </p:nvSpPr>
        <p:spPr bwMode="auto">
          <a:xfrm>
            <a:off x="7510064" y="3259137"/>
            <a:ext cx="698500" cy="688976"/>
          </a:xfrm>
          <a:custGeom>
            <a:avLst/>
            <a:gdLst>
              <a:gd name="T0" fmla="*/ 150 w 300"/>
              <a:gd name="T1" fmla="*/ 0 h 296"/>
              <a:gd name="T2" fmla="*/ 0 w 300"/>
              <a:gd name="T3" fmla="*/ 148 h 296"/>
              <a:gd name="T4" fmla="*/ 150 w 300"/>
              <a:gd name="T5" fmla="*/ 296 h 296"/>
              <a:gd name="T6" fmla="*/ 300 w 300"/>
              <a:gd name="T7" fmla="*/ 148 h 296"/>
              <a:gd name="T8" fmla="*/ 150 w 300"/>
              <a:gd name="T9" fmla="*/ 0 h 296"/>
              <a:gd name="T10" fmla="*/ 79 w 300"/>
              <a:gd name="T11" fmla="*/ 217 h 296"/>
              <a:gd name="T12" fmla="*/ 79 w 300"/>
              <a:gd name="T13" fmla="*/ 213 h 296"/>
              <a:gd name="T14" fmla="*/ 82 w 300"/>
              <a:gd name="T15" fmla="*/ 199 h 296"/>
              <a:gd name="T16" fmla="*/ 82 w 300"/>
              <a:gd name="T17" fmla="*/ 190 h 296"/>
              <a:gd name="T18" fmla="*/ 91 w 300"/>
              <a:gd name="T19" fmla="*/ 175 h 296"/>
              <a:gd name="T20" fmla="*/ 117 w 300"/>
              <a:gd name="T21" fmla="*/ 172 h 296"/>
              <a:gd name="T22" fmla="*/ 112 w 300"/>
              <a:gd name="T23" fmla="*/ 165 h 296"/>
              <a:gd name="T24" fmla="*/ 111 w 300"/>
              <a:gd name="T25" fmla="*/ 156 h 296"/>
              <a:gd name="T26" fmla="*/ 106 w 300"/>
              <a:gd name="T27" fmla="*/ 160 h 296"/>
              <a:gd name="T28" fmla="*/ 121 w 300"/>
              <a:gd name="T29" fmla="*/ 88 h 296"/>
              <a:gd name="T30" fmla="*/ 141 w 300"/>
              <a:gd name="T31" fmla="*/ 74 h 296"/>
              <a:gd name="T32" fmla="*/ 145 w 300"/>
              <a:gd name="T33" fmla="*/ 69 h 296"/>
              <a:gd name="T34" fmla="*/ 185 w 300"/>
              <a:gd name="T35" fmla="*/ 98 h 296"/>
              <a:gd name="T36" fmla="*/ 189 w 300"/>
              <a:gd name="T37" fmla="*/ 120 h 296"/>
              <a:gd name="T38" fmla="*/ 194 w 300"/>
              <a:gd name="T39" fmla="*/ 141 h 296"/>
              <a:gd name="T40" fmla="*/ 194 w 300"/>
              <a:gd name="T41" fmla="*/ 144 h 296"/>
              <a:gd name="T42" fmla="*/ 197 w 300"/>
              <a:gd name="T43" fmla="*/ 153 h 296"/>
              <a:gd name="T44" fmla="*/ 197 w 300"/>
              <a:gd name="T45" fmla="*/ 156 h 296"/>
              <a:gd name="T46" fmla="*/ 196 w 300"/>
              <a:gd name="T47" fmla="*/ 154 h 296"/>
              <a:gd name="T48" fmla="*/ 197 w 300"/>
              <a:gd name="T49" fmla="*/ 164 h 296"/>
              <a:gd name="T50" fmla="*/ 196 w 300"/>
              <a:gd name="T51" fmla="*/ 168 h 296"/>
              <a:gd name="T52" fmla="*/ 195 w 300"/>
              <a:gd name="T53" fmla="*/ 166 h 296"/>
              <a:gd name="T54" fmla="*/ 194 w 300"/>
              <a:gd name="T55" fmla="*/ 170 h 296"/>
              <a:gd name="T56" fmla="*/ 184 w 300"/>
              <a:gd name="T57" fmla="*/ 175 h 296"/>
              <a:gd name="T58" fmla="*/ 179 w 300"/>
              <a:gd name="T59" fmla="*/ 169 h 296"/>
              <a:gd name="T60" fmla="*/ 175 w 300"/>
              <a:gd name="T61" fmla="*/ 170 h 296"/>
              <a:gd name="T62" fmla="*/ 181 w 300"/>
              <a:gd name="T63" fmla="*/ 176 h 296"/>
              <a:gd name="T64" fmla="*/ 187 w 300"/>
              <a:gd name="T65" fmla="*/ 177 h 296"/>
              <a:gd name="T66" fmla="*/ 191 w 300"/>
              <a:gd name="T67" fmla="*/ 179 h 296"/>
              <a:gd name="T68" fmla="*/ 208 w 300"/>
              <a:gd name="T69" fmla="*/ 182 h 296"/>
              <a:gd name="T70" fmla="*/ 213 w 300"/>
              <a:gd name="T71" fmla="*/ 185 h 296"/>
              <a:gd name="T72" fmla="*/ 217 w 300"/>
              <a:gd name="T73" fmla="*/ 208 h 296"/>
              <a:gd name="T74" fmla="*/ 218 w 300"/>
              <a:gd name="T75" fmla="*/ 217 h 296"/>
              <a:gd name="T76" fmla="*/ 79 w 300"/>
              <a:gd name="T77" fmla="*/ 217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0" h="296">
                <a:moveTo>
                  <a:pt x="150" y="0"/>
                </a:moveTo>
                <a:cubicBezTo>
                  <a:pt x="67" y="0"/>
                  <a:pt x="0" y="66"/>
                  <a:pt x="0" y="148"/>
                </a:cubicBezTo>
                <a:cubicBezTo>
                  <a:pt x="0" y="230"/>
                  <a:pt x="67" y="296"/>
                  <a:pt x="150" y="296"/>
                </a:cubicBezTo>
                <a:cubicBezTo>
                  <a:pt x="232" y="296"/>
                  <a:pt x="300" y="230"/>
                  <a:pt x="300" y="148"/>
                </a:cubicBezTo>
                <a:cubicBezTo>
                  <a:pt x="300" y="66"/>
                  <a:pt x="232" y="0"/>
                  <a:pt x="150" y="0"/>
                </a:cubicBezTo>
                <a:close/>
                <a:moveTo>
                  <a:pt x="79" y="217"/>
                </a:moveTo>
                <a:cubicBezTo>
                  <a:pt x="79" y="215"/>
                  <a:pt x="79" y="214"/>
                  <a:pt x="79" y="213"/>
                </a:cubicBezTo>
                <a:cubicBezTo>
                  <a:pt x="80" y="208"/>
                  <a:pt x="81" y="203"/>
                  <a:pt x="82" y="199"/>
                </a:cubicBezTo>
                <a:cubicBezTo>
                  <a:pt x="82" y="196"/>
                  <a:pt x="81" y="192"/>
                  <a:pt x="82" y="190"/>
                </a:cubicBezTo>
                <a:cubicBezTo>
                  <a:pt x="83" y="183"/>
                  <a:pt x="88" y="176"/>
                  <a:pt x="91" y="175"/>
                </a:cubicBezTo>
                <a:cubicBezTo>
                  <a:pt x="99" y="172"/>
                  <a:pt x="111" y="175"/>
                  <a:pt x="117" y="172"/>
                </a:cubicBezTo>
                <a:cubicBezTo>
                  <a:pt x="114" y="171"/>
                  <a:pt x="113" y="168"/>
                  <a:pt x="112" y="165"/>
                </a:cubicBezTo>
                <a:cubicBezTo>
                  <a:pt x="111" y="162"/>
                  <a:pt x="112" y="159"/>
                  <a:pt x="111" y="156"/>
                </a:cubicBezTo>
                <a:cubicBezTo>
                  <a:pt x="110" y="156"/>
                  <a:pt x="109" y="160"/>
                  <a:pt x="106" y="160"/>
                </a:cubicBezTo>
                <a:cubicBezTo>
                  <a:pt x="115" y="144"/>
                  <a:pt x="113" y="108"/>
                  <a:pt x="121" y="88"/>
                </a:cubicBezTo>
                <a:cubicBezTo>
                  <a:pt x="124" y="80"/>
                  <a:pt x="129" y="71"/>
                  <a:pt x="141" y="74"/>
                </a:cubicBezTo>
                <a:cubicBezTo>
                  <a:pt x="143" y="72"/>
                  <a:pt x="143" y="71"/>
                  <a:pt x="145" y="69"/>
                </a:cubicBezTo>
                <a:cubicBezTo>
                  <a:pt x="168" y="64"/>
                  <a:pt x="179" y="81"/>
                  <a:pt x="185" y="98"/>
                </a:cubicBezTo>
                <a:cubicBezTo>
                  <a:pt x="187" y="104"/>
                  <a:pt x="187" y="112"/>
                  <a:pt x="189" y="120"/>
                </a:cubicBezTo>
                <a:cubicBezTo>
                  <a:pt x="191" y="127"/>
                  <a:pt x="192" y="135"/>
                  <a:pt x="194" y="141"/>
                </a:cubicBezTo>
                <a:cubicBezTo>
                  <a:pt x="194" y="141"/>
                  <a:pt x="194" y="141"/>
                  <a:pt x="194" y="144"/>
                </a:cubicBezTo>
                <a:cubicBezTo>
                  <a:pt x="195" y="146"/>
                  <a:pt x="196" y="150"/>
                  <a:pt x="197" y="153"/>
                </a:cubicBezTo>
                <a:cubicBezTo>
                  <a:pt x="197" y="154"/>
                  <a:pt x="197" y="155"/>
                  <a:pt x="197" y="156"/>
                </a:cubicBezTo>
                <a:cubicBezTo>
                  <a:pt x="197" y="155"/>
                  <a:pt x="196" y="155"/>
                  <a:pt x="196" y="154"/>
                </a:cubicBezTo>
                <a:cubicBezTo>
                  <a:pt x="196" y="158"/>
                  <a:pt x="197" y="160"/>
                  <a:pt x="197" y="164"/>
                </a:cubicBezTo>
                <a:cubicBezTo>
                  <a:pt x="197" y="165"/>
                  <a:pt x="197" y="167"/>
                  <a:pt x="196" y="168"/>
                </a:cubicBezTo>
                <a:cubicBezTo>
                  <a:pt x="196" y="167"/>
                  <a:pt x="195" y="167"/>
                  <a:pt x="195" y="166"/>
                </a:cubicBezTo>
                <a:cubicBezTo>
                  <a:pt x="195" y="168"/>
                  <a:pt x="194" y="169"/>
                  <a:pt x="194" y="170"/>
                </a:cubicBezTo>
                <a:cubicBezTo>
                  <a:pt x="191" y="170"/>
                  <a:pt x="187" y="175"/>
                  <a:pt x="184" y="175"/>
                </a:cubicBezTo>
                <a:cubicBezTo>
                  <a:pt x="181" y="174"/>
                  <a:pt x="182" y="171"/>
                  <a:pt x="179" y="169"/>
                </a:cubicBezTo>
                <a:cubicBezTo>
                  <a:pt x="178" y="169"/>
                  <a:pt x="177" y="169"/>
                  <a:pt x="175" y="170"/>
                </a:cubicBezTo>
                <a:cubicBezTo>
                  <a:pt x="176" y="173"/>
                  <a:pt x="179" y="175"/>
                  <a:pt x="181" y="176"/>
                </a:cubicBezTo>
                <a:cubicBezTo>
                  <a:pt x="183" y="176"/>
                  <a:pt x="186" y="176"/>
                  <a:pt x="187" y="177"/>
                </a:cubicBezTo>
                <a:cubicBezTo>
                  <a:pt x="188" y="177"/>
                  <a:pt x="189" y="178"/>
                  <a:pt x="191" y="179"/>
                </a:cubicBezTo>
                <a:cubicBezTo>
                  <a:pt x="196" y="181"/>
                  <a:pt x="202" y="180"/>
                  <a:pt x="208" y="182"/>
                </a:cubicBezTo>
                <a:cubicBezTo>
                  <a:pt x="209" y="183"/>
                  <a:pt x="210" y="184"/>
                  <a:pt x="213" y="185"/>
                </a:cubicBezTo>
                <a:cubicBezTo>
                  <a:pt x="218" y="192"/>
                  <a:pt x="217" y="198"/>
                  <a:pt x="217" y="208"/>
                </a:cubicBezTo>
                <a:cubicBezTo>
                  <a:pt x="217" y="211"/>
                  <a:pt x="217" y="214"/>
                  <a:pt x="218" y="217"/>
                </a:cubicBezTo>
                <a:cubicBezTo>
                  <a:pt x="218" y="217"/>
                  <a:pt x="218" y="217"/>
                  <a:pt x="79" y="2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54" name="3"/>
          <p:cNvSpPr>
            <a:spLocks noEditPoints="1"/>
          </p:cNvSpPr>
          <p:nvPr/>
        </p:nvSpPr>
        <p:spPr bwMode="auto">
          <a:xfrm>
            <a:off x="8404805" y="4403725"/>
            <a:ext cx="566737" cy="579438"/>
          </a:xfrm>
          <a:custGeom>
            <a:avLst/>
            <a:gdLst>
              <a:gd name="T0" fmla="*/ 0 w 236"/>
              <a:gd name="T1" fmla="*/ 120 h 240"/>
              <a:gd name="T2" fmla="*/ 236 w 236"/>
              <a:gd name="T3" fmla="*/ 120 h 240"/>
              <a:gd name="T4" fmla="*/ 191 w 236"/>
              <a:gd name="T5" fmla="*/ 162 h 240"/>
              <a:gd name="T6" fmla="*/ 188 w 236"/>
              <a:gd name="T7" fmla="*/ 174 h 240"/>
              <a:gd name="T8" fmla="*/ 48 w 236"/>
              <a:gd name="T9" fmla="*/ 176 h 240"/>
              <a:gd name="T10" fmla="*/ 50 w 236"/>
              <a:gd name="T11" fmla="*/ 172 h 240"/>
              <a:gd name="T12" fmla="*/ 52 w 236"/>
              <a:gd name="T13" fmla="*/ 156 h 240"/>
              <a:gd name="T14" fmla="*/ 56 w 236"/>
              <a:gd name="T15" fmla="*/ 146 h 240"/>
              <a:gd name="T16" fmla="*/ 64 w 236"/>
              <a:gd name="T17" fmla="*/ 142 h 240"/>
              <a:gd name="T18" fmla="*/ 87 w 236"/>
              <a:gd name="T19" fmla="*/ 132 h 240"/>
              <a:gd name="T20" fmla="*/ 97 w 236"/>
              <a:gd name="T21" fmla="*/ 126 h 240"/>
              <a:gd name="T22" fmla="*/ 101 w 236"/>
              <a:gd name="T23" fmla="*/ 122 h 240"/>
              <a:gd name="T24" fmla="*/ 98 w 236"/>
              <a:gd name="T25" fmla="*/ 116 h 240"/>
              <a:gd name="T26" fmla="*/ 93 w 236"/>
              <a:gd name="T27" fmla="*/ 105 h 240"/>
              <a:gd name="T28" fmla="*/ 90 w 236"/>
              <a:gd name="T29" fmla="*/ 94 h 240"/>
              <a:gd name="T30" fmla="*/ 91 w 236"/>
              <a:gd name="T31" fmla="*/ 82 h 240"/>
              <a:gd name="T32" fmla="*/ 91 w 236"/>
              <a:gd name="T33" fmla="*/ 79 h 240"/>
              <a:gd name="T34" fmla="*/ 93 w 236"/>
              <a:gd name="T35" fmla="*/ 62 h 240"/>
              <a:gd name="T36" fmla="*/ 92 w 236"/>
              <a:gd name="T37" fmla="*/ 57 h 240"/>
              <a:gd name="T38" fmla="*/ 105 w 236"/>
              <a:gd name="T39" fmla="*/ 45 h 240"/>
              <a:gd name="T40" fmla="*/ 126 w 236"/>
              <a:gd name="T41" fmla="*/ 41 h 240"/>
              <a:gd name="T42" fmla="*/ 137 w 236"/>
              <a:gd name="T43" fmla="*/ 47 h 240"/>
              <a:gd name="T44" fmla="*/ 142 w 236"/>
              <a:gd name="T45" fmla="*/ 54 h 240"/>
              <a:gd name="T46" fmla="*/ 145 w 236"/>
              <a:gd name="T47" fmla="*/ 75 h 240"/>
              <a:gd name="T48" fmla="*/ 146 w 236"/>
              <a:gd name="T49" fmla="*/ 86 h 240"/>
              <a:gd name="T50" fmla="*/ 140 w 236"/>
              <a:gd name="T51" fmla="*/ 96 h 240"/>
              <a:gd name="T52" fmla="*/ 140 w 236"/>
              <a:gd name="T53" fmla="*/ 98 h 240"/>
              <a:gd name="T54" fmla="*/ 135 w 236"/>
              <a:gd name="T55" fmla="*/ 102 h 240"/>
              <a:gd name="T56" fmla="*/ 135 w 236"/>
              <a:gd name="T57" fmla="*/ 113 h 240"/>
              <a:gd name="T58" fmla="*/ 137 w 236"/>
              <a:gd name="T59" fmla="*/ 114 h 240"/>
              <a:gd name="T60" fmla="*/ 144 w 236"/>
              <a:gd name="T61" fmla="*/ 117 h 240"/>
              <a:gd name="T62" fmla="*/ 153 w 236"/>
              <a:gd name="T63" fmla="*/ 126 h 240"/>
              <a:gd name="T64" fmla="*/ 168 w 236"/>
              <a:gd name="T65" fmla="*/ 133 h 240"/>
              <a:gd name="T66" fmla="*/ 188 w 236"/>
              <a:gd name="T67" fmla="*/ 146 h 240"/>
              <a:gd name="T68" fmla="*/ 191 w 236"/>
              <a:gd name="T69" fmla="*/ 15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6" h="240">
                <a:moveTo>
                  <a:pt x="118" y="0"/>
                </a:moveTo>
                <a:cubicBezTo>
                  <a:pt x="53" y="0"/>
                  <a:pt x="0" y="54"/>
                  <a:pt x="0" y="120"/>
                </a:cubicBezTo>
                <a:cubicBezTo>
                  <a:pt x="0" y="186"/>
                  <a:pt x="53" y="240"/>
                  <a:pt x="118" y="240"/>
                </a:cubicBezTo>
                <a:cubicBezTo>
                  <a:pt x="184" y="240"/>
                  <a:pt x="236" y="186"/>
                  <a:pt x="236" y="120"/>
                </a:cubicBezTo>
                <a:cubicBezTo>
                  <a:pt x="236" y="54"/>
                  <a:pt x="184" y="0"/>
                  <a:pt x="118" y="0"/>
                </a:cubicBezTo>
                <a:close/>
                <a:moveTo>
                  <a:pt x="191" y="162"/>
                </a:moveTo>
                <a:cubicBezTo>
                  <a:pt x="190" y="164"/>
                  <a:pt x="188" y="166"/>
                  <a:pt x="188" y="166"/>
                </a:cubicBezTo>
                <a:cubicBezTo>
                  <a:pt x="188" y="166"/>
                  <a:pt x="188" y="170"/>
                  <a:pt x="188" y="174"/>
                </a:cubicBezTo>
                <a:cubicBezTo>
                  <a:pt x="188" y="174"/>
                  <a:pt x="188" y="175"/>
                  <a:pt x="187" y="176"/>
                </a:cubicBezTo>
                <a:cubicBezTo>
                  <a:pt x="48" y="176"/>
                  <a:pt x="48" y="176"/>
                  <a:pt x="48" y="176"/>
                </a:cubicBezTo>
                <a:cubicBezTo>
                  <a:pt x="48" y="175"/>
                  <a:pt x="49" y="174"/>
                  <a:pt x="49" y="174"/>
                </a:cubicBezTo>
                <a:cubicBezTo>
                  <a:pt x="50" y="174"/>
                  <a:pt x="50" y="173"/>
                  <a:pt x="50" y="172"/>
                </a:cubicBezTo>
                <a:cubicBezTo>
                  <a:pt x="50" y="171"/>
                  <a:pt x="50" y="169"/>
                  <a:pt x="50" y="167"/>
                </a:cubicBezTo>
                <a:cubicBezTo>
                  <a:pt x="50" y="166"/>
                  <a:pt x="51" y="159"/>
                  <a:pt x="52" y="156"/>
                </a:cubicBezTo>
                <a:cubicBezTo>
                  <a:pt x="52" y="153"/>
                  <a:pt x="54" y="149"/>
                  <a:pt x="54" y="148"/>
                </a:cubicBezTo>
                <a:cubicBezTo>
                  <a:pt x="55" y="147"/>
                  <a:pt x="56" y="146"/>
                  <a:pt x="56" y="146"/>
                </a:cubicBezTo>
                <a:cubicBezTo>
                  <a:pt x="57" y="146"/>
                  <a:pt x="58" y="146"/>
                  <a:pt x="58" y="146"/>
                </a:cubicBezTo>
                <a:cubicBezTo>
                  <a:pt x="58" y="145"/>
                  <a:pt x="62" y="143"/>
                  <a:pt x="64" y="142"/>
                </a:cubicBezTo>
                <a:cubicBezTo>
                  <a:pt x="66" y="141"/>
                  <a:pt x="75" y="137"/>
                  <a:pt x="77" y="136"/>
                </a:cubicBezTo>
                <a:cubicBezTo>
                  <a:pt x="78" y="135"/>
                  <a:pt x="84" y="133"/>
                  <a:pt x="87" y="132"/>
                </a:cubicBezTo>
                <a:cubicBezTo>
                  <a:pt x="90" y="130"/>
                  <a:pt x="91" y="130"/>
                  <a:pt x="92" y="130"/>
                </a:cubicBezTo>
                <a:cubicBezTo>
                  <a:pt x="92" y="129"/>
                  <a:pt x="95" y="127"/>
                  <a:pt x="97" y="126"/>
                </a:cubicBezTo>
                <a:cubicBezTo>
                  <a:pt x="98" y="126"/>
                  <a:pt x="99" y="126"/>
                  <a:pt x="99" y="125"/>
                </a:cubicBezTo>
                <a:cubicBezTo>
                  <a:pt x="100" y="124"/>
                  <a:pt x="101" y="122"/>
                  <a:pt x="101" y="122"/>
                </a:cubicBezTo>
                <a:cubicBezTo>
                  <a:pt x="101" y="122"/>
                  <a:pt x="99" y="122"/>
                  <a:pt x="99" y="120"/>
                </a:cubicBezTo>
                <a:cubicBezTo>
                  <a:pt x="98" y="118"/>
                  <a:pt x="98" y="116"/>
                  <a:pt x="98" y="116"/>
                </a:cubicBezTo>
                <a:cubicBezTo>
                  <a:pt x="98" y="115"/>
                  <a:pt x="98" y="114"/>
                  <a:pt x="97" y="113"/>
                </a:cubicBezTo>
                <a:cubicBezTo>
                  <a:pt x="96" y="111"/>
                  <a:pt x="94" y="107"/>
                  <a:pt x="93" y="105"/>
                </a:cubicBezTo>
                <a:cubicBezTo>
                  <a:pt x="93" y="102"/>
                  <a:pt x="93" y="101"/>
                  <a:pt x="92" y="99"/>
                </a:cubicBezTo>
                <a:cubicBezTo>
                  <a:pt x="91" y="98"/>
                  <a:pt x="90" y="96"/>
                  <a:pt x="90" y="94"/>
                </a:cubicBezTo>
                <a:cubicBezTo>
                  <a:pt x="90" y="90"/>
                  <a:pt x="91" y="86"/>
                  <a:pt x="91" y="86"/>
                </a:cubicBezTo>
                <a:cubicBezTo>
                  <a:pt x="91" y="84"/>
                  <a:pt x="91" y="83"/>
                  <a:pt x="91" y="82"/>
                </a:cubicBezTo>
                <a:cubicBezTo>
                  <a:pt x="90" y="82"/>
                  <a:pt x="90" y="81"/>
                  <a:pt x="90" y="81"/>
                </a:cubicBezTo>
                <a:cubicBezTo>
                  <a:pt x="90" y="80"/>
                  <a:pt x="91" y="80"/>
                  <a:pt x="91" y="79"/>
                </a:cubicBezTo>
                <a:cubicBezTo>
                  <a:pt x="91" y="78"/>
                  <a:pt x="91" y="72"/>
                  <a:pt x="91" y="70"/>
                </a:cubicBezTo>
                <a:cubicBezTo>
                  <a:pt x="92" y="66"/>
                  <a:pt x="92" y="65"/>
                  <a:pt x="93" y="62"/>
                </a:cubicBezTo>
                <a:cubicBezTo>
                  <a:pt x="94" y="60"/>
                  <a:pt x="94" y="60"/>
                  <a:pt x="93" y="59"/>
                </a:cubicBezTo>
                <a:cubicBezTo>
                  <a:pt x="92" y="58"/>
                  <a:pt x="92" y="58"/>
                  <a:pt x="92" y="57"/>
                </a:cubicBezTo>
                <a:cubicBezTo>
                  <a:pt x="92" y="57"/>
                  <a:pt x="95" y="53"/>
                  <a:pt x="96" y="51"/>
                </a:cubicBezTo>
                <a:cubicBezTo>
                  <a:pt x="97" y="50"/>
                  <a:pt x="103" y="46"/>
                  <a:pt x="105" y="45"/>
                </a:cubicBezTo>
                <a:cubicBezTo>
                  <a:pt x="107" y="44"/>
                  <a:pt x="110" y="42"/>
                  <a:pt x="114" y="41"/>
                </a:cubicBezTo>
                <a:cubicBezTo>
                  <a:pt x="118" y="40"/>
                  <a:pt x="124" y="40"/>
                  <a:pt x="126" y="41"/>
                </a:cubicBezTo>
                <a:cubicBezTo>
                  <a:pt x="127" y="41"/>
                  <a:pt x="131" y="42"/>
                  <a:pt x="133" y="43"/>
                </a:cubicBezTo>
                <a:cubicBezTo>
                  <a:pt x="134" y="45"/>
                  <a:pt x="137" y="46"/>
                  <a:pt x="137" y="47"/>
                </a:cubicBezTo>
                <a:cubicBezTo>
                  <a:pt x="138" y="48"/>
                  <a:pt x="138" y="48"/>
                  <a:pt x="138" y="49"/>
                </a:cubicBezTo>
                <a:cubicBezTo>
                  <a:pt x="139" y="50"/>
                  <a:pt x="141" y="50"/>
                  <a:pt x="142" y="54"/>
                </a:cubicBezTo>
                <a:cubicBezTo>
                  <a:pt x="144" y="56"/>
                  <a:pt x="145" y="62"/>
                  <a:pt x="146" y="66"/>
                </a:cubicBezTo>
                <a:cubicBezTo>
                  <a:pt x="146" y="70"/>
                  <a:pt x="145" y="74"/>
                  <a:pt x="145" y="75"/>
                </a:cubicBezTo>
                <a:cubicBezTo>
                  <a:pt x="145" y="77"/>
                  <a:pt x="144" y="76"/>
                  <a:pt x="145" y="78"/>
                </a:cubicBezTo>
                <a:cubicBezTo>
                  <a:pt x="145" y="79"/>
                  <a:pt x="146" y="82"/>
                  <a:pt x="146" y="86"/>
                </a:cubicBezTo>
                <a:cubicBezTo>
                  <a:pt x="145" y="89"/>
                  <a:pt x="143" y="92"/>
                  <a:pt x="142" y="94"/>
                </a:cubicBezTo>
                <a:cubicBezTo>
                  <a:pt x="141" y="95"/>
                  <a:pt x="140" y="96"/>
                  <a:pt x="140" y="96"/>
                </a:cubicBezTo>
                <a:cubicBezTo>
                  <a:pt x="140" y="97"/>
                  <a:pt x="140" y="97"/>
                  <a:pt x="140" y="97"/>
                </a:cubicBezTo>
                <a:cubicBezTo>
                  <a:pt x="140" y="97"/>
                  <a:pt x="139" y="97"/>
                  <a:pt x="140" y="98"/>
                </a:cubicBezTo>
                <a:cubicBezTo>
                  <a:pt x="140" y="98"/>
                  <a:pt x="139" y="98"/>
                  <a:pt x="138" y="99"/>
                </a:cubicBezTo>
                <a:cubicBezTo>
                  <a:pt x="138" y="99"/>
                  <a:pt x="135" y="102"/>
                  <a:pt x="135" y="102"/>
                </a:cubicBezTo>
                <a:cubicBezTo>
                  <a:pt x="135" y="102"/>
                  <a:pt x="135" y="105"/>
                  <a:pt x="135" y="107"/>
                </a:cubicBezTo>
                <a:cubicBezTo>
                  <a:pt x="134" y="110"/>
                  <a:pt x="135" y="111"/>
                  <a:pt x="135" y="113"/>
                </a:cubicBezTo>
                <a:cubicBezTo>
                  <a:pt x="136" y="114"/>
                  <a:pt x="136" y="115"/>
                  <a:pt x="136" y="115"/>
                </a:cubicBezTo>
                <a:cubicBezTo>
                  <a:pt x="137" y="114"/>
                  <a:pt x="137" y="114"/>
                  <a:pt x="137" y="114"/>
                </a:cubicBezTo>
                <a:cubicBezTo>
                  <a:pt x="137" y="114"/>
                  <a:pt x="139" y="114"/>
                  <a:pt x="142" y="115"/>
                </a:cubicBezTo>
                <a:cubicBezTo>
                  <a:pt x="143" y="115"/>
                  <a:pt x="143" y="116"/>
                  <a:pt x="144" y="117"/>
                </a:cubicBezTo>
                <a:cubicBezTo>
                  <a:pt x="145" y="118"/>
                  <a:pt x="146" y="120"/>
                  <a:pt x="149" y="122"/>
                </a:cubicBezTo>
                <a:cubicBezTo>
                  <a:pt x="150" y="124"/>
                  <a:pt x="153" y="126"/>
                  <a:pt x="153" y="126"/>
                </a:cubicBezTo>
                <a:cubicBezTo>
                  <a:pt x="154" y="126"/>
                  <a:pt x="154" y="127"/>
                  <a:pt x="154" y="127"/>
                </a:cubicBezTo>
                <a:cubicBezTo>
                  <a:pt x="154" y="127"/>
                  <a:pt x="166" y="132"/>
                  <a:pt x="168" y="133"/>
                </a:cubicBezTo>
                <a:cubicBezTo>
                  <a:pt x="170" y="134"/>
                  <a:pt x="174" y="135"/>
                  <a:pt x="178" y="138"/>
                </a:cubicBezTo>
                <a:cubicBezTo>
                  <a:pt x="182" y="141"/>
                  <a:pt x="187" y="144"/>
                  <a:pt x="188" y="146"/>
                </a:cubicBezTo>
                <a:cubicBezTo>
                  <a:pt x="190" y="147"/>
                  <a:pt x="190" y="148"/>
                  <a:pt x="191" y="149"/>
                </a:cubicBezTo>
                <a:cubicBezTo>
                  <a:pt x="191" y="150"/>
                  <a:pt x="191" y="153"/>
                  <a:pt x="191" y="154"/>
                </a:cubicBezTo>
                <a:cubicBezTo>
                  <a:pt x="192" y="156"/>
                  <a:pt x="192" y="158"/>
                  <a:pt x="191" y="16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8" name="4"/>
          <p:cNvSpPr>
            <a:spLocks noEditPoints="1"/>
          </p:cNvSpPr>
          <p:nvPr/>
        </p:nvSpPr>
        <p:spPr bwMode="auto">
          <a:xfrm>
            <a:off x="3078369" y="5494338"/>
            <a:ext cx="447675" cy="447675"/>
          </a:xfrm>
          <a:custGeom>
            <a:avLst/>
            <a:gdLst>
              <a:gd name="T0" fmla="*/ 0 w 192"/>
              <a:gd name="T1" fmla="*/ 96 h 192"/>
              <a:gd name="T2" fmla="*/ 192 w 192"/>
              <a:gd name="T3" fmla="*/ 96 h 192"/>
              <a:gd name="T4" fmla="*/ 40 w 192"/>
              <a:gd name="T5" fmla="*/ 143 h 192"/>
              <a:gd name="T6" fmla="*/ 42 w 192"/>
              <a:gd name="T7" fmla="*/ 131 h 192"/>
              <a:gd name="T8" fmla="*/ 60 w 192"/>
              <a:gd name="T9" fmla="*/ 122 h 192"/>
              <a:gd name="T10" fmla="*/ 71 w 192"/>
              <a:gd name="T11" fmla="*/ 113 h 192"/>
              <a:gd name="T12" fmla="*/ 80 w 192"/>
              <a:gd name="T13" fmla="*/ 103 h 192"/>
              <a:gd name="T14" fmla="*/ 81 w 192"/>
              <a:gd name="T15" fmla="*/ 89 h 192"/>
              <a:gd name="T16" fmla="*/ 79 w 192"/>
              <a:gd name="T17" fmla="*/ 90 h 192"/>
              <a:gd name="T18" fmla="*/ 79 w 192"/>
              <a:gd name="T19" fmla="*/ 90 h 192"/>
              <a:gd name="T20" fmla="*/ 78 w 192"/>
              <a:gd name="T21" fmla="*/ 89 h 192"/>
              <a:gd name="T22" fmla="*/ 77 w 192"/>
              <a:gd name="T23" fmla="*/ 90 h 192"/>
              <a:gd name="T24" fmla="*/ 77 w 192"/>
              <a:gd name="T25" fmla="*/ 90 h 192"/>
              <a:gd name="T26" fmla="*/ 76 w 192"/>
              <a:gd name="T27" fmla="*/ 91 h 192"/>
              <a:gd name="T28" fmla="*/ 73 w 192"/>
              <a:gd name="T29" fmla="*/ 90 h 192"/>
              <a:gd name="T30" fmla="*/ 72 w 192"/>
              <a:gd name="T31" fmla="*/ 89 h 192"/>
              <a:gd name="T32" fmla="*/ 73 w 192"/>
              <a:gd name="T33" fmla="*/ 90 h 192"/>
              <a:gd name="T34" fmla="*/ 72 w 192"/>
              <a:gd name="T35" fmla="*/ 89 h 192"/>
              <a:gd name="T36" fmla="*/ 71 w 192"/>
              <a:gd name="T37" fmla="*/ 87 h 192"/>
              <a:gd name="T38" fmla="*/ 68 w 192"/>
              <a:gd name="T39" fmla="*/ 82 h 192"/>
              <a:gd name="T40" fmla="*/ 68 w 192"/>
              <a:gd name="T41" fmla="*/ 82 h 192"/>
              <a:gd name="T42" fmla="*/ 68 w 192"/>
              <a:gd name="T43" fmla="*/ 70 h 192"/>
              <a:gd name="T44" fmla="*/ 79 w 192"/>
              <a:gd name="T45" fmla="*/ 38 h 192"/>
              <a:gd name="T46" fmla="*/ 95 w 192"/>
              <a:gd name="T47" fmla="*/ 29 h 192"/>
              <a:gd name="T48" fmla="*/ 109 w 192"/>
              <a:gd name="T49" fmla="*/ 31 h 192"/>
              <a:gd name="T50" fmla="*/ 124 w 192"/>
              <a:gd name="T51" fmla="*/ 50 h 192"/>
              <a:gd name="T52" fmla="*/ 122 w 192"/>
              <a:gd name="T53" fmla="*/ 85 h 192"/>
              <a:gd name="T54" fmla="*/ 121 w 192"/>
              <a:gd name="T55" fmla="*/ 88 h 192"/>
              <a:gd name="T56" fmla="*/ 120 w 192"/>
              <a:gd name="T57" fmla="*/ 89 h 192"/>
              <a:gd name="T58" fmla="*/ 116 w 192"/>
              <a:gd name="T59" fmla="*/ 94 h 192"/>
              <a:gd name="T60" fmla="*/ 117 w 192"/>
              <a:gd name="T61" fmla="*/ 93 h 192"/>
              <a:gd name="T62" fmla="*/ 116 w 192"/>
              <a:gd name="T63" fmla="*/ 92 h 192"/>
              <a:gd name="T64" fmla="*/ 115 w 192"/>
              <a:gd name="T65" fmla="*/ 93 h 192"/>
              <a:gd name="T66" fmla="*/ 113 w 192"/>
              <a:gd name="T67" fmla="*/ 94 h 192"/>
              <a:gd name="T68" fmla="*/ 114 w 192"/>
              <a:gd name="T69" fmla="*/ 93 h 192"/>
              <a:gd name="T70" fmla="*/ 112 w 192"/>
              <a:gd name="T71" fmla="*/ 98 h 192"/>
              <a:gd name="T72" fmla="*/ 125 w 192"/>
              <a:gd name="T73" fmla="*/ 108 h 192"/>
              <a:gd name="T74" fmla="*/ 146 w 192"/>
              <a:gd name="T75" fmla="*/ 115 h 192"/>
              <a:gd name="T76" fmla="*/ 159 w 192"/>
              <a:gd name="T77" fmla="*/ 130 h 192"/>
              <a:gd name="T78" fmla="*/ 40 w 192"/>
              <a:gd name="T79" fmla="*/ 1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40" y="143"/>
                </a:moveTo>
                <a:cubicBezTo>
                  <a:pt x="40" y="140"/>
                  <a:pt x="41" y="139"/>
                  <a:pt x="41" y="137"/>
                </a:cubicBezTo>
                <a:cubicBezTo>
                  <a:pt x="41" y="134"/>
                  <a:pt x="41" y="132"/>
                  <a:pt x="42" y="131"/>
                </a:cubicBezTo>
                <a:cubicBezTo>
                  <a:pt x="43" y="130"/>
                  <a:pt x="44" y="130"/>
                  <a:pt x="45" y="129"/>
                </a:cubicBezTo>
                <a:cubicBezTo>
                  <a:pt x="52" y="125"/>
                  <a:pt x="57" y="124"/>
                  <a:pt x="60" y="122"/>
                </a:cubicBezTo>
                <a:cubicBezTo>
                  <a:pt x="62" y="120"/>
                  <a:pt x="64" y="118"/>
                  <a:pt x="65" y="117"/>
                </a:cubicBezTo>
                <a:cubicBezTo>
                  <a:pt x="68" y="116"/>
                  <a:pt x="68" y="115"/>
                  <a:pt x="71" y="113"/>
                </a:cubicBezTo>
                <a:cubicBezTo>
                  <a:pt x="73" y="111"/>
                  <a:pt x="75" y="109"/>
                  <a:pt x="75" y="109"/>
                </a:cubicBezTo>
                <a:cubicBezTo>
                  <a:pt x="77" y="105"/>
                  <a:pt x="79" y="103"/>
                  <a:pt x="80" y="103"/>
                </a:cubicBezTo>
                <a:cubicBezTo>
                  <a:pt x="83" y="102"/>
                  <a:pt x="82" y="103"/>
                  <a:pt x="81" y="94"/>
                </a:cubicBezTo>
                <a:cubicBezTo>
                  <a:pt x="81" y="91"/>
                  <a:pt x="81" y="90"/>
                  <a:pt x="81" y="89"/>
                </a:cubicBezTo>
                <a:cubicBezTo>
                  <a:pt x="80" y="88"/>
                  <a:pt x="81" y="90"/>
                  <a:pt x="80" y="90"/>
                </a:cubicBezTo>
                <a:cubicBezTo>
                  <a:pt x="80" y="90"/>
                  <a:pt x="79" y="90"/>
                  <a:pt x="79" y="90"/>
                </a:cubicBezTo>
                <a:cubicBezTo>
                  <a:pt x="79" y="90"/>
                  <a:pt x="79" y="90"/>
                  <a:pt x="79" y="90"/>
                </a:cubicBezTo>
                <a:cubicBezTo>
                  <a:pt x="79" y="90"/>
                  <a:pt x="79" y="90"/>
                  <a:pt x="79" y="90"/>
                </a:cubicBezTo>
                <a:cubicBezTo>
                  <a:pt x="79" y="90"/>
                  <a:pt x="79" y="89"/>
                  <a:pt x="78" y="89"/>
                </a:cubicBezTo>
                <a:cubicBezTo>
                  <a:pt x="78" y="89"/>
                  <a:pt x="78" y="89"/>
                  <a:pt x="78" y="89"/>
                </a:cubicBezTo>
                <a:cubicBezTo>
                  <a:pt x="77" y="89"/>
                  <a:pt x="77" y="89"/>
                  <a:pt x="77" y="89"/>
                </a:cubicBezTo>
                <a:cubicBezTo>
                  <a:pt x="77" y="89"/>
                  <a:pt x="77" y="90"/>
                  <a:pt x="77" y="90"/>
                </a:cubicBezTo>
                <a:cubicBezTo>
                  <a:pt x="77" y="90"/>
                  <a:pt x="78" y="90"/>
                  <a:pt x="78" y="90"/>
                </a:cubicBezTo>
                <a:cubicBezTo>
                  <a:pt x="78" y="90"/>
                  <a:pt x="78" y="90"/>
                  <a:pt x="77" y="90"/>
                </a:cubicBezTo>
                <a:cubicBezTo>
                  <a:pt x="77" y="90"/>
                  <a:pt x="75" y="89"/>
                  <a:pt x="75" y="88"/>
                </a:cubicBezTo>
                <a:cubicBezTo>
                  <a:pt x="75" y="90"/>
                  <a:pt x="76" y="90"/>
                  <a:pt x="76" y="91"/>
                </a:cubicBezTo>
                <a:cubicBezTo>
                  <a:pt x="76" y="91"/>
                  <a:pt x="75" y="91"/>
                  <a:pt x="75" y="90"/>
                </a:cubicBezTo>
                <a:cubicBezTo>
                  <a:pt x="74" y="90"/>
                  <a:pt x="74" y="90"/>
                  <a:pt x="73" y="90"/>
                </a:cubicBezTo>
                <a:cubicBezTo>
                  <a:pt x="73" y="90"/>
                  <a:pt x="74" y="90"/>
                  <a:pt x="75" y="91"/>
                </a:cubicBezTo>
                <a:cubicBezTo>
                  <a:pt x="73" y="90"/>
                  <a:pt x="73" y="90"/>
                  <a:pt x="72" y="89"/>
                </a:cubicBezTo>
                <a:cubicBezTo>
                  <a:pt x="72" y="89"/>
                  <a:pt x="72" y="89"/>
                  <a:pt x="72" y="89"/>
                </a:cubicBezTo>
                <a:cubicBezTo>
                  <a:pt x="73" y="90"/>
                  <a:pt x="73" y="90"/>
                  <a:pt x="73" y="90"/>
                </a:cubicBezTo>
                <a:cubicBezTo>
                  <a:pt x="73" y="90"/>
                  <a:pt x="72" y="90"/>
                  <a:pt x="72" y="89"/>
                </a:cubicBezTo>
                <a:cubicBezTo>
                  <a:pt x="72" y="89"/>
                  <a:pt x="72" y="89"/>
                  <a:pt x="72" y="89"/>
                </a:cubicBezTo>
                <a:cubicBezTo>
                  <a:pt x="72" y="89"/>
                  <a:pt x="72" y="89"/>
                  <a:pt x="72" y="89"/>
                </a:cubicBezTo>
                <a:cubicBezTo>
                  <a:pt x="71" y="88"/>
                  <a:pt x="71" y="87"/>
                  <a:pt x="71" y="87"/>
                </a:cubicBezTo>
                <a:cubicBezTo>
                  <a:pt x="71" y="88"/>
                  <a:pt x="71" y="88"/>
                  <a:pt x="71" y="88"/>
                </a:cubicBezTo>
                <a:cubicBezTo>
                  <a:pt x="71" y="88"/>
                  <a:pt x="69" y="84"/>
                  <a:pt x="68" y="82"/>
                </a:cubicBezTo>
                <a:cubicBezTo>
                  <a:pt x="68" y="82"/>
                  <a:pt x="69" y="84"/>
                  <a:pt x="69" y="84"/>
                </a:cubicBezTo>
                <a:cubicBezTo>
                  <a:pt x="68" y="83"/>
                  <a:pt x="68" y="82"/>
                  <a:pt x="68" y="82"/>
                </a:cubicBezTo>
                <a:cubicBezTo>
                  <a:pt x="68" y="82"/>
                  <a:pt x="68" y="82"/>
                  <a:pt x="68" y="83"/>
                </a:cubicBezTo>
                <a:cubicBezTo>
                  <a:pt x="66" y="78"/>
                  <a:pt x="67" y="72"/>
                  <a:pt x="68" y="70"/>
                </a:cubicBezTo>
                <a:cubicBezTo>
                  <a:pt x="68" y="57"/>
                  <a:pt x="71" y="51"/>
                  <a:pt x="71" y="49"/>
                </a:cubicBezTo>
                <a:cubicBezTo>
                  <a:pt x="74" y="40"/>
                  <a:pt x="77" y="39"/>
                  <a:pt x="79" y="38"/>
                </a:cubicBezTo>
                <a:cubicBezTo>
                  <a:pt x="85" y="29"/>
                  <a:pt x="91" y="31"/>
                  <a:pt x="92" y="31"/>
                </a:cubicBezTo>
                <a:cubicBezTo>
                  <a:pt x="96" y="32"/>
                  <a:pt x="93" y="31"/>
                  <a:pt x="95" y="29"/>
                </a:cubicBezTo>
                <a:cubicBezTo>
                  <a:pt x="98" y="27"/>
                  <a:pt x="102" y="29"/>
                  <a:pt x="102" y="29"/>
                </a:cubicBezTo>
                <a:cubicBezTo>
                  <a:pt x="105" y="29"/>
                  <a:pt x="108" y="30"/>
                  <a:pt x="109" y="31"/>
                </a:cubicBezTo>
                <a:cubicBezTo>
                  <a:pt x="115" y="32"/>
                  <a:pt x="117" y="37"/>
                  <a:pt x="118" y="38"/>
                </a:cubicBezTo>
                <a:cubicBezTo>
                  <a:pt x="121" y="42"/>
                  <a:pt x="124" y="48"/>
                  <a:pt x="124" y="50"/>
                </a:cubicBezTo>
                <a:cubicBezTo>
                  <a:pt x="128" y="65"/>
                  <a:pt x="125" y="78"/>
                  <a:pt x="124" y="81"/>
                </a:cubicBezTo>
                <a:cubicBezTo>
                  <a:pt x="123" y="84"/>
                  <a:pt x="123" y="83"/>
                  <a:pt x="122" y="85"/>
                </a:cubicBezTo>
                <a:cubicBezTo>
                  <a:pt x="121" y="87"/>
                  <a:pt x="122" y="85"/>
                  <a:pt x="122" y="84"/>
                </a:cubicBezTo>
                <a:cubicBezTo>
                  <a:pt x="121" y="85"/>
                  <a:pt x="121" y="88"/>
                  <a:pt x="121" y="88"/>
                </a:cubicBezTo>
                <a:cubicBezTo>
                  <a:pt x="121" y="88"/>
                  <a:pt x="121" y="90"/>
                  <a:pt x="120" y="90"/>
                </a:cubicBezTo>
                <a:cubicBezTo>
                  <a:pt x="120" y="90"/>
                  <a:pt x="120" y="90"/>
                  <a:pt x="120" y="89"/>
                </a:cubicBezTo>
                <a:cubicBezTo>
                  <a:pt x="119" y="91"/>
                  <a:pt x="118" y="92"/>
                  <a:pt x="116" y="93"/>
                </a:cubicBezTo>
                <a:cubicBezTo>
                  <a:pt x="116" y="94"/>
                  <a:pt x="116" y="94"/>
                  <a:pt x="116" y="94"/>
                </a:cubicBezTo>
                <a:cubicBezTo>
                  <a:pt x="116" y="94"/>
                  <a:pt x="116" y="93"/>
                  <a:pt x="116" y="93"/>
                </a:cubicBezTo>
                <a:cubicBezTo>
                  <a:pt x="116" y="93"/>
                  <a:pt x="116" y="93"/>
                  <a:pt x="117" y="93"/>
                </a:cubicBezTo>
                <a:cubicBezTo>
                  <a:pt x="116" y="94"/>
                  <a:pt x="117" y="93"/>
                  <a:pt x="116" y="93"/>
                </a:cubicBezTo>
                <a:cubicBezTo>
                  <a:pt x="116" y="93"/>
                  <a:pt x="116" y="93"/>
                  <a:pt x="116" y="92"/>
                </a:cubicBezTo>
                <a:cubicBezTo>
                  <a:pt x="116" y="93"/>
                  <a:pt x="116" y="93"/>
                  <a:pt x="115" y="94"/>
                </a:cubicBezTo>
                <a:cubicBezTo>
                  <a:pt x="115" y="93"/>
                  <a:pt x="114" y="94"/>
                  <a:pt x="115" y="93"/>
                </a:cubicBezTo>
                <a:cubicBezTo>
                  <a:pt x="114" y="93"/>
                  <a:pt x="114" y="93"/>
                  <a:pt x="114" y="93"/>
                </a:cubicBezTo>
                <a:cubicBezTo>
                  <a:pt x="114" y="93"/>
                  <a:pt x="114" y="93"/>
                  <a:pt x="113" y="94"/>
                </a:cubicBezTo>
                <a:cubicBezTo>
                  <a:pt x="114" y="93"/>
                  <a:pt x="114" y="93"/>
                  <a:pt x="114" y="93"/>
                </a:cubicBezTo>
                <a:cubicBezTo>
                  <a:pt x="114" y="93"/>
                  <a:pt x="113" y="93"/>
                  <a:pt x="114" y="93"/>
                </a:cubicBezTo>
                <a:cubicBezTo>
                  <a:pt x="113" y="93"/>
                  <a:pt x="113" y="92"/>
                  <a:pt x="111" y="94"/>
                </a:cubicBezTo>
                <a:cubicBezTo>
                  <a:pt x="111" y="94"/>
                  <a:pt x="111" y="94"/>
                  <a:pt x="112" y="98"/>
                </a:cubicBezTo>
                <a:cubicBezTo>
                  <a:pt x="112" y="99"/>
                  <a:pt x="113" y="99"/>
                  <a:pt x="114" y="99"/>
                </a:cubicBezTo>
                <a:cubicBezTo>
                  <a:pt x="119" y="100"/>
                  <a:pt x="119" y="106"/>
                  <a:pt x="125" y="108"/>
                </a:cubicBezTo>
                <a:cubicBezTo>
                  <a:pt x="129" y="109"/>
                  <a:pt x="128" y="110"/>
                  <a:pt x="130" y="111"/>
                </a:cubicBezTo>
                <a:cubicBezTo>
                  <a:pt x="132" y="111"/>
                  <a:pt x="143" y="114"/>
                  <a:pt x="146" y="115"/>
                </a:cubicBezTo>
                <a:cubicBezTo>
                  <a:pt x="152" y="117"/>
                  <a:pt x="154" y="120"/>
                  <a:pt x="155" y="120"/>
                </a:cubicBezTo>
                <a:cubicBezTo>
                  <a:pt x="157" y="120"/>
                  <a:pt x="156" y="122"/>
                  <a:pt x="159" y="130"/>
                </a:cubicBezTo>
                <a:cubicBezTo>
                  <a:pt x="159" y="131"/>
                  <a:pt x="161" y="136"/>
                  <a:pt x="163" y="143"/>
                </a:cubicBezTo>
                <a:cubicBezTo>
                  <a:pt x="163" y="143"/>
                  <a:pt x="163" y="143"/>
                  <a:pt x="40" y="14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nvGrpSpPr>
          <p:cNvPr id="2072" name="4"/>
          <p:cNvGrpSpPr/>
          <p:nvPr/>
        </p:nvGrpSpPr>
        <p:grpSpPr>
          <a:xfrm>
            <a:off x="3898571" y="5492518"/>
            <a:ext cx="5479588" cy="471665"/>
            <a:chOff x="3898571" y="5492518"/>
            <a:chExt cx="5479588" cy="471665"/>
          </a:xfrm>
        </p:grpSpPr>
        <p:sp>
          <p:nvSpPr>
            <p:cNvPr id="201" name="Freeform 11"/>
            <p:cNvSpPr>
              <a:spLocks noEditPoints="1"/>
            </p:cNvSpPr>
            <p:nvPr/>
          </p:nvSpPr>
          <p:spPr bwMode="auto">
            <a:xfrm>
              <a:off x="6414379" y="5492518"/>
              <a:ext cx="470579" cy="471665"/>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3" name="Freeform 11"/>
            <p:cNvSpPr>
              <a:spLocks noEditPoints="1"/>
            </p:cNvSpPr>
            <p:nvPr/>
          </p:nvSpPr>
          <p:spPr bwMode="auto">
            <a:xfrm>
              <a:off x="8058746" y="5492518"/>
              <a:ext cx="470579" cy="471665"/>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5" name="Freeform 16"/>
            <p:cNvSpPr>
              <a:spLocks noEditPoints="1"/>
            </p:cNvSpPr>
            <p:nvPr/>
          </p:nvSpPr>
          <p:spPr bwMode="auto">
            <a:xfrm>
              <a:off x="8903453" y="5495949"/>
              <a:ext cx="474706" cy="468234"/>
            </a:xfrm>
            <a:custGeom>
              <a:avLst/>
              <a:gdLst>
                <a:gd name="T0" fmla="*/ 150 w 300"/>
                <a:gd name="T1" fmla="*/ 0 h 296"/>
                <a:gd name="T2" fmla="*/ 0 w 300"/>
                <a:gd name="T3" fmla="*/ 148 h 296"/>
                <a:gd name="T4" fmla="*/ 150 w 300"/>
                <a:gd name="T5" fmla="*/ 296 h 296"/>
                <a:gd name="T6" fmla="*/ 300 w 300"/>
                <a:gd name="T7" fmla="*/ 148 h 296"/>
                <a:gd name="T8" fmla="*/ 150 w 300"/>
                <a:gd name="T9" fmla="*/ 0 h 296"/>
                <a:gd name="T10" fmla="*/ 79 w 300"/>
                <a:gd name="T11" fmla="*/ 217 h 296"/>
                <a:gd name="T12" fmla="*/ 79 w 300"/>
                <a:gd name="T13" fmla="*/ 213 h 296"/>
                <a:gd name="T14" fmla="*/ 82 w 300"/>
                <a:gd name="T15" fmla="*/ 199 h 296"/>
                <a:gd name="T16" fmla="*/ 82 w 300"/>
                <a:gd name="T17" fmla="*/ 190 h 296"/>
                <a:gd name="T18" fmla="*/ 91 w 300"/>
                <a:gd name="T19" fmla="*/ 175 h 296"/>
                <a:gd name="T20" fmla="*/ 117 w 300"/>
                <a:gd name="T21" fmla="*/ 172 h 296"/>
                <a:gd name="T22" fmla="*/ 112 w 300"/>
                <a:gd name="T23" fmla="*/ 165 h 296"/>
                <a:gd name="T24" fmla="*/ 111 w 300"/>
                <a:gd name="T25" fmla="*/ 156 h 296"/>
                <a:gd name="T26" fmla="*/ 106 w 300"/>
                <a:gd name="T27" fmla="*/ 160 h 296"/>
                <a:gd name="T28" fmla="*/ 121 w 300"/>
                <a:gd name="T29" fmla="*/ 88 h 296"/>
                <a:gd name="T30" fmla="*/ 141 w 300"/>
                <a:gd name="T31" fmla="*/ 74 h 296"/>
                <a:gd name="T32" fmla="*/ 145 w 300"/>
                <a:gd name="T33" fmla="*/ 69 h 296"/>
                <a:gd name="T34" fmla="*/ 185 w 300"/>
                <a:gd name="T35" fmla="*/ 98 h 296"/>
                <a:gd name="T36" fmla="*/ 189 w 300"/>
                <a:gd name="T37" fmla="*/ 120 h 296"/>
                <a:gd name="T38" fmla="*/ 194 w 300"/>
                <a:gd name="T39" fmla="*/ 141 h 296"/>
                <a:gd name="T40" fmla="*/ 194 w 300"/>
                <a:gd name="T41" fmla="*/ 144 h 296"/>
                <a:gd name="T42" fmla="*/ 197 w 300"/>
                <a:gd name="T43" fmla="*/ 153 h 296"/>
                <a:gd name="T44" fmla="*/ 197 w 300"/>
                <a:gd name="T45" fmla="*/ 156 h 296"/>
                <a:gd name="T46" fmla="*/ 196 w 300"/>
                <a:gd name="T47" fmla="*/ 154 h 296"/>
                <a:gd name="T48" fmla="*/ 197 w 300"/>
                <a:gd name="T49" fmla="*/ 164 h 296"/>
                <a:gd name="T50" fmla="*/ 196 w 300"/>
                <a:gd name="T51" fmla="*/ 168 h 296"/>
                <a:gd name="T52" fmla="*/ 195 w 300"/>
                <a:gd name="T53" fmla="*/ 166 h 296"/>
                <a:gd name="T54" fmla="*/ 194 w 300"/>
                <a:gd name="T55" fmla="*/ 170 h 296"/>
                <a:gd name="T56" fmla="*/ 184 w 300"/>
                <a:gd name="T57" fmla="*/ 175 h 296"/>
                <a:gd name="T58" fmla="*/ 179 w 300"/>
                <a:gd name="T59" fmla="*/ 169 h 296"/>
                <a:gd name="T60" fmla="*/ 175 w 300"/>
                <a:gd name="T61" fmla="*/ 170 h 296"/>
                <a:gd name="T62" fmla="*/ 181 w 300"/>
                <a:gd name="T63" fmla="*/ 176 h 296"/>
                <a:gd name="T64" fmla="*/ 187 w 300"/>
                <a:gd name="T65" fmla="*/ 177 h 296"/>
                <a:gd name="T66" fmla="*/ 191 w 300"/>
                <a:gd name="T67" fmla="*/ 179 h 296"/>
                <a:gd name="T68" fmla="*/ 208 w 300"/>
                <a:gd name="T69" fmla="*/ 182 h 296"/>
                <a:gd name="T70" fmla="*/ 213 w 300"/>
                <a:gd name="T71" fmla="*/ 185 h 296"/>
                <a:gd name="T72" fmla="*/ 217 w 300"/>
                <a:gd name="T73" fmla="*/ 208 h 296"/>
                <a:gd name="T74" fmla="*/ 218 w 300"/>
                <a:gd name="T75" fmla="*/ 217 h 296"/>
                <a:gd name="T76" fmla="*/ 79 w 300"/>
                <a:gd name="T77" fmla="*/ 217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0" h="296">
                  <a:moveTo>
                    <a:pt x="150" y="0"/>
                  </a:moveTo>
                  <a:cubicBezTo>
                    <a:pt x="67" y="0"/>
                    <a:pt x="0" y="66"/>
                    <a:pt x="0" y="148"/>
                  </a:cubicBezTo>
                  <a:cubicBezTo>
                    <a:pt x="0" y="230"/>
                    <a:pt x="67" y="296"/>
                    <a:pt x="150" y="296"/>
                  </a:cubicBezTo>
                  <a:cubicBezTo>
                    <a:pt x="232" y="296"/>
                    <a:pt x="300" y="230"/>
                    <a:pt x="300" y="148"/>
                  </a:cubicBezTo>
                  <a:cubicBezTo>
                    <a:pt x="300" y="66"/>
                    <a:pt x="232" y="0"/>
                    <a:pt x="150" y="0"/>
                  </a:cubicBezTo>
                  <a:close/>
                  <a:moveTo>
                    <a:pt x="79" y="217"/>
                  </a:moveTo>
                  <a:cubicBezTo>
                    <a:pt x="79" y="215"/>
                    <a:pt x="79" y="214"/>
                    <a:pt x="79" y="213"/>
                  </a:cubicBezTo>
                  <a:cubicBezTo>
                    <a:pt x="80" y="208"/>
                    <a:pt x="81" y="203"/>
                    <a:pt x="82" y="199"/>
                  </a:cubicBezTo>
                  <a:cubicBezTo>
                    <a:pt x="82" y="196"/>
                    <a:pt x="81" y="192"/>
                    <a:pt x="82" y="190"/>
                  </a:cubicBezTo>
                  <a:cubicBezTo>
                    <a:pt x="83" y="183"/>
                    <a:pt x="88" y="176"/>
                    <a:pt x="91" y="175"/>
                  </a:cubicBezTo>
                  <a:cubicBezTo>
                    <a:pt x="99" y="172"/>
                    <a:pt x="111" y="175"/>
                    <a:pt x="117" y="172"/>
                  </a:cubicBezTo>
                  <a:cubicBezTo>
                    <a:pt x="114" y="171"/>
                    <a:pt x="113" y="168"/>
                    <a:pt x="112" y="165"/>
                  </a:cubicBezTo>
                  <a:cubicBezTo>
                    <a:pt x="111" y="162"/>
                    <a:pt x="112" y="159"/>
                    <a:pt x="111" y="156"/>
                  </a:cubicBezTo>
                  <a:cubicBezTo>
                    <a:pt x="110" y="156"/>
                    <a:pt x="109" y="160"/>
                    <a:pt x="106" y="160"/>
                  </a:cubicBezTo>
                  <a:cubicBezTo>
                    <a:pt x="115" y="144"/>
                    <a:pt x="113" y="108"/>
                    <a:pt x="121" y="88"/>
                  </a:cubicBezTo>
                  <a:cubicBezTo>
                    <a:pt x="124" y="80"/>
                    <a:pt x="129" y="71"/>
                    <a:pt x="141" y="74"/>
                  </a:cubicBezTo>
                  <a:cubicBezTo>
                    <a:pt x="143" y="72"/>
                    <a:pt x="143" y="71"/>
                    <a:pt x="145" y="69"/>
                  </a:cubicBezTo>
                  <a:cubicBezTo>
                    <a:pt x="168" y="64"/>
                    <a:pt x="179" y="81"/>
                    <a:pt x="185" y="98"/>
                  </a:cubicBezTo>
                  <a:cubicBezTo>
                    <a:pt x="187" y="104"/>
                    <a:pt x="187" y="112"/>
                    <a:pt x="189" y="120"/>
                  </a:cubicBezTo>
                  <a:cubicBezTo>
                    <a:pt x="191" y="127"/>
                    <a:pt x="192" y="135"/>
                    <a:pt x="194" y="141"/>
                  </a:cubicBezTo>
                  <a:cubicBezTo>
                    <a:pt x="194" y="141"/>
                    <a:pt x="194" y="141"/>
                    <a:pt x="194" y="144"/>
                  </a:cubicBezTo>
                  <a:cubicBezTo>
                    <a:pt x="195" y="146"/>
                    <a:pt x="196" y="150"/>
                    <a:pt x="197" y="153"/>
                  </a:cubicBezTo>
                  <a:cubicBezTo>
                    <a:pt x="197" y="154"/>
                    <a:pt x="197" y="155"/>
                    <a:pt x="197" y="156"/>
                  </a:cubicBezTo>
                  <a:cubicBezTo>
                    <a:pt x="197" y="155"/>
                    <a:pt x="196" y="155"/>
                    <a:pt x="196" y="154"/>
                  </a:cubicBezTo>
                  <a:cubicBezTo>
                    <a:pt x="196" y="158"/>
                    <a:pt x="197" y="160"/>
                    <a:pt x="197" y="164"/>
                  </a:cubicBezTo>
                  <a:cubicBezTo>
                    <a:pt x="197" y="165"/>
                    <a:pt x="197" y="167"/>
                    <a:pt x="196" y="168"/>
                  </a:cubicBezTo>
                  <a:cubicBezTo>
                    <a:pt x="196" y="167"/>
                    <a:pt x="195" y="167"/>
                    <a:pt x="195" y="166"/>
                  </a:cubicBezTo>
                  <a:cubicBezTo>
                    <a:pt x="195" y="168"/>
                    <a:pt x="194" y="169"/>
                    <a:pt x="194" y="170"/>
                  </a:cubicBezTo>
                  <a:cubicBezTo>
                    <a:pt x="191" y="170"/>
                    <a:pt x="187" y="175"/>
                    <a:pt x="184" y="175"/>
                  </a:cubicBezTo>
                  <a:cubicBezTo>
                    <a:pt x="181" y="174"/>
                    <a:pt x="182" y="171"/>
                    <a:pt x="179" y="169"/>
                  </a:cubicBezTo>
                  <a:cubicBezTo>
                    <a:pt x="178" y="169"/>
                    <a:pt x="177" y="169"/>
                    <a:pt x="175" y="170"/>
                  </a:cubicBezTo>
                  <a:cubicBezTo>
                    <a:pt x="176" y="173"/>
                    <a:pt x="179" y="175"/>
                    <a:pt x="181" y="176"/>
                  </a:cubicBezTo>
                  <a:cubicBezTo>
                    <a:pt x="183" y="176"/>
                    <a:pt x="186" y="176"/>
                    <a:pt x="187" y="177"/>
                  </a:cubicBezTo>
                  <a:cubicBezTo>
                    <a:pt x="188" y="177"/>
                    <a:pt x="189" y="178"/>
                    <a:pt x="191" y="179"/>
                  </a:cubicBezTo>
                  <a:cubicBezTo>
                    <a:pt x="196" y="181"/>
                    <a:pt x="202" y="180"/>
                    <a:pt x="208" y="182"/>
                  </a:cubicBezTo>
                  <a:cubicBezTo>
                    <a:pt x="209" y="183"/>
                    <a:pt x="210" y="184"/>
                    <a:pt x="213" y="185"/>
                  </a:cubicBezTo>
                  <a:cubicBezTo>
                    <a:pt x="218" y="192"/>
                    <a:pt x="217" y="198"/>
                    <a:pt x="217" y="208"/>
                  </a:cubicBezTo>
                  <a:cubicBezTo>
                    <a:pt x="217" y="211"/>
                    <a:pt x="217" y="214"/>
                    <a:pt x="218" y="217"/>
                  </a:cubicBezTo>
                  <a:cubicBezTo>
                    <a:pt x="218" y="217"/>
                    <a:pt x="218" y="217"/>
                    <a:pt x="79" y="2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0" name="Freeform 11"/>
            <p:cNvSpPr>
              <a:spLocks noEditPoints="1"/>
            </p:cNvSpPr>
            <p:nvPr/>
          </p:nvSpPr>
          <p:spPr bwMode="auto">
            <a:xfrm flipH="1">
              <a:off x="3898571" y="5492518"/>
              <a:ext cx="470579" cy="471665"/>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2" name="Freeform 11"/>
            <p:cNvSpPr>
              <a:spLocks noEditPoints="1"/>
            </p:cNvSpPr>
            <p:nvPr/>
          </p:nvSpPr>
          <p:spPr bwMode="auto">
            <a:xfrm flipH="1">
              <a:off x="7252112" y="5492518"/>
              <a:ext cx="470579" cy="471665"/>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4" name="Freeform 7"/>
            <p:cNvSpPr>
              <a:spLocks noEditPoints="1"/>
            </p:cNvSpPr>
            <p:nvPr/>
          </p:nvSpPr>
          <p:spPr bwMode="auto">
            <a:xfrm>
              <a:off x="4748238" y="5492518"/>
              <a:ext cx="464347" cy="464347"/>
            </a:xfrm>
            <a:custGeom>
              <a:avLst/>
              <a:gdLst>
                <a:gd name="T0" fmla="*/ 0 w 332"/>
                <a:gd name="T1" fmla="*/ 167 h 332"/>
                <a:gd name="T2" fmla="*/ 332 w 332"/>
                <a:gd name="T3" fmla="*/ 167 h 332"/>
                <a:gd name="T4" fmla="*/ 48 w 332"/>
                <a:gd name="T5" fmla="*/ 247 h 332"/>
                <a:gd name="T6" fmla="*/ 49 w 332"/>
                <a:gd name="T7" fmla="*/ 238 h 332"/>
                <a:gd name="T8" fmla="*/ 50 w 332"/>
                <a:gd name="T9" fmla="*/ 223 h 332"/>
                <a:gd name="T10" fmla="*/ 55 w 332"/>
                <a:gd name="T11" fmla="*/ 213 h 332"/>
                <a:gd name="T12" fmla="*/ 62 w 332"/>
                <a:gd name="T13" fmla="*/ 208 h 332"/>
                <a:gd name="T14" fmla="*/ 73 w 332"/>
                <a:gd name="T15" fmla="*/ 203 h 332"/>
                <a:gd name="T16" fmla="*/ 90 w 332"/>
                <a:gd name="T17" fmla="*/ 193 h 332"/>
                <a:gd name="T18" fmla="*/ 105 w 332"/>
                <a:gd name="T19" fmla="*/ 185 h 332"/>
                <a:gd name="T20" fmla="*/ 119 w 332"/>
                <a:gd name="T21" fmla="*/ 178 h 332"/>
                <a:gd name="T22" fmla="*/ 125 w 332"/>
                <a:gd name="T23" fmla="*/ 172 h 332"/>
                <a:gd name="T24" fmla="*/ 129 w 332"/>
                <a:gd name="T25" fmla="*/ 167 h 332"/>
                <a:gd name="T26" fmla="*/ 132 w 332"/>
                <a:gd name="T27" fmla="*/ 161 h 332"/>
                <a:gd name="T28" fmla="*/ 126 w 332"/>
                <a:gd name="T29" fmla="*/ 136 h 332"/>
                <a:gd name="T30" fmla="*/ 123 w 332"/>
                <a:gd name="T31" fmla="*/ 134 h 332"/>
                <a:gd name="T32" fmla="*/ 124 w 332"/>
                <a:gd name="T33" fmla="*/ 125 h 332"/>
                <a:gd name="T34" fmla="*/ 125 w 332"/>
                <a:gd name="T35" fmla="*/ 115 h 332"/>
                <a:gd name="T36" fmla="*/ 128 w 332"/>
                <a:gd name="T37" fmla="*/ 104 h 332"/>
                <a:gd name="T38" fmla="*/ 129 w 332"/>
                <a:gd name="T39" fmla="*/ 98 h 332"/>
                <a:gd name="T40" fmla="*/ 129 w 332"/>
                <a:gd name="T41" fmla="*/ 90 h 332"/>
                <a:gd name="T42" fmla="*/ 130 w 332"/>
                <a:gd name="T43" fmla="*/ 82 h 332"/>
                <a:gd name="T44" fmla="*/ 135 w 332"/>
                <a:gd name="T45" fmla="*/ 74 h 332"/>
                <a:gd name="T46" fmla="*/ 138 w 332"/>
                <a:gd name="T47" fmla="*/ 68 h 332"/>
                <a:gd name="T48" fmla="*/ 143 w 332"/>
                <a:gd name="T49" fmla="*/ 65 h 332"/>
                <a:gd name="T50" fmla="*/ 146 w 332"/>
                <a:gd name="T51" fmla="*/ 62 h 332"/>
                <a:gd name="T52" fmla="*/ 153 w 332"/>
                <a:gd name="T53" fmla="*/ 57 h 332"/>
                <a:gd name="T54" fmla="*/ 161 w 332"/>
                <a:gd name="T55" fmla="*/ 56 h 332"/>
                <a:gd name="T56" fmla="*/ 168 w 332"/>
                <a:gd name="T57" fmla="*/ 55 h 332"/>
                <a:gd name="T58" fmla="*/ 173 w 332"/>
                <a:gd name="T59" fmla="*/ 56 h 332"/>
                <a:gd name="T60" fmla="*/ 178 w 332"/>
                <a:gd name="T61" fmla="*/ 57 h 332"/>
                <a:gd name="T62" fmla="*/ 184 w 332"/>
                <a:gd name="T63" fmla="*/ 59 h 332"/>
                <a:gd name="T64" fmla="*/ 186 w 332"/>
                <a:gd name="T65" fmla="*/ 64 h 332"/>
                <a:gd name="T66" fmla="*/ 190 w 332"/>
                <a:gd name="T67" fmla="*/ 66 h 332"/>
                <a:gd name="T68" fmla="*/ 194 w 332"/>
                <a:gd name="T69" fmla="*/ 68 h 332"/>
                <a:gd name="T70" fmla="*/ 197 w 332"/>
                <a:gd name="T71" fmla="*/ 74 h 332"/>
                <a:gd name="T72" fmla="*/ 199 w 332"/>
                <a:gd name="T73" fmla="*/ 80 h 332"/>
                <a:gd name="T74" fmla="*/ 202 w 332"/>
                <a:gd name="T75" fmla="*/ 99 h 332"/>
                <a:gd name="T76" fmla="*/ 199 w 332"/>
                <a:gd name="T77" fmla="*/ 111 h 332"/>
                <a:gd name="T78" fmla="*/ 203 w 332"/>
                <a:gd name="T79" fmla="*/ 115 h 332"/>
                <a:gd name="T80" fmla="*/ 203 w 332"/>
                <a:gd name="T81" fmla="*/ 125 h 332"/>
                <a:gd name="T82" fmla="*/ 203 w 332"/>
                <a:gd name="T83" fmla="*/ 134 h 332"/>
                <a:gd name="T84" fmla="*/ 197 w 332"/>
                <a:gd name="T85" fmla="*/ 141 h 332"/>
                <a:gd name="T86" fmla="*/ 194 w 332"/>
                <a:gd name="T87" fmla="*/ 158 h 332"/>
                <a:gd name="T88" fmla="*/ 199 w 332"/>
                <a:gd name="T89" fmla="*/ 164 h 332"/>
                <a:gd name="T90" fmla="*/ 215 w 332"/>
                <a:gd name="T91" fmla="*/ 171 h 332"/>
                <a:gd name="T92" fmla="*/ 237 w 332"/>
                <a:gd name="T93" fmla="*/ 174 h 332"/>
                <a:gd name="T94" fmla="*/ 249 w 332"/>
                <a:gd name="T95" fmla="*/ 178 h 332"/>
                <a:gd name="T96" fmla="*/ 267 w 332"/>
                <a:gd name="T97" fmla="*/ 182 h 332"/>
                <a:gd name="T98" fmla="*/ 276 w 332"/>
                <a:gd name="T99" fmla="*/ 185 h 332"/>
                <a:gd name="T100" fmla="*/ 283 w 332"/>
                <a:gd name="T101" fmla="*/ 196 h 332"/>
                <a:gd name="T102" fmla="*/ 284 w 332"/>
                <a:gd name="T103" fmla="*/ 247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2" h="332">
                  <a:moveTo>
                    <a:pt x="166" y="0"/>
                  </a:moveTo>
                  <a:cubicBezTo>
                    <a:pt x="74" y="0"/>
                    <a:pt x="0" y="74"/>
                    <a:pt x="0" y="167"/>
                  </a:cubicBezTo>
                  <a:cubicBezTo>
                    <a:pt x="0" y="258"/>
                    <a:pt x="74" y="332"/>
                    <a:pt x="166" y="332"/>
                  </a:cubicBezTo>
                  <a:cubicBezTo>
                    <a:pt x="257" y="332"/>
                    <a:pt x="332" y="258"/>
                    <a:pt x="332" y="167"/>
                  </a:cubicBezTo>
                  <a:cubicBezTo>
                    <a:pt x="332" y="74"/>
                    <a:pt x="257" y="0"/>
                    <a:pt x="166" y="0"/>
                  </a:cubicBezTo>
                  <a:close/>
                  <a:moveTo>
                    <a:pt x="48" y="247"/>
                  </a:moveTo>
                  <a:cubicBezTo>
                    <a:pt x="49" y="244"/>
                    <a:pt x="49" y="243"/>
                    <a:pt x="49" y="243"/>
                  </a:cubicBezTo>
                  <a:cubicBezTo>
                    <a:pt x="49" y="243"/>
                    <a:pt x="50" y="240"/>
                    <a:pt x="49" y="238"/>
                  </a:cubicBezTo>
                  <a:cubicBezTo>
                    <a:pt x="49" y="237"/>
                    <a:pt x="50" y="230"/>
                    <a:pt x="50" y="227"/>
                  </a:cubicBezTo>
                  <a:cubicBezTo>
                    <a:pt x="50" y="226"/>
                    <a:pt x="50" y="223"/>
                    <a:pt x="50" y="223"/>
                  </a:cubicBezTo>
                  <a:cubicBezTo>
                    <a:pt x="50" y="222"/>
                    <a:pt x="50" y="220"/>
                    <a:pt x="51" y="216"/>
                  </a:cubicBezTo>
                  <a:cubicBezTo>
                    <a:pt x="51" y="213"/>
                    <a:pt x="54" y="213"/>
                    <a:pt x="55" y="213"/>
                  </a:cubicBezTo>
                  <a:cubicBezTo>
                    <a:pt x="56" y="212"/>
                    <a:pt x="56" y="212"/>
                    <a:pt x="57" y="212"/>
                  </a:cubicBezTo>
                  <a:cubicBezTo>
                    <a:pt x="57" y="211"/>
                    <a:pt x="58" y="209"/>
                    <a:pt x="62" y="208"/>
                  </a:cubicBezTo>
                  <a:cubicBezTo>
                    <a:pt x="64" y="207"/>
                    <a:pt x="68" y="205"/>
                    <a:pt x="70" y="205"/>
                  </a:cubicBezTo>
                  <a:cubicBezTo>
                    <a:pt x="71" y="204"/>
                    <a:pt x="73" y="204"/>
                    <a:pt x="73" y="203"/>
                  </a:cubicBezTo>
                  <a:cubicBezTo>
                    <a:pt x="74" y="202"/>
                    <a:pt x="77" y="200"/>
                    <a:pt x="80" y="198"/>
                  </a:cubicBezTo>
                  <a:cubicBezTo>
                    <a:pt x="83" y="196"/>
                    <a:pt x="86" y="195"/>
                    <a:pt x="90" y="193"/>
                  </a:cubicBezTo>
                  <a:cubicBezTo>
                    <a:pt x="93" y="191"/>
                    <a:pt x="94" y="190"/>
                    <a:pt x="97" y="188"/>
                  </a:cubicBezTo>
                  <a:cubicBezTo>
                    <a:pt x="99" y="186"/>
                    <a:pt x="103" y="185"/>
                    <a:pt x="105" y="185"/>
                  </a:cubicBezTo>
                  <a:cubicBezTo>
                    <a:pt x="106" y="183"/>
                    <a:pt x="111" y="181"/>
                    <a:pt x="112" y="180"/>
                  </a:cubicBezTo>
                  <a:cubicBezTo>
                    <a:pt x="114" y="180"/>
                    <a:pt x="118" y="178"/>
                    <a:pt x="119" y="178"/>
                  </a:cubicBezTo>
                  <a:cubicBezTo>
                    <a:pt x="120" y="178"/>
                    <a:pt x="121" y="177"/>
                    <a:pt x="121" y="176"/>
                  </a:cubicBezTo>
                  <a:cubicBezTo>
                    <a:pt x="123" y="176"/>
                    <a:pt x="125" y="173"/>
                    <a:pt x="125" y="172"/>
                  </a:cubicBezTo>
                  <a:cubicBezTo>
                    <a:pt x="126" y="171"/>
                    <a:pt x="127" y="170"/>
                    <a:pt x="127" y="170"/>
                  </a:cubicBezTo>
                  <a:cubicBezTo>
                    <a:pt x="128" y="169"/>
                    <a:pt x="129" y="167"/>
                    <a:pt x="129" y="167"/>
                  </a:cubicBezTo>
                  <a:cubicBezTo>
                    <a:pt x="129" y="167"/>
                    <a:pt x="130" y="164"/>
                    <a:pt x="132" y="163"/>
                  </a:cubicBezTo>
                  <a:cubicBezTo>
                    <a:pt x="133" y="162"/>
                    <a:pt x="132" y="162"/>
                    <a:pt x="132" y="161"/>
                  </a:cubicBezTo>
                  <a:cubicBezTo>
                    <a:pt x="130" y="160"/>
                    <a:pt x="128" y="154"/>
                    <a:pt x="127" y="150"/>
                  </a:cubicBezTo>
                  <a:cubicBezTo>
                    <a:pt x="126" y="146"/>
                    <a:pt x="126" y="137"/>
                    <a:pt x="126" y="136"/>
                  </a:cubicBezTo>
                  <a:cubicBezTo>
                    <a:pt x="126" y="135"/>
                    <a:pt x="126" y="135"/>
                    <a:pt x="125" y="135"/>
                  </a:cubicBezTo>
                  <a:cubicBezTo>
                    <a:pt x="124" y="135"/>
                    <a:pt x="123" y="135"/>
                    <a:pt x="123" y="134"/>
                  </a:cubicBezTo>
                  <a:cubicBezTo>
                    <a:pt x="121" y="132"/>
                    <a:pt x="123" y="130"/>
                    <a:pt x="123" y="128"/>
                  </a:cubicBezTo>
                  <a:cubicBezTo>
                    <a:pt x="124" y="127"/>
                    <a:pt x="124" y="125"/>
                    <a:pt x="124" y="125"/>
                  </a:cubicBezTo>
                  <a:cubicBezTo>
                    <a:pt x="124" y="124"/>
                    <a:pt x="124" y="121"/>
                    <a:pt x="124" y="120"/>
                  </a:cubicBezTo>
                  <a:cubicBezTo>
                    <a:pt x="125" y="118"/>
                    <a:pt x="125" y="117"/>
                    <a:pt x="125" y="115"/>
                  </a:cubicBezTo>
                  <a:cubicBezTo>
                    <a:pt x="126" y="112"/>
                    <a:pt x="125" y="108"/>
                    <a:pt x="126" y="106"/>
                  </a:cubicBezTo>
                  <a:cubicBezTo>
                    <a:pt x="126" y="103"/>
                    <a:pt x="127" y="103"/>
                    <a:pt x="128" y="104"/>
                  </a:cubicBezTo>
                  <a:cubicBezTo>
                    <a:pt x="128" y="104"/>
                    <a:pt x="129" y="104"/>
                    <a:pt x="129" y="102"/>
                  </a:cubicBezTo>
                  <a:cubicBezTo>
                    <a:pt x="129" y="101"/>
                    <a:pt x="129" y="99"/>
                    <a:pt x="129" y="98"/>
                  </a:cubicBezTo>
                  <a:cubicBezTo>
                    <a:pt x="129" y="97"/>
                    <a:pt x="129" y="93"/>
                    <a:pt x="129" y="91"/>
                  </a:cubicBezTo>
                  <a:cubicBezTo>
                    <a:pt x="129" y="90"/>
                    <a:pt x="129" y="90"/>
                    <a:pt x="129" y="90"/>
                  </a:cubicBezTo>
                  <a:cubicBezTo>
                    <a:pt x="130" y="89"/>
                    <a:pt x="130" y="88"/>
                    <a:pt x="130" y="86"/>
                  </a:cubicBezTo>
                  <a:cubicBezTo>
                    <a:pt x="129" y="85"/>
                    <a:pt x="130" y="82"/>
                    <a:pt x="130" y="82"/>
                  </a:cubicBezTo>
                  <a:cubicBezTo>
                    <a:pt x="132" y="81"/>
                    <a:pt x="133" y="80"/>
                    <a:pt x="133" y="77"/>
                  </a:cubicBezTo>
                  <a:cubicBezTo>
                    <a:pt x="134" y="75"/>
                    <a:pt x="134" y="75"/>
                    <a:pt x="135" y="74"/>
                  </a:cubicBezTo>
                  <a:cubicBezTo>
                    <a:pt x="135" y="73"/>
                    <a:pt x="137" y="72"/>
                    <a:pt x="137" y="71"/>
                  </a:cubicBezTo>
                  <a:cubicBezTo>
                    <a:pt x="137" y="69"/>
                    <a:pt x="137" y="69"/>
                    <a:pt x="138" y="68"/>
                  </a:cubicBezTo>
                  <a:cubicBezTo>
                    <a:pt x="139" y="67"/>
                    <a:pt x="139" y="67"/>
                    <a:pt x="139" y="66"/>
                  </a:cubicBezTo>
                  <a:cubicBezTo>
                    <a:pt x="139" y="66"/>
                    <a:pt x="141" y="66"/>
                    <a:pt x="143" y="65"/>
                  </a:cubicBezTo>
                  <a:cubicBezTo>
                    <a:pt x="144" y="63"/>
                    <a:pt x="144" y="64"/>
                    <a:pt x="144" y="63"/>
                  </a:cubicBezTo>
                  <a:cubicBezTo>
                    <a:pt x="145" y="62"/>
                    <a:pt x="146" y="62"/>
                    <a:pt x="146" y="62"/>
                  </a:cubicBezTo>
                  <a:cubicBezTo>
                    <a:pt x="146" y="62"/>
                    <a:pt x="149" y="59"/>
                    <a:pt x="150" y="59"/>
                  </a:cubicBezTo>
                  <a:cubicBezTo>
                    <a:pt x="151" y="58"/>
                    <a:pt x="152" y="58"/>
                    <a:pt x="153" y="57"/>
                  </a:cubicBezTo>
                  <a:cubicBezTo>
                    <a:pt x="154" y="57"/>
                    <a:pt x="155" y="57"/>
                    <a:pt x="156" y="57"/>
                  </a:cubicBezTo>
                  <a:cubicBezTo>
                    <a:pt x="159" y="57"/>
                    <a:pt x="160" y="56"/>
                    <a:pt x="161" y="56"/>
                  </a:cubicBezTo>
                  <a:cubicBezTo>
                    <a:pt x="162" y="55"/>
                    <a:pt x="164" y="55"/>
                    <a:pt x="164" y="55"/>
                  </a:cubicBezTo>
                  <a:cubicBezTo>
                    <a:pt x="165" y="56"/>
                    <a:pt x="167" y="56"/>
                    <a:pt x="168" y="55"/>
                  </a:cubicBezTo>
                  <a:cubicBezTo>
                    <a:pt x="169" y="55"/>
                    <a:pt x="169" y="55"/>
                    <a:pt x="170" y="55"/>
                  </a:cubicBezTo>
                  <a:cubicBezTo>
                    <a:pt x="171" y="55"/>
                    <a:pt x="172" y="56"/>
                    <a:pt x="173" y="56"/>
                  </a:cubicBezTo>
                  <a:cubicBezTo>
                    <a:pt x="173" y="56"/>
                    <a:pt x="174" y="56"/>
                    <a:pt x="176" y="56"/>
                  </a:cubicBezTo>
                  <a:cubicBezTo>
                    <a:pt x="177" y="57"/>
                    <a:pt x="177" y="57"/>
                    <a:pt x="178" y="57"/>
                  </a:cubicBezTo>
                  <a:cubicBezTo>
                    <a:pt x="179" y="57"/>
                    <a:pt x="180" y="57"/>
                    <a:pt x="181" y="58"/>
                  </a:cubicBezTo>
                  <a:cubicBezTo>
                    <a:pt x="182" y="58"/>
                    <a:pt x="182" y="59"/>
                    <a:pt x="184" y="59"/>
                  </a:cubicBezTo>
                  <a:cubicBezTo>
                    <a:pt x="185" y="60"/>
                    <a:pt x="185" y="63"/>
                    <a:pt x="185" y="63"/>
                  </a:cubicBezTo>
                  <a:cubicBezTo>
                    <a:pt x="185" y="64"/>
                    <a:pt x="186" y="64"/>
                    <a:pt x="186" y="64"/>
                  </a:cubicBezTo>
                  <a:cubicBezTo>
                    <a:pt x="187" y="65"/>
                    <a:pt x="188" y="64"/>
                    <a:pt x="188" y="64"/>
                  </a:cubicBezTo>
                  <a:cubicBezTo>
                    <a:pt x="189" y="64"/>
                    <a:pt x="190" y="65"/>
                    <a:pt x="190" y="66"/>
                  </a:cubicBezTo>
                  <a:cubicBezTo>
                    <a:pt x="191" y="66"/>
                    <a:pt x="193" y="67"/>
                    <a:pt x="193" y="68"/>
                  </a:cubicBezTo>
                  <a:cubicBezTo>
                    <a:pt x="194" y="68"/>
                    <a:pt x="194" y="68"/>
                    <a:pt x="194" y="68"/>
                  </a:cubicBezTo>
                  <a:cubicBezTo>
                    <a:pt x="194" y="69"/>
                    <a:pt x="195" y="69"/>
                    <a:pt x="195" y="71"/>
                  </a:cubicBezTo>
                  <a:cubicBezTo>
                    <a:pt x="196" y="72"/>
                    <a:pt x="196" y="73"/>
                    <a:pt x="197" y="74"/>
                  </a:cubicBezTo>
                  <a:cubicBezTo>
                    <a:pt x="197" y="74"/>
                    <a:pt x="198" y="75"/>
                    <a:pt x="198" y="76"/>
                  </a:cubicBezTo>
                  <a:cubicBezTo>
                    <a:pt x="198" y="77"/>
                    <a:pt x="199" y="79"/>
                    <a:pt x="199" y="80"/>
                  </a:cubicBezTo>
                  <a:cubicBezTo>
                    <a:pt x="200" y="82"/>
                    <a:pt x="200" y="86"/>
                    <a:pt x="200" y="89"/>
                  </a:cubicBezTo>
                  <a:cubicBezTo>
                    <a:pt x="202" y="90"/>
                    <a:pt x="202" y="92"/>
                    <a:pt x="202" y="99"/>
                  </a:cubicBezTo>
                  <a:cubicBezTo>
                    <a:pt x="200" y="106"/>
                    <a:pt x="199" y="109"/>
                    <a:pt x="199" y="110"/>
                  </a:cubicBezTo>
                  <a:cubicBezTo>
                    <a:pt x="198" y="112"/>
                    <a:pt x="199" y="111"/>
                    <a:pt x="199" y="111"/>
                  </a:cubicBezTo>
                  <a:cubicBezTo>
                    <a:pt x="200" y="111"/>
                    <a:pt x="200" y="110"/>
                    <a:pt x="202" y="110"/>
                  </a:cubicBezTo>
                  <a:cubicBezTo>
                    <a:pt x="203" y="111"/>
                    <a:pt x="203" y="114"/>
                    <a:pt x="203" y="115"/>
                  </a:cubicBezTo>
                  <a:cubicBezTo>
                    <a:pt x="203" y="116"/>
                    <a:pt x="203" y="117"/>
                    <a:pt x="203" y="120"/>
                  </a:cubicBezTo>
                  <a:cubicBezTo>
                    <a:pt x="203" y="124"/>
                    <a:pt x="203" y="124"/>
                    <a:pt x="203" y="125"/>
                  </a:cubicBezTo>
                  <a:cubicBezTo>
                    <a:pt x="204" y="127"/>
                    <a:pt x="203" y="128"/>
                    <a:pt x="203" y="129"/>
                  </a:cubicBezTo>
                  <a:cubicBezTo>
                    <a:pt x="203" y="129"/>
                    <a:pt x="203" y="133"/>
                    <a:pt x="203" y="134"/>
                  </a:cubicBezTo>
                  <a:cubicBezTo>
                    <a:pt x="203" y="135"/>
                    <a:pt x="202" y="138"/>
                    <a:pt x="202" y="139"/>
                  </a:cubicBezTo>
                  <a:cubicBezTo>
                    <a:pt x="200" y="141"/>
                    <a:pt x="197" y="141"/>
                    <a:pt x="197" y="141"/>
                  </a:cubicBezTo>
                  <a:cubicBezTo>
                    <a:pt x="196" y="139"/>
                    <a:pt x="196" y="141"/>
                    <a:pt x="196" y="144"/>
                  </a:cubicBezTo>
                  <a:cubicBezTo>
                    <a:pt x="196" y="147"/>
                    <a:pt x="194" y="156"/>
                    <a:pt x="194" y="158"/>
                  </a:cubicBezTo>
                  <a:cubicBezTo>
                    <a:pt x="194" y="159"/>
                    <a:pt x="194" y="159"/>
                    <a:pt x="196" y="160"/>
                  </a:cubicBezTo>
                  <a:cubicBezTo>
                    <a:pt x="197" y="162"/>
                    <a:pt x="199" y="164"/>
                    <a:pt x="199" y="164"/>
                  </a:cubicBezTo>
                  <a:cubicBezTo>
                    <a:pt x="200" y="165"/>
                    <a:pt x="203" y="167"/>
                    <a:pt x="205" y="168"/>
                  </a:cubicBezTo>
                  <a:cubicBezTo>
                    <a:pt x="206" y="168"/>
                    <a:pt x="212" y="170"/>
                    <a:pt x="215" y="171"/>
                  </a:cubicBezTo>
                  <a:cubicBezTo>
                    <a:pt x="218" y="172"/>
                    <a:pt x="221" y="172"/>
                    <a:pt x="224" y="172"/>
                  </a:cubicBezTo>
                  <a:cubicBezTo>
                    <a:pt x="226" y="173"/>
                    <a:pt x="234" y="174"/>
                    <a:pt x="237" y="174"/>
                  </a:cubicBezTo>
                  <a:cubicBezTo>
                    <a:pt x="238" y="176"/>
                    <a:pt x="242" y="177"/>
                    <a:pt x="243" y="177"/>
                  </a:cubicBezTo>
                  <a:cubicBezTo>
                    <a:pt x="244" y="178"/>
                    <a:pt x="248" y="178"/>
                    <a:pt x="249" y="178"/>
                  </a:cubicBezTo>
                  <a:cubicBezTo>
                    <a:pt x="251" y="178"/>
                    <a:pt x="256" y="179"/>
                    <a:pt x="257" y="180"/>
                  </a:cubicBezTo>
                  <a:cubicBezTo>
                    <a:pt x="259" y="180"/>
                    <a:pt x="263" y="181"/>
                    <a:pt x="267" y="182"/>
                  </a:cubicBezTo>
                  <a:cubicBezTo>
                    <a:pt x="272" y="183"/>
                    <a:pt x="274" y="183"/>
                    <a:pt x="274" y="185"/>
                  </a:cubicBezTo>
                  <a:cubicBezTo>
                    <a:pt x="275" y="185"/>
                    <a:pt x="275" y="185"/>
                    <a:pt x="276" y="185"/>
                  </a:cubicBezTo>
                  <a:cubicBezTo>
                    <a:pt x="278" y="185"/>
                    <a:pt x="279" y="186"/>
                    <a:pt x="279" y="187"/>
                  </a:cubicBezTo>
                  <a:cubicBezTo>
                    <a:pt x="281" y="189"/>
                    <a:pt x="283" y="196"/>
                    <a:pt x="283" y="196"/>
                  </a:cubicBezTo>
                  <a:cubicBezTo>
                    <a:pt x="283" y="196"/>
                    <a:pt x="284" y="198"/>
                    <a:pt x="284" y="199"/>
                  </a:cubicBezTo>
                  <a:cubicBezTo>
                    <a:pt x="284" y="247"/>
                    <a:pt x="284" y="247"/>
                    <a:pt x="284" y="247"/>
                  </a:cubicBezTo>
                  <a:cubicBezTo>
                    <a:pt x="284" y="247"/>
                    <a:pt x="284" y="247"/>
                    <a:pt x="48" y="2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5" name="Freeform 26"/>
            <p:cNvSpPr>
              <a:spLocks noEditPoints="1"/>
            </p:cNvSpPr>
            <p:nvPr/>
          </p:nvSpPr>
          <p:spPr bwMode="auto">
            <a:xfrm>
              <a:off x="5599923" y="5494338"/>
              <a:ext cx="447675" cy="447675"/>
            </a:xfrm>
            <a:custGeom>
              <a:avLst/>
              <a:gdLst>
                <a:gd name="T0" fmla="*/ 0 w 192"/>
                <a:gd name="T1" fmla="*/ 96 h 192"/>
                <a:gd name="T2" fmla="*/ 192 w 192"/>
                <a:gd name="T3" fmla="*/ 96 h 192"/>
                <a:gd name="T4" fmla="*/ 40 w 192"/>
                <a:gd name="T5" fmla="*/ 143 h 192"/>
                <a:gd name="T6" fmla="*/ 42 w 192"/>
                <a:gd name="T7" fmla="*/ 131 h 192"/>
                <a:gd name="T8" fmla="*/ 60 w 192"/>
                <a:gd name="T9" fmla="*/ 122 h 192"/>
                <a:gd name="T10" fmla="*/ 71 w 192"/>
                <a:gd name="T11" fmla="*/ 113 h 192"/>
                <a:gd name="T12" fmla="*/ 80 w 192"/>
                <a:gd name="T13" fmla="*/ 103 h 192"/>
                <a:gd name="T14" fmla="*/ 81 w 192"/>
                <a:gd name="T15" fmla="*/ 89 h 192"/>
                <a:gd name="T16" fmla="*/ 79 w 192"/>
                <a:gd name="T17" fmla="*/ 90 h 192"/>
                <a:gd name="T18" fmla="*/ 79 w 192"/>
                <a:gd name="T19" fmla="*/ 90 h 192"/>
                <a:gd name="T20" fmla="*/ 78 w 192"/>
                <a:gd name="T21" fmla="*/ 89 h 192"/>
                <a:gd name="T22" fmla="*/ 77 w 192"/>
                <a:gd name="T23" fmla="*/ 90 h 192"/>
                <a:gd name="T24" fmla="*/ 77 w 192"/>
                <a:gd name="T25" fmla="*/ 90 h 192"/>
                <a:gd name="T26" fmla="*/ 76 w 192"/>
                <a:gd name="T27" fmla="*/ 91 h 192"/>
                <a:gd name="T28" fmla="*/ 73 w 192"/>
                <a:gd name="T29" fmla="*/ 90 h 192"/>
                <a:gd name="T30" fmla="*/ 72 w 192"/>
                <a:gd name="T31" fmla="*/ 89 h 192"/>
                <a:gd name="T32" fmla="*/ 73 w 192"/>
                <a:gd name="T33" fmla="*/ 90 h 192"/>
                <a:gd name="T34" fmla="*/ 72 w 192"/>
                <a:gd name="T35" fmla="*/ 89 h 192"/>
                <a:gd name="T36" fmla="*/ 71 w 192"/>
                <a:gd name="T37" fmla="*/ 87 h 192"/>
                <a:gd name="T38" fmla="*/ 68 w 192"/>
                <a:gd name="T39" fmla="*/ 82 h 192"/>
                <a:gd name="T40" fmla="*/ 68 w 192"/>
                <a:gd name="T41" fmla="*/ 82 h 192"/>
                <a:gd name="T42" fmla="*/ 68 w 192"/>
                <a:gd name="T43" fmla="*/ 70 h 192"/>
                <a:gd name="T44" fmla="*/ 79 w 192"/>
                <a:gd name="T45" fmla="*/ 38 h 192"/>
                <a:gd name="T46" fmla="*/ 95 w 192"/>
                <a:gd name="T47" fmla="*/ 29 h 192"/>
                <a:gd name="T48" fmla="*/ 109 w 192"/>
                <a:gd name="T49" fmla="*/ 31 h 192"/>
                <a:gd name="T50" fmla="*/ 124 w 192"/>
                <a:gd name="T51" fmla="*/ 50 h 192"/>
                <a:gd name="T52" fmla="*/ 122 w 192"/>
                <a:gd name="T53" fmla="*/ 85 h 192"/>
                <a:gd name="T54" fmla="*/ 121 w 192"/>
                <a:gd name="T55" fmla="*/ 88 h 192"/>
                <a:gd name="T56" fmla="*/ 120 w 192"/>
                <a:gd name="T57" fmla="*/ 89 h 192"/>
                <a:gd name="T58" fmla="*/ 116 w 192"/>
                <a:gd name="T59" fmla="*/ 94 h 192"/>
                <a:gd name="T60" fmla="*/ 117 w 192"/>
                <a:gd name="T61" fmla="*/ 93 h 192"/>
                <a:gd name="T62" fmla="*/ 116 w 192"/>
                <a:gd name="T63" fmla="*/ 92 h 192"/>
                <a:gd name="T64" fmla="*/ 115 w 192"/>
                <a:gd name="T65" fmla="*/ 93 h 192"/>
                <a:gd name="T66" fmla="*/ 113 w 192"/>
                <a:gd name="T67" fmla="*/ 94 h 192"/>
                <a:gd name="T68" fmla="*/ 114 w 192"/>
                <a:gd name="T69" fmla="*/ 93 h 192"/>
                <a:gd name="T70" fmla="*/ 112 w 192"/>
                <a:gd name="T71" fmla="*/ 98 h 192"/>
                <a:gd name="T72" fmla="*/ 125 w 192"/>
                <a:gd name="T73" fmla="*/ 108 h 192"/>
                <a:gd name="T74" fmla="*/ 146 w 192"/>
                <a:gd name="T75" fmla="*/ 115 h 192"/>
                <a:gd name="T76" fmla="*/ 159 w 192"/>
                <a:gd name="T77" fmla="*/ 130 h 192"/>
                <a:gd name="T78" fmla="*/ 40 w 192"/>
                <a:gd name="T79" fmla="*/ 1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40" y="143"/>
                  </a:moveTo>
                  <a:cubicBezTo>
                    <a:pt x="40" y="140"/>
                    <a:pt x="41" y="139"/>
                    <a:pt x="41" y="137"/>
                  </a:cubicBezTo>
                  <a:cubicBezTo>
                    <a:pt x="41" y="134"/>
                    <a:pt x="41" y="132"/>
                    <a:pt x="42" y="131"/>
                  </a:cubicBezTo>
                  <a:cubicBezTo>
                    <a:pt x="43" y="130"/>
                    <a:pt x="44" y="130"/>
                    <a:pt x="45" y="129"/>
                  </a:cubicBezTo>
                  <a:cubicBezTo>
                    <a:pt x="52" y="125"/>
                    <a:pt x="57" y="124"/>
                    <a:pt x="60" y="122"/>
                  </a:cubicBezTo>
                  <a:cubicBezTo>
                    <a:pt x="62" y="120"/>
                    <a:pt x="64" y="118"/>
                    <a:pt x="65" y="117"/>
                  </a:cubicBezTo>
                  <a:cubicBezTo>
                    <a:pt x="68" y="116"/>
                    <a:pt x="68" y="115"/>
                    <a:pt x="71" y="113"/>
                  </a:cubicBezTo>
                  <a:cubicBezTo>
                    <a:pt x="73" y="111"/>
                    <a:pt x="75" y="109"/>
                    <a:pt x="75" y="109"/>
                  </a:cubicBezTo>
                  <a:cubicBezTo>
                    <a:pt x="77" y="105"/>
                    <a:pt x="79" y="103"/>
                    <a:pt x="80" y="103"/>
                  </a:cubicBezTo>
                  <a:cubicBezTo>
                    <a:pt x="83" y="102"/>
                    <a:pt x="82" y="103"/>
                    <a:pt x="81" y="94"/>
                  </a:cubicBezTo>
                  <a:cubicBezTo>
                    <a:pt x="81" y="91"/>
                    <a:pt x="81" y="90"/>
                    <a:pt x="81" y="89"/>
                  </a:cubicBezTo>
                  <a:cubicBezTo>
                    <a:pt x="80" y="88"/>
                    <a:pt x="81" y="90"/>
                    <a:pt x="80" y="90"/>
                  </a:cubicBezTo>
                  <a:cubicBezTo>
                    <a:pt x="80" y="90"/>
                    <a:pt x="79" y="90"/>
                    <a:pt x="79" y="90"/>
                  </a:cubicBezTo>
                  <a:cubicBezTo>
                    <a:pt x="79" y="90"/>
                    <a:pt x="79" y="90"/>
                    <a:pt x="79" y="90"/>
                  </a:cubicBezTo>
                  <a:cubicBezTo>
                    <a:pt x="79" y="90"/>
                    <a:pt x="79" y="90"/>
                    <a:pt x="79" y="90"/>
                  </a:cubicBezTo>
                  <a:cubicBezTo>
                    <a:pt x="79" y="90"/>
                    <a:pt x="79" y="89"/>
                    <a:pt x="78" y="89"/>
                  </a:cubicBezTo>
                  <a:cubicBezTo>
                    <a:pt x="78" y="89"/>
                    <a:pt x="78" y="89"/>
                    <a:pt x="78" y="89"/>
                  </a:cubicBezTo>
                  <a:cubicBezTo>
                    <a:pt x="77" y="89"/>
                    <a:pt x="77" y="89"/>
                    <a:pt x="77" y="89"/>
                  </a:cubicBezTo>
                  <a:cubicBezTo>
                    <a:pt x="77" y="89"/>
                    <a:pt x="77" y="90"/>
                    <a:pt x="77" y="90"/>
                  </a:cubicBezTo>
                  <a:cubicBezTo>
                    <a:pt x="77" y="90"/>
                    <a:pt x="78" y="90"/>
                    <a:pt x="78" y="90"/>
                  </a:cubicBezTo>
                  <a:cubicBezTo>
                    <a:pt x="78" y="90"/>
                    <a:pt x="78" y="90"/>
                    <a:pt x="77" y="90"/>
                  </a:cubicBezTo>
                  <a:cubicBezTo>
                    <a:pt x="77" y="90"/>
                    <a:pt x="75" y="89"/>
                    <a:pt x="75" y="88"/>
                  </a:cubicBezTo>
                  <a:cubicBezTo>
                    <a:pt x="75" y="90"/>
                    <a:pt x="76" y="90"/>
                    <a:pt x="76" y="91"/>
                  </a:cubicBezTo>
                  <a:cubicBezTo>
                    <a:pt x="76" y="91"/>
                    <a:pt x="75" y="91"/>
                    <a:pt x="75" y="90"/>
                  </a:cubicBezTo>
                  <a:cubicBezTo>
                    <a:pt x="74" y="90"/>
                    <a:pt x="74" y="90"/>
                    <a:pt x="73" y="90"/>
                  </a:cubicBezTo>
                  <a:cubicBezTo>
                    <a:pt x="73" y="90"/>
                    <a:pt x="74" y="90"/>
                    <a:pt x="75" y="91"/>
                  </a:cubicBezTo>
                  <a:cubicBezTo>
                    <a:pt x="73" y="90"/>
                    <a:pt x="73" y="90"/>
                    <a:pt x="72" y="89"/>
                  </a:cubicBezTo>
                  <a:cubicBezTo>
                    <a:pt x="72" y="89"/>
                    <a:pt x="72" y="89"/>
                    <a:pt x="72" y="89"/>
                  </a:cubicBezTo>
                  <a:cubicBezTo>
                    <a:pt x="73" y="90"/>
                    <a:pt x="73" y="90"/>
                    <a:pt x="73" y="90"/>
                  </a:cubicBezTo>
                  <a:cubicBezTo>
                    <a:pt x="73" y="90"/>
                    <a:pt x="72" y="90"/>
                    <a:pt x="72" y="89"/>
                  </a:cubicBezTo>
                  <a:cubicBezTo>
                    <a:pt x="72" y="89"/>
                    <a:pt x="72" y="89"/>
                    <a:pt x="72" y="89"/>
                  </a:cubicBezTo>
                  <a:cubicBezTo>
                    <a:pt x="72" y="89"/>
                    <a:pt x="72" y="89"/>
                    <a:pt x="72" y="89"/>
                  </a:cubicBezTo>
                  <a:cubicBezTo>
                    <a:pt x="71" y="88"/>
                    <a:pt x="71" y="87"/>
                    <a:pt x="71" y="87"/>
                  </a:cubicBezTo>
                  <a:cubicBezTo>
                    <a:pt x="71" y="88"/>
                    <a:pt x="71" y="88"/>
                    <a:pt x="71" y="88"/>
                  </a:cubicBezTo>
                  <a:cubicBezTo>
                    <a:pt x="71" y="88"/>
                    <a:pt x="69" y="84"/>
                    <a:pt x="68" y="82"/>
                  </a:cubicBezTo>
                  <a:cubicBezTo>
                    <a:pt x="68" y="82"/>
                    <a:pt x="69" y="84"/>
                    <a:pt x="69" y="84"/>
                  </a:cubicBezTo>
                  <a:cubicBezTo>
                    <a:pt x="68" y="83"/>
                    <a:pt x="68" y="82"/>
                    <a:pt x="68" y="82"/>
                  </a:cubicBezTo>
                  <a:cubicBezTo>
                    <a:pt x="68" y="82"/>
                    <a:pt x="68" y="82"/>
                    <a:pt x="68" y="83"/>
                  </a:cubicBezTo>
                  <a:cubicBezTo>
                    <a:pt x="66" y="78"/>
                    <a:pt x="67" y="72"/>
                    <a:pt x="68" y="70"/>
                  </a:cubicBezTo>
                  <a:cubicBezTo>
                    <a:pt x="68" y="57"/>
                    <a:pt x="71" y="51"/>
                    <a:pt x="71" y="49"/>
                  </a:cubicBezTo>
                  <a:cubicBezTo>
                    <a:pt x="74" y="40"/>
                    <a:pt x="77" y="39"/>
                    <a:pt x="79" y="38"/>
                  </a:cubicBezTo>
                  <a:cubicBezTo>
                    <a:pt x="85" y="29"/>
                    <a:pt x="91" y="31"/>
                    <a:pt x="92" y="31"/>
                  </a:cubicBezTo>
                  <a:cubicBezTo>
                    <a:pt x="96" y="32"/>
                    <a:pt x="93" y="31"/>
                    <a:pt x="95" y="29"/>
                  </a:cubicBezTo>
                  <a:cubicBezTo>
                    <a:pt x="98" y="27"/>
                    <a:pt x="102" y="29"/>
                    <a:pt x="102" y="29"/>
                  </a:cubicBezTo>
                  <a:cubicBezTo>
                    <a:pt x="105" y="29"/>
                    <a:pt x="108" y="30"/>
                    <a:pt x="109" y="31"/>
                  </a:cubicBezTo>
                  <a:cubicBezTo>
                    <a:pt x="115" y="32"/>
                    <a:pt x="117" y="37"/>
                    <a:pt x="118" y="38"/>
                  </a:cubicBezTo>
                  <a:cubicBezTo>
                    <a:pt x="121" y="42"/>
                    <a:pt x="124" y="48"/>
                    <a:pt x="124" y="50"/>
                  </a:cubicBezTo>
                  <a:cubicBezTo>
                    <a:pt x="128" y="65"/>
                    <a:pt x="125" y="78"/>
                    <a:pt x="124" y="81"/>
                  </a:cubicBezTo>
                  <a:cubicBezTo>
                    <a:pt x="123" y="84"/>
                    <a:pt x="123" y="83"/>
                    <a:pt x="122" y="85"/>
                  </a:cubicBezTo>
                  <a:cubicBezTo>
                    <a:pt x="121" y="87"/>
                    <a:pt x="122" y="85"/>
                    <a:pt x="122" y="84"/>
                  </a:cubicBezTo>
                  <a:cubicBezTo>
                    <a:pt x="121" y="85"/>
                    <a:pt x="121" y="88"/>
                    <a:pt x="121" y="88"/>
                  </a:cubicBezTo>
                  <a:cubicBezTo>
                    <a:pt x="121" y="88"/>
                    <a:pt x="121" y="90"/>
                    <a:pt x="120" y="90"/>
                  </a:cubicBezTo>
                  <a:cubicBezTo>
                    <a:pt x="120" y="90"/>
                    <a:pt x="120" y="90"/>
                    <a:pt x="120" y="89"/>
                  </a:cubicBezTo>
                  <a:cubicBezTo>
                    <a:pt x="119" y="91"/>
                    <a:pt x="118" y="92"/>
                    <a:pt x="116" y="93"/>
                  </a:cubicBezTo>
                  <a:cubicBezTo>
                    <a:pt x="116" y="94"/>
                    <a:pt x="116" y="94"/>
                    <a:pt x="116" y="94"/>
                  </a:cubicBezTo>
                  <a:cubicBezTo>
                    <a:pt x="116" y="94"/>
                    <a:pt x="116" y="93"/>
                    <a:pt x="116" y="93"/>
                  </a:cubicBezTo>
                  <a:cubicBezTo>
                    <a:pt x="116" y="93"/>
                    <a:pt x="116" y="93"/>
                    <a:pt x="117" y="93"/>
                  </a:cubicBezTo>
                  <a:cubicBezTo>
                    <a:pt x="116" y="94"/>
                    <a:pt x="117" y="93"/>
                    <a:pt x="116" y="93"/>
                  </a:cubicBezTo>
                  <a:cubicBezTo>
                    <a:pt x="116" y="93"/>
                    <a:pt x="116" y="93"/>
                    <a:pt x="116" y="92"/>
                  </a:cubicBezTo>
                  <a:cubicBezTo>
                    <a:pt x="116" y="93"/>
                    <a:pt x="116" y="93"/>
                    <a:pt x="115" y="94"/>
                  </a:cubicBezTo>
                  <a:cubicBezTo>
                    <a:pt x="115" y="93"/>
                    <a:pt x="114" y="94"/>
                    <a:pt x="115" y="93"/>
                  </a:cubicBezTo>
                  <a:cubicBezTo>
                    <a:pt x="114" y="93"/>
                    <a:pt x="114" y="93"/>
                    <a:pt x="114" y="93"/>
                  </a:cubicBezTo>
                  <a:cubicBezTo>
                    <a:pt x="114" y="93"/>
                    <a:pt x="114" y="93"/>
                    <a:pt x="113" y="94"/>
                  </a:cubicBezTo>
                  <a:cubicBezTo>
                    <a:pt x="114" y="93"/>
                    <a:pt x="114" y="93"/>
                    <a:pt x="114" y="93"/>
                  </a:cubicBezTo>
                  <a:cubicBezTo>
                    <a:pt x="114" y="93"/>
                    <a:pt x="113" y="93"/>
                    <a:pt x="114" y="93"/>
                  </a:cubicBezTo>
                  <a:cubicBezTo>
                    <a:pt x="113" y="93"/>
                    <a:pt x="113" y="92"/>
                    <a:pt x="111" y="94"/>
                  </a:cubicBezTo>
                  <a:cubicBezTo>
                    <a:pt x="111" y="94"/>
                    <a:pt x="111" y="94"/>
                    <a:pt x="112" y="98"/>
                  </a:cubicBezTo>
                  <a:cubicBezTo>
                    <a:pt x="112" y="99"/>
                    <a:pt x="113" y="99"/>
                    <a:pt x="114" y="99"/>
                  </a:cubicBezTo>
                  <a:cubicBezTo>
                    <a:pt x="119" y="100"/>
                    <a:pt x="119" y="106"/>
                    <a:pt x="125" y="108"/>
                  </a:cubicBezTo>
                  <a:cubicBezTo>
                    <a:pt x="129" y="109"/>
                    <a:pt x="128" y="110"/>
                    <a:pt x="130" y="111"/>
                  </a:cubicBezTo>
                  <a:cubicBezTo>
                    <a:pt x="132" y="111"/>
                    <a:pt x="143" y="114"/>
                    <a:pt x="146" y="115"/>
                  </a:cubicBezTo>
                  <a:cubicBezTo>
                    <a:pt x="152" y="117"/>
                    <a:pt x="154" y="120"/>
                    <a:pt x="155" y="120"/>
                  </a:cubicBezTo>
                  <a:cubicBezTo>
                    <a:pt x="157" y="120"/>
                    <a:pt x="156" y="122"/>
                    <a:pt x="159" y="130"/>
                  </a:cubicBezTo>
                  <a:cubicBezTo>
                    <a:pt x="159" y="131"/>
                    <a:pt x="161" y="136"/>
                    <a:pt x="163" y="143"/>
                  </a:cubicBezTo>
                  <a:cubicBezTo>
                    <a:pt x="163" y="143"/>
                    <a:pt x="163" y="143"/>
                    <a:pt x="40" y="14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2067" name="Group 2066"/>
          <p:cNvGrpSpPr/>
          <p:nvPr/>
        </p:nvGrpSpPr>
        <p:grpSpPr>
          <a:xfrm>
            <a:off x="4551917" y="3812909"/>
            <a:ext cx="3305811" cy="373746"/>
            <a:chOff x="4551917" y="3812909"/>
            <a:chExt cx="3305811" cy="373746"/>
          </a:xfrm>
        </p:grpSpPr>
        <p:cxnSp>
          <p:nvCxnSpPr>
            <p:cNvPr id="233" name="Straight Connector 232"/>
            <p:cNvCxnSpPr/>
            <p:nvPr/>
          </p:nvCxnSpPr>
          <p:spPr>
            <a:xfrm>
              <a:off x="4551917" y="3812909"/>
              <a:ext cx="404" cy="373746"/>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p:cNvCxnSpPr/>
            <p:nvPr/>
          </p:nvCxnSpPr>
          <p:spPr>
            <a:xfrm>
              <a:off x="7857324" y="3812909"/>
              <a:ext cx="404" cy="373746"/>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8" name="Straight Connector 7"/>
          <p:cNvCxnSpPr/>
          <p:nvPr/>
        </p:nvCxnSpPr>
        <p:spPr>
          <a:xfrm>
            <a:off x="3310540" y="5198343"/>
            <a:ext cx="415655"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4552321" y="3952951"/>
            <a:ext cx="0" cy="231323"/>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4554073" y="2969702"/>
            <a:ext cx="0" cy="286261"/>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554476" y="2972044"/>
            <a:ext cx="3303252"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7857324" y="2969702"/>
            <a:ext cx="0" cy="286261"/>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857728" y="3955332"/>
            <a:ext cx="0" cy="235151"/>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nvGrpSpPr>
          <p:cNvPr id="2070" name="Group 2069"/>
          <p:cNvGrpSpPr/>
          <p:nvPr/>
        </p:nvGrpSpPr>
        <p:grpSpPr>
          <a:xfrm>
            <a:off x="3726195" y="4859359"/>
            <a:ext cx="4961871" cy="339769"/>
            <a:chOff x="3726195" y="4859359"/>
            <a:chExt cx="4961871" cy="339769"/>
          </a:xfrm>
        </p:grpSpPr>
        <p:cxnSp>
          <p:nvCxnSpPr>
            <p:cNvPr id="236" name="Straight Connector 235"/>
            <p:cNvCxnSpPr/>
            <p:nvPr/>
          </p:nvCxnSpPr>
          <p:spPr>
            <a:xfrm>
              <a:off x="7039167" y="4859359"/>
              <a:ext cx="404" cy="339769"/>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a:off x="8687662" y="4859359"/>
              <a:ext cx="404" cy="339769"/>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a:off x="5378074" y="4859359"/>
              <a:ext cx="404" cy="339769"/>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a:off x="3726195" y="4859359"/>
              <a:ext cx="404" cy="339769"/>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1" name="Straight Connector 60"/>
          <p:cNvCxnSpPr/>
          <p:nvPr/>
        </p:nvCxnSpPr>
        <p:spPr>
          <a:xfrm>
            <a:off x="3726195" y="4973370"/>
            <a:ext cx="0" cy="231323"/>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46" name="Freeform 21"/>
          <p:cNvSpPr>
            <a:spLocks noEditPoints="1"/>
          </p:cNvSpPr>
          <p:nvPr/>
        </p:nvSpPr>
        <p:spPr bwMode="auto">
          <a:xfrm>
            <a:off x="8404805" y="4403725"/>
            <a:ext cx="566737" cy="579438"/>
          </a:xfrm>
          <a:custGeom>
            <a:avLst/>
            <a:gdLst>
              <a:gd name="T0" fmla="*/ 0 w 236"/>
              <a:gd name="T1" fmla="*/ 120 h 240"/>
              <a:gd name="T2" fmla="*/ 236 w 236"/>
              <a:gd name="T3" fmla="*/ 120 h 240"/>
              <a:gd name="T4" fmla="*/ 191 w 236"/>
              <a:gd name="T5" fmla="*/ 162 h 240"/>
              <a:gd name="T6" fmla="*/ 188 w 236"/>
              <a:gd name="T7" fmla="*/ 174 h 240"/>
              <a:gd name="T8" fmla="*/ 48 w 236"/>
              <a:gd name="T9" fmla="*/ 176 h 240"/>
              <a:gd name="T10" fmla="*/ 50 w 236"/>
              <a:gd name="T11" fmla="*/ 172 h 240"/>
              <a:gd name="T12" fmla="*/ 52 w 236"/>
              <a:gd name="T13" fmla="*/ 156 h 240"/>
              <a:gd name="T14" fmla="*/ 56 w 236"/>
              <a:gd name="T15" fmla="*/ 146 h 240"/>
              <a:gd name="T16" fmla="*/ 64 w 236"/>
              <a:gd name="T17" fmla="*/ 142 h 240"/>
              <a:gd name="T18" fmla="*/ 87 w 236"/>
              <a:gd name="T19" fmla="*/ 132 h 240"/>
              <a:gd name="T20" fmla="*/ 97 w 236"/>
              <a:gd name="T21" fmla="*/ 126 h 240"/>
              <a:gd name="T22" fmla="*/ 101 w 236"/>
              <a:gd name="T23" fmla="*/ 122 h 240"/>
              <a:gd name="T24" fmla="*/ 98 w 236"/>
              <a:gd name="T25" fmla="*/ 116 h 240"/>
              <a:gd name="T26" fmla="*/ 93 w 236"/>
              <a:gd name="T27" fmla="*/ 105 h 240"/>
              <a:gd name="T28" fmla="*/ 90 w 236"/>
              <a:gd name="T29" fmla="*/ 94 h 240"/>
              <a:gd name="T30" fmla="*/ 91 w 236"/>
              <a:gd name="T31" fmla="*/ 82 h 240"/>
              <a:gd name="T32" fmla="*/ 91 w 236"/>
              <a:gd name="T33" fmla="*/ 79 h 240"/>
              <a:gd name="T34" fmla="*/ 93 w 236"/>
              <a:gd name="T35" fmla="*/ 62 h 240"/>
              <a:gd name="T36" fmla="*/ 92 w 236"/>
              <a:gd name="T37" fmla="*/ 57 h 240"/>
              <a:gd name="T38" fmla="*/ 105 w 236"/>
              <a:gd name="T39" fmla="*/ 45 h 240"/>
              <a:gd name="T40" fmla="*/ 126 w 236"/>
              <a:gd name="T41" fmla="*/ 41 h 240"/>
              <a:gd name="T42" fmla="*/ 137 w 236"/>
              <a:gd name="T43" fmla="*/ 47 h 240"/>
              <a:gd name="T44" fmla="*/ 142 w 236"/>
              <a:gd name="T45" fmla="*/ 54 h 240"/>
              <a:gd name="T46" fmla="*/ 145 w 236"/>
              <a:gd name="T47" fmla="*/ 75 h 240"/>
              <a:gd name="T48" fmla="*/ 146 w 236"/>
              <a:gd name="T49" fmla="*/ 86 h 240"/>
              <a:gd name="T50" fmla="*/ 140 w 236"/>
              <a:gd name="T51" fmla="*/ 96 h 240"/>
              <a:gd name="T52" fmla="*/ 140 w 236"/>
              <a:gd name="T53" fmla="*/ 98 h 240"/>
              <a:gd name="T54" fmla="*/ 135 w 236"/>
              <a:gd name="T55" fmla="*/ 102 h 240"/>
              <a:gd name="T56" fmla="*/ 135 w 236"/>
              <a:gd name="T57" fmla="*/ 113 h 240"/>
              <a:gd name="T58" fmla="*/ 137 w 236"/>
              <a:gd name="T59" fmla="*/ 114 h 240"/>
              <a:gd name="T60" fmla="*/ 144 w 236"/>
              <a:gd name="T61" fmla="*/ 117 h 240"/>
              <a:gd name="T62" fmla="*/ 153 w 236"/>
              <a:gd name="T63" fmla="*/ 126 h 240"/>
              <a:gd name="T64" fmla="*/ 168 w 236"/>
              <a:gd name="T65" fmla="*/ 133 h 240"/>
              <a:gd name="T66" fmla="*/ 188 w 236"/>
              <a:gd name="T67" fmla="*/ 146 h 240"/>
              <a:gd name="T68" fmla="*/ 191 w 236"/>
              <a:gd name="T69" fmla="*/ 15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6" h="240">
                <a:moveTo>
                  <a:pt x="118" y="0"/>
                </a:moveTo>
                <a:cubicBezTo>
                  <a:pt x="53" y="0"/>
                  <a:pt x="0" y="54"/>
                  <a:pt x="0" y="120"/>
                </a:cubicBezTo>
                <a:cubicBezTo>
                  <a:pt x="0" y="186"/>
                  <a:pt x="53" y="240"/>
                  <a:pt x="118" y="240"/>
                </a:cubicBezTo>
                <a:cubicBezTo>
                  <a:pt x="184" y="240"/>
                  <a:pt x="236" y="186"/>
                  <a:pt x="236" y="120"/>
                </a:cubicBezTo>
                <a:cubicBezTo>
                  <a:pt x="236" y="54"/>
                  <a:pt x="184" y="0"/>
                  <a:pt x="118" y="0"/>
                </a:cubicBezTo>
                <a:close/>
                <a:moveTo>
                  <a:pt x="191" y="162"/>
                </a:moveTo>
                <a:cubicBezTo>
                  <a:pt x="190" y="164"/>
                  <a:pt x="188" y="166"/>
                  <a:pt x="188" y="166"/>
                </a:cubicBezTo>
                <a:cubicBezTo>
                  <a:pt x="188" y="166"/>
                  <a:pt x="188" y="170"/>
                  <a:pt x="188" y="174"/>
                </a:cubicBezTo>
                <a:cubicBezTo>
                  <a:pt x="188" y="174"/>
                  <a:pt x="188" y="175"/>
                  <a:pt x="187" y="176"/>
                </a:cubicBezTo>
                <a:cubicBezTo>
                  <a:pt x="48" y="176"/>
                  <a:pt x="48" y="176"/>
                  <a:pt x="48" y="176"/>
                </a:cubicBezTo>
                <a:cubicBezTo>
                  <a:pt x="48" y="175"/>
                  <a:pt x="49" y="174"/>
                  <a:pt x="49" y="174"/>
                </a:cubicBezTo>
                <a:cubicBezTo>
                  <a:pt x="50" y="174"/>
                  <a:pt x="50" y="173"/>
                  <a:pt x="50" y="172"/>
                </a:cubicBezTo>
                <a:cubicBezTo>
                  <a:pt x="50" y="171"/>
                  <a:pt x="50" y="169"/>
                  <a:pt x="50" y="167"/>
                </a:cubicBezTo>
                <a:cubicBezTo>
                  <a:pt x="50" y="166"/>
                  <a:pt x="51" y="159"/>
                  <a:pt x="52" y="156"/>
                </a:cubicBezTo>
                <a:cubicBezTo>
                  <a:pt x="52" y="153"/>
                  <a:pt x="54" y="149"/>
                  <a:pt x="54" y="148"/>
                </a:cubicBezTo>
                <a:cubicBezTo>
                  <a:pt x="55" y="147"/>
                  <a:pt x="56" y="146"/>
                  <a:pt x="56" y="146"/>
                </a:cubicBezTo>
                <a:cubicBezTo>
                  <a:pt x="57" y="146"/>
                  <a:pt x="58" y="146"/>
                  <a:pt x="58" y="146"/>
                </a:cubicBezTo>
                <a:cubicBezTo>
                  <a:pt x="58" y="145"/>
                  <a:pt x="62" y="143"/>
                  <a:pt x="64" y="142"/>
                </a:cubicBezTo>
                <a:cubicBezTo>
                  <a:pt x="66" y="141"/>
                  <a:pt x="75" y="137"/>
                  <a:pt x="77" y="136"/>
                </a:cubicBezTo>
                <a:cubicBezTo>
                  <a:pt x="78" y="135"/>
                  <a:pt x="84" y="133"/>
                  <a:pt x="87" y="132"/>
                </a:cubicBezTo>
                <a:cubicBezTo>
                  <a:pt x="90" y="130"/>
                  <a:pt x="91" y="130"/>
                  <a:pt x="92" y="130"/>
                </a:cubicBezTo>
                <a:cubicBezTo>
                  <a:pt x="92" y="129"/>
                  <a:pt x="95" y="127"/>
                  <a:pt x="97" y="126"/>
                </a:cubicBezTo>
                <a:cubicBezTo>
                  <a:pt x="98" y="126"/>
                  <a:pt x="99" y="126"/>
                  <a:pt x="99" y="125"/>
                </a:cubicBezTo>
                <a:cubicBezTo>
                  <a:pt x="100" y="124"/>
                  <a:pt x="101" y="122"/>
                  <a:pt x="101" y="122"/>
                </a:cubicBezTo>
                <a:cubicBezTo>
                  <a:pt x="101" y="122"/>
                  <a:pt x="99" y="122"/>
                  <a:pt x="99" y="120"/>
                </a:cubicBezTo>
                <a:cubicBezTo>
                  <a:pt x="98" y="118"/>
                  <a:pt x="98" y="116"/>
                  <a:pt x="98" y="116"/>
                </a:cubicBezTo>
                <a:cubicBezTo>
                  <a:pt x="98" y="115"/>
                  <a:pt x="98" y="114"/>
                  <a:pt x="97" y="113"/>
                </a:cubicBezTo>
                <a:cubicBezTo>
                  <a:pt x="96" y="111"/>
                  <a:pt x="94" y="107"/>
                  <a:pt x="93" y="105"/>
                </a:cubicBezTo>
                <a:cubicBezTo>
                  <a:pt x="93" y="102"/>
                  <a:pt x="93" y="101"/>
                  <a:pt x="92" y="99"/>
                </a:cubicBezTo>
                <a:cubicBezTo>
                  <a:pt x="91" y="98"/>
                  <a:pt x="90" y="96"/>
                  <a:pt x="90" y="94"/>
                </a:cubicBezTo>
                <a:cubicBezTo>
                  <a:pt x="90" y="90"/>
                  <a:pt x="91" y="86"/>
                  <a:pt x="91" y="86"/>
                </a:cubicBezTo>
                <a:cubicBezTo>
                  <a:pt x="91" y="84"/>
                  <a:pt x="91" y="83"/>
                  <a:pt x="91" y="82"/>
                </a:cubicBezTo>
                <a:cubicBezTo>
                  <a:pt x="90" y="82"/>
                  <a:pt x="90" y="81"/>
                  <a:pt x="90" y="81"/>
                </a:cubicBezTo>
                <a:cubicBezTo>
                  <a:pt x="90" y="80"/>
                  <a:pt x="91" y="80"/>
                  <a:pt x="91" y="79"/>
                </a:cubicBezTo>
                <a:cubicBezTo>
                  <a:pt x="91" y="78"/>
                  <a:pt x="91" y="72"/>
                  <a:pt x="91" y="70"/>
                </a:cubicBezTo>
                <a:cubicBezTo>
                  <a:pt x="92" y="66"/>
                  <a:pt x="92" y="65"/>
                  <a:pt x="93" y="62"/>
                </a:cubicBezTo>
                <a:cubicBezTo>
                  <a:pt x="94" y="60"/>
                  <a:pt x="94" y="60"/>
                  <a:pt x="93" y="59"/>
                </a:cubicBezTo>
                <a:cubicBezTo>
                  <a:pt x="92" y="58"/>
                  <a:pt x="92" y="58"/>
                  <a:pt x="92" y="57"/>
                </a:cubicBezTo>
                <a:cubicBezTo>
                  <a:pt x="92" y="57"/>
                  <a:pt x="95" y="53"/>
                  <a:pt x="96" y="51"/>
                </a:cubicBezTo>
                <a:cubicBezTo>
                  <a:pt x="97" y="50"/>
                  <a:pt x="103" y="46"/>
                  <a:pt x="105" y="45"/>
                </a:cubicBezTo>
                <a:cubicBezTo>
                  <a:pt x="107" y="44"/>
                  <a:pt x="110" y="42"/>
                  <a:pt x="114" y="41"/>
                </a:cubicBezTo>
                <a:cubicBezTo>
                  <a:pt x="118" y="40"/>
                  <a:pt x="124" y="40"/>
                  <a:pt x="126" y="41"/>
                </a:cubicBezTo>
                <a:cubicBezTo>
                  <a:pt x="127" y="41"/>
                  <a:pt x="131" y="42"/>
                  <a:pt x="133" y="43"/>
                </a:cubicBezTo>
                <a:cubicBezTo>
                  <a:pt x="134" y="45"/>
                  <a:pt x="137" y="46"/>
                  <a:pt x="137" y="47"/>
                </a:cubicBezTo>
                <a:cubicBezTo>
                  <a:pt x="138" y="48"/>
                  <a:pt x="138" y="48"/>
                  <a:pt x="138" y="49"/>
                </a:cubicBezTo>
                <a:cubicBezTo>
                  <a:pt x="139" y="50"/>
                  <a:pt x="141" y="50"/>
                  <a:pt x="142" y="54"/>
                </a:cubicBezTo>
                <a:cubicBezTo>
                  <a:pt x="144" y="56"/>
                  <a:pt x="145" y="62"/>
                  <a:pt x="146" y="66"/>
                </a:cubicBezTo>
                <a:cubicBezTo>
                  <a:pt x="146" y="70"/>
                  <a:pt x="145" y="74"/>
                  <a:pt x="145" y="75"/>
                </a:cubicBezTo>
                <a:cubicBezTo>
                  <a:pt x="145" y="77"/>
                  <a:pt x="144" y="76"/>
                  <a:pt x="145" y="78"/>
                </a:cubicBezTo>
                <a:cubicBezTo>
                  <a:pt x="145" y="79"/>
                  <a:pt x="146" y="82"/>
                  <a:pt x="146" y="86"/>
                </a:cubicBezTo>
                <a:cubicBezTo>
                  <a:pt x="145" y="89"/>
                  <a:pt x="143" y="92"/>
                  <a:pt x="142" y="94"/>
                </a:cubicBezTo>
                <a:cubicBezTo>
                  <a:pt x="141" y="95"/>
                  <a:pt x="140" y="96"/>
                  <a:pt x="140" y="96"/>
                </a:cubicBezTo>
                <a:cubicBezTo>
                  <a:pt x="140" y="97"/>
                  <a:pt x="140" y="97"/>
                  <a:pt x="140" y="97"/>
                </a:cubicBezTo>
                <a:cubicBezTo>
                  <a:pt x="140" y="97"/>
                  <a:pt x="139" y="97"/>
                  <a:pt x="140" y="98"/>
                </a:cubicBezTo>
                <a:cubicBezTo>
                  <a:pt x="140" y="98"/>
                  <a:pt x="139" y="98"/>
                  <a:pt x="138" y="99"/>
                </a:cubicBezTo>
                <a:cubicBezTo>
                  <a:pt x="138" y="99"/>
                  <a:pt x="135" y="102"/>
                  <a:pt x="135" y="102"/>
                </a:cubicBezTo>
                <a:cubicBezTo>
                  <a:pt x="135" y="102"/>
                  <a:pt x="135" y="105"/>
                  <a:pt x="135" y="107"/>
                </a:cubicBezTo>
                <a:cubicBezTo>
                  <a:pt x="134" y="110"/>
                  <a:pt x="135" y="111"/>
                  <a:pt x="135" y="113"/>
                </a:cubicBezTo>
                <a:cubicBezTo>
                  <a:pt x="136" y="114"/>
                  <a:pt x="136" y="115"/>
                  <a:pt x="136" y="115"/>
                </a:cubicBezTo>
                <a:cubicBezTo>
                  <a:pt x="137" y="114"/>
                  <a:pt x="137" y="114"/>
                  <a:pt x="137" y="114"/>
                </a:cubicBezTo>
                <a:cubicBezTo>
                  <a:pt x="137" y="114"/>
                  <a:pt x="139" y="114"/>
                  <a:pt x="142" y="115"/>
                </a:cubicBezTo>
                <a:cubicBezTo>
                  <a:pt x="143" y="115"/>
                  <a:pt x="143" y="116"/>
                  <a:pt x="144" y="117"/>
                </a:cubicBezTo>
                <a:cubicBezTo>
                  <a:pt x="145" y="118"/>
                  <a:pt x="146" y="120"/>
                  <a:pt x="149" y="122"/>
                </a:cubicBezTo>
                <a:cubicBezTo>
                  <a:pt x="150" y="124"/>
                  <a:pt x="153" y="126"/>
                  <a:pt x="153" y="126"/>
                </a:cubicBezTo>
                <a:cubicBezTo>
                  <a:pt x="154" y="126"/>
                  <a:pt x="154" y="127"/>
                  <a:pt x="154" y="127"/>
                </a:cubicBezTo>
                <a:cubicBezTo>
                  <a:pt x="154" y="127"/>
                  <a:pt x="166" y="132"/>
                  <a:pt x="168" y="133"/>
                </a:cubicBezTo>
                <a:cubicBezTo>
                  <a:pt x="170" y="134"/>
                  <a:pt x="174" y="135"/>
                  <a:pt x="178" y="138"/>
                </a:cubicBezTo>
                <a:cubicBezTo>
                  <a:pt x="182" y="141"/>
                  <a:pt x="187" y="144"/>
                  <a:pt x="188" y="146"/>
                </a:cubicBezTo>
                <a:cubicBezTo>
                  <a:pt x="190" y="147"/>
                  <a:pt x="190" y="148"/>
                  <a:pt x="191" y="149"/>
                </a:cubicBezTo>
                <a:cubicBezTo>
                  <a:pt x="191" y="150"/>
                  <a:pt x="191" y="153"/>
                  <a:pt x="191" y="154"/>
                </a:cubicBezTo>
                <a:cubicBezTo>
                  <a:pt x="192" y="156"/>
                  <a:pt x="192" y="158"/>
                  <a:pt x="191" y="162"/>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nvGrpSpPr>
          <p:cNvPr id="2069" name="3"/>
          <p:cNvGrpSpPr/>
          <p:nvPr/>
        </p:nvGrpSpPr>
        <p:grpSpPr>
          <a:xfrm>
            <a:off x="3440223" y="4402043"/>
            <a:ext cx="3879906" cy="571327"/>
            <a:chOff x="3440223" y="4402043"/>
            <a:chExt cx="3879906" cy="571327"/>
          </a:xfrm>
        </p:grpSpPr>
        <p:sp>
          <p:nvSpPr>
            <p:cNvPr id="185" name="Freeform 11"/>
            <p:cNvSpPr>
              <a:spLocks noEditPoints="1"/>
            </p:cNvSpPr>
            <p:nvPr/>
          </p:nvSpPr>
          <p:spPr bwMode="auto">
            <a:xfrm>
              <a:off x="3440223" y="4402656"/>
              <a:ext cx="569401" cy="570714"/>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7" name="Freeform 7"/>
            <p:cNvSpPr>
              <a:spLocks noEditPoints="1"/>
            </p:cNvSpPr>
            <p:nvPr/>
          </p:nvSpPr>
          <p:spPr bwMode="auto">
            <a:xfrm>
              <a:off x="6748802" y="4402043"/>
              <a:ext cx="571327" cy="571327"/>
            </a:xfrm>
            <a:custGeom>
              <a:avLst/>
              <a:gdLst>
                <a:gd name="T0" fmla="*/ 0 w 332"/>
                <a:gd name="T1" fmla="*/ 167 h 332"/>
                <a:gd name="T2" fmla="*/ 332 w 332"/>
                <a:gd name="T3" fmla="*/ 167 h 332"/>
                <a:gd name="T4" fmla="*/ 48 w 332"/>
                <a:gd name="T5" fmla="*/ 247 h 332"/>
                <a:gd name="T6" fmla="*/ 49 w 332"/>
                <a:gd name="T7" fmla="*/ 238 h 332"/>
                <a:gd name="T8" fmla="*/ 50 w 332"/>
                <a:gd name="T9" fmla="*/ 223 h 332"/>
                <a:gd name="T10" fmla="*/ 55 w 332"/>
                <a:gd name="T11" fmla="*/ 213 h 332"/>
                <a:gd name="T12" fmla="*/ 62 w 332"/>
                <a:gd name="T13" fmla="*/ 208 h 332"/>
                <a:gd name="T14" fmla="*/ 73 w 332"/>
                <a:gd name="T15" fmla="*/ 203 h 332"/>
                <a:gd name="T16" fmla="*/ 90 w 332"/>
                <a:gd name="T17" fmla="*/ 193 h 332"/>
                <a:gd name="T18" fmla="*/ 105 w 332"/>
                <a:gd name="T19" fmla="*/ 185 h 332"/>
                <a:gd name="T20" fmla="*/ 119 w 332"/>
                <a:gd name="T21" fmla="*/ 178 h 332"/>
                <a:gd name="T22" fmla="*/ 125 w 332"/>
                <a:gd name="T23" fmla="*/ 172 h 332"/>
                <a:gd name="T24" fmla="*/ 129 w 332"/>
                <a:gd name="T25" fmla="*/ 167 h 332"/>
                <a:gd name="T26" fmla="*/ 132 w 332"/>
                <a:gd name="T27" fmla="*/ 161 h 332"/>
                <a:gd name="T28" fmla="*/ 126 w 332"/>
                <a:gd name="T29" fmla="*/ 136 h 332"/>
                <a:gd name="T30" fmla="*/ 123 w 332"/>
                <a:gd name="T31" fmla="*/ 134 h 332"/>
                <a:gd name="T32" fmla="*/ 124 w 332"/>
                <a:gd name="T33" fmla="*/ 125 h 332"/>
                <a:gd name="T34" fmla="*/ 125 w 332"/>
                <a:gd name="T35" fmla="*/ 115 h 332"/>
                <a:gd name="T36" fmla="*/ 128 w 332"/>
                <a:gd name="T37" fmla="*/ 104 h 332"/>
                <a:gd name="T38" fmla="*/ 129 w 332"/>
                <a:gd name="T39" fmla="*/ 98 h 332"/>
                <a:gd name="T40" fmla="*/ 129 w 332"/>
                <a:gd name="T41" fmla="*/ 90 h 332"/>
                <a:gd name="T42" fmla="*/ 130 w 332"/>
                <a:gd name="T43" fmla="*/ 82 h 332"/>
                <a:gd name="T44" fmla="*/ 135 w 332"/>
                <a:gd name="T45" fmla="*/ 74 h 332"/>
                <a:gd name="T46" fmla="*/ 138 w 332"/>
                <a:gd name="T47" fmla="*/ 68 h 332"/>
                <a:gd name="T48" fmla="*/ 143 w 332"/>
                <a:gd name="T49" fmla="*/ 65 h 332"/>
                <a:gd name="T50" fmla="*/ 146 w 332"/>
                <a:gd name="T51" fmla="*/ 62 h 332"/>
                <a:gd name="T52" fmla="*/ 153 w 332"/>
                <a:gd name="T53" fmla="*/ 57 h 332"/>
                <a:gd name="T54" fmla="*/ 161 w 332"/>
                <a:gd name="T55" fmla="*/ 56 h 332"/>
                <a:gd name="T56" fmla="*/ 168 w 332"/>
                <a:gd name="T57" fmla="*/ 55 h 332"/>
                <a:gd name="T58" fmla="*/ 173 w 332"/>
                <a:gd name="T59" fmla="*/ 56 h 332"/>
                <a:gd name="T60" fmla="*/ 178 w 332"/>
                <a:gd name="T61" fmla="*/ 57 h 332"/>
                <a:gd name="T62" fmla="*/ 184 w 332"/>
                <a:gd name="T63" fmla="*/ 59 h 332"/>
                <a:gd name="T64" fmla="*/ 186 w 332"/>
                <a:gd name="T65" fmla="*/ 64 h 332"/>
                <a:gd name="T66" fmla="*/ 190 w 332"/>
                <a:gd name="T67" fmla="*/ 66 h 332"/>
                <a:gd name="T68" fmla="*/ 194 w 332"/>
                <a:gd name="T69" fmla="*/ 68 h 332"/>
                <a:gd name="T70" fmla="*/ 197 w 332"/>
                <a:gd name="T71" fmla="*/ 74 h 332"/>
                <a:gd name="T72" fmla="*/ 199 w 332"/>
                <a:gd name="T73" fmla="*/ 80 h 332"/>
                <a:gd name="T74" fmla="*/ 202 w 332"/>
                <a:gd name="T75" fmla="*/ 99 h 332"/>
                <a:gd name="T76" fmla="*/ 199 w 332"/>
                <a:gd name="T77" fmla="*/ 111 h 332"/>
                <a:gd name="T78" fmla="*/ 203 w 332"/>
                <a:gd name="T79" fmla="*/ 115 h 332"/>
                <a:gd name="T80" fmla="*/ 203 w 332"/>
                <a:gd name="T81" fmla="*/ 125 h 332"/>
                <a:gd name="T82" fmla="*/ 203 w 332"/>
                <a:gd name="T83" fmla="*/ 134 h 332"/>
                <a:gd name="T84" fmla="*/ 197 w 332"/>
                <a:gd name="T85" fmla="*/ 141 h 332"/>
                <a:gd name="T86" fmla="*/ 194 w 332"/>
                <a:gd name="T87" fmla="*/ 158 h 332"/>
                <a:gd name="T88" fmla="*/ 199 w 332"/>
                <a:gd name="T89" fmla="*/ 164 h 332"/>
                <a:gd name="T90" fmla="*/ 215 w 332"/>
                <a:gd name="T91" fmla="*/ 171 h 332"/>
                <a:gd name="T92" fmla="*/ 237 w 332"/>
                <a:gd name="T93" fmla="*/ 174 h 332"/>
                <a:gd name="T94" fmla="*/ 249 w 332"/>
                <a:gd name="T95" fmla="*/ 178 h 332"/>
                <a:gd name="T96" fmla="*/ 267 w 332"/>
                <a:gd name="T97" fmla="*/ 182 h 332"/>
                <a:gd name="T98" fmla="*/ 276 w 332"/>
                <a:gd name="T99" fmla="*/ 185 h 332"/>
                <a:gd name="T100" fmla="*/ 283 w 332"/>
                <a:gd name="T101" fmla="*/ 196 h 332"/>
                <a:gd name="T102" fmla="*/ 284 w 332"/>
                <a:gd name="T103" fmla="*/ 247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2" h="332">
                  <a:moveTo>
                    <a:pt x="166" y="0"/>
                  </a:moveTo>
                  <a:cubicBezTo>
                    <a:pt x="74" y="0"/>
                    <a:pt x="0" y="74"/>
                    <a:pt x="0" y="167"/>
                  </a:cubicBezTo>
                  <a:cubicBezTo>
                    <a:pt x="0" y="258"/>
                    <a:pt x="74" y="332"/>
                    <a:pt x="166" y="332"/>
                  </a:cubicBezTo>
                  <a:cubicBezTo>
                    <a:pt x="257" y="332"/>
                    <a:pt x="332" y="258"/>
                    <a:pt x="332" y="167"/>
                  </a:cubicBezTo>
                  <a:cubicBezTo>
                    <a:pt x="332" y="74"/>
                    <a:pt x="257" y="0"/>
                    <a:pt x="166" y="0"/>
                  </a:cubicBezTo>
                  <a:close/>
                  <a:moveTo>
                    <a:pt x="48" y="247"/>
                  </a:moveTo>
                  <a:cubicBezTo>
                    <a:pt x="49" y="244"/>
                    <a:pt x="49" y="243"/>
                    <a:pt x="49" y="243"/>
                  </a:cubicBezTo>
                  <a:cubicBezTo>
                    <a:pt x="49" y="243"/>
                    <a:pt x="50" y="240"/>
                    <a:pt x="49" y="238"/>
                  </a:cubicBezTo>
                  <a:cubicBezTo>
                    <a:pt x="49" y="237"/>
                    <a:pt x="50" y="230"/>
                    <a:pt x="50" y="227"/>
                  </a:cubicBezTo>
                  <a:cubicBezTo>
                    <a:pt x="50" y="226"/>
                    <a:pt x="50" y="223"/>
                    <a:pt x="50" y="223"/>
                  </a:cubicBezTo>
                  <a:cubicBezTo>
                    <a:pt x="50" y="222"/>
                    <a:pt x="50" y="220"/>
                    <a:pt x="51" y="216"/>
                  </a:cubicBezTo>
                  <a:cubicBezTo>
                    <a:pt x="51" y="213"/>
                    <a:pt x="54" y="213"/>
                    <a:pt x="55" y="213"/>
                  </a:cubicBezTo>
                  <a:cubicBezTo>
                    <a:pt x="56" y="212"/>
                    <a:pt x="56" y="212"/>
                    <a:pt x="57" y="212"/>
                  </a:cubicBezTo>
                  <a:cubicBezTo>
                    <a:pt x="57" y="211"/>
                    <a:pt x="58" y="209"/>
                    <a:pt x="62" y="208"/>
                  </a:cubicBezTo>
                  <a:cubicBezTo>
                    <a:pt x="64" y="207"/>
                    <a:pt x="68" y="205"/>
                    <a:pt x="70" y="205"/>
                  </a:cubicBezTo>
                  <a:cubicBezTo>
                    <a:pt x="71" y="204"/>
                    <a:pt x="73" y="204"/>
                    <a:pt x="73" y="203"/>
                  </a:cubicBezTo>
                  <a:cubicBezTo>
                    <a:pt x="74" y="202"/>
                    <a:pt x="77" y="200"/>
                    <a:pt x="80" y="198"/>
                  </a:cubicBezTo>
                  <a:cubicBezTo>
                    <a:pt x="83" y="196"/>
                    <a:pt x="86" y="195"/>
                    <a:pt x="90" y="193"/>
                  </a:cubicBezTo>
                  <a:cubicBezTo>
                    <a:pt x="93" y="191"/>
                    <a:pt x="94" y="190"/>
                    <a:pt x="97" y="188"/>
                  </a:cubicBezTo>
                  <a:cubicBezTo>
                    <a:pt x="99" y="186"/>
                    <a:pt x="103" y="185"/>
                    <a:pt x="105" y="185"/>
                  </a:cubicBezTo>
                  <a:cubicBezTo>
                    <a:pt x="106" y="183"/>
                    <a:pt x="111" y="181"/>
                    <a:pt x="112" y="180"/>
                  </a:cubicBezTo>
                  <a:cubicBezTo>
                    <a:pt x="114" y="180"/>
                    <a:pt x="118" y="178"/>
                    <a:pt x="119" y="178"/>
                  </a:cubicBezTo>
                  <a:cubicBezTo>
                    <a:pt x="120" y="178"/>
                    <a:pt x="121" y="177"/>
                    <a:pt x="121" y="176"/>
                  </a:cubicBezTo>
                  <a:cubicBezTo>
                    <a:pt x="123" y="176"/>
                    <a:pt x="125" y="173"/>
                    <a:pt x="125" y="172"/>
                  </a:cubicBezTo>
                  <a:cubicBezTo>
                    <a:pt x="126" y="171"/>
                    <a:pt x="127" y="170"/>
                    <a:pt x="127" y="170"/>
                  </a:cubicBezTo>
                  <a:cubicBezTo>
                    <a:pt x="128" y="169"/>
                    <a:pt x="129" y="167"/>
                    <a:pt x="129" y="167"/>
                  </a:cubicBezTo>
                  <a:cubicBezTo>
                    <a:pt x="129" y="167"/>
                    <a:pt x="130" y="164"/>
                    <a:pt x="132" y="163"/>
                  </a:cubicBezTo>
                  <a:cubicBezTo>
                    <a:pt x="133" y="162"/>
                    <a:pt x="132" y="162"/>
                    <a:pt x="132" y="161"/>
                  </a:cubicBezTo>
                  <a:cubicBezTo>
                    <a:pt x="130" y="160"/>
                    <a:pt x="128" y="154"/>
                    <a:pt x="127" y="150"/>
                  </a:cubicBezTo>
                  <a:cubicBezTo>
                    <a:pt x="126" y="146"/>
                    <a:pt x="126" y="137"/>
                    <a:pt x="126" y="136"/>
                  </a:cubicBezTo>
                  <a:cubicBezTo>
                    <a:pt x="126" y="135"/>
                    <a:pt x="126" y="135"/>
                    <a:pt x="125" y="135"/>
                  </a:cubicBezTo>
                  <a:cubicBezTo>
                    <a:pt x="124" y="135"/>
                    <a:pt x="123" y="135"/>
                    <a:pt x="123" y="134"/>
                  </a:cubicBezTo>
                  <a:cubicBezTo>
                    <a:pt x="121" y="132"/>
                    <a:pt x="123" y="130"/>
                    <a:pt x="123" y="128"/>
                  </a:cubicBezTo>
                  <a:cubicBezTo>
                    <a:pt x="124" y="127"/>
                    <a:pt x="124" y="125"/>
                    <a:pt x="124" y="125"/>
                  </a:cubicBezTo>
                  <a:cubicBezTo>
                    <a:pt x="124" y="124"/>
                    <a:pt x="124" y="121"/>
                    <a:pt x="124" y="120"/>
                  </a:cubicBezTo>
                  <a:cubicBezTo>
                    <a:pt x="125" y="118"/>
                    <a:pt x="125" y="117"/>
                    <a:pt x="125" y="115"/>
                  </a:cubicBezTo>
                  <a:cubicBezTo>
                    <a:pt x="126" y="112"/>
                    <a:pt x="125" y="108"/>
                    <a:pt x="126" y="106"/>
                  </a:cubicBezTo>
                  <a:cubicBezTo>
                    <a:pt x="126" y="103"/>
                    <a:pt x="127" y="103"/>
                    <a:pt x="128" y="104"/>
                  </a:cubicBezTo>
                  <a:cubicBezTo>
                    <a:pt x="128" y="104"/>
                    <a:pt x="129" y="104"/>
                    <a:pt x="129" y="102"/>
                  </a:cubicBezTo>
                  <a:cubicBezTo>
                    <a:pt x="129" y="101"/>
                    <a:pt x="129" y="99"/>
                    <a:pt x="129" y="98"/>
                  </a:cubicBezTo>
                  <a:cubicBezTo>
                    <a:pt x="129" y="97"/>
                    <a:pt x="129" y="93"/>
                    <a:pt x="129" y="91"/>
                  </a:cubicBezTo>
                  <a:cubicBezTo>
                    <a:pt x="129" y="90"/>
                    <a:pt x="129" y="90"/>
                    <a:pt x="129" y="90"/>
                  </a:cubicBezTo>
                  <a:cubicBezTo>
                    <a:pt x="130" y="89"/>
                    <a:pt x="130" y="88"/>
                    <a:pt x="130" y="86"/>
                  </a:cubicBezTo>
                  <a:cubicBezTo>
                    <a:pt x="129" y="85"/>
                    <a:pt x="130" y="82"/>
                    <a:pt x="130" y="82"/>
                  </a:cubicBezTo>
                  <a:cubicBezTo>
                    <a:pt x="132" y="81"/>
                    <a:pt x="133" y="80"/>
                    <a:pt x="133" y="77"/>
                  </a:cubicBezTo>
                  <a:cubicBezTo>
                    <a:pt x="134" y="75"/>
                    <a:pt x="134" y="75"/>
                    <a:pt x="135" y="74"/>
                  </a:cubicBezTo>
                  <a:cubicBezTo>
                    <a:pt x="135" y="73"/>
                    <a:pt x="137" y="72"/>
                    <a:pt x="137" y="71"/>
                  </a:cubicBezTo>
                  <a:cubicBezTo>
                    <a:pt x="137" y="69"/>
                    <a:pt x="137" y="69"/>
                    <a:pt x="138" y="68"/>
                  </a:cubicBezTo>
                  <a:cubicBezTo>
                    <a:pt x="139" y="67"/>
                    <a:pt x="139" y="67"/>
                    <a:pt x="139" y="66"/>
                  </a:cubicBezTo>
                  <a:cubicBezTo>
                    <a:pt x="139" y="66"/>
                    <a:pt x="141" y="66"/>
                    <a:pt x="143" y="65"/>
                  </a:cubicBezTo>
                  <a:cubicBezTo>
                    <a:pt x="144" y="63"/>
                    <a:pt x="144" y="64"/>
                    <a:pt x="144" y="63"/>
                  </a:cubicBezTo>
                  <a:cubicBezTo>
                    <a:pt x="145" y="62"/>
                    <a:pt x="146" y="62"/>
                    <a:pt x="146" y="62"/>
                  </a:cubicBezTo>
                  <a:cubicBezTo>
                    <a:pt x="146" y="62"/>
                    <a:pt x="149" y="59"/>
                    <a:pt x="150" y="59"/>
                  </a:cubicBezTo>
                  <a:cubicBezTo>
                    <a:pt x="151" y="58"/>
                    <a:pt x="152" y="58"/>
                    <a:pt x="153" y="57"/>
                  </a:cubicBezTo>
                  <a:cubicBezTo>
                    <a:pt x="154" y="57"/>
                    <a:pt x="155" y="57"/>
                    <a:pt x="156" y="57"/>
                  </a:cubicBezTo>
                  <a:cubicBezTo>
                    <a:pt x="159" y="57"/>
                    <a:pt x="160" y="56"/>
                    <a:pt x="161" y="56"/>
                  </a:cubicBezTo>
                  <a:cubicBezTo>
                    <a:pt x="162" y="55"/>
                    <a:pt x="164" y="55"/>
                    <a:pt x="164" y="55"/>
                  </a:cubicBezTo>
                  <a:cubicBezTo>
                    <a:pt x="165" y="56"/>
                    <a:pt x="167" y="56"/>
                    <a:pt x="168" y="55"/>
                  </a:cubicBezTo>
                  <a:cubicBezTo>
                    <a:pt x="169" y="55"/>
                    <a:pt x="169" y="55"/>
                    <a:pt x="170" y="55"/>
                  </a:cubicBezTo>
                  <a:cubicBezTo>
                    <a:pt x="171" y="55"/>
                    <a:pt x="172" y="56"/>
                    <a:pt x="173" y="56"/>
                  </a:cubicBezTo>
                  <a:cubicBezTo>
                    <a:pt x="173" y="56"/>
                    <a:pt x="174" y="56"/>
                    <a:pt x="176" y="56"/>
                  </a:cubicBezTo>
                  <a:cubicBezTo>
                    <a:pt x="177" y="57"/>
                    <a:pt x="177" y="57"/>
                    <a:pt x="178" y="57"/>
                  </a:cubicBezTo>
                  <a:cubicBezTo>
                    <a:pt x="179" y="57"/>
                    <a:pt x="180" y="57"/>
                    <a:pt x="181" y="58"/>
                  </a:cubicBezTo>
                  <a:cubicBezTo>
                    <a:pt x="182" y="58"/>
                    <a:pt x="182" y="59"/>
                    <a:pt x="184" y="59"/>
                  </a:cubicBezTo>
                  <a:cubicBezTo>
                    <a:pt x="185" y="60"/>
                    <a:pt x="185" y="63"/>
                    <a:pt x="185" y="63"/>
                  </a:cubicBezTo>
                  <a:cubicBezTo>
                    <a:pt x="185" y="64"/>
                    <a:pt x="186" y="64"/>
                    <a:pt x="186" y="64"/>
                  </a:cubicBezTo>
                  <a:cubicBezTo>
                    <a:pt x="187" y="65"/>
                    <a:pt x="188" y="64"/>
                    <a:pt x="188" y="64"/>
                  </a:cubicBezTo>
                  <a:cubicBezTo>
                    <a:pt x="189" y="64"/>
                    <a:pt x="190" y="65"/>
                    <a:pt x="190" y="66"/>
                  </a:cubicBezTo>
                  <a:cubicBezTo>
                    <a:pt x="191" y="66"/>
                    <a:pt x="193" y="67"/>
                    <a:pt x="193" y="68"/>
                  </a:cubicBezTo>
                  <a:cubicBezTo>
                    <a:pt x="194" y="68"/>
                    <a:pt x="194" y="68"/>
                    <a:pt x="194" y="68"/>
                  </a:cubicBezTo>
                  <a:cubicBezTo>
                    <a:pt x="194" y="69"/>
                    <a:pt x="195" y="69"/>
                    <a:pt x="195" y="71"/>
                  </a:cubicBezTo>
                  <a:cubicBezTo>
                    <a:pt x="196" y="72"/>
                    <a:pt x="196" y="73"/>
                    <a:pt x="197" y="74"/>
                  </a:cubicBezTo>
                  <a:cubicBezTo>
                    <a:pt x="197" y="74"/>
                    <a:pt x="198" y="75"/>
                    <a:pt x="198" y="76"/>
                  </a:cubicBezTo>
                  <a:cubicBezTo>
                    <a:pt x="198" y="77"/>
                    <a:pt x="199" y="79"/>
                    <a:pt x="199" y="80"/>
                  </a:cubicBezTo>
                  <a:cubicBezTo>
                    <a:pt x="200" y="82"/>
                    <a:pt x="200" y="86"/>
                    <a:pt x="200" y="89"/>
                  </a:cubicBezTo>
                  <a:cubicBezTo>
                    <a:pt x="202" y="90"/>
                    <a:pt x="202" y="92"/>
                    <a:pt x="202" y="99"/>
                  </a:cubicBezTo>
                  <a:cubicBezTo>
                    <a:pt x="200" y="106"/>
                    <a:pt x="199" y="109"/>
                    <a:pt x="199" y="110"/>
                  </a:cubicBezTo>
                  <a:cubicBezTo>
                    <a:pt x="198" y="112"/>
                    <a:pt x="199" y="111"/>
                    <a:pt x="199" y="111"/>
                  </a:cubicBezTo>
                  <a:cubicBezTo>
                    <a:pt x="200" y="111"/>
                    <a:pt x="200" y="110"/>
                    <a:pt x="202" y="110"/>
                  </a:cubicBezTo>
                  <a:cubicBezTo>
                    <a:pt x="203" y="111"/>
                    <a:pt x="203" y="114"/>
                    <a:pt x="203" y="115"/>
                  </a:cubicBezTo>
                  <a:cubicBezTo>
                    <a:pt x="203" y="116"/>
                    <a:pt x="203" y="117"/>
                    <a:pt x="203" y="120"/>
                  </a:cubicBezTo>
                  <a:cubicBezTo>
                    <a:pt x="203" y="124"/>
                    <a:pt x="203" y="124"/>
                    <a:pt x="203" y="125"/>
                  </a:cubicBezTo>
                  <a:cubicBezTo>
                    <a:pt x="204" y="127"/>
                    <a:pt x="203" y="128"/>
                    <a:pt x="203" y="129"/>
                  </a:cubicBezTo>
                  <a:cubicBezTo>
                    <a:pt x="203" y="129"/>
                    <a:pt x="203" y="133"/>
                    <a:pt x="203" y="134"/>
                  </a:cubicBezTo>
                  <a:cubicBezTo>
                    <a:pt x="203" y="135"/>
                    <a:pt x="202" y="138"/>
                    <a:pt x="202" y="139"/>
                  </a:cubicBezTo>
                  <a:cubicBezTo>
                    <a:pt x="200" y="141"/>
                    <a:pt x="197" y="141"/>
                    <a:pt x="197" y="141"/>
                  </a:cubicBezTo>
                  <a:cubicBezTo>
                    <a:pt x="196" y="139"/>
                    <a:pt x="196" y="141"/>
                    <a:pt x="196" y="144"/>
                  </a:cubicBezTo>
                  <a:cubicBezTo>
                    <a:pt x="196" y="147"/>
                    <a:pt x="194" y="156"/>
                    <a:pt x="194" y="158"/>
                  </a:cubicBezTo>
                  <a:cubicBezTo>
                    <a:pt x="194" y="159"/>
                    <a:pt x="194" y="159"/>
                    <a:pt x="196" y="160"/>
                  </a:cubicBezTo>
                  <a:cubicBezTo>
                    <a:pt x="197" y="162"/>
                    <a:pt x="199" y="164"/>
                    <a:pt x="199" y="164"/>
                  </a:cubicBezTo>
                  <a:cubicBezTo>
                    <a:pt x="200" y="165"/>
                    <a:pt x="203" y="167"/>
                    <a:pt x="205" y="168"/>
                  </a:cubicBezTo>
                  <a:cubicBezTo>
                    <a:pt x="206" y="168"/>
                    <a:pt x="212" y="170"/>
                    <a:pt x="215" y="171"/>
                  </a:cubicBezTo>
                  <a:cubicBezTo>
                    <a:pt x="218" y="172"/>
                    <a:pt x="221" y="172"/>
                    <a:pt x="224" y="172"/>
                  </a:cubicBezTo>
                  <a:cubicBezTo>
                    <a:pt x="226" y="173"/>
                    <a:pt x="234" y="174"/>
                    <a:pt x="237" y="174"/>
                  </a:cubicBezTo>
                  <a:cubicBezTo>
                    <a:pt x="238" y="176"/>
                    <a:pt x="242" y="177"/>
                    <a:pt x="243" y="177"/>
                  </a:cubicBezTo>
                  <a:cubicBezTo>
                    <a:pt x="244" y="178"/>
                    <a:pt x="248" y="178"/>
                    <a:pt x="249" y="178"/>
                  </a:cubicBezTo>
                  <a:cubicBezTo>
                    <a:pt x="251" y="178"/>
                    <a:pt x="256" y="179"/>
                    <a:pt x="257" y="180"/>
                  </a:cubicBezTo>
                  <a:cubicBezTo>
                    <a:pt x="259" y="180"/>
                    <a:pt x="263" y="181"/>
                    <a:pt x="267" y="182"/>
                  </a:cubicBezTo>
                  <a:cubicBezTo>
                    <a:pt x="272" y="183"/>
                    <a:pt x="274" y="183"/>
                    <a:pt x="274" y="185"/>
                  </a:cubicBezTo>
                  <a:cubicBezTo>
                    <a:pt x="275" y="185"/>
                    <a:pt x="275" y="185"/>
                    <a:pt x="276" y="185"/>
                  </a:cubicBezTo>
                  <a:cubicBezTo>
                    <a:pt x="278" y="185"/>
                    <a:pt x="279" y="186"/>
                    <a:pt x="279" y="187"/>
                  </a:cubicBezTo>
                  <a:cubicBezTo>
                    <a:pt x="281" y="189"/>
                    <a:pt x="283" y="196"/>
                    <a:pt x="283" y="196"/>
                  </a:cubicBezTo>
                  <a:cubicBezTo>
                    <a:pt x="283" y="196"/>
                    <a:pt x="284" y="198"/>
                    <a:pt x="284" y="199"/>
                  </a:cubicBezTo>
                  <a:cubicBezTo>
                    <a:pt x="284" y="247"/>
                    <a:pt x="284" y="247"/>
                    <a:pt x="284" y="247"/>
                  </a:cubicBezTo>
                  <a:cubicBezTo>
                    <a:pt x="284" y="247"/>
                    <a:pt x="284" y="247"/>
                    <a:pt x="48" y="2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5" name="Freeform 16"/>
            <p:cNvSpPr>
              <a:spLocks noEditPoints="1"/>
            </p:cNvSpPr>
            <p:nvPr/>
          </p:nvSpPr>
          <p:spPr bwMode="auto">
            <a:xfrm>
              <a:off x="5100907" y="4402043"/>
              <a:ext cx="574395" cy="566563"/>
            </a:xfrm>
            <a:custGeom>
              <a:avLst/>
              <a:gdLst>
                <a:gd name="T0" fmla="*/ 150 w 300"/>
                <a:gd name="T1" fmla="*/ 0 h 296"/>
                <a:gd name="T2" fmla="*/ 0 w 300"/>
                <a:gd name="T3" fmla="*/ 148 h 296"/>
                <a:gd name="T4" fmla="*/ 150 w 300"/>
                <a:gd name="T5" fmla="*/ 296 h 296"/>
                <a:gd name="T6" fmla="*/ 300 w 300"/>
                <a:gd name="T7" fmla="*/ 148 h 296"/>
                <a:gd name="T8" fmla="*/ 150 w 300"/>
                <a:gd name="T9" fmla="*/ 0 h 296"/>
                <a:gd name="T10" fmla="*/ 79 w 300"/>
                <a:gd name="T11" fmla="*/ 217 h 296"/>
                <a:gd name="T12" fmla="*/ 79 w 300"/>
                <a:gd name="T13" fmla="*/ 213 h 296"/>
                <a:gd name="T14" fmla="*/ 82 w 300"/>
                <a:gd name="T15" fmla="*/ 199 h 296"/>
                <a:gd name="T16" fmla="*/ 82 w 300"/>
                <a:gd name="T17" fmla="*/ 190 h 296"/>
                <a:gd name="T18" fmla="*/ 91 w 300"/>
                <a:gd name="T19" fmla="*/ 175 h 296"/>
                <a:gd name="T20" fmla="*/ 117 w 300"/>
                <a:gd name="T21" fmla="*/ 172 h 296"/>
                <a:gd name="T22" fmla="*/ 112 w 300"/>
                <a:gd name="T23" fmla="*/ 165 h 296"/>
                <a:gd name="T24" fmla="*/ 111 w 300"/>
                <a:gd name="T25" fmla="*/ 156 h 296"/>
                <a:gd name="T26" fmla="*/ 106 w 300"/>
                <a:gd name="T27" fmla="*/ 160 h 296"/>
                <a:gd name="T28" fmla="*/ 121 w 300"/>
                <a:gd name="T29" fmla="*/ 88 h 296"/>
                <a:gd name="T30" fmla="*/ 141 w 300"/>
                <a:gd name="T31" fmla="*/ 74 h 296"/>
                <a:gd name="T32" fmla="*/ 145 w 300"/>
                <a:gd name="T33" fmla="*/ 69 h 296"/>
                <a:gd name="T34" fmla="*/ 185 w 300"/>
                <a:gd name="T35" fmla="*/ 98 h 296"/>
                <a:gd name="T36" fmla="*/ 189 w 300"/>
                <a:gd name="T37" fmla="*/ 120 h 296"/>
                <a:gd name="T38" fmla="*/ 194 w 300"/>
                <a:gd name="T39" fmla="*/ 141 h 296"/>
                <a:gd name="T40" fmla="*/ 194 w 300"/>
                <a:gd name="T41" fmla="*/ 144 h 296"/>
                <a:gd name="T42" fmla="*/ 197 w 300"/>
                <a:gd name="T43" fmla="*/ 153 h 296"/>
                <a:gd name="T44" fmla="*/ 197 w 300"/>
                <a:gd name="T45" fmla="*/ 156 h 296"/>
                <a:gd name="T46" fmla="*/ 196 w 300"/>
                <a:gd name="T47" fmla="*/ 154 h 296"/>
                <a:gd name="T48" fmla="*/ 197 w 300"/>
                <a:gd name="T49" fmla="*/ 164 h 296"/>
                <a:gd name="T50" fmla="*/ 196 w 300"/>
                <a:gd name="T51" fmla="*/ 168 h 296"/>
                <a:gd name="T52" fmla="*/ 195 w 300"/>
                <a:gd name="T53" fmla="*/ 166 h 296"/>
                <a:gd name="T54" fmla="*/ 194 w 300"/>
                <a:gd name="T55" fmla="*/ 170 h 296"/>
                <a:gd name="T56" fmla="*/ 184 w 300"/>
                <a:gd name="T57" fmla="*/ 175 h 296"/>
                <a:gd name="T58" fmla="*/ 179 w 300"/>
                <a:gd name="T59" fmla="*/ 169 h 296"/>
                <a:gd name="T60" fmla="*/ 175 w 300"/>
                <a:gd name="T61" fmla="*/ 170 h 296"/>
                <a:gd name="T62" fmla="*/ 181 w 300"/>
                <a:gd name="T63" fmla="*/ 176 h 296"/>
                <a:gd name="T64" fmla="*/ 187 w 300"/>
                <a:gd name="T65" fmla="*/ 177 h 296"/>
                <a:gd name="T66" fmla="*/ 191 w 300"/>
                <a:gd name="T67" fmla="*/ 179 h 296"/>
                <a:gd name="T68" fmla="*/ 208 w 300"/>
                <a:gd name="T69" fmla="*/ 182 h 296"/>
                <a:gd name="T70" fmla="*/ 213 w 300"/>
                <a:gd name="T71" fmla="*/ 185 h 296"/>
                <a:gd name="T72" fmla="*/ 217 w 300"/>
                <a:gd name="T73" fmla="*/ 208 h 296"/>
                <a:gd name="T74" fmla="*/ 218 w 300"/>
                <a:gd name="T75" fmla="*/ 217 h 296"/>
                <a:gd name="T76" fmla="*/ 79 w 300"/>
                <a:gd name="T77" fmla="*/ 217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0" h="296">
                  <a:moveTo>
                    <a:pt x="150" y="0"/>
                  </a:moveTo>
                  <a:cubicBezTo>
                    <a:pt x="67" y="0"/>
                    <a:pt x="0" y="66"/>
                    <a:pt x="0" y="148"/>
                  </a:cubicBezTo>
                  <a:cubicBezTo>
                    <a:pt x="0" y="230"/>
                    <a:pt x="67" y="296"/>
                    <a:pt x="150" y="296"/>
                  </a:cubicBezTo>
                  <a:cubicBezTo>
                    <a:pt x="232" y="296"/>
                    <a:pt x="300" y="230"/>
                    <a:pt x="300" y="148"/>
                  </a:cubicBezTo>
                  <a:cubicBezTo>
                    <a:pt x="300" y="66"/>
                    <a:pt x="232" y="0"/>
                    <a:pt x="150" y="0"/>
                  </a:cubicBezTo>
                  <a:close/>
                  <a:moveTo>
                    <a:pt x="79" y="217"/>
                  </a:moveTo>
                  <a:cubicBezTo>
                    <a:pt x="79" y="215"/>
                    <a:pt x="79" y="214"/>
                    <a:pt x="79" y="213"/>
                  </a:cubicBezTo>
                  <a:cubicBezTo>
                    <a:pt x="80" y="208"/>
                    <a:pt x="81" y="203"/>
                    <a:pt x="82" y="199"/>
                  </a:cubicBezTo>
                  <a:cubicBezTo>
                    <a:pt x="82" y="196"/>
                    <a:pt x="81" y="192"/>
                    <a:pt x="82" y="190"/>
                  </a:cubicBezTo>
                  <a:cubicBezTo>
                    <a:pt x="83" y="183"/>
                    <a:pt x="88" y="176"/>
                    <a:pt x="91" y="175"/>
                  </a:cubicBezTo>
                  <a:cubicBezTo>
                    <a:pt x="99" y="172"/>
                    <a:pt x="111" y="175"/>
                    <a:pt x="117" y="172"/>
                  </a:cubicBezTo>
                  <a:cubicBezTo>
                    <a:pt x="114" y="171"/>
                    <a:pt x="113" y="168"/>
                    <a:pt x="112" y="165"/>
                  </a:cubicBezTo>
                  <a:cubicBezTo>
                    <a:pt x="111" y="162"/>
                    <a:pt x="112" y="159"/>
                    <a:pt x="111" y="156"/>
                  </a:cubicBezTo>
                  <a:cubicBezTo>
                    <a:pt x="110" y="156"/>
                    <a:pt x="109" y="160"/>
                    <a:pt x="106" y="160"/>
                  </a:cubicBezTo>
                  <a:cubicBezTo>
                    <a:pt x="115" y="144"/>
                    <a:pt x="113" y="108"/>
                    <a:pt x="121" y="88"/>
                  </a:cubicBezTo>
                  <a:cubicBezTo>
                    <a:pt x="124" y="80"/>
                    <a:pt x="129" y="71"/>
                    <a:pt x="141" y="74"/>
                  </a:cubicBezTo>
                  <a:cubicBezTo>
                    <a:pt x="143" y="72"/>
                    <a:pt x="143" y="71"/>
                    <a:pt x="145" y="69"/>
                  </a:cubicBezTo>
                  <a:cubicBezTo>
                    <a:pt x="168" y="64"/>
                    <a:pt x="179" y="81"/>
                    <a:pt x="185" y="98"/>
                  </a:cubicBezTo>
                  <a:cubicBezTo>
                    <a:pt x="187" y="104"/>
                    <a:pt x="187" y="112"/>
                    <a:pt x="189" y="120"/>
                  </a:cubicBezTo>
                  <a:cubicBezTo>
                    <a:pt x="191" y="127"/>
                    <a:pt x="192" y="135"/>
                    <a:pt x="194" y="141"/>
                  </a:cubicBezTo>
                  <a:cubicBezTo>
                    <a:pt x="194" y="141"/>
                    <a:pt x="194" y="141"/>
                    <a:pt x="194" y="144"/>
                  </a:cubicBezTo>
                  <a:cubicBezTo>
                    <a:pt x="195" y="146"/>
                    <a:pt x="196" y="150"/>
                    <a:pt x="197" y="153"/>
                  </a:cubicBezTo>
                  <a:cubicBezTo>
                    <a:pt x="197" y="154"/>
                    <a:pt x="197" y="155"/>
                    <a:pt x="197" y="156"/>
                  </a:cubicBezTo>
                  <a:cubicBezTo>
                    <a:pt x="197" y="155"/>
                    <a:pt x="196" y="155"/>
                    <a:pt x="196" y="154"/>
                  </a:cubicBezTo>
                  <a:cubicBezTo>
                    <a:pt x="196" y="158"/>
                    <a:pt x="197" y="160"/>
                    <a:pt x="197" y="164"/>
                  </a:cubicBezTo>
                  <a:cubicBezTo>
                    <a:pt x="197" y="165"/>
                    <a:pt x="197" y="167"/>
                    <a:pt x="196" y="168"/>
                  </a:cubicBezTo>
                  <a:cubicBezTo>
                    <a:pt x="196" y="167"/>
                    <a:pt x="195" y="167"/>
                    <a:pt x="195" y="166"/>
                  </a:cubicBezTo>
                  <a:cubicBezTo>
                    <a:pt x="195" y="168"/>
                    <a:pt x="194" y="169"/>
                    <a:pt x="194" y="170"/>
                  </a:cubicBezTo>
                  <a:cubicBezTo>
                    <a:pt x="191" y="170"/>
                    <a:pt x="187" y="175"/>
                    <a:pt x="184" y="175"/>
                  </a:cubicBezTo>
                  <a:cubicBezTo>
                    <a:pt x="181" y="174"/>
                    <a:pt x="182" y="171"/>
                    <a:pt x="179" y="169"/>
                  </a:cubicBezTo>
                  <a:cubicBezTo>
                    <a:pt x="178" y="169"/>
                    <a:pt x="177" y="169"/>
                    <a:pt x="175" y="170"/>
                  </a:cubicBezTo>
                  <a:cubicBezTo>
                    <a:pt x="176" y="173"/>
                    <a:pt x="179" y="175"/>
                    <a:pt x="181" y="176"/>
                  </a:cubicBezTo>
                  <a:cubicBezTo>
                    <a:pt x="183" y="176"/>
                    <a:pt x="186" y="176"/>
                    <a:pt x="187" y="177"/>
                  </a:cubicBezTo>
                  <a:cubicBezTo>
                    <a:pt x="188" y="177"/>
                    <a:pt x="189" y="178"/>
                    <a:pt x="191" y="179"/>
                  </a:cubicBezTo>
                  <a:cubicBezTo>
                    <a:pt x="196" y="181"/>
                    <a:pt x="202" y="180"/>
                    <a:pt x="208" y="182"/>
                  </a:cubicBezTo>
                  <a:cubicBezTo>
                    <a:pt x="209" y="183"/>
                    <a:pt x="210" y="184"/>
                    <a:pt x="213" y="185"/>
                  </a:cubicBezTo>
                  <a:cubicBezTo>
                    <a:pt x="218" y="192"/>
                    <a:pt x="217" y="198"/>
                    <a:pt x="217" y="208"/>
                  </a:cubicBezTo>
                  <a:cubicBezTo>
                    <a:pt x="217" y="211"/>
                    <a:pt x="217" y="214"/>
                    <a:pt x="218" y="217"/>
                  </a:cubicBezTo>
                  <a:cubicBezTo>
                    <a:pt x="218" y="217"/>
                    <a:pt x="218" y="217"/>
                    <a:pt x="79" y="2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183" name="2b"/>
          <p:cNvSpPr>
            <a:spLocks noEditPoints="1"/>
          </p:cNvSpPr>
          <p:nvPr/>
        </p:nvSpPr>
        <p:spPr bwMode="auto">
          <a:xfrm>
            <a:off x="4213225" y="3255963"/>
            <a:ext cx="688975" cy="690563"/>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6" name="red"/>
          <p:cNvSpPr>
            <a:spLocks noEditPoints="1"/>
          </p:cNvSpPr>
          <p:nvPr/>
        </p:nvSpPr>
        <p:spPr bwMode="auto">
          <a:xfrm>
            <a:off x="3078369" y="5494338"/>
            <a:ext cx="447675" cy="447675"/>
          </a:xfrm>
          <a:custGeom>
            <a:avLst/>
            <a:gdLst>
              <a:gd name="T0" fmla="*/ 0 w 192"/>
              <a:gd name="T1" fmla="*/ 96 h 192"/>
              <a:gd name="T2" fmla="*/ 192 w 192"/>
              <a:gd name="T3" fmla="*/ 96 h 192"/>
              <a:gd name="T4" fmla="*/ 40 w 192"/>
              <a:gd name="T5" fmla="*/ 143 h 192"/>
              <a:gd name="T6" fmla="*/ 42 w 192"/>
              <a:gd name="T7" fmla="*/ 131 h 192"/>
              <a:gd name="T8" fmla="*/ 60 w 192"/>
              <a:gd name="T9" fmla="*/ 122 h 192"/>
              <a:gd name="T10" fmla="*/ 71 w 192"/>
              <a:gd name="T11" fmla="*/ 113 h 192"/>
              <a:gd name="T12" fmla="*/ 80 w 192"/>
              <a:gd name="T13" fmla="*/ 103 h 192"/>
              <a:gd name="T14" fmla="*/ 81 w 192"/>
              <a:gd name="T15" fmla="*/ 89 h 192"/>
              <a:gd name="T16" fmla="*/ 79 w 192"/>
              <a:gd name="T17" fmla="*/ 90 h 192"/>
              <a:gd name="T18" fmla="*/ 79 w 192"/>
              <a:gd name="T19" fmla="*/ 90 h 192"/>
              <a:gd name="T20" fmla="*/ 78 w 192"/>
              <a:gd name="T21" fmla="*/ 89 h 192"/>
              <a:gd name="T22" fmla="*/ 77 w 192"/>
              <a:gd name="T23" fmla="*/ 90 h 192"/>
              <a:gd name="T24" fmla="*/ 77 w 192"/>
              <a:gd name="T25" fmla="*/ 90 h 192"/>
              <a:gd name="T26" fmla="*/ 76 w 192"/>
              <a:gd name="T27" fmla="*/ 91 h 192"/>
              <a:gd name="T28" fmla="*/ 73 w 192"/>
              <a:gd name="T29" fmla="*/ 90 h 192"/>
              <a:gd name="T30" fmla="*/ 72 w 192"/>
              <a:gd name="T31" fmla="*/ 89 h 192"/>
              <a:gd name="T32" fmla="*/ 73 w 192"/>
              <a:gd name="T33" fmla="*/ 90 h 192"/>
              <a:gd name="T34" fmla="*/ 72 w 192"/>
              <a:gd name="T35" fmla="*/ 89 h 192"/>
              <a:gd name="T36" fmla="*/ 71 w 192"/>
              <a:gd name="T37" fmla="*/ 87 h 192"/>
              <a:gd name="T38" fmla="*/ 68 w 192"/>
              <a:gd name="T39" fmla="*/ 82 h 192"/>
              <a:gd name="T40" fmla="*/ 68 w 192"/>
              <a:gd name="T41" fmla="*/ 82 h 192"/>
              <a:gd name="T42" fmla="*/ 68 w 192"/>
              <a:gd name="T43" fmla="*/ 70 h 192"/>
              <a:gd name="T44" fmla="*/ 79 w 192"/>
              <a:gd name="T45" fmla="*/ 38 h 192"/>
              <a:gd name="T46" fmla="*/ 95 w 192"/>
              <a:gd name="T47" fmla="*/ 29 h 192"/>
              <a:gd name="T48" fmla="*/ 109 w 192"/>
              <a:gd name="T49" fmla="*/ 31 h 192"/>
              <a:gd name="T50" fmla="*/ 124 w 192"/>
              <a:gd name="T51" fmla="*/ 50 h 192"/>
              <a:gd name="T52" fmla="*/ 122 w 192"/>
              <a:gd name="T53" fmla="*/ 85 h 192"/>
              <a:gd name="T54" fmla="*/ 121 w 192"/>
              <a:gd name="T55" fmla="*/ 88 h 192"/>
              <a:gd name="T56" fmla="*/ 120 w 192"/>
              <a:gd name="T57" fmla="*/ 89 h 192"/>
              <a:gd name="T58" fmla="*/ 116 w 192"/>
              <a:gd name="T59" fmla="*/ 94 h 192"/>
              <a:gd name="T60" fmla="*/ 117 w 192"/>
              <a:gd name="T61" fmla="*/ 93 h 192"/>
              <a:gd name="T62" fmla="*/ 116 w 192"/>
              <a:gd name="T63" fmla="*/ 92 h 192"/>
              <a:gd name="T64" fmla="*/ 115 w 192"/>
              <a:gd name="T65" fmla="*/ 93 h 192"/>
              <a:gd name="T66" fmla="*/ 113 w 192"/>
              <a:gd name="T67" fmla="*/ 94 h 192"/>
              <a:gd name="T68" fmla="*/ 114 w 192"/>
              <a:gd name="T69" fmla="*/ 93 h 192"/>
              <a:gd name="T70" fmla="*/ 112 w 192"/>
              <a:gd name="T71" fmla="*/ 98 h 192"/>
              <a:gd name="T72" fmla="*/ 125 w 192"/>
              <a:gd name="T73" fmla="*/ 108 h 192"/>
              <a:gd name="T74" fmla="*/ 146 w 192"/>
              <a:gd name="T75" fmla="*/ 115 h 192"/>
              <a:gd name="T76" fmla="*/ 159 w 192"/>
              <a:gd name="T77" fmla="*/ 130 h 192"/>
              <a:gd name="T78" fmla="*/ 40 w 192"/>
              <a:gd name="T79" fmla="*/ 1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40" y="143"/>
                </a:moveTo>
                <a:cubicBezTo>
                  <a:pt x="40" y="140"/>
                  <a:pt x="41" y="139"/>
                  <a:pt x="41" y="137"/>
                </a:cubicBezTo>
                <a:cubicBezTo>
                  <a:pt x="41" y="134"/>
                  <a:pt x="41" y="132"/>
                  <a:pt x="42" y="131"/>
                </a:cubicBezTo>
                <a:cubicBezTo>
                  <a:pt x="43" y="130"/>
                  <a:pt x="44" y="130"/>
                  <a:pt x="45" y="129"/>
                </a:cubicBezTo>
                <a:cubicBezTo>
                  <a:pt x="52" y="125"/>
                  <a:pt x="57" y="124"/>
                  <a:pt x="60" y="122"/>
                </a:cubicBezTo>
                <a:cubicBezTo>
                  <a:pt x="62" y="120"/>
                  <a:pt x="64" y="118"/>
                  <a:pt x="65" y="117"/>
                </a:cubicBezTo>
                <a:cubicBezTo>
                  <a:pt x="68" y="116"/>
                  <a:pt x="68" y="115"/>
                  <a:pt x="71" y="113"/>
                </a:cubicBezTo>
                <a:cubicBezTo>
                  <a:pt x="73" y="111"/>
                  <a:pt x="75" y="109"/>
                  <a:pt x="75" y="109"/>
                </a:cubicBezTo>
                <a:cubicBezTo>
                  <a:pt x="77" y="105"/>
                  <a:pt x="79" y="103"/>
                  <a:pt x="80" y="103"/>
                </a:cubicBezTo>
                <a:cubicBezTo>
                  <a:pt x="83" y="102"/>
                  <a:pt x="82" y="103"/>
                  <a:pt x="81" y="94"/>
                </a:cubicBezTo>
                <a:cubicBezTo>
                  <a:pt x="81" y="91"/>
                  <a:pt x="81" y="90"/>
                  <a:pt x="81" y="89"/>
                </a:cubicBezTo>
                <a:cubicBezTo>
                  <a:pt x="80" y="88"/>
                  <a:pt x="81" y="90"/>
                  <a:pt x="80" y="90"/>
                </a:cubicBezTo>
                <a:cubicBezTo>
                  <a:pt x="80" y="90"/>
                  <a:pt x="79" y="90"/>
                  <a:pt x="79" y="90"/>
                </a:cubicBezTo>
                <a:cubicBezTo>
                  <a:pt x="79" y="90"/>
                  <a:pt x="79" y="90"/>
                  <a:pt x="79" y="90"/>
                </a:cubicBezTo>
                <a:cubicBezTo>
                  <a:pt x="79" y="90"/>
                  <a:pt x="79" y="90"/>
                  <a:pt x="79" y="90"/>
                </a:cubicBezTo>
                <a:cubicBezTo>
                  <a:pt x="79" y="90"/>
                  <a:pt x="79" y="89"/>
                  <a:pt x="78" y="89"/>
                </a:cubicBezTo>
                <a:cubicBezTo>
                  <a:pt x="78" y="89"/>
                  <a:pt x="78" y="89"/>
                  <a:pt x="78" y="89"/>
                </a:cubicBezTo>
                <a:cubicBezTo>
                  <a:pt x="77" y="89"/>
                  <a:pt x="77" y="89"/>
                  <a:pt x="77" y="89"/>
                </a:cubicBezTo>
                <a:cubicBezTo>
                  <a:pt x="77" y="89"/>
                  <a:pt x="77" y="90"/>
                  <a:pt x="77" y="90"/>
                </a:cubicBezTo>
                <a:cubicBezTo>
                  <a:pt x="77" y="90"/>
                  <a:pt x="78" y="90"/>
                  <a:pt x="78" y="90"/>
                </a:cubicBezTo>
                <a:cubicBezTo>
                  <a:pt x="78" y="90"/>
                  <a:pt x="78" y="90"/>
                  <a:pt x="77" y="90"/>
                </a:cubicBezTo>
                <a:cubicBezTo>
                  <a:pt x="77" y="90"/>
                  <a:pt x="75" y="89"/>
                  <a:pt x="75" y="88"/>
                </a:cubicBezTo>
                <a:cubicBezTo>
                  <a:pt x="75" y="90"/>
                  <a:pt x="76" y="90"/>
                  <a:pt x="76" y="91"/>
                </a:cubicBezTo>
                <a:cubicBezTo>
                  <a:pt x="76" y="91"/>
                  <a:pt x="75" y="91"/>
                  <a:pt x="75" y="90"/>
                </a:cubicBezTo>
                <a:cubicBezTo>
                  <a:pt x="74" y="90"/>
                  <a:pt x="74" y="90"/>
                  <a:pt x="73" y="90"/>
                </a:cubicBezTo>
                <a:cubicBezTo>
                  <a:pt x="73" y="90"/>
                  <a:pt x="74" y="90"/>
                  <a:pt x="75" y="91"/>
                </a:cubicBezTo>
                <a:cubicBezTo>
                  <a:pt x="73" y="90"/>
                  <a:pt x="73" y="90"/>
                  <a:pt x="72" y="89"/>
                </a:cubicBezTo>
                <a:cubicBezTo>
                  <a:pt x="72" y="89"/>
                  <a:pt x="72" y="89"/>
                  <a:pt x="72" y="89"/>
                </a:cubicBezTo>
                <a:cubicBezTo>
                  <a:pt x="73" y="90"/>
                  <a:pt x="73" y="90"/>
                  <a:pt x="73" y="90"/>
                </a:cubicBezTo>
                <a:cubicBezTo>
                  <a:pt x="73" y="90"/>
                  <a:pt x="72" y="90"/>
                  <a:pt x="72" y="89"/>
                </a:cubicBezTo>
                <a:cubicBezTo>
                  <a:pt x="72" y="89"/>
                  <a:pt x="72" y="89"/>
                  <a:pt x="72" y="89"/>
                </a:cubicBezTo>
                <a:cubicBezTo>
                  <a:pt x="72" y="89"/>
                  <a:pt x="72" y="89"/>
                  <a:pt x="72" y="89"/>
                </a:cubicBezTo>
                <a:cubicBezTo>
                  <a:pt x="71" y="88"/>
                  <a:pt x="71" y="87"/>
                  <a:pt x="71" y="87"/>
                </a:cubicBezTo>
                <a:cubicBezTo>
                  <a:pt x="71" y="88"/>
                  <a:pt x="71" y="88"/>
                  <a:pt x="71" y="88"/>
                </a:cubicBezTo>
                <a:cubicBezTo>
                  <a:pt x="71" y="88"/>
                  <a:pt x="69" y="84"/>
                  <a:pt x="68" y="82"/>
                </a:cubicBezTo>
                <a:cubicBezTo>
                  <a:pt x="68" y="82"/>
                  <a:pt x="69" y="84"/>
                  <a:pt x="69" y="84"/>
                </a:cubicBezTo>
                <a:cubicBezTo>
                  <a:pt x="68" y="83"/>
                  <a:pt x="68" y="82"/>
                  <a:pt x="68" y="82"/>
                </a:cubicBezTo>
                <a:cubicBezTo>
                  <a:pt x="68" y="82"/>
                  <a:pt x="68" y="82"/>
                  <a:pt x="68" y="83"/>
                </a:cubicBezTo>
                <a:cubicBezTo>
                  <a:pt x="66" y="78"/>
                  <a:pt x="67" y="72"/>
                  <a:pt x="68" y="70"/>
                </a:cubicBezTo>
                <a:cubicBezTo>
                  <a:pt x="68" y="57"/>
                  <a:pt x="71" y="51"/>
                  <a:pt x="71" y="49"/>
                </a:cubicBezTo>
                <a:cubicBezTo>
                  <a:pt x="74" y="40"/>
                  <a:pt x="77" y="39"/>
                  <a:pt x="79" y="38"/>
                </a:cubicBezTo>
                <a:cubicBezTo>
                  <a:pt x="85" y="29"/>
                  <a:pt x="91" y="31"/>
                  <a:pt x="92" y="31"/>
                </a:cubicBezTo>
                <a:cubicBezTo>
                  <a:pt x="96" y="32"/>
                  <a:pt x="93" y="31"/>
                  <a:pt x="95" y="29"/>
                </a:cubicBezTo>
                <a:cubicBezTo>
                  <a:pt x="98" y="27"/>
                  <a:pt x="102" y="29"/>
                  <a:pt x="102" y="29"/>
                </a:cubicBezTo>
                <a:cubicBezTo>
                  <a:pt x="105" y="29"/>
                  <a:pt x="108" y="30"/>
                  <a:pt x="109" y="31"/>
                </a:cubicBezTo>
                <a:cubicBezTo>
                  <a:pt x="115" y="32"/>
                  <a:pt x="117" y="37"/>
                  <a:pt x="118" y="38"/>
                </a:cubicBezTo>
                <a:cubicBezTo>
                  <a:pt x="121" y="42"/>
                  <a:pt x="124" y="48"/>
                  <a:pt x="124" y="50"/>
                </a:cubicBezTo>
                <a:cubicBezTo>
                  <a:pt x="128" y="65"/>
                  <a:pt x="125" y="78"/>
                  <a:pt x="124" y="81"/>
                </a:cubicBezTo>
                <a:cubicBezTo>
                  <a:pt x="123" y="84"/>
                  <a:pt x="123" y="83"/>
                  <a:pt x="122" y="85"/>
                </a:cubicBezTo>
                <a:cubicBezTo>
                  <a:pt x="121" y="87"/>
                  <a:pt x="122" y="85"/>
                  <a:pt x="122" y="84"/>
                </a:cubicBezTo>
                <a:cubicBezTo>
                  <a:pt x="121" y="85"/>
                  <a:pt x="121" y="88"/>
                  <a:pt x="121" y="88"/>
                </a:cubicBezTo>
                <a:cubicBezTo>
                  <a:pt x="121" y="88"/>
                  <a:pt x="121" y="90"/>
                  <a:pt x="120" y="90"/>
                </a:cubicBezTo>
                <a:cubicBezTo>
                  <a:pt x="120" y="90"/>
                  <a:pt x="120" y="90"/>
                  <a:pt x="120" y="89"/>
                </a:cubicBezTo>
                <a:cubicBezTo>
                  <a:pt x="119" y="91"/>
                  <a:pt x="118" y="92"/>
                  <a:pt x="116" y="93"/>
                </a:cubicBezTo>
                <a:cubicBezTo>
                  <a:pt x="116" y="94"/>
                  <a:pt x="116" y="94"/>
                  <a:pt x="116" y="94"/>
                </a:cubicBezTo>
                <a:cubicBezTo>
                  <a:pt x="116" y="94"/>
                  <a:pt x="116" y="93"/>
                  <a:pt x="116" y="93"/>
                </a:cubicBezTo>
                <a:cubicBezTo>
                  <a:pt x="116" y="93"/>
                  <a:pt x="116" y="93"/>
                  <a:pt x="117" y="93"/>
                </a:cubicBezTo>
                <a:cubicBezTo>
                  <a:pt x="116" y="94"/>
                  <a:pt x="117" y="93"/>
                  <a:pt x="116" y="93"/>
                </a:cubicBezTo>
                <a:cubicBezTo>
                  <a:pt x="116" y="93"/>
                  <a:pt x="116" y="93"/>
                  <a:pt x="116" y="92"/>
                </a:cubicBezTo>
                <a:cubicBezTo>
                  <a:pt x="116" y="93"/>
                  <a:pt x="116" y="93"/>
                  <a:pt x="115" y="94"/>
                </a:cubicBezTo>
                <a:cubicBezTo>
                  <a:pt x="115" y="93"/>
                  <a:pt x="114" y="94"/>
                  <a:pt x="115" y="93"/>
                </a:cubicBezTo>
                <a:cubicBezTo>
                  <a:pt x="114" y="93"/>
                  <a:pt x="114" y="93"/>
                  <a:pt x="114" y="93"/>
                </a:cubicBezTo>
                <a:cubicBezTo>
                  <a:pt x="114" y="93"/>
                  <a:pt x="114" y="93"/>
                  <a:pt x="113" y="94"/>
                </a:cubicBezTo>
                <a:cubicBezTo>
                  <a:pt x="114" y="93"/>
                  <a:pt x="114" y="93"/>
                  <a:pt x="114" y="93"/>
                </a:cubicBezTo>
                <a:cubicBezTo>
                  <a:pt x="114" y="93"/>
                  <a:pt x="113" y="93"/>
                  <a:pt x="114" y="93"/>
                </a:cubicBezTo>
                <a:cubicBezTo>
                  <a:pt x="113" y="93"/>
                  <a:pt x="113" y="92"/>
                  <a:pt x="111" y="94"/>
                </a:cubicBezTo>
                <a:cubicBezTo>
                  <a:pt x="111" y="94"/>
                  <a:pt x="111" y="94"/>
                  <a:pt x="112" y="98"/>
                </a:cubicBezTo>
                <a:cubicBezTo>
                  <a:pt x="112" y="99"/>
                  <a:pt x="113" y="99"/>
                  <a:pt x="114" y="99"/>
                </a:cubicBezTo>
                <a:cubicBezTo>
                  <a:pt x="119" y="100"/>
                  <a:pt x="119" y="106"/>
                  <a:pt x="125" y="108"/>
                </a:cubicBezTo>
                <a:cubicBezTo>
                  <a:pt x="129" y="109"/>
                  <a:pt x="128" y="110"/>
                  <a:pt x="130" y="111"/>
                </a:cubicBezTo>
                <a:cubicBezTo>
                  <a:pt x="132" y="111"/>
                  <a:pt x="143" y="114"/>
                  <a:pt x="146" y="115"/>
                </a:cubicBezTo>
                <a:cubicBezTo>
                  <a:pt x="152" y="117"/>
                  <a:pt x="154" y="120"/>
                  <a:pt x="155" y="120"/>
                </a:cubicBezTo>
                <a:cubicBezTo>
                  <a:pt x="157" y="120"/>
                  <a:pt x="156" y="122"/>
                  <a:pt x="159" y="130"/>
                </a:cubicBezTo>
                <a:cubicBezTo>
                  <a:pt x="159" y="131"/>
                  <a:pt x="161" y="136"/>
                  <a:pt x="163" y="143"/>
                </a:cubicBezTo>
                <a:cubicBezTo>
                  <a:pt x="163" y="143"/>
                  <a:pt x="163" y="143"/>
                  <a:pt x="40" y="143"/>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nvGrpSpPr>
          <p:cNvPr id="121" name="?"/>
          <p:cNvGrpSpPr/>
          <p:nvPr/>
        </p:nvGrpSpPr>
        <p:grpSpPr>
          <a:xfrm>
            <a:off x="3158660" y="5570666"/>
            <a:ext cx="300553" cy="300553"/>
            <a:chOff x="7525178" y="-1479917"/>
            <a:chExt cx="533570" cy="533570"/>
          </a:xfrm>
        </p:grpSpPr>
        <p:sp>
          <p:nvSpPr>
            <p:cNvPr id="122" name="Oval 8"/>
            <p:cNvSpPr>
              <a:spLocks noChangeArrowheads="1"/>
            </p:cNvSpPr>
            <p:nvPr/>
          </p:nvSpPr>
          <p:spPr bwMode="auto">
            <a:xfrm>
              <a:off x="7525178" y="-1479917"/>
              <a:ext cx="533570" cy="533570"/>
            </a:xfrm>
            <a:prstGeom prst="ellipse">
              <a:avLst/>
            </a:pr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3" name="Freeform 9"/>
            <p:cNvSpPr>
              <a:spLocks noEditPoints="1"/>
            </p:cNvSpPr>
            <p:nvPr/>
          </p:nvSpPr>
          <p:spPr bwMode="auto">
            <a:xfrm>
              <a:off x="7678234" y="-1373097"/>
              <a:ext cx="229584" cy="322587"/>
            </a:xfrm>
            <a:custGeom>
              <a:avLst/>
              <a:gdLst>
                <a:gd name="T0" fmla="*/ 112 w 183"/>
                <a:gd name="T1" fmla="*/ 192 h 257"/>
                <a:gd name="T2" fmla="*/ 68 w 183"/>
                <a:gd name="T3" fmla="*/ 192 h 257"/>
                <a:gd name="T4" fmla="*/ 68 w 183"/>
                <a:gd name="T5" fmla="*/ 180 h 257"/>
                <a:gd name="T6" fmla="*/ 75 w 183"/>
                <a:gd name="T7" fmla="*/ 145 h 257"/>
                <a:gd name="T8" fmla="*/ 103 w 183"/>
                <a:gd name="T9" fmla="*/ 113 h 257"/>
                <a:gd name="T10" fmla="*/ 129 w 183"/>
                <a:gd name="T11" fmla="*/ 91 h 257"/>
                <a:gd name="T12" fmla="*/ 135 w 183"/>
                <a:gd name="T13" fmla="*/ 72 h 257"/>
                <a:gd name="T14" fmla="*/ 124 w 183"/>
                <a:gd name="T15" fmla="*/ 47 h 257"/>
                <a:gd name="T16" fmla="*/ 93 w 183"/>
                <a:gd name="T17" fmla="*/ 37 h 257"/>
                <a:gd name="T18" fmla="*/ 62 w 183"/>
                <a:gd name="T19" fmla="*/ 48 h 257"/>
                <a:gd name="T20" fmla="*/ 45 w 183"/>
                <a:gd name="T21" fmla="*/ 80 h 257"/>
                <a:gd name="T22" fmla="*/ 0 w 183"/>
                <a:gd name="T23" fmla="*/ 75 h 257"/>
                <a:gd name="T24" fmla="*/ 27 w 183"/>
                <a:gd name="T25" fmla="*/ 22 h 257"/>
                <a:gd name="T26" fmla="*/ 91 w 183"/>
                <a:gd name="T27" fmla="*/ 0 h 257"/>
                <a:gd name="T28" fmla="*/ 158 w 183"/>
                <a:gd name="T29" fmla="*/ 22 h 257"/>
                <a:gd name="T30" fmla="*/ 183 w 183"/>
                <a:gd name="T31" fmla="*/ 73 h 257"/>
                <a:gd name="T32" fmla="*/ 174 w 183"/>
                <a:gd name="T33" fmla="*/ 104 h 257"/>
                <a:gd name="T34" fmla="*/ 135 w 183"/>
                <a:gd name="T35" fmla="*/ 143 h 257"/>
                <a:gd name="T36" fmla="*/ 116 w 183"/>
                <a:gd name="T37" fmla="*/ 164 h 257"/>
                <a:gd name="T38" fmla="*/ 112 w 183"/>
                <a:gd name="T39" fmla="*/ 192 h 257"/>
                <a:gd name="T40" fmla="*/ 68 w 183"/>
                <a:gd name="T41" fmla="*/ 257 h 257"/>
                <a:gd name="T42" fmla="*/ 68 w 183"/>
                <a:gd name="T43" fmla="*/ 209 h 257"/>
                <a:gd name="T44" fmla="*/ 117 w 183"/>
                <a:gd name="T45" fmla="*/ 209 h 257"/>
                <a:gd name="T46" fmla="*/ 117 w 183"/>
                <a:gd name="T47" fmla="*/ 257 h 257"/>
                <a:gd name="T48" fmla="*/ 68 w 183"/>
                <a:gd name="T49"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3" h="257">
                  <a:moveTo>
                    <a:pt x="112" y="192"/>
                  </a:moveTo>
                  <a:cubicBezTo>
                    <a:pt x="68" y="192"/>
                    <a:pt x="68" y="192"/>
                    <a:pt x="68" y="192"/>
                  </a:cubicBezTo>
                  <a:cubicBezTo>
                    <a:pt x="68" y="185"/>
                    <a:pt x="68" y="181"/>
                    <a:pt x="68" y="180"/>
                  </a:cubicBezTo>
                  <a:cubicBezTo>
                    <a:pt x="68" y="166"/>
                    <a:pt x="70" y="154"/>
                    <a:pt x="75" y="145"/>
                  </a:cubicBezTo>
                  <a:cubicBezTo>
                    <a:pt x="80" y="135"/>
                    <a:pt x="89" y="125"/>
                    <a:pt x="103" y="113"/>
                  </a:cubicBezTo>
                  <a:cubicBezTo>
                    <a:pt x="118" y="102"/>
                    <a:pt x="126" y="94"/>
                    <a:pt x="129" y="91"/>
                  </a:cubicBezTo>
                  <a:cubicBezTo>
                    <a:pt x="133" y="85"/>
                    <a:pt x="135" y="79"/>
                    <a:pt x="135" y="72"/>
                  </a:cubicBezTo>
                  <a:cubicBezTo>
                    <a:pt x="135" y="62"/>
                    <a:pt x="132" y="54"/>
                    <a:pt x="124" y="47"/>
                  </a:cubicBezTo>
                  <a:cubicBezTo>
                    <a:pt x="116" y="41"/>
                    <a:pt x="106" y="37"/>
                    <a:pt x="93" y="37"/>
                  </a:cubicBezTo>
                  <a:cubicBezTo>
                    <a:pt x="81" y="37"/>
                    <a:pt x="71" y="41"/>
                    <a:pt x="62" y="48"/>
                  </a:cubicBezTo>
                  <a:cubicBezTo>
                    <a:pt x="54" y="55"/>
                    <a:pt x="48" y="66"/>
                    <a:pt x="45" y="80"/>
                  </a:cubicBezTo>
                  <a:cubicBezTo>
                    <a:pt x="0" y="75"/>
                    <a:pt x="0" y="75"/>
                    <a:pt x="0" y="75"/>
                  </a:cubicBezTo>
                  <a:cubicBezTo>
                    <a:pt x="1" y="54"/>
                    <a:pt x="10" y="36"/>
                    <a:pt x="27" y="22"/>
                  </a:cubicBezTo>
                  <a:cubicBezTo>
                    <a:pt x="43" y="7"/>
                    <a:pt x="65" y="0"/>
                    <a:pt x="91" y="0"/>
                  </a:cubicBezTo>
                  <a:cubicBezTo>
                    <a:pt x="119" y="0"/>
                    <a:pt x="142" y="7"/>
                    <a:pt x="158" y="22"/>
                  </a:cubicBezTo>
                  <a:cubicBezTo>
                    <a:pt x="175" y="37"/>
                    <a:pt x="183" y="54"/>
                    <a:pt x="183" y="73"/>
                  </a:cubicBezTo>
                  <a:cubicBezTo>
                    <a:pt x="183" y="84"/>
                    <a:pt x="180" y="94"/>
                    <a:pt x="174" y="104"/>
                  </a:cubicBezTo>
                  <a:cubicBezTo>
                    <a:pt x="168" y="113"/>
                    <a:pt x="155" y="126"/>
                    <a:pt x="135" y="143"/>
                  </a:cubicBezTo>
                  <a:cubicBezTo>
                    <a:pt x="125" y="152"/>
                    <a:pt x="118" y="159"/>
                    <a:pt x="116" y="164"/>
                  </a:cubicBezTo>
                  <a:cubicBezTo>
                    <a:pt x="113" y="169"/>
                    <a:pt x="112" y="178"/>
                    <a:pt x="112" y="192"/>
                  </a:cubicBezTo>
                  <a:close/>
                  <a:moveTo>
                    <a:pt x="68" y="257"/>
                  </a:moveTo>
                  <a:cubicBezTo>
                    <a:pt x="68" y="209"/>
                    <a:pt x="68" y="209"/>
                    <a:pt x="68" y="209"/>
                  </a:cubicBezTo>
                  <a:cubicBezTo>
                    <a:pt x="117" y="209"/>
                    <a:pt x="117" y="209"/>
                    <a:pt x="117" y="209"/>
                  </a:cubicBezTo>
                  <a:cubicBezTo>
                    <a:pt x="117" y="257"/>
                    <a:pt x="117" y="257"/>
                    <a:pt x="117" y="257"/>
                  </a:cubicBezTo>
                  <a:lnTo>
                    <a:pt x="68" y="25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241" name="yellow"/>
          <p:cNvSpPr/>
          <p:nvPr/>
        </p:nvSpPr>
        <p:spPr bwMode="auto">
          <a:xfrm>
            <a:off x="8472135" y="4477406"/>
            <a:ext cx="432077" cy="432077"/>
          </a:xfrm>
          <a:prstGeom prst="ellipse">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94" name="lightbulb"/>
          <p:cNvGrpSpPr>
            <a:grpSpLocks noChangeAspect="1"/>
          </p:cNvGrpSpPr>
          <p:nvPr/>
        </p:nvGrpSpPr>
        <p:grpSpPr bwMode="auto">
          <a:xfrm>
            <a:off x="8593807" y="4551518"/>
            <a:ext cx="188733" cy="283852"/>
            <a:chOff x="6323" y="2185"/>
            <a:chExt cx="125" cy="188"/>
          </a:xfrm>
          <a:solidFill>
            <a:schemeClr val="bg1"/>
          </a:solidFill>
        </p:grpSpPr>
        <p:sp>
          <p:nvSpPr>
            <p:cNvPr id="95" name="Freeform 13"/>
            <p:cNvSpPr>
              <a:spLocks/>
            </p:cNvSpPr>
            <p:nvPr/>
          </p:nvSpPr>
          <p:spPr bwMode="auto">
            <a:xfrm>
              <a:off x="6363" y="2333"/>
              <a:ext cx="46" cy="13"/>
            </a:xfrm>
            <a:custGeom>
              <a:avLst/>
              <a:gdLst>
                <a:gd name="T0" fmla="*/ 45 w 46"/>
                <a:gd name="T1" fmla="*/ 3 h 13"/>
                <a:gd name="T2" fmla="*/ 45 w 46"/>
                <a:gd name="T3" fmla="*/ 2 h 13"/>
                <a:gd name="T4" fmla="*/ 43 w 46"/>
                <a:gd name="T5" fmla="*/ 1 h 13"/>
                <a:gd name="T6" fmla="*/ 42 w 46"/>
                <a:gd name="T7" fmla="*/ 0 h 13"/>
                <a:gd name="T8" fmla="*/ 41 w 46"/>
                <a:gd name="T9" fmla="*/ 0 h 13"/>
                <a:gd name="T10" fmla="*/ 16 w 46"/>
                <a:gd name="T11" fmla="*/ 0 h 13"/>
                <a:gd name="T12" fmla="*/ 14 w 46"/>
                <a:gd name="T13" fmla="*/ 0 h 13"/>
                <a:gd name="T14" fmla="*/ 12 w 46"/>
                <a:gd name="T15" fmla="*/ 0 h 13"/>
                <a:gd name="T16" fmla="*/ 5 w 46"/>
                <a:gd name="T17" fmla="*/ 0 h 13"/>
                <a:gd name="T18" fmla="*/ 3 w 46"/>
                <a:gd name="T19" fmla="*/ 0 h 13"/>
                <a:gd name="T20" fmla="*/ 2 w 46"/>
                <a:gd name="T21" fmla="*/ 1 h 13"/>
                <a:gd name="T22" fmla="*/ 1 w 46"/>
                <a:gd name="T23" fmla="*/ 2 h 13"/>
                <a:gd name="T24" fmla="*/ 0 w 46"/>
                <a:gd name="T25" fmla="*/ 3 h 13"/>
                <a:gd name="T26" fmla="*/ 0 w 46"/>
                <a:gd name="T27" fmla="*/ 5 h 13"/>
                <a:gd name="T28" fmla="*/ 0 w 46"/>
                <a:gd name="T29" fmla="*/ 7 h 13"/>
                <a:gd name="T30" fmla="*/ 0 w 46"/>
                <a:gd name="T31" fmla="*/ 8 h 13"/>
                <a:gd name="T32" fmla="*/ 0 w 46"/>
                <a:gd name="T33" fmla="*/ 10 h 13"/>
                <a:gd name="T34" fmla="*/ 1 w 46"/>
                <a:gd name="T35" fmla="*/ 11 h 13"/>
                <a:gd name="T36" fmla="*/ 2 w 46"/>
                <a:gd name="T37" fmla="*/ 12 h 13"/>
                <a:gd name="T38" fmla="*/ 3 w 46"/>
                <a:gd name="T39" fmla="*/ 12 h 13"/>
                <a:gd name="T40" fmla="*/ 5 w 46"/>
                <a:gd name="T41" fmla="*/ 13 h 13"/>
                <a:gd name="T42" fmla="*/ 29 w 46"/>
                <a:gd name="T43" fmla="*/ 13 h 13"/>
                <a:gd name="T44" fmla="*/ 32 w 46"/>
                <a:gd name="T45" fmla="*/ 13 h 13"/>
                <a:gd name="T46" fmla="*/ 34 w 46"/>
                <a:gd name="T47" fmla="*/ 13 h 13"/>
                <a:gd name="T48" fmla="*/ 35 w 46"/>
                <a:gd name="T49" fmla="*/ 13 h 13"/>
                <a:gd name="T50" fmla="*/ 37 w 46"/>
                <a:gd name="T51" fmla="*/ 13 h 13"/>
                <a:gd name="T52" fmla="*/ 40 w 46"/>
                <a:gd name="T53" fmla="*/ 13 h 13"/>
                <a:gd name="T54" fmla="*/ 41 w 46"/>
                <a:gd name="T55" fmla="*/ 13 h 13"/>
                <a:gd name="T56" fmla="*/ 41 w 46"/>
                <a:gd name="T57" fmla="*/ 13 h 13"/>
                <a:gd name="T58" fmla="*/ 41 w 46"/>
                <a:gd name="T59" fmla="*/ 13 h 13"/>
                <a:gd name="T60" fmla="*/ 42 w 46"/>
                <a:gd name="T61" fmla="*/ 12 h 13"/>
                <a:gd name="T62" fmla="*/ 43 w 46"/>
                <a:gd name="T63" fmla="*/ 12 h 13"/>
                <a:gd name="T64" fmla="*/ 45 w 46"/>
                <a:gd name="T65" fmla="*/ 11 h 13"/>
                <a:gd name="T66" fmla="*/ 45 w 46"/>
                <a:gd name="T67" fmla="*/ 10 h 13"/>
                <a:gd name="T68" fmla="*/ 46 w 46"/>
                <a:gd name="T69" fmla="*/ 8 h 13"/>
                <a:gd name="T70" fmla="*/ 46 w 46"/>
                <a:gd name="T71" fmla="*/ 7 h 13"/>
                <a:gd name="T72" fmla="*/ 46 w 46"/>
                <a:gd name="T73" fmla="*/ 5 h 13"/>
                <a:gd name="T74" fmla="*/ 45 w 46"/>
                <a:gd name="T7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13">
                  <a:moveTo>
                    <a:pt x="45" y="3"/>
                  </a:moveTo>
                  <a:lnTo>
                    <a:pt x="45" y="2"/>
                  </a:lnTo>
                  <a:lnTo>
                    <a:pt x="43" y="1"/>
                  </a:lnTo>
                  <a:lnTo>
                    <a:pt x="42" y="0"/>
                  </a:lnTo>
                  <a:lnTo>
                    <a:pt x="41" y="0"/>
                  </a:lnTo>
                  <a:lnTo>
                    <a:pt x="16" y="0"/>
                  </a:lnTo>
                  <a:lnTo>
                    <a:pt x="14" y="0"/>
                  </a:lnTo>
                  <a:lnTo>
                    <a:pt x="12" y="0"/>
                  </a:lnTo>
                  <a:lnTo>
                    <a:pt x="5" y="0"/>
                  </a:lnTo>
                  <a:lnTo>
                    <a:pt x="3" y="0"/>
                  </a:lnTo>
                  <a:lnTo>
                    <a:pt x="2" y="1"/>
                  </a:lnTo>
                  <a:lnTo>
                    <a:pt x="1" y="2"/>
                  </a:lnTo>
                  <a:lnTo>
                    <a:pt x="0" y="3"/>
                  </a:lnTo>
                  <a:lnTo>
                    <a:pt x="0" y="5"/>
                  </a:lnTo>
                  <a:lnTo>
                    <a:pt x="0" y="7"/>
                  </a:lnTo>
                  <a:lnTo>
                    <a:pt x="0" y="8"/>
                  </a:lnTo>
                  <a:lnTo>
                    <a:pt x="0" y="10"/>
                  </a:lnTo>
                  <a:lnTo>
                    <a:pt x="1" y="11"/>
                  </a:lnTo>
                  <a:lnTo>
                    <a:pt x="2" y="12"/>
                  </a:lnTo>
                  <a:lnTo>
                    <a:pt x="3" y="12"/>
                  </a:lnTo>
                  <a:lnTo>
                    <a:pt x="5" y="13"/>
                  </a:lnTo>
                  <a:lnTo>
                    <a:pt x="29" y="13"/>
                  </a:lnTo>
                  <a:lnTo>
                    <a:pt x="32" y="13"/>
                  </a:lnTo>
                  <a:lnTo>
                    <a:pt x="34" y="13"/>
                  </a:lnTo>
                  <a:lnTo>
                    <a:pt x="35" y="13"/>
                  </a:lnTo>
                  <a:lnTo>
                    <a:pt x="37" y="13"/>
                  </a:lnTo>
                  <a:lnTo>
                    <a:pt x="40" y="13"/>
                  </a:lnTo>
                  <a:lnTo>
                    <a:pt x="41" y="13"/>
                  </a:lnTo>
                  <a:lnTo>
                    <a:pt x="41" y="13"/>
                  </a:lnTo>
                  <a:lnTo>
                    <a:pt x="41" y="13"/>
                  </a:lnTo>
                  <a:lnTo>
                    <a:pt x="42" y="12"/>
                  </a:lnTo>
                  <a:lnTo>
                    <a:pt x="43" y="12"/>
                  </a:lnTo>
                  <a:lnTo>
                    <a:pt x="45" y="11"/>
                  </a:lnTo>
                  <a:lnTo>
                    <a:pt x="45" y="10"/>
                  </a:lnTo>
                  <a:lnTo>
                    <a:pt x="46" y="8"/>
                  </a:lnTo>
                  <a:lnTo>
                    <a:pt x="46" y="7"/>
                  </a:lnTo>
                  <a:lnTo>
                    <a:pt x="46" y="5"/>
                  </a:lnTo>
                  <a:lnTo>
                    <a:pt x="45" y="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6" name="Freeform 14"/>
            <p:cNvSpPr>
              <a:spLocks/>
            </p:cNvSpPr>
            <p:nvPr/>
          </p:nvSpPr>
          <p:spPr bwMode="auto">
            <a:xfrm>
              <a:off x="6366" y="2349"/>
              <a:ext cx="39" cy="13"/>
            </a:xfrm>
            <a:custGeom>
              <a:avLst/>
              <a:gdLst>
                <a:gd name="T0" fmla="*/ 39 w 39"/>
                <a:gd name="T1" fmla="*/ 4 h 13"/>
                <a:gd name="T2" fmla="*/ 38 w 39"/>
                <a:gd name="T3" fmla="*/ 3 h 13"/>
                <a:gd name="T4" fmla="*/ 37 w 39"/>
                <a:gd name="T5" fmla="*/ 2 h 13"/>
                <a:gd name="T6" fmla="*/ 36 w 39"/>
                <a:gd name="T7" fmla="*/ 1 h 13"/>
                <a:gd name="T8" fmla="*/ 35 w 39"/>
                <a:gd name="T9" fmla="*/ 0 h 13"/>
                <a:gd name="T10" fmla="*/ 14 w 39"/>
                <a:gd name="T11" fmla="*/ 0 h 13"/>
                <a:gd name="T12" fmla="*/ 12 w 39"/>
                <a:gd name="T13" fmla="*/ 0 h 13"/>
                <a:gd name="T14" fmla="*/ 10 w 39"/>
                <a:gd name="T15" fmla="*/ 0 h 13"/>
                <a:gd name="T16" fmla="*/ 4 w 39"/>
                <a:gd name="T17" fmla="*/ 0 h 13"/>
                <a:gd name="T18" fmla="*/ 3 w 39"/>
                <a:gd name="T19" fmla="*/ 1 h 13"/>
                <a:gd name="T20" fmla="*/ 2 w 39"/>
                <a:gd name="T21" fmla="*/ 2 h 13"/>
                <a:gd name="T22" fmla="*/ 1 w 39"/>
                <a:gd name="T23" fmla="*/ 3 h 13"/>
                <a:gd name="T24" fmla="*/ 1 w 39"/>
                <a:gd name="T25" fmla="*/ 4 h 13"/>
                <a:gd name="T26" fmla="*/ 1 w 39"/>
                <a:gd name="T27" fmla="*/ 5 h 13"/>
                <a:gd name="T28" fmla="*/ 0 w 39"/>
                <a:gd name="T29" fmla="*/ 7 h 13"/>
                <a:gd name="T30" fmla="*/ 1 w 39"/>
                <a:gd name="T31" fmla="*/ 9 h 13"/>
                <a:gd name="T32" fmla="*/ 1 w 39"/>
                <a:gd name="T33" fmla="*/ 10 h 13"/>
                <a:gd name="T34" fmla="*/ 1 w 39"/>
                <a:gd name="T35" fmla="*/ 12 h 13"/>
                <a:gd name="T36" fmla="*/ 2 w 39"/>
                <a:gd name="T37" fmla="*/ 12 h 13"/>
                <a:gd name="T38" fmla="*/ 3 w 39"/>
                <a:gd name="T39" fmla="*/ 13 h 13"/>
                <a:gd name="T40" fmla="*/ 4 w 39"/>
                <a:gd name="T41" fmla="*/ 13 h 13"/>
                <a:gd name="T42" fmla="*/ 25 w 39"/>
                <a:gd name="T43" fmla="*/ 13 h 13"/>
                <a:gd name="T44" fmla="*/ 27 w 39"/>
                <a:gd name="T45" fmla="*/ 13 h 13"/>
                <a:gd name="T46" fmla="*/ 29 w 39"/>
                <a:gd name="T47" fmla="*/ 13 h 13"/>
                <a:gd name="T48" fmla="*/ 30 w 39"/>
                <a:gd name="T49" fmla="*/ 13 h 13"/>
                <a:gd name="T50" fmla="*/ 32 w 39"/>
                <a:gd name="T51" fmla="*/ 13 h 13"/>
                <a:gd name="T52" fmla="*/ 35 w 39"/>
                <a:gd name="T53" fmla="*/ 13 h 13"/>
                <a:gd name="T54" fmla="*/ 35 w 39"/>
                <a:gd name="T55" fmla="*/ 13 h 13"/>
                <a:gd name="T56" fmla="*/ 35 w 39"/>
                <a:gd name="T57" fmla="*/ 13 h 13"/>
                <a:gd name="T58" fmla="*/ 35 w 39"/>
                <a:gd name="T59" fmla="*/ 13 h 13"/>
                <a:gd name="T60" fmla="*/ 36 w 39"/>
                <a:gd name="T61" fmla="*/ 13 h 13"/>
                <a:gd name="T62" fmla="*/ 37 w 39"/>
                <a:gd name="T63" fmla="*/ 12 h 13"/>
                <a:gd name="T64" fmla="*/ 38 w 39"/>
                <a:gd name="T65" fmla="*/ 12 h 13"/>
                <a:gd name="T66" fmla="*/ 39 w 39"/>
                <a:gd name="T67" fmla="*/ 10 h 13"/>
                <a:gd name="T68" fmla="*/ 39 w 39"/>
                <a:gd name="T69" fmla="*/ 9 h 13"/>
                <a:gd name="T70" fmla="*/ 39 w 39"/>
                <a:gd name="T71" fmla="*/ 7 h 13"/>
                <a:gd name="T72" fmla="*/ 39 w 39"/>
                <a:gd name="T73" fmla="*/ 5 h 13"/>
                <a:gd name="T74" fmla="*/ 39 w 39"/>
                <a:gd name="T7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13">
                  <a:moveTo>
                    <a:pt x="39" y="4"/>
                  </a:moveTo>
                  <a:lnTo>
                    <a:pt x="38" y="3"/>
                  </a:lnTo>
                  <a:lnTo>
                    <a:pt x="37" y="2"/>
                  </a:lnTo>
                  <a:lnTo>
                    <a:pt x="36" y="1"/>
                  </a:lnTo>
                  <a:lnTo>
                    <a:pt x="35" y="0"/>
                  </a:lnTo>
                  <a:lnTo>
                    <a:pt x="14" y="0"/>
                  </a:lnTo>
                  <a:lnTo>
                    <a:pt x="12" y="0"/>
                  </a:lnTo>
                  <a:lnTo>
                    <a:pt x="10" y="0"/>
                  </a:lnTo>
                  <a:lnTo>
                    <a:pt x="4" y="0"/>
                  </a:lnTo>
                  <a:lnTo>
                    <a:pt x="3" y="1"/>
                  </a:lnTo>
                  <a:lnTo>
                    <a:pt x="2" y="2"/>
                  </a:lnTo>
                  <a:lnTo>
                    <a:pt x="1" y="3"/>
                  </a:lnTo>
                  <a:lnTo>
                    <a:pt x="1" y="4"/>
                  </a:lnTo>
                  <a:lnTo>
                    <a:pt x="1" y="5"/>
                  </a:lnTo>
                  <a:lnTo>
                    <a:pt x="0" y="7"/>
                  </a:lnTo>
                  <a:lnTo>
                    <a:pt x="1" y="9"/>
                  </a:lnTo>
                  <a:lnTo>
                    <a:pt x="1" y="10"/>
                  </a:lnTo>
                  <a:lnTo>
                    <a:pt x="1" y="12"/>
                  </a:lnTo>
                  <a:lnTo>
                    <a:pt x="2" y="12"/>
                  </a:lnTo>
                  <a:lnTo>
                    <a:pt x="3" y="13"/>
                  </a:lnTo>
                  <a:lnTo>
                    <a:pt x="4" y="13"/>
                  </a:lnTo>
                  <a:lnTo>
                    <a:pt x="25" y="13"/>
                  </a:lnTo>
                  <a:lnTo>
                    <a:pt x="27" y="13"/>
                  </a:lnTo>
                  <a:lnTo>
                    <a:pt x="29" y="13"/>
                  </a:lnTo>
                  <a:lnTo>
                    <a:pt x="30" y="13"/>
                  </a:lnTo>
                  <a:lnTo>
                    <a:pt x="32" y="13"/>
                  </a:lnTo>
                  <a:lnTo>
                    <a:pt x="35" y="13"/>
                  </a:lnTo>
                  <a:lnTo>
                    <a:pt x="35" y="13"/>
                  </a:lnTo>
                  <a:lnTo>
                    <a:pt x="35" y="13"/>
                  </a:lnTo>
                  <a:lnTo>
                    <a:pt x="35" y="13"/>
                  </a:lnTo>
                  <a:lnTo>
                    <a:pt x="36" y="13"/>
                  </a:lnTo>
                  <a:lnTo>
                    <a:pt x="37" y="12"/>
                  </a:lnTo>
                  <a:lnTo>
                    <a:pt x="38" y="12"/>
                  </a:lnTo>
                  <a:lnTo>
                    <a:pt x="39" y="10"/>
                  </a:lnTo>
                  <a:lnTo>
                    <a:pt x="39" y="9"/>
                  </a:lnTo>
                  <a:lnTo>
                    <a:pt x="39" y="7"/>
                  </a:lnTo>
                  <a:lnTo>
                    <a:pt x="39" y="5"/>
                  </a:lnTo>
                  <a:lnTo>
                    <a:pt x="39" y="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7" name="Freeform 15"/>
            <p:cNvSpPr>
              <a:spLocks/>
            </p:cNvSpPr>
            <p:nvPr/>
          </p:nvSpPr>
          <p:spPr bwMode="auto">
            <a:xfrm>
              <a:off x="6377" y="2367"/>
              <a:ext cx="17" cy="6"/>
            </a:xfrm>
            <a:custGeom>
              <a:avLst/>
              <a:gdLst>
                <a:gd name="T0" fmla="*/ 17 w 33"/>
                <a:gd name="T1" fmla="*/ 13 h 13"/>
                <a:gd name="T2" fmla="*/ 33 w 33"/>
                <a:gd name="T3" fmla="*/ 0 h 13"/>
                <a:gd name="T4" fmla="*/ 0 w 33"/>
                <a:gd name="T5" fmla="*/ 0 h 13"/>
                <a:gd name="T6" fmla="*/ 17 w 33"/>
                <a:gd name="T7" fmla="*/ 13 h 13"/>
              </a:gdLst>
              <a:ahLst/>
              <a:cxnLst>
                <a:cxn ang="0">
                  <a:pos x="T0" y="T1"/>
                </a:cxn>
                <a:cxn ang="0">
                  <a:pos x="T2" y="T3"/>
                </a:cxn>
                <a:cxn ang="0">
                  <a:pos x="T4" y="T5"/>
                </a:cxn>
                <a:cxn ang="0">
                  <a:pos x="T6" y="T7"/>
                </a:cxn>
              </a:cxnLst>
              <a:rect l="0" t="0" r="r" b="b"/>
              <a:pathLst>
                <a:path w="33" h="13">
                  <a:moveTo>
                    <a:pt x="17" y="13"/>
                  </a:moveTo>
                  <a:cubicBezTo>
                    <a:pt x="25" y="13"/>
                    <a:pt x="31" y="7"/>
                    <a:pt x="33" y="0"/>
                  </a:cubicBezTo>
                  <a:cubicBezTo>
                    <a:pt x="0" y="0"/>
                    <a:pt x="0" y="0"/>
                    <a:pt x="0" y="0"/>
                  </a:cubicBezTo>
                  <a:cubicBezTo>
                    <a:pt x="2" y="7"/>
                    <a:pt x="9" y="13"/>
                    <a:pt x="17" y="1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8" name="Freeform 16"/>
            <p:cNvSpPr>
              <a:spLocks/>
            </p:cNvSpPr>
            <p:nvPr/>
          </p:nvSpPr>
          <p:spPr bwMode="auto">
            <a:xfrm>
              <a:off x="6323" y="2185"/>
              <a:ext cx="125" cy="143"/>
            </a:xfrm>
            <a:custGeom>
              <a:avLst/>
              <a:gdLst>
                <a:gd name="T0" fmla="*/ 236 w 236"/>
                <a:gd name="T1" fmla="*/ 112 h 268"/>
                <a:gd name="T2" fmla="*/ 195 w 236"/>
                <a:gd name="T3" fmla="*/ 29 h 268"/>
                <a:gd name="T4" fmla="*/ 187 w 236"/>
                <a:gd name="T5" fmla="*/ 22 h 268"/>
                <a:gd name="T6" fmla="*/ 177 w 236"/>
                <a:gd name="T7" fmla="*/ 16 h 268"/>
                <a:gd name="T8" fmla="*/ 168 w 236"/>
                <a:gd name="T9" fmla="*/ 11 h 268"/>
                <a:gd name="T10" fmla="*/ 157 w 236"/>
                <a:gd name="T11" fmla="*/ 6 h 268"/>
                <a:gd name="T12" fmla="*/ 146 w 236"/>
                <a:gd name="T13" fmla="*/ 3 h 268"/>
                <a:gd name="T14" fmla="*/ 134 w 236"/>
                <a:gd name="T15" fmla="*/ 1 h 268"/>
                <a:gd name="T16" fmla="*/ 119 w 236"/>
                <a:gd name="T17" fmla="*/ 0 h 268"/>
                <a:gd name="T18" fmla="*/ 118 w 236"/>
                <a:gd name="T19" fmla="*/ 0 h 268"/>
                <a:gd name="T20" fmla="*/ 118 w 236"/>
                <a:gd name="T21" fmla="*/ 0 h 268"/>
                <a:gd name="T22" fmla="*/ 118 w 236"/>
                <a:gd name="T23" fmla="*/ 0 h 268"/>
                <a:gd name="T24" fmla="*/ 117 w 236"/>
                <a:gd name="T25" fmla="*/ 0 h 268"/>
                <a:gd name="T26" fmla="*/ 102 w 236"/>
                <a:gd name="T27" fmla="*/ 1 h 268"/>
                <a:gd name="T28" fmla="*/ 90 w 236"/>
                <a:gd name="T29" fmla="*/ 3 h 268"/>
                <a:gd name="T30" fmla="*/ 79 w 236"/>
                <a:gd name="T31" fmla="*/ 6 h 268"/>
                <a:gd name="T32" fmla="*/ 68 w 236"/>
                <a:gd name="T33" fmla="*/ 11 h 268"/>
                <a:gd name="T34" fmla="*/ 58 w 236"/>
                <a:gd name="T35" fmla="*/ 16 h 268"/>
                <a:gd name="T36" fmla="*/ 49 w 236"/>
                <a:gd name="T37" fmla="*/ 22 h 268"/>
                <a:gd name="T38" fmla="*/ 40 w 236"/>
                <a:gd name="T39" fmla="*/ 29 h 268"/>
                <a:gd name="T40" fmla="*/ 0 w 236"/>
                <a:gd name="T41" fmla="*/ 112 h 268"/>
                <a:gd name="T42" fmla="*/ 0 w 236"/>
                <a:gd name="T43" fmla="*/ 118 h 268"/>
                <a:gd name="T44" fmla="*/ 0 w 236"/>
                <a:gd name="T45" fmla="*/ 124 h 268"/>
                <a:gd name="T46" fmla="*/ 5 w 236"/>
                <a:gd name="T47" fmla="*/ 149 h 268"/>
                <a:gd name="T48" fmla="*/ 19 w 236"/>
                <a:gd name="T49" fmla="*/ 177 h 268"/>
                <a:gd name="T50" fmla="*/ 76 w 236"/>
                <a:gd name="T51" fmla="*/ 268 h 268"/>
                <a:gd name="T52" fmla="*/ 76 w 236"/>
                <a:gd name="T53" fmla="*/ 268 h 268"/>
                <a:gd name="T54" fmla="*/ 77 w 236"/>
                <a:gd name="T55" fmla="*/ 268 h 268"/>
                <a:gd name="T56" fmla="*/ 159 w 236"/>
                <a:gd name="T57" fmla="*/ 268 h 268"/>
                <a:gd name="T58" fmla="*/ 159 w 236"/>
                <a:gd name="T59" fmla="*/ 268 h 268"/>
                <a:gd name="T60" fmla="*/ 159 w 236"/>
                <a:gd name="T61" fmla="*/ 268 h 268"/>
                <a:gd name="T62" fmla="*/ 225 w 236"/>
                <a:gd name="T63" fmla="*/ 162 h 268"/>
                <a:gd name="T64" fmla="*/ 235 w 236"/>
                <a:gd name="T65" fmla="*/ 129 h 268"/>
                <a:gd name="T66" fmla="*/ 236 w 236"/>
                <a:gd name="T67" fmla="*/ 118 h 268"/>
                <a:gd name="T68" fmla="*/ 236 w 236"/>
                <a:gd name="T69" fmla="*/ 1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6" h="268">
                  <a:moveTo>
                    <a:pt x="236" y="117"/>
                  </a:moveTo>
                  <a:cubicBezTo>
                    <a:pt x="236" y="116"/>
                    <a:pt x="236" y="114"/>
                    <a:pt x="236" y="112"/>
                  </a:cubicBezTo>
                  <a:cubicBezTo>
                    <a:pt x="234" y="79"/>
                    <a:pt x="219" y="50"/>
                    <a:pt x="196" y="29"/>
                  </a:cubicBezTo>
                  <a:cubicBezTo>
                    <a:pt x="196" y="29"/>
                    <a:pt x="196" y="29"/>
                    <a:pt x="195" y="29"/>
                  </a:cubicBezTo>
                  <a:cubicBezTo>
                    <a:pt x="193" y="27"/>
                    <a:pt x="191" y="25"/>
                    <a:pt x="189" y="23"/>
                  </a:cubicBezTo>
                  <a:cubicBezTo>
                    <a:pt x="188" y="23"/>
                    <a:pt x="187" y="22"/>
                    <a:pt x="187" y="22"/>
                  </a:cubicBezTo>
                  <a:cubicBezTo>
                    <a:pt x="185" y="20"/>
                    <a:pt x="182" y="19"/>
                    <a:pt x="180" y="18"/>
                  </a:cubicBezTo>
                  <a:cubicBezTo>
                    <a:pt x="179" y="17"/>
                    <a:pt x="178" y="16"/>
                    <a:pt x="177" y="16"/>
                  </a:cubicBezTo>
                  <a:cubicBezTo>
                    <a:pt x="175" y="15"/>
                    <a:pt x="173" y="14"/>
                    <a:pt x="171" y="12"/>
                  </a:cubicBezTo>
                  <a:cubicBezTo>
                    <a:pt x="170" y="12"/>
                    <a:pt x="169" y="11"/>
                    <a:pt x="168" y="11"/>
                  </a:cubicBezTo>
                  <a:cubicBezTo>
                    <a:pt x="166" y="10"/>
                    <a:pt x="164" y="9"/>
                    <a:pt x="162" y="8"/>
                  </a:cubicBezTo>
                  <a:cubicBezTo>
                    <a:pt x="160" y="7"/>
                    <a:pt x="159" y="7"/>
                    <a:pt x="157" y="6"/>
                  </a:cubicBezTo>
                  <a:cubicBezTo>
                    <a:pt x="155" y="6"/>
                    <a:pt x="153" y="5"/>
                    <a:pt x="151" y="5"/>
                  </a:cubicBezTo>
                  <a:cubicBezTo>
                    <a:pt x="150" y="4"/>
                    <a:pt x="148" y="4"/>
                    <a:pt x="146" y="3"/>
                  </a:cubicBezTo>
                  <a:cubicBezTo>
                    <a:pt x="144" y="3"/>
                    <a:pt x="142" y="2"/>
                    <a:pt x="141" y="2"/>
                  </a:cubicBezTo>
                  <a:cubicBezTo>
                    <a:pt x="138" y="1"/>
                    <a:pt x="136" y="1"/>
                    <a:pt x="134" y="1"/>
                  </a:cubicBezTo>
                  <a:cubicBezTo>
                    <a:pt x="133" y="1"/>
                    <a:pt x="131" y="0"/>
                    <a:pt x="129" y="0"/>
                  </a:cubicBezTo>
                  <a:cubicBezTo>
                    <a:pt x="126" y="0"/>
                    <a:pt x="122" y="0"/>
                    <a:pt x="119"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7" y="0"/>
                    <a:pt x="117" y="0"/>
                  </a:cubicBezTo>
                  <a:cubicBezTo>
                    <a:pt x="113" y="0"/>
                    <a:pt x="110" y="0"/>
                    <a:pt x="106" y="0"/>
                  </a:cubicBezTo>
                  <a:cubicBezTo>
                    <a:pt x="105" y="0"/>
                    <a:pt x="103" y="1"/>
                    <a:pt x="102" y="1"/>
                  </a:cubicBezTo>
                  <a:cubicBezTo>
                    <a:pt x="99" y="1"/>
                    <a:pt x="97" y="1"/>
                    <a:pt x="95" y="2"/>
                  </a:cubicBezTo>
                  <a:cubicBezTo>
                    <a:pt x="93" y="2"/>
                    <a:pt x="92" y="3"/>
                    <a:pt x="90" y="3"/>
                  </a:cubicBezTo>
                  <a:cubicBezTo>
                    <a:pt x="88" y="4"/>
                    <a:pt x="86" y="4"/>
                    <a:pt x="84" y="5"/>
                  </a:cubicBezTo>
                  <a:cubicBezTo>
                    <a:pt x="82" y="5"/>
                    <a:pt x="81" y="6"/>
                    <a:pt x="79" y="6"/>
                  </a:cubicBezTo>
                  <a:cubicBezTo>
                    <a:pt x="77" y="7"/>
                    <a:pt x="76" y="7"/>
                    <a:pt x="74" y="8"/>
                  </a:cubicBezTo>
                  <a:cubicBezTo>
                    <a:pt x="72" y="9"/>
                    <a:pt x="70" y="10"/>
                    <a:pt x="68" y="11"/>
                  </a:cubicBezTo>
                  <a:cubicBezTo>
                    <a:pt x="67" y="11"/>
                    <a:pt x="66" y="12"/>
                    <a:pt x="64" y="12"/>
                  </a:cubicBezTo>
                  <a:cubicBezTo>
                    <a:pt x="62" y="14"/>
                    <a:pt x="60" y="15"/>
                    <a:pt x="58" y="16"/>
                  </a:cubicBezTo>
                  <a:cubicBezTo>
                    <a:pt x="57" y="16"/>
                    <a:pt x="56" y="17"/>
                    <a:pt x="55" y="18"/>
                  </a:cubicBezTo>
                  <a:cubicBezTo>
                    <a:pt x="53" y="19"/>
                    <a:pt x="51" y="20"/>
                    <a:pt x="49" y="22"/>
                  </a:cubicBezTo>
                  <a:cubicBezTo>
                    <a:pt x="48" y="22"/>
                    <a:pt x="48" y="23"/>
                    <a:pt x="47" y="23"/>
                  </a:cubicBezTo>
                  <a:cubicBezTo>
                    <a:pt x="45" y="25"/>
                    <a:pt x="42" y="27"/>
                    <a:pt x="40" y="29"/>
                  </a:cubicBezTo>
                  <a:cubicBezTo>
                    <a:pt x="40" y="29"/>
                    <a:pt x="40" y="29"/>
                    <a:pt x="40" y="29"/>
                  </a:cubicBezTo>
                  <a:cubicBezTo>
                    <a:pt x="16" y="50"/>
                    <a:pt x="2" y="79"/>
                    <a:pt x="0" y="112"/>
                  </a:cubicBezTo>
                  <a:cubicBezTo>
                    <a:pt x="0" y="114"/>
                    <a:pt x="0" y="116"/>
                    <a:pt x="0" y="117"/>
                  </a:cubicBezTo>
                  <a:cubicBezTo>
                    <a:pt x="0" y="118"/>
                    <a:pt x="0" y="118"/>
                    <a:pt x="0" y="118"/>
                  </a:cubicBezTo>
                  <a:cubicBezTo>
                    <a:pt x="0" y="118"/>
                    <a:pt x="0" y="118"/>
                    <a:pt x="0" y="118"/>
                  </a:cubicBezTo>
                  <a:cubicBezTo>
                    <a:pt x="0" y="121"/>
                    <a:pt x="0" y="124"/>
                    <a:pt x="0" y="124"/>
                  </a:cubicBezTo>
                  <a:cubicBezTo>
                    <a:pt x="0" y="126"/>
                    <a:pt x="0" y="127"/>
                    <a:pt x="1" y="129"/>
                  </a:cubicBezTo>
                  <a:cubicBezTo>
                    <a:pt x="2" y="135"/>
                    <a:pt x="3" y="141"/>
                    <a:pt x="5" y="149"/>
                  </a:cubicBezTo>
                  <a:cubicBezTo>
                    <a:pt x="6" y="151"/>
                    <a:pt x="8" y="157"/>
                    <a:pt x="11" y="162"/>
                  </a:cubicBezTo>
                  <a:cubicBezTo>
                    <a:pt x="12" y="166"/>
                    <a:pt x="16" y="173"/>
                    <a:pt x="19" y="177"/>
                  </a:cubicBezTo>
                  <a:cubicBezTo>
                    <a:pt x="27" y="193"/>
                    <a:pt x="72" y="240"/>
                    <a:pt x="76" y="268"/>
                  </a:cubicBezTo>
                  <a:cubicBezTo>
                    <a:pt x="76" y="268"/>
                    <a:pt x="76" y="268"/>
                    <a:pt x="76" y="268"/>
                  </a:cubicBezTo>
                  <a:cubicBezTo>
                    <a:pt x="76" y="268"/>
                    <a:pt x="76" y="268"/>
                    <a:pt x="76" y="268"/>
                  </a:cubicBezTo>
                  <a:cubicBezTo>
                    <a:pt x="76" y="268"/>
                    <a:pt x="76" y="268"/>
                    <a:pt x="76" y="268"/>
                  </a:cubicBezTo>
                  <a:cubicBezTo>
                    <a:pt x="77" y="268"/>
                    <a:pt x="77" y="268"/>
                    <a:pt x="77" y="268"/>
                  </a:cubicBezTo>
                  <a:cubicBezTo>
                    <a:pt x="77" y="268"/>
                    <a:pt x="77" y="268"/>
                    <a:pt x="77"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63" y="240"/>
                    <a:pt x="209" y="193"/>
                    <a:pt x="217" y="177"/>
                  </a:cubicBezTo>
                  <a:cubicBezTo>
                    <a:pt x="219" y="173"/>
                    <a:pt x="223" y="166"/>
                    <a:pt x="225" y="162"/>
                  </a:cubicBezTo>
                  <a:cubicBezTo>
                    <a:pt x="227" y="157"/>
                    <a:pt x="230" y="151"/>
                    <a:pt x="230" y="149"/>
                  </a:cubicBezTo>
                  <a:cubicBezTo>
                    <a:pt x="232" y="141"/>
                    <a:pt x="234" y="135"/>
                    <a:pt x="235" y="129"/>
                  </a:cubicBezTo>
                  <a:cubicBezTo>
                    <a:pt x="235" y="127"/>
                    <a:pt x="236" y="126"/>
                    <a:pt x="236" y="124"/>
                  </a:cubicBezTo>
                  <a:cubicBezTo>
                    <a:pt x="236" y="124"/>
                    <a:pt x="236" y="121"/>
                    <a:pt x="236" y="118"/>
                  </a:cubicBezTo>
                  <a:cubicBezTo>
                    <a:pt x="236" y="118"/>
                    <a:pt x="236" y="118"/>
                    <a:pt x="236" y="118"/>
                  </a:cubicBezTo>
                  <a:cubicBezTo>
                    <a:pt x="236" y="118"/>
                    <a:pt x="236" y="118"/>
                    <a:pt x="236" y="1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57" name="Rectangle 56"/>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spTree>
    <p:extLst>
      <p:ext uri="{BB962C8B-B14F-4D97-AF65-F5344CB8AC3E}">
        <p14:creationId xmlns:p14="http://schemas.microsoft.com/office/powerpoint/2010/main" val="3292623358"/>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179"/>
                                            </p:tgtEl>
                                            <p:attrNameLst>
                                              <p:attrName>style.visibility</p:attrName>
                                            </p:attrNameLst>
                                          </p:cBhvr>
                                          <p:to>
                                            <p:strVal val="visible"/>
                                          </p:to>
                                        </p:set>
                                        <p:animEffect transition="in" filter="fade">
                                          <p:cBhvr>
                                            <p:cTn id="11" dur="250"/>
                                            <p:tgtEl>
                                              <p:spTgt spid="179"/>
                                            </p:tgtEl>
                                          </p:cBhvr>
                                        </p:animEffect>
                                      </p:childTnLst>
                                    </p:cTn>
                                  </p:par>
                                  <p:par>
                                    <p:cTn id="12" presetID="10" presetClass="entr" presetSubtype="0" fill="hold" nodeType="withEffect">
                                      <p:stCondLst>
                                        <p:cond delay="500"/>
                                      </p:stCondLst>
                                      <p:childTnLst>
                                        <p:set>
                                          <p:cBhvr>
                                            <p:cTn id="13" dur="1" fill="hold">
                                              <p:stCondLst>
                                                <p:cond delay="0"/>
                                              </p:stCondLst>
                                            </p:cTn>
                                            <p:tgtEl>
                                              <p:spTgt spid="100"/>
                                            </p:tgtEl>
                                            <p:attrNameLst>
                                              <p:attrName>style.visibility</p:attrName>
                                            </p:attrNameLst>
                                          </p:cBhvr>
                                          <p:to>
                                            <p:strVal val="visible"/>
                                          </p:to>
                                        </p:set>
                                        <p:animEffect transition="in" filter="fade">
                                          <p:cBhvr>
                                            <p:cTn id="14" dur="250"/>
                                            <p:tgtEl>
                                              <p:spTgt spid="10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83"/>
                                            </p:tgtEl>
                                            <p:attrNameLst>
                                              <p:attrName>style.visibility</p:attrName>
                                            </p:attrNameLst>
                                          </p:cBhvr>
                                          <p:to>
                                            <p:strVal val="visible"/>
                                          </p:to>
                                        </p:set>
                                        <p:animEffect transition="in" filter="fade">
                                          <p:cBhvr>
                                            <p:cTn id="17" dur="250"/>
                                            <p:tgtEl>
                                              <p:spTgt spid="183"/>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193"/>
                                            </p:tgtEl>
                                            <p:attrNameLst>
                                              <p:attrName>style.visibility</p:attrName>
                                            </p:attrNameLst>
                                          </p:cBhvr>
                                          <p:to>
                                            <p:strVal val="visible"/>
                                          </p:to>
                                        </p:set>
                                        <p:animEffect transition="in" filter="fade">
                                          <p:cBhvr>
                                            <p:cTn id="20" dur="250"/>
                                            <p:tgtEl>
                                              <p:spTgt spid="193"/>
                                            </p:tgtEl>
                                          </p:cBhvr>
                                        </p:animEffect>
                                      </p:childTnLst>
                                    </p:cTn>
                                  </p:par>
                                  <p:par>
                                    <p:cTn id="21" presetID="10" presetClass="entr" presetSubtype="0" fill="hold" nodeType="withEffect">
                                      <p:stCondLst>
                                        <p:cond delay="750"/>
                                      </p:stCondLst>
                                      <p:childTnLst>
                                        <p:set>
                                          <p:cBhvr>
                                            <p:cTn id="22" dur="1" fill="hold">
                                              <p:stCondLst>
                                                <p:cond delay="0"/>
                                              </p:stCondLst>
                                            </p:cTn>
                                            <p:tgtEl>
                                              <p:spTgt spid="2067"/>
                                            </p:tgtEl>
                                            <p:attrNameLst>
                                              <p:attrName>style.visibility</p:attrName>
                                            </p:attrNameLst>
                                          </p:cBhvr>
                                          <p:to>
                                            <p:strVal val="visible"/>
                                          </p:to>
                                        </p:set>
                                        <p:animEffect transition="in" filter="fade">
                                          <p:cBhvr>
                                            <p:cTn id="23" dur="250"/>
                                            <p:tgtEl>
                                              <p:spTgt spid="2067"/>
                                            </p:tgtEl>
                                          </p:cBhvr>
                                        </p:animEffect>
                                      </p:childTnLst>
                                    </p:cTn>
                                  </p:par>
                                  <p:par>
                                    <p:cTn id="24" presetID="10" presetClass="entr" presetSubtype="0" fill="hold" nodeType="withEffect">
                                      <p:stCondLst>
                                        <p:cond delay="750"/>
                                      </p:stCondLst>
                                      <p:childTnLst>
                                        <p:set>
                                          <p:cBhvr>
                                            <p:cTn id="25" dur="1" fill="hold">
                                              <p:stCondLst>
                                                <p:cond delay="0"/>
                                              </p:stCondLst>
                                            </p:cTn>
                                            <p:tgtEl>
                                              <p:spTgt spid="2068"/>
                                            </p:tgtEl>
                                            <p:attrNameLst>
                                              <p:attrName>style.visibility</p:attrName>
                                            </p:attrNameLst>
                                          </p:cBhvr>
                                          <p:to>
                                            <p:strVal val="visible"/>
                                          </p:to>
                                        </p:set>
                                        <p:animEffect transition="in" filter="fade">
                                          <p:cBhvr>
                                            <p:cTn id="26" dur="250"/>
                                            <p:tgtEl>
                                              <p:spTgt spid="2068"/>
                                            </p:tgtEl>
                                          </p:cBhvr>
                                        </p:animEffect>
                                      </p:childTnLst>
                                    </p:cTn>
                                  </p:par>
                                  <p:par>
                                    <p:cTn id="27" presetID="10" presetClass="entr" presetSubtype="0" fill="hold" nodeType="withEffect">
                                      <p:stCondLst>
                                        <p:cond delay="750"/>
                                      </p:stCondLst>
                                      <p:childTnLst>
                                        <p:set>
                                          <p:cBhvr>
                                            <p:cTn id="28" dur="1" fill="hold">
                                              <p:stCondLst>
                                                <p:cond delay="0"/>
                                              </p:stCondLst>
                                            </p:cTn>
                                            <p:tgtEl>
                                              <p:spTgt spid="2069"/>
                                            </p:tgtEl>
                                            <p:attrNameLst>
                                              <p:attrName>style.visibility</p:attrName>
                                            </p:attrNameLst>
                                          </p:cBhvr>
                                          <p:to>
                                            <p:strVal val="visible"/>
                                          </p:to>
                                        </p:set>
                                        <p:animEffect transition="in" filter="fade">
                                          <p:cBhvr>
                                            <p:cTn id="29" dur="250"/>
                                            <p:tgtEl>
                                              <p:spTgt spid="2069"/>
                                            </p:tgtEl>
                                          </p:cBhvr>
                                        </p:animEffect>
                                      </p:childTnLst>
                                    </p:cTn>
                                  </p:par>
                                  <p:par>
                                    <p:cTn id="30" presetID="10" presetClass="entr" presetSubtype="0" fill="hold" grpId="0" nodeType="withEffect">
                                      <p:stCondLst>
                                        <p:cond delay="750"/>
                                      </p:stCondLst>
                                      <p:childTnLst>
                                        <p:set>
                                          <p:cBhvr>
                                            <p:cTn id="31" dur="1" fill="hold">
                                              <p:stCondLst>
                                                <p:cond delay="0"/>
                                              </p:stCondLst>
                                            </p:cTn>
                                            <p:tgtEl>
                                              <p:spTgt spid="2054"/>
                                            </p:tgtEl>
                                            <p:attrNameLst>
                                              <p:attrName>style.visibility</p:attrName>
                                            </p:attrNameLst>
                                          </p:cBhvr>
                                          <p:to>
                                            <p:strVal val="visible"/>
                                          </p:to>
                                        </p:set>
                                        <p:animEffect transition="in" filter="fade">
                                          <p:cBhvr>
                                            <p:cTn id="32" dur="250"/>
                                            <p:tgtEl>
                                              <p:spTgt spid="2054"/>
                                            </p:tgtEl>
                                          </p:cBhvr>
                                        </p:animEffect>
                                      </p:childTnLst>
                                    </p:cTn>
                                  </p:par>
                                  <p:par>
                                    <p:cTn id="33" presetID="10" presetClass="entr" presetSubtype="0" fill="hold" nodeType="withEffect">
                                      <p:stCondLst>
                                        <p:cond delay="1000"/>
                                      </p:stCondLst>
                                      <p:childTnLst>
                                        <p:set>
                                          <p:cBhvr>
                                            <p:cTn id="34" dur="1" fill="hold">
                                              <p:stCondLst>
                                                <p:cond delay="0"/>
                                              </p:stCondLst>
                                            </p:cTn>
                                            <p:tgtEl>
                                              <p:spTgt spid="2070"/>
                                            </p:tgtEl>
                                            <p:attrNameLst>
                                              <p:attrName>style.visibility</p:attrName>
                                            </p:attrNameLst>
                                          </p:cBhvr>
                                          <p:to>
                                            <p:strVal val="visible"/>
                                          </p:to>
                                        </p:set>
                                        <p:animEffect transition="in" filter="fade">
                                          <p:cBhvr>
                                            <p:cTn id="35" dur="250"/>
                                            <p:tgtEl>
                                              <p:spTgt spid="2070"/>
                                            </p:tgtEl>
                                          </p:cBhvr>
                                        </p:animEffect>
                                      </p:childTnLst>
                                    </p:cTn>
                                  </p:par>
                                  <p:par>
                                    <p:cTn id="36" presetID="10" presetClass="entr" presetSubtype="0" fill="hold" nodeType="withEffect">
                                      <p:stCondLst>
                                        <p:cond delay="1000"/>
                                      </p:stCondLst>
                                      <p:childTnLst>
                                        <p:set>
                                          <p:cBhvr>
                                            <p:cTn id="37" dur="1" fill="hold">
                                              <p:stCondLst>
                                                <p:cond delay="0"/>
                                              </p:stCondLst>
                                            </p:cTn>
                                            <p:tgtEl>
                                              <p:spTgt spid="2071"/>
                                            </p:tgtEl>
                                            <p:attrNameLst>
                                              <p:attrName>style.visibility</p:attrName>
                                            </p:attrNameLst>
                                          </p:cBhvr>
                                          <p:to>
                                            <p:strVal val="visible"/>
                                          </p:to>
                                        </p:set>
                                        <p:animEffect transition="in" filter="fade">
                                          <p:cBhvr>
                                            <p:cTn id="38" dur="250"/>
                                            <p:tgtEl>
                                              <p:spTgt spid="2071"/>
                                            </p:tgtEl>
                                          </p:cBhvr>
                                        </p:animEffect>
                                      </p:childTnLst>
                                    </p:cTn>
                                  </p:par>
                                  <p:par>
                                    <p:cTn id="39" presetID="10" presetClass="entr" presetSubtype="0" fill="hold" nodeType="withEffect">
                                      <p:stCondLst>
                                        <p:cond delay="1000"/>
                                      </p:stCondLst>
                                      <p:childTnLst>
                                        <p:set>
                                          <p:cBhvr>
                                            <p:cTn id="40" dur="1" fill="hold">
                                              <p:stCondLst>
                                                <p:cond delay="0"/>
                                              </p:stCondLst>
                                            </p:cTn>
                                            <p:tgtEl>
                                              <p:spTgt spid="2072"/>
                                            </p:tgtEl>
                                            <p:attrNameLst>
                                              <p:attrName>style.visibility</p:attrName>
                                            </p:attrNameLst>
                                          </p:cBhvr>
                                          <p:to>
                                            <p:strVal val="visible"/>
                                          </p:to>
                                        </p:set>
                                        <p:animEffect transition="in" filter="fade">
                                          <p:cBhvr>
                                            <p:cTn id="41" dur="250"/>
                                            <p:tgtEl>
                                              <p:spTgt spid="2072"/>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218"/>
                                            </p:tgtEl>
                                            <p:attrNameLst>
                                              <p:attrName>style.visibility</p:attrName>
                                            </p:attrNameLst>
                                          </p:cBhvr>
                                          <p:to>
                                            <p:strVal val="visible"/>
                                          </p:to>
                                        </p:set>
                                        <p:animEffect transition="in" filter="fade">
                                          <p:cBhvr>
                                            <p:cTn id="44" dur="250"/>
                                            <p:tgtEl>
                                              <p:spTgt spid="218"/>
                                            </p:tgtEl>
                                          </p:cBhvr>
                                        </p:animEffect>
                                      </p:childTnLst>
                                    </p:cTn>
                                  </p:par>
                                </p:childTnLst>
                              </p:cTn>
                            </p:par>
                            <p:par>
                              <p:cTn id="45" fill="hold">
                                <p:stCondLst>
                                  <p:cond delay="1750"/>
                                </p:stCondLst>
                                <p:childTnLst>
                                  <p:par>
                                    <p:cTn id="46" presetID="10" presetClass="entr" presetSubtype="0" fill="hold" grpId="0" nodeType="afterEffect">
                                      <p:stCondLst>
                                        <p:cond delay="0"/>
                                      </p:stCondLst>
                                      <p:childTnLst>
                                        <p:set>
                                          <p:cBhvr>
                                            <p:cTn id="47" dur="1" fill="hold">
                                              <p:stCondLst>
                                                <p:cond delay="0"/>
                                              </p:stCondLst>
                                            </p:cTn>
                                            <p:tgtEl>
                                              <p:spTgt spid="216"/>
                                            </p:tgtEl>
                                            <p:attrNameLst>
                                              <p:attrName>style.visibility</p:attrName>
                                            </p:attrNameLst>
                                          </p:cBhvr>
                                          <p:to>
                                            <p:strVal val="visible"/>
                                          </p:to>
                                        </p:set>
                                        <p:animEffect transition="in" filter="fade">
                                          <p:cBhvr>
                                            <p:cTn id="48" dur="500"/>
                                            <p:tgtEl>
                                              <p:spTgt spid="216"/>
                                            </p:tgtEl>
                                          </p:cBhvr>
                                        </p:animEffect>
                                      </p:childTnLst>
                                    </p:cTn>
                                  </p:par>
                                  <p:par>
                                    <p:cTn id="49" presetID="10" presetClass="entr" presetSubtype="0" fill="hold" nodeType="withEffect">
                                      <p:stCondLst>
                                        <p:cond delay="1250"/>
                                      </p:stCondLst>
                                      <p:childTnLst>
                                        <p:set>
                                          <p:cBhvr>
                                            <p:cTn id="50" dur="1" fill="hold">
                                              <p:stCondLst>
                                                <p:cond delay="0"/>
                                              </p:stCondLst>
                                            </p:cTn>
                                            <p:tgtEl>
                                              <p:spTgt spid="121"/>
                                            </p:tgtEl>
                                            <p:attrNameLst>
                                              <p:attrName>style.visibility</p:attrName>
                                            </p:attrNameLst>
                                          </p:cBhvr>
                                          <p:to>
                                            <p:strVal val="visible"/>
                                          </p:to>
                                        </p:set>
                                        <p:animEffect transition="in" filter="fade">
                                          <p:cBhvr>
                                            <p:cTn id="51" dur="300"/>
                                            <p:tgtEl>
                                              <p:spTgt spid="121"/>
                                            </p:tgtEl>
                                          </p:cBhvr>
                                        </p:animEffect>
                                      </p:childTnLst>
                                    </p:cTn>
                                  </p:par>
                                  <p:par>
                                    <p:cTn id="52" presetID="42" presetClass="path" presetSubtype="0" fill="hold" nodeType="withEffect" p14:presetBounceEnd="56000">
                                      <p:stCondLst>
                                        <p:cond delay="1250"/>
                                      </p:stCondLst>
                                      <p:childTnLst>
                                        <p:animMotion origin="layout" path="M 4.03957E-6 -0.07513 L 4.03957E-6 1.47526E-6 " pathEditMode="relative" rAng="0" ptsTypes="AA" p14:bounceEnd="56000">
                                          <p:cBhvr>
                                            <p:cTn id="53" dur="250" spd="-100000" fill="hold"/>
                                            <p:tgtEl>
                                              <p:spTgt spid="121"/>
                                            </p:tgtEl>
                                            <p:attrNameLst>
                                              <p:attrName>ppt_x</p:attrName>
                                              <p:attrName>ppt_y</p:attrName>
                                            </p:attrNameLst>
                                          </p:cBhvr>
                                          <p:rCtr x="0" y="3745"/>
                                        </p:animMotion>
                                      </p:childTnLst>
                                    </p:cTn>
                                  </p:par>
                                  <p:par>
                                    <p:cTn id="54" presetID="22" presetClass="entr" presetSubtype="4" fill="hold" nodeType="withEffect">
                                      <p:stCondLst>
                                        <p:cond delay="1250"/>
                                      </p:stCondLst>
                                      <p:childTnLst>
                                        <p:set>
                                          <p:cBhvr>
                                            <p:cTn id="55" dur="1" fill="hold">
                                              <p:stCondLst>
                                                <p:cond delay="0"/>
                                              </p:stCondLst>
                                            </p:cTn>
                                            <p:tgtEl>
                                              <p:spTgt spid="4"/>
                                            </p:tgtEl>
                                            <p:attrNameLst>
                                              <p:attrName>style.visibility</p:attrName>
                                            </p:attrNameLst>
                                          </p:cBhvr>
                                          <p:to>
                                            <p:strVal val="visible"/>
                                          </p:to>
                                        </p:set>
                                        <p:animEffect transition="in" filter="wipe(down)">
                                          <p:cBhvr>
                                            <p:cTn id="56" dur="250"/>
                                            <p:tgtEl>
                                              <p:spTgt spid="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46"/>
                                            </p:tgtEl>
                                            <p:attrNameLst>
                                              <p:attrName>style.visibility</p:attrName>
                                            </p:attrNameLst>
                                          </p:cBhvr>
                                          <p:to>
                                            <p:strVal val="visible"/>
                                          </p:to>
                                        </p:set>
                                        <p:animEffect transition="in" filter="fade">
                                          <p:cBhvr>
                                            <p:cTn id="61" dur="500"/>
                                            <p:tgtEl>
                                              <p:spTgt spid="246"/>
                                            </p:tgtEl>
                                          </p:cBhvr>
                                        </p:animEffect>
                                      </p:childTnLst>
                                    </p:cTn>
                                  </p:par>
                                </p:childTnLst>
                              </p:cTn>
                            </p:par>
                            <p:par>
                              <p:cTn id="62" fill="hold">
                                <p:stCondLst>
                                  <p:cond delay="500"/>
                                </p:stCondLst>
                                <p:childTnLst>
                                  <p:par>
                                    <p:cTn id="63" presetID="10" presetClass="entr" presetSubtype="0" fill="hold" nodeType="afterEffect">
                                      <p:stCondLst>
                                        <p:cond delay="700"/>
                                      </p:stCondLst>
                                      <p:childTnLst>
                                        <p:set>
                                          <p:cBhvr>
                                            <p:cTn id="64" dur="1" fill="hold">
                                              <p:stCondLst>
                                                <p:cond delay="0"/>
                                              </p:stCondLst>
                                            </p:cTn>
                                            <p:tgtEl>
                                              <p:spTgt spid="94"/>
                                            </p:tgtEl>
                                            <p:attrNameLst>
                                              <p:attrName>style.visibility</p:attrName>
                                            </p:attrNameLst>
                                          </p:cBhvr>
                                          <p:to>
                                            <p:strVal val="visible"/>
                                          </p:to>
                                        </p:set>
                                        <p:animEffect transition="in" filter="fade">
                                          <p:cBhvr>
                                            <p:cTn id="65" dur="300"/>
                                            <p:tgtEl>
                                              <p:spTgt spid="94"/>
                                            </p:tgtEl>
                                          </p:cBhvr>
                                        </p:animEffect>
                                      </p:childTnLst>
                                    </p:cTn>
                                  </p:par>
                                  <p:par>
                                    <p:cTn id="66" presetID="10" presetClass="entr" presetSubtype="0" fill="hold" grpId="0" nodeType="withEffect">
                                      <p:stCondLst>
                                        <p:cond delay="700"/>
                                      </p:stCondLst>
                                      <p:childTnLst>
                                        <p:set>
                                          <p:cBhvr>
                                            <p:cTn id="67" dur="1" fill="hold">
                                              <p:stCondLst>
                                                <p:cond delay="0"/>
                                              </p:stCondLst>
                                            </p:cTn>
                                            <p:tgtEl>
                                              <p:spTgt spid="241"/>
                                            </p:tgtEl>
                                            <p:attrNameLst>
                                              <p:attrName>style.visibility</p:attrName>
                                            </p:attrNameLst>
                                          </p:cBhvr>
                                          <p:to>
                                            <p:strVal val="visible"/>
                                          </p:to>
                                        </p:set>
                                        <p:animEffect transition="in" filter="fade">
                                          <p:cBhvr>
                                            <p:cTn id="68" dur="300"/>
                                            <p:tgtEl>
                                              <p:spTgt spid="241"/>
                                            </p:tgtEl>
                                          </p:cBhvr>
                                        </p:animEffect>
                                      </p:childTnLst>
                                    </p:cTn>
                                  </p:par>
                                  <p:par>
                                    <p:cTn id="69" presetID="42" presetClass="path" presetSubtype="0" accel="50000" fill="hold" nodeType="withEffect" p14:presetBounceEnd="56000">
                                      <p:stCondLst>
                                        <p:cond delay="700"/>
                                      </p:stCondLst>
                                      <p:childTnLst>
                                        <p:animMotion origin="layout" path="M 0.00064 -0.08125 L 0.00064 -0.00113 " pathEditMode="relative" rAng="0" ptsTypes="AA" p14:bounceEnd="56000">
                                          <p:cBhvr>
                                            <p:cTn id="70" dur="600" spd="-100000" fill="hold"/>
                                            <p:tgtEl>
                                              <p:spTgt spid="94"/>
                                            </p:tgtEl>
                                            <p:attrNameLst>
                                              <p:attrName>ppt_x</p:attrName>
                                              <p:attrName>ppt_y</p:attrName>
                                            </p:attrNameLst>
                                          </p:cBhvr>
                                          <p:rCtr x="0" y="3995"/>
                                        </p:animMotion>
                                      </p:childTnLst>
                                    </p:cTn>
                                  </p:par>
                                  <p:par>
                                    <p:cTn id="71" presetID="42" presetClass="path" presetSubtype="0" accel="50000" fill="hold" grpId="1" nodeType="withEffect" p14:presetBounceEnd="56000">
                                      <p:stCondLst>
                                        <p:cond delay="700"/>
                                      </p:stCondLst>
                                      <p:childTnLst>
                                        <p:animMotion origin="layout" path="M 0.00064 -0.08125 L 0.00064 -0.00113 " pathEditMode="relative" rAng="0" ptsTypes="AA" p14:bounceEnd="56000">
                                          <p:cBhvr>
                                            <p:cTn id="72" dur="600" spd="-100000" fill="hold"/>
                                            <p:tgtEl>
                                              <p:spTgt spid="241"/>
                                            </p:tgtEl>
                                            <p:attrNameLst>
                                              <p:attrName>ppt_x</p:attrName>
                                              <p:attrName>ppt_y</p:attrName>
                                            </p:attrNameLst>
                                          </p:cBhvr>
                                          <p:rCtr x="0" y="3995"/>
                                        </p:animMotion>
                                      </p:childTnLst>
                                    </p:cTn>
                                  </p:par>
                                </p:childTnLst>
                              </p:cTn>
                            </p:par>
                            <p:par>
                              <p:cTn id="73" fill="hold">
                                <p:stCondLst>
                                  <p:cond delay="1800"/>
                                </p:stCondLst>
                                <p:childTnLst>
                                  <p:par>
                                    <p:cTn id="74" presetID="42" presetClass="path" presetSubtype="0" accel="50000" decel="50000" fill="hold" nodeType="afterEffect">
                                      <p:stCondLst>
                                        <p:cond delay="750"/>
                                      </p:stCondLst>
                                      <p:childTnLst>
                                        <p:animMotion origin="layout" path="M 0.0342 -0.07535 L 4.03957E-6 -0.07513 " pathEditMode="relative" rAng="0" ptsTypes="AA">
                                          <p:cBhvr>
                                            <p:cTn id="75" dur="250" spd="-100000" fill="hold"/>
                                            <p:tgtEl>
                                              <p:spTgt spid="121"/>
                                            </p:tgtEl>
                                            <p:attrNameLst>
                                              <p:attrName>ppt_x</p:attrName>
                                              <p:attrName>ppt_y</p:attrName>
                                            </p:attrNameLst>
                                          </p:cBhvr>
                                          <p:rCtr x="-1710" y="0"/>
                                        </p:animMotion>
                                      </p:childTnLst>
                                    </p:cTn>
                                  </p:par>
                                  <p:par>
                                    <p:cTn id="76" presetID="22" presetClass="entr" presetSubtype="8" fill="hold" nodeType="withEffect">
                                      <p:stCondLst>
                                        <p:cond delay="750"/>
                                      </p:stCondLst>
                                      <p:childTnLst>
                                        <p:set>
                                          <p:cBhvr>
                                            <p:cTn id="77" dur="1" fill="hold">
                                              <p:stCondLst>
                                                <p:cond delay="0"/>
                                              </p:stCondLst>
                                            </p:cTn>
                                            <p:tgtEl>
                                              <p:spTgt spid="8"/>
                                            </p:tgtEl>
                                            <p:attrNameLst>
                                              <p:attrName>style.visibility</p:attrName>
                                            </p:attrNameLst>
                                          </p:cBhvr>
                                          <p:to>
                                            <p:strVal val="visible"/>
                                          </p:to>
                                        </p:set>
                                        <p:animEffect transition="in" filter="wipe(left)">
                                          <p:cBhvr>
                                            <p:cTn id="78" dur="250"/>
                                            <p:tgtEl>
                                              <p:spTgt spid="8"/>
                                            </p:tgtEl>
                                          </p:cBhvr>
                                        </p:animEffect>
                                      </p:childTnLst>
                                    </p:cTn>
                                  </p:par>
                                </p:childTnLst>
                              </p:cTn>
                            </p:par>
                            <p:par>
                              <p:cTn id="79" fill="hold">
                                <p:stCondLst>
                                  <p:cond delay="2800"/>
                                </p:stCondLst>
                                <p:childTnLst>
                                  <p:par>
                                    <p:cTn id="80" presetID="42" presetClass="path" presetSubtype="0" accel="50000" decel="50000" fill="hold" nodeType="afterEffect">
                                      <p:stCondLst>
                                        <p:cond delay="0"/>
                                      </p:stCondLst>
                                      <p:childTnLst>
                                        <p:animMotion origin="layout" path="M 0.0342 -0.21902 L 0.0342 -0.07535 " pathEditMode="relative" rAng="0" ptsTypes="AA">
                                          <p:cBhvr>
                                            <p:cTn id="81" dur="500" spd="-100000" fill="hold"/>
                                            <p:tgtEl>
                                              <p:spTgt spid="121"/>
                                            </p:tgtEl>
                                            <p:attrNameLst>
                                              <p:attrName>ppt_x</p:attrName>
                                              <p:attrName>ppt_y</p:attrName>
                                            </p:attrNameLst>
                                          </p:cBhvr>
                                          <p:rCtr x="0" y="7172"/>
                                        </p:animMotion>
                                      </p:childTnLst>
                                    </p:cTn>
                                  </p:par>
                                  <p:par>
                                    <p:cTn id="82" presetID="22" presetClass="entr" presetSubtype="4" fill="hold" nodeType="withEffect">
                                      <p:stCondLst>
                                        <p:cond delay="0"/>
                                      </p:stCondLst>
                                      <p:childTnLst>
                                        <p:set>
                                          <p:cBhvr>
                                            <p:cTn id="83" dur="1" fill="hold">
                                              <p:stCondLst>
                                                <p:cond delay="0"/>
                                              </p:stCondLst>
                                            </p:cTn>
                                            <p:tgtEl>
                                              <p:spTgt spid="61"/>
                                            </p:tgtEl>
                                            <p:attrNameLst>
                                              <p:attrName>style.visibility</p:attrName>
                                            </p:attrNameLst>
                                          </p:cBhvr>
                                          <p:to>
                                            <p:strVal val="visible"/>
                                          </p:to>
                                        </p:set>
                                        <p:animEffect transition="in" filter="wipe(down)">
                                          <p:cBhvr>
                                            <p:cTn id="84" dur="250"/>
                                            <p:tgtEl>
                                              <p:spTgt spid="61"/>
                                            </p:tgtEl>
                                          </p:cBhvr>
                                        </p:animEffect>
                                      </p:childTnLst>
                                    </p:cTn>
                                  </p:par>
                                </p:childTnLst>
                              </p:cTn>
                            </p:par>
                            <p:par>
                              <p:cTn id="85" fill="hold">
                                <p:stCondLst>
                                  <p:cond delay="3300"/>
                                </p:stCondLst>
                                <p:childTnLst>
                                  <p:par>
                                    <p:cTn id="86" presetID="42" presetClass="path" presetSubtype="0" accel="50000" decel="50000" fill="hold" nodeType="afterEffect">
                                      <p:stCondLst>
                                        <p:cond delay="0"/>
                                      </p:stCondLst>
                                      <p:childTnLst>
                                        <p:animMotion origin="layout" path="M 0.03421 -0.21902 L 0.09957 -0.22038 " pathEditMode="relative" rAng="0" ptsTypes="AA">
                                          <p:cBhvr>
                                            <p:cTn id="87" dur="500" fill="hold"/>
                                            <p:tgtEl>
                                              <p:spTgt spid="121"/>
                                            </p:tgtEl>
                                            <p:attrNameLst>
                                              <p:attrName>ppt_x</p:attrName>
                                              <p:attrName>ppt_y</p:attrName>
                                            </p:attrNameLst>
                                          </p:cBhvr>
                                          <p:rCtr x="3268" y="-68"/>
                                        </p:animMotion>
                                      </p:childTnLst>
                                    </p:cTn>
                                  </p:par>
                                  <p:par>
                                    <p:cTn id="88" presetID="22" presetClass="entr" presetSubtype="4" fill="hold" nodeType="withEffect">
                                      <p:stCondLst>
                                        <p:cond delay="0"/>
                                      </p:stCondLst>
                                      <p:childTnLst>
                                        <p:set>
                                          <p:cBhvr>
                                            <p:cTn id="89" dur="1" fill="hold">
                                              <p:stCondLst>
                                                <p:cond delay="0"/>
                                              </p:stCondLst>
                                            </p:cTn>
                                            <p:tgtEl>
                                              <p:spTgt spid="68"/>
                                            </p:tgtEl>
                                            <p:attrNameLst>
                                              <p:attrName>style.visibility</p:attrName>
                                            </p:attrNameLst>
                                          </p:cBhvr>
                                          <p:to>
                                            <p:strVal val="visible"/>
                                          </p:to>
                                        </p:set>
                                        <p:animEffect transition="in" filter="wipe(down)">
                                          <p:cBhvr>
                                            <p:cTn id="90" dur="300"/>
                                            <p:tgtEl>
                                              <p:spTgt spid="68"/>
                                            </p:tgtEl>
                                          </p:cBhvr>
                                        </p:animEffect>
                                      </p:childTnLst>
                                    </p:cTn>
                                  </p:par>
                                </p:childTnLst>
                              </p:cTn>
                            </p:par>
                            <p:par>
                              <p:cTn id="91" fill="hold">
                                <p:stCondLst>
                                  <p:cond delay="3800"/>
                                </p:stCondLst>
                                <p:childTnLst>
                                  <p:par>
                                    <p:cTn id="92" presetID="42" presetClass="path" presetSubtype="0" accel="50000" decel="50000" fill="hold" nodeType="afterEffect">
                                      <p:stCondLst>
                                        <p:cond delay="0"/>
                                      </p:stCondLst>
                                      <p:childTnLst>
                                        <p:animMotion origin="layout" path="M 0.09968 -0.39378 L 0.09968 -0.2163 " pathEditMode="relative" rAng="0" ptsTypes="AA">
                                          <p:cBhvr>
                                            <p:cTn id="93" dur="500" spd="-100000" fill="hold"/>
                                            <p:tgtEl>
                                              <p:spTgt spid="121"/>
                                            </p:tgtEl>
                                            <p:attrNameLst>
                                              <p:attrName>ppt_x</p:attrName>
                                              <p:attrName>ppt_y</p:attrName>
                                            </p:attrNameLst>
                                          </p:cBhvr>
                                          <p:rCtr x="0" y="8874"/>
                                        </p:animMotion>
                                      </p:childTnLst>
                                    </p:cTn>
                                  </p:par>
                                  <p:par>
                                    <p:cTn id="94" presetID="22" presetClass="entr" presetSubtype="8" fill="hold" nodeType="with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wipe(left)">
                                          <p:cBhvr>
                                            <p:cTn id="96" dur="150"/>
                                            <p:tgtEl>
                                              <p:spTgt spid="69"/>
                                            </p:tgtEl>
                                          </p:cBhvr>
                                        </p:animEffect>
                                      </p:childTnLst>
                                    </p:cTn>
                                  </p:par>
                                </p:childTnLst>
                              </p:cTn>
                            </p:par>
                            <p:par>
                              <p:cTn id="97" fill="hold">
                                <p:stCondLst>
                                  <p:cond delay="4300"/>
                                </p:stCondLst>
                                <p:childTnLst>
                                  <p:par>
                                    <p:cTn id="98" presetID="42" presetClass="path" presetSubtype="0" accel="50000" decel="50000" fill="hold" nodeType="afterEffect">
                                      <p:stCondLst>
                                        <p:cond delay="0"/>
                                      </p:stCondLst>
                                      <p:childTnLst>
                                        <p:animMotion origin="layout" path="M 0.09971 -0.39369 L 0.36551 -0.39437 " pathEditMode="relative" rAng="0" ptsTypes="AA">
                                          <p:cBhvr>
                                            <p:cTn id="99" dur="1250" fill="hold"/>
                                            <p:tgtEl>
                                              <p:spTgt spid="121"/>
                                            </p:tgtEl>
                                            <p:attrNameLst>
                                              <p:attrName>ppt_x</p:attrName>
                                              <p:attrName>ppt_y</p:attrName>
                                            </p:attrNameLst>
                                          </p:cBhvr>
                                          <p:rCtr x="13290" y="-45"/>
                                        </p:animMotion>
                                      </p:childTnLst>
                                    </p:cTn>
                                  </p:par>
                                  <p:par>
                                    <p:cTn id="100" presetID="22" presetClass="entr" presetSubtype="4" fill="hold" nodeType="with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wipe(down)">
                                          <p:cBhvr>
                                            <p:cTn id="102" dur="150"/>
                                            <p:tgtEl>
                                              <p:spTgt spid="71"/>
                                            </p:tgtEl>
                                          </p:cBhvr>
                                        </p:animEffect>
                                      </p:childTnLst>
                                    </p:cTn>
                                  </p:par>
                                  <p:par>
                                    <p:cTn id="103" presetID="22" presetClass="entr" presetSubtype="4" fill="hold" nodeType="withEffect">
                                      <p:stCondLst>
                                        <p:cond delay="500"/>
                                      </p:stCondLst>
                                      <p:childTnLst>
                                        <p:set>
                                          <p:cBhvr>
                                            <p:cTn id="104" dur="1" fill="hold">
                                              <p:stCondLst>
                                                <p:cond delay="0"/>
                                              </p:stCondLst>
                                            </p:cTn>
                                            <p:tgtEl>
                                              <p:spTgt spid="63"/>
                                            </p:tgtEl>
                                            <p:attrNameLst>
                                              <p:attrName>style.visibility</p:attrName>
                                            </p:attrNameLst>
                                          </p:cBhvr>
                                          <p:to>
                                            <p:strVal val="visible"/>
                                          </p:to>
                                        </p:set>
                                        <p:animEffect transition="in" filter="wipe(down)">
                                          <p:cBhvr>
                                            <p:cTn id="105" dur="150"/>
                                            <p:tgtEl>
                                              <p:spTgt spid="63"/>
                                            </p:tgtEl>
                                          </p:cBhvr>
                                        </p:animEffect>
                                      </p:childTnLst>
                                    </p:cTn>
                                  </p:par>
                                  <p:par>
                                    <p:cTn id="106" presetID="22" presetClass="entr" presetSubtype="8" fill="hold" nodeType="withEffect">
                                      <p:stCondLst>
                                        <p:cond delay="750"/>
                                      </p:stCondLst>
                                      <p:childTnLst>
                                        <p:set>
                                          <p:cBhvr>
                                            <p:cTn id="107" dur="1" fill="hold">
                                              <p:stCondLst>
                                                <p:cond delay="0"/>
                                              </p:stCondLst>
                                            </p:cTn>
                                            <p:tgtEl>
                                              <p:spTgt spid="66"/>
                                            </p:tgtEl>
                                            <p:attrNameLst>
                                              <p:attrName>style.visibility</p:attrName>
                                            </p:attrNameLst>
                                          </p:cBhvr>
                                          <p:to>
                                            <p:strVal val="visible"/>
                                          </p:to>
                                        </p:set>
                                        <p:animEffect transition="in" filter="wipe(left)">
                                          <p:cBhvr>
                                            <p:cTn id="108" dur="500"/>
                                            <p:tgtEl>
                                              <p:spTgt spid="66"/>
                                            </p:tgtEl>
                                          </p:cBhvr>
                                        </p:animEffect>
                                      </p:childTnLst>
                                    </p:cTn>
                                  </p:par>
                                </p:childTnLst>
                              </p:cTn>
                            </p:par>
                            <p:par>
                              <p:cTn id="109" fill="hold">
                                <p:stCondLst>
                                  <p:cond delay="5550"/>
                                </p:stCondLst>
                                <p:childTnLst>
                                  <p:par>
                                    <p:cTn id="110" presetID="42" presetClass="path" presetSubtype="0" accel="50000" decel="50000" fill="hold" nodeType="afterEffect">
                                      <p:stCondLst>
                                        <p:cond delay="0"/>
                                      </p:stCondLst>
                                      <p:childTnLst>
                                        <p:animMotion origin="layout" path="M 0.36537 -0.39429 L 0.36537 -0.2162 " pathEditMode="relative" rAng="0" ptsTypes="AA">
                                          <p:cBhvr>
                                            <p:cTn id="111" dur="750" fill="hold"/>
                                            <p:tgtEl>
                                              <p:spTgt spid="121"/>
                                            </p:tgtEl>
                                            <p:attrNameLst>
                                              <p:attrName>ppt_x</p:attrName>
                                              <p:attrName>ppt_y</p:attrName>
                                            </p:attrNameLst>
                                          </p:cBhvr>
                                          <p:rCtr x="0" y="8893"/>
                                        </p:animMotion>
                                      </p:childTnLst>
                                    </p:cTn>
                                  </p:par>
                                  <p:par>
                                    <p:cTn id="112" presetID="22" presetClass="entr" presetSubtype="1" fill="hold" nodeType="withEffect">
                                      <p:stCondLst>
                                        <p:cond delay="500"/>
                                      </p:stCondLst>
                                      <p:childTnLst>
                                        <p:set>
                                          <p:cBhvr>
                                            <p:cTn id="113" dur="1" fill="hold">
                                              <p:stCondLst>
                                                <p:cond delay="0"/>
                                              </p:stCondLst>
                                            </p:cTn>
                                            <p:tgtEl>
                                              <p:spTgt spid="70"/>
                                            </p:tgtEl>
                                            <p:attrNameLst>
                                              <p:attrName>style.visibility</p:attrName>
                                            </p:attrNameLst>
                                          </p:cBhvr>
                                          <p:to>
                                            <p:strVal val="visible"/>
                                          </p:to>
                                        </p:set>
                                        <p:animEffect transition="in" filter="wipe(up)">
                                          <p:cBhvr>
                                            <p:cTn id="114" dur="250"/>
                                            <p:tgtEl>
                                              <p:spTgt spid="70"/>
                                            </p:tgtEl>
                                          </p:cBhvr>
                                        </p:animEffect>
                                      </p:childTnLst>
                                    </p:cTn>
                                  </p:par>
                                  <p:par>
                                    <p:cTn id="115" presetID="22" presetClass="entr" presetSubtype="1" fill="hold" nodeType="withEffect">
                                      <p:stCondLst>
                                        <p:cond delay="750"/>
                                      </p:stCondLst>
                                      <p:childTnLst>
                                        <p:set>
                                          <p:cBhvr>
                                            <p:cTn id="116" dur="1" fill="hold">
                                              <p:stCondLst>
                                                <p:cond delay="0"/>
                                              </p:stCondLst>
                                            </p:cTn>
                                            <p:tgtEl>
                                              <p:spTgt spid="72"/>
                                            </p:tgtEl>
                                            <p:attrNameLst>
                                              <p:attrName>style.visibility</p:attrName>
                                            </p:attrNameLst>
                                          </p:cBhvr>
                                          <p:to>
                                            <p:strVal val="visible"/>
                                          </p:to>
                                        </p:set>
                                        <p:animEffect transition="in" filter="wipe(up)">
                                          <p:cBhvr>
                                            <p:cTn id="117" dur="250"/>
                                            <p:tgtEl>
                                              <p:spTgt spid="72"/>
                                            </p:tgtEl>
                                          </p:cBhvr>
                                        </p:animEffect>
                                      </p:childTnLst>
                                    </p:cTn>
                                  </p:par>
                                </p:childTnLst>
                              </p:cTn>
                            </p:par>
                            <p:par>
                              <p:cTn id="118" fill="hold">
                                <p:stCondLst>
                                  <p:cond delay="6550"/>
                                </p:stCondLst>
                                <p:childTnLst>
                                  <p:par>
                                    <p:cTn id="119" presetID="42" presetClass="path" presetSubtype="0" accel="50000" decel="50000" fill="hold" nodeType="afterEffect">
                                      <p:stCondLst>
                                        <p:cond delay="0"/>
                                      </p:stCondLst>
                                      <p:childTnLst>
                                        <p:animMotion origin="layout" path="M 0.36537 -0.2162 L 0.43288 -0.21688 " pathEditMode="relative" rAng="0" ptsTypes="AA">
                                          <p:cBhvr>
                                            <p:cTn id="120" dur="500" fill="hold"/>
                                            <p:tgtEl>
                                              <p:spTgt spid="121"/>
                                            </p:tgtEl>
                                            <p:attrNameLst>
                                              <p:attrName>ppt_x</p:attrName>
                                              <p:attrName>ppt_y</p:attrName>
                                            </p:attrNameLst>
                                          </p:cBhvr>
                                          <p:rCtr x="3369" y="-45"/>
                                        </p:animMotion>
                                      </p:childTnLst>
                                    </p:cTn>
                                  </p:par>
                                  <p:par>
                                    <p:cTn id="121" presetID="22" presetClass="entr" presetSubtype="8" fill="hold" nodeType="withEffect">
                                      <p:stCondLst>
                                        <p:cond delay="500"/>
                                      </p:stCondLst>
                                      <p:childTnLst>
                                        <p:set>
                                          <p:cBhvr>
                                            <p:cTn id="122" dur="1" fill="hold">
                                              <p:stCondLst>
                                                <p:cond delay="0"/>
                                              </p:stCondLst>
                                            </p:cTn>
                                            <p:tgtEl>
                                              <p:spTgt spid="73"/>
                                            </p:tgtEl>
                                            <p:attrNameLst>
                                              <p:attrName>style.visibility</p:attrName>
                                            </p:attrNameLst>
                                          </p:cBhvr>
                                          <p:to>
                                            <p:strVal val="visible"/>
                                          </p:to>
                                        </p:set>
                                        <p:animEffect transition="in" filter="wipe(left)">
                                          <p:cBhvr>
                                            <p:cTn id="123" dur="250"/>
                                            <p:tgtEl>
                                              <p:spTgt spid="73"/>
                                            </p:tgtEl>
                                          </p:cBhvr>
                                        </p:animEffect>
                                      </p:childTnLst>
                                    </p:cTn>
                                  </p:par>
                                </p:childTnLst>
                              </p:cTn>
                            </p:par>
                            <p:par>
                              <p:cTn id="124" fill="hold">
                                <p:stCondLst>
                                  <p:cond delay="7300"/>
                                </p:stCondLst>
                                <p:childTnLst>
                                  <p:par>
                                    <p:cTn id="125" presetID="42" presetClass="path" presetSubtype="0" accel="50000" decel="50000" fill="hold" nodeType="afterEffect">
                                      <p:stCondLst>
                                        <p:cond delay="0"/>
                                      </p:stCondLst>
                                      <p:childTnLst>
                                        <p:animMotion origin="layout" path="M 0.43298 -0.21698 L 0.43298 -0.14503 " pathEditMode="relative" rAng="0" ptsTypes="AA">
                                          <p:cBhvr>
                                            <p:cTn id="126" dur="750" fill="hold"/>
                                            <p:tgtEl>
                                              <p:spTgt spid="121"/>
                                            </p:tgtEl>
                                            <p:attrNameLst>
                                              <p:attrName>ppt_x</p:attrName>
                                              <p:attrName>ppt_y</p:attrName>
                                            </p:attrNameLst>
                                          </p:cBhvr>
                                          <p:rCtr x="0" y="3586"/>
                                        </p:animMotion>
                                      </p:childTnLst>
                                    </p:cTn>
                                  </p:par>
                                  <p:par>
                                    <p:cTn id="127" presetID="22" presetClass="entr" presetSubtype="1" fill="hold" nodeType="withEffect">
                                      <p:stCondLst>
                                        <p:cond delay="750"/>
                                      </p:stCondLst>
                                      <p:childTnLst>
                                        <p:set>
                                          <p:cBhvr>
                                            <p:cTn id="128" dur="1" fill="hold">
                                              <p:stCondLst>
                                                <p:cond delay="0"/>
                                              </p:stCondLst>
                                            </p:cTn>
                                            <p:tgtEl>
                                              <p:spTgt spid="74"/>
                                            </p:tgtEl>
                                            <p:attrNameLst>
                                              <p:attrName>style.visibility</p:attrName>
                                            </p:attrNameLst>
                                          </p:cBhvr>
                                          <p:to>
                                            <p:strVal val="visible"/>
                                          </p:to>
                                        </p:set>
                                        <p:animEffect transition="in" filter="wipe(up)">
                                          <p:cBhvr>
                                            <p:cTn id="129" dur="250"/>
                                            <p:tgtEl>
                                              <p:spTgt spid="74"/>
                                            </p:tgtEl>
                                          </p:cBhvr>
                                        </p:animEffect>
                                      </p:childTnLst>
                                    </p:cTn>
                                  </p:par>
                                  <p:par>
                                    <p:cTn id="130" presetID="10" presetClass="exit" presetSubtype="0" fill="hold" nodeType="withEffect">
                                      <p:stCondLst>
                                        <p:cond delay="500"/>
                                      </p:stCondLst>
                                      <p:childTnLst>
                                        <p:animEffect transition="out" filter="fade">
                                          <p:cBhvr>
                                            <p:cTn id="131" dur="500"/>
                                            <p:tgtEl>
                                              <p:spTgt spid="94"/>
                                            </p:tgtEl>
                                          </p:cBhvr>
                                        </p:animEffect>
                                        <p:set>
                                          <p:cBhvr>
                                            <p:cTn id="132" dur="1" fill="hold">
                                              <p:stCondLst>
                                                <p:cond delay="499"/>
                                              </p:stCondLst>
                                            </p:cTn>
                                            <p:tgtEl>
                                              <p:spTgt spid="94"/>
                                            </p:tgtEl>
                                            <p:attrNameLst>
                                              <p:attrName>style.visibility</p:attrName>
                                            </p:attrNameLst>
                                          </p:cBhvr>
                                          <p:to>
                                            <p:strVal val="hidden"/>
                                          </p:to>
                                        </p:set>
                                      </p:childTnLst>
                                    </p:cTn>
                                  </p:par>
                                  <p:par>
                                    <p:cTn id="133" presetID="10" presetClass="exit" presetSubtype="0" fill="hold" grpId="2" nodeType="withEffect">
                                      <p:stCondLst>
                                        <p:cond delay="500"/>
                                      </p:stCondLst>
                                      <p:childTnLst>
                                        <p:animEffect transition="out" filter="fade">
                                          <p:cBhvr>
                                            <p:cTn id="134" dur="500"/>
                                            <p:tgtEl>
                                              <p:spTgt spid="241"/>
                                            </p:tgtEl>
                                          </p:cBhvr>
                                        </p:animEffect>
                                        <p:set>
                                          <p:cBhvr>
                                            <p:cTn id="135" dur="1" fill="hold">
                                              <p:stCondLst>
                                                <p:cond delay="499"/>
                                              </p:stCondLst>
                                            </p:cTn>
                                            <p:tgtEl>
                                              <p:spTgt spid="241"/>
                                            </p:tgtEl>
                                            <p:attrNameLst>
                                              <p:attrName>style.visibility</p:attrName>
                                            </p:attrNameLst>
                                          </p:cBhvr>
                                          <p:to>
                                            <p:strVal val="hidden"/>
                                          </p:to>
                                        </p:set>
                                      </p:childTnLst>
                                    </p:cTn>
                                  </p:par>
                                </p:childTnLst>
                              </p:cTn>
                            </p:par>
                            <p:par>
                              <p:cTn id="136" fill="hold">
                                <p:stCondLst>
                                  <p:cond delay="8300"/>
                                </p:stCondLst>
                                <p:childTnLst>
                                  <p:par>
                                    <p:cTn id="137" presetID="10" presetClass="exit" presetSubtype="0" fill="hold" nodeType="afterEffect">
                                      <p:stCondLst>
                                        <p:cond delay="500"/>
                                      </p:stCondLst>
                                      <p:childTnLst>
                                        <p:animEffect transition="out" filter="fade">
                                          <p:cBhvr>
                                            <p:cTn id="138" dur="1450"/>
                                            <p:tgtEl>
                                              <p:spTgt spid="121"/>
                                            </p:tgtEl>
                                          </p:cBhvr>
                                        </p:animEffect>
                                        <p:set>
                                          <p:cBhvr>
                                            <p:cTn id="139" dur="1" fill="hold">
                                              <p:stCondLst>
                                                <p:cond delay="1449"/>
                                              </p:stCondLst>
                                            </p:cTn>
                                            <p:tgtEl>
                                              <p:spTgt spid="1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179" grpId="0" animBg="1"/>
          <p:bldP spid="193" grpId="0" animBg="1"/>
          <p:bldP spid="2054" grpId="0" animBg="1"/>
          <p:bldP spid="218" grpId="0" animBg="1"/>
          <p:bldP spid="246" grpId="0" animBg="1"/>
          <p:bldP spid="183" grpId="0" animBg="1"/>
          <p:bldP spid="216" grpId="0" animBg="1"/>
          <p:bldP spid="241" grpId="0" animBg="1"/>
          <p:bldP spid="241" grpId="1" animBg="1"/>
          <p:bldP spid="241" grpId="2"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179"/>
                                            </p:tgtEl>
                                            <p:attrNameLst>
                                              <p:attrName>style.visibility</p:attrName>
                                            </p:attrNameLst>
                                          </p:cBhvr>
                                          <p:to>
                                            <p:strVal val="visible"/>
                                          </p:to>
                                        </p:set>
                                        <p:animEffect transition="in" filter="fade">
                                          <p:cBhvr>
                                            <p:cTn id="11" dur="250"/>
                                            <p:tgtEl>
                                              <p:spTgt spid="179"/>
                                            </p:tgtEl>
                                          </p:cBhvr>
                                        </p:animEffect>
                                      </p:childTnLst>
                                    </p:cTn>
                                  </p:par>
                                  <p:par>
                                    <p:cTn id="12" presetID="10" presetClass="entr" presetSubtype="0" fill="hold" nodeType="withEffect">
                                      <p:stCondLst>
                                        <p:cond delay="500"/>
                                      </p:stCondLst>
                                      <p:childTnLst>
                                        <p:set>
                                          <p:cBhvr>
                                            <p:cTn id="13" dur="1" fill="hold">
                                              <p:stCondLst>
                                                <p:cond delay="0"/>
                                              </p:stCondLst>
                                            </p:cTn>
                                            <p:tgtEl>
                                              <p:spTgt spid="100"/>
                                            </p:tgtEl>
                                            <p:attrNameLst>
                                              <p:attrName>style.visibility</p:attrName>
                                            </p:attrNameLst>
                                          </p:cBhvr>
                                          <p:to>
                                            <p:strVal val="visible"/>
                                          </p:to>
                                        </p:set>
                                        <p:animEffect transition="in" filter="fade">
                                          <p:cBhvr>
                                            <p:cTn id="14" dur="250"/>
                                            <p:tgtEl>
                                              <p:spTgt spid="10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83"/>
                                            </p:tgtEl>
                                            <p:attrNameLst>
                                              <p:attrName>style.visibility</p:attrName>
                                            </p:attrNameLst>
                                          </p:cBhvr>
                                          <p:to>
                                            <p:strVal val="visible"/>
                                          </p:to>
                                        </p:set>
                                        <p:animEffect transition="in" filter="fade">
                                          <p:cBhvr>
                                            <p:cTn id="17" dur="250"/>
                                            <p:tgtEl>
                                              <p:spTgt spid="183"/>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193"/>
                                            </p:tgtEl>
                                            <p:attrNameLst>
                                              <p:attrName>style.visibility</p:attrName>
                                            </p:attrNameLst>
                                          </p:cBhvr>
                                          <p:to>
                                            <p:strVal val="visible"/>
                                          </p:to>
                                        </p:set>
                                        <p:animEffect transition="in" filter="fade">
                                          <p:cBhvr>
                                            <p:cTn id="20" dur="250"/>
                                            <p:tgtEl>
                                              <p:spTgt spid="193"/>
                                            </p:tgtEl>
                                          </p:cBhvr>
                                        </p:animEffect>
                                      </p:childTnLst>
                                    </p:cTn>
                                  </p:par>
                                  <p:par>
                                    <p:cTn id="21" presetID="10" presetClass="entr" presetSubtype="0" fill="hold" nodeType="withEffect">
                                      <p:stCondLst>
                                        <p:cond delay="750"/>
                                      </p:stCondLst>
                                      <p:childTnLst>
                                        <p:set>
                                          <p:cBhvr>
                                            <p:cTn id="22" dur="1" fill="hold">
                                              <p:stCondLst>
                                                <p:cond delay="0"/>
                                              </p:stCondLst>
                                            </p:cTn>
                                            <p:tgtEl>
                                              <p:spTgt spid="2067"/>
                                            </p:tgtEl>
                                            <p:attrNameLst>
                                              <p:attrName>style.visibility</p:attrName>
                                            </p:attrNameLst>
                                          </p:cBhvr>
                                          <p:to>
                                            <p:strVal val="visible"/>
                                          </p:to>
                                        </p:set>
                                        <p:animEffect transition="in" filter="fade">
                                          <p:cBhvr>
                                            <p:cTn id="23" dur="250"/>
                                            <p:tgtEl>
                                              <p:spTgt spid="2067"/>
                                            </p:tgtEl>
                                          </p:cBhvr>
                                        </p:animEffect>
                                      </p:childTnLst>
                                    </p:cTn>
                                  </p:par>
                                  <p:par>
                                    <p:cTn id="24" presetID="10" presetClass="entr" presetSubtype="0" fill="hold" nodeType="withEffect">
                                      <p:stCondLst>
                                        <p:cond delay="750"/>
                                      </p:stCondLst>
                                      <p:childTnLst>
                                        <p:set>
                                          <p:cBhvr>
                                            <p:cTn id="25" dur="1" fill="hold">
                                              <p:stCondLst>
                                                <p:cond delay="0"/>
                                              </p:stCondLst>
                                            </p:cTn>
                                            <p:tgtEl>
                                              <p:spTgt spid="2068"/>
                                            </p:tgtEl>
                                            <p:attrNameLst>
                                              <p:attrName>style.visibility</p:attrName>
                                            </p:attrNameLst>
                                          </p:cBhvr>
                                          <p:to>
                                            <p:strVal val="visible"/>
                                          </p:to>
                                        </p:set>
                                        <p:animEffect transition="in" filter="fade">
                                          <p:cBhvr>
                                            <p:cTn id="26" dur="250"/>
                                            <p:tgtEl>
                                              <p:spTgt spid="2068"/>
                                            </p:tgtEl>
                                          </p:cBhvr>
                                        </p:animEffect>
                                      </p:childTnLst>
                                    </p:cTn>
                                  </p:par>
                                  <p:par>
                                    <p:cTn id="27" presetID="10" presetClass="entr" presetSubtype="0" fill="hold" nodeType="withEffect">
                                      <p:stCondLst>
                                        <p:cond delay="750"/>
                                      </p:stCondLst>
                                      <p:childTnLst>
                                        <p:set>
                                          <p:cBhvr>
                                            <p:cTn id="28" dur="1" fill="hold">
                                              <p:stCondLst>
                                                <p:cond delay="0"/>
                                              </p:stCondLst>
                                            </p:cTn>
                                            <p:tgtEl>
                                              <p:spTgt spid="2069"/>
                                            </p:tgtEl>
                                            <p:attrNameLst>
                                              <p:attrName>style.visibility</p:attrName>
                                            </p:attrNameLst>
                                          </p:cBhvr>
                                          <p:to>
                                            <p:strVal val="visible"/>
                                          </p:to>
                                        </p:set>
                                        <p:animEffect transition="in" filter="fade">
                                          <p:cBhvr>
                                            <p:cTn id="29" dur="250"/>
                                            <p:tgtEl>
                                              <p:spTgt spid="2069"/>
                                            </p:tgtEl>
                                          </p:cBhvr>
                                        </p:animEffect>
                                      </p:childTnLst>
                                    </p:cTn>
                                  </p:par>
                                  <p:par>
                                    <p:cTn id="30" presetID="10" presetClass="entr" presetSubtype="0" fill="hold" grpId="0" nodeType="withEffect">
                                      <p:stCondLst>
                                        <p:cond delay="750"/>
                                      </p:stCondLst>
                                      <p:childTnLst>
                                        <p:set>
                                          <p:cBhvr>
                                            <p:cTn id="31" dur="1" fill="hold">
                                              <p:stCondLst>
                                                <p:cond delay="0"/>
                                              </p:stCondLst>
                                            </p:cTn>
                                            <p:tgtEl>
                                              <p:spTgt spid="2054"/>
                                            </p:tgtEl>
                                            <p:attrNameLst>
                                              <p:attrName>style.visibility</p:attrName>
                                            </p:attrNameLst>
                                          </p:cBhvr>
                                          <p:to>
                                            <p:strVal val="visible"/>
                                          </p:to>
                                        </p:set>
                                        <p:animEffect transition="in" filter="fade">
                                          <p:cBhvr>
                                            <p:cTn id="32" dur="250"/>
                                            <p:tgtEl>
                                              <p:spTgt spid="2054"/>
                                            </p:tgtEl>
                                          </p:cBhvr>
                                        </p:animEffect>
                                      </p:childTnLst>
                                    </p:cTn>
                                  </p:par>
                                  <p:par>
                                    <p:cTn id="33" presetID="10" presetClass="entr" presetSubtype="0" fill="hold" nodeType="withEffect">
                                      <p:stCondLst>
                                        <p:cond delay="1000"/>
                                      </p:stCondLst>
                                      <p:childTnLst>
                                        <p:set>
                                          <p:cBhvr>
                                            <p:cTn id="34" dur="1" fill="hold">
                                              <p:stCondLst>
                                                <p:cond delay="0"/>
                                              </p:stCondLst>
                                            </p:cTn>
                                            <p:tgtEl>
                                              <p:spTgt spid="2070"/>
                                            </p:tgtEl>
                                            <p:attrNameLst>
                                              <p:attrName>style.visibility</p:attrName>
                                            </p:attrNameLst>
                                          </p:cBhvr>
                                          <p:to>
                                            <p:strVal val="visible"/>
                                          </p:to>
                                        </p:set>
                                        <p:animEffect transition="in" filter="fade">
                                          <p:cBhvr>
                                            <p:cTn id="35" dur="250"/>
                                            <p:tgtEl>
                                              <p:spTgt spid="2070"/>
                                            </p:tgtEl>
                                          </p:cBhvr>
                                        </p:animEffect>
                                      </p:childTnLst>
                                    </p:cTn>
                                  </p:par>
                                  <p:par>
                                    <p:cTn id="36" presetID="10" presetClass="entr" presetSubtype="0" fill="hold" nodeType="withEffect">
                                      <p:stCondLst>
                                        <p:cond delay="1000"/>
                                      </p:stCondLst>
                                      <p:childTnLst>
                                        <p:set>
                                          <p:cBhvr>
                                            <p:cTn id="37" dur="1" fill="hold">
                                              <p:stCondLst>
                                                <p:cond delay="0"/>
                                              </p:stCondLst>
                                            </p:cTn>
                                            <p:tgtEl>
                                              <p:spTgt spid="2071"/>
                                            </p:tgtEl>
                                            <p:attrNameLst>
                                              <p:attrName>style.visibility</p:attrName>
                                            </p:attrNameLst>
                                          </p:cBhvr>
                                          <p:to>
                                            <p:strVal val="visible"/>
                                          </p:to>
                                        </p:set>
                                        <p:animEffect transition="in" filter="fade">
                                          <p:cBhvr>
                                            <p:cTn id="38" dur="250"/>
                                            <p:tgtEl>
                                              <p:spTgt spid="2071"/>
                                            </p:tgtEl>
                                          </p:cBhvr>
                                        </p:animEffect>
                                      </p:childTnLst>
                                    </p:cTn>
                                  </p:par>
                                  <p:par>
                                    <p:cTn id="39" presetID="10" presetClass="entr" presetSubtype="0" fill="hold" nodeType="withEffect">
                                      <p:stCondLst>
                                        <p:cond delay="1000"/>
                                      </p:stCondLst>
                                      <p:childTnLst>
                                        <p:set>
                                          <p:cBhvr>
                                            <p:cTn id="40" dur="1" fill="hold">
                                              <p:stCondLst>
                                                <p:cond delay="0"/>
                                              </p:stCondLst>
                                            </p:cTn>
                                            <p:tgtEl>
                                              <p:spTgt spid="2072"/>
                                            </p:tgtEl>
                                            <p:attrNameLst>
                                              <p:attrName>style.visibility</p:attrName>
                                            </p:attrNameLst>
                                          </p:cBhvr>
                                          <p:to>
                                            <p:strVal val="visible"/>
                                          </p:to>
                                        </p:set>
                                        <p:animEffect transition="in" filter="fade">
                                          <p:cBhvr>
                                            <p:cTn id="41" dur="250"/>
                                            <p:tgtEl>
                                              <p:spTgt spid="2072"/>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218"/>
                                            </p:tgtEl>
                                            <p:attrNameLst>
                                              <p:attrName>style.visibility</p:attrName>
                                            </p:attrNameLst>
                                          </p:cBhvr>
                                          <p:to>
                                            <p:strVal val="visible"/>
                                          </p:to>
                                        </p:set>
                                        <p:animEffect transition="in" filter="fade">
                                          <p:cBhvr>
                                            <p:cTn id="44" dur="250"/>
                                            <p:tgtEl>
                                              <p:spTgt spid="218"/>
                                            </p:tgtEl>
                                          </p:cBhvr>
                                        </p:animEffect>
                                      </p:childTnLst>
                                    </p:cTn>
                                  </p:par>
                                </p:childTnLst>
                              </p:cTn>
                            </p:par>
                            <p:par>
                              <p:cTn id="45" fill="hold">
                                <p:stCondLst>
                                  <p:cond delay="1750"/>
                                </p:stCondLst>
                                <p:childTnLst>
                                  <p:par>
                                    <p:cTn id="46" presetID="10" presetClass="entr" presetSubtype="0" fill="hold" grpId="0" nodeType="afterEffect">
                                      <p:stCondLst>
                                        <p:cond delay="0"/>
                                      </p:stCondLst>
                                      <p:childTnLst>
                                        <p:set>
                                          <p:cBhvr>
                                            <p:cTn id="47" dur="1" fill="hold">
                                              <p:stCondLst>
                                                <p:cond delay="0"/>
                                              </p:stCondLst>
                                            </p:cTn>
                                            <p:tgtEl>
                                              <p:spTgt spid="216"/>
                                            </p:tgtEl>
                                            <p:attrNameLst>
                                              <p:attrName>style.visibility</p:attrName>
                                            </p:attrNameLst>
                                          </p:cBhvr>
                                          <p:to>
                                            <p:strVal val="visible"/>
                                          </p:to>
                                        </p:set>
                                        <p:animEffect transition="in" filter="fade">
                                          <p:cBhvr>
                                            <p:cTn id="48" dur="500"/>
                                            <p:tgtEl>
                                              <p:spTgt spid="216"/>
                                            </p:tgtEl>
                                          </p:cBhvr>
                                        </p:animEffect>
                                      </p:childTnLst>
                                    </p:cTn>
                                  </p:par>
                                  <p:par>
                                    <p:cTn id="49" presetID="10" presetClass="entr" presetSubtype="0" fill="hold" nodeType="withEffect">
                                      <p:stCondLst>
                                        <p:cond delay="1250"/>
                                      </p:stCondLst>
                                      <p:childTnLst>
                                        <p:set>
                                          <p:cBhvr>
                                            <p:cTn id="50" dur="1" fill="hold">
                                              <p:stCondLst>
                                                <p:cond delay="0"/>
                                              </p:stCondLst>
                                            </p:cTn>
                                            <p:tgtEl>
                                              <p:spTgt spid="121"/>
                                            </p:tgtEl>
                                            <p:attrNameLst>
                                              <p:attrName>style.visibility</p:attrName>
                                            </p:attrNameLst>
                                          </p:cBhvr>
                                          <p:to>
                                            <p:strVal val="visible"/>
                                          </p:to>
                                        </p:set>
                                        <p:animEffect transition="in" filter="fade">
                                          <p:cBhvr>
                                            <p:cTn id="51" dur="300"/>
                                            <p:tgtEl>
                                              <p:spTgt spid="121"/>
                                            </p:tgtEl>
                                          </p:cBhvr>
                                        </p:animEffect>
                                      </p:childTnLst>
                                    </p:cTn>
                                  </p:par>
                                  <p:par>
                                    <p:cTn id="52" presetID="42" presetClass="path" presetSubtype="0" fill="hold" nodeType="withEffect">
                                      <p:stCondLst>
                                        <p:cond delay="1250"/>
                                      </p:stCondLst>
                                      <p:childTnLst>
                                        <p:animMotion origin="layout" path="M 4.03957E-6 -0.07513 L 4.03957E-6 1.47526E-6 " pathEditMode="relative" rAng="0" ptsTypes="AA">
                                          <p:cBhvr>
                                            <p:cTn id="53" dur="250" spd="-100000" fill="hold"/>
                                            <p:tgtEl>
                                              <p:spTgt spid="121"/>
                                            </p:tgtEl>
                                            <p:attrNameLst>
                                              <p:attrName>ppt_x</p:attrName>
                                              <p:attrName>ppt_y</p:attrName>
                                            </p:attrNameLst>
                                          </p:cBhvr>
                                          <p:rCtr x="0" y="3745"/>
                                        </p:animMotion>
                                      </p:childTnLst>
                                    </p:cTn>
                                  </p:par>
                                  <p:par>
                                    <p:cTn id="54" presetID="22" presetClass="entr" presetSubtype="4" fill="hold" nodeType="withEffect">
                                      <p:stCondLst>
                                        <p:cond delay="1250"/>
                                      </p:stCondLst>
                                      <p:childTnLst>
                                        <p:set>
                                          <p:cBhvr>
                                            <p:cTn id="55" dur="1" fill="hold">
                                              <p:stCondLst>
                                                <p:cond delay="0"/>
                                              </p:stCondLst>
                                            </p:cTn>
                                            <p:tgtEl>
                                              <p:spTgt spid="4"/>
                                            </p:tgtEl>
                                            <p:attrNameLst>
                                              <p:attrName>style.visibility</p:attrName>
                                            </p:attrNameLst>
                                          </p:cBhvr>
                                          <p:to>
                                            <p:strVal val="visible"/>
                                          </p:to>
                                        </p:set>
                                        <p:animEffect transition="in" filter="wipe(down)">
                                          <p:cBhvr>
                                            <p:cTn id="56" dur="250"/>
                                            <p:tgtEl>
                                              <p:spTgt spid="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46"/>
                                            </p:tgtEl>
                                            <p:attrNameLst>
                                              <p:attrName>style.visibility</p:attrName>
                                            </p:attrNameLst>
                                          </p:cBhvr>
                                          <p:to>
                                            <p:strVal val="visible"/>
                                          </p:to>
                                        </p:set>
                                        <p:animEffect transition="in" filter="fade">
                                          <p:cBhvr>
                                            <p:cTn id="61" dur="500"/>
                                            <p:tgtEl>
                                              <p:spTgt spid="246"/>
                                            </p:tgtEl>
                                          </p:cBhvr>
                                        </p:animEffect>
                                      </p:childTnLst>
                                    </p:cTn>
                                  </p:par>
                                </p:childTnLst>
                              </p:cTn>
                            </p:par>
                            <p:par>
                              <p:cTn id="62" fill="hold">
                                <p:stCondLst>
                                  <p:cond delay="500"/>
                                </p:stCondLst>
                                <p:childTnLst>
                                  <p:par>
                                    <p:cTn id="63" presetID="10" presetClass="entr" presetSubtype="0" fill="hold" nodeType="afterEffect">
                                      <p:stCondLst>
                                        <p:cond delay="700"/>
                                      </p:stCondLst>
                                      <p:childTnLst>
                                        <p:set>
                                          <p:cBhvr>
                                            <p:cTn id="64" dur="1" fill="hold">
                                              <p:stCondLst>
                                                <p:cond delay="0"/>
                                              </p:stCondLst>
                                            </p:cTn>
                                            <p:tgtEl>
                                              <p:spTgt spid="94"/>
                                            </p:tgtEl>
                                            <p:attrNameLst>
                                              <p:attrName>style.visibility</p:attrName>
                                            </p:attrNameLst>
                                          </p:cBhvr>
                                          <p:to>
                                            <p:strVal val="visible"/>
                                          </p:to>
                                        </p:set>
                                        <p:animEffect transition="in" filter="fade">
                                          <p:cBhvr>
                                            <p:cTn id="65" dur="300"/>
                                            <p:tgtEl>
                                              <p:spTgt spid="94"/>
                                            </p:tgtEl>
                                          </p:cBhvr>
                                        </p:animEffect>
                                      </p:childTnLst>
                                    </p:cTn>
                                  </p:par>
                                  <p:par>
                                    <p:cTn id="66" presetID="10" presetClass="entr" presetSubtype="0" fill="hold" grpId="0" nodeType="withEffect">
                                      <p:stCondLst>
                                        <p:cond delay="700"/>
                                      </p:stCondLst>
                                      <p:childTnLst>
                                        <p:set>
                                          <p:cBhvr>
                                            <p:cTn id="67" dur="1" fill="hold">
                                              <p:stCondLst>
                                                <p:cond delay="0"/>
                                              </p:stCondLst>
                                            </p:cTn>
                                            <p:tgtEl>
                                              <p:spTgt spid="241"/>
                                            </p:tgtEl>
                                            <p:attrNameLst>
                                              <p:attrName>style.visibility</p:attrName>
                                            </p:attrNameLst>
                                          </p:cBhvr>
                                          <p:to>
                                            <p:strVal val="visible"/>
                                          </p:to>
                                        </p:set>
                                        <p:animEffect transition="in" filter="fade">
                                          <p:cBhvr>
                                            <p:cTn id="68" dur="300"/>
                                            <p:tgtEl>
                                              <p:spTgt spid="241"/>
                                            </p:tgtEl>
                                          </p:cBhvr>
                                        </p:animEffect>
                                      </p:childTnLst>
                                    </p:cTn>
                                  </p:par>
                                  <p:par>
                                    <p:cTn id="69" presetID="42" presetClass="path" presetSubtype="0" accel="50000" fill="hold" nodeType="withEffect">
                                      <p:stCondLst>
                                        <p:cond delay="700"/>
                                      </p:stCondLst>
                                      <p:childTnLst>
                                        <p:animMotion origin="layout" path="M 0.00064 -0.08125 L 0.00064 -0.00113 " pathEditMode="relative" rAng="0" ptsTypes="AA">
                                          <p:cBhvr>
                                            <p:cTn id="70" dur="600" spd="-100000" fill="hold"/>
                                            <p:tgtEl>
                                              <p:spTgt spid="94"/>
                                            </p:tgtEl>
                                            <p:attrNameLst>
                                              <p:attrName>ppt_x</p:attrName>
                                              <p:attrName>ppt_y</p:attrName>
                                            </p:attrNameLst>
                                          </p:cBhvr>
                                          <p:rCtr x="0" y="3995"/>
                                        </p:animMotion>
                                      </p:childTnLst>
                                    </p:cTn>
                                  </p:par>
                                  <p:par>
                                    <p:cTn id="71" presetID="42" presetClass="path" presetSubtype="0" accel="50000" fill="hold" grpId="1" nodeType="withEffect">
                                      <p:stCondLst>
                                        <p:cond delay="700"/>
                                      </p:stCondLst>
                                      <p:childTnLst>
                                        <p:animMotion origin="layout" path="M 0.00064 -0.08125 L 0.00064 -0.00113 " pathEditMode="relative" rAng="0" ptsTypes="AA">
                                          <p:cBhvr>
                                            <p:cTn id="72" dur="600" spd="-100000" fill="hold"/>
                                            <p:tgtEl>
                                              <p:spTgt spid="241"/>
                                            </p:tgtEl>
                                            <p:attrNameLst>
                                              <p:attrName>ppt_x</p:attrName>
                                              <p:attrName>ppt_y</p:attrName>
                                            </p:attrNameLst>
                                          </p:cBhvr>
                                          <p:rCtr x="0" y="3995"/>
                                        </p:animMotion>
                                      </p:childTnLst>
                                    </p:cTn>
                                  </p:par>
                                </p:childTnLst>
                              </p:cTn>
                            </p:par>
                            <p:par>
                              <p:cTn id="73" fill="hold">
                                <p:stCondLst>
                                  <p:cond delay="1800"/>
                                </p:stCondLst>
                                <p:childTnLst>
                                  <p:par>
                                    <p:cTn id="74" presetID="42" presetClass="path" presetSubtype="0" accel="50000" decel="50000" fill="hold" nodeType="afterEffect">
                                      <p:stCondLst>
                                        <p:cond delay="750"/>
                                      </p:stCondLst>
                                      <p:childTnLst>
                                        <p:animMotion origin="layout" path="M 0.0342 -0.07535 L 4.03957E-6 -0.07513 " pathEditMode="relative" rAng="0" ptsTypes="AA">
                                          <p:cBhvr>
                                            <p:cTn id="75" dur="250" spd="-100000" fill="hold"/>
                                            <p:tgtEl>
                                              <p:spTgt spid="121"/>
                                            </p:tgtEl>
                                            <p:attrNameLst>
                                              <p:attrName>ppt_x</p:attrName>
                                              <p:attrName>ppt_y</p:attrName>
                                            </p:attrNameLst>
                                          </p:cBhvr>
                                          <p:rCtr x="-1710" y="0"/>
                                        </p:animMotion>
                                      </p:childTnLst>
                                    </p:cTn>
                                  </p:par>
                                  <p:par>
                                    <p:cTn id="76" presetID="22" presetClass="entr" presetSubtype="8" fill="hold" nodeType="withEffect">
                                      <p:stCondLst>
                                        <p:cond delay="750"/>
                                      </p:stCondLst>
                                      <p:childTnLst>
                                        <p:set>
                                          <p:cBhvr>
                                            <p:cTn id="77" dur="1" fill="hold">
                                              <p:stCondLst>
                                                <p:cond delay="0"/>
                                              </p:stCondLst>
                                            </p:cTn>
                                            <p:tgtEl>
                                              <p:spTgt spid="8"/>
                                            </p:tgtEl>
                                            <p:attrNameLst>
                                              <p:attrName>style.visibility</p:attrName>
                                            </p:attrNameLst>
                                          </p:cBhvr>
                                          <p:to>
                                            <p:strVal val="visible"/>
                                          </p:to>
                                        </p:set>
                                        <p:animEffect transition="in" filter="wipe(left)">
                                          <p:cBhvr>
                                            <p:cTn id="78" dur="250"/>
                                            <p:tgtEl>
                                              <p:spTgt spid="8"/>
                                            </p:tgtEl>
                                          </p:cBhvr>
                                        </p:animEffect>
                                      </p:childTnLst>
                                    </p:cTn>
                                  </p:par>
                                </p:childTnLst>
                              </p:cTn>
                            </p:par>
                            <p:par>
                              <p:cTn id="79" fill="hold">
                                <p:stCondLst>
                                  <p:cond delay="2800"/>
                                </p:stCondLst>
                                <p:childTnLst>
                                  <p:par>
                                    <p:cTn id="80" presetID="42" presetClass="path" presetSubtype="0" accel="50000" decel="50000" fill="hold" nodeType="afterEffect">
                                      <p:stCondLst>
                                        <p:cond delay="0"/>
                                      </p:stCondLst>
                                      <p:childTnLst>
                                        <p:animMotion origin="layout" path="M 0.0342 -0.21902 L 0.0342 -0.07535 " pathEditMode="relative" rAng="0" ptsTypes="AA">
                                          <p:cBhvr>
                                            <p:cTn id="81" dur="500" spd="-100000" fill="hold"/>
                                            <p:tgtEl>
                                              <p:spTgt spid="121"/>
                                            </p:tgtEl>
                                            <p:attrNameLst>
                                              <p:attrName>ppt_x</p:attrName>
                                              <p:attrName>ppt_y</p:attrName>
                                            </p:attrNameLst>
                                          </p:cBhvr>
                                          <p:rCtr x="0" y="7172"/>
                                        </p:animMotion>
                                      </p:childTnLst>
                                    </p:cTn>
                                  </p:par>
                                  <p:par>
                                    <p:cTn id="82" presetID="22" presetClass="entr" presetSubtype="4" fill="hold" nodeType="withEffect">
                                      <p:stCondLst>
                                        <p:cond delay="0"/>
                                      </p:stCondLst>
                                      <p:childTnLst>
                                        <p:set>
                                          <p:cBhvr>
                                            <p:cTn id="83" dur="1" fill="hold">
                                              <p:stCondLst>
                                                <p:cond delay="0"/>
                                              </p:stCondLst>
                                            </p:cTn>
                                            <p:tgtEl>
                                              <p:spTgt spid="61"/>
                                            </p:tgtEl>
                                            <p:attrNameLst>
                                              <p:attrName>style.visibility</p:attrName>
                                            </p:attrNameLst>
                                          </p:cBhvr>
                                          <p:to>
                                            <p:strVal val="visible"/>
                                          </p:to>
                                        </p:set>
                                        <p:animEffect transition="in" filter="wipe(down)">
                                          <p:cBhvr>
                                            <p:cTn id="84" dur="250"/>
                                            <p:tgtEl>
                                              <p:spTgt spid="61"/>
                                            </p:tgtEl>
                                          </p:cBhvr>
                                        </p:animEffect>
                                      </p:childTnLst>
                                    </p:cTn>
                                  </p:par>
                                </p:childTnLst>
                              </p:cTn>
                            </p:par>
                            <p:par>
                              <p:cTn id="85" fill="hold">
                                <p:stCondLst>
                                  <p:cond delay="3300"/>
                                </p:stCondLst>
                                <p:childTnLst>
                                  <p:par>
                                    <p:cTn id="86" presetID="42" presetClass="path" presetSubtype="0" accel="50000" decel="50000" fill="hold" nodeType="afterEffect">
                                      <p:stCondLst>
                                        <p:cond delay="0"/>
                                      </p:stCondLst>
                                      <p:childTnLst>
                                        <p:animMotion origin="layout" path="M 0.03421 -0.21902 L 0.09957 -0.22038 " pathEditMode="relative" rAng="0" ptsTypes="AA">
                                          <p:cBhvr>
                                            <p:cTn id="87" dur="500" fill="hold"/>
                                            <p:tgtEl>
                                              <p:spTgt spid="121"/>
                                            </p:tgtEl>
                                            <p:attrNameLst>
                                              <p:attrName>ppt_x</p:attrName>
                                              <p:attrName>ppt_y</p:attrName>
                                            </p:attrNameLst>
                                          </p:cBhvr>
                                          <p:rCtr x="3268" y="-68"/>
                                        </p:animMotion>
                                      </p:childTnLst>
                                    </p:cTn>
                                  </p:par>
                                  <p:par>
                                    <p:cTn id="88" presetID="22" presetClass="entr" presetSubtype="4" fill="hold" nodeType="withEffect">
                                      <p:stCondLst>
                                        <p:cond delay="0"/>
                                      </p:stCondLst>
                                      <p:childTnLst>
                                        <p:set>
                                          <p:cBhvr>
                                            <p:cTn id="89" dur="1" fill="hold">
                                              <p:stCondLst>
                                                <p:cond delay="0"/>
                                              </p:stCondLst>
                                            </p:cTn>
                                            <p:tgtEl>
                                              <p:spTgt spid="68"/>
                                            </p:tgtEl>
                                            <p:attrNameLst>
                                              <p:attrName>style.visibility</p:attrName>
                                            </p:attrNameLst>
                                          </p:cBhvr>
                                          <p:to>
                                            <p:strVal val="visible"/>
                                          </p:to>
                                        </p:set>
                                        <p:animEffect transition="in" filter="wipe(down)">
                                          <p:cBhvr>
                                            <p:cTn id="90" dur="300"/>
                                            <p:tgtEl>
                                              <p:spTgt spid="68"/>
                                            </p:tgtEl>
                                          </p:cBhvr>
                                        </p:animEffect>
                                      </p:childTnLst>
                                    </p:cTn>
                                  </p:par>
                                </p:childTnLst>
                              </p:cTn>
                            </p:par>
                            <p:par>
                              <p:cTn id="91" fill="hold">
                                <p:stCondLst>
                                  <p:cond delay="3800"/>
                                </p:stCondLst>
                                <p:childTnLst>
                                  <p:par>
                                    <p:cTn id="92" presetID="42" presetClass="path" presetSubtype="0" accel="50000" decel="50000" fill="hold" nodeType="afterEffect">
                                      <p:stCondLst>
                                        <p:cond delay="0"/>
                                      </p:stCondLst>
                                      <p:childTnLst>
                                        <p:animMotion origin="layout" path="M 0.09968 -0.39378 L 0.09968 -0.2163 " pathEditMode="relative" rAng="0" ptsTypes="AA">
                                          <p:cBhvr>
                                            <p:cTn id="93" dur="500" spd="-100000" fill="hold"/>
                                            <p:tgtEl>
                                              <p:spTgt spid="121"/>
                                            </p:tgtEl>
                                            <p:attrNameLst>
                                              <p:attrName>ppt_x</p:attrName>
                                              <p:attrName>ppt_y</p:attrName>
                                            </p:attrNameLst>
                                          </p:cBhvr>
                                          <p:rCtr x="0" y="8874"/>
                                        </p:animMotion>
                                      </p:childTnLst>
                                    </p:cTn>
                                  </p:par>
                                  <p:par>
                                    <p:cTn id="94" presetID="22" presetClass="entr" presetSubtype="8" fill="hold" nodeType="with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wipe(left)">
                                          <p:cBhvr>
                                            <p:cTn id="96" dur="150"/>
                                            <p:tgtEl>
                                              <p:spTgt spid="69"/>
                                            </p:tgtEl>
                                          </p:cBhvr>
                                        </p:animEffect>
                                      </p:childTnLst>
                                    </p:cTn>
                                  </p:par>
                                </p:childTnLst>
                              </p:cTn>
                            </p:par>
                            <p:par>
                              <p:cTn id="97" fill="hold">
                                <p:stCondLst>
                                  <p:cond delay="4300"/>
                                </p:stCondLst>
                                <p:childTnLst>
                                  <p:par>
                                    <p:cTn id="98" presetID="42" presetClass="path" presetSubtype="0" accel="50000" decel="50000" fill="hold" nodeType="afterEffect">
                                      <p:stCondLst>
                                        <p:cond delay="0"/>
                                      </p:stCondLst>
                                      <p:childTnLst>
                                        <p:animMotion origin="layout" path="M 0.09971 -0.39369 L 0.36551 -0.39437 " pathEditMode="relative" rAng="0" ptsTypes="AA">
                                          <p:cBhvr>
                                            <p:cTn id="99" dur="1250" fill="hold"/>
                                            <p:tgtEl>
                                              <p:spTgt spid="121"/>
                                            </p:tgtEl>
                                            <p:attrNameLst>
                                              <p:attrName>ppt_x</p:attrName>
                                              <p:attrName>ppt_y</p:attrName>
                                            </p:attrNameLst>
                                          </p:cBhvr>
                                          <p:rCtr x="13290" y="-45"/>
                                        </p:animMotion>
                                      </p:childTnLst>
                                    </p:cTn>
                                  </p:par>
                                  <p:par>
                                    <p:cTn id="100" presetID="22" presetClass="entr" presetSubtype="4" fill="hold" nodeType="with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wipe(down)">
                                          <p:cBhvr>
                                            <p:cTn id="102" dur="150"/>
                                            <p:tgtEl>
                                              <p:spTgt spid="71"/>
                                            </p:tgtEl>
                                          </p:cBhvr>
                                        </p:animEffect>
                                      </p:childTnLst>
                                    </p:cTn>
                                  </p:par>
                                  <p:par>
                                    <p:cTn id="103" presetID="22" presetClass="entr" presetSubtype="4" fill="hold" nodeType="withEffect">
                                      <p:stCondLst>
                                        <p:cond delay="500"/>
                                      </p:stCondLst>
                                      <p:childTnLst>
                                        <p:set>
                                          <p:cBhvr>
                                            <p:cTn id="104" dur="1" fill="hold">
                                              <p:stCondLst>
                                                <p:cond delay="0"/>
                                              </p:stCondLst>
                                            </p:cTn>
                                            <p:tgtEl>
                                              <p:spTgt spid="63"/>
                                            </p:tgtEl>
                                            <p:attrNameLst>
                                              <p:attrName>style.visibility</p:attrName>
                                            </p:attrNameLst>
                                          </p:cBhvr>
                                          <p:to>
                                            <p:strVal val="visible"/>
                                          </p:to>
                                        </p:set>
                                        <p:animEffect transition="in" filter="wipe(down)">
                                          <p:cBhvr>
                                            <p:cTn id="105" dur="150"/>
                                            <p:tgtEl>
                                              <p:spTgt spid="63"/>
                                            </p:tgtEl>
                                          </p:cBhvr>
                                        </p:animEffect>
                                      </p:childTnLst>
                                    </p:cTn>
                                  </p:par>
                                  <p:par>
                                    <p:cTn id="106" presetID="22" presetClass="entr" presetSubtype="8" fill="hold" nodeType="withEffect">
                                      <p:stCondLst>
                                        <p:cond delay="750"/>
                                      </p:stCondLst>
                                      <p:childTnLst>
                                        <p:set>
                                          <p:cBhvr>
                                            <p:cTn id="107" dur="1" fill="hold">
                                              <p:stCondLst>
                                                <p:cond delay="0"/>
                                              </p:stCondLst>
                                            </p:cTn>
                                            <p:tgtEl>
                                              <p:spTgt spid="66"/>
                                            </p:tgtEl>
                                            <p:attrNameLst>
                                              <p:attrName>style.visibility</p:attrName>
                                            </p:attrNameLst>
                                          </p:cBhvr>
                                          <p:to>
                                            <p:strVal val="visible"/>
                                          </p:to>
                                        </p:set>
                                        <p:animEffect transition="in" filter="wipe(left)">
                                          <p:cBhvr>
                                            <p:cTn id="108" dur="500"/>
                                            <p:tgtEl>
                                              <p:spTgt spid="66"/>
                                            </p:tgtEl>
                                          </p:cBhvr>
                                        </p:animEffect>
                                      </p:childTnLst>
                                    </p:cTn>
                                  </p:par>
                                </p:childTnLst>
                              </p:cTn>
                            </p:par>
                            <p:par>
                              <p:cTn id="109" fill="hold">
                                <p:stCondLst>
                                  <p:cond delay="5550"/>
                                </p:stCondLst>
                                <p:childTnLst>
                                  <p:par>
                                    <p:cTn id="110" presetID="42" presetClass="path" presetSubtype="0" accel="50000" decel="50000" fill="hold" nodeType="afterEffect">
                                      <p:stCondLst>
                                        <p:cond delay="0"/>
                                      </p:stCondLst>
                                      <p:childTnLst>
                                        <p:animMotion origin="layout" path="M 0.36537 -0.39429 L 0.36537 -0.2162 " pathEditMode="relative" rAng="0" ptsTypes="AA">
                                          <p:cBhvr>
                                            <p:cTn id="111" dur="750" fill="hold"/>
                                            <p:tgtEl>
                                              <p:spTgt spid="121"/>
                                            </p:tgtEl>
                                            <p:attrNameLst>
                                              <p:attrName>ppt_x</p:attrName>
                                              <p:attrName>ppt_y</p:attrName>
                                            </p:attrNameLst>
                                          </p:cBhvr>
                                          <p:rCtr x="0" y="8893"/>
                                        </p:animMotion>
                                      </p:childTnLst>
                                    </p:cTn>
                                  </p:par>
                                  <p:par>
                                    <p:cTn id="112" presetID="22" presetClass="entr" presetSubtype="1" fill="hold" nodeType="withEffect">
                                      <p:stCondLst>
                                        <p:cond delay="500"/>
                                      </p:stCondLst>
                                      <p:childTnLst>
                                        <p:set>
                                          <p:cBhvr>
                                            <p:cTn id="113" dur="1" fill="hold">
                                              <p:stCondLst>
                                                <p:cond delay="0"/>
                                              </p:stCondLst>
                                            </p:cTn>
                                            <p:tgtEl>
                                              <p:spTgt spid="70"/>
                                            </p:tgtEl>
                                            <p:attrNameLst>
                                              <p:attrName>style.visibility</p:attrName>
                                            </p:attrNameLst>
                                          </p:cBhvr>
                                          <p:to>
                                            <p:strVal val="visible"/>
                                          </p:to>
                                        </p:set>
                                        <p:animEffect transition="in" filter="wipe(up)">
                                          <p:cBhvr>
                                            <p:cTn id="114" dur="250"/>
                                            <p:tgtEl>
                                              <p:spTgt spid="70"/>
                                            </p:tgtEl>
                                          </p:cBhvr>
                                        </p:animEffect>
                                      </p:childTnLst>
                                    </p:cTn>
                                  </p:par>
                                  <p:par>
                                    <p:cTn id="115" presetID="22" presetClass="entr" presetSubtype="1" fill="hold" nodeType="withEffect">
                                      <p:stCondLst>
                                        <p:cond delay="750"/>
                                      </p:stCondLst>
                                      <p:childTnLst>
                                        <p:set>
                                          <p:cBhvr>
                                            <p:cTn id="116" dur="1" fill="hold">
                                              <p:stCondLst>
                                                <p:cond delay="0"/>
                                              </p:stCondLst>
                                            </p:cTn>
                                            <p:tgtEl>
                                              <p:spTgt spid="72"/>
                                            </p:tgtEl>
                                            <p:attrNameLst>
                                              <p:attrName>style.visibility</p:attrName>
                                            </p:attrNameLst>
                                          </p:cBhvr>
                                          <p:to>
                                            <p:strVal val="visible"/>
                                          </p:to>
                                        </p:set>
                                        <p:animEffect transition="in" filter="wipe(up)">
                                          <p:cBhvr>
                                            <p:cTn id="117" dur="250"/>
                                            <p:tgtEl>
                                              <p:spTgt spid="72"/>
                                            </p:tgtEl>
                                          </p:cBhvr>
                                        </p:animEffect>
                                      </p:childTnLst>
                                    </p:cTn>
                                  </p:par>
                                </p:childTnLst>
                              </p:cTn>
                            </p:par>
                            <p:par>
                              <p:cTn id="118" fill="hold">
                                <p:stCondLst>
                                  <p:cond delay="6550"/>
                                </p:stCondLst>
                                <p:childTnLst>
                                  <p:par>
                                    <p:cTn id="119" presetID="42" presetClass="path" presetSubtype="0" accel="50000" decel="50000" fill="hold" nodeType="afterEffect">
                                      <p:stCondLst>
                                        <p:cond delay="0"/>
                                      </p:stCondLst>
                                      <p:childTnLst>
                                        <p:animMotion origin="layout" path="M 0.36537 -0.2162 L 0.43288 -0.21688 " pathEditMode="relative" rAng="0" ptsTypes="AA">
                                          <p:cBhvr>
                                            <p:cTn id="120" dur="500" fill="hold"/>
                                            <p:tgtEl>
                                              <p:spTgt spid="121"/>
                                            </p:tgtEl>
                                            <p:attrNameLst>
                                              <p:attrName>ppt_x</p:attrName>
                                              <p:attrName>ppt_y</p:attrName>
                                            </p:attrNameLst>
                                          </p:cBhvr>
                                          <p:rCtr x="3369" y="-45"/>
                                        </p:animMotion>
                                      </p:childTnLst>
                                    </p:cTn>
                                  </p:par>
                                  <p:par>
                                    <p:cTn id="121" presetID="22" presetClass="entr" presetSubtype="8" fill="hold" nodeType="withEffect">
                                      <p:stCondLst>
                                        <p:cond delay="500"/>
                                      </p:stCondLst>
                                      <p:childTnLst>
                                        <p:set>
                                          <p:cBhvr>
                                            <p:cTn id="122" dur="1" fill="hold">
                                              <p:stCondLst>
                                                <p:cond delay="0"/>
                                              </p:stCondLst>
                                            </p:cTn>
                                            <p:tgtEl>
                                              <p:spTgt spid="73"/>
                                            </p:tgtEl>
                                            <p:attrNameLst>
                                              <p:attrName>style.visibility</p:attrName>
                                            </p:attrNameLst>
                                          </p:cBhvr>
                                          <p:to>
                                            <p:strVal val="visible"/>
                                          </p:to>
                                        </p:set>
                                        <p:animEffect transition="in" filter="wipe(left)">
                                          <p:cBhvr>
                                            <p:cTn id="123" dur="250"/>
                                            <p:tgtEl>
                                              <p:spTgt spid="73"/>
                                            </p:tgtEl>
                                          </p:cBhvr>
                                        </p:animEffect>
                                      </p:childTnLst>
                                    </p:cTn>
                                  </p:par>
                                </p:childTnLst>
                              </p:cTn>
                            </p:par>
                            <p:par>
                              <p:cTn id="124" fill="hold">
                                <p:stCondLst>
                                  <p:cond delay="7300"/>
                                </p:stCondLst>
                                <p:childTnLst>
                                  <p:par>
                                    <p:cTn id="125" presetID="42" presetClass="path" presetSubtype="0" accel="50000" decel="50000" fill="hold" nodeType="afterEffect">
                                      <p:stCondLst>
                                        <p:cond delay="0"/>
                                      </p:stCondLst>
                                      <p:childTnLst>
                                        <p:animMotion origin="layout" path="M 0.43298 -0.21698 L 0.43298 -0.14503 " pathEditMode="relative" rAng="0" ptsTypes="AA">
                                          <p:cBhvr>
                                            <p:cTn id="126" dur="750" fill="hold"/>
                                            <p:tgtEl>
                                              <p:spTgt spid="121"/>
                                            </p:tgtEl>
                                            <p:attrNameLst>
                                              <p:attrName>ppt_x</p:attrName>
                                              <p:attrName>ppt_y</p:attrName>
                                            </p:attrNameLst>
                                          </p:cBhvr>
                                          <p:rCtr x="0" y="3586"/>
                                        </p:animMotion>
                                      </p:childTnLst>
                                    </p:cTn>
                                  </p:par>
                                  <p:par>
                                    <p:cTn id="127" presetID="22" presetClass="entr" presetSubtype="1" fill="hold" nodeType="withEffect">
                                      <p:stCondLst>
                                        <p:cond delay="750"/>
                                      </p:stCondLst>
                                      <p:childTnLst>
                                        <p:set>
                                          <p:cBhvr>
                                            <p:cTn id="128" dur="1" fill="hold">
                                              <p:stCondLst>
                                                <p:cond delay="0"/>
                                              </p:stCondLst>
                                            </p:cTn>
                                            <p:tgtEl>
                                              <p:spTgt spid="74"/>
                                            </p:tgtEl>
                                            <p:attrNameLst>
                                              <p:attrName>style.visibility</p:attrName>
                                            </p:attrNameLst>
                                          </p:cBhvr>
                                          <p:to>
                                            <p:strVal val="visible"/>
                                          </p:to>
                                        </p:set>
                                        <p:animEffect transition="in" filter="wipe(up)">
                                          <p:cBhvr>
                                            <p:cTn id="129" dur="250"/>
                                            <p:tgtEl>
                                              <p:spTgt spid="74"/>
                                            </p:tgtEl>
                                          </p:cBhvr>
                                        </p:animEffect>
                                      </p:childTnLst>
                                    </p:cTn>
                                  </p:par>
                                  <p:par>
                                    <p:cTn id="130" presetID="10" presetClass="exit" presetSubtype="0" fill="hold" nodeType="withEffect">
                                      <p:stCondLst>
                                        <p:cond delay="500"/>
                                      </p:stCondLst>
                                      <p:childTnLst>
                                        <p:animEffect transition="out" filter="fade">
                                          <p:cBhvr>
                                            <p:cTn id="131" dur="500"/>
                                            <p:tgtEl>
                                              <p:spTgt spid="94"/>
                                            </p:tgtEl>
                                          </p:cBhvr>
                                        </p:animEffect>
                                        <p:set>
                                          <p:cBhvr>
                                            <p:cTn id="132" dur="1" fill="hold">
                                              <p:stCondLst>
                                                <p:cond delay="499"/>
                                              </p:stCondLst>
                                            </p:cTn>
                                            <p:tgtEl>
                                              <p:spTgt spid="94"/>
                                            </p:tgtEl>
                                            <p:attrNameLst>
                                              <p:attrName>style.visibility</p:attrName>
                                            </p:attrNameLst>
                                          </p:cBhvr>
                                          <p:to>
                                            <p:strVal val="hidden"/>
                                          </p:to>
                                        </p:set>
                                      </p:childTnLst>
                                    </p:cTn>
                                  </p:par>
                                  <p:par>
                                    <p:cTn id="133" presetID="10" presetClass="exit" presetSubtype="0" fill="hold" grpId="2" nodeType="withEffect">
                                      <p:stCondLst>
                                        <p:cond delay="500"/>
                                      </p:stCondLst>
                                      <p:childTnLst>
                                        <p:animEffect transition="out" filter="fade">
                                          <p:cBhvr>
                                            <p:cTn id="134" dur="500"/>
                                            <p:tgtEl>
                                              <p:spTgt spid="241"/>
                                            </p:tgtEl>
                                          </p:cBhvr>
                                        </p:animEffect>
                                        <p:set>
                                          <p:cBhvr>
                                            <p:cTn id="135" dur="1" fill="hold">
                                              <p:stCondLst>
                                                <p:cond delay="499"/>
                                              </p:stCondLst>
                                            </p:cTn>
                                            <p:tgtEl>
                                              <p:spTgt spid="241"/>
                                            </p:tgtEl>
                                            <p:attrNameLst>
                                              <p:attrName>style.visibility</p:attrName>
                                            </p:attrNameLst>
                                          </p:cBhvr>
                                          <p:to>
                                            <p:strVal val="hidden"/>
                                          </p:to>
                                        </p:set>
                                      </p:childTnLst>
                                    </p:cTn>
                                  </p:par>
                                </p:childTnLst>
                              </p:cTn>
                            </p:par>
                            <p:par>
                              <p:cTn id="136" fill="hold">
                                <p:stCondLst>
                                  <p:cond delay="8300"/>
                                </p:stCondLst>
                                <p:childTnLst>
                                  <p:par>
                                    <p:cTn id="137" presetID="10" presetClass="exit" presetSubtype="0" fill="hold" nodeType="afterEffect">
                                      <p:stCondLst>
                                        <p:cond delay="500"/>
                                      </p:stCondLst>
                                      <p:childTnLst>
                                        <p:animEffect transition="out" filter="fade">
                                          <p:cBhvr>
                                            <p:cTn id="138" dur="1450"/>
                                            <p:tgtEl>
                                              <p:spTgt spid="121"/>
                                            </p:tgtEl>
                                          </p:cBhvr>
                                        </p:animEffect>
                                        <p:set>
                                          <p:cBhvr>
                                            <p:cTn id="139" dur="1" fill="hold">
                                              <p:stCondLst>
                                                <p:cond delay="1449"/>
                                              </p:stCondLst>
                                            </p:cTn>
                                            <p:tgtEl>
                                              <p:spTgt spid="1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179" grpId="0" animBg="1"/>
          <p:bldP spid="193" grpId="0" animBg="1"/>
          <p:bldP spid="2054" grpId="0" animBg="1"/>
          <p:bldP spid="218" grpId="0" animBg="1"/>
          <p:bldP spid="246" grpId="0" animBg="1"/>
          <p:bldP spid="183" grpId="0" animBg="1"/>
          <p:bldP spid="216" grpId="0" animBg="1"/>
          <p:bldP spid="241" grpId="0" animBg="1"/>
          <p:bldP spid="241" grpId="1" animBg="1"/>
          <p:bldP spid="241" grpId="2"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 Plus </a:t>
            </a:r>
            <a:r>
              <a:rPr lang="en-US" dirty="0"/>
              <a:t>Data</a:t>
            </a:r>
          </a:p>
        </p:txBody>
      </p:sp>
      <p:pic>
        <p:nvPicPr>
          <p:cNvPr id="3" name="Picture 2"/>
          <p:cNvPicPr>
            <a:picLocks noChangeAspect="1"/>
          </p:cNvPicPr>
          <p:nvPr/>
        </p:nvPicPr>
        <p:blipFill>
          <a:blip r:embed="rId2"/>
          <a:stretch>
            <a:fillRect/>
          </a:stretch>
        </p:blipFill>
        <p:spPr>
          <a:xfrm>
            <a:off x="457580" y="1477962"/>
            <a:ext cx="11849100" cy="5143500"/>
          </a:xfrm>
          <a:prstGeom prst="rect">
            <a:avLst/>
          </a:prstGeom>
        </p:spPr>
      </p:pic>
      <p:sp>
        <p:nvSpPr>
          <p:cNvPr id="4" name="Rectangle 3"/>
          <p:cNvSpPr/>
          <p:nvPr/>
        </p:nvSpPr>
        <p:spPr>
          <a:xfrm>
            <a:off x="5570636" y="492451"/>
            <a:ext cx="5656164" cy="523220"/>
          </a:xfrm>
          <a:prstGeom prst="rect">
            <a:avLst/>
          </a:prstGeom>
        </p:spPr>
        <p:txBody>
          <a:bodyPr wrap="none">
            <a:spAutoFit/>
          </a:bodyPr>
          <a:lstStyle/>
          <a:p>
            <a:r>
              <a:rPr lang="en-US" sz="2800" dirty="0">
                <a:solidFill>
                  <a:srgbClr val="505050"/>
                </a:solidFill>
              </a:rPr>
              <a:t>By author to see where they post…</a:t>
            </a:r>
          </a:p>
        </p:txBody>
      </p:sp>
      <p:sp>
        <p:nvSpPr>
          <p:cNvPr id="5" name="Rectangle 4"/>
          <p:cNvSpPr/>
          <p:nvPr/>
        </p:nvSpPr>
        <p:spPr bwMode="auto">
          <a:xfrm>
            <a:off x="11226800" y="1249"/>
            <a:ext cx="1209675" cy="1212485"/>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1400" dirty="0" smtClean="0">
                <a:solidFill>
                  <a:srgbClr val="FFFFFF"/>
                </a:solidFill>
                <a:latin typeface="Segoe UI Light"/>
              </a:rPr>
              <a:t>Analytics</a:t>
            </a:r>
            <a:endParaRPr lang="en-US" sz="1400" dirty="0">
              <a:solidFill>
                <a:srgbClr val="FFFFFF"/>
              </a:solidFill>
              <a:latin typeface="Segoe UI Light"/>
            </a:endParaRPr>
          </a:p>
        </p:txBody>
      </p:sp>
    </p:spTree>
    <p:extLst>
      <p:ext uri="{BB962C8B-B14F-4D97-AF65-F5344CB8AC3E}">
        <p14:creationId xmlns:p14="http://schemas.microsoft.com/office/powerpoint/2010/main" val="134071453"/>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…Plus Data</a:t>
            </a:r>
            <a:endParaRPr lang="en-US" dirty="0"/>
          </a:p>
        </p:txBody>
      </p:sp>
      <p:pic>
        <p:nvPicPr>
          <p:cNvPr id="5" name="Picture 4"/>
          <p:cNvPicPr>
            <a:picLocks noChangeAspect="1"/>
          </p:cNvPicPr>
          <p:nvPr/>
        </p:nvPicPr>
        <p:blipFill>
          <a:blip r:embed="rId3"/>
          <a:stretch>
            <a:fillRect/>
          </a:stretch>
        </p:blipFill>
        <p:spPr>
          <a:xfrm>
            <a:off x="439604" y="1484883"/>
            <a:ext cx="11737166" cy="5136579"/>
          </a:xfrm>
          <a:prstGeom prst="rect">
            <a:avLst/>
          </a:prstGeom>
        </p:spPr>
      </p:pic>
      <p:sp>
        <p:nvSpPr>
          <p:cNvPr id="3" name="Rectangle 2"/>
          <p:cNvSpPr/>
          <p:nvPr/>
        </p:nvSpPr>
        <p:spPr>
          <a:xfrm>
            <a:off x="4521471" y="492451"/>
            <a:ext cx="6711261" cy="523220"/>
          </a:xfrm>
          <a:prstGeom prst="rect">
            <a:avLst/>
          </a:prstGeom>
        </p:spPr>
        <p:txBody>
          <a:bodyPr wrap="none">
            <a:spAutoFit/>
          </a:bodyPr>
          <a:lstStyle/>
          <a:p>
            <a:r>
              <a:rPr lang="en-US" sz="2800" dirty="0">
                <a:solidFill>
                  <a:srgbClr val="505050"/>
                </a:solidFill>
              </a:rPr>
              <a:t>See what topics are driving conversations</a:t>
            </a:r>
          </a:p>
        </p:txBody>
      </p:sp>
      <p:sp>
        <p:nvSpPr>
          <p:cNvPr id="6" name="Rectangle 5"/>
          <p:cNvSpPr/>
          <p:nvPr/>
        </p:nvSpPr>
        <p:spPr bwMode="auto">
          <a:xfrm>
            <a:off x="11226800" y="1249"/>
            <a:ext cx="1209675" cy="1212485"/>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1400" dirty="0" smtClean="0">
                <a:solidFill>
                  <a:srgbClr val="FFFFFF"/>
                </a:solidFill>
                <a:latin typeface="Segoe UI Light"/>
              </a:rPr>
              <a:t>Analytics</a:t>
            </a:r>
            <a:endParaRPr lang="en-US" sz="1400" dirty="0">
              <a:solidFill>
                <a:srgbClr val="FFFFFF"/>
              </a:solidFill>
              <a:latin typeface="Segoe UI Light"/>
            </a:endParaRPr>
          </a:p>
        </p:txBody>
      </p:sp>
    </p:spTree>
    <p:extLst>
      <p:ext uri="{BB962C8B-B14F-4D97-AF65-F5344CB8AC3E}">
        <p14:creationId xmlns:p14="http://schemas.microsoft.com/office/powerpoint/2010/main" val="268654954"/>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sz="4400" dirty="0"/>
          </a:p>
        </p:txBody>
      </p:sp>
      <p:sp>
        <p:nvSpPr>
          <p:cNvPr id="3" name="Text Placeholder 2"/>
          <p:cNvSpPr>
            <a:spLocks noGrp="1"/>
          </p:cNvSpPr>
          <p:nvPr>
            <p:ph type="body" sz="quarter" idx="10"/>
          </p:nvPr>
        </p:nvSpPr>
        <p:spPr>
          <a:xfrm>
            <a:off x="5761038" y="4868847"/>
            <a:ext cx="5486400" cy="627864"/>
          </a:xfrm>
        </p:spPr>
        <p:txBody>
          <a:bodyPr/>
          <a:lstStyle/>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771" y="-146921"/>
            <a:ext cx="12686015" cy="7142070"/>
          </a:xfrm>
          <a:prstGeom prst="rect">
            <a:avLst/>
          </a:prstGeom>
        </p:spPr>
      </p:pic>
    </p:spTree>
    <p:extLst>
      <p:ext uri="{BB962C8B-B14F-4D97-AF65-F5344CB8AC3E}">
        <p14:creationId xmlns:p14="http://schemas.microsoft.com/office/powerpoint/2010/main" val="320383932"/>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Wrap up</a:t>
            </a:r>
            <a:endParaRPr lang="en-US" dirty="0"/>
          </a:p>
        </p:txBody>
      </p:sp>
      <p:sp>
        <p:nvSpPr>
          <p:cNvPr id="2" name="Text Placeholder 1"/>
          <p:cNvSpPr>
            <a:spLocks noGrp="1"/>
          </p:cNvSpPr>
          <p:nvPr>
            <p:ph type="body" sz="quarter" idx="4294967295"/>
          </p:nvPr>
        </p:nvSpPr>
        <p:spPr>
          <a:xfrm>
            <a:off x="274638" y="1212850"/>
            <a:ext cx="11887200" cy="5355312"/>
          </a:xfrm>
          <a:prstGeom prst="rect">
            <a:avLst/>
          </a:prstGeom>
        </p:spPr>
        <p:txBody>
          <a:bodyPr/>
          <a:lstStyle/>
          <a:p>
            <a:r>
              <a:rPr lang="en-US" dirty="0" smtClean="0"/>
              <a:t>Understand your culture to change it</a:t>
            </a:r>
            <a:endParaRPr lang="en-US" dirty="0"/>
          </a:p>
          <a:p>
            <a:r>
              <a:rPr lang="en-US" dirty="0"/>
              <a:t>Don’t launch without </a:t>
            </a:r>
            <a:r>
              <a:rPr lang="en-US" dirty="0" smtClean="0"/>
              <a:t>sponsorship</a:t>
            </a:r>
          </a:p>
          <a:p>
            <a:r>
              <a:rPr lang="en-US" dirty="0" smtClean="0"/>
              <a:t>But launch! Experiment! And learn</a:t>
            </a:r>
            <a:endParaRPr lang="en-US" dirty="0"/>
          </a:p>
          <a:p>
            <a:r>
              <a:rPr lang="en-US" dirty="0" smtClean="0"/>
              <a:t>Champions to empower and scale</a:t>
            </a:r>
          </a:p>
          <a:p>
            <a:r>
              <a:rPr lang="en-US" dirty="0" smtClean="0"/>
              <a:t>Integrate and expose business insights</a:t>
            </a:r>
            <a:endParaRPr lang="en-US" dirty="0"/>
          </a:p>
          <a:p>
            <a:endParaRPr lang="en-US" dirty="0"/>
          </a:p>
          <a:p>
            <a:pPr marL="0" indent="0">
              <a:buNone/>
            </a:pPr>
            <a:r>
              <a:rPr lang="en-US" b="1" dirty="0" smtClean="0"/>
              <a:t>Come chat more at the </a:t>
            </a:r>
            <a:r>
              <a:rPr lang="en-US" b="1" dirty="0" err="1" smtClean="0"/>
              <a:t>ViewDo</a:t>
            </a:r>
            <a:r>
              <a:rPr lang="en-US" b="1" dirty="0" smtClean="0"/>
              <a:t>-sponsored </a:t>
            </a:r>
            <a:br>
              <a:rPr lang="en-US" b="1" dirty="0" smtClean="0"/>
            </a:br>
            <a:r>
              <a:rPr lang="en-US" b="1" dirty="0" err="1" smtClean="0"/>
              <a:t>BoF</a:t>
            </a:r>
            <a:r>
              <a:rPr lang="en-US" b="1" dirty="0" smtClean="0"/>
              <a:t> session - Tues 11am @ </a:t>
            </a:r>
          </a:p>
        </p:txBody>
      </p:sp>
      <p:pic>
        <p:nvPicPr>
          <p:cNvPr id="4" name="rings" descr="C:\Users\Jonathan.DUARTE\Desktop\circles.png"/>
          <p:cNvPicPr>
            <a:picLocks noChangeAspect="1" noChangeArrowheads="1"/>
          </p:cNvPicPr>
          <p:nvPr/>
        </p:nvPicPr>
        <p:blipFill rotWithShape="1">
          <a:blip r:embed="rId3">
            <a:extLst>
              <a:ext uri="{28A0092B-C50C-407E-A947-70E740481C1C}">
                <a14:useLocalDpi xmlns:a14="http://schemas.microsoft.com/office/drawing/2010/main" val="0"/>
              </a:ext>
            </a:extLst>
          </a:blip>
          <a:srcRect l="9618" t="30152" r="9809" b="29918"/>
          <a:stretch/>
        </p:blipFill>
        <p:spPr bwMode="auto">
          <a:xfrm rot="5400000">
            <a:off x="7485756" y="2506640"/>
            <a:ext cx="6901070" cy="193818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5" name="Listen"/>
          <p:cNvGrpSpPr/>
          <p:nvPr/>
        </p:nvGrpSpPr>
        <p:grpSpPr>
          <a:xfrm>
            <a:off x="9524654" y="449262"/>
            <a:ext cx="2750827" cy="1297118"/>
            <a:chOff x="1283981" y="2776491"/>
            <a:chExt cx="2750827" cy="1297118"/>
          </a:xfrm>
        </p:grpSpPr>
        <p:sp>
          <p:nvSpPr>
            <p:cNvPr id="6" name="TextBox 5"/>
            <p:cNvSpPr txBox="1"/>
            <p:nvPr/>
          </p:nvSpPr>
          <p:spPr>
            <a:xfrm>
              <a:off x="1283981" y="2776491"/>
              <a:ext cx="2750827" cy="719773"/>
            </a:xfrm>
            <a:prstGeom prst="rect">
              <a:avLst/>
            </a:prstGeom>
            <a:noFill/>
          </p:spPr>
          <p:txBody>
            <a:bodyPr wrap="square" lIns="0" tIns="0" rIns="0" bIns="0" rtlCol="0" anchor="ctr">
              <a:noAutofit/>
            </a:bodyPr>
            <a:lstStyle/>
            <a:p>
              <a:pPr indent="228600" algn="ctr">
                <a:lnSpc>
                  <a:spcPct val="70000"/>
                </a:lnSpc>
              </a:pPr>
              <a:r>
                <a:rPr lang="en-US" sz="2400" dirty="0">
                  <a:solidFill>
                    <a:srgbClr val="505050"/>
                  </a:solidFill>
                </a:rPr>
                <a:t>Listen</a:t>
              </a:r>
            </a:p>
          </p:txBody>
        </p:sp>
        <p:sp>
          <p:nvSpPr>
            <p:cNvPr id="7" name="TextBox 6"/>
            <p:cNvSpPr txBox="1"/>
            <p:nvPr/>
          </p:nvSpPr>
          <p:spPr>
            <a:xfrm>
              <a:off x="1283981" y="3352098"/>
              <a:ext cx="2750827" cy="721511"/>
            </a:xfrm>
            <a:prstGeom prst="rect">
              <a:avLst/>
            </a:prstGeom>
            <a:noFill/>
          </p:spPr>
          <p:txBody>
            <a:bodyPr wrap="square" lIns="0" tIns="0" rIns="0" bIns="0" rtlCol="0">
              <a:noAutofit/>
            </a:bodyPr>
            <a:lstStyle/>
            <a:p>
              <a:pPr marL="228600" algn="ctr">
                <a:lnSpc>
                  <a:spcPct val="85000"/>
                </a:lnSpc>
              </a:pPr>
              <a:r>
                <a:rPr lang="en-US" sz="1400" dirty="0" smtClean="0">
                  <a:solidFill>
                    <a:srgbClr val="505050"/>
                  </a:solidFill>
                </a:rPr>
                <a:t>to conversations</a:t>
              </a:r>
            </a:p>
            <a:p>
              <a:pPr marL="228600" algn="ctr">
                <a:lnSpc>
                  <a:spcPct val="85000"/>
                </a:lnSpc>
              </a:pPr>
              <a:r>
                <a:rPr lang="en-US" sz="1400" dirty="0">
                  <a:solidFill>
                    <a:srgbClr val="505050"/>
                  </a:solidFill>
                </a:rPr>
                <a:t>t</a:t>
              </a:r>
              <a:r>
                <a:rPr lang="en-US" sz="1400" dirty="0" smtClean="0">
                  <a:solidFill>
                    <a:srgbClr val="505050"/>
                  </a:solidFill>
                </a:rPr>
                <a:t>hat matter</a:t>
              </a:r>
              <a:endParaRPr lang="en-US" sz="1400" dirty="0">
                <a:solidFill>
                  <a:srgbClr val="505050"/>
                </a:solidFill>
              </a:endParaRPr>
            </a:p>
          </p:txBody>
        </p:sp>
      </p:grpSp>
      <p:grpSp>
        <p:nvGrpSpPr>
          <p:cNvPr id="8" name="Adapt"/>
          <p:cNvGrpSpPr/>
          <p:nvPr/>
        </p:nvGrpSpPr>
        <p:grpSpPr>
          <a:xfrm>
            <a:off x="9515761" y="2936275"/>
            <a:ext cx="2750827" cy="1297118"/>
            <a:chOff x="1283981" y="2776491"/>
            <a:chExt cx="2750827" cy="1297118"/>
          </a:xfrm>
        </p:grpSpPr>
        <p:sp>
          <p:nvSpPr>
            <p:cNvPr id="9" name="TextBox 8"/>
            <p:cNvSpPr txBox="1"/>
            <p:nvPr/>
          </p:nvSpPr>
          <p:spPr>
            <a:xfrm>
              <a:off x="1283981" y="2776491"/>
              <a:ext cx="2750827" cy="719773"/>
            </a:xfrm>
            <a:prstGeom prst="rect">
              <a:avLst/>
            </a:prstGeom>
            <a:noFill/>
          </p:spPr>
          <p:txBody>
            <a:bodyPr wrap="square" lIns="0" tIns="0" rIns="0" bIns="0" rtlCol="0" anchor="ctr">
              <a:noAutofit/>
            </a:bodyPr>
            <a:lstStyle/>
            <a:p>
              <a:pPr indent="228600" algn="ctr">
                <a:lnSpc>
                  <a:spcPct val="70000"/>
                </a:lnSpc>
              </a:pPr>
              <a:r>
                <a:rPr lang="en-US" sz="2400" dirty="0" smtClean="0">
                  <a:solidFill>
                    <a:srgbClr val="505050"/>
                  </a:solidFill>
                </a:rPr>
                <a:t>Adapt</a:t>
              </a:r>
              <a:endParaRPr lang="en-US" sz="2400" dirty="0">
                <a:solidFill>
                  <a:srgbClr val="505050"/>
                </a:solidFill>
              </a:endParaRPr>
            </a:p>
          </p:txBody>
        </p:sp>
        <p:sp>
          <p:nvSpPr>
            <p:cNvPr id="10" name="TextBox 9"/>
            <p:cNvSpPr txBox="1"/>
            <p:nvPr/>
          </p:nvSpPr>
          <p:spPr>
            <a:xfrm>
              <a:off x="1283981" y="3352098"/>
              <a:ext cx="2750827" cy="721511"/>
            </a:xfrm>
            <a:prstGeom prst="rect">
              <a:avLst/>
            </a:prstGeom>
            <a:noFill/>
          </p:spPr>
          <p:txBody>
            <a:bodyPr wrap="square" lIns="0" tIns="0" rIns="0" bIns="0" rtlCol="0">
              <a:noAutofit/>
            </a:bodyPr>
            <a:lstStyle/>
            <a:p>
              <a:pPr marL="228600" algn="ctr">
                <a:lnSpc>
                  <a:spcPct val="85000"/>
                </a:lnSpc>
              </a:pPr>
              <a:r>
                <a:rPr lang="en-US" sz="1400" dirty="0">
                  <a:solidFill>
                    <a:srgbClr val="505050"/>
                  </a:solidFill>
                </a:rPr>
                <a:t>a</a:t>
              </a:r>
              <a:r>
                <a:rPr lang="en-US" sz="1400" dirty="0" smtClean="0">
                  <a:solidFill>
                    <a:srgbClr val="505050"/>
                  </a:solidFill>
                </a:rPr>
                <a:t>nd make </a:t>
              </a:r>
              <a:br>
                <a:rPr lang="en-US" sz="1400" dirty="0" smtClean="0">
                  <a:solidFill>
                    <a:srgbClr val="505050"/>
                  </a:solidFill>
                </a:rPr>
              </a:br>
              <a:r>
                <a:rPr lang="en-US" sz="1400" dirty="0" smtClean="0">
                  <a:solidFill>
                    <a:srgbClr val="505050"/>
                  </a:solidFill>
                </a:rPr>
                <a:t>smarter </a:t>
              </a:r>
              <a:br>
                <a:rPr lang="en-US" sz="1400" dirty="0" smtClean="0">
                  <a:solidFill>
                    <a:srgbClr val="505050"/>
                  </a:solidFill>
                </a:rPr>
              </a:br>
              <a:r>
                <a:rPr lang="en-US" sz="1400" dirty="0" smtClean="0">
                  <a:solidFill>
                    <a:srgbClr val="505050"/>
                  </a:solidFill>
                </a:rPr>
                <a:t>decisions</a:t>
              </a:r>
              <a:endParaRPr lang="en-US" sz="1400" dirty="0">
                <a:solidFill>
                  <a:srgbClr val="505050"/>
                </a:solidFill>
              </a:endParaRPr>
            </a:p>
          </p:txBody>
        </p:sp>
      </p:grpSp>
      <p:grpSp>
        <p:nvGrpSpPr>
          <p:cNvPr id="11" name="Grow"/>
          <p:cNvGrpSpPr/>
          <p:nvPr/>
        </p:nvGrpSpPr>
        <p:grpSpPr>
          <a:xfrm>
            <a:off x="9492225" y="5488677"/>
            <a:ext cx="2750827" cy="1297118"/>
            <a:chOff x="1283981" y="2776491"/>
            <a:chExt cx="2750827" cy="1297118"/>
          </a:xfrm>
        </p:grpSpPr>
        <p:sp>
          <p:nvSpPr>
            <p:cNvPr id="12" name="TextBox 11"/>
            <p:cNvSpPr txBox="1"/>
            <p:nvPr/>
          </p:nvSpPr>
          <p:spPr>
            <a:xfrm>
              <a:off x="1283981" y="2776491"/>
              <a:ext cx="2750827" cy="719773"/>
            </a:xfrm>
            <a:prstGeom prst="rect">
              <a:avLst/>
            </a:prstGeom>
            <a:noFill/>
          </p:spPr>
          <p:txBody>
            <a:bodyPr wrap="square" lIns="0" tIns="0" rIns="0" bIns="0" rtlCol="0" anchor="ctr">
              <a:noAutofit/>
            </a:bodyPr>
            <a:lstStyle/>
            <a:p>
              <a:pPr indent="228600" algn="ctr">
                <a:lnSpc>
                  <a:spcPct val="70000"/>
                </a:lnSpc>
              </a:pPr>
              <a:r>
                <a:rPr lang="en-US" sz="2400" dirty="0" smtClean="0">
                  <a:solidFill>
                    <a:srgbClr val="505050"/>
                  </a:solidFill>
                </a:rPr>
                <a:t>Grow</a:t>
              </a:r>
              <a:endParaRPr lang="en-US" sz="2400" dirty="0">
                <a:solidFill>
                  <a:srgbClr val="505050"/>
                </a:solidFill>
              </a:endParaRPr>
            </a:p>
          </p:txBody>
        </p:sp>
        <p:sp>
          <p:nvSpPr>
            <p:cNvPr id="13" name="TextBox 12"/>
            <p:cNvSpPr txBox="1"/>
            <p:nvPr/>
          </p:nvSpPr>
          <p:spPr>
            <a:xfrm>
              <a:off x="1283981" y="3352098"/>
              <a:ext cx="2750827" cy="721511"/>
            </a:xfrm>
            <a:prstGeom prst="rect">
              <a:avLst/>
            </a:prstGeom>
            <a:noFill/>
          </p:spPr>
          <p:txBody>
            <a:bodyPr wrap="square" lIns="0" tIns="0" rIns="0" bIns="0" rtlCol="0">
              <a:noAutofit/>
            </a:bodyPr>
            <a:lstStyle/>
            <a:p>
              <a:pPr marL="228600" algn="ctr">
                <a:lnSpc>
                  <a:spcPct val="85000"/>
                </a:lnSpc>
              </a:pPr>
              <a:r>
                <a:rPr lang="en-US" sz="1400" dirty="0">
                  <a:solidFill>
                    <a:srgbClr val="505050"/>
                  </a:solidFill>
                </a:rPr>
                <a:t>y</a:t>
              </a:r>
              <a:r>
                <a:rPr lang="en-US" sz="1400" dirty="0" smtClean="0">
                  <a:solidFill>
                    <a:srgbClr val="505050"/>
                  </a:solidFill>
                </a:rPr>
                <a:t>our </a:t>
              </a:r>
              <a:br>
                <a:rPr lang="en-US" sz="1400" dirty="0" smtClean="0">
                  <a:solidFill>
                    <a:srgbClr val="505050"/>
                  </a:solidFill>
                </a:rPr>
              </a:br>
              <a:r>
                <a:rPr lang="en-US" sz="1400" dirty="0" smtClean="0">
                  <a:solidFill>
                    <a:srgbClr val="505050"/>
                  </a:solidFill>
                </a:rPr>
                <a:t>business</a:t>
              </a:r>
              <a:endParaRPr lang="en-US" sz="1400" dirty="0">
                <a:solidFill>
                  <a:srgbClr val="505050"/>
                </a:solidFill>
              </a:endParaRPr>
            </a:p>
          </p:txBody>
        </p:sp>
      </p:grpSp>
    </p:spTree>
    <p:extLst>
      <p:ext uri="{BB962C8B-B14F-4D97-AF65-F5344CB8AC3E}">
        <p14:creationId xmlns:p14="http://schemas.microsoft.com/office/powerpoint/2010/main" val="886676929"/>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45" y="144462"/>
            <a:ext cx="792388" cy="6324599"/>
          </a:xfrm>
        </p:spPr>
        <p:txBody>
          <a:bodyPr vert="vert270"/>
          <a:lstStyle/>
          <a:p>
            <a:pPr algn="r"/>
            <a:r>
              <a:rPr lang="en-US" sz="2800" dirty="0" smtClean="0"/>
              <a:t>#SPC14 Enterprise Social Related Content</a:t>
            </a:r>
            <a:endParaRPr lang="en-US" sz="2800" dirty="0"/>
          </a:p>
        </p:txBody>
      </p:sp>
      <p:sp>
        <p:nvSpPr>
          <p:cNvPr id="5" name="TextBox 4"/>
          <p:cNvSpPr txBox="1"/>
          <p:nvPr/>
        </p:nvSpPr>
        <p:spPr>
          <a:xfrm>
            <a:off x="1341437" y="6306645"/>
            <a:ext cx="9998302" cy="572464"/>
          </a:xfrm>
          <a:prstGeom prst="rect">
            <a:avLst/>
          </a:prstGeom>
          <a:noFill/>
        </p:spPr>
        <p:txBody>
          <a:bodyPr wrap="square" lIns="182880" tIns="146304" rIns="182880" bIns="146304" rtlCol="0">
            <a:spAutoFit/>
          </a:bodyPr>
          <a:lstStyle/>
          <a:p>
            <a:pPr marL="0" lvl="1">
              <a:lnSpc>
                <a:spcPct val="90000"/>
              </a:lnSpc>
              <a:spcAft>
                <a:spcPts val="600"/>
              </a:spcAft>
            </a:pPr>
            <a:r>
              <a:rPr lang="en-US" sz="2000" spc="-70" dirty="0">
                <a:solidFill>
                  <a:srgbClr val="505050"/>
                </a:solidFill>
              </a:rPr>
              <a:t>S</a:t>
            </a:r>
            <a:r>
              <a:rPr lang="en-US" sz="2000" spc="-70" dirty="0" smtClean="0">
                <a:solidFill>
                  <a:srgbClr val="505050"/>
                </a:solidFill>
              </a:rPr>
              <a:t>ee you at the 2 </a:t>
            </a:r>
            <a:r>
              <a:rPr lang="en-US" sz="2000" spc="-70" dirty="0" smtClean="0">
                <a:solidFill>
                  <a:srgbClr val="0072C6"/>
                </a:solidFill>
              </a:rPr>
              <a:t>Social booth </a:t>
            </a:r>
            <a:r>
              <a:rPr lang="en-US" sz="2000" spc="-70" dirty="0" smtClean="0">
                <a:solidFill>
                  <a:srgbClr val="505050"/>
                </a:solidFill>
              </a:rPr>
              <a:t>&amp; 3 Social tables at </a:t>
            </a:r>
            <a:r>
              <a:rPr lang="en-US" sz="2000" spc="-70" dirty="0" smtClean="0">
                <a:solidFill>
                  <a:srgbClr val="0072C6"/>
                </a:solidFill>
              </a:rPr>
              <a:t>Asks the Experts </a:t>
            </a:r>
            <a:r>
              <a:rPr lang="en-US" sz="2000" spc="-70" dirty="0" smtClean="0">
                <a:solidFill>
                  <a:srgbClr val="505050"/>
                </a:solidFill>
              </a:rPr>
              <a:t>WED @6:15!</a:t>
            </a:r>
            <a:endParaRPr lang="en-US" sz="2000" spc="-70" dirty="0">
              <a:solidFill>
                <a:srgbClr val="505050"/>
              </a:solidFill>
            </a:endParaRPr>
          </a:p>
        </p:txBody>
      </p:sp>
      <p:graphicFrame>
        <p:nvGraphicFramePr>
          <p:cNvPr id="7" name="Table 6"/>
          <p:cNvGraphicFramePr>
            <a:graphicFrameLocks noGrp="1"/>
          </p:cNvGraphicFramePr>
          <p:nvPr>
            <p:extLst/>
          </p:nvPr>
        </p:nvGraphicFramePr>
        <p:xfrm>
          <a:off x="1570037" y="220662"/>
          <a:ext cx="10287000" cy="6008911"/>
        </p:xfrm>
        <a:graphic>
          <a:graphicData uri="http://schemas.openxmlformats.org/drawingml/2006/table">
            <a:tbl>
              <a:tblPr firstRow="1">
                <a:tableStyleId>{2D5ABB26-0587-4C30-8999-92F81FD0307C}</a:tableStyleId>
              </a:tblPr>
              <a:tblGrid>
                <a:gridCol w="6536238">
                  <a:extLst>
                    <a:ext uri="{9D8B030D-6E8A-4147-A177-3AD203B41FA5}">
                      <a16:colId xmlns:a16="http://schemas.microsoft.com/office/drawing/2014/main" xmlns="" val="1347125865"/>
                    </a:ext>
                  </a:extLst>
                </a:gridCol>
                <a:gridCol w="1106820">
                  <a:extLst>
                    <a:ext uri="{9D8B030D-6E8A-4147-A177-3AD203B41FA5}">
                      <a16:colId xmlns:a16="http://schemas.microsoft.com/office/drawing/2014/main" xmlns="" val="898249556"/>
                    </a:ext>
                  </a:extLst>
                </a:gridCol>
                <a:gridCol w="1440867">
                  <a:extLst>
                    <a:ext uri="{9D8B030D-6E8A-4147-A177-3AD203B41FA5}">
                      <a16:colId xmlns:a16="http://schemas.microsoft.com/office/drawing/2014/main" xmlns="" val="1266129808"/>
                    </a:ext>
                  </a:extLst>
                </a:gridCol>
                <a:gridCol w="1203075">
                  <a:extLst>
                    <a:ext uri="{9D8B030D-6E8A-4147-A177-3AD203B41FA5}">
                      <a16:colId xmlns:a16="http://schemas.microsoft.com/office/drawing/2014/main" xmlns="" val="1920913238"/>
                    </a:ext>
                  </a:extLst>
                </a:gridCol>
              </a:tblGrid>
              <a:tr h="261257">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xmlns="" val="1009415328"/>
                  </a:ext>
                </a:extLst>
              </a:tr>
              <a:tr h="261257">
                <a:tc>
                  <a:txBody>
                    <a:bodyPr/>
                    <a:lstStyle/>
                    <a:p>
                      <a:r>
                        <a:rPr lang="en-US" sz="1400" b="0" dirty="0" smtClean="0">
                          <a:hlinkClick r:id="rId2"/>
                        </a:rPr>
                        <a:t>A responsive organization stays ahead of the competition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SPC104</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Delphino</a:t>
                      </a:r>
                      <a:r>
                        <a:rPr lang="en-US" sz="1400" dirty="0" smtClean="0"/>
                        <a:t> 4001</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MON 2</a:t>
                      </a:r>
                      <a:r>
                        <a:rPr lang="en-GB" sz="1400" kern="1200" dirty="0" smtClean="0">
                          <a:solidFill>
                            <a:schemeClr val="dk1"/>
                          </a:solidFill>
                          <a:latin typeface="+mn-lt"/>
                          <a:ea typeface="+mn-ea"/>
                          <a:cs typeface="+mn-cs"/>
                          <a:sym typeface="Wingdings" panose="05000000000000000000" pitchFamily="2" charset="2"/>
                        </a:rPr>
                        <a:t>:00</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12823584"/>
                  </a:ext>
                </a:extLst>
              </a:tr>
              <a:tr h="261257">
                <a:tc>
                  <a:txBody>
                    <a:bodyPr/>
                    <a:lstStyle/>
                    <a:p>
                      <a:r>
                        <a:rPr lang="en-US" sz="1400" dirty="0" smtClean="0">
                          <a:hlinkClick r:id="rId3"/>
                        </a:rPr>
                        <a:t>Trek Bikes: pedaling past complex collaboration problems in the enterprise</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MON 2:00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55114952"/>
                  </a:ext>
                </a:extLst>
              </a:tr>
              <a:tr h="261257">
                <a:tc>
                  <a:txBody>
                    <a:bodyPr/>
                    <a:lstStyle/>
                    <a:p>
                      <a:r>
                        <a:rPr lang="en-US" sz="1400" dirty="0" smtClean="0">
                          <a:hlinkClick r:id="rId4"/>
                        </a:rPr>
                        <a:t>Microsoft's vision and roadmap for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SPC282</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Delphino</a:t>
                      </a:r>
                      <a:r>
                        <a:rPr lang="en-US" sz="1400" baseline="0" dirty="0" smtClean="0"/>
                        <a:t> 4005</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t>MON 3:45</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52705229"/>
                  </a:ext>
                </a:extLst>
              </a:tr>
              <a:tr h="261257">
                <a:tc>
                  <a:txBody>
                    <a:bodyPr/>
                    <a:lstStyle/>
                    <a:p>
                      <a:r>
                        <a:rPr lang="en-US" sz="1400" dirty="0" smtClean="0">
                          <a:hlinkClick r:id="rId5"/>
                        </a:rPr>
                        <a:t>Microsoft: Our Enterprise Social Journey</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SPC280</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Lido 3001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MON 3:45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13013556"/>
                  </a:ext>
                </a:extLst>
              </a:tr>
              <a:tr h="261257">
                <a:tc>
                  <a:txBody>
                    <a:bodyPr/>
                    <a:lstStyle/>
                    <a:p>
                      <a:r>
                        <a:rPr lang="en-US" sz="1400" dirty="0" smtClean="0">
                          <a:hlinkClick r:id="rId6"/>
                        </a:rPr>
                        <a:t>Nationwide: Building a World-Renowned Intranet with SP 2013 &amp;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SPC311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a:t>
                      </a:r>
                      <a:r>
                        <a:rPr lang="en-GB" sz="1400" dirty="0" smtClean="0">
                          <a:sym typeface="Wingdings" panose="05000000000000000000" pitchFamily="2" charset="2"/>
                        </a:rPr>
                        <a:t>:00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898511"/>
                  </a:ext>
                </a:extLst>
              </a:tr>
              <a:tr h="261257">
                <a:tc>
                  <a:txBody>
                    <a:bodyPr/>
                    <a:lstStyle/>
                    <a:p>
                      <a:r>
                        <a:rPr lang="en-US" sz="1400" dirty="0" smtClean="0">
                          <a:hlinkClick r:id="rId7"/>
                        </a:rPr>
                        <a:t>Real-world, best practices for making enterprise social successful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SPC239</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62562681"/>
                  </a:ext>
                </a:extLst>
              </a:tr>
              <a:tr h="261257">
                <a:tc>
                  <a:txBody>
                    <a:bodyPr/>
                    <a:lstStyle/>
                    <a:p>
                      <a:r>
                        <a:rPr lang="en-US" sz="1400" dirty="0" smtClean="0">
                          <a:hlinkClick r:id="rId8"/>
                        </a:rPr>
                        <a:t>Make your SharePoint portal social in 1-2-3!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SCP378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M,</a:t>
                      </a:r>
                      <a:r>
                        <a:rPr lang="en-US" sz="1400" kern="1200" baseline="0" dirty="0" smtClean="0"/>
                        <a:t> N</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35839874"/>
                  </a:ext>
                </a:extLst>
              </a:tr>
              <a:tr h="261257">
                <a:tc>
                  <a:txBody>
                    <a:bodyPr/>
                    <a:lstStyle/>
                    <a:p>
                      <a:r>
                        <a:rPr lang="en-US" sz="1400" dirty="0" smtClean="0">
                          <a:hlinkClick r:id="rId9"/>
                        </a:rPr>
                        <a:t>Overview of Yammer app development</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a:t>
                      </a:r>
                      <a:r>
                        <a:rPr lang="en-GB" sz="1400" dirty="0" smtClean="0">
                          <a:sym typeface="Wingdings" panose="05000000000000000000" pitchFamily="2" charset="2"/>
                        </a:rPr>
                        <a:t>:00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27149200"/>
                  </a:ext>
                </a:extLst>
              </a:tr>
              <a:tr h="261257">
                <a:tc>
                  <a:txBody>
                    <a:bodyPr/>
                    <a:lstStyle/>
                    <a:p>
                      <a:r>
                        <a:rPr lang="en-US" sz="1400" dirty="0" smtClean="0">
                          <a:hlinkClick r:id="rId10"/>
                        </a:rPr>
                        <a:t>Yammer External Networks: Engaging Customers and Partners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194474971"/>
                  </a:ext>
                </a:extLst>
              </a:tr>
              <a:tr h="261257">
                <a:tc>
                  <a:txBody>
                    <a:bodyPr/>
                    <a:lstStyle/>
                    <a:p>
                      <a:r>
                        <a:rPr lang="en-US" sz="1400" dirty="0" smtClean="0">
                          <a:hlinkClick r:id="rId11"/>
                        </a:rPr>
                        <a:t>Cargill: Real-world challenges and value in introducing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SPC295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4001</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181801330"/>
                  </a:ext>
                </a:extLst>
              </a:tr>
              <a:tr h="261257">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hlinkClick r:id="rId12"/>
                        </a:rPr>
                        <a:t>Integrating Yammer and SharePoint using .NET </a:t>
                      </a:r>
                      <a:endParaRPr lang="en-US" sz="1400" b="0" kern="1200" dirty="0">
                        <a:solidFill>
                          <a:schemeClr val="tx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SPC380</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t>TUE 1:45</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725819704"/>
                  </a:ext>
                </a:extLst>
              </a:tr>
              <a:tr h="261257">
                <a:tc>
                  <a:txBody>
                    <a:bodyPr/>
                    <a:lstStyle/>
                    <a:p>
                      <a:r>
                        <a:rPr lang="en-US" sz="1400" b="0" dirty="0" smtClean="0">
                          <a:hlinkClick r:id="rId13"/>
                        </a:rPr>
                        <a:t>Work like a network: The power of Enterprise Social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SPC112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Marcello 4401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 3:15</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890020724"/>
                  </a:ext>
                </a:extLst>
              </a:tr>
              <a:tr h="261257">
                <a:tc>
                  <a:txBody>
                    <a:bodyPr/>
                    <a:lstStyle/>
                    <a:p>
                      <a:r>
                        <a:rPr lang="en-US" sz="1400" dirty="0" smtClean="0">
                          <a:hlinkClick r:id="rId14"/>
                        </a:rPr>
                        <a:t>Best practices for breaking down organizational barriers using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3:15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472143263"/>
                  </a:ext>
                </a:extLst>
              </a:tr>
              <a:tr h="261257">
                <a:tc>
                  <a:txBody>
                    <a:bodyPr/>
                    <a:lstStyle/>
                    <a:p>
                      <a:r>
                        <a:rPr lang="en-US" sz="1400" dirty="0" smtClean="0">
                          <a:hlinkClick r:id="rId15"/>
                        </a:rPr>
                        <a:t>Overview of configuring Yammer SSO &amp; Directory Sync</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SPC368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3:15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11951132"/>
                  </a:ext>
                </a:extLst>
              </a:tr>
              <a:tr h="261257">
                <a:tc>
                  <a:txBody>
                    <a:bodyPr/>
                    <a:lstStyle/>
                    <a:p>
                      <a:r>
                        <a:rPr lang="en-US" sz="1400" dirty="0" smtClean="0">
                          <a:hlinkClick r:id="rId16"/>
                        </a:rPr>
                        <a:t>Successful team collaboration with Yammer &amp; SharePoint</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442249164"/>
                  </a:ext>
                </a:extLst>
              </a:tr>
              <a:tr h="261257">
                <a:tc>
                  <a:txBody>
                    <a:bodyPr/>
                    <a:lstStyle/>
                    <a:p>
                      <a:r>
                        <a:rPr lang="en-US" sz="1400" dirty="0" smtClean="0">
                          <a:hlinkClick r:id="rId17"/>
                        </a:rPr>
                        <a:t>Driving enterprise social from the bottom up</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178755289"/>
                  </a:ext>
                </a:extLst>
              </a:tr>
              <a:tr h="261257">
                <a:tc>
                  <a:txBody>
                    <a:bodyPr/>
                    <a:lstStyle/>
                    <a:p>
                      <a:r>
                        <a:rPr lang="en-US" sz="1400" dirty="0" smtClean="0">
                          <a:hlinkClick r:id="rId18"/>
                        </a:rPr>
                        <a:t>Developing socially connected apps with Yammer, SharePoint and </a:t>
                      </a:r>
                      <a:r>
                        <a:rPr lang="en-US" sz="1400" dirty="0" err="1" smtClean="0">
                          <a:hlinkClick r:id="rId18"/>
                        </a:rPr>
                        <a:t>OpenGraph</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58363169"/>
                  </a:ext>
                </a:extLst>
              </a:tr>
              <a:tr h="261257">
                <a:tc>
                  <a:txBody>
                    <a:bodyPr/>
                    <a:lstStyle/>
                    <a:p>
                      <a:r>
                        <a:rPr lang="en-US" sz="1400" dirty="0" smtClean="0">
                          <a:hlinkClick r:id="rId19"/>
                        </a:rPr>
                        <a:t>Giving voice to frontline workers via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SPC263</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345003329"/>
                  </a:ext>
                </a:extLst>
              </a:tr>
              <a:tr h="261257">
                <a:tc>
                  <a:txBody>
                    <a:bodyPr/>
                    <a:lstStyle/>
                    <a:p>
                      <a:r>
                        <a:rPr lang="en-US" sz="1400" dirty="0" smtClean="0">
                          <a:hlinkClick r:id="rId20"/>
                        </a:rPr>
                        <a:t>Yammer mining - dig in and "listen" to what your big *social* data is saying</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SPC3991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491110788"/>
                  </a:ext>
                </a:extLst>
              </a:tr>
              <a:tr h="261257">
                <a:tc>
                  <a:txBody>
                    <a:bodyPr/>
                    <a:lstStyle/>
                    <a:p>
                      <a:r>
                        <a:rPr lang="en-US" sz="1400" dirty="0" smtClean="0">
                          <a:hlinkClick r:id="rId21"/>
                        </a:rPr>
                        <a:t>How to become a Yammer Power User in 75 minutes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SPC275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383513025"/>
                  </a:ext>
                </a:extLst>
              </a:tr>
              <a:tr h="261257">
                <a:tc>
                  <a:txBody>
                    <a:bodyPr/>
                    <a:lstStyle/>
                    <a:p>
                      <a:r>
                        <a:rPr lang="en-US" sz="1400" dirty="0" smtClean="0">
                          <a:hlinkClick r:id="rId22"/>
                        </a:rPr>
                        <a:t>Knowledge Management with SharePoint and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006609394"/>
                  </a:ext>
                </a:extLst>
              </a:tr>
              <a:tr h="261257">
                <a:tc>
                  <a:txBody>
                    <a:bodyPr/>
                    <a:lstStyle/>
                    <a:p>
                      <a:r>
                        <a:rPr lang="en-US" sz="1400" dirty="0" smtClean="0">
                          <a:hlinkClick r:id="rId23"/>
                        </a:rPr>
                        <a:t>Measuring Business Value with Yammer</a:t>
                      </a:r>
                      <a:endParaRPr lang="en-US" sz="1400" b="0" dirty="0"/>
                    </a:p>
                  </a:txBody>
                  <a:tcPr marL="0" marR="0" marT="0" marB="0">
                    <a:lnT w="3175" cap="flat" cmpd="sng" algn="ctr">
                      <a:solidFill>
                        <a:schemeClr val="tx1"/>
                      </a:solidFill>
                      <a:prstDash val="solid"/>
                      <a:round/>
                      <a:headEnd type="none" w="med" len="med"/>
                      <a:tailEnd type="none" w="med" len="med"/>
                    </a:lnT>
                  </a:tcPr>
                </a:tc>
                <a:tc>
                  <a:txBody>
                    <a:bodyPr/>
                    <a:lstStyle/>
                    <a:p>
                      <a:pPr algn="l"/>
                      <a:r>
                        <a:rPr lang="en-US" sz="1400" dirty="0" smtClean="0"/>
                        <a:t>SPC392</a:t>
                      </a:r>
                      <a:endParaRPr lang="en-US" sz="1400" dirty="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10:30</a:t>
                      </a:r>
                      <a:endParaRPr lang="en-GB" sz="1400" b="0" dirty="0" smtClean="0"/>
                    </a:p>
                  </a:txBody>
                  <a:tcPr marL="0" marR="0" marT="0" marB="0" anchor="ctr">
                    <a:lnT w="3175"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174753384"/>
                  </a:ext>
                </a:extLst>
              </a:tr>
            </a:tbl>
          </a:graphicData>
        </a:graphic>
      </p:graphicFrame>
      <p:sp>
        <p:nvSpPr>
          <p:cNvPr id="3" name="Rectangle 2"/>
          <p:cNvSpPr/>
          <p:nvPr/>
        </p:nvSpPr>
        <p:spPr>
          <a:xfrm>
            <a:off x="10028237" y="6435911"/>
            <a:ext cx="2047355" cy="313932"/>
          </a:xfrm>
          <a:prstGeom prst="rect">
            <a:avLst/>
          </a:prstGeom>
        </p:spPr>
        <p:txBody>
          <a:bodyPr wrap="none">
            <a:spAutoFit/>
          </a:bodyPr>
          <a:lstStyle/>
          <a:p>
            <a:pPr marL="0" lvl="1">
              <a:lnSpc>
                <a:spcPct val="90000"/>
              </a:lnSpc>
              <a:spcAft>
                <a:spcPts val="600"/>
              </a:spcAft>
              <a:defRPr/>
            </a:pPr>
            <a:r>
              <a:rPr lang="en-US" sz="1600" dirty="0">
                <a:solidFill>
                  <a:srgbClr val="0072C6"/>
                </a:solidFill>
                <a:hlinkClick r:id="rId24"/>
              </a:rPr>
              <a:t>#</a:t>
            </a:r>
            <a:r>
              <a:rPr lang="en-US" sz="1600" dirty="0" err="1">
                <a:solidFill>
                  <a:srgbClr val="0072C6"/>
                </a:solidFill>
                <a:hlinkClick r:id="rId24"/>
              </a:rPr>
              <a:t>WorkLikeANetwork</a:t>
            </a:r>
            <a:endParaRPr lang="en-US" sz="1600" spc="-70" dirty="0">
              <a:solidFill>
                <a:srgbClr val="0072C6"/>
              </a:solidFill>
            </a:endParaRPr>
          </a:p>
        </p:txBody>
      </p:sp>
    </p:spTree>
    <p:extLst>
      <p:ext uri="{BB962C8B-B14F-4D97-AF65-F5344CB8AC3E}">
        <p14:creationId xmlns:p14="http://schemas.microsoft.com/office/powerpoint/2010/main" val="142930229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 Enterprise Social Resources</a:t>
            </a:r>
          </a:p>
        </p:txBody>
      </p:sp>
      <p:sp>
        <p:nvSpPr>
          <p:cNvPr id="4" name="Text Placeholder 3"/>
          <p:cNvSpPr txBox="1">
            <a:spLocks/>
          </p:cNvSpPr>
          <p:nvPr/>
        </p:nvSpPr>
        <p:spPr>
          <a:xfrm>
            <a:off x="350837" y="1516062"/>
            <a:ext cx="11887200" cy="495300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505050"/>
              </a:buClr>
              <a:buFont typeface="Wingdings" panose="05000000000000000000" pitchFamily="2" charset="2"/>
              <a:buNone/>
            </a:pPr>
            <a:r>
              <a:rPr lang="en-US" sz="1800" dirty="0" smtClean="0">
                <a:solidFill>
                  <a:srgbClr val="0072C6"/>
                </a:solidFill>
                <a:cs typeface="Segoe UI" panose="020B0502040204020203" pitchFamily="34" charset="0"/>
              </a:rPr>
              <a:t>Sites, Blogs &amp; Twitter</a:t>
            </a:r>
          </a:p>
          <a:p>
            <a:pPr lvl="1">
              <a:buClr>
                <a:srgbClr val="505050"/>
              </a:buClr>
            </a:pPr>
            <a:r>
              <a:rPr lang="en-US" sz="1800" u="sng" dirty="0" smtClean="0">
                <a:gradFill>
                  <a:gsLst>
                    <a:gs pos="1250">
                      <a:srgbClr val="505050"/>
                    </a:gs>
                    <a:gs pos="100000">
                      <a:srgbClr val="505050"/>
                    </a:gs>
                  </a:gsLst>
                  <a:lin ang="5400000" scaled="0"/>
                </a:gradFill>
                <a:latin typeface="Segoe UI Light"/>
                <a:hlinkClick r:id="rId2"/>
              </a:rPr>
              <a:t>Enterprise Social Customer Success</a:t>
            </a:r>
            <a:r>
              <a:rPr lang="en-US" sz="1800" dirty="0" smtClean="0">
                <a:gradFill>
                  <a:gsLst>
                    <a:gs pos="1250">
                      <a:srgbClr val="505050"/>
                    </a:gs>
                    <a:gs pos="100000">
                      <a:srgbClr val="505050"/>
                    </a:gs>
                  </a:gsLst>
                  <a:lin ang="5400000" scaled="0"/>
                </a:gradFill>
                <a:latin typeface="Segoe UI Light"/>
              </a:rPr>
              <a:t> </a:t>
            </a:r>
            <a:r>
              <a:rPr lang="en-US" sz="1800" spc="-70" dirty="0" smtClean="0">
                <a:solidFill>
                  <a:srgbClr val="505050"/>
                </a:solidFill>
                <a:cs typeface="Segoe UI" panose="020B0502040204020203" pitchFamily="34" charset="0"/>
              </a:rPr>
              <a:t>-</a:t>
            </a:r>
            <a:r>
              <a:rPr lang="en-US" sz="1800" dirty="0" smtClean="0">
                <a:gradFill>
                  <a:gsLst>
                    <a:gs pos="1250">
                      <a:srgbClr val="505050"/>
                    </a:gs>
                    <a:gs pos="100000">
                      <a:srgbClr val="505050"/>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3"/>
              </a:rPr>
              <a:t>Yammer Success Center</a:t>
            </a:r>
            <a:r>
              <a:rPr lang="en-US" sz="1800" spc="-71" dirty="0" smtClean="0">
                <a:gradFill>
                  <a:gsLst>
                    <a:gs pos="100000">
                      <a:srgbClr val="0072C6"/>
                    </a:gs>
                    <a:gs pos="0">
                      <a:srgbClr val="0072C6"/>
                    </a:gs>
                  </a:gsLst>
                  <a:lin ang="5400000" scaled="0"/>
                </a:gradFill>
                <a:latin typeface="Segoe UI Light"/>
              </a:rPr>
              <a:t> – </a:t>
            </a:r>
            <a:r>
              <a:rPr lang="en-US" sz="1800" spc="-71" dirty="0" smtClean="0">
                <a:gradFill>
                  <a:gsLst>
                    <a:gs pos="100000">
                      <a:srgbClr val="0072C6"/>
                    </a:gs>
                    <a:gs pos="0">
                      <a:srgbClr val="0072C6"/>
                    </a:gs>
                  </a:gsLst>
                  <a:lin ang="5400000" scaled="0"/>
                </a:gradFill>
                <a:latin typeface="Segoe UI Light"/>
                <a:hlinkClick r:id="rId4"/>
              </a:rPr>
              <a:t>EnterpriseSocial.com</a:t>
            </a:r>
            <a:r>
              <a:rPr lang="en-US" sz="1800" spc="-71" dirty="0" smtClean="0">
                <a:gradFill>
                  <a:gsLst>
                    <a:gs pos="100000">
                      <a:srgbClr val="0072C6"/>
                    </a:gs>
                    <a:gs pos="0">
                      <a:srgbClr val="0072C6"/>
                    </a:gs>
                  </a:gsLst>
                  <a:lin ang="5400000" scaled="0"/>
                </a:gradFill>
                <a:latin typeface="Segoe UI Light"/>
              </a:rPr>
              <a:t> - </a:t>
            </a:r>
            <a:r>
              <a:rPr lang="en-US" sz="1800" spc="-70" dirty="0">
                <a:gradFill>
                  <a:gsLst>
                    <a:gs pos="100000">
                      <a:srgbClr val="0072C6"/>
                    </a:gs>
                    <a:gs pos="0">
                      <a:srgbClr val="0072C6"/>
                    </a:gs>
                  </a:gsLst>
                  <a:lin ang="5400000" scaled="0"/>
                </a:gradFill>
                <a:latin typeface="Segoe UI Light"/>
                <a:cs typeface="Segoe UI" panose="020B0502040204020203" pitchFamily="34" charset="0"/>
                <a:hlinkClick r:id="rId5"/>
              </a:rPr>
              <a:t>The Responsive </a:t>
            </a:r>
            <a:r>
              <a:rPr lang="en-US" sz="1800" spc="-70" dirty="0" smtClean="0">
                <a:gradFill>
                  <a:gsLst>
                    <a:gs pos="100000">
                      <a:srgbClr val="0072C6"/>
                    </a:gs>
                    <a:gs pos="0">
                      <a:srgbClr val="0072C6"/>
                    </a:gs>
                  </a:gsLst>
                  <a:lin ang="5400000" scaled="0"/>
                </a:gradFill>
                <a:latin typeface="Segoe UI Light"/>
                <a:cs typeface="Segoe UI" panose="020B0502040204020203" pitchFamily="34" charset="0"/>
                <a:hlinkClick r:id="rId5"/>
              </a:rPr>
              <a:t>Org</a:t>
            </a:r>
            <a:endParaRPr lang="en-US" sz="1800" spc="-71" dirty="0">
              <a:gradFill>
                <a:gsLst>
                  <a:gs pos="100000">
                    <a:srgbClr val="0072C6"/>
                  </a:gs>
                  <a:gs pos="0">
                    <a:srgbClr val="0072C6"/>
                  </a:gs>
                </a:gsLst>
                <a:lin ang="5400000" scaled="0"/>
              </a:gradFill>
              <a:latin typeface="Segoe UI Light"/>
            </a:endParaRPr>
          </a:p>
          <a:p>
            <a:pPr lvl="1">
              <a:buClr>
                <a:srgbClr val="505050"/>
              </a:buClr>
            </a:pPr>
            <a:r>
              <a:rPr lang="en-US" sz="1800" spc="-70" dirty="0" smtClean="0">
                <a:solidFill>
                  <a:srgbClr val="505050"/>
                </a:solidFill>
                <a:latin typeface="Segoe UI Light"/>
                <a:cs typeface="Segoe UI" panose="020B0502040204020203" pitchFamily="34" charset="0"/>
                <a:hlinkClick r:id="rId6"/>
              </a:rPr>
              <a:t>Admin &amp; IT</a:t>
            </a:r>
            <a:r>
              <a:rPr lang="en-US" sz="1800" spc="-70" dirty="0" smtClean="0">
                <a:solidFill>
                  <a:srgbClr val="505050"/>
                </a:soli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smtClean="0">
                <a:solidFill>
                  <a:srgbClr val="505050"/>
                </a:solidFill>
                <a:latin typeface="Segoe UI Light"/>
                <a:cs typeface="Segoe UI" panose="020B0502040204020203" pitchFamily="34" charset="0"/>
              </a:rPr>
              <a:t> </a:t>
            </a:r>
            <a:r>
              <a:rPr lang="en-US" sz="1800" spc="-70" dirty="0" smtClean="0">
                <a:solidFill>
                  <a:srgbClr val="505050"/>
                </a:solidFill>
                <a:latin typeface="Segoe UI Light"/>
                <a:cs typeface="Segoe UI" panose="020B0502040204020203" pitchFamily="34" charset="0"/>
                <a:hlinkClick r:id="rId7"/>
              </a:rPr>
              <a:t>Developers</a:t>
            </a:r>
            <a:r>
              <a:rPr lang="en-US" sz="1800" spc="-70" dirty="0" smtClean="0">
                <a:solidFill>
                  <a:srgbClr val="505050"/>
                </a:soli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smtClean="0">
                <a:solidFill>
                  <a:srgbClr val="505050"/>
                </a:solidFill>
                <a:latin typeface="Segoe UI Light"/>
                <a:cs typeface="Segoe UI" panose="020B0502040204020203" pitchFamily="34" charset="0"/>
              </a:rPr>
              <a:t> </a:t>
            </a:r>
            <a:r>
              <a:rPr lang="en-US" sz="1800" dirty="0">
                <a:gradFill>
                  <a:gsLst>
                    <a:gs pos="1250">
                      <a:srgbClr val="505050"/>
                    </a:gs>
                    <a:gs pos="100000">
                      <a:srgbClr val="505050"/>
                    </a:gs>
                  </a:gsLst>
                  <a:lin ang="5400000" scaled="0"/>
                </a:gradFill>
                <a:latin typeface="Segoe UI Light"/>
                <a:cs typeface="Segoe UI" panose="020B0502040204020203" pitchFamily="34" charset="0"/>
                <a:hlinkClick r:id="rId8"/>
              </a:rPr>
              <a:t>Yammer App Directory</a:t>
            </a:r>
            <a:r>
              <a:rPr lang="en-US" sz="1800" dirty="0">
                <a:gradFill>
                  <a:gsLst>
                    <a:gs pos="1250">
                      <a:srgbClr val="505050"/>
                    </a:gs>
                    <a:gs pos="100000">
                      <a:srgbClr val="505050"/>
                    </a:gs>
                  </a:gsLst>
                  <a:lin ang="5400000" scaled="0"/>
                </a:gra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smtClean="0">
                <a:gradFill>
                  <a:gsLst>
                    <a:gs pos="100000">
                      <a:srgbClr val="0072C6"/>
                    </a:gs>
                    <a:gs pos="0">
                      <a:srgbClr val="0072C6"/>
                    </a:gs>
                  </a:gsLst>
                  <a:lin ang="5400000" scaled="0"/>
                </a:gradFill>
                <a:latin typeface="Segoe UI Light"/>
                <a:cs typeface="Segoe UI" panose="020B0502040204020203" pitchFamily="34" charset="0"/>
              </a:rPr>
              <a:t> </a:t>
            </a:r>
            <a:r>
              <a:rPr lang="en-US" sz="1800" spc="-70" dirty="0">
                <a:gradFill>
                  <a:gsLst>
                    <a:gs pos="100000">
                      <a:srgbClr val="0072C6"/>
                    </a:gs>
                    <a:gs pos="0">
                      <a:srgbClr val="0072C6"/>
                    </a:gs>
                  </a:gsLst>
                  <a:lin ang="5400000" scaled="0"/>
                </a:gradFill>
                <a:latin typeface="Segoe UI Light"/>
                <a:cs typeface="Segoe UI" panose="020B0502040204020203" pitchFamily="34" charset="0"/>
                <a:hlinkClick r:id="rId9"/>
              </a:rPr>
              <a:t>Office Store</a:t>
            </a:r>
            <a:r>
              <a:rPr lang="en-US" sz="1800" spc="-70" dirty="0">
                <a:gradFill>
                  <a:gsLst>
                    <a:gs pos="100000">
                      <a:srgbClr val="0072C6"/>
                    </a:gs>
                    <a:gs pos="0">
                      <a:srgbClr val="0072C6"/>
                    </a:gs>
                  </a:gsLst>
                  <a:lin ang="5400000" scaled="0"/>
                </a:gra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smtClean="0">
                <a:gradFill>
                  <a:gsLst>
                    <a:gs pos="100000">
                      <a:srgbClr val="0072C6"/>
                    </a:gs>
                    <a:gs pos="0">
                      <a:srgbClr val="0072C6"/>
                    </a:gs>
                  </a:gsLst>
                  <a:lin ang="5400000" scaled="0"/>
                </a:gradFill>
                <a:latin typeface="Segoe UI Light"/>
                <a:cs typeface="Segoe UI" panose="020B0502040204020203" pitchFamily="34" charset="0"/>
              </a:rPr>
              <a:t> </a:t>
            </a:r>
            <a:r>
              <a:rPr lang="en-US" sz="1800" spc="-70" dirty="0">
                <a:gradFill>
                  <a:gsLst>
                    <a:gs pos="100000">
                      <a:srgbClr val="0072C6"/>
                    </a:gs>
                    <a:gs pos="0">
                      <a:srgbClr val="0072C6"/>
                    </a:gs>
                  </a:gsLst>
                  <a:lin ang="5400000" scaled="0"/>
                </a:gradFill>
                <a:latin typeface="Segoe UI Light"/>
                <a:cs typeface="Segoe UI" panose="020B0502040204020203" pitchFamily="34" charset="0"/>
                <a:hlinkClick r:id="rId10"/>
              </a:rPr>
              <a:t>Yammer </a:t>
            </a:r>
            <a:r>
              <a:rPr lang="en-US" sz="1800" spc="-70" dirty="0" smtClean="0">
                <a:gradFill>
                  <a:gsLst>
                    <a:gs pos="100000">
                      <a:srgbClr val="0072C6"/>
                    </a:gs>
                    <a:gs pos="0">
                      <a:srgbClr val="0072C6"/>
                    </a:gs>
                  </a:gsLst>
                  <a:lin ang="5400000" scaled="0"/>
                </a:gradFill>
                <a:latin typeface="Segoe UI Light"/>
                <a:cs typeface="Segoe UI" panose="020B0502040204020203" pitchFamily="34" charset="0"/>
                <a:hlinkClick r:id="rId10"/>
              </a:rPr>
              <a:t>Ignite</a:t>
            </a:r>
            <a:endParaRPr lang="en-US" sz="1800" spc="-71" dirty="0" smtClean="0">
              <a:gradFill>
                <a:gsLst>
                  <a:gs pos="100000">
                    <a:srgbClr val="0072C6"/>
                  </a:gs>
                  <a:gs pos="0">
                    <a:srgbClr val="0072C6"/>
                  </a:gs>
                </a:gsLst>
                <a:lin ang="5400000" scaled="0"/>
              </a:gradFill>
              <a:latin typeface="Segoe UI Light"/>
            </a:endParaRPr>
          </a:p>
          <a:p>
            <a:pPr lvl="1">
              <a:buClr>
                <a:srgbClr val="505050"/>
              </a:buClr>
            </a:pPr>
            <a:r>
              <a:rPr lang="en-US" sz="1800" spc="-71" dirty="0" smtClean="0">
                <a:solidFill>
                  <a:srgbClr val="505050"/>
                </a:solidFill>
                <a:latin typeface="Segoe UI Light"/>
              </a:rPr>
              <a:t>Blogs</a:t>
            </a:r>
            <a:r>
              <a:rPr lang="en-US" sz="1800" spc="-71" dirty="0" smtClean="0">
                <a:gradFill>
                  <a:gsLst>
                    <a:gs pos="100000">
                      <a:srgbClr val="0072C6"/>
                    </a:gs>
                    <a:gs pos="0">
                      <a:srgbClr val="0072C6"/>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11"/>
              </a:rPr>
              <a:t>Yammer</a:t>
            </a:r>
            <a:r>
              <a:rPr lang="en-US" sz="1800" spc="-71" dirty="0" smtClean="0">
                <a:gradFill>
                  <a:gsLst>
                    <a:gs pos="100000">
                      <a:srgbClr val="0072C6"/>
                    </a:gs>
                    <a:gs pos="0">
                      <a:srgbClr val="0072C6"/>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12"/>
              </a:rPr>
              <a:t>Office 365</a:t>
            </a:r>
            <a:r>
              <a:rPr lang="en-US" sz="1800" spc="-71" dirty="0" smtClean="0">
                <a:gradFill>
                  <a:gsLst>
                    <a:gs pos="100000">
                      <a:srgbClr val="0072C6"/>
                    </a:gs>
                    <a:gs pos="0">
                      <a:srgbClr val="0072C6"/>
                    </a:gs>
                  </a:gsLst>
                  <a:lin ang="5400000" scaled="0"/>
                </a:gradFill>
                <a:latin typeface="Segoe UI Light"/>
              </a:rPr>
              <a:t>  </a:t>
            </a:r>
            <a:r>
              <a:rPr lang="en-US" sz="1800" spc="-71" dirty="0" smtClean="0">
                <a:solidFill>
                  <a:srgbClr val="505050"/>
                </a:solidFill>
                <a:latin typeface="Segoe UI Light"/>
              </a:rPr>
              <a:t>Twitter</a:t>
            </a:r>
            <a:r>
              <a:rPr lang="en-US" sz="1800" spc="-71" dirty="0" smtClean="0">
                <a:gradFill>
                  <a:gsLst>
                    <a:gs pos="100000">
                      <a:srgbClr val="0072C6"/>
                    </a:gs>
                    <a:gs pos="0">
                      <a:srgbClr val="0072C6"/>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13"/>
              </a:rPr>
              <a:t>@Yammer</a:t>
            </a:r>
            <a:r>
              <a:rPr lang="en-US" sz="1800" spc="-71" dirty="0" smtClean="0">
                <a:gradFill>
                  <a:gsLst>
                    <a:gs pos="100000">
                      <a:srgbClr val="0072C6"/>
                    </a:gs>
                    <a:gs pos="0">
                      <a:srgbClr val="0072C6"/>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14"/>
              </a:rPr>
              <a:t>@Office365</a:t>
            </a:r>
            <a:endParaRPr lang="en-US" sz="1800" spc="-71" dirty="0" smtClean="0">
              <a:gradFill>
                <a:gsLst>
                  <a:gs pos="100000">
                    <a:srgbClr val="0072C6"/>
                  </a:gs>
                  <a:gs pos="0">
                    <a:srgbClr val="0072C6"/>
                  </a:gs>
                </a:gsLst>
                <a:lin ang="5400000" scaled="0"/>
              </a:gradFill>
              <a:latin typeface="Segoe UI Light"/>
            </a:endParaRPr>
          </a:p>
          <a:p>
            <a:pPr marL="0" indent="0">
              <a:spcBef>
                <a:spcPts val="1200"/>
              </a:spcBef>
              <a:buClr>
                <a:srgbClr val="505050"/>
              </a:buClr>
              <a:buFont typeface="Wingdings" panose="05000000000000000000" pitchFamily="2" charset="2"/>
              <a:buNone/>
            </a:pPr>
            <a:r>
              <a:rPr lang="en-US" sz="1800" spc="-71" dirty="0" smtClean="0">
                <a:solidFill>
                  <a:srgbClr val="0072C6"/>
                </a:solidFill>
              </a:rPr>
              <a:t>Research/Whitepaper</a:t>
            </a:r>
          </a:p>
          <a:p>
            <a:pPr lvl="1">
              <a:buClr>
                <a:srgbClr val="505050"/>
              </a:buClr>
            </a:pP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hlinkClick r:id="rId15"/>
              </a:rPr>
              <a:t>Gartner: Magic Quadrant for Social Software in the Workplace</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hlinkClick r:id=""/>
              </a:rPr>
              <a:t>Evolution of the networked enterprise: McKinsey Global Survey results</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hlinkClick r:id="rId16"/>
              </a:rPr>
              <a:t>Yammer’s 2013 Business Value Survey Results</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rPr>
              <a:t> - </a:t>
            </a:r>
            <a:r>
              <a:rPr lang="en-US" sz="1800" dirty="0" smtClean="0">
                <a:gradFill>
                  <a:gsLst>
                    <a:gs pos="1250">
                      <a:srgbClr val="505050"/>
                    </a:gs>
                    <a:gs pos="100000">
                      <a:srgbClr val="505050"/>
                    </a:gs>
                  </a:gsLst>
                  <a:lin ang="5400000" scaled="0"/>
                </a:gradFill>
                <a:latin typeface="Segoe UI Light"/>
                <a:cs typeface="Segoe UI" panose="020B0502040204020203" pitchFamily="34" charset="0"/>
                <a:hlinkClick r:id="rId17"/>
              </a:rPr>
              <a:t>The Rise Of Enterprise Social Networks</a:t>
            </a:r>
            <a:endParaRPr lang="en-US" sz="1800" spc="-70" dirty="0" smtClean="0">
              <a:gradFill>
                <a:gsLst>
                  <a:gs pos="1250">
                    <a:srgbClr val="505050"/>
                  </a:gs>
                  <a:gs pos="100000">
                    <a:srgbClr val="505050"/>
                  </a:gs>
                </a:gsLst>
                <a:lin ang="5400000" scaled="0"/>
              </a:gradFill>
              <a:latin typeface="Segoe UI Light"/>
              <a:cs typeface="Segoe UI" panose="020B0502040204020203" pitchFamily="34" charset="0"/>
            </a:endParaRPr>
          </a:p>
          <a:p>
            <a:pPr marL="0" indent="0">
              <a:spcBef>
                <a:spcPts val="1200"/>
              </a:spcBef>
              <a:buClr>
                <a:srgbClr val="505050"/>
              </a:buClr>
              <a:buFont typeface="Wingdings" panose="05000000000000000000" pitchFamily="2" charset="2"/>
              <a:buNone/>
            </a:pPr>
            <a:r>
              <a:rPr lang="en-US" sz="1800" spc="-71" dirty="0" smtClean="0">
                <a:solidFill>
                  <a:srgbClr val="0072C6"/>
                </a:solidFill>
              </a:rPr>
              <a:t>Press</a:t>
            </a:r>
          </a:p>
          <a:p>
            <a:pPr lvl="1">
              <a:buClr>
                <a:srgbClr val="505050"/>
              </a:buClr>
            </a:pP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18"/>
              </a:rPr>
              <a:t>How Red Robin Transformed Its Business With Yammer</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19"/>
              </a:rPr>
              <a:t>How Teach for America gets the most out of Yammer on a shoestring budget</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0"/>
              </a:rPr>
              <a:t>HK firm creates idea melting pot for 4,000 employees</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1"/>
              </a:rPr>
              <a:t>LexisNexis found that employees who use Yammer are way happier</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2"/>
              </a:rPr>
              <a:t>Switching to Yammer let this company slash helpdesk calls and save $1.5 million a year</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3"/>
              </a:rPr>
              <a:t>How Microsoft got its own employees to use Yammer </a:t>
            </a:r>
          </a:p>
          <a:p>
            <a:pPr marL="0" indent="0">
              <a:spcBef>
                <a:spcPts val="1200"/>
              </a:spcBef>
              <a:buClr>
                <a:srgbClr val="505050"/>
              </a:buClr>
              <a:buFont typeface="Wingdings" panose="05000000000000000000" pitchFamily="2" charset="2"/>
              <a:buNone/>
            </a:pPr>
            <a:r>
              <a:rPr lang="en-US" sz="1800" spc="-71" dirty="0" smtClean="0">
                <a:solidFill>
                  <a:srgbClr val="0072C6"/>
                </a:solidFill>
              </a:rPr>
              <a:t>Videos</a:t>
            </a:r>
          </a:p>
          <a:p>
            <a:pPr lvl="1">
              <a:buClr>
                <a:srgbClr val="505050"/>
              </a:buClr>
            </a:pPr>
            <a:r>
              <a:rPr lang="en-US" sz="1800" dirty="0" smtClean="0">
                <a:gradFill>
                  <a:gsLst>
                    <a:gs pos="1250">
                      <a:srgbClr val="505050"/>
                    </a:gs>
                    <a:gs pos="100000">
                      <a:srgbClr val="505050"/>
                    </a:gs>
                  </a:gsLst>
                  <a:lin ang="5400000" scaled="0"/>
                </a:gradFill>
                <a:latin typeface="Segoe UI Light"/>
                <a:cs typeface="Segoe UI" panose="020B0502040204020203" pitchFamily="34" charset="0"/>
                <a:hlinkClick r:id="rId24"/>
              </a:rPr>
              <a:t>Move Faster Together</a:t>
            </a:r>
            <a:endParaRPr lang="en-US" sz="1800" dirty="0" smtClean="0">
              <a:gradFill>
                <a:gsLst>
                  <a:gs pos="1250">
                    <a:srgbClr val="505050"/>
                  </a:gs>
                  <a:gs pos="100000">
                    <a:srgbClr val="505050"/>
                  </a:gs>
                </a:gsLst>
                <a:lin ang="5400000" scaled="0"/>
              </a:gradFill>
              <a:latin typeface="Segoe UI Light"/>
              <a:cs typeface="Segoe UI" panose="020B0502040204020203" pitchFamily="34" charset="0"/>
            </a:endParaRPr>
          </a:p>
          <a:p>
            <a:pPr lvl="1">
              <a:buClr>
                <a:srgbClr val="505050"/>
              </a:buClr>
            </a:pPr>
            <a:r>
              <a:rPr lang="en-US" sz="1800" dirty="0" smtClean="0">
                <a:gradFill>
                  <a:gsLst>
                    <a:gs pos="1250">
                      <a:srgbClr val="505050"/>
                    </a:gs>
                    <a:gs pos="100000">
                      <a:srgbClr val="505050"/>
                    </a:gs>
                  </a:gsLst>
                  <a:lin ang="5400000" scaled="0"/>
                </a:gradFill>
                <a:latin typeface="Segoe UI Light"/>
                <a:cs typeface="Segoe UI" panose="020B0502040204020203" pitchFamily="34" charset="0"/>
                <a:hlinkClick r:id="rId25"/>
              </a:rPr>
              <a:t>Transform the Way You Work with Yammer</a:t>
            </a:r>
            <a:endParaRPr lang="en-US" sz="1800" dirty="0">
              <a:gradFill>
                <a:gsLst>
                  <a:gs pos="1250">
                    <a:srgbClr val="505050"/>
                  </a:gs>
                  <a:gs pos="100000">
                    <a:srgbClr val="505050"/>
                  </a:gs>
                </a:gsLst>
                <a:lin ang="5400000" scaled="0"/>
              </a:gradFill>
              <a:latin typeface="Segoe UI Light"/>
              <a:cs typeface="Segoe UI" panose="020B0502040204020203" pitchFamily="34" charset="0"/>
            </a:endParaRPr>
          </a:p>
        </p:txBody>
      </p:sp>
      <p:pic>
        <p:nvPicPr>
          <p:cNvPr id="8" name="Picture 7"/>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6065837" y="6213216"/>
            <a:ext cx="2286000" cy="791381"/>
          </a:xfrm>
          <a:prstGeom prst="rect">
            <a:avLst/>
          </a:prstGeom>
        </p:spPr>
      </p:pic>
      <p:pic>
        <p:nvPicPr>
          <p:cNvPr id="10" name="Picture 10"/>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4115310" y="6431188"/>
            <a:ext cx="1706108" cy="355439"/>
          </a:xfrm>
          <a:prstGeom prst="rect">
            <a:avLst/>
          </a:prstGeom>
        </p:spPr>
      </p:pic>
      <p:sp>
        <p:nvSpPr>
          <p:cNvPr id="6" name="Rectangle 5"/>
          <p:cNvSpPr/>
          <p:nvPr/>
        </p:nvSpPr>
        <p:spPr>
          <a:xfrm>
            <a:off x="10028237" y="6435911"/>
            <a:ext cx="2047355" cy="313932"/>
          </a:xfrm>
          <a:prstGeom prst="rect">
            <a:avLst/>
          </a:prstGeom>
        </p:spPr>
        <p:txBody>
          <a:bodyPr wrap="none">
            <a:spAutoFit/>
          </a:bodyPr>
          <a:lstStyle/>
          <a:p>
            <a:pPr marL="0" lvl="1">
              <a:lnSpc>
                <a:spcPct val="90000"/>
              </a:lnSpc>
              <a:spcAft>
                <a:spcPts val="600"/>
              </a:spcAft>
              <a:defRPr/>
            </a:pPr>
            <a:r>
              <a:rPr lang="en-US" sz="1600" dirty="0">
                <a:solidFill>
                  <a:srgbClr val="0072C6"/>
                </a:solidFill>
                <a:hlinkClick r:id="rId4"/>
              </a:rPr>
              <a:t>#</a:t>
            </a:r>
            <a:r>
              <a:rPr lang="en-US" sz="1600" dirty="0" err="1">
                <a:solidFill>
                  <a:srgbClr val="0072C6"/>
                </a:solidFill>
                <a:hlinkClick r:id="rId4"/>
              </a:rPr>
              <a:t>WorkLikeANetwork</a:t>
            </a:r>
            <a:endParaRPr lang="en-US" sz="1600" spc="-70" dirty="0">
              <a:solidFill>
                <a:srgbClr val="0072C6"/>
              </a:solidFill>
            </a:endParaRPr>
          </a:p>
        </p:txBody>
      </p:sp>
    </p:spTree>
    <p:extLst>
      <p:ext uri="{BB962C8B-B14F-4D97-AF65-F5344CB8AC3E}">
        <p14:creationId xmlns:p14="http://schemas.microsoft.com/office/powerpoint/2010/main" val="44963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86423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294256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prstGeom prst="rect">
            <a:avLst/>
          </a:prstGeom>
        </p:spPr>
        <p:txBody>
          <a:bodyPr/>
          <a:lstStyle/>
          <a:p>
            <a:pPr marL="0" indent="0">
              <a:buNone/>
            </a:pPr>
            <a:r>
              <a:rPr lang="en-US" dirty="0" smtClean="0"/>
              <a:t>Expense Tool</a:t>
            </a:r>
          </a:p>
          <a:p>
            <a:pPr lvl="1"/>
            <a:r>
              <a:rPr lang="en-US" dirty="0" smtClean="0"/>
              <a:t>Real-time feedback on a service</a:t>
            </a:r>
            <a:endParaRPr lang="en-US" dirty="0"/>
          </a:p>
          <a:p>
            <a:pPr lvl="1"/>
            <a:r>
              <a:rPr lang="en-US" dirty="0" smtClean="0"/>
              <a:t>Democratized help</a:t>
            </a:r>
            <a:endParaRPr lang="en-US" dirty="0"/>
          </a:p>
          <a:p>
            <a:pPr lvl="1"/>
            <a:r>
              <a:rPr lang="en-US" dirty="0" smtClean="0"/>
              <a:t>Business intelligence on service issues</a:t>
            </a:r>
            <a:endParaRPr lang="en-US" dirty="0"/>
          </a:p>
        </p:txBody>
      </p:sp>
      <p:sp>
        <p:nvSpPr>
          <p:cNvPr id="2" name="Title 1"/>
          <p:cNvSpPr>
            <a:spLocks noGrp="1"/>
          </p:cNvSpPr>
          <p:nvPr>
            <p:ph type="title"/>
          </p:nvPr>
        </p:nvSpPr>
        <p:spPr/>
        <p:txBody>
          <a:bodyPr>
            <a:noAutofit/>
          </a:bodyPr>
          <a:lstStyle/>
          <a:p>
            <a:r>
              <a:rPr lang="en-US" dirty="0" smtClean="0"/>
              <a:t>Social Service Management</a:t>
            </a:r>
            <a:endParaRPr lang="en-US" dirty="0"/>
          </a:p>
        </p:txBody>
      </p:sp>
      <p:pic>
        <p:nvPicPr>
          <p:cNvPr id="4" name="Picture 3"/>
          <p:cNvPicPr>
            <a:picLocks noChangeAspect="1"/>
          </p:cNvPicPr>
          <p:nvPr/>
        </p:nvPicPr>
        <p:blipFill>
          <a:blip r:embed="rId2"/>
          <a:stretch>
            <a:fillRect/>
          </a:stretch>
        </p:blipFill>
        <p:spPr>
          <a:xfrm>
            <a:off x="6680072" y="1306487"/>
            <a:ext cx="6620909" cy="5688038"/>
          </a:xfrm>
          <a:prstGeom prst="rect">
            <a:avLst/>
          </a:prstGeom>
          <a:ln>
            <a:solidFill>
              <a:schemeClr val="tx1"/>
            </a:solidFill>
          </a:ln>
        </p:spPr>
      </p:pic>
      <p:pic>
        <p:nvPicPr>
          <p:cNvPr id="7" name="Picture 6"/>
          <p:cNvPicPr>
            <a:picLocks noChangeAspect="1"/>
          </p:cNvPicPr>
          <p:nvPr/>
        </p:nvPicPr>
        <p:blipFill>
          <a:blip r:embed="rId3"/>
          <a:stretch>
            <a:fillRect/>
          </a:stretch>
        </p:blipFill>
        <p:spPr>
          <a:xfrm>
            <a:off x="292642" y="4016075"/>
            <a:ext cx="6916505" cy="2978450"/>
          </a:xfrm>
          <a:prstGeom prst="rect">
            <a:avLst/>
          </a:prstGeom>
        </p:spPr>
      </p:pic>
      <p:sp>
        <p:nvSpPr>
          <p:cNvPr id="8" name="Rectangle 7"/>
          <p:cNvSpPr/>
          <p:nvPr/>
        </p:nvSpPr>
        <p:spPr bwMode="auto">
          <a:xfrm>
            <a:off x="11226800" y="1249"/>
            <a:ext cx="1209675" cy="1212485"/>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1400" dirty="0" smtClean="0">
                <a:solidFill>
                  <a:srgbClr val="FFFFFF"/>
                </a:solidFill>
                <a:latin typeface="Segoe UI Light"/>
              </a:rPr>
              <a:t>Analytics</a:t>
            </a:r>
            <a:endParaRPr lang="en-US" sz="1400" dirty="0">
              <a:solidFill>
                <a:srgbClr val="FFFFFF"/>
              </a:solidFill>
              <a:latin typeface="Segoe UI Light"/>
            </a:endParaRPr>
          </a:p>
        </p:txBody>
      </p:sp>
      <p:sp>
        <p:nvSpPr>
          <p:cNvPr id="9" name="Rectangle 8"/>
          <p:cNvSpPr/>
          <p:nvPr/>
        </p:nvSpPr>
        <p:spPr bwMode="auto">
          <a:xfrm>
            <a:off x="9952038" y="1249"/>
            <a:ext cx="1273476" cy="121248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1400" dirty="0" smtClean="0">
                <a:solidFill>
                  <a:srgbClr val="FFFFFF"/>
                </a:solidFill>
                <a:latin typeface="Segoe UI Light"/>
              </a:rPr>
              <a:t>Integration</a:t>
            </a:r>
            <a:endParaRPr lang="en-US" sz="1400" dirty="0">
              <a:solidFill>
                <a:srgbClr val="FFFFFF"/>
              </a:solidFill>
              <a:latin typeface="Segoe UI Light"/>
            </a:endParaRPr>
          </a:p>
        </p:txBody>
      </p:sp>
    </p:spTree>
    <p:extLst>
      <p:ext uri="{BB962C8B-B14F-4D97-AF65-F5344CB8AC3E}">
        <p14:creationId xmlns:p14="http://schemas.microsoft.com/office/powerpoint/2010/main" val="169760735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y background"/>
          <p:cNvSpPr/>
          <p:nvPr/>
        </p:nvSpPr>
        <p:spPr bwMode="auto">
          <a:xfrm>
            <a:off x="0" y="0"/>
            <a:ext cx="12436475" cy="6994525"/>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27" name="Picture 3" descr="C:\Users\Jonathan.DUARTE\Desktop\Screen Shot 2014-02-25 at 12.33.25 PM.png" hidden="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9050"/>
            <a:ext cx="12436475" cy="6964426"/>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itle 2"/>
          <p:cNvSpPr>
            <a:spLocks noGrp="1"/>
          </p:cNvSpPr>
          <p:nvPr>
            <p:ph type="title"/>
          </p:nvPr>
        </p:nvSpPr>
        <p:spPr/>
        <p:txBody>
          <a:bodyPr/>
          <a:lstStyle/>
          <a:p>
            <a:pPr>
              <a:lnSpc>
                <a:spcPct val="70000"/>
              </a:lnSpc>
            </a:pPr>
            <a:r>
              <a:rPr lang="en-US" sz="4400" dirty="0">
                <a:solidFill>
                  <a:schemeClr val="bg1"/>
                </a:solidFill>
              </a:rPr>
              <a:t>Work like a network.</a:t>
            </a:r>
          </a:p>
        </p:txBody>
      </p:sp>
      <p:sp>
        <p:nvSpPr>
          <p:cNvPr id="4" name="Rectangle 3"/>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pic>
        <p:nvPicPr>
          <p:cNvPr id="1050" name="rings" descr="C:\Users\Jonathan.DUARTE\Desktop\circles.png"/>
          <p:cNvPicPr>
            <a:picLocks noChangeAspect="1" noChangeArrowheads="1"/>
          </p:cNvPicPr>
          <p:nvPr/>
        </p:nvPicPr>
        <p:blipFill rotWithShape="1">
          <a:blip r:embed="rId4">
            <a:extLst>
              <a:ext uri="{28A0092B-C50C-407E-A947-70E740481C1C}">
                <a14:useLocalDpi xmlns:a14="http://schemas.microsoft.com/office/drawing/2010/main" val="0"/>
              </a:ext>
            </a:extLst>
          </a:blip>
          <a:srcRect l="9618" t="30152" r="9809" b="29918"/>
          <a:stretch/>
        </p:blipFill>
        <p:spPr bwMode="auto">
          <a:xfrm>
            <a:off x="1349827" y="2579744"/>
            <a:ext cx="9997439" cy="2778923"/>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37" name="1"/>
          <p:cNvGrpSpPr/>
          <p:nvPr/>
        </p:nvGrpSpPr>
        <p:grpSpPr>
          <a:xfrm>
            <a:off x="1775677" y="2175240"/>
            <a:ext cx="9887305" cy="4589438"/>
            <a:chOff x="1643157" y="1711420"/>
            <a:chExt cx="9887305" cy="4589438"/>
          </a:xfrm>
        </p:grpSpPr>
        <p:pic>
          <p:nvPicPr>
            <p:cNvPr id="1028" name="person1" descr="C:\Users\Jonathan.DUARTE\Desktop\person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31992" y="2217691"/>
              <a:ext cx="450850" cy="450850"/>
            </a:xfrm>
            <a:prstGeom prst="rect">
              <a:avLst/>
            </a:prstGeom>
            <a:noFill/>
            <a:extLst>
              <a:ext uri="{909E8E84-426E-40dd-AFC4-6F175D3DCCD1}">
                <a14:hiddenFill xmlns="" xmlns:a14="http://schemas.microsoft.com/office/drawing/2010/main">
                  <a:solidFill>
                    <a:srgbClr val="FFFFFF"/>
                  </a:solidFill>
                </a14:hiddenFill>
              </a:ext>
            </a:extLst>
          </p:spPr>
        </p:pic>
        <p:pic>
          <p:nvPicPr>
            <p:cNvPr id="1029" name="person2" descr="C:\Users\Jonathan.DUARTE\Desktop\person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98662" y="1711420"/>
              <a:ext cx="431800" cy="431800"/>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erson3" descr="C:\Users\Jonathan.DUARTE\Desktop\person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43157" y="5519808"/>
              <a:ext cx="781050" cy="781050"/>
            </a:xfrm>
            <a:prstGeom prst="rect">
              <a:avLst/>
            </a:prstGeom>
            <a:noFill/>
            <a:extLst>
              <a:ext uri="{909E8E84-426E-40dd-AFC4-6F175D3DCCD1}">
                <a14:hiddenFill xmlns="" xmlns:a14="http://schemas.microsoft.com/office/drawing/2010/main">
                  <a:solidFill>
                    <a:srgbClr val="FFFFFF"/>
                  </a:solidFill>
                </a14:hiddenFill>
              </a:ext>
            </a:extLst>
          </p:spPr>
        </p:pic>
        <p:pic>
          <p:nvPicPr>
            <p:cNvPr id="1031" name="person4" descr="C:\Users\Jonathan.DUARTE\Desktop\person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86338" y="4382083"/>
              <a:ext cx="527050" cy="527050"/>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140" name="3"/>
          <p:cNvGrpSpPr/>
          <p:nvPr/>
        </p:nvGrpSpPr>
        <p:grpSpPr>
          <a:xfrm>
            <a:off x="3942520" y="1533033"/>
            <a:ext cx="3562350" cy="4733606"/>
            <a:chOff x="3810000" y="1069213"/>
            <a:chExt cx="3562350" cy="4733606"/>
          </a:xfrm>
        </p:grpSpPr>
        <p:grpSp>
          <p:nvGrpSpPr>
            <p:cNvPr id="19" name="cloud"/>
            <p:cNvGrpSpPr/>
            <p:nvPr/>
          </p:nvGrpSpPr>
          <p:grpSpPr>
            <a:xfrm>
              <a:off x="4543119" y="1334558"/>
              <a:ext cx="348983" cy="348983"/>
              <a:chOff x="4939062" y="5339275"/>
              <a:chExt cx="518401" cy="518401"/>
            </a:xfrm>
          </p:grpSpPr>
          <p:sp>
            <p:nvSpPr>
              <p:cNvPr id="21" name="Oval 20"/>
              <p:cNvSpPr/>
              <p:nvPr/>
            </p:nvSpPr>
            <p:spPr bwMode="auto">
              <a:xfrm>
                <a:off x="4939062" y="5339275"/>
                <a:ext cx="518401" cy="518401"/>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5012934" y="5470207"/>
                <a:ext cx="407648" cy="266700"/>
              </a:xfrm>
              <a:prstGeom prst="rect">
                <a:avLst/>
              </a:prstGeom>
              <a:blipFill dpi="0" rotWithShape="1">
                <a:blip r:embed="rId9">
                  <a:alphaModFix amt="35000"/>
                </a:blip>
                <a:srcRect/>
                <a:tile tx="0" ty="0" sx="65000" sy="65000" flip="none" algn="ctr"/>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1032" name="skype" descr="C:\Users\Jonathan.DUARTE\Desktop\4.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50050" y="1069213"/>
              <a:ext cx="622300" cy="60960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28" name="talk"/>
            <p:cNvGrpSpPr/>
            <p:nvPr/>
          </p:nvGrpSpPr>
          <p:grpSpPr>
            <a:xfrm>
              <a:off x="3810000" y="5291087"/>
              <a:ext cx="511732" cy="511732"/>
              <a:chOff x="3810000" y="5291087"/>
              <a:chExt cx="511732" cy="511732"/>
            </a:xfrm>
          </p:grpSpPr>
          <p:sp>
            <p:nvSpPr>
              <p:cNvPr id="27" name="Freeform 17"/>
              <p:cNvSpPr>
                <a:spLocks/>
              </p:cNvSpPr>
              <p:nvPr/>
            </p:nvSpPr>
            <p:spPr bwMode="auto">
              <a:xfrm>
                <a:off x="3942732" y="5426145"/>
                <a:ext cx="248267" cy="252547"/>
              </a:xfrm>
              <a:custGeom>
                <a:avLst/>
                <a:gdLst>
                  <a:gd name="T0" fmla="*/ 50 w 57"/>
                  <a:gd name="T1" fmla="*/ 0 h 58"/>
                  <a:gd name="T2" fmla="*/ 7 w 57"/>
                  <a:gd name="T3" fmla="*/ 0 h 58"/>
                  <a:gd name="T4" fmla="*/ 0 w 57"/>
                  <a:gd name="T5" fmla="*/ 8 h 58"/>
                  <a:gd name="T6" fmla="*/ 0 w 57"/>
                  <a:gd name="T7" fmla="*/ 35 h 58"/>
                  <a:gd name="T8" fmla="*/ 7 w 57"/>
                  <a:gd name="T9" fmla="*/ 43 h 58"/>
                  <a:gd name="T10" fmla="*/ 18 w 57"/>
                  <a:gd name="T11" fmla="*/ 43 h 58"/>
                  <a:gd name="T12" fmla="*/ 40 w 57"/>
                  <a:gd name="T13" fmla="*/ 58 h 58"/>
                  <a:gd name="T14" fmla="*/ 36 w 57"/>
                  <a:gd name="T15" fmla="*/ 43 h 58"/>
                  <a:gd name="T16" fmla="*/ 50 w 57"/>
                  <a:gd name="T17" fmla="*/ 43 h 58"/>
                  <a:gd name="T18" fmla="*/ 57 w 57"/>
                  <a:gd name="T19" fmla="*/ 36 h 58"/>
                  <a:gd name="T20" fmla="*/ 57 w 57"/>
                  <a:gd name="T21" fmla="*/ 8 h 58"/>
                  <a:gd name="T22" fmla="*/ 50 w 57"/>
                  <a:gd name="T2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58">
                    <a:moveTo>
                      <a:pt x="50" y="0"/>
                    </a:moveTo>
                    <a:cubicBezTo>
                      <a:pt x="7" y="0"/>
                      <a:pt x="7" y="0"/>
                      <a:pt x="7" y="0"/>
                    </a:cubicBezTo>
                    <a:cubicBezTo>
                      <a:pt x="4" y="0"/>
                      <a:pt x="0" y="3"/>
                      <a:pt x="0" y="8"/>
                    </a:cubicBezTo>
                    <a:cubicBezTo>
                      <a:pt x="0" y="35"/>
                      <a:pt x="0" y="35"/>
                      <a:pt x="0" y="35"/>
                    </a:cubicBezTo>
                    <a:cubicBezTo>
                      <a:pt x="0" y="40"/>
                      <a:pt x="3" y="43"/>
                      <a:pt x="7" y="43"/>
                    </a:cubicBezTo>
                    <a:cubicBezTo>
                      <a:pt x="18" y="43"/>
                      <a:pt x="18" y="43"/>
                      <a:pt x="18" y="43"/>
                    </a:cubicBezTo>
                    <a:cubicBezTo>
                      <a:pt x="40" y="58"/>
                      <a:pt x="40" y="58"/>
                      <a:pt x="40" y="58"/>
                    </a:cubicBezTo>
                    <a:cubicBezTo>
                      <a:pt x="36" y="43"/>
                      <a:pt x="36" y="43"/>
                      <a:pt x="36" y="43"/>
                    </a:cubicBezTo>
                    <a:cubicBezTo>
                      <a:pt x="50" y="43"/>
                      <a:pt x="50" y="43"/>
                      <a:pt x="50" y="43"/>
                    </a:cubicBezTo>
                    <a:cubicBezTo>
                      <a:pt x="55" y="43"/>
                      <a:pt x="57" y="40"/>
                      <a:pt x="57" y="36"/>
                    </a:cubicBezTo>
                    <a:cubicBezTo>
                      <a:pt x="57" y="8"/>
                      <a:pt x="57" y="8"/>
                      <a:pt x="57" y="8"/>
                    </a:cubicBezTo>
                    <a:cubicBezTo>
                      <a:pt x="57" y="3"/>
                      <a:pt x="55" y="0"/>
                      <a:pt x="50" y="0"/>
                    </a:cubicBezTo>
                  </a:path>
                </a:pathLst>
              </a:custGeom>
              <a:solidFill>
                <a:srgbClr val="FFFFFF">
                  <a:alpha val="35000"/>
                </a:srgbClr>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7" name="Oval 46"/>
              <p:cNvSpPr/>
              <p:nvPr/>
            </p:nvSpPr>
            <p:spPr bwMode="auto">
              <a:xfrm flipH="1">
                <a:off x="3810000" y="5291087"/>
                <a:ext cx="511732" cy="511732"/>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48" name="Listen"/>
          <p:cNvGrpSpPr/>
          <p:nvPr/>
        </p:nvGrpSpPr>
        <p:grpSpPr>
          <a:xfrm>
            <a:off x="1364793" y="3237397"/>
            <a:ext cx="2750827" cy="1297118"/>
            <a:chOff x="1283981" y="2776491"/>
            <a:chExt cx="2750827" cy="1297118"/>
          </a:xfrm>
        </p:grpSpPr>
        <p:sp>
          <p:nvSpPr>
            <p:cNvPr id="63" name="TextBox 62"/>
            <p:cNvSpPr txBox="1"/>
            <p:nvPr/>
          </p:nvSpPr>
          <p:spPr>
            <a:xfrm>
              <a:off x="1283981" y="2776491"/>
              <a:ext cx="2750827" cy="719773"/>
            </a:xfrm>
            <a:prstGeom prst="rect">
              <a:avLst/>
            </a:prstGeom>
            <a:noFill/>
          </p:spPr>
          <p:txBody>
            <a:bodyPr wrap="square" lIns="0" tIns="0" rIns="0" bIns="0" rtlCol="0" anchor="ctr">
              <a:noAutofit/>
            </a:bodyPr>
            <a:lstStyle/>
            <a:p>
              <a:pPr indent="228600" algn="ctr">
                <a:lnSpc>
                  <a:spcPct val="70000"/>
                </a:lnSpc>
              </a:pPr>
              <a:r>
                <a:rPr lang="en-US" sz="3600" dirty="0">
                  <a:solidFill>
                    <a:srgbClr val="FFFFFF"/>
                  </a:solidFill>
                  <a:latin typeface="Segoe UI Light"/>
                </a:rPr>
                <a:t>Listen</a:t>
              </a:r>
            </a:p>
          </p:txBody>
        </p:sp>
        <p:sp>
          <p:nvSpPr>
            <p:cNvPr id="64" name="TextBox 63"/>
            <p:cNvSpPr txBox="1"/>
            <p:nvPr/>
          </p:nvSpPr>
          <p:spPr>
            <a:xfrm>
              <a:off x="1283981" y="3352098"/>
              <a:ext cx="2750827" cy="721511"/>
            </a:xfrm>
            <a:prstGeom prst="rect">
              <a:avLst/>
            </a:prstGeom>
            <a:noFill/>
          </p:spPr>
          <p:txBody>
            <a:bodyPr wrap="square" lIns="0" tIns="0" rIns="0" bIns="0" rtlCol="0">
              <a:noAutofit/>
            </a:bodyPr>
            <a:lstStyle/>
            <a:p>
              <a:pPr marL="228600" algn="ctr">
                <a:lnSpc>
                  <a:spcPct val="85000"/>
                </a:lnSpc>
              </a:pPr>
              <a:r>
                <a:rPr lang="en-US" sz="1900" dirty="0" smtClean="0">
                  <a:solidFill>
                    <a:srgbClr val="FFFFFF"/>
                  </a:solidFill>
                  <a:latin typeface="Segoe UI Light"/>
                </a:rPr>
                <a:t>to conversations</a:t>
              </a:r>
            </a:p>
            <a:p>
              <a:pPr marL="228600" algn="ctr">
                <a:lnSpc>
                  <a:spcPct val="85000"/>
                </a:lnSpc>
              </a:pPr>
              <a:r>
                <a:rPr lang="en-US" sz="1900" dirty="0">
                  <a:solidFill>
                    <a:srgbClr val="FFFFFF"/>
                  </a:solidFill>
                  <a:latin typeface="Segoe UI Light"/>
                </a:rPr>
                <a:t>t</a:t>
              </a:r>
              <a:r>
                <a:rPr lang="en-US" sz="1900" dirty="0" smtClean="0">
                  <a:solidFill>
                    <a:srgbClr val="FFFFFF"/>
                  </a:solidFill>
                  <a:latin typeface="Segoe UI Light"/>
                </a:rPr>
                <a:t>hat matter</a:t>
              </a:r>
              <a:endParaRPr lang="en-US" sz="1900" dirty="0">
                <a:solidFill>
                  <a:srgbClr val="FFFFFF"/>
                </a:solidFill>
                <a:latin typeface="Segoe UI Light"/>
              </a:endParaRPr>
            </a:p>
          </p:txBody>
        </p:sp>
      </p:grpSp>
      <p:grpSp>
        <p:nvGrpSpPr>
          <p:cNvPr id="66" name="Adapt"/>
          <p:cNvGrpSpPr/>
          <p:nvPr/>
        </p:nvGrpSpPr>
        <p:grpSpPr>
          <a:xfrm>
            <a:off x="4966458" y="3237397"/>
            <a:ext cx="2750827" cy="1297118"/>
            <a:chOff x="1283981" y="2776491"/>
            <a:chExt cx="2750827" cy="1297118"/>
          </a:xfrm>
        </p:grpSpPr>
        <p:sp>
          <p:nvSpPr>
            <p:cNvPr id="67" name="TextBox 66"/>
            <p:cNvSpPr txBox="1"/>
            <p:nvPr/>
          </p:nvSpPr>
          <p:spPr>
            <a:xfrm>
              <a:off x="1283981" y="2776491"/>
              <a:ext cx="2750827" cy="719773"/>
            </a:xfrm>
            <a:prstGeom prst="rect">
              <a:avLst/>
            </a:prstGeom>
            <a:noFill/>
          </p:spPr>
          <p:txBody>
            <a:bodyPr wrap="square" lIns="0" tIns="0" rIns="0" bIns="0" rtlCol="0" anchor="ctr">
              <a:noAutofit/>
            </a:bodyPr>
            <a:lstStyle/>
            <a:p>
              <a:pPr indent="228600" algn="ctr">
                <a:lnSpc>
                  <a:spcPct val="70000"/>
                </a:lnSpc>
              </a:pPr>
              <a:r>
                <a:rPr lang="en-US" sz="3600" dirty="0" smtClean="0">
                  <a:solidFill>
                    <a:srgbClr val="FFFFFF"/>
                  </a:solidFill>
                  <a:latin typeface="Segoe UI Light"/>
                </a:rPr>
                <a:t>Adapt</a:t>
              </a:r>
              <a:endParaRPr lang="en-US" sz="3600" dirty="0">
                <a:solidFill>
                  <a:srgbClr val="FFFFFF"/>
                </a:solidFill>
                <a:latin typeface="Segoe UI Light"/>
              </a:endParaRPr>
            </a:p>
          </p:txBody>
        </p:sp>
        <p:sp>
          <p:nvSpPr>
            <p:cNvPr id="68" name="TextBox 67"/>
            <p:cNvSpPr txBox="1"/>
            <p:nvPr/>
          </p:nvSpPr>
          <p:spPr>
            <a:xfrm>
              <a:off x="1283981" y="3352098"/>
              <a:ext cx="2750827" cy="721511"/>
            </a:xfrm>
            <a:prstGeom prst="rect">
              <a:avLst/>
            </a:prstGeom>
            <a:noFill/>
          </p:spPr>
          <p:txBody>
            <a:bodyPr wrap="square" lIns="0" tIns="0" rIns="0" bIns="0" rtlCol="0">
              <a:noAutofit/>
            </a:bodyPr>
            <a:lstStyle/>
            <a:p>
              <a:pPr marL="228600" algn="ctr">
                <a:lnSpc>
                  <a:spcPct val="85000"/>
                </a:lnSpc>
              </a:pPr>
              <a:r>
                <a:rPr lang="en-US" sz="1900" dirty="0">
                  <a:solidFill>
                    <a:srgbClr val="FFFFFF"/>
                  </a:solidFill>
                  <a:latin typeface="Segoe UI Light"/>
                </a:rPr>
                <a:t>a</a:t>
              </a:r>
              <a:r>
                <a:rPr lang="en-US" sz="1900" dirty="0" smtClean="0">
                  <a:solidFill>
                    <a:srgbClr val="FFFFFF"/>
                  </a:solidFill>
                  <a:latin typeface="Segoe UI Light"/>
                </a:rPr>
                <a:t>nd make </a:t>
              </a:r>
              <a:br>
                <a:rPr lang="en-US" sz="1900" dirty="0" smtClean="0">
                  <a:solidFill>
                    <a:srgbClr val="FFFFFF"/>
                  </a:solidFill>
                  <a:latin typeface="Segoe UI Light"/>
                </a:rPr>
              </a:br>
              <a:r>
                <a:rPr lang="en-US" sz="1900" dirty="0" smtClean="0">
                  <a:solidFill>
                    <a:srgbClr val="FFFFFF"/>
                  </a:solidFill>
                  <a:latin typeface="Segoe UI Light"/>
                </a:rPr>
                <a:t>smarter </a:t>
              </a:r>
              <a:br>
                <a:rPr lang="en-US" sz="1900" dirty="0" smtClean="0">
                  <a:solidFill>
                    <a:srgbClr val="FFFFFF"/>
                  </a:solidFill>
                  <a:latin typeface="Segoe UI Light"/>
                </a:rPr>
              </a:br>
              <a:r>
                <a:rPr lang="en-US" sz="1900" dirty="0" smtClean="0">
                  <a:solidFill>
                    <a:srgbClr val="FFFFFF"/>
                  </a:solidFill>
                  <a:latin typeface="Segoe UI Light"/>
                </a:rPr>
                <a:t>decisions</a:t>
              </a:r>
              <a:endParaRPr lang="en-US" sz="1900" dirty="0">
                <a:solidFill>
                  <a:srgbClr val="FFFFFF"/>
                </a:solidFill>
                <a:latin typeface="Segoe UI Light"/>
              </a:endParaRPr>
            </a:p>
          </p:txBody>
        </p:sp>
      </p:grpSp>
      <p:grpSp>
        <p:nvGrpSpPr>
          <p:cNvPr id="69" name="Grow"/>
          <p:cNvGrpSpPr/>
          <p:nvPr/>
        </p:nvGrpSpPr>
        <p:grpSpPr>
          <a:xfrm>
            <a:off x="8567856" y="3237397"/>
            <a:ext cx="2750827" cy="1297118"/>
            <a:chOff x="1283981" y="2776491"/>
            <a:chExt cx="2750827" cy="1297118"/>
          </a:xfrm>
        </p:grpSpPr>
        <p:sp>
          <p:nvSpPr>
            <p:cNvPr id="70" name="TextBox 69"/>
            <p:cNvSpPr txBox="1"/>
            <p:nvPr/>
          </p:nvSpPr>
          <p:spPr>
            <a:xfrm>
              <a:off x="1283981" y="2776491"/>
              <a:ext cx="2750827" cy="719773"/>
            </a:xfrm>
            <a:prstGeom prst="rect">
              <a:avLst/>
            </a:prstGeom>
            <a:noFill/>
          </p:spPr>
          <p:txBody>
            <a:bodyPr wrap="square" lIns="0" tIns="0" rIns="0" bIns="0" rtlCol="0" anchor="ctr">
              <a:noAutofit/>
            </a:bodyPr>
            <a:lstStyle/>
            <a:p>
              <a:pPr indent="228600" algn="ctr">
                <a:lnSpc>
                  <a:spcPct val="70000"/>
                </a:lnSpc>
              </a:pPr>
              <a:r>
                <a:rPr lang="en-US" sz="3600" dirty="0" smtClean="0">
                  <a:solidFill>
                    <a:srgbClr val="FFFFFF"/>
                  </a:solidFill>
                  <a:latin typeface="Segoe UI Light"/>
                </a:rPr>
                <a:t>Grow</a:t>
              </a:r>
              <a:endParaRPr lang="en-US" sz="3600" dirty="0">
                <a:solidFill>
                  <a:srgbClr val="FFFFFF"/>
                </a:solidFill>
                <a:latin typeface="Segoe UI Light"/>
              </a:endParaRPr>
            </a:p>
          </p:txBody>
        </p:sp>
        <p:sp>
          <p:nvSpPr>
            <p:cNvPr id="71" name="TextBox 70"/>
            <p:cNvSpPr txBox="1"/>
            <p:nvPr/>
          </p:nvSpPr>
          <p:spPr>
            <a:xfrm>
              <a:off x="1283981" y="3352098"/>
              <a:ext cx="2750827" cy="721511"/>
            </a:xfrm>
            <a:prstGeom prst="rect">
              <a:avLst/>
            </a:prstGeom>
            <a:noFill/>
          </p:spPr>
          <p:txBody>
            <a:bodyPr wrap="square" lIns="0" tIns="0" rIns="0" bIns="0" rtlCol="0">
              <a:noAutofit/>
            </a:bodyPr>
            <a:lstStyle/>
            <a:p>
              <a:pPr marL="228600" algn="ctr">
                <a:lnSpc>
                  <a:spcPct val="85000"/>
                </a:lnSpc>
              </a:pPr>
              <a:r>
                <a:rPr lang="en-US" sz="1900" dirty="0">
                  <a:solidFill>
                    <a:srgbClr val="FFFFFF"/>
                  </a:solidFill>
                  <a:latin typeface="Segoe UI Light"/>
                </a:rPr>
                <a:t>y</a:t>
              </a:r>
              <a:r>
                <a:rPr lang="en-US" sz="1900" dirty="0" smtClean="0">
                  <a:solidFill>
                    <a:srgbClr val="FFFFFF"/>
                  </a:solidFill>
                  <a:latin typeface="Segoe UI Light"/>
                </a:rPr>
                <a:t>our </a:t>
              </a:r>
              <a:br>
                <a:rPr lang="en-US" sz="1900" dirty="0" smtClean="0">
                  <a:solidFill>
                    <a:srgbClr val="FFFFFF"/>
                  </a:solidFill>
                  <a:latin typeface="Segoe UI Light"/>
                </a:rPr>
              </a:br>
              <a:r>
                <a:rPr lang="en-US" sz="1900" dirty="0" smtClean="0">
                  <a:solidFill>
                    <a:srgbClr val="FFFFFF"/>
                  </a:solidFill>
                  <a:latin typeface="Segoe UI Light"/>
                </a:rPr>
                <a:t>business</a:t>
              </a:r>
              <a:endParaRPr lang="en-US" sz="1900" dirty="0">
                <a:solidFill>
                  <a:srgbClr val="FFFFFF"/>
                </a:solidFill>
                <a:latin typeface="Segoe UI Light"/>
              </a:endParaRPr>
            </a:p>
          </p:txBody>
        </p:sp>
      </p:grpSp>
      <p:cxnSp>
        <p:nvCxnSpPr>
          <p:cNvPr id="53" name="Straight Connector 52"/>
          <p:cNvCxnSpPr/>
          <p:nvPr/>
        </p:nvCxnSpPr>
        <p:spPr>
          <a:xfrm flipV="1">
            <a:off x="864127" y="2579744"/>
            <a:ext cx="500666" cy="1701220"/>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936013" y="4822092"/>
            <a:ext cx="958632" cy="124957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2556727" y="6071665"/>
            <a:ext cx="1364362" cy="230980"/>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4449490" y="5325447"/>
            <a:ext cx="766999" cy="54555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5561770" y="5304901"/>
            <a:ext cx="1079500" cy="89214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2373276" y="4975500"/>
            <a:ext cx="1465440" cy="105330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1104070" y="4467841"/>
            <a:ext cx="692944" cy="7060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4167328" y="4913011"/>
            <a:ext cx="951530" cy="14415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V="1">
            <a:off x="4115620" y="4326208"/>
            <a:ext cx="1224694" cy="42148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3748840" y="4657115"/>
            <a:ext cx="124624" cy="9057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1748381" y="1947366"/>
            <a:ext cx="2899782" cy="22787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1675570" y="2525321"/>
            <a:ext cx="408296" cy="43563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V="1">
            <a:off x="3838716" y="3035570"/>
            <a:ext cx="276904" cy="18335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V="1">
            <a:off x="4456384" y="2135491"/>
            <a:ext cx="278509" cy="459288"/>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565934" y="2953813"/>
            <a:ext cx="829149" cy="36512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4" name="Straight Connector 1023"/>
          <p:cNvCxnSpPr/>
          <p:nvPr/>
        </p:nvCxnSpPr>
        <p:spPr>
          <a:xfrm>
            <a:off x="4999794" y="2094976"/>
            <a:ext cx="766760" cy="820737"/>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8" name="Straight Connector 1037"/>
          <p:cNvCxnSpPr/>
          <p:nvPr/>
        </p:nvCxnSpPr>
        <p:spPr>
          <a:xfrm flipV="1">
            <a:off x="6864314" y="2133109"/>
            <a:ext cx="234156" cy="630999"/>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0" name="Straight Connector 1039"/>
          <p:cNvCxnSpPr/>
          <p:nvPr/>
        </p:nvCxnSpPr>
        <p:spPr>
          <a:xfrm>
            <a:off x="7432673" y="2044627"/>
            <a:ext cx="765141" cy="71948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2" name="Straight Connector 1041"/>
          <p:cNvCxnSpPr/>
          <p:nvPr/>
        </p:nvCxnSpPr>
        <p:spPr>
          <a:xfrm flipH="1">
            <a:off x="8012870" y="3114151"/>
            <a:ext cx="266700" cy="1453360"/>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4" name="Straight Connector 1043"/>
          <p:cNvCxnSpPr/>
          <p:nvPr/>
        </p:nvCxnSpPr>
        <p:spPr>
          <a:xfrm>
            <a:off x="7485819" y="4522581"/>
            <a:ext cx="334998" cy="13453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6" name="Straight Connector 1045"/>
          <p:cNvCxnSpPr/>
          <p:nvPr/>
        </p:nvCxnSpPr>
        <p:spPr>
          <a:xfrm flipV="1">
            <a:off x="8138353" y="4373833"/>
            <a:ext cx="852417" cy="28328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8" name="Straight Connector 1047"/>
          <p:cNvCxnSpPr/>
          <p:nvPr/>
        </p:nvCxnSpPr>
        <p:spPr>
          <a:xfrm>
            <a:off x="6641270" y="5057165"/>
            <a:ext cx="241300" cy="99631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1" name="Straight Connector 1050"/>
          <p:cNvCxnSpPr/>
          <p:nvPr/>
        </p:nvCxnSpPr>
        <p:spPr>
          <a:xfrm flipV="1">
            <a:off x="7273889" y="5655983"/>
            <a:ext cx="1665830" cy="61065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3" name="Straight Connector 1052"/>
          <p:cNvCxnSpPr/>
          <p:nvPr/>
        </p:nvCxnSpPr>
        <p:spPr>
          <a:xfrm>
            <a:off x="8138353" y="4831616"/>
            <a:ext cx="821496" cy="572657"/>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5" name="Straight Connector 1054"/>
          <p:cNvCxnSpPr/>
          <p:nvPr/>
        </p:nvCxnSpPr>
        <p:spPr>
          <a:xfrm flipV="1">
            <a:off x="9273346" y="4934503"/>
            <a:ext cx="250824" cy="41237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7" name="Straight Connector 1056"/>
          <p:cNvCxnSpPr/>
          <p:nvPr/>
        </p:nvCxnSpPr>
        <p:spPr>
          <a:xfrm>
            <a:off x="9384219" y="5636934"/>
            <a:ext cx="1218657" cy="34669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9" name="Straight Connector 1058"/>
          <p:cNvCxnSpPr/>
          <p:nvPr/>
        </p:nvCxnSpPr>
        <p:spPr>
          <a:xfrm>
            <a:off x="10519532" y="4970738"/>
            <a:ext cx="320809" cy="68524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1" name="Straight Connector 1060"/>
          <p:cNvCxnSpPr/>
          <p:nvPr/>
        </p:nvCxnSpPr>
        <p:spPr>
          <a:xfrm>
            <a:off x="8595483" y="3035570"/>
            <a:ext cx="452437" cy="23098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3" name="Straight Connector 1062"/>
          <p:cNvCxnSpPr/>
          <p:nvPr/>
        </p:nvCxnSpPr>
        <p:spPr>
          <a:xfrm flipV="1">
            <a:off x="7478676" y="1366314"/>
            <a:ext cx="2090738" cy="31912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5" name="Straight Connector 1064"/>
          <p:cNvCxnSpPr/>
          <p:nvPr/>
        </p:nvCxnSpPr>
        <p:spPr>
          <a:xfrm>
            <a:off x="9892470" y="1525890"/>
            <a:ext cx="120650" cy="117392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7" name="Straight Connector 1066"/>
          <p:cNvCxnSpPr/>
          <p:nvPr/>
        </p:nvCxnSpPr>
        <p:spPr>
          <a:xfrm>
            <a:off x="10105195" y="1340120"/>
            <a:ext cx="1159324" cy="91228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9" name="Straight Connector 1068"/>
          <p:cNvCxnSpPr/>
          <p:nvPr/>
        </p:nvCxnSpPr>
        <p:spPr>
          <a:xfrm flipV="1">
            <a:off x="10912439" y="2594779"/>
            <a:ext cx="434827" cy="44079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65411" y="875050"/>
            <a:ext cx="5981378" cy="677108"/>
          </a:xfrm>
          <a:prstGeom prst="rect">
            <a:avLst/>
          </a:prstGeom>
        </p:spPr>
        <p:txBody>
          <a:bodyPr wrap="square">
            <a:spAutoFit/>
          </a:bodyPr>
          <a:lstStyle/>
          <a:p>
            <a:r>
              <a:rPr lang="en-US" sz="1900" dirty="0">
                <a:solidFill>
                  <a:srgbClr val="FFFFFF"/>
                </a:solidFill>
                <a:latin typeface="Segoe UI Light"/>
              </a:rPr>
              <a:t>Seamless social experiences across familiar </a:t>
            </a:r>
            <a:r>
              <a:rPr lang="en-US" sz="1900" dirty="0" smtClean="0">
                <a:solidFill>
                  <a:srgbClr val="FFFFFF"/>
                </a:solidFill>
                <a:latin typeface="Segoe UI Light"/>
              </a:rPr>
              <a:t>applications, all delivered </a:t>
            </a:r>
            <a:r>
              <a:rPr lang="en-US" sz="1900" dirty="0">
                <a:solidFill>
                  <a:srgbClr val="FFFFFF"/>
                </a:solidFill>
                <a:latin typeface="Segoe UI Light"/>
              </a:rPr>
              <a:t>on an enterprise-grade </a:t>
            </a:r>
            <a:r>
              <a:rPr lang="en-US" sz="1900" dirty="0" smtClean="0">
                <a:solidFill>
                  <a:srgbClr val="FFFFFF"/>
                </a:solidFill>
                <a:latin typeface="Segoe UI Light"/>
              </a:rPr>
              <a:t>platform</a:t>
            </a:r>
            <a:endParaRPr lang="en-US" sz="1900" dirty="0">
              <a:solidFill>
                <a:srgbClr val="FFFFFF"/>
              </a:solidFill>
              <a:latin typeface="Segoe UI Light"/>
            </a:endParaRPr>
          </a:p>
        </p:txBody>
      </p:sp>
      <p:grpSp>
        <p:nvGrpSpPr>
          <p:cNvPr id="1120" name="Group 1119"/>
          <p:cNvGrpSpPr/>
          <p:nvPr/>
        </p:nvGrpSpPr>
        <p:grpSpPr>
          <a:xfrm>
            <a:off x="-455742" y="979030"/>
            <a:ext cx="10560937" cy="5790410"/>
            <a:chOff x="-455742" y="979030"/>
            <a:chExt cx="10560937" cy="5790410"/>
          </a:xfrm>
        </p:grpSpPr>
        <p:grpSp>
          <p:nvGrpSpPr>
            <p:cNvPr id="25" name="Group 24"/>
            <p:cNvGrpSpPr/>
            <p:nvPr/>
          </p:nvGrpSpPr>
          <p:grpSpPr>
            <a:xfrm>
              <a:off x="-455742" y="979030"/>
              <a:ext cx="10560937" cy="5790410"/>
              <a:chOff x="-455742" y="979030"/>
              <a:chExt cx="10560937" cy="5790410"/>
            </a:xfrm>
          </p:grpSpPr>
          <p:grpSp>
            <p:nvGrpSpPr>
              <p:cNvPr id="24" name="Group 23"/>
              <p:cNvGrpSpPr/>
              <p:nvPr/>
            </p:nvGrpSpPr>
            <p:grpSpPr>
              <a:xfrm>
                <a:off x="-455742" y="979030"/>
                <a:ext cx="10560937" cy="5790410"/>
                <a:chOff x="-455742" y="979030"/>
                <a:chExt cx="10560937" cy="5790410"/>
              </a:xfrm>
            </p:grpSpPr>
            <p:grpSp>
              <p:nvGrpSpPr>
                <p:cNvPr id="1138" name="2"/>
                <p:cNvGrpSpPr/>
                <p:nvPr/>
              </p:nvGrpSpPr>
              <p:grpSpPr>
                <a:xfrm>
                  <a:off x="560192" y="979030"/>
                  <a:ext cx="9545003" cy="5790410"/>
                  <a:chOff x="427672" y="515210"/>
                  <a:chExt cx="9545003" cy="5790410"/>
                </a:xfrm>
              </p:grpSpPr>
              <p:grpSp>
                <p:nvGrpSpPr>
                  <p:cNvPr id="10" name="yammer"/>
                  <p:cNvGrpSpPr/>
                  <p:nvPr/>
                </p:nvGrpSpPr>
                <p:grpSpPr>
                  <a:xfrm>
                    <a:off x="427672" y="3835748"/>
                    <a:ext cx="518401" cy="518401"/>
                    <a:chOff x="427672" y="3835748"/>
                    <a:chExt cx="518401" cy="518401"/>
                  </a:xfrm>
                </p:grpSpPr>
                <p:sp>
                  <p:nvSpPr>
                    <p:cNvPr id="13" name="Oval 12"/>
                    <p:cNvSpPr/>
                    <p:nvPr/>
                  </p:nvSpPr>
                  <p:spPr bwMode="auto">
                    <a:xfrm flipH="1">
                      <a:off x="427672" y="3835748"/>
                      <a:ext cx="518401" cy="518401"/>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Freeform 43"/>
                    <p:cNvSpPr>
                      <a:spLocks/>
                    </p:cNvSpPr>
                    <p:nvPr/>
                  </p:nvSpPr>
                  <p:spPr bwMode="auto">
                    <a:xfrm>
                      <a:off x="763464" y="4004021"/>
                      <a:ext cx="81304" cy="54740"/>
                    </a:xfrm>
                    <a:custGeom>
                      <a:avLst/>
                      <a:gdLst>
                        <a:gd name="T0" fmla="*/ 0 w 640"/>
                        <a:gd name="T1" fmla="*/ 409 h 431"/>
                        <a:gd name="T2" fmla="*/ 165 w 640"/>
                        <a:gd name="T3" fmla="*/ 255 h 431"/>
                        <a:gd name="T4" fmla="*/ 449 w 640"/>
                        <a:gd name="T5" fmla="*/ 57 h 431"/>
                        <a:gd name="T6" fmla="*/ 529 w 640"/>
                        <a:gd name="T7" fmla="*/ 218 h 431"/>
                        <a:gd name="T8" fmla="*/ 41 w 640"/>
                        <a:gd name="T9" fmla="*/ 425 h 431"/>
                        <a:gd name="T10" fmla="*/ 0 w 640"/>
                        <a:gd name="T11" fmla="*/ 409 h 431"/>
                      </a:gdLst>
                      <a:ahLst/>
                      <a:cxnLst>
                        <a:cxn ang="0">
                          <a:pos x="T0" y="T1"/>
                        </a:cxn>
                        <a:cxn ang="0">
                          <a:pos x="T2" y="T3"/>
                        </a:cxn>
                        <a:cxn ang="0">
                          <a:pos x="T4" y="T5"/>
                        </a:cxn>
                        <a:cxn ang="0">
                          <a:pos x="T6" y="T7"/>
                        </a:cxn>
                        <a:cxn ang="0">
                          <a:pos x="T8" y="T9"/>
                        </a:cxn>
                        <a:cxn ang="0">
                          <a:pos x="T10" y="T11"/>
                        </a:cxn>
                      </a:cxnLst>
                      <a:rect l="0" t="0" r="r" b="b"/>
                      <a:pathLst>
                        <a:path w="640" h="431">
                          <a:moveTo>
                            <a:pt x="0" y="409"/>
                          </a:moveTo>
                          <a:cubicBezTo>
                            <a:pt x="0" y="409"/>
                            <a:pt x="1" y="365"/>
                            <a:pt x="165" y="255"/>
                          </a:cubicBezTo>
                          <a:cubicBezTo>
                            <a:pt x="359" y="124"/>
                            <a:pt x="449" y="57"/>
                            <a:pt x="449" y="57"/>
                          </a:cubicBezTo>
                          <a:cubicBezTo>
                            <a:pt x="571" y="0"/>
                            <a:pt x="640" y="171"/>
                            <a:pt x="529" y="218"/>
                          </a:cubicBezTo>
                          <a:cubicBezTo>
                            <a:pt x="433" y="258"/>
                            <a:pt x="113" y="413"/>
                            <a:pt x="41" y="425"/>
                          </a:cubicBezTo>
                          <a:cubicBezTo>
                            <a:pt x="6" y="431"/>
                            <a:pt x="0" y="409"/>
                            <a:pt x="0" y="409"/>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44"/>
                    <p:cNvSpPr>
                      <a:spLocks/>
                    </p:cNvSpPr>
                    <p:nvPr/>
                  </p:nvSpPr>
                  <p:spPr bwMode="auto">
                    <a:xfrm>
                      <a:off x="779112" y="4074624"/>
                      <a:ext cx="89155" cy="24305"/>
                    </a:xfrm>
                    <a:custGeom>
                      <a:avLst/>
                      <a:gdLst>
                        <a:gd name="T0" fmla="*/ 5 w 702"/>
                        <a:gd name="T1" fmla="*/ 99 h 191"/>
                        <a:gd name="T2" fmla="*/ 224 w 702"/>
                        <a:gd name="T3" fmla="*/ 41 h 191"/>
                        <a:gd name="T4" fmla="*/ 568 w 702"/>
                        <a:gd name="T5" fmla="*/ 0 h 191"/>
                        <a:gd name="T6" fmla="*/ 562 w 702"/>
                        <a:gd name="T7" fmla="*/ 180 h 191"/>
                        <a:gd name="T8" fmla="*/ 35 w 702"/>
                        <a:gd name="T9" fmla="*/ 132 h 191"/>
                        <a:gd name="T10" fmla="*/ 5 w 702"/>
                        <a:gd name="T11" fmla="*/ 99 h 191"/>
                      </a:gdLst>
                      <a:ahLst/>
                      <a:cxnLst>
                        <a:cxn ang="0">
                          <a:pos x="T0" y="T1"/>
                        </a:cxn>
                        <a:cxn ang="0">
                          <a:pos x="T2" y="T3"/>
                        </a:cxn>
                        <a:cxn ang="0">
                          <a:pos x="T4" y="T5"/>
                        </a:cxn>
                        <a:cxn ang="0">
                          <a:pos x="T6" y="T7"/>
                        </a:cxn>
                        <a:cxn ang="0">
                          <a:pos x="T8" y="T9"/>
                        </a:cxn>
                        <a:cxn ang="0">
                          <a:pos x="T10" y="T11"/>
                        </a:cxn>
                      </a:cxnLst>
                      <a:rect l="0" t="0" r="r" b="b"/>
                      <a:pathLst>
                        <a:path w="702" h="191">
                          <a:moveTo>
                            <a:pt x="5" y="99"/>
                          </a:moveTo>
                          <a:cubicBezTo>
                            <a:pt x="5" y="99"/>
                            <a:pt x="28" y="60"/>
                            <a:pt x="224" y="41"/>
                          </a:cubicBezTo>
                          <a:cubicBezTo>
                            <a:pt x="457" y="17"/>
                            <a:pt x="568" y="0"/>
                            <a:pt x="568" y="0"/>
                          </a:cubicBezTo>
                          <a:cubicBezTo>
                            <a:pt x="702" y="8"/>
                            <a:pt x="682" y="191"/>
                            <a:pt x="562" y="180"/>
                          </a:cubicBezTo>
                          <a:cubicBezTo>
                            <a:pt x="459" y="170"/>
                            <a:pt x="104" y="155"/>
                            <a:pt x="35" y="132"/>
                          </a:cubicBezTo>
                          <a:cubicBezTo>
                            <a:pt x="0" y="121"/>
                            <a:pt x="5" y="99"/>
                            <a:pt x="5" y="99"/>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45"/>
                    <p:cNvSpPr>
                      <a:spLocks/>
                    </p:cNvSpPr>
                    <p:nvPr/>
                  </p:nvSpPr>
                  <p:spPr bwMode="auto">
                    <a:xfrm>
                      <a:off x="762443" y="4112641"/>
                      <a:ext cx="83186" cy="58020"/>
                    </a:xfrm>
                    <a:custGeom>
                      <a:avLst/>
                      <a:gdLst>
                        <a:gd name="T0" fmla="*/ 15 w 655"/>
                        <a:gd name="T1" fmla="*/ 21 h 457"/>
                        <a:gd name="T2" fmla="*/ 232 w 655"/>
                        <a:gd name="T3" fmla="*/ 87 h 457"/>
                        <a:gd name="T4" fmla="*/ 545 w 655"/>
                        <a:gd name="T5" fmla="*/ 234 h 457"/>
                        <a:gd name="T6" fmla="*/ 446 w 655"/>
                        <a:gd name="T7" fmla="*/ 383 h 457"/>
                        <a:gd name="T8" fmla="*/ 23 w 655"/>
                        <a:gd name="T9" fmla="*/ 65 h 457"/>
                        <a:gd name="T10" fmla="*/ 15 w 655"/>
                        <a:gd name="T11" fmla="*/ 21 h 457"/>
                      </a:gdLst>
                      <a:ahLst/>
                      <a:cxnLst>
                        <a:cxn ang="0">
                          <a:pos x="T0" y="T1"/>
                        </a:cxn>
                        <a:cxn ang="0">
                          <a:pos x="T2" y="T3"/>
                        </a:cxn>
                        <a:cxn ang="0">
                          <a:pos x="T4" y="T5"/>
                        </a:cxn>
                        <a:cxn ang="0">
                          <a:pos x="T6" y="T7"/>
                        </a:cxn>
                        <a:cxn ang="0">
                          <a:pos x="T8" y="T9"/>
                        </a:cxn>
                        <a:cxn ang="0">
                          <a:pos x="T10" y="T11"/>
                        </a:cxn>
                      </a:cxnLst>
                      <a:rect l="0" t="0" r="r" b="b"/>
                      <a:pathLst>
                        <a:path w="655" h="457">
                          <a:moveTo>
                            <a:pt x="15" y="21"/>
                          </a:moveTo>
                          <a:cubicBezTo>
                            <a:pt x="15" y="21"/>
                            <a:pt x="55" y="0"/>
                            <a:pt x="232" y="87"/>
                          </a:cubicBezTo>
                          <a:cubicBezTo>
                            <a:pt x="442" y="190"/>
                            <a:pt x="545" y="234"/>
                            <a:pt x="545" y="234"/>
                          </a:cubicBezTo>
                          <a:cubicBezTo>
                            <a:pt x="655" y="311"/>
                            <a:pt x="542" y="457"/>
                            <a:pt x="446" y="383"/>
                          </a:cubicBezTo>
                          <a:cubicBezTo>
                            <a:pt x="363" y="321"/>
                            <a:pt x="69" y="121"/>
                            <a:pt x="23" y="65"/>
                          </a:cubicBezTo>
                          <a:cubicBezTo>
                            <a:pt x="0" y="37"/>
                            <a:pt x="15" y="21"/>
                            <a:pt x="15" y="2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pic>
                <p:nvPicPr>
                  <p:cNvPr id="1033" name="2" descr="C:\Users\Jonathan.DUARTE\Desktop\5.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76392" y="4112641"/>
                    <a:ext cx="336550" cy="336550"/>
                  </a:xfrm>
                  <a:prstGeom prst="rect">
                    <a:avLst/>
                  </a:prstGeom>
                  <a:noFill/>
                  <a:extLst>
                    <a:ext uri="{909E8E84-426E-40dd-AFC4-6F175D3DCCD1}">
                      <a14:hiddenFill xmlns="" xmlns:a14="http://schemas.microsoft.com/office/drawing/2010/main">
                        <a:solidFill>
                          <a:srgbClr val="FFFFFF"/>
                        </a:solidFill>
                      </a14:hiddenFill>
                    </a:ext>
                  </a:extLst>
                </p:spPr>
              </p:pic>
              <p:pic>
                <p:nvPicPr>
                  <p:cNvPr id="1034" name="3" descr="C:\Users\Jonathan.DUARTE\Desktop\6.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420225" y="515210"/>
                    <a:ext cx="552450" cy="546100"/>
                  </a:xfrm>
                  <a:prstGeom prst="rect">
                    <a:avLst/>
                  </a:prstGeom>
                  <a:noFill/>
                  <a:extLst>
                    <a:ext uri="{909E8E84-426E-40dd-AFC4-6F175D3DCCD1}">
                      <a14:hiddenFill xmlns="" xmlns:a14="http://schemas.microsoft.com/office/drawing/2010/main">
                        <a:solidFill>
                          <a:srgbClr val="FFFFFF"/>
                        </a:solidFill>
                      </a14:hiddenFill>
                    </a:ext>
                  </a:extLst>
                </p:spPr>
              </p:pic>
              <p:pic>
                <p:nvPicPr>
                  <p:cNvPr id="1035" name="4" descr="C:\Users\Jonathan.DUARTE\Desktop\3.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53981" y="5594420"/>
                    <a:ext cx="711200" cy="711200"/>
                  </a:xfrm>
                  <a:prstGeom prst="rect">
                    <a:avLst/>
                  </a:prstGeom>
                  <a:noFill/>
                  <a:extLst>
                    <a:ext uri="{909E8E84-426E-40dd-AFC4-6F175D3DCCD1}">
                      <a14:hiddenFill xmlns="" xmlns:a14="http://schemas.microsoft.com/office/drawing/2010/main">
                        <a:solidFill>
                          <a:srgbClr val="FFFFFF"/>
                        </a:solidFill>
                      </a14:hiddenFill>
                    </a:ext>
                  </a:extLst>
                </p:spPr>
              </p:pic>
              <p:pic>
                <p:nvPicPr>
                  <p:cNvPr id="1037" name="6" descr="C:\Users\Jonathan.DUARTE\Desktop\1.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91908" y="4250445"/>
                    <a:ext cx="342900" cy="342900"/>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9" name="Rectangle 8"/>
                <p:cNvSpPr/>
                <p:nvPr/>
              </p:nvSpPr>
              <p:spPr bwMode="auto">
                <a:xfrm>
                  <a:off x="740440" y="4384419"/>
                  <a:ext cx="267603" cy="308049"/>
                </a:xfrm>
                <a:prstGeom prst="rect">
                  <a:avLst/>
                </a:prstGeom>
                <a:solidFill>
                  <a:srgbClr val="3C3C3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0" name="Group 19"/>
                <p:cNvGrpSpPr/>
                <p:nvPr/>
              </p:nvGrpSpPr>
              <p:grpSpPr>
                <a:xfrm>
                  <a:off x="-455742" y="4350269"/>
                  <a:ext cx="1395207" cy="363144"/>
                  <a:chOff x="698920" y="4447431"/>
                  <a:chExt cx="1395207" cy="363144"/>
                </a:xfrm>
              </p:grpSpPr>
              <p:pic>
                <p:nvPicPr>
                  <p:cNvPr id="89" name="Picture 88" descr="Yammer_Spittle_Whit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98920" y="4447431"/>
                    <a:ext cx="278165" cy="217242"/>
                  </a:xfrm>
                  <a:prstGeom prst="rect">
                    <a:avLst/>
                  </a:prstGeom>
                </p:spPr>
              </p:pic>
              <p:sp>
                <p:nvSpPr>
                  <p:cNvPr id="91" name="Rectangle 90"/>
                  <p:cNvSpPr/>
                  <p:nvPr/>
                </p:nvSpPr>
                <p:spPr bwMode="auto">
                  <a:xfrm>
                    <a:off x="1808291" y="4458375"/>
                    <a:ext cx="285836" cy="352200"/>
                  </a:xfrm>
                  <a:prstGeom prst="rect">
                    <a:avLst/>
                  </a:prstGeom>
                  <a:solidFill>
                    <a:srgbClr val="3C3C3C">
                      <a:alpha val="6902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pic>
            <p:nvPicPr>
              <p:cNvPr id="96" name="Picture 95" descr="Yammer_Spittle_Whit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95311" y="4451826"/>
                <a:ext cx="270913" cy="228583"/>
              </a:xfrm>
              <a:prstGeom prst="rect">
                <a:avLst/>
              </a:prstGeom>
            </p:spPr>
          </p:pic>
        </p:grpSp>
        <p:sp>
          <p:nvSpPr>
            <p:cNvPr id="26" name="Rectangle 25"/>
            <p:cNvSpPr/>
            <p:nvPr/>
          </p:nvSpPr>
          <p:spPr bwMode="auto">
            <a:xfrm>
              <a:off x="657326" y="4441982"/>
              <a:ext cx="327267" cy="250486"/>
            </a:xfrm>
            <a:prstGeom prst="rect">
              <a:avLst/>
            </a:prstGeom>
            <a:solidFill>
              <a:srgbClr val="3C3C3C">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1122" name="Group 1121"/>
          <p:cNvGrpSpPr/>
          <p:nvPr/>
        </p:nvGrpSpPr>
        <p:grpSpPr>
          <a:xfrm>
            <a:off x="1180270" y="2011634"/>
            <a:ext cx="10157470" cy="4351336"/>
            <a:chOff x="1180270" y="2011634"/>
            <a:chExt cx="10157470" cy="4351336"/>
          </a:xfrm>
        </p:grpSpPr>
        <p:grpSp>
          <p:nvGrpSpPr>
            <p:cNvPr id="1139" name="4"/>
            <p:cNvGrpSpPr/>
            <p:nvPr/>
          </p:nvGrpSpPr>
          <p:grpSpPr>
            <a:xfrm>
              <a:off x="1180270" y="2011634"/>
              <a:ext cx="10157470" cy="4351336"/>
              <a:chOff x="1047750" y="1547814"/>
              <a:chExt cx="10157470" cy="4351336"/>
            </a:xfrm>
          </p:grpSpPr>
          <p:grpSp>
            <p:nvGrpSpPr>
              <p:cNvPr id="6" name="1"/>
              <p:cNvGrpSpPr/>
              <p:nvPr/>
            </p:nvGrpSpPr>
            <p:grpSpPr>
              <a:xfrm>
                <a:off x="1047750" y="1547814"/>
                <a:ext cx="568111" cy="568110"/>
                <a:chOff x="1047750" y="1547814"/>
                <a:chExt cx="568111" cy="568110"/>
              </a:xfrm>
            </p:grpSpPr>
            <p:sp>
              <p:nvSpPr>
                <p:cNvPr id="8" name="Oval 7"/>
                <p:cNvSpPr/>
                <p:nvPr/>
              </p:nvSpPr>
              <p:spPr bwMode="auto">
                <a:xfrm>
                  <a:off x="1047750" y="1547814"/>
                  <a:ext cx="568111" cy="568110"/>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ectangle 4"/>
                <p:cNvSpPr/>
                <p:nvPr/>
              </p:nvSpPr>
              <p:spPr bwMode="auto">
                <a:xfrm>
                  <a:off x="1207782" y="1713774"/>
                  <a:ext cx="248035" cy="236212"/>
                </a:xfrm>
                <a:prstGeom prst="rect">
                  <a:avLst/>
                </a:prstGeom>
                <a:blipFill dpi="0" rotWithShape="1">
                  <a:blip r:embed="rId16">
                    <a:alphaModFix amt="35000"/>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23" name="chat"/>
              <p:cNvGrpSpPr/>
              <p:nvPr/>
            </p:nvGrpSpPr>
            <p:grpSpPr>
              <a:xfrm>
                <a:off x="10498231" y="5192162"/>
                <a:ext cx="706989" cy="706988"/>
                <a:chOff x="10744458" y="4264113"/>
                <a:chExt cx="483585" cy="483584"/>
              </a:xfrm>
            </p:grpSpPr>
            <p:sp>
              <p:nvSpPr>
                <p:cNvPr id="29" name="Freeform 59"/>
                <p:cNvSpPr>
                  <a:spLocks noEditPoints="1"/>
                </p:cNvSpPr>
                <p:nvPr/>
              </p:nvSpPr>
              <p:spPr bwMode="auto">
                <a:xfrm>
                  <a:off x="10814811" y="4444962"/>
                  <a:ext cx="214489" cy="189240"/>
                </a:xfrm>
                <a:custGeom>
                  <a:avLst/>
                  <a:gdLst>
                    <a:gd name="T0" fmla="*/ 1178 w 2201"/>
                    <a:gd name="T1" fmla="*/ 2 h 1942"/>
                    <a:gd name="T2" fmla="*/ 1100 w 2201"/>
                    <a:gd name="T3" fmla="*/ 0 h 1942"/>
                    <a:gd name="T4" fmla="*/ 0 w 2201"/>
                    <a:gd name="T5" fmla="*/ 743 h 1942"/>
                    <a:gd name="T6" fmla="*/ 541 w 2201"/>
                    <a:gd name="T7" fmla="*/ 1382 h 1942"/>
                    <a:gd name="T8" fmla="*/ 371 w 2201"/>
                    <a:gd name="T9" fmla="*/ 1656 h 1942"/>
                    <a:gd name="T10" fmla="*/ 1074 w 2201"/>
                    <a:gd name="T11" fmla="*/ 1515 h 1942"/>
                    <a:gd name="T12" fmla="*/ 1095 w 2201"/>
                    <a:gd name="T13" fmla="*/ 1485 h 1942"/>
                    <a:gd name="T14" fmla="*/ 1100 w 2201"/>
                    <a:gd name="T15" fmla="*/ 1485 h 1942"/>
                    <a:gd name="T16" fmla="*/ 2106 w 2201"/>
                    <a:gd name="T17" fmla="*/ 1044 h 1942"/>
                    <a:gd name="T18" fmla="*/ 2201 w 2201"/>
                    <a:gd name="T19" fmla="*/ 743 h 1942"/>
                    <a:gd name="T20" fmla="*/ 1178 w 2201"/>
                    <a:gd name="T21" fmla="*/ 2 h 1942"/>
                    <a:gd name="T22" fmla="*/ 702 w 2201"/>
                    <a:gd name="T23" fmla="*/ 885 h 1942"/>
                    <a:gd name="T24" fmla="*/ 570 w 2201"/>
                    <a:gd name="T25" fmla="*/ 752 h 1942"/>
                    <a:gd name="T26" fmla="*/ 702 w 2201"/>
                    <a:gd name="T27" fmla="*/ 620 h 1942"/>
                    <a:gd name="T28" fmla="*/ 834 w 2201"/>
                    <a:gd name="T29" fmla="*/ 752 h 1942"/>
                    <a:gd name="T30" fmla="*/ 702 w 2201"/>
                    <a:gd name="T31" fmla="*/ 885 h 1942"/>
                    <a:gd name="T32" fmla="*/ 1090 w 2201"/>
                    <a:gd name="T33" fmla="*/ 885 h 1942"/>
                    <a:gd name="T34" fmla="*/ 958 w 2201"/>
                    <a:gd name="T35" fmla="*/ 752 h 1942"/>
                    <a:gd name="T36" fmla="*/ 1090 w 2201"/>
                    <a:gd name="T37" fmla="*/ 620 h 1942"/>
                    <a:gd name="T38" fmla="*/ 1222 w 2201"/>
                    <a:gd name="T39" fmla="*/ 752 h 1942"/>
                    <a:gd name="T40" fmla="*/ 1090 w 2201"/>
                    <a:gd name="T41" fmla="*/ 885 h 1942"/>
                    <a:gd name="T42" fmla="*/ 1478 w 2201"/>
                    <a:gd name="T43" fmla="*/ 885 h 1942"/>
                    <a:gd name="T44" fmla="*/ 1346 w 2201"/>
                    <a:gd name="T45" fmla="*/ 757 h 1942"/>
                    <a:gd name="T46" fmla="*/ 1345 w 2201"/>
                    <a:gd name="T47" fmla="*/ 752 h 1942"/>
                    <a:gd name="T48" fmla="*/ 1478 w 2201"/>
                    <a:gd name="T49" fmla="*/ 620 h 1942"/>
                    <a:gd name="T50" fmla="*/ 1610 w 2201"/>
                    <a:gd name="T51" fmla="*/ 752 h 1942"/>
                    <a:gd name="T52" fmla="*/ 1521 w 2201"/>
                    <a:gd name="T53" fmla="*/ 877 h 1942"/>
                    <a:gd name="T54" fmla="*/ 1478 w 2201"/>
                    <a:gd name="T55" fmla="*/ 885 h 1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01" h="1942">
                      <a:moveTo>
                        <a:pt x="1178" y="2"/>
                      </a:moveTo>
                      <a:cubicBezTo>
                        <a:pt x="1152" y="1"/>
                        <a:pt x="1126" y="0"/>
                        <a:pt x="1100" y="0"/>
                      </a:cubicBezTo>
                      <a:cubicBezTo>
                        <a:pt x="493" y="0"/>
                        <a:pt x="0" y="333"/>
                        <a:pt x="0" y="743"/>
                      </a:cubicBezTo>
                      <a:cubicBezTo>
                        <a:pt x="0" y="1015"/>
                        <a:pt x="217" y="1253"/>
                        <a:pt x="541" y="1382"/>
                      </a:cubicBezTo>
                      <a:cubicBezTo>
                        <a:pt x="490" y="1487"/>
                        <a:pt x="414" y="1632"/>
                        <a:pt x="371" y="1656"/>
                      </a:cubicBezTo>
                      <a:cubicBezTo>
                        <a:pt x="301" y="1696"/>
                        <a:pt x="764" y="1942"/>
                        <a:pt x="1074" y="1515"/>
                      </a:cubicBezTo>
                      <a:cubicBezTo>
                        <a:pt x="1082" y="1505"/>
                        <a:pt x="1088" y="1495"/>
                        <a:pt x="1095" y="1485"/>
                      </a:cubicBezTo>
                      <a:cubicBezTo>
                        <a:pt x="1097" y="1485"/>
                        <a:pt x="1098" y="1485"/>
                        <a:pt x="1100" y="1485"/>
                      </a:cubicBezTo>
                      <a:cubicBezTo>
                        <a:pt x="1549" y="1485"/>
                        <a:pt x="1935" y="1304"/>
                        <a:pt x="2106" y="1044"/>
                      </a:cubicBezTo>
                      <a:cubicBezTo>
                        <a:pt x="2167" y="952"/>
                        <a:pt x="2201" y="850"/>
                        <a:pt x="2201" y="743"/>
                      </a:cubicBezTo>
                      <a:cubicBezTo>
                        <a:pt x="2201" y="350"/>
                        <a:pt x="1750" y="29"/>
                        <a:pt x="1178" y="2"/>
                      </a:cubicBezTo>
                      <a:close/>
                      <a:moveTo>
                        <a:pt x="702" y="885"/>
                      </a:moveTo>
                      <a:cubicBezTo>
                        <a:pt x="629" y="885"/>
                        <a:pt x="570" y="825"/>
                        <a:pt x="570" y="752"/>
                      </a:cubicBezTo>
                      <a:cubicBezTo>
                        <a:pt x="570" y="679"/>
                        <a:pt x="629" y="620"/>
                        <a:pt x="702" y="620"/>
                      </a:cubicBezTo>
                      <a:cubicBezTo>
                        <a:pt x="775" y="620"/>
                        <a:pt x="834" y="679"/>
                        <a:pt x="834" y="752"/>
                      </a:cubicBezTo>
                      <a:cubicBezTo>
                        <a:pt x="834" y="825"/>
                        <a:pt x="775" y="885"/>
                        <a:pt x="702" y="885"/>
                      </a:cubicBezTo>
                      <a:close/>
                      <a:moveTo>
                        <a:pt x="1090" y="885"/>
                      </a:moveTo>
                      <a:cubicBezTo>
                        <a:pt x="1017" y="885"/>
                        <a:pt x="958" y="825"/>
                        <a:pt x="958" y="752"/>
                      </a:cubicBezTo>
                      <a:cubicBezTo>
                        <a:pt x="958" y="679"/>
                        <a:pt x="1017" y="620"/>
                        <a:pt x="1090" y="620"/>
                      </a:cubicBezTo>
                      <a:cubicBezTo>
                        <a:pt x="1163" y="620"/>
                        <a:pt x="1222" y="679"/>
                        <a:pt x="1222" y="752"/>
                      </a:cubicBezTo>
                      <a:cubicBezTo>
                        <a:pt x="1222" y="825"/>
                        <a:pt x="1163" y="885"/>
                        <a:pt x="1090" y="885"/>
                      </a:cubicBezTo>
                      <a:close/>
                      <a:moveTo>
                        <a:pt x="1478" y="885"/>
                      </a:moveTo>
                      <a:cubicBezTo>
                        <a:pt x="1406" y="885"/>
                        <a:pt x="1348" y="828"/>
                        <a:pt x="1346" y="757"/>
                      </a:cubicBezTo>
                      <a:cubicBezTo>
                        <a:pt x="1346" y="756"/>
                        <a:pt x="1345" y="754"/>
                        <a:pt x="1345" y="752"/>
                      </a:cubicBezTo>
                      <a:cubicBezTo>
                        <a:pt x="1345" y="679"/>
                        <a:pt x="1405" y="620"/>
                        <a:pt x="1478" y="620"/>
                      </a:cubicBezTo>
                      <a:cubicBezTo>
                        <a:pt x="1551" y="620"/>
                        <a:pt x="1610" y="679"/>
                        <a:pt x="1610" y="752"/>
                      </a:cubicBezTo>
                      <a:cubicBezTo>
                        <a:pt x="1610" y="810"/>
                        <a:pt x="1573" y="859"/>
                        <a:pt x="1521" y="877"/>
                      </a:cubicBezTo>
                      <a:cubicBezTo>
                        <a:pt x="1508" y="882"/>
                        <a:pt x="1493" y="885"/>
                        <a:pt x="1478" y="885"/>
                      </a:cubicBezTo>
                      <a:close/>
                    </a:path>
                  </a:pathLst>
                </a:custGeom>
                <a:solidFill>
                  <a:schemeClr val="bg1">
                    <a:alpha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60"/>
                <p:cNvSpPr>
                  <a:spLocks/>
                </p:cNvSpPr>
                <p:nvPr/>
              </p:nvSpPr>
              <p:spPr bwMode="auto">
                <a:xfrm>
                  <a:off x="10950003" y="4386836"/>
                  <a:ext cx="214200" cy="195800"/>
                </a:xfrm>
                <a:custGeom>
                  <a:avLst/>
                  <a:gdLst>
                    <a:gd name="T0" fmla="*/ 1639 w 2198"/>
                    <a:gd name="T1" fmla="*/ 1429 h 2009"/>
                    <a:gd name="T2" fmla="*/ 1815 w 2198"/>
                    <a:gd name="T3" fmla="*/ 1713 h 2009"/>
                    <a:gd name="T4" fmla="*/ 1087 w 2198"/>
                    <a:gd name="T5" fmla="*/ 1567 h 2009"/>
                    <a:gd name="T6" fmla="*/ 1066 w 2198"/>
                    <a:gd name="T7" fmla="*/ 1536 h 2009"/>
                    <a:gd name="T8" fmla="*/ 1060 w 2198"/>
                    <a:gd name="T9" fmla="*/ 1536 h 2009"/>
                    <a:gd name="T10" fmla="*/ 929 w 2198"/>
                    <a:gd name="T11" fmla="*/ 1531 h 2009"/>
                    <a:gd name="T12" fmla="*/ 1023 w 2198"/>
                    <a:gd name="T13" fmla="*/ 1230 h 2009"/>
                    <a:gd name="T14" fmla="*/ 0 w 2198"/>
                    <a:gd name="T15" fmla="*/ 489 h 2009"/>
                    <a:gd name="T16" fmla="*/ 1060 w 2198"/>
                    <a:gd name="T17" fmla="*/ 0 h 2009"/>
                    <a:gd name="T18" fmla="*/ 2198 w 2198"/>
                    <a:gd name="T19" fmla="*/ 768 h 2009"/>
                    <a:gd name="T20" fmla="*/ 1639 w 2198"/>
                    <a:gd name="T21" fmla="*/ 1429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8" h="2009">
                      <a:moveTo>
                        <a:pt x="1639" y="1429"/>
                      </a:moveTo>
                      <a:cubicBezTo>
                        <a:pt x="1692" y="1538"/>
                        <a:pt x="1770" y="1687"/>
                        <a:pt x="1815" y="1713"/>
                      </a:cubicBezTo>
                      <a:cubicBezTo>
                        <a:pt x="1886" y="1754"/>
                        <a:pt x="1408" y="2009"/>
                        <a:pt x="1087" y="1567"/>
                      </a:cubicBezTo>
                      <a:cubicBezTo>
                        <a:pt x="1080" y="1556"/>
                        <a:pt x="1073" y="1546"/>
                        <a:pt x="1066" y="1536"/>
                      </a:cubicBezTo>
                      <a:cubicBezTo>
                        <a:pt x="1064" y="1536"/>
                        <a:pt x="1062" y="1536"/>
                        <a:pt x="1060" y="1536"/>
                      </a:cubicBezTo>
                      <a:cubicBezTo>
                        <a:pt x="1016" y="1536"/>
                        <a:pt x="972" y="1534"/>
                        <a:pt x="929" y="1531"/>
                      </a:cubicBezTo>
                      <a:cubicBezTo>
                        <a:pt x="989" y="1439"/>
                        <a:pt x="1023" y="1337"/>
                        <a:pt x="1023" y="1230"/>
                      </a:cubicBezTo>
                      <a:cubicBezTo>
                        <a:pt x="1023" y="837"/>
                        <a:pt x="572" y="516"/>
                        <a:pt x="0" y="489"/>
                      </a:cubicBezTo>
                      <a:cubicBezTo>
                        <a:pt x="166" y="203"/>
                        <a:pt x="578" y="0"/>
                        <a:pt x="1060" y="0"/>
                      </a:cubicBezTo>
                      <a:cubicBezTo>
                        <a:pt x="1689" y="0"/>
                        <a:pt x="2198" y="344"/>
                        <a:pt x="2198" y="768"/>
                      </a:cubicBezTo>
                      <a:cubicBezTo>
                        <a:pt x="2198" y="1050"/>
                        <a:pt x="1974" y="1296"/>
                        <a:pt x="1639" y="1429"/>
                      </a:cubicBezTo>
                      <a:close/>
                    </a:path>
                  </a:pathLst>
                </a:custGeom>
                <a:solidFill>
                  <a:schemeClr val="bg1">
                    <a:alpha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Oval 30"/>
                <p:cNvSpPr/>
                <p:nvPr/>
              </p:nvSpPr>
              <p:spPr bwMode="auto">
                <a:xfrm>
                  <a:off x="10744458" y="4264113"/>
                  <a:ext cx="483585" cy="483584"/>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1036" name="5" descr="C:\Users\Jonathan.DUARTE\Desktop\2.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790532" y="4861627"/>
                <a:ext cx="463550" cy="45085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45" name="files"/>
              <p:cNvGrpSpPr/>
              <p:nvPr/>
            </p:nvGrpSpPr>
            <p:grpSpPr>
              <a:xfrm>
                <a:off x="3921682" y="2115924"/>
                <a:ext cx="511732" cy="511732"/>
                <a:chOff x="3921682" y="2115924"/>
                <a:chExt cx="511732" cy="511732"/>
              </a:xfrm>
            </p:grpSpPr>
            <p:sp>
              <p:nvSpPr>
                <p:cNvPr id="49" name="Oval 48"/>
                <p:cNvSpPr/>
                <p:nvPr/>
              </p:nvSpPr>
              <p:spPr bwMode="auto">
                <a:xfrm flipH="1">
                  <a:off x="3921682" y="2115924"/>
                  <a:ext cx="511732" cy="511732"/>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44" name="Group 43"/>
                <p:cNvGrpSpPr/>
                <p:nvPr/>
              </p:nvGrpSpPr>
              <p:grpSpPr>
                <a:xfrm>
                  <a:off x="4051342" y="2271713"/>
                  <a:ext cx="279314" cy="244745"/>
                  <a:chOff x="4280111" y="3440113"/>
                  <a:chExt cx="320675" cy="280987"/>
                </a:xfrm>
              </p:grpSpPr>
              <p:sp>
                <p:nvSpPr>
                  <p:cNvPr id="37" name="Freeform 21"/>
                  <p:cNvSpPr>
                    <a:spLocks/>
                  </p:cNvSpPr>
                  <p:nvPr/>
                </p:nvSpPr>
                <p:spPr bwMode="auto">
                  <a:xfrm>
                    <a:off x="4280111" y="3440113"/>
                    <a:ext cx="225425" cy="280987"/>
                  </a:xfrm>
                  <a:custGeom>
                    <a:avLst/>
                    <a:gdLst>
                      <a:gd name="T0" fmla="*/ 41 w 43"/>
                      <a:gd name="T1" fmla="*/ 15 h 54"/>
                      <a:gd name="T2" fmla="*/ 27 w 43"/>
                      <a:gd name="T3" fmla="*/ 2 h 54"/>
                      <a:gd name="T4" fmla="*/ 24 w 43"/>
                      <a:gd name="T5" fmla="*/ 0 h 54"/>
                      <a:gd name="T6" fmla="*/ 5 w 43"/>
                      <a:gd name="T7" fmla="*/ 0 h 54"/>
                      <a:gd name="T8" fmla="*/ 0 w 43"/>
                      <a:gd name="T9" fmla="*/ 5 h 54"/>
                      <a:gd name="T10" fmla="*/ 0 w 43"/>
                      <a:gd name="T11" fmla="*/ 48 h 54"/>
                      <a:gd name="T12" fmla="*/ 5 w 43"/>
                      <a:gd name="T13" fmla="*/ 54 h 54"/>
                      <a:gd name="T14" fmla="*/ 37 w 43"/>
                      <a:gd name="T15" fmla="*/ 54 h 54"/>
                      <a:gd name="T16" fmla="*/ 43 w 43"/>
                      <a:gd name="T17" fmla="*/ 48 h 54"/>
                      <a:gd name="T18" fmla="*/ 43 w 43"/>
                      <a:gd name="T19" fmla="*/ 18 h 54"/>
                      <a:gd name="T20" fmla="*/ 41 w 43"/>
                      <a:gd name="T21"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54">
                        <a:moveTo>
                          <a:pt x="41" y="15"/>
                        </a:moveTo>
                        <a:cubicBezTo>
                          <a:pt x="27" y="2"/>
                          <a:pt x="27" y="2"/>
                          <a:pt x="27" y="2"/>
                        </a:cubicBezTo>
                        <a:cubicBezTo>
                          <a:pt x="26" y="0"/>
                          <a:pt x="25" y="0"/>
                          <a:pt x="24" y="0"/>
                        </a:cubicBezTo>
                        <a:cubicBezTo>
                          <a:pt x="5" y="0"/>
                          <a:pt x="5" y="0"/>
                          <a:pt x="5" y="0"/>
                        </a:cubicBezTo>
                        <a:cubicBezTo>
                          <a:pt x="2" y="0"/>
                          <a:pt x="0" y="2"/>
                          <a:pt x="0" y="5"/>
                        </a:cubicBezTo>
                        <a:cubicBezTo>
                          <a:pt x="0" y="48"/>
                          <a:pt x="0" y="48"/>
                          <a:pt x="0" y="48"/>
                        </a:cubicBezTo>
                        <a:cubicBezTo>
                          <a:pt x="0" y="51"/>
                          <a:pt x="2" y="54"/>
                          <a:pt x="5" y="54"/>
                        </a:cubicBezTo>
                        <a:cubicBezTo>
                          <a:pt x="37" y="54"/>
                          <a:pt x="37" y="54"/>
                          <a:pt x="37" y="54"/>
                        </a:cubicBezTo>
                        <a:cubicBezTo>
                          <a:pt x="40" y="54"/>
                          <a:pt x="43" y="51"/>
                          <a:pt x="43" y="48"/>
                        </a:cubicBezTo>
                        <a:cubicBezTo>
                          <a:pt x="43" y="18"/>
                          <a:pt x="43" y="18"/>
                          <a:pt x="43" y="18"/>
                        </a:cubicBezTo>
                        <a:cubicBezTo>
                          <a:pt x="43" y="18"/>
                          <a:pt x="42" y="16"/>
                          <a:pt x="41" y="15"/>
                        </a:cubicBezTo>
                        <a:close/>
                      </a:path>
                    </a:pathLst>
                  </a:custGeom>
                  <a:solidFill>
                    <a:srgbClr val="FFFFFF">
                      <a:alpha val="35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Freeform 24"/>
                  <p:cNvSpPr>
                    <a:spLocks/>
                  </p:cNvSpPr>
                  <p:nvPr/>
                </p:nvSpPr>
                <p:spPr bwMode="auto">
                  <a:xfrm>
                    <a:off x="4443623" y="3440113"/>
                    <a:ext cx="104775" cy="280987"/>
                  </a:xfrm>
                  <a:custGeom>
                    <a:avLst/>
                    <a:gdLst>
                      <a:gd name="T0" fmla="*/ 18 w 20"/>
                      <a:gd name="T1" fmla="*/ 12 h 54"/>
                      <a:gd name="T2" fmla="*/ 20 w 20"/>
                      <a:gd name="T3" fmla="*/ 17 h 54"/>
                      <a:gd name="T4" fmla="*/ 20 w 20"/>
                      <a:gd name="T5" fmla="*/ 48 h 54"/>
                      <a:gd name="T6" fmla="*/ 16 w 20"/>
                      <a:gd name="T7" fmla="*/ 54 h 54"/>
                      <a:gd name="T8" fmla="*/ 14 w 20"/>
                      <a:gd name="T9" fmla="*/ 54 h 54"/>
                      <a:gd name="T10" fmla="*/ 16 w 20"/>
                      <a:gd name="T11" fmla="*/ 49 h 54"/>
                      <a:gd name="T12" fmla="*/ 16 w 20"/>
                      <a:gd name="T13" fmla="*/ 18 h 54"/>
                      <a:gd name="T14" fmla="*/ 14 w 20"/>
                      <a:gd name="T15" fmla="*/ 13 h 54"/>
                      <a:gd name="T16" fmla="*/ 0 w 20"/>
                      <a:gd name="T17" fmla="*/ 0 h 54"/>
                      <a:gd name="T18" fmla="*/ 2 w 20"/>
                      <a:gd name="T19" fmla="*/ 0 h 54"/>
                      <a:gd name="T20" fmla="*/ 3 w 20"/>
                      <a:gd name="T21" fmla="*/ 0 h 54"/>
                      <a:gd name="T22" fmla="*/ 9 w 20"/>
                      <a:gd name="T23" fmla="*/ 3 h 54"/>
                      <a:gd name="T24" fmla="*/ 18 w 20"/>
                      <a:gd name="T2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54">
                        <a:moveTo>
                          <a:pt x="18" y="12"/>
                        </a:moveTo>
                        <a:cubicBezTo>
                          <a:pt x="19" y="13"/>
                          <a:pt x="20" y="15"/>
                          <a:pt x="20" y="17"/>
                        </a:cubicBezTo>
                        <a:cubicBezTo>
                          <a:pt x="20" y="48"/>
                          <a:pt x="20" y="48"/>
                          <a:pt x="20" y="48"/>
                        </a:cubicBezTo>
                        <a:cubicBezTo>
                          <a:pt x="20" y="51"/>
                          <a:pt x="18" y="54"/>
                          <a:pt x="16" y="54"/>
                        </a:cubicBezTo>
                        <a:cubicBezTo>
                          <a:pt x="14" y="54"/>
                          <a:pt x="14" y="54"/>
                          <a:pt x="14" y="54"/>
                        </a:cubicBezTo>
                        <a:cubicBezTo>
                          <a:pt x="15" y="52"/>
                          <a:pt x="16" y="51"/>
                          <a:pt x="16" y="49"/>
                        </a:cubicBezTo>
                        <a:cubicBezTo>
                          <a:pt x="16" y="18"/>
                          <a:pt x="16" y="18"/>
                          <a:pt x="16" y="18"/>
                        </a:cubicBezTo>
                        <a:cubicBezTo>
                          <a:pt x="16" y="17"/>
                          <a:pt x="15" y="15"/>
                          <a:pt x="14" y="13"/>
                        </a:cubicBezTo>
                        <a:cubicBezTo>
                          <a:pt x="0" y="0"/>
                          <a:pt x="0" y="0"/>
                          <a:pt x="0" y="0"/>
                        </a:cubicBezTo>
                        <a:cubicBezTo>
                          <a:pt x="2" y="0"/>
                          <a:pt x="2" y="0"/>
                          <a:pt x="2" y="0"/>
                        </a:cubicBezTo>
                        <a:cubicBezTo>
                          <a:pt x="3" y="0"/>
                          <a:pt x="3" y="0"/>
                          <a:pt x="3" y="0"/>
                        </a:cubicBezTo>
                        <a:cubicBezTo>
                          <a:pt x="4" y="0"/>
                          <a:pt x="6" y="0"/>
                          <a:pt x="9" y="3"/>
                        </a:cubicBezTo>
                        <a:lnTo>
                          <a:pt x="18" y="12"/>
                        </a:lnTo>
                        <a:close/>
                      </a:path>
                    </a:pathLst>
                  </a:custGeom>
                  <a:solidFill>
                    <a:srgbClr val="FFFFFF">
                      <a:alpha val="35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1" name="Freeform 25"/>
                  <p:cNvSpPr>
                    <a:spLocks/>
                  </p:cNvSpPr>
                  <p:nvPr/>
                </p:nvSpPr>
                <p:spPr bwMode="auto">
                  <a:xfrm>
                    <a:off x="4505536" y="3440113"/>
                    <a:ext cx="95250" cy="280987"/>
                  </a:xfrm>
                  <a:custGeom>
                    <a:avLst/>
                    <a:gdLst>
                      <a:gd name="T0" fmla="*/ 18 w 18"/>
                      <a:gd name="T1" fmla="*/ 15 h 54"/>
                      <a:gd name="T2" fmla="*/ 18 w 18"/>
                      <a:gd name="T3" fmla="*/ 48 h 54"/>
                      <a:gd name="T4" fmla="*/ 12 w 18"/>
                      <a:gd name="T5" fmla="*/ 54 h 54"/>
                      <a:gd name="T6" fmla="*/ 12 w 18"/>
                      <a:gd name="T7" fmla="*/ 54 h 54"/>
                      <a:gd name="T8" fmla="*/ 12 w 18"/>
                      <a:gd name="T9" fmla="*/ 49 h 54"/>
                      <a:gd name="T10" fmla="*/ 12 w 18"/>
                      <a:gd name="T11" fmla="*/ 16 h 54"/>
                      <a:gd name="T12" fmla="*/ 12 w 18"/>
                      <a:gd name="T13" fmla="*/ 12 h 54"/>
                      <a:gd name="T14" fmla="*/ 0 w 18"/>
                      <a:gd name="T15" fmla="*/ 0 h 54"/>
                      <a:gd name="T16" fmla="*/ 0 w 18"/>
                      <a:gd name="T17" fmla="*/ 0 h 54"/>
                      <a:gd name="T18" fmla="*/ 1 w 18"/>
                      <a:gd name="T19" fmla="*/ 0 h 54"/>
                      <a:gd name="T20" fmla="*/ 7 w 18"/>
                      <a:gd name="T21" fmla="*/ 3 h 54"/>
                      <a:gd name="T22" fmla="*/ 16 w 18"/>
                      <a:gd name="T23" fmla="*/ 11 h 54"/>
                      <a:gd name="T24" fmla="*/ 18 w 18"/>
                      <a:gd name="T25"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54">
                        <a:moveTo>
                          <a:pt x="18" y="15"/>
                        </a:moveTo>
                        <a:cubicBezTo>
                          <a:pt x="18" y="48"/>
                          <a:pt x="18" y="48"/>
                          <a:pt x="18" y="48"/>
                        </a:cubicBezTo>
                        <a:cubicBezTo>
                          <a:pt x="18" y="51"/>
                          <a:pt x="15" y="54"/>
                          <a:pt x="12" y="54"/>
                        </a:cubicBezTo>
                        <a:cubicBezTo>
                          <a:pt x="12" y="54"/>
                          <a:pt x="12" y="54"/>
                          <a:pt x="12" y="54"/>
                        </a:cubicBezTo>
                        <a:cubicBezTo>
                          <a:pt x="12" y="52"/>
                          <a:pt x="12" y="51"/>
                          <a:pt x="12" y="49"/>
                        </a:cubicBezTo>
                        <a:cubicBezTo>
                          <a:pt x="12" y="16"/>
                          <a:pt x="12" y="16"/>
                          <a:pt x="12" y="16"/>
                        </a:cubicBezTo>
                        <a:cubicBezTo>
                          <a:pt x="12" y="15"/>
                          <a:pt x="12" y="13"/>
                          <a:pt x="12" y="12"/>
                        </a:cubicBezTo>
                        <a:cubicBezTo>
                          <a:pt x="0" y="0"/>
                          <a:pt x="0" y="0"/>
                          <a:pt x="0" y="0"/>
                        </a:cubicBezTo>
                        <a:cubicBezTo>
                          <a:pt x="0" y="0"/>
                          <a:pt x="0" y="0"/>
                          <a:pt x="0" y="0"/>
                        </a:cubicBezTo>
                        <a:cubicBezTo>
                          <a:pt x="1" y="0"/>
                          <a:pt x="1" y="0"/>
                          <a:pt x="1" y="0"/>
                        </a:cubicBezTo>
                        <a:cubicBezTo>
                          <a:pt x="3" y="0"/>
                          <a:pt x="5" y="0"/>
                          <a:pt x="7" y="3"/>
                        </a:cubicBezTo>
                        <a:cubicBezTo>
                          <a:pt x="16" y="11"/>
                          <a:pt x="16" y="11"/>
                          <a:pt x="16" y="11"/>
                        </a:cubicBezTo>
                        <a:cubicBezTo>
                          <a:pt x="17" y="12"/>
                          <a:pt x="18" y="14"/>
                          <a:pt x="18" y="15"/>
                        </a:cubicBezTo>
                      </a:path>
                    </a:pathLst>
                  </a:custGeom>
                  <a:solidFill>
                    <a:srgbClr val="FFFFFF">
                      <a:alpha val="35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grpSp>
        <p:sp>
          <p:nvSpPr>
            <p:cNvPr id="1121" name="Rectangle 1120"/>
            <p:cNvSpPr/>
            <p:nvPr/>
          </p:nvSpPr>
          <p:spPr bwMode="auto">
            <a:xfrm>
              <a:off x="10774549" y="5969980"/>
              <a:ext cx="197648" cy="138027"/>
            </a:xfrm>
            <a:prstGeom prst="rect">
              <a:avLst/>
            </a:prstGeom>
            <a:solidFill>
              <a:srgbClr val="80808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16623526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37"/>
                                        </p:tgtEl>
                                        <p:attrNameLst>
                                          <p:attrName>style.visibility</p:attrName>
                                        </p:attrNameLst>
                                      </p:cBhvr>
                                      <p:to>
                                        <p:strVal val="visible"/>
                                      </p:to>
                                    </p:set>
                                    <p:animEffect transition="in" filter="fade">
                                      <p:cBhvr>
                                        <p:cTn id="7" dur="1000"/>
                                        <p:tgtEl>
                                          <p:spTgt spid="1137"/>
                                        </p:tgtEl>
                                      </p:cBhvr>
                                    </p:animEffect>
                                  </p:childTnLst>
                                </p:cTn>
                              </p:par>
                              <p:par>
                                <p:cTn id="8" presetID="22" presetClass="entr" presetSubtype="4" fill="hold" nodeType="withEffect">
                                  <p:stCondLst>
                                    <p:cond delay="750"/>
                                  </p:stCondLst>
                                  <p:childTnLst>
                                    <p:set>
                                      <p:cBhvr>
                                        <p:cTn id="9" dur="1" fill="hold">
                                          <p:stCondLst>
                                            <p:cond delay="0"/>
                                          </p:stCondLst>
                                        </p:cTn>
                                        <p:tgtEl>
                                          <p:spTgt spid="59"/>
                                        </p:tgtEl>
                                        <p:attrNameLst>
                                          <p:attrName>style.visibility</p:attrName>
                                        </p:attrNameLst>
                                      </p:cBhvr>
                                      <p:to>
                                        <p:strVal val="visible"/>
                                      </p:to>
                                    </p:set>
                                    <p:animEffect transition="in" filter="wipe(down)">
                                      <p:cBhvr>
                                        <p:cTn id="10" dur="750"/>
                                        <p:tgtEl>
                                          <p:spTgt spid="59"/>
                                        </p:tgtEl>
                                      </p:cBhvr>
                                    </p:animEffect>
                                  </p:childTnLst>
                                </p:cTn>
                              </p:par>
                              <p:par>
                                <p:cTn id="11" presetID="22" presetClass="entr" presetSubtype="4" fill="hold" nodeType="withEffect">
                                  <p:stCondLst>
                                    <p:cond delay="750"/>
                                  </p:stCondLst>
                                  <p:childTnLst>
                                    <p:set>
                                      <p:cBhvr>
                                        <p:cTn id="12" dur="1" fill="hold">
                                          <p:stCondLst>
                                            <p:cond delay="0"/>
                                          </p:stCondLst>
                                        </p:cTn>
                                        <p:tgtEl>
                                          <p:spTgt spid="76"/>
                                        </p:tgtEl>
                                        <p:attrNameLst>
                                          <p:attrName>style.visibility</p:attrName>
                                        </p:attrNameLst>
                                      </p:cBhvr>
                                      <p:to>
                                        <p:strVal val="visible"/>
                                      </p:to>
                                    </p:set>
                                    <p:animEffect transition="in" filter="wipe(down)">
                                      <p:cBhvr>
                                        <p:cTn id="13" dur="750"/>
                                        <p:tgtEl>
                                          <p:spTgt spid="76"/>
                                        </p:tgtEl>
                                      </p:cBhvr>
                                    </p:animEffect>
                                  </p:childTnLst>
                                </p:cTn>
                              </p:par>
                              <p:par>
                                <p:cTn id="14" presetID="22" presetClass="entr" presetSubtype="2" fill="hold" nodeType="withEffect">
                                  <p:stCondLst>
                                    <p:cond delay="750"/>
                                  </p:stCondLst>
                                  <p:childTnLst>
                                    <p:set>
                                      <p:cBhvr>
                                        <p:cTn id="15" dur="1" fill="hold">
                                          <p:stCondLst>
                                            <p:cond delay="0"/>
                                          </p:stCondLst>
                                        </p:cTn>
                                        <p:tgtEl>
                                          <p:spTgt spid="80"/>
                                        </p:tgtEl>
                                        <p:attrNameLst>
                                          <p:attrName>style.visibility</p:attrName>
                                        </p:attrNameLst>
                                      </p:cBhvr>
                                      <p:to>
                                        <p:strVal val="visible"/>
                                      </p:to>
                                    </p:set>
                                    <p:animEffect transition="in" filter="wipe(right)">
                                      <p:cBhvr>
                                        <p:cTn id="16" dur="750"/>
                                        <p:tgtEl>
                                          <p:spTgt spid="80"/>
                                        </p:tgtEl>
                                      </p:cBhvr>
                                    </p:animEffect>
                                  </p:childTnLst>
                                </p:cTn>
                              </p:par>
                              <p:par>
                                <p:cTn id="17" presetID="22" presetClass="entr" presetSubtype="1" fill="hold" nodeType="withEffect">
                                  <p:stCondLst>
                                    <p:cond delay="750"/>
                                  </p:stCondLst>
                                  <p:childTnLst>
                                    <p:set>
                                      <p:cBhvr>
                                        <p:cTn id="18" dur="1" fill="hold">
                                          <p:stCondLst>
                                            <p:cond delay="0"/>
                                          </p:stCondLst>
                                        </p:cTn>
                                        <p:tgtEl>
                                          <p:spTgt spid="74"/>
                                        </p:tgtEl>
                                        <p:attrNameLst>
                                          <p:attrName>style.visibility</p:attrName>
                                        </p:attrNameLst>
                                      </p:cBhvr>
                                      <p:to>
                                        <p:strVal val="visible"/>
                                      </p:to>
                                    </p:set>
                                    <p:animEffect transition="in" filter="wipe(up)">
                                      <p:cBhvr>
                                        <p:cTn id="19" dur="750"/>
                                        <p:tgtEl>
                                          <p:spTgt spid="74"/>
                                        </p:tgtEl>
                                      </p:cBhvr>
                                    </p:animEffect>
                                  </p:childTnLst>
                                </p:cTn>
                              </p:par>
                              <p:par>
                                <p:cTn id="20" presetID="22" presetClass="entr" presetSubtype="1" fill="hold" nodeType="withEffect">
                                  <p:stCondLst>
                                    <p:cond delay="750"/>
                                  </p:stCondLst>
                                  <p:childTnLst>
                                    <p:set>
                                      <p:cBhvr>
                                        <p:cTn id="21" dur="1" fill="hold">
                                          <p:stCondLst>
                                            <p:cond delay="0"/>
                                          </p:stCondLst>
                                        </p:cTn>
                                        <p:tgtEl>
                                          <p:spTgt spid="1061"/>
                                        </p:tgtEl>
                                        <p:attrNameLst>
                                          <p:attrName>style.visibility</p:attrName>
                                        </p:attrNameLst>
                                      </p:cBhvr>
                                      <p:to>
                                        <p:strVal val="visible"/>
                                      </p:to>
                                    </p:set>
                                    <p:animEffect transition="in" filter="wipe(up)">
                                      <p:cBhvr>
                                        <p:cTn id="22" dur="750"/>
                                        <p:tgtEl>
                                          <p:spTgt spid="1061"/>
                                        </p:tgtEl>
                                      </p:cBhvr>
                                    </p:animEffect>
                                  </p:childTnLst>
                                </p:cTn>
                              </p:par>
                              <p:par>
                                <p:cTn id="23" presetID="22" presetClass="entr" presetSubtype="1" fill="hold" nodeType="withEffect">
                                  <p:stCondLst>
                                    <p:cond delay="750"/>
                                  </p:stCondLst>
                                  <p:childTnLst>
                                    <p:set>
                                      <p:cBhvr>
                                        <p:cTn id="24" dur="1" fill="hold">
                                          <p:stCondLst>
                                            <p:cond delay="0"/>
                                          </p:stCondLst>
                                        </p:cTn>
                                        <p:tgtEl>
                                          <p:spTgt spid="1042"/>
                                        </p:tgtEl>
                                        <p:attrNameLst>
                                          <p:attrName>style.visibility</p:attrName>
                                        </p:attrNameLst>
                                      </p:cBhvr>
                                      <p:to>
                                        <p:strVal val="visible"/>
                                      </p:to>
                                    </p:set>
                                    <p:animEffect transition="in" filter="wipe(up)">
                                      <p:cBhvr>
                                        <p:cTn id="25" dur="750"/>
                                        <p:tgtEl>
                                          <p:spTgt spid="1042"/>
                                        </p:tgtEl>
                                      </p:cBhvr>
                                    </p:animEffect>
                                  </p:childTnLst>
                                </p:cTn>
                              </p:par>
                              <p:par>
                                <p:cTn id="26" presetID="22" presetClass="entr" presetSubtype="4" fill="hold" nodeType="withEffect">
                                  <p:stCondLst>
                                    <p:cond delay="750"/>
                                  </p:stCondLst>
                                  <p:childTnLst>
                                    <p:set>
                                      <p:cBhvr>
                                        <p:cTn id="27" dur="1" fill="hold">
                                          <p:stCondLst>
                                            <p:cond delay="0"/>
                                          </p:stCondLst>
                                        </p:cTn>
                                        <p:tgtEl>
                                          <p:spTgt spid="1067"/>
                                        </p:tgtEl>
                                        <p:attrNameLst>
                                          <p:attrName>style.visibility</p:attrName>
                                        </p:attrNameLst>
                                      </p:cBhvr>
                                      <p:to>
                                        <p:strVal val="visible"/>
                                      </p:to>
                                    </p:set>
                                    <p:animEffect transition="in" filter="wipe(down)">
                                      <p:cBhvr>
                                        <p:cTn id="28" dur="750"/>
                                        <p:tgtEl>
                                          <p:spTgt spid="1067"/>
                                        </p:tgtEl>
                                      </p:cBhvr>
                                    </p:animEffect>
                                  </p:childTnLst>
                                </p:cTn>
                              </p:par>
                              <p:par>
                                <p:cTn id="29" presetID="22" presetClass="entr" presetSubtype="1" fill="hold" nodeType="withEffect">
                                  <p:stCondLst>
                                    <p:cond delay="750"/>
                                  </p:stCondLst>
                                  <p:childTnLst>
                                    <p:set>
                                      <p:cBhvr>
                                        <p:cTn id="30" dur="1" fill="hold">
                                          <p:stCondLst>
                                            <p:cond delay="0"/>
                                          </p:stCondLst>
                                        </p:cTn>
                                        <p:tgtEl>
                                          <p:spTgt spid="1069"/>
                                        </p:tgtEl>
                                        <p:attrNameLst>
                                          <p:attrName>style.visibility</p:attrName>
                                        </p:attrNameLst>
                                      </p:cBhvr>
                                      <p:to>
                                        <p:strVal val="visible"/>
                                      </p:to>
                                    </p:set>
                                    <p:animEffect transition="in" filter="wipe(up)">
                                      <p:cBhvr>
                                        <p:cTn id="31" dur="750"/>
                                        <p:tgtEl>
                                          <p:spTgt spid="1069"/>
                                        </p:tgtEl>
                                      </p:cBhvr>
                                    </p:animEffect>
                                  </p:childTnLst>
                                </p:cTn>
                              </p:par>
                              <p:par>
                                <p:cTn id="32" presetID="22" presetClass="entr" presetSubtype="4" fill="hold" nodeType="withEffect">
                                  <p:stCondLst>
                                    <p:cond delay="1500"/>
                                  </p:stCondLst>
                                  <p:childTnLst>
                                    <p:set>
                                      <p:cBhvr>
                                        <p:cTn id="33" dur="1" fill="hold">
                                          <p:stCondLst>
                                            <p:cond delay="0"/>
                                          </p:stCondLst>
                                        </p:cTn>
                                        <p:tgtEl>
                                          <p:spTgt spid="62"/>
                                        </p:tgtEl>
                                        <p:attrNameLst>
                                          <p:attrName>style.visibility</p:attrName>
                                        </p:attrNameLst>
                                      </p:cBhvr>
                                      <p:to>
                                        <p:strVal val="visible"/>
                                      </p:to>
                                    </p:set>
                                    <p:animEffect transition="in" filter="wipe(down)">
                                      <p:cBhvr>
                                        <p:cTn id="34" dur="750"/>
                                        <p:tgtEl>
                                          <p:spTgt spid="62"/>
                                        </p:tgtEl>
                                      </p:cBhvr>
                                    </p:animEffect>
                                  </p:childTnLst>
                                </p:cTn>
                              </p:par>
                              <p:par>
                                <p:cTn id="35" presetID="22" presetClass="entr" presetSubtype="4" fill="hold" nodeType="withEffect">
                                  <p:stCondLst>
                                    <p:cond delay="1800"/>
                                  </p:stCondLst>
                                  <p:childTnLst>
                                    <p:set>
                                      <p:cBhvr>
                                        <p:cTn id="36" dur="1" fill="hold">
                                          <p:stCondLst>
                                            <p:cond delay="0"/>
                                          </p:stCondLst>
                                        </p:cTn>
                                        <p:tgtEl>
                                          <p:spTgt spid="1040"/>
                                        </p:tgtEl>
                                        <p:attrNameLst>
                                          <p:attrName>style.visibility</p:attrName>
                                        </p:attrNameLst>
                                      </p:cBhvr>
                                      <p:to>
                                        <p:strVal val="visible"/>
                                      </p:to>
                                    </p:set>
                                    <p:animEffect transition="in" filter="wipe(down)">
                                      <p:cBhvr>
                                        <p:cTn id="37" dur="750"/>
                                        <p:tgtEl>
                                          <p:spTgt spid="1040"/>
                                        </p:tgtEl>
                                      </p:cBhvr>
                                    </p:animEffect>
                                  </p:childTnLst>
                                </p:cTn>
                              </p:par>
                              <p:par>
                                <p:cTn id="38" presetID="22" presetClass="entr" presetSubtype="1" fill="hold" nodeType="withEffect">
                                  <p:stCondLst>
                                    <p:cond delay="1500"/>
                                  </p:stCondLst>
                                  <p:childTnLst>
                                    <p:set>
                                      <p:cBhvr>
                                        <p:cTn id="39" dur="1" fill="hold">
                                          <p:stCondLst>
                                            <p:cond delay="0"/>
                                          </p:stCondLst>
                                        </p:cTn>
                                        <p:tgtEl>
                                          <p:spTgt spid="72"/>
                                        </p:tgtEl>
                                        <p:attrNameLst>
                                          <p:attrName>style.visibility</p:attrName>
                                        </p:attrNameLst>
                                      </p:cBhvr>
                                      <p:to>
                                        <p:strVal val="visible"/>
                                      </p:to>
                                    </p:set>
                                    <p:animEffect transition="in" filter="wipe(up)">
                                      <p:cBhvr>
                                        <p:cTn id="40" dur="750"/>
                                        <p:tgtEl>
                                          <p:spTgt spid="72"/>
                                        </p:tgtEl>
                                      </p:cBhvr>
                                    </p:animEffect>
                                  </p:childTnLst>
                                </p:cTn>
                              </p:par>
                              <p:par>
                                <p:cTn id="41" presetID="22" presetClass="entr" presetSubtype="4" fill="hold" nodeType="withEffect">
                                  <p:stCondLst>
                                    <p:cond delay="1800"/>
                                  </p:stCondLst>
                                  <p:childTnLst>
                                    <p:set>
                                      <p:cBhvr>
                                        <p:cTn id="42" dur="1" fill="hold">
                                          <p:stCondLst>
                                            <p:cond delay="0"/>
                                          </p:stCondLst>
                                        </p:cTn>
                                        <p:tgtEl>
                                          <p:spTgt spid="78"/>
                                        </p:tgtEl>
                                        <p:attrNameLst>
                                          <p:attrName>style.visibility</p:attrName>
                                        </p:attrNameLst>
                                      </p:cBhvr>
                                      <p:to>
                                        <p:strVal val="visible"/>
                                      </p:to>
                                    </p:set>
                                    <p:animEffect transition="in" filter="wipe(down)">
                                      <p:cBhvr>
                                        <p:cTn id="43" dur="750"/>
                                        <p:tgtEl>
                                          <p:spTgt spid="78"/>
                                        </p:tgtEl>
                                      </p:cBhvr>
                                    </p:animEffect>
                                  </p:childTnLst>
                                </p:cTn>
                              </p:par>
                              <p:par>
                                <p:cTn id="44" presetID="22" presetClass="entr" presetSubtype="4" fill="hold" nodeType="withEffect">
                                  <p:stCondLst>
                                    <p:cond delay="1500"/>
                                  </p:stCondLst>
                                  <p:childTnLst>
                                    <p:set>
                                      <p:cBhvr>
                                        <p:cTn id="45" dur="1" fill="hold">
                                          <p:stCondLst>
                                            <p:cond delay="0"/>
                                          </p:stCondLst>
                                        </p:cTn>
                                        <p:tgtEl>
                                          <p:spTgt spid="82"/>
                                        </p:tgtEl>
                                        <p:attrNameLst>
                                          <p:attrName>style.visibility</p:attrName>
                                        </p:attrNameLst>
                                      </p:cBhvr>
                                      <p:to>
                                        <p:strVal val="visible"/>
                                      </p:to>
                                    </p:set>
                                    <p:animEffect transition="in" filter="wipe(down)">
                                      <p:cBhvr>
                                        <p:cTn id="46" dur="750"/>
                                        <p:tgtEl>
                                          <p:spTgt spid="82"/>
                                        </p:tgtEl>
                                      </p:cBhvr>
                                    </p:animEffect>
                                  </p:childTnLst>
                                </p:cTn>
                              </p:par>
                              <p:par>
                                <p:cTn id="47" presetID="22" presetClass="entr" presetSubtype="4" fill="hold" nodeType="withEffect">
                                  <p:stCondLst>
                                    <p:cond delay="1800"/>
                                  </p:stCondLst>
                                  <p:childTnLst>
                                    <p:set>
                                      <p:cBhvr>
                                        <p:cTn id="48" dur="1" fill="hold">
                                          <p:stCondLst>
                                            <p:cond delay="0"/>
                                          </p:stCondLst>
                                        </p:cTn>
                                        <p:tgtEl>
                                          <p:spTgt spid="84"/>
                                        </p:tgtEl>
                                        <p:attrNameLst>
                                          <p:attrName>style.visibility</p:attrName>
                                        </p:attrNameLst>
                                      </p:cBhvr>
                                      <p:to>
                                        <p:strVal val="visible"/>
                                      </p:to>
                                    </p:set>
                                    <p:animEffect transition="in" filter="wipe(down)">
                                      <p:cBhvr>
                                        <p:cTn id="49" dur="750"/>
                                        <p:tgtEl>
                                          <p:spTgt spid="84"/>
                                        </p:tgtEl>
                                      </p:cBhvr>
                                    </p:animEffect>
                                  </p:childTnLst>
                                </p:cTn>
                              </p:par>
                              <p:par>
                                <p:cTn id="50" presetID="22" presetClass="entr" presetSubtype="4" fill="hold" nodeType="withEffect">
                                  <p:stCondLst>
                                    <p:cond delay="1500"/>
                                  </p:stCondLst>
                                  <p:childTnLst>
                                    <p:set>
                                      <p:cBhvr>
                                        <p:cTn id="51" dur="1" fill="hold">
                                          <p:stCondLst>
                                            <p:cond delay="0"/>
                                          </p:stCondLst>
                                        </p:cTn>
                                        <p:tgtEl>
                                          <p:spTgt spid="1044"/>
                                        </p:tgtEl>
                                        <p:attrNameLst>
                                          <p:attrName>style.visibility</p:attrName>
                                        </p:attrNameLst>
                                      </p:cBhvr>
                                      <p:to>
                                        <p:strVal val="visible"/>
                                      </p:to>
                                    </p:set>
                                    <p:animEffect transition="in" filter="wipe(down)">
                                      <p:cBhvr>
                                        <p:cTn id="52" dur="750"/>
                                        <p:tgtEl>
                                          <p:spTgt spid="1044"/>
                                        </p:tgtEl>
                                      </p:cBhvr>
                                    </p:animEffect>
                                  </p:childTnLst>
                                </p:cTn>
                              </p:par>
                              <p:par>
                                <p:cTn id="53" presetID="22" presetClass="entr" presetSubtype="4" fill="hold" nodeType="withEffect">
                                  <p:stCondLst>
                                    <p:cond delay="1800"/>
                                  </p:stCondLst>
                                  <p:childTnLst>
                                    <p:set>
                                      <p:cBhvr>
                                        <p:cTn id="54" dur="1" fill="hold">
                                          <p:stCondLst>
                                            <p:cond delay="0"/>
                                          </p:stCondLst>
                                        </p:cTn>
                                        <p:tgtEl>
                                          <p:spTgt spid="1046"/>
                                        </p:tgtEl>
                                        <p:attrNameLst>
                                          <p:attrName>style.visibility</p:attrName>
                                        </p:attrNameLst>
                                      </p:cBhvr>
                                      <p:to>
                                        <p:strVal val="visible"/>
                                      </p:to>
                                    </p:set>
                                    <p:animEffect transition="in" filter="wipe(down)">
                                      <p:cBhvr>
                                        <p:cTn id="55" dur="750"/>
                                        <p:tgtEl>
                                          <p:spTgt spid="1046"/>
                                        </p:tgtEl>
                                      </p:cBhvr>
                                    </p:animEffect>
                                  </p:childTnLst>
                                </p:cTn>
                              </p:par>
                              <p:par>
                                <p:cTn id="56" presetID="10" presetClass="entr" presetSubtype="0" fill="hold" nodeType="withEffect">
                                  <p:stCondLst>
                                    <p:cond delay="2300"/>
                                  </p:stCondLst>
                                  <p:childTnLst>
                                    <p:set>
                                      <p:cBhvr>
                                        <p:cTn id="57" dur="1" fill="hold">
                                          <p:stCondLst>
                                            <p:cond delay="0"/>
                                          </p:stCondLst>
                                        </p:cTn>
                                        <p:tgtEl>
                                          <p:spTgt spid="1140"/>
                                        </p:tgtEl>
                                        <p:attrNameLst>
                                          <p:attrName>style.visibility</p:attrName>
                                        </p:attrNameLst>
                                      </p:cBhvr>
                                      <p:to>
                                        <p:strVal val="visible"/>
                                      </p:to>
                                    </p:set>
                                    <p:animEffect transition="in" filter="fade">
                                      <p:cBhvr>
                                        <p:cTn id="58" dur="1000"/>
                                        <p:tgtEl>
                                          <p:spTgt spid="1140"/>
                                        </p:tgtEl>
                                      </p:cBhvr>
                                    </p:animEffect>
                                  </p:childTnLst>
                                </p:cTn>
                              </p:par>
                              <p:par>
                                <p:cTn id="59" presetID="22" presetClass="entr" presetSubtype="1" fill="hold" nodeType="withEffect">
                                  <p:stCondLst>
                                    <p:cond delay="2500"/>
                                  </p:stCondLst>
                                  <p:childTnLst>
                                    <p:set>
                                      <p:cBhvr>
                                        <p:cTn id="60" dur="1" fill="hold">
                                          <p:stCondLst>
                                            <p:cond delay="0"/>
                                          </p:stCondLst>
                                        </p:cTn>
                                        <p:tgtEl>
                                          <p:spTgt spid="1065"/>
                                        </p:tgtEl>
                                        <p:attrNameLst>
                                          <p:attrName>style.visibility</p:attrName>
                                        </p:attrNameLst>
                                      </p:cBhvr>
                                      <p:to>
                                        <p:strVal val="visible"/>
                                      </p:to>
                                    </p:set>
                                    <p:animEffect transition="in" filter="wipe(up)">
                                      <p:cBhvr>
                                        <p:cTn id="61" dur="750"/>
                                        <p:tgtEl>
                                          <p:spTgt spid="1065"/>
                                        </p:tgtEl>
                                      </p:cBhvr>
                                    </p:animEffect>
                                  </p:childTnLst>
                                </p:cTn>
                              </p:par>
                              <p:par>
                                <p:cTn id="62" presetID="22" presetClass="entr" presetSubtype="4" fill="hold" nodeType="withEffect">
                                  <p:stCondLst>
                                    <p:cond delay="2800"/>
                                  </p:stCondLst>
                                  <p:childTnLst>
                                    <p:set>
                                      <p:cBhvr>
                                        <p:cTn id="63" dur="1" fill="hold">
                                          <p:stCondLst>
                                            <p:cond delay="0"/>
                                          </p:stCondLst>
                                        </p:cTn>
                                        <p:tgtEl>
                                          <p:spTgt spid="1048"/>
                                        </p:tgtEl>
                                        <p:attrNameLst>
                                          <p:attrName>style.visibility</p:attrName>
                                        </p:attrNameLst>
                                      </p:cBhvr>
                                      <p:to>
                                        <p:strVal val="visible"/>
                                      </p:to>
                                    </p:set>
                                    <p:animEffect transition="in" filter="wipe(down)">
                                      <p:cBhvr>
                                        <p:cTn id="64" dur="750"/>
                                        <p:tgtEl>
                                          <p:spTgt spid="1048"/>
                                        </p:tgtEl>
                                      </p:cBhvr>
                                    </p:animEffect>
                                  </p:childTnLst>
                                </p:cTn>
                              </p:par>
                              <p:par>
                                <p:cTn id="65" presetID="22" presetClass="entr" presetSubtype="2" fill="hold" nodeType="withEffect">
                                  <p:stCondLst>
                                    <p:cond delay="2500"/>
                                  </p:stCondLst>
                                  <p:childTnLst>
                                    <p:set>
                                      <p:cBhvr>
                                        <p:cTn id="66" dur="1" fill="hold">
                                          <p:stCondLst>
                                            <p:cond delay="0"/>
                                          </p:stCondLst>
                                        </p:cTn>
                                        <p:tgtEl>
                                          <p:spTgt spid="1063"/>
                                        </p:tgtEl>
                                        <p:attrNameLst>
                                          <p:attrName>style.visibility</p:attrName>
                                        </p:attrNameLst>
                                      </p:cBhvr>
                                      <p:to>
                                        <p:strVal val="visible"/>
                                      </p:to>
                                    </p:set>
                                    <p:animEffect transition="in" filter="wipe(right)">
                                      <p:cBhvr>
                                        <p:cTn id="67" dur="750"/>
                                        <p:tgtEl>
                                          <p:spTgt spid="1063"/>
                                        </p:tgtEl>
                                      </p:cBhvr>
                                    </p:animEffect>
                                  </p:childTnLst>
                                </p:cTn>
                              </p:par>
                              <p:par>
                                <p:cTn id="68" presetID="22" presetClass="entr" presetSubtype="8" fill="hold" nodeType="withEffect">
                                  <p:stCondLst>
                                    <p:cond delay="2800"/>
                                  </p:stCondLst>
                                  <p:childTnLst>
                                    <p:set>
                                      <p:cBhvr>
                                        <p:cTn id="69" dur="1" fill="hold">
                                          <p:stCondLst>
                                            <p:cond delay="0"/>
                                          </p:stCondLst>
                                        </p:cTn>
                                        <p:tgtEl>
                                          <p:spTgt spid="1053"/>
                                        </p:tgtEl>
                                        <p:attrNameLst>
                                          <p:attrName>style.visibility</p:attrName>
                                        </p:attrNameLst>
                                      </p:cBhvr>
                                      <p:to>
                                        <p:strVal val="visible"/>
                                      </p:to>
                                    </p:set>
                                    <p:animEffect transition="in" filter="wipe(left)">
                                      <p:cBhvr>
                                        <p:cTn id="70" dur="750"/>
                                        <p:tgtEl>
                                          <p:spTgt spid="1053"/>
                                        </p:tgtEl>
                                      </p:cBhvr>
                                    </p:animEffect>
                                  </p:childTnLst>
                                </p:cTn>
                              </p:par>
                              <p:par>
                                <p:cTn id="71" presetID="22" presetClass="entr" presetSubtype="4" fill="hold" nodeType="withEffect">
                                  <p:stCondLst>
                                    <p:cond delay="2500"/>
                                  </p:stCondLst>
                                  <p:childTnLst>
                                    <p:set>
                                      <p:cBhvr>
                                        <p:cTn id="72" dur="1" fill="hold">
                                          <p:stCondLst>
                                            <p:cond delay="0"/>
                                          </p:stCondLst>
                                        </p:cTn>
                                        <p:tgtEl>
                                          <p:spTgt spid="1051"/>
                                        </p:tgtEl>
                                        <p:attrNameLst>
                                          <p:attrName>style.visibility</p:attrName>
                                        </p:attrNameLst>
                                      </p:cBhvr>
                                      <p:to>
                                        <p:strVal val="visible"/>
                                      </p:to>
                                    </p:set>
                                    <p:animEffect transition="in" filter="wipe(down)">
                                      <p:cBhvr>
                                        <p:cTn id="73" dur="750"/>
                                        <p:tgtEl>
                                          <p:spTgt spid="1051"/>
                                        </p:tgtEl>
                                      </p:cBhvr>
                                    </p:animEffect>
                                  </p:childTnLst>
                                </p:cTn>
                              </p:par>
                              <p:par>
                                <p:cTn id="74" presetID="22" presetClass="entr" presetSubtype="2" fill="hold" nodeType="withEffect">
                                  <p:stCondLst>
                                    <p:cond delay="2800"/>
                                  </p:stCondLst>
                                  <p:childTnLst>
                                    <p:set>
                                      <p:cBhvr>
                                        <p:cTn id="75" dur="1" fill="hold">
                                          <p:stCondLst>
                                            <p:cond delay="0"/>
                                          </p:stCondLst>
                                        </p:cTn>
                                        <p:tgtEl>
                                          <p:spTgt spid="86"/>
                                        </p:tgtEl>
                                        <p:attrNameLst>
                                          <p:attrName>style.visibility</p:attrName>
                                        </p:attrNameLst>
                                      </p:cBhvr>
                                      <p:to>
                                        <p:strVal val="visible"/>
                                      </p:to>
                                    </p:set>
                                    <p:animEffect transition="in" filter="wipe(right)">
                                      <p:cBhvr>
                                        <p:cTn id="76" dur="750"/>
                                        <p:tgtEl>
                                          <p:spTgt spid="86"/>
                                        </p:tgtEl>
                                      </p:cBhvr>
                                    </p:animEffect>
                                  </p:childTnLst>
                                </p:cTn>
                              </p:par>
                              <p:par>
                                <p:cTn id="77" presetID="22" presetClass="entr" presetSubtype="1" fill="hold" nodeType="withEffect">
                                  <p:stCondLst>
                                    <p:cond delay="2500"/>
                                  </p:stCondLst>
                                  <p:childTnLst>
                                    <p:set>
                                      <p:cBhvr>
                                        <p:cTn id="78" dur="1" fill="hold">
                                          <p:stCondLst>
                                            <p:cond delay="0"/>
                                          </p:stCondLst>
                                        </p:cTn>
                                        <p:tgtEl>
                                          <p:spTgt spid="1024"/>
                                        </p:tgtEl>
                                        <p:attrNameLst>
                                          <p:attrName>style.visibility</p:attrName>
                                        </p:attrNameLst>
                                      </p:cBhvr>
                                      <p:to>
                                        <p:strVal val="visible"/>
                                      </p:to>
                                    </p:set>
                                    <p:animEffect transition="in" filter="wipe(up)">
                                      <p:cBhvr>
                                        <p:cTn id="79" dur="750"/>
                                        <p:tgtEl>
                                          <p:spTgt spid="1024"/>
                                        </p:tgtEl>
                                      </p:cBhvr>
                                    </p:animEffect>
                                  </p:childTnLst>
                                </p:cTn>
                              </p:par>
                              <p:par>
                                <p:cTn id="80" presetID="22" presetClass="entr" presetSubtype="1" fill="hold" nodeType="withEffect">
                                  <p:stCondLst>
                                    <p:cond delay="2800"/>
                                  </p:stCondLst>
                                  <p:childTnLst>
                                    <p:set>
                                      <p:cBhvr>
                                        <p:cTn id="81" dur="1" fill="hold">
                                          <p:stCondLst>
                                            <p:cond delay="0"/>
                                          </p:stCondLst>
                                        </p:cTn>
                                        <p:tgtEl>
                                          <p:spTgt spid="92"/>
                                        </p:tgtEl>
                                        <p:attrNameLst>
                                          <p:attrName>style.visibility</p:attrName>
                                        </p:attrNameLst>
                                      </p:cBhvr>
                                      <p:to>
                                        <p:strVal val="visible"/>
                                      </p:to>
                                    </p:set>
                                    <p:animEffect transition="in" filter="wipe(up)">
                                      <p:cBhvr>
                                        <p:cTn id="82" dur="750"/>
                                        <p:tgtEl>
                                          <p:spTgt spid="92"/>
                                        </p:tgtEl>
                                      </p:cBhvr>
                                    </p:animEffect>
                                  </p:childTnLst>
                                </p:cTn>
                              </p:par>
                              <p:par>
                                <p:cTn id="83" presetID="22" presetClass="entr" presetSubtype="1" fill="hold" nodeType="withEffect">
                                  <p:stCondLst>
                                    <p:cond delay="3500"/>
                                  </p:stCondLst>
                                  <p:childTnLst>
                                    <p:set>
                                      <p:cBhvr>
                                        <p:cTn id="84" dur="1" fill="hold">
                                          <p:stCondLst>
                                            <p:cond delay="0"/>
                                          </p:stCondLst>
                                        </p:cTn>
                                        <p:tgtEl>
                                          <p:spTgt spid="1038"/>
                                        </p:tgtEl>
                                        <p:attrNameLst>
                                          <p:attrName>style.visibility</p:attrName>
                                        </p:attrNameLst>
                                      </p:cBhvr>
                                      <p:to>
                                        <p:strVal val="visible"/>
                                      </p:to>
                                    </p:set>
                                    <p:animEffect transition="in" filter="wipe(up)">
                                      <p:cBhvr>
                                        <p:cTn id="85" dur="750"/>
                                        <p:tgtEl>
                                          <p:spTgt spid="1038"/>
                                        </p:tgtEl>
                                      </p:cBhvr>
                                    </p:animEffect>
                                  </p:childTnLst>
                                </p:cTn>
                              </p:par>
                              <p:par>
                                <p:cTn id="86" presetID="22" presetClass="entr" presetSubtype="1" fill="hold" nodeType="withEffect">
                                  <p:stCondLst>
                                    <p:cond delay="3800"/>
                                  </p:stCondLst>
                                  <p:childTnLst>
                                    <p:set>
                                      <p:cBhvr>
                                        <p:cTn id="87" dur="1" fill="hold">
                                          <p:stCondLst>
                                            <p:cond delay="0"/>
                                          </p:stCondLst>
                                        </p:cTn>
                                        <p:tgtEl>
                                          <p:spTgt spid="53"/>
                                        </p:tgtEl>
                                        <p:attrNameLst>
                                          <p:attrName>style.visibility</p:attrName>
                                        </p:attrNameLst>
                                      </p:cBhvr>
                                      <p:to>
                                        <p:strVal val="visible"/>
                                      </p:to>
                                    </p:set>
                                    <p:animEffect transition="in" filter="wipe(up)">
                                      <p:cBhvr>
                                        <p:cTn id="88" dur="750"/>
                                        <p:tgtEl>
                                          <p:spTgt spid="53"/>
                                        </p:tgtEl>
                                      </p:cBhvr>
                                    </p:animEffect>
                                  </p:childTnLst>
                                </p:cTn>
                              </p:par>
                              <p:par>
                                <p:cTn id="89" presetID="22" presetClass="entr" presetSubtype="1" fill="hold" nodeType="withEffect">
                                  <p:stCondLst>
                                    <p:cond delay="3500"/>
                                  </p:stCondLst>
                                  <p:childTnLst>
                                    <p:set>
                                      <p:cBhvr>
                                        <p:cTn id="90" dur="1" fill="hold">
                                          <p:stCondLst>
                                            <p:cond delay="0"/>
                                          </p:stCondLst>
                                        </p:cTn>
                                        <p:tgtEl>
                                          <p:spTgt spid="88"/>
                                        </p:tgtEl>
                                        <p:attrNameLst>
                                          <p:attrName>style.visibility</p:attrName>
                                        </p:attrNameLst>
                                      </p:cBhvr>
                                      <p:to>
                                        <p:strVal val="visible"/>
                                      </p:to>
                                    </p:set>
                                    <p:animEffect transition="in" filter="wipe(up)">
                                      <p:cBhvr>
                                        <p:cTn id="91" dur="750"/>
                                        <p:tgtEl>
                                          <p:spTgt spid="88"/>
                                        </p:tgtEl>
                                      </p:cBhvr>
                                    </p:animEffect>
                                  </p:childTnLst>
                                </p:cTn>
                              </p:par>
                              <p:par>
                                <p:cTn id="92" presetID="22" presetClass="entr" presetSubtype="1" fill="hold" nodeType="withEffect">
                                  <p:stCondLst>
                                    <p:cond delay="3800"/>
                                  </p:stCondLst>
                                  <p:childTnLst>
                                    <p:set>
                                      <p:cBhvr>
                                        <p:cTn id="93" dur="1" fill="hold">
                                          <p:stCondLst>
                                            <p:cond delay="0"/>
                                          </p:stCondLst>
                                        </p:cTn>
                                        <p:tgtEl>
                                          <p:spTgt spid="90"/>
                                        </p:tgtEl>
                                        <p:attrNameLst>
                                          <p:attrName>style.visibility</p:attrName>
                                        </p:attrNameLst>
                                      </p:cBhvr>
                                      <p:to>
                                        <p:strVal val="visible"/>
                                      </p:to>
                                    </p:set>
                                    <p:animEffect transition="in" filter="wipe(up)">
                                      <p:cBhvr>
                                        <p:cTn id="94" dur="750"/>
                                        <p:tgtEl>
                                          <p:spTgt spid="90"/>
                                        </p:tgtEl>
                                      </p:cBhvr>
                                    </p:animEffect>
                                  </p:childTnLst>
                                </p:cTn>
                              </p:par>
                              <p:par>
                                <p:cTn id="95" presetID="22" presetClass="entr" presetSubtype="1" fill="hold" nodeType="withEffect">
                                  <p:stCondLst>
                                    <p:cond delay="3500"/>
                                  </p:stCondLst>
                                  <p:childTnLst>
                                    <p:set>
                                      <p:cBhvr>
                                        <p:cTn id="96" dur="1" fill="hold">
                                          <p:stCondLst>
                                            <p:cond delay="0"/>
                                          </p:stCondLst>
                                        </p:cTn>
                                        <p:tgtEl>
                                          <p:spTgt spid="94"/>
                                        </p:tgtEl>
                                        <p:attrNameLst>
                                          <p:attrName>style.visibility</p:attrName>
                                        </p:attrNameLst>
                                      </p:cBhvr>
                                      <p:to>
                                        <p:strVal val="visible"/>
                                      </p:to>
                                    </p:set>
                                    <p:animEffect transition="in" filter="wipe(up)">
                                      <p:cBhvr>
                                        <p:cTn id="97" dur="750"/>
                                        <p:tgtEl>
                                          <p:spTgt spid="94"/>
                                        </p:tgtEl>
                                      </p:cBhvr>
                                    </p:animEffect>
                                  </p:childTnLst>
                                </p:cTn>
                              </p:par>
                              <p:par>
                                <p:cTn id="98" presetID="22" presetClass="entr" presetSubtype="8" fill="hold" nodeType="withEffect">
                                  <p:stCondLst>
                                    <p:cond delay="3800"/>
                                  </p:stCondLst>
                                  <p:childTnLst>
                                    <p:set>
                                      <p:cBhvr>
                                        <p:cTn id="99" dur="1" fill="hold">
                                          <p:stCondLst>
                                            <p:cond delay="0"/>
                                          </p:stCondLst>
                                        </p:cTn>
                                        <p:tgtEl>
                                          <p:spTgt spid="1057"/>
                                        </p:tgtEl>
                                        <p:attrNameLst>
                                          <p:attrName>style.visibility</p:attrName>
                                        </p:attrNameLst>
                                      </p:cBhvr>
                                      <p:to>
                                        <p:strVal val="visible"/>
                                      </p:to>
                                    </p:set>
                                    <p:animEffect transition="in" filter="wipe(left)">
                                      <p:cBhvr>
                                        <p:cTn id="100" dur="750"/>
                                        <p:tgtEl>
                                          <p:spTgt spid="1057"/>
                                        </p:tgtEl>
                                      </p:cBhvr>
                                    </p:animEffect>
                                  </p:childTnLst>
                                </p:cTn>
                              </p:par>
                              <p:par>
                                <p:cTn id="101" presetID="22" presetClass="entr" presetSubtype="4" fill="hold" nodeType="withEffect">
                                  <p:stCondLst>
                                    <p:cond delay="3500"/>
                                  </p:stCondLst>
                                  <p:childTnLst>
                                    <p:set>
                                      <p:cBhvr>
                                        <p:cTn id="102" dur="1" fill="hold">
                                          <p:stCondLst>
                                            <p:cond delay="0"/>
                                          </p:stCondLst>
                                        </p:cTn>
                                        <p:tgtEl>
                                          <p:spTgt spid="1055"/>
                                        </p:tgtEl>
                                        <p:attrNameLst>
                                          <p:attrName>style.visibility</p:attrName>
                                        </p:attrNameLst>
                                      </p:cBhvr>
                                      <p:to>
                                        <p:strVal val="visible"/>
                                      </p:to>
                                    </p:set>
                                    <p:animEffect transition="in" filter="wipe(down)">
                                      <p:cBhvr>
                                        <p:cTn id="103" dur="750"/>
                                        <p:tgtEl>
                                          <p:spTgt spid="1055"/>
                                        </p:tgtEl>
                                      </p:cBhvr>
                                    </p:animEffect>
                                  </p:childTnLst>
                                </p:cTn>
                              </p:par>
                              <p:par>
                                <p:cTn id="104" presetID="22" presetClass="entr" presetSubtype="4" fill="hold" nodeType="withEffect">
                                  <p:stCondLst>
                                    <p:cond delay="3800"/>
                                  </p:stCondLst>
                                  <p:childTnLst>
                                    <p:set>
                                      <p:cBhvr>
                                        <p:cTn id="105" dur="1" fill="hold">
                                          <p:stCondLst>
                                            <p:cond delay="0"/>
                                          </p:stCondLst>
                                        </p:cTn>
                                        <p:tgtEl>
                                          <p:spTgt spid="1059"/>
                                        </p:tgtEl>
                                        <p:attrNameLst>
                                          <p:attrName>style.visibility</p:attrName>
                                        </p:attrNameLst>
                                      </p:cBhvr>
                                      <p:to>
                                        <p:strVal val="visible"/>
                                      </p:to>
                                    </p:set>
                                    <p:animEffect transition="in" filter="wipe(down)">
                                      <p:cBhvr>
                                        <p:cTn id="106" dur="750"/>
                                        <p:tgtEl>
                                          <p:spTgt spid="1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303" y="4241379"/>
            <a:ext cx="1175645" cy="16481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Title 1"/>
          <p:cNvSpPr>
            <a:spLocks noGrp="1"/>
          </p:cNvSpPr>
          <p:nvPr>
            <p:ph type="title"/>
          </p:nvPr>
        </p:nvSpPr>
        <p:spPr>
          <a:xfrm>
            <a:off x="176503" y="310684"/>
            <a:ext cx="11887878" cy="917575"/>
          </a:xfrm>
        </p:spPr>
        <p:txBody>
          <a:bodyPr/>
          <a:lstStyle/>
          <a:p>
            <a:r>
              <a:rPr lang="en-GB" dirty="0" smtClean="0"/>
              <a:t>Becoming a Responsive Organization</a:t>
            </a:r>
            <a:endParaRPr lang="en-GB" dirty="0"/>
          </a:p>
        </p:txBody>
      </p:sp>
      <p:sp>
        <p:nvSpPr>
          <p:cNvPr id="3" name="Text Placeholder 2"/>
          <p:cNvSpPr>
            <a:spLocks noGrp="1"/>
          </p:cNvSpPr>
          <p:nvPr>
            <p:ph type="body" sz="quarter" idx="4294967295"/>
          </p:nvPr>
        </p:nvSpPr>
        <p:spPr>
          <a:xfrm>
            <a:off x="2231170" y="1518446"/>
            <a:ext cx="3371549" cy="1292662"/>
          </a:xfrm>
          <a:prstGeom prst="rect">
            <a:avLst/>
          </a:prstGeom>
        </p:spPr>
        <p:txBody>
          <a:bodyPr/>
          <a:lstStyle/>
          <a:p>
            <a:pPr marL="0" indent="0" algn="r">
              <a:buNone/>
            </a:pPr>
            <a:r>
              <a:rPr lang="en-GB" dirty="0" smtClean="0">
                <a:solidFill>
                  <a:schemeClr val="tx1"/>
                </a:solidFill>
              </a:rPr>
              <a:t>Hierarchies to </a:t>
            </a:r>
            <a:br>
              <a:rPr lang="en-GB" dirty="0" smtClean="0">
                <a:solidFill>
                  <a:schemeClr val="tx1"/>
                </a:solidFill>
              </a:rPr>
            </a:br>
            <a:r>
              <a:rPr lang="en-GB" dirty="0" smtClean="0">
                <a:solidFill>
                  <a:schemeClr val="tx1"/>
                </a:solidFill>
              </a:rPr>
              <a:t>Networks</a:t>
            </a:r>
            <a:endParaRPr lang="en-GB" dirty="0">
              <a:solidFill>
                <a:schemeClr val="tx1"/>
              </a:solidFill>
            </a:endParaRPr>
          </a:p>
        </p:txBody>
      </p:sp>
      <p:sp>
        <p:nvSpPr>
          <p:cNvPr id="6" name="Text Placeholder 2"/>
          <p:cNvSpPr txBox="1">
            <a:spLocks/>
          </p:cNvSpPr>
          <p:nvPr/>
        </p:nvSpPr>
        <p:spPr>
          <a:xfrm>
            <a:off x="6385568" y="2485633"/>
            <a:ext cx="5401257" cy="1443695"/>
          </a:xfrm>
          <a:prstGeom prst="rect">
            <a:avLst/>
          </a:prstGeom>
        </p:spPr>
        <p:txBody>
          <a:bodyPr vert="horz" wrap="square" lIns="149217" tIns="93260" rIns="149217" bIns="93260" rtlCol="0">
            <a:spAutoFit/>
          </a:bodyPr>
          <a:lstStyle>
            <a:lvl1pPr marL="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3921" kern="1200" spc="0" baseline="0">
                <a:gradFill>
                  <a:gsLst>
                    <a:gs pos="1250">
                      <a:schemeClr val="tx2"/>
                    </a:gs>
                    <a:gs pos="99000">
                      <a:schemeClr val="tx2"/>
                    </a:gs>
                  </a:gsLst>
                  <a:lin ang="5400000" scaled="0"/>
                </a:gradFill>
                <a:latin typeface="+mj-lt"/>
                <a:ea typeface="+mn-ea"/>
                <a:cs typeface="+mn-cs"/>
              </a:defRPr>
            </a:lvl1pPr>
            <a:lvl2pPr marL="0" marR="0" indent="0" algn="l" defTabSz="914367" rtl="0" eaLnBrk="1" fontAlgn="auto" latinLnBrk="0" hangingPunct="1">
              <a:lnSpc>
                <a:spcPct val="90000"/>
              </a:lnSpc>
              <a:spcBef>
                <a:spcPct val="20000"/>
              </a:spcBef>
              <a:spcAft>
                <a:spcPts val="0"/>
              </a:spcAft>
              <a:buClrTx/>
              <a:buSzPct val="90000"/>
              <a:buFontTx/>
              <a:buNone/>
              <a:tabLst/>
              <a:defRPr sz="1961" kern="1200" spc="0" baseline="0">
                <a:gradFill>
                  <a:gsLst>
                    <a:gs pos="1250">
                      <a:schemeClr val="tx1"/>
                    </a:gs>
                    <a:gs pos="100000">
                      <a:schemeClr val="tx1"/>
                    </a:gs>
                  </a:gsLst>
                  <a:lin ang="5400000" scaled="0"/>
                </a:gradFill>
                <a:latin typeface="+mn-lt"/>
                <a:ea typeface="+mn-ea"/>
                <a:cs typeface="+mn-cs"/>
              </a:defRPr>
            </a:lvl2pPr>
            <a:lvl3pPr marL="224097"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961" kern="1200" spc="0" baseline="0">
                <a:gradFill>
                  <a:gsLst>
                    <a:gs pos="1250">
                      <a:schemeClr val="tx1"/>
                    </a:gs>
                    <a:gs pos="100000">
                      <a:schemeClr val="tx1"/>
                    </a:gs>
                  </a:gsLst>
                  <a:lin ang="5400000" scaled="0"/>
                </a:gradFill>
                <a:latin typeface="+mn-lt"/>
                <a:ea typeface="+mn-ea"/>
                <a:cs typeface="+mn-cs"/>
              </a:defRPr>
            </a:lvl3pPr>
            <a:lvl4pPr marL="448193"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4pPr>
            <a:lvl5pPr marL="67229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GB" sz="3999" dirty="0">
                <a:solidFill>
                  <a:srgbClr val="505050"/>
                </a:solidFill>
              </a:rPr>
              <a:t>Control to </a:t>
            </a:r>
          </a:p>
          <a:p>
            <a:r>
              <a:rPr lang="en-GB" sz="3999" dirty="0">
                <a:solidFill>
                  <a:srgbClr val="505050"/>
                </a:solidFill>
              </a:rPr>
              <a:t>Empowerment</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53302" y="1375478"/>
            <a:ext cx="1211718" cy="16986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65494" y="4869318"/>
            <a:ext cx="1443442" cy="144344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8" name="Text Placeholder 2"/>
          <p:cNvSpPr txBox="1">
            <a:spLocks/>
          </p:cNvSpPr>
          <p:nvPr/>
        </p:nvSpPr>
        <p:spPr>
          <a:xfrm>
            <a:off x="2292567" y="4106862"/>
            <a:ext cx="3310152" cy="1318133"/>
          </a:xfrm>
          <a:prstGeom prst="rect">
            <a:avLst/>
          </a:prstGeom>
        </p:spPr>
        <p:txBody>
          <a:bodyPr vert="horz" wrap="square" lIns="149217" tIns="93260" rIns="149217" bIns="93260" rtlCol="0">
            <a:spAutoFit/>
          </a:bodyPr>
          <a:lstStyle>
            <a:lvl1pPr marL="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3921" kern="1200" spc="0" baseline="0">
                <a:gradFill>
                  <a:gsLst>
                    <a:gs pos="1250">
                      <a:schemeClr val="tx2"/>
                    </a:gs>
                    <a:gs pos="99000">
                      <a:schemeClr val="tx2"/>
                    </a:gs>
                  </a:gsLst>
                  <a:lin ang="5400000" scaled="0"/>
                </a:gradFill>
                <a:latin typeface="+mj-lt"/>
                <a:ea typeface="+mn-ea"/>
                <a:cs typeface="+mn-cs"/>
              </a:defRPr>
            </a:lvl1pPr>
            <a:lvl2pPr marL="0" marR="0" indent="0" algn="l" defTabSz="914367" rtl="0" eaLnBrk="1" fontAlgn="auto" latinLnBrk="0" hangingPunct="1">
              <a:lnSpc>
                <a:spcPct val="90000"/>
              </a:lnSpc>
              <a:spcBef>
                <a:spcPct val="20000"/>
              </a:spcBef>
              <a:spcAft>
                <a:spcPts val="0"/>
              </a:spcAft>
              <a:buClrTx/>
              <a:buSzPct val="90000"/>
              <a:buFontTx/>
              <a:buNone/>
              <a:tabLst/>
              <a:defRPr sz="1961" kern="1200" spc="0" baseline="0">
                <a:gradFill>
                  <a:gsLst>
                    <a:gs pos="1250">
                      <a:schemeClr val="tx1"/>
                    </a:gs>
                    <a:gs pos="100000">
                      <a:schemeClr val="tx1"/>
                    </a:gs>
                  </a:gsLst>
                  <a:lin ang="5400000" scaled="0"/>
                </a:gradFill>
                <a:latin typeface="+mn-lt"/>
                <a:ea typeface="+mn-ea"/>
                <a:cs typeface="+mn-cs"/>
              </a:defRPr>
            </a:lvl2pPr>
            <a:lvl3pPr marL="224097"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961" kern="1200" spc="0" baseline="0">
                <a:gradFill>
                  <a:gsLst>
                    <a:gs pos="1250">
                      <a:schemeClr val="tx1"/>
                    </a:gs>
                    <a:gs pos="100000">
                      <a:schemeClr val="tx1"/>
                    </a:gs>
                  </a:gsLst>
                  <a:lin ang="5400000" scaled="0"/>
                </a:gradFill>
                <a:latin typeface="+mn-lt"/>
                <a:ea typeface="+mn-ea"/>
                <a:cs typeface="+mn-cs"/>
              </a:defRPr>
            </a:lvl3pPr>
            <a:lvl4pPr marL="448193"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4pPr>
            <a:lvl5pPr marL="67229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GB" sz="3999" dirty="0">
                <a:solidFill>
                  <a:srgbClr val="505050"/>
                </a:solidFill>
              </a:rPr>
              <a:t>Rewards to </a:t>
            </a:r>
            <a:br>
              <a:rPr lang="en-GB" sz="3999" dirty="0">
                <a:solidFill>
                  <a:srgbClr val="505050"/>
                </a:solidFill>
              </a:rPr>
            </a:br>
            <a:r>
              <a:rPr lang="en-GB" sz="3999" dirty="0">
                <a:solidFill>
                  <a:srgbClr val="505050"/>
                </a:solidFill>
              </a:rPr>
              <a:t>   Motivation</a:t>
            </a:r>
          </a:p>
        </p:txBody>
      </p:sp>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4350" y="4295871"/>
            <a:ext cx="1991708" cy="14642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0" name="Text Placeholder 2"/>
          <p:cNvSpPr txBox="1">
            <a:spLocks/>
          </p:cNvSpPr>
          <p:nvPr/>
        </p:nvSpPr>
        <p:spPr>
          <a:xfrm>
            <a:off x="5814692" y="5306472"/>
            <a:ext cx="5981324" cy="1443695"/>
          </a:xfrm>
          <a:prstGeom prst="rect">
            <a:avLst/>
          </a:prstGeom>
        </p:spPr>
        <p:txBody>
          <a:bodyPr vert="horz" wrap="square" lIns="149217" tIns="93260" rIns="149217" bIns="93260" rtlCol="0">
            <a:spAutoFit/>
          </a:bodyPr>
          <a:lstStyle>
            <a:lvl1pPr marL="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3921" kern="1200" spc="0" baseline="0">
                <a:gradFill>
                  <a:gsLst>
                    <a:gs pos="1250">
                      <a:schemeClr val="tx2"/>
                    </a:gs>
                    <a:gs pos="99000">
                      <a:schemeClr val="tx2"/>
                    </a:gs>
                  </a:gsLst>
                  <a:lin ang="5400000" scaled="0"/>
                </a:gradFill>
                <a:latin typeface="+mj-lt"/>
                <a:ea typeface="+mn-ea"/>
                <a:cs typeface="+mn-cs"/>
              </a:defRPr>
            </a:lvl1pPr>
            <a:lvl2pPr marL="0" marR="0" indent="0" algn="l" defTabSz="914367" rtl="0" eaLnBrk="1" fontAlgn="auto" latinLnBrk="0" hangingPunct="1">
              <a:lnSpc>
                <a:spcPct val="90000"/>
              </a:lnSpc>
              <a:spcBef>
                <a:spcPct val="20000"/>
              </a:spcBef>
              <a:spcAft>
                <a:spcPts val="0"/>
              </a:spcAft>
              <a:buClrTx/>
              <a:buSzPct val="90000"/>
              <a:buFontTx/>
              <a:buNone/>
              <a:tabLst/>
              <a:defRPr sz="1961" kern="1200" spc="0" baseline="0">
                <a:gradFill>
                  <a:gsLst>
                    <a:gs pos="1250">
                      <a:schemeClr val="tx1"/>
                    </a:gs>
                    <a:gs pos="100000">
                      <a:schemeClr val="tx1"/>
                    </a:gs>
                  </a:gsLst>
                  <a:lin ang="5400000" scaled="0"/>
                </a:gradFill>
                <a:latin typeface="+mn-lt"/>
                <a:ea typeface="+mn-ea"/>
                <a:cs typeface="+mn-cs"/>
              </a:defRPr>
            </a:lvl2pPr>
            <a:lvl3pPr marL="224097"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961" kern="1200" spc="0" baseline="0">
                <a:gradFill>
                  <a:gsLst>
                    <a:gs pos="1250">
                      <a:schemeClr val="tx1"/>
                    </a:gs>
                    <a:gs pos="100000">
                      <a:schemeClr val="tx1"/>
                    </a:gs>
                  </a:gsLst>
                  <a:lin ang="5400000" scaled="0"/>
                </a:gradFill>
                <a:latin typeface="+mn-lt"/>
                <a:ea typeface="+mn-ea"/>
                <a:cs typeface="+mn-cs"/>
              </a:defRPr>
            </a:lvl3pPr>
            <a:lvl4pPr marL="448193"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4pPr>
            <a:lvl5pPr marL="67229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GB" sz="3999" dirty="0">
                <a:solidFill>
                  <a:srgbClr val="505050"/>
                </a:solidFill>
              </a:rPr>
              <a:t>Customer </a:t>
            </a:r>
          </a:p>
          <a:p>
            <a:r>
              <a:rPr lang="en-GB" sz="3999" dirty="0">
                <a:solidFill>
                  <a:srgbClr val="505050"/>
                </a:solidFill>
              </a:rPr>
              <a:t>to Community</a:t>
            </a:r>
          </a:p>
        </p:txBody>
      </p:sp>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34116" y="2020621"/>
            <a:ext cx="1347559" cy="202035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2" name="Picture 21"/>
          <p:cNvPicPr>
            <a:picLocks noChangeAspect="1"/>
          </p:cNvPicPr>
          <p:nvPr/>
        </p:nvPicPr>
        <p:blipFill rotWithShape="1">
          <a:blip r:embed="rId8" cstate="print">
            <a:extLst>
              <a:ext uri="{28A0092B-C50C-407E-A947-70E740481C1C}">
                <a14:useLocalDpi xmlns:a14="http://schemas.microsoft.com/office/drawing/2010/main" val="0"/>
              </a:ext>
            </a:extLst>
          </a:blip>
          <a:srcRect l="15021" t="6608" r="16572" b="20478"/>
          <a:stretch/>
        </p:blipFill>
        <p:spPr>
          <a:xfrm>
            <a:off x="493831" y="1692543"/>
            <a:ext cx="1371584" cy="12736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 name="Picture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294182" y="5261377"/>
            <a:ext cx="1965619" cy="14742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 name="Picture 3"/>
          <p:cNvPicPr>
            <a:picLocks noChangeAspect="1"/>
          </p:cNvPicPr>
          <p:nvPr/>
        </p:nvPicPr>
        <p:blipFill rotWithShape="1">
          <a:blip r:embed="rId10" cstate="print">
            <a:extLst>
              <a:ext uri="{28A0092B-C50C-407E-A947-70E740481C1C}">
                <a14:useLocalDpi xmlns:a14="http://schemas.microsoft.com/office/drawing/2010/main" val="0"/>
              </a:ext>
            </a:extLst>
          </a:blip>
          <a:srcRect l="15116" t="5308" r="14967" b="20168"/>
          <a:stretch/>
        </p:blipFill>
        <p:spPr>
          <a:xfrm>
            <a:off x="1499659" y="2247708"/>
            <a:ext cx="1463024" cy="13585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77457568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Microsoft Story</a:t>
            </a:r>
            <a:endParaRPr lang="en-US" dirty="0"/>
          </a:p>
        </p:txBody>
      </p:sp>
    </p:spTree>
    <p:extLst>
      <p:ext uri="{BB962C8B-B14F-4D97-AF65-F5344CB8AC3E}">
        <p14:creationId xmlns:p14="http://schemas.microsoft.com/office/powerpoint/2010/main" val="4001897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4294967295"/>
          </p:nvPr>
        </p:nvSpPr>
        <p:spPr>
          <a:xfrm>
            <a:off x="274638" y="1212850"/>
            <a:ext cx="11887200" cy="2025170"/>
          </a:xfrm>
          <a:prstGeom prst="rect">
            <a:avLst/>
          </a:prstGeom>
        </p:spPr>
        <p:txBody>
          <a:bodyPr/>
          <a:lstStyle/>
          <a:p>
            <a:endParaRPr lang="en-US"/>
          </a:p>
        </p:txBody>
      </p:sp>
      <p:pic>
        <p:nvPicPr>
          <p:cNvPr id="4100" name="Picture 4" descr="http://www.shorpy.com/files/images/08798u_1_0.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 y="-7938"/>
            <a:ext cx="12436475" cy="700246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bwMode="auto">
          <a:xfrm>
            <a:off x="6126798" y="295273"/>
            <a:ext cx="5958838" cy="2324100"/>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“But if my stakeholders and my engineers can find and collaborate directly with each other, what is my value?”</a:t>
            </a: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1212035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(Dis)Incentives</a:t>
            </a:r>
            <a:endParaRPr lang="en-US" dirty="0"/>
          </a:p>
        </p:txBody>
      </p:sp>
      <p:sp>
        <p:nvSpPr>
          <p:cNvPr id="3" name="Text Placeholder 2"/>
          <p:cNvSpPr>
            <a:spLocks noGrp="1"/>
          </p:cNvSpPr>
          <p:nvPr>
            <p:ph type="body" sz="quarter" idx="11"/>
          </p:nvPr>
        </p:nvSpPr>
        <p:spPr>
          <a:xfrm>
            <a:off x="274639" y="1212849"/>
            <a:ext cx="4571998" cy="4616648"/>
          </a:xfrm>
        </p:spPr>
        <p:txBody>
          <a:bodyPr/>
          <a:lstStyle/>
          <a:p>
            <a:r>
              <a:rPr lang="en-US" dirty="0" smtClean="0"/>
              <a:t>“Internal social media scares me because I’m not confident who’s seeing what I post. People have been fired over stuff like this…”</a:t>
            </a:r>
            <a:endParaRPr lang="en-US" dirty="0"/>
          </a:p>
        </p:txBody>
      </p:sp>
      <p:pic>
        <p:nvPicPr>
          <p:cNvPr id="1026" name="Picture 2" descr="The comic is a set of 6 organizational charts, edges with arrows show who reports to whom. Amazon's is very traditional, each manager has exactly 2 people below her. Google's is colorful (nodes are colored red, green, yellow, blue) and is extremely messy. Edges are overlapping all over the place, it's unclear who reports to whom. Facebook looks like a social network with bidirectional arrows and a distributed structure. Microsoft's is divided in three sub-structures that are pointing guns at each other. Apple's is a circle with a large red dot in the center, and everyone around it reports to that red dot -- the arrow heads are particularly large and even the people two levels away from the center red dot also have arrows point at them coming directly from the red dot. Oracle's is divided into two sections, the first section is labelled 'Legal' and is huge, the second section is labelled 'Engineering' and is tin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0955" y="-1"/>
            <a:ext cx="7177628" cy="69945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6763692"/>
            <a:ext cx="2837636" cy="230832"/>
          </a:xfrm>
          <a:prstGeom prst="rect">
            <a:avLst/>
          </a:prstGeom>
        </p:spPr>
        <p:txBody>
          <a:bodyPr wrap="none">
            <a:spAutoFit/>
          </a:bodyPr>
          <a:lstStyle/>
          <a:p>
            <a:r>
              <a:rPr lang="en-US" sz="900" dirty="0">
                <a:solidFill>
                  <a:srgbClr val="505050"/>
                </a:solidFill>
              </a:rPr>
              <a:t>http://www.bonkersworld.net/organizational-charts/</a:t>
            </a:r>
          </a:p>
        </p:txBody>
      </p:sp>
      <p:pic>
        <p:nvPicPr>
          <p:cNvPr id="6" name="Picture 2" descr="The comic is a set of 6 organizational charts, edges with arrows show who reports to whom. Amazon's is very traditional, each manager has exactly 2 people below her. Google's is colorful (nodes are colored red, green, yellow, blue) and is extremely messy. Edges are overlapping all over the place, it's unclear who reports to whom. Facebook looks like a social network with bidirectional arrows and a distributed structure. Microsoft's is divided in three sub-structures that are pointing guns at each other. Apple's is a circle with a large red dot in the center, and everyone around it reports to that red dot -- the arrow heads are particularly large and even the people two levels away from the center red dot also have arrows point at them coming directly from the red dot. Oracle's is divided into two sections, the first section is labelled 'Legal' and is huge, the second section is labelled 'Engineering' and is tiny."/>
          <p:cNvPicPr>
            <a:picLocks noChangeAspect="1" noChangeArrowheads="1"/>
          </p:cNvPicPr>
          <p:nvPr/>
        </p:nvPicPr>
        <p:blipFill rotWithShape="1">
          <a:blip r:embed="rId3">
            <a:extLst>
              <a:ext uri="{28A0092B-C50C-407E-A947-70E740481C1C}">
                <a14:useLocalDpi xmlns:a14="http://schemas.microsoft.com/office/drawing/2010/main" val="0"/>
              </a:ext>
            </a:extLst>
          </a:blip>
          <a:srcRect l="49810" t="33446" b="33219"/>
          <a:stretch/>
        </p:blipFill>
        <p:spPr bwMode="auto">
          <a:xfrm>
            <a:off x="5627830" y="1600118"/>
            <a:ext cx="5943877" cy="3847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03320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10.xml><?xml version="1.0" encoding="utf-8"?>
<p:tagLst xmlns:a="http://schemas.openxmlformats.org/drawingml/2006/main" xmlns:r="http://schemas.openxmlformats.org/officeDocument/2006/relationships" xmlns:p="http://schemas.openxmlformats.org/presentationml/2006/main">
  <p:tag name="MT_TILE" val="YES"/>
</p:tagLst>
</file>

<file path=ppt/tags/tag11.xml><?xml version="1.0" encoding="utf-8"?>
<p:tagLst xmlns:a="http://schemas.openxmlformats.org/drawingml/2006/main" xmlns:r="http://schemas.openxmlformats.org/officeDocument/2006/relationships" xmlns:p="http://schemas.openxmlformats.org/presentationml/2006/main">
  <p:tag name="MT_TILE" val="YES"/>
</p:tagLst>
</file>

<file path=ppt/tags/tag12.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MT_TILE" val="YES"/>
</p:tagLst>
</file>

<file path=ppt/tags/tag7.xml><?xml version="1.0" encoding="utf-8"?>
<p:tagLst xmlns:a="http://schemas.openxmlformats.org/drawingml/2006/main" xmlns:r="http://schemas.openxmlformats.org/officeDocument/2006/relationships" xmlns:p="http://schemas.openxmlformats.org/presentationml/2006/main">
  <p:tag name="MT_TILE" val="YES"/>
</p:tagLst>
</file>

<file path=ppt/tags/tag8.xml><?xml version="1.0" encoding="utf-8"?>
<p:tagLst xmlns:a="http://schemas.openxmlformats.org/drawingml/2006/main" xmlns:r="http://schemas.openxmlformats.org/officeDocument/2006/relationships" xmlns:p="http://schemas.openxmlformats.org/presentationml/2006/main">
  <p:tag name="MT_TILE" val="YES"/>
</p:tagLst>
</file>

<file path=ppt/tags/tag9.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5" id="{287D7014-AE1A-4083-8B84-418910E7202F}" vid="{4EAA8867-F150-4721-ADD5-F741C6E76572}"/>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F5D11A5-3852-4232-8EAD-D1FB47E25889}"/>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SharePoint_Conference_2014_ITPro_Template_lms-2</Template>
  <TotalTime>35</TotalTime>
  <Words>5697</Words>
  <Application>Microsoft Office PowerPoint</Application>
  <PresentationFormat>Custom</PresentationFormat>
  <Paragraphs>544</Paragraphs>
  <Slides>48</Slides>
  <Notes>35</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48</vt:i4>
      </vt:variant>
    </vt:vector>
  </HeadingPairs>
  <TitlesOfParts>
    <vt:vector size="60" baseType="lpstr">
      <vt:lpstr>Arial</vt:lpstr>
      <vt:lpstr>Calibri</vt:lpstr>
      <vt:lpstr>Franklin Gothic Book</vt:lpstr>
      <vt:lpstr>Lucida Grande</vt:lpstr>
      <vt:lpstr>Segoe Pro Display</vt:lpstr>
      <vt:lpstr>Segoe Pro Display Light</vt:lpstr>
      <vt:lpstr>Segoe Pro Light</vt:lpstr>
      <vt:lpstr>Segoe UI</vt:lpstr>
      <vt:lpstr>Segoe UI Light</vt:lpstr>
      <vt:lpstr>Wingdings</vt:lpstr>
      <vt:lpstr>5-30499_SPC_2014_ITPro_Template_16x9</vt:lpstr>
      <vt:lpstr>1_5-30499_SPC_2014_ITPro_Template_16x9</vt:lpstr>
      <vt:lpstr>PowerPoint Presentation</vt:lpstr>
      <vt:lpstr>Microsoft: Our Enterprise  Social Journey</vt:lpstr>
      <vt:lpstr>The world has become a giant network.</vt:lpstr>
      <vt:lpstr>Yet, we continue to work like we always have.</vt:lpstr>
      <vt:lpstr>Work like a network.</vt:lpstr>
      <vt:lpstr>Becoming a Responsive Organization</vt:lpstr>
      <vt:lpstr>The Microsoft Story</vt:lpstr>
      <vt:lpstr>PowerPoint Presentation</vt:lpstr>
      <vt:lpstr>(Dis)Incentives</vt:lpstr>
      <vt:lpstr>Email addiction</vt:lpstr>
      <vt:lpstr>PowerPoint Presentation</vt:lpstr>
      <vt:lpstr>PowerPoint Presentation</vt:lpstr>
      <vt:lpstr>What’s going well &amp; Why</vt:lpstr>
      <vt:lpstr>France: a YamJam energizes the country</vt:lpstr>
      <vt:lpstr>Corp News Portal</vt:lpstr>
      <vt:lpstr>Exec Blogs</vt:lpstr>
      <vt:lpstr>Network Maturity and Business Value</vt:lpstr>
      <vt:lpstr>Tales of an early adopter team</vt:lpstr>
      <vt:lpstr>Background: “Yammer North” team</vt:lpstr>
      <vt:lpstr>Getting started: No-email week</vt:lpstr>
      <vt:lpstr>Getting the ball rolling: Leadership</vt:lpstr>
      <vt:lpstr>Getting the ball rolling: Project teams</vt:lpstr>
      <vt:lpstr>Forming Good Habits Through Shame</vt:lpstr>
      <vt:lpstr>Positive Observations : Project Teams</vt:lpstr>
      <vt:lpstr>Positive Observations : Team Leaders </vt:lpstr>
      <vt:lpstr>Positive Observations: The rest of MSFT</vt:lpstr>
      <vt:lpstr>Negative Observations: The Team</vt:lpstr>
      <vt:lpstr>Negative Observations: The Team</vt:lpstr>
      <vt:lpstr>Negative Observations: The Rest of MSFT</vt:lpstr>
      <vt:lpstr>Experiment Results</vt:lpstr>
      <vt:lpstr>Tips for successful adoption in your teams</vt:lpstr>
      <vt:lpstr>How do we get to value?</vt:lpstr>
      <vt:lpstr>Who are we, really?</vt:lpstr>
      <vt:lpstr>One Microsoft Culture = Social Culture</vt:lpstr>
      <vt:lpstr>What we need now, given our culture</vt:lpstr>
      <vt:lpstr>Starting with only organic wasn’t ideal</vt:lpstr>
      <vt:lpstr>Network Can Snap to a Framework</vt:lpstr>
      <vt:lpstr>Stories…</vt:lpstr>
      <vt:lpstr>… Plus Data</vt:lpstr>
      <vt:lpstr>… Plus Data</vt:lpstr>
      <vt:lpstr>…Plus Data</vt:lpstr>
      <vt:lpstr>PowerPoint Presentation</vt:lpstr>
      <vt:lpstr>Wrap up</vt:lpstr>
      <vt:lpstr>#SPC14 Enterprise Social Related Content</vt:lpstr>
      <vt:lpstr>Microsoft Enterprise Social Resources</vt:lpstr>
      <vt:lpstr>MySPC</vt:lpstr>
      <vt:lpstr>PowerPoint Presentation</vt:lpstr>
      <vt:lpstr>Social Service Management</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Our Enterprise Social Journey</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4</cp:revision>
  <dcterms:created xsi:type="dcterms:W3CDTF">2014-03-03T10:36:15Z</dcterms:created>
  <dcterms:modified xsi:type="dcterms:W3CDTF">2014-03-04T01:42:11Z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