
<file path=[Content_Types].xml><?xml version="1.0" encoding="utf-8"?>
<Types xmlns="http://schemas.openxmlformats.org/package/2006/content-types">
  <Default Extension="png" ContentType="image/png"/>
  <Default Extension="jpeg" ContentType="image/jpeg"/>
  <Default Extension="m4a" ContentType="audio/mp4"/>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3.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4.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2.xml" ContentType="application/vnd.openxmlformats-officedocument.drawingml.chartshape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6" r:id="rId6"/>
    <p:sldMasterId id="2147484288" r:id="rId7"/>
    <p:sldMasterId id="2147484300" r:id="rId8"/>
  </p:sldMasterIdLst>
  <p:notesMasterIdLst>
    <p:notesMasterId r:id="rId46"/>
  </p:notesMasterIdLst>
  <p:handoutMasterIdLst>
    <p:handoutMasterId r:id="rId47"/>
  </p:handoutMasterIdLst>
  <p:sldIdLst>
    <p:sldId id="1273" r:id="rId9"/>
    <p:sldId id="1274" r:id="rId10"/>
    <p:sldId id="1275" r:id="rId11"/>
    <p:sldId id="1276" r:id="rId12"/>
    <p:sldId id="1277" r:id="rId13"/>
    <p:sldId id="1278" r:id="rId14"/>
    <p:sldId id="1279" r:id="rId15"/>
    <p:sldId id="1280" r:id="rId16"/>
    <p:sldId id="1281" r:id="rId17"/>
    <p:sldId id="1282" r:id="rId18"/>
    <p:sldId id="1283" r:id="rId19"/>
    <p:sldId id="1284" r:id="rId20"/>
    <p:sldId id="1285" r:id="rId21"/>
    <p:sldId id="1286" r:id="rId22"/>
    <p:sldId id="1287" r:id="rId23"/>
    <p:sldId id="1288" r:id="rId24"/>
    <p:sldId id="1290" r:id="rId25"/>
    <p:sldId id="1291" r:id="rId26"/>
    <p:sldId id="1292" r:id="rId27"/>
    <p:sldId id="1293" r:id="rId28"/>
    <p:sldId id="1294" r:id="rId29"/>
    <p:sldId id="1295" r:id="rId30"/>
    <p:sldId id="1296" r:id="rId31"/>
    <p:sldId id="1297" r:id="rId32"/>
    <p:sldId id="1298" r:id="rId33"/>
    <p:sldId id="1299" r:id="rId34"/>
    <p:sldId id="1300" r:id="rId35"/>
    <p:sldId id="1301" r:id="rId36"/>
    <p:sldId id="1302" r:id="rId37"/>
    <p:sldId id="1303" r:id="rId38"/>
    <p:sldId id="1304" r:id="rId39"/>
    <p:sldId id="1305" r:id="rId40"/>
    <p:sldId id="1306" r:id="rId41"/>
    <p:sldId id="1307" r:id="rId42"/>
    <p:sldId id="1308" r:id="rId43"/>
    <p:sldId id="1309" r:id="rId44"/>
    <p:sldId id="1132" r:id="rId4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3" d="2"/>
        <a:sy n="3" d="2"/>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notesMaster" Target="notesMasters/notesMaster1.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users</c:v>
                </c:pt>
              </c:strCache>
            </c:strRef>
          </c:tx>
          <c:spPr>
            <a:ln w="57150" cap="rnd">
              <a:solidFill>
                <a:schemeClr val="accent1"/>
              </a:solidFill>
              <a:round/>
            </a:ln>
            <a:effectLst/>
          </c:spPr>
          <c:marker>
            <c:symbol val="none"/>
          </c:marker>
          <c:cat>
            <c:strRef>
              <c:f>Sheet1!$A$2:$A$12</c:f>
              <c:strCache>
                <c:ptCount val="11"/>
                <c:pt idx="0">
                  <c:v>April</c:v>
                </c:pt>
                <c:pt idx="1">
                  <c:v>May</c:v>
                </c:pt>
                <c:pt idx="2">
                  <c:v>June</c:v>
                </c:pt>
                <c:pt idx="3">
                  <c:v>July</c:v>
                </c:pt>
                <c:pt idx="4">
                  <c:v>August</c:v>
                </c:pt>
                <c:pt idx="5">
                  <c:v>September</c:v>
                </c:pt>
                <c:pt idx="6">
                  <c:v>October</c:v>
                </c:pt>
                <c:pt idx="7">
                  <c:v>November</c:v>
                </c:pt>
                <c:pt idx="8">
                  <c:v>December</c:v>
                </c:pt>
                <c:pt idx="9">
                  <c:v>January</c:v>
                </c:pt>
                <c:pt idx="10">
                  <c:v> </c:v>
                </c:pt>
              </c:strCache>
            </c:strRef>
          </c:cat>
          <c:val>
            <c:numRef>
              <c:f>Sheet1!$B$2:$B$12</c:f>
              <c:numCache>
                <c:formatCode>General</c:formatCode>
                <c:ptCount val="11"/>
                <c:pt idx="0">
                  <c:v>674298152</c:v>
                </c:pt>
                <c:pt idx="1">
                  <c:v>1067235488</c:v>
                </c:pt>
                <c:pt idx="2">
                  <c:v>1349184848</c:v>
                </c:pt>
                <c:pt idx="3">
                  <c:v>1709038848</c:v>
                </c:pt>
                <c:pt idx="4">
                  <c:v>2036408704</c:v>
                </c:pt>
                <c:pt idx="5">
                  <c:v>2349472488</c:v>
                </c:pt>
                <c:pt idx="6">
                  <c:v>2768443216</c:v>
                </c:pt>
                <c:pt idx="7">
                  <c:v>3150671568</c:v>
                </c:pt>
                <c:pt idx="8">
                  <c:v>3494121840</c:v>
                </c:pt>
                <c:pt idx="9">
                  <c:v>3947542720</c:v>
                </c:pt>
              </c:numCache>
            </c:numRef>
          </c:val>
          <c:smooth val="0"/>
          <c:extLst xmlns:c15="http://schemas.microsoft.com/office/drawing/2012/chart">
            <c:ext xmlns:c16="http://schemas.microsoft.com/office/drawing/2014/chart" uri="{C3380CC4-5D6E-409C-BE32-E72D297353CC}">
              <c16:uniqueId val="{00000000-C88C-4869-993F-6DEAF4D3F408}"/>
            </c:ext>
          </c:extLst>
        </c:ser>
        <c:dLbls>
          <c:showLegendKey val="0"/>
          <c:showVal val="0"/>
          <c:showCatName val="0"/>
          <c:showSerName val="0"/>
          <c:showPercent val="0"/>
          <c:showBubbleSize val="0"/>
        </c:dLbls>
        <c:smooth val="0"/>
        <c:axId val="382965296"/>
        <c:axId val="382957136"/>
        <c:extLst/>
      </c:lineChart>
      <c:catAx>
        <c:axId val="382965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j-lt"/>
                <a:ea typeface="+mn-ea"/>
                <a:cs typeface="+mn-cs"/>
              </a:defRPr>
            </a:pPr>
            <a:endParaRPr lang="en-US"/>
          </a:p>
        </c:txPr>
        <c:crossAx val="382957136"/>
        <c:crosses val="autoZero"/>
        <c:auto val="1"/>
        <c:lblAlgn val="ctr"/>
        <c:lblOffset val="100"/>
        <c:noMultiLvlLbl val="0"/>
      </c:catAx>
      <c:valAx>
        <c:axId val="382957136"/>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382965296"/>
        <c:crosses val="autoZero"/>
        <c:crossBetween val="between"/>
      </c:valAx>
      <c:spPr>
        <a:noFill/>
        <a:ln>
          <a:noFill/>
        </a:ln>
        <a:effectLst/>
      </c:spPr>
    </c:plotArea>
    <c:plotVisOnly val="1"/>
    <c:dispBlanksAs val="gap"/>
    <c:showDLblsOverMax val="0"/>
  </c:chart>
  <c:spPr>
    <a:solidFill>
      <a:srgbClr val="FFFFFF">
        <a:alpha val="65098"/>
      </a:srgbClr>
    </a:solidFill>
    <a:ln>
      <a:noFill/>
    </a:ln>
    <a:effectLst/>
  </c:spPr>
  <c:txPr>
    <a:bodyPr/>
    <a:lstStyle/>
    <a:p>
      <a:pPr>
        <a:defRPr>
          <a:latin typeface="+mj-lt"/>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Sum of SP Missed Minutes</c:v>
                </c:pt>
              </c:strCache>
            </c:strRef>
          </c:tx>
          <c:dPt>
            <c:idx val="0"/>
            <c:bubble3D val="0"/>
            <c:spPr>
              <a:solidFill>
                <a:srgbClr val="DC3C00"/>
              </a:solidFill>
              <a:ln w="19050">
                <a:solidFill>
                  <a:schemeClr val="lt1"/>
                </a:solidFill>
              </a:ln>
              <a:effectLst/>
            </c:spPr>
            <c:extLst>
              <c:ext xmlns:c16="http://schemas.microsoft.com/office/drawing/2014/chart" uri="{C3380CC4-5D6E-409C-BE32-E72D297353CC}">
                <c16:uniqueId val="{00000001-4221-4EC9-8C63-0EB9008BB570}"/>
              </c:ext>
            </c:extLst>
          </c:dPt>
          <c:dPt>
            <c:idx val="1"/>
            <c:bubble3D val="0"/>
            <c:spPr>
              <a:solidFill>
                <a:srgbClr val="00188F"/>
              </a:solidFill>
              <a:ln w="19050">
                <a:solidFill>
                  <a:schemeClr val="lt1"/>
                </a:solidFill>
              </a:ln>
              <a:effectLst/>
            </c:spPr>
            <c:extLst>
              <c:ext xmlns:c16="http://schemas.microsoft.com/office/drawing/2014/chart" uri="{C3380CC4-5D6E-409C-BE32-E72D297353CC}">
                <c16:uniqueId val="{00000003-4221-4EC9-8C63-0EB9008BB570}"/>
              </c:ext>
            </c:extLst>
          </c:dPt>
          <c:dPt>
            <c:idx val="2"/>
            <c:bubble3D val="0"/>
            <c:spPr>
              <a:solidFill>
                <a:srgbClr val="6DC2E9"/>
              </a:solidFill>
              <a:ln w="19050">
                <a:solidFill>
                  <a:schemeClr val="lt1"/>
                </a:solidFill>
              </a:ln>
              <a:effectLst/>
            </c:spPr>
            <c:extLst>
              <c:ext xmlns:c16="http://schemas.microsoft.com/office/drawing/2014/chart" uri="{C3380CC4-5D6E-409C-BE32-E72D297353CC}">
                <c16:uniqueId val="{00000005-4221-4EC9-8C63-0EB9008BB570}"/>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8-4221-4EC9-8C63-0EB9008BB570}"/>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7-4221-4EC9-8C63-0EB9008BB570}"/>
              </c:ext>
            </c:extLst>
          </c:dPt>
          <c:cat>
            <c:strRef>
              <c:f>Sheet1!$A$2:$A$5</c:f>
              <c:strCache>
                <c:ptCount val="4"/>
                <c:pt idx="0">
                  <c:v>SQL</c:v>
                </c:pt>
                <c:pt idx="1">
                  <c:v>Change</c:v>
                </c:pt>
                <c:pt idx="2">
                  <c:v>CFE</c:v>
                </c:pt>
                <c:pt idx="3">
                  <c:v>Misc</c:v>
                </c:pt>
              </c:strCache>
            </c:strRef>
          </c:cat>
          <c:val>
            <c:numRef>
              <c:f>Sheet1!$B$2:$B$5</c:f>
              <c:numCache>
                <c:formatCode>General</c:formatCode>
                <c:ptCount val="4"/>
                <c:pt idx="0">
                  <c:v>166.68153199</c:v>
                </c:pt>
                <c:pt idx="1">
                  <c:v>393.15859599999999</c:v>
                </c:pt>
                <c:pt idx="2">
                  <c:v>1830.5841427000003</c:v>
                </c:pt>
                <c:pt idx="3">
                  <c:v>1920.39213</c:v>
                </c:pt>
              </c:numCache>
            </c:numRef>
          </c:val>
          <c:extLst/>
        </c:ser>
        <c:dLbls>
          <c:showLegendKey val="0"/>
          <c:showVal val="0"/>
          <c:showCatName val="0"/>
          <c:showSerName val="0"/>
          <c:showPercent val="0"/>
          <c:showBubbleSize val="0"/>
          <c:showLeaderLines val="0"/>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Sum of SP Missed Minutes</c:v>
                </c:pt>
              </c:strCache>
            </c:strRef>
          </c:tx>
          <c:dPt>
            <c:idx val="0"/>
            <c:bubble3D val="0"/>
            <c:spPr>
              <a:solidFill>
                <a:srgbClr val="DC3C00"/>
              </a:solidFill>
              <a:ln w="19050">
                <a:solidFill>
                  <a:schemeClr val="lt1"/>
                </a:solidFill>
              </a:ln>
              <a:effectLst/>
            </c:spPr>
            <c:extLst>
              <c:ext xmlns:c16="http://schemas.microsoft.com/office/drawing/2014/chart" uri="{C3380CC4-5D6E-409C-BE32-E72D297353CC}">
                <c16:uniqueId val="{00000001-2227-459F-9E3E-C3105924B8DE}"/>
              </c:ext>
            </c:extLst>
          </c:dPt>
          <c:dPt>
            <c:idx val="1"/>
            <c:bubble3D val="0"/>
            <c:spPr>
              <a:solidFill>
                <a:srgbClr val="00188F"/>
              </a:solidFill>
              <a:ln w="19050">
                <a:solidFill>
                  <a:schemeClr val="lt1"/>
                </a:solidFill>
              </a:ln>
              <a:effectLst/>
            </c:spPr>
            <c:extLst>
              <c:ext xmlns:c16="http://schemas.microsoft.com/office/drawing/2014/chart" uri="{C3380CC4-5D6E-409C-BE32-E72D297353CC}">
                <c16:uniqueId val="{00000003-2227-459F-9E3E-C3105924B8DE}"/>
              </c:ext>
            </c:extLst>
          </c:dPt>
          <c:dPt>
            <c:idx val="2"/>
            <c:bubble3D val="0"/>
            <c:spPr>
              <a:solidFill>
                <a:srgbClr val="6DC2E9"/>
              </a:solidFill>
              <a:ln w="19050">
                <a:solidFill>
                  <a:schemeClr val="lt1"/>
                </a:solidFill>
              </a:ln>
              <a:effectLst/>
            </c:spPr>
            <c:extLst>
              <c:ext xmlns:c16="http://schemas.microsoft.com/office/drawing/2014/chart" uri="{C3380CC4-5D6E-409C-BE32-E72D297353CC}">
                <c16:uniqueId val="{00000005-2227-459F-9E3E-C3105924B8DE}"/>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7-2227-459F-9E3E-C3105924B8DE}"/>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2227-459F-9E3E-C3105924B8DE}"/>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showLegendKey val="0"/>
            <c:showVal val="0"/>
            <c:showCatName val="1"/>
            <c:showSerName val="0"/>
            <c:showPercent val="0"/>
            <c:showBubbleSize val="0"/>
            <c:showLeaderLines val="0"/>
            <c:extLst>
              <c:ext xmlns:c15="http://schemas.microsoft.com/office/drawing/2012/chart" uri="{CE6537A1-D6FC-4f65-9D91-7224C49458BB}"/>
            </c:extLst>
          </c:dLbls>
          <c:cat>
            <c:strRef>
              <c:f>Sheet1!$A$2:$A$5</c:f>
              <c:strCache>
                <c:ptCount val="4"/>
                <c:pt idx="0">
                  <c:v>SQL</c:v>
                </c:pt>
                <c:pt idx="1">
                  <c:v>Change</c:v>
                </c:pt>
                <c:pt idx="2">
                  <c:v>CFE</c:v>
                </c:pt>
                <c:pt idx="3">
                  <c:v>Misc</c:v>
                </c:pt>
              </c:strCache>
            </c:strRef>
          </c:cat>
          <c:val>
            <c:numRef>
              <c:f>Sheet1!$B$2:$B$5</c:f>
              <c:numCache>
                <c:formatCode>General</c:formatCode>
                <c:ptCount val="4"/>
                <c:pt idx="0">
                  <c:v>166.68153199</c:v>
                </c:pt>
                <c:pt idx="1">
                  <c:v>393.15859599999999</c:v>
                </c:pt>
                <c:pt idx="2">
                  <c:v>1830.5841427000003</c:v>
                </c:pt>
                <c:pt idx="3">
                  <c:v>1920.39213</c:v>
                </c:pt>
              </c:numCache>
            </c:numRef>
          </c:val>
          <c:extLst/>
        </c:ser>
        <c:dLbls>
          <c:showLegendKey val="0"/>
          <c:showVal val="1"/>
          <c:showCatName val="0"/>
          <c:showSerName val="0"/>
          <c:showPercent val="0"/>
          <c:showBubbleSize val="0"/>
          <c:showLeaderLines val="0"/>
        </c:dLbls>
        <c:firstSliceAng val="0"/>
        <c:holeSize val="50"/>
      </c:doughnutChart>
      <c:spPr>
        <a:noFill/>
        <a:ln>
          <a:noFill/>
        </a:ln>
        <a:effectLst/>
      </c:spPr>
    </c:plotArea>
    <c:plotVisOnly val="1"/>
    <c:dispBlanksAs val="gap"/>
    <c:showDLblsOverMax val="0"/>
  </c:chart>
  <c:spPr>
    <a:noFill/>
    <a:ln>
      <a:noFill/>
    </a:ln>
    <a:effectLst/>
  </c:spPr>
  <c:txPr>
    <a:bodyPr/>
    <a:lstStyle/>
    <a:p>
      <a:pPr>
        <a:defRPr sz="1400">
          <a:solidFill>
            <a:schemeClr val="bg1"/>
          </a:solidFill>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en-US" sz="2400" dirty="0">
                <a:latin typeface="+mn-lt"/>
              </a:rPr>
              <a:t>% Reduction in Missed Minutes </a:t>
            </a:r>
            <a:r>
              <a:rPr lang="en-US" sz="2400" dirty="0" smtClean="0">
                <a:latin typeface="+mn-lt"/>
              </a:rPr>
              <a:t>(6Mos)</a:t>
            </a:r>
            <a:endParaRPr lang="en-US" sz="2400" dirty="0">
              <a:latin typeface="+mn-lt"/>
            </a:endParaRP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SQL %Diff</c:v>
                </c:pt>
              </c:strCache>
            </c:strRef>
          </c:tx>
          <c:spPr>
            <a:ln w="76200" cap="rnd">
              <a:solidFill>
                <a:schemeClr val="accent1"/>
              </a:solidFill>
              <a:round/>
            </a:ln>
            <a:effectLst/>
          </c:spPr>
          <c:marker>
            <c:symbol val="none"/>
          </c:marker>
          <c:cat>
            <c:numRef>
              <c:extLst>
                <c:ext xmlns:c15="http://schemas.microsoft.com/office/drawing/2012/chart" uri="{02D57815-91ED-43cb-92C2-25804820EDAC}">
                  <c15:fullRef>
                    <c15:sqref>Sheet1!$A$2:$A$13</c15:sqref>
                  </c15:fullRef>
                </c:ext>
              </c:extLst>
              <c:f>Sheet1!$A$2:$A$7</c:f>
              <c:numCache>
                <c:formatCode>m/d/yyyy</c:formatCode>
                <c:ptCount val="6"/>
                <c:pt idx="0">
                  <c:v>41306</c:v>
                </c:pt>
                <c:pt idx="1">
                  <c:v>41334</c:v>
                </c:pt>
                <c:pt idx="2">
                  <c:v>41365</c:v>
                </c:pt>
                <c:pt idx="3">
                  <c:v>41395</c:v>
                </c:pt>
                <c:pt idx="4">
                  <c:v>41426</c:v>
                </c:pt>
                <c:pt idx="5">
                  <c:v>41456</c:v>
                </c:pt>
              </c:numCache>
            </c:numRef>
          </c:cat>
          <c:val>
            <c:numRef>
              <c:extLst>
                <c:ext xmlns:c15="http://schemas.microsoft.com/office/drawing/2012/chart" uri="{02D57815-91ED-43cb-92C2-25804820EDAC}">
                  <c15:fullRef>
                    <c15:sqref>Sheet1!$B$2:$B$13</c15:sqref>
                  </c15:fullRef>
                </c:ext>
              </c:extLst>
              <c:f>Sheet1!$B$2:$B$7</c:f>
              <c:numCache>
                <c:formatCode>0%</c:formatCode>
                <c:ptCount val="6"/>
                <c:pt idx="0">
                  <c:v>0</c:v>
                </c:pt>
                <c:pt idx="1">
                  <c:v>-0.42699999999999999</c:v>
                </c:pt>
                <c:pt idx="2">
                  <c:v>-0.48499999999999999</c:v>
                </c:pt>
                <c:pt idx="3">
                  <c:v>-0.57609999999999995</c:v>
                </c:pt>
                <c:pt idx="4">
                  <c:v>-0.82799999999999996</c:v>
                </c:pt>
                <c:pt idx="5">
                  <c:v>-0.97809999999999997</c:v>
                </c:pt>
              </c:numCache>
            </c:numRef>
          </c:val>
          <c:smooth val="0"/>
          <c:extLst>
            <c:ext xmlns:c16="http://schemas.microsoft.com/office/drawing/2014/chart" uri="{C3380CC4-5D6E-409C-BE32-E72D297353CC}">
              <c16:uniqueId val="{00000000-0C0F-4D7D-B6F6-ACE4F64A1D70}"/>
            </c:ext>
          </c:extLst>
        </c:ser>
        <c:dLbls>
          <c:showLegendKey val="0"/>
          <c:showVal val="0"/>
          <c:showCatName val="0"/>
          <c:showSerName val="0"/>
          <c:showPercent val="0"/>
          <c:showBubbleSize val="0"/>
        </c:dLbls>
        <c:smooth val="0"/>
        <c:axId val="610117296"/>
        <c:axId val="610109680"/>
      </c:lineChart>
      <c:dateAx>
        <c:axId val="610117296"/>
        <c:scaling>
          <c:orientation val="minMax"/>
        </c:scaling>
        <c:delete val="1"/>
        <c:axPos val="b"/>
        <c:numFmt formatCode="m/d/yyyy" sourceLinked="1"/>
        <c:majorTickMark val="none"/>
        <c:minorTickMark val="none"/>
        <c:tickLblPos val="nextTo"/>
        <c:crossAx val="610109680"/>
        <c:crosses val="autoZero"/>
        <c:auto val="1"/>
        <c:lblOffset val="100"/>
        <c:baseTimeUnit val="months"/>
      </c:dateAx>
      <c:valAx>
        <c:axId val="610109680"/>
        <c:scaling>
          <c:orientation val="minMax"/>
          <c:min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j-lt"/>
                <a:ea typeface="+mn-ea"/>
                <a:cs typeface="+mn-cs"/>
              </a:defRPr>
            </a:pPr>
            <a:endParaRPr lang="en-US"/>
          </a:p>
        </c:txPr>
        <c:crossAx val="610117296"/>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a:latin typeface="+mj-lt"/>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solidFill>
                <a:latin typeface="+mj-lt"/>
                <a:ea typeface="+mn-ea"/>
                <a:cs typeface="+mn-cs"/>
              </a:defRPr>
            </a:pPr>
            <a:r>
              <a:rPr lang="en-US" sz="2400" dirty="0" smtClean="0">
                <a:solidFill>
                  <a:schemeClr val="tx1"/>
                </a:solidFill>
                <a:latin typeface="+mj-lt"/>
              </a:rPr>
              <a:t>Sources of Missed Minutes</a:t>
            </a:r>
            <a:endParaRPr lang="en-US" sz="2400" dirty="0">
              <a:solidFill>
                <a:schemeClr val="tx1"/>
              </a:solidFill>
              <a:latin typeface="+mj-lt"/>
            </a:endParaRPr>
          </a:p>
        </c:rich>
      </c:tx>
      <c:layout>
        <c:manualLayout>
          <c:xMode val="edge"/>
          <c:yMode val="edge"/>
          <c:x val="0.16271751478826341"/>
          <c:y val="5.5555555555555552E-2"/>
        </c:manualLayout>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solidFill>
              <a:latin typeface="+mj-lt"/>
              <a:ea typeface="+mn-ea"/>
              <a:cs typeface="+mn-cs"/>
            </a:defRPr>
          </a:pPr>
          <a:endParaRPr lang="en-US"/>
        </a:p>
      </c:txPr>
    </c:title>
    <c:autoTitleDeleted val="0"/>
    <c:plotArea>
      <c:layout/>
      <c:doughnutChart>
        <c:varyColors val="1"/>
        <c:ser>
          <c:idx val="0"/>
          <c:order val="0"/>
          <c:tx>
            <c:strRef>
              <c:f>Sheet1!$B$1</c:f>
              <c:strCache>
                <c:ptCount val="1"/>
                <c:pt idx="0">
                  <c:v>Sum of SP Missed Minutes</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8892-4072-9A49-CE67D24D92D5}"/>
              </c:ext>
            </c:extLst>
          </c:dPt>
          <c:dPt>
            <c:idx val="1"/>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3-8892-4072-9A49-CE67D24D92D5}"/>
              </c:ext>
            </c:extLst>
          </c:dPt>
          <c:dPt>
            <c:idx val="2"/>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5-8892-4072-9A49-CE67D24D92D5}"/>
              </c:ext>
            </c:extLst>
          </c:dPt>
          <c:dPt>
            <c:idx val="3"/>
            <c:bubble3D val="0"/>
            <c:spPr>
              <a:solidFill>
                <a:schemeClr val="bg1">
                  <a:lumMod val="50000"/>
                </a:schemeClr>
              </a:solidFill>
              <a:ln w="19050">
                <a:solidFill>
                  <a:schemeClr val="lt1"/>
                </a:solidFill>
              </a:ln>
              <a:effectLst/>
            </c:spPr>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j-lt"/>
                    <a:ea typeface="+mn-ea"/>
                    <a:cs typeface="+mn-cs"/>
                  </a:defRPr>
                </a:pPr>
                <a:endParaRPr lang="en-US"/>
              </a:p>
            </c:txPr>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extLst>
                <c:ext xmlns:c15="http://schemas.microsoft.com/office/drawing/2012/chart" uri="{02D57815-91ED-43cb-92C2-25804820EDAC}">
                  <c15:fullRef>
                    <c15:sqref>Sheet1!$A$2:$A$6</c15:sqref>
                  </c15:fullRef>
                </c:ext>
              </c:extLst>
              <c:f>(Sheet1!$A$2:$A$4,Sheet1!$A$6)</c:f>
              <c:strCache>
                <c:ptCount val="4"/>
                <c:pt idx="0">
                  <c:v>Change</c:v>
                </c:pt>
                <c:pt idx="1">
                  <c:v>Telemetry</c:v>
                </c:pt>
                <c:pt idx="2">
                  <c:v>CFE</c:v>
                </c:pt>
                <c:pt idx="3">
                  <c:v>SQL</c:v>
                </c:pt>
              </c:strCache>
            </c:strRef>
          </c:cat>
          <c:val>
            <c:numRef>
              <c:extLst>
                <c:ext xmlns:c15="http://schemas.microsoft.com/office/drawing/2012/chart" uri="{02D57815-91ED-43cb-92C2-25804820EDAC}">
                  <c15:fullRef>
                    <c15:sqref>Sheet1!$B$2:$B$6</c15:sqref>
                  </c15:fullRef>
                </c:ext>
              </c:extLst>
              <c:f>(Sheet1!$B$2:$B$4,Sheet1!$B$6)</c:f>
              <c:numCache>
                <c:formatCode>General</c:formatCode>
                <c:ptCount val="4"/>
                <c:pt idx="0">
                  <c:v>33.248835184900003</c:v>
                </c:pt>
                <c:pt idx="1">
                  <c:v>17.358693827500002</c:v>
                </c:pt>
                <c:pt idx="2">
                  <c:v>17.742983964</c:v>
                </c:pt>
                <c:pt idx="3">
                  <c:v>9.4728984171999979</c:v>
                </c:pt>
              </c:numCache>
            </c:numRef>
          </c:val>
          <c:extLst>
            <c:ext xmlns:c15="http://schemas.microsoft.com/office/drawing/2012/chart" uri="{02D57815-91ED-43cb-92C2-25804820EDAC}">
              <c15:categoryFilterExceptions/>
            </c:ext>
          </c:extLst>
        </c:ser>
        <c:dLbls>
          <c:showLegendKey val="0"/>
          <c:showVal val="0"/>
          <c:showCatName val="1"/>
          <c:showSerName val="0"/>
          <c:showPercent val="1"/>
          <c:showBubbleSize val="0"/>
          <c:showLeaderLines val="1"/>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Sheet2!$O$8</c:f>
              <c:strCache>
                <c:ptCount val="1"/>
                <c:pt idx="0">
                  <c:v>Count of Title</c:v>
                </c:pt>
              </c:strCache>
            </c:strRef>
          </c:tx>
          <c:spPr>
            <a:ln w="95250" cap="rnd">
              <a:solidFill>
                <a:srgbClr val="33A9D2"/>
              </a:solidFill>
              <a:round/>
              <a:tailEnd type="none" w="med" len="sm"/>
            </a:ln>
            <a:effectLst/>
          </c:spPr>
          <c:marker>
            <c:symbol val="none"/>
          </c:marker>
          <c:dPt>
            <c:idx val="9"/>
            <c:marker>
              <c:symbol val="none"/>
            </c:marker>
            <c:bubble3D val="0"/>
            <c:spPr>
              <a:ln w="95250" cap="rnd">
                <a:solidFill>
                  <a:srgbClr val="33A9D2"/>
                </a:solidFill>
                <a:round/>
                <a:tailEnd type="triangle" w="med" len="sm"/>
              </a:ln>
              <a:effectLst/>
            </c:spPr>
            <c:extLst>
              <c:ext xmlns:c16="http://schemas.microsoft.com/office/drawing/2014/chart" uri="{C3380CC4-5D6E-409C-BE32-E72D297353CC}">
                <c16:uniqueId val="{00000000-362A-4D5C-A832-F6358907A6B3}"/>
              </c:ext>
            </c:extLst>
          </c:dPt>
          <c:cat>
            <c:strRef>
              <c:f>Sheet2!$P$7:$Y$7</c:f>
              <c:strCache>
                <c:ptCount val="10"/>
                <c:pt idx="0">
                  <c:v>May</c:v>
                </c:pt>
                <c:pt idx="1">
                  <c:v>Jun</c:v>
                </c:pt>
                <c:pt idx="2">
                  <c:v>Jul</c:v>
                </c:pt>
                <c:pt idx="3">
                  <c:v>Aug</c:v>
                </c:pt>
                <c:pt idx="4">
                  <c:v>Sep</c:v>
                </c:pt>
                <c:pt idx="5">
                  <c:v>Oct</c:v>
                </c:pt>
                <c:pt idx="6">
                  <c:v>Nov</c:v>
                </c:pt>
                <c:pt idx="7">
                  <c:v>Dec</c:v>
                </c:pt>
                <c:pt idx="8">
                  <c:v>Jan</c:v>
                </c:pt>
                <c:pt idx="9">
                  <c:v>Feb</c:v>
                </c:pt>
              </c:strCache>
            </c:strRef>
          </c:cat>
          <c:val>
            <c:numRef>
              <c:f>Sheet2!$P$8:$Y$8</c:f>
              <c:numCache>
                <c:formatCode>General</c:formatCode>
                <c:ptCount val="10"/>
                <c:pt idx="0">
                  <c:v>2351</c:v>
                </c:pt>
                <c:pt idx="1">
                  <c:v>1957</c:v>
                </c:pt>
                <c:pt idx="2">
                  <c:v>1377</c:v>
                </c:pt>
                <c:pt idx="3">
                  <c:v>1333</c:v>
                </c:pt>
                <c:pt idx="4">
                  <c:v>1441</c:v>
                </c:pt>
                <c:pt idx="5">
                  <c:v>1817</c:v>
                </c:pt>
                <c:pt idx="6">
                  <c:v>1282</c:v>
                </c:pt>
                <c:pt idx="7">
                  <c:v>872</c:v>
                </c:pt>
                <c:pt idx="8">
                  <c:v>1120</c:v>
                </c:pt>
                <c:pt idx="9">
                  <c:v>896</c:v>
                </c:pt>
              </c:numCache>
            </c:numRef>
          </c:val>
          <c:smooth val="0"/>
        </c:ser>
        <c:dLbls>
          <c:showLegendKey val="0"/>
          <c:showVal val="0"/>
          <c:showCatName val="0"/>
          <c:showSerName val="0"/>
          <c:showPercent val="0"/>
          <c:showBubbleSize val="0"/>
        </c:dLbls>
        <c:smooth val="0"/>
        <c:axId val="610118384"/>
        <c:axId val="610118928"/>
      </c:lineChart>
      <c:catAx>
        <c:axId val="61011838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10118928"/>
        <c:crosses val="autoZero"/>
        <c:auto val="1"/>
        <c:lblAlgn val="ctr"/>
        <c:lblOffset val="100"/>
        <c:noMultiLvlLbl val="0"/>
      </c:catAx>
      <c:valAx>
        <c:axId val="610118928"/>
        <c:scaling>
          <c:orientation val="minMax"/>
        </c:scaling>
        <c:delete val="1"/>
        <c:axPos val="l"/>
        <c:numFmt formatCode="General" sourceLinked="1"/>
        <c:majorTickMark val="none"/>
        <c:minorTickMark val="none"/>
        <c:tickLblPos val="nextTo"/>
        <c:crossAx val="6101183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Availability</c:v>
                </c:pt>
              </c:strCache>
            </c:strRef>
          </c:tx>
          <c:spPr>
            <a:ln w="28575" cap="rnd">
              <a:solidFill>
                <a:srgbClr val="547097"/>
              </a:solidFill>
              <a:round/>
            </a:ln>
            <a:effectLst/>
          </c:spPr>
          <c:marker>
            <c:symbol val="none"/>
          </c:marker>
          <c:trendline>
            <c:spPr>
              <a:ln w="19050" cap="rnd">
                <a:solidFill>
                  <a:schemeClr val="accent1"/>
                </a:solidFill>
                <a:prstDash val="sysDot"/>
              </a:ln>
              <a:effectLst/>
            </c:spPr>
            <c:trendlineType val="linear"/>
            <c:dispRSqr val="0"/>
            <c:dispEq val="0"/>
          </c:trendline>
          <c:cat>
            <c:strRef>
              <c:f>Sheet1!$A$2:$A$7</c:f>
              <c:strCache>
                <c:ptCount val="6"/>
                <c:pt idx="0">
                  <c:v>2012 - Q3</c:v>
                </c:pt>
                <c:pt idx="1">
                  <c:v>2012 - Q4</c:v>
                </c:pt>
                <c:pt idx="2">
                  <c:v>2013 - Q1</c:v>
                </c:pt>
                <c:pt idx="3">
                  <c:v>2013 - Q2</c:v>
                </c:pt>
                <c:pt idx="4">
                  <c:v>2013 - Q3</c:v>
                </c:pt>
                <c:pt idx="5">
                  <c:v>2013 - Q4</c:v>
                </c:pt>
              </c:strCache>
            </c:strRef>
          </c:cat>
          <c:val>
            <c:numRef>
              <c:f>Sheet1!$B$2:$B$7</c:f>
              <c:numCache>
                <c:formatCode>0.00%</c:formatCode>
                <c:ptCount val="6"/>
                <c:pt idx="0">
                  <c:v>0.99929999999999997</c:v>
                </c:pt>
                <c:pt idx="1">
                  <c:v>0.99970000000000003</c:v>
                </c:pt>
                <c:pt idx="2">
                  <c:v>0.99939999999999996</c:v>
                </c:pt>
                <c:pt idx="3">
                  <c:v>0.99970000000000003</c:v>
                </c:pt>
                <c:pt idx="4">
                  <c:v>0.99960000000000004</c:v>
                </c:pt>
                <c:pt idx="5">
                  <c:v>0.99980000000000002</c:v>
                </c:pt>
              </c:numCache>
            </c:numRef>
          </c:val>
          <c:smooth val="1"/>
          <c:extLst/>
        </c:ser>
        <c:ser>
          <c:idx val="1"/>
          <c:order val="1"/>
          <c:tx>
            <c:strRef>
              <c:f>Sheet1!$C$1</c:f>
              <c:strCache>
                <c:ptCount val="1"/>
                <c:pt idx="0">
                  <c:v>SLA</c:v>
                </c:pt>
              </c:strCache>
            </c:strRef>
          </c:tx>
          <c:spPr>
            <a:ln w="28575" cap="rnd">
              <a:solidFill>
                <a:schemeClr val="accent2"/>
              </a:solidFill>
              <a:round/>
            </a:ln>
            <a:effectLst/>
          </c:spPr>
          <c:marker>
            <c:symbol val="none"/>
          </c:marker>
          <c:cat>
            <c:strRef>
              <c:f>Sheet1!$A$2:$A$7</c:f>
              <c:strCache>
                <c:ptCount val="6"/>
                <c:pt idx="0">
                  <c:v>2012 - Q3</c:v>
                </c:pt>
                <c:pt idx="1">
                  <c:v>2012 - Q4</c:v>
                </c:pt>
                <c:pt idx="2">
                  <c:v>2013 - Q1</c:v>
                </c:pt>
                <c:pt idx="3">
                  <c:v>2013 - Q2</c:v>
                </c:pt>
                <c:pt idx="4">
                  <c:v>2013 - Q3</c:v>
                </c:pt>
                <c:pt idx="5">
                  <c:v>2013 - Q4</c:v>
                </c:pt>
              </c:strCache>
            </c:strRef>
          </c:cat>
          <c:val>
            <c:numRef>
              <c:f>Sheet1!$C$2:$C$7</c:f>
              <c:numCache>
                <c:formatCode>0.00%</c:formatCode>
                <c:ptCount val="6"/>
                <c:pt idx="0">
                  <c:v>0.999</c:v>
                </c:pt>
                <c:pt idx="1">
                  <c:v>0.999</c:v>
                </c:pt>
                <c:pt idx="2">
                  <c:v>0.999</c:v>
                </c:pt>
                <c:pt idx="3">
                  <c:v>0.999</c:v>
                </c:pt>
                <c:pt idx="4">
                  <c:v>0.999</c:v>
                </c:pt>
                <c:pt idx="5">
                  <c:v>0.999</c:v>
                </c:pt>
              </c:numCache>
            </c:numRef>
          </c:val>
          <c:smooth val="0"/>
          <c:extLst/>
        </c:ser>
        <c:dLbls>
          <c:showLegendKey val="0"/>
          <c:showVal val="0"/>
          <c:showCatName val="0"/>
          <c:showSerName val="0"/>
          <c:showPercent val="0"/>
          <c:showBubbleSize val="0"/>
        </c:dLbls>
        <c:smooth val="0"/>
        <c:axId val="610116752"/>
        <c:axId val="610122192"/>
      </c:lineChart>
      <c:catAx>
        <c:axId val="610116752"/>
        <c:scaling>
          <c:orientation val="minMax"/>
        </c:scaling>
        <c:delete val="1"/>
        <c:axPos val="b"/>
        <c:numFmt formatCode="General" sourceLinked="1"/>
        <c:majorTickMark val="out"/>
        <c:minorTickMark val="none"/>
        <c:tickLblPos val="nextTo"/>
        <c:crossAx val="610122192"/>
        <c:crosses val="autoZero"/>
        <c:auto val="1"/>
        <c:lblAlgn val="ctr"/>
        <c:lblOffset val="100"/>
        <c:noMultiLvlLbl val="0"/>
      </c:catAx>
      <c:valAx>
        <c:axId val="610122192"/>
        <c:scaling>
          <c:orientation val="minMax"/>
          <c:min val="0.999"/>
        </c:scaling>
        <c:delete val="1"/>
        <c:axPos val="l"/>
        <c:numFmt formatCode="0.00%" sourceLinked="0"/>
        <c:majorTickMark val="none"/>
        <c:minorTickMark val="none"/>
        <c:tickLblPos val="nextTo"/>
        <c:crossAx val="610116752"/>
        <c:crosses val="autoZero"/>
        <c:crossBetween val="between"/>
        <c:majorUnit val="5.0000000000000012E-4"/>
      </c:valAx>
      <c:spPr>
        <a:noFill/>
        <a:ln>
          <a:noFill/>
        </a:ln>
        <a:effectLst/>
      </c:spPr>
    </c:plotArea>
    <c:plotVisOnly val="1"/>
    <c:dispBlanksAs val="gap"/>
    <c:showDLblsOverMax val="0"/>
  </c:chart>
  <c:spPr>
    <a:noFill/>
    <a:ln>
      <a:noFill/>
    </a:ln>
    <a:effectLst/>
  </c:spPr>
  <c:txPr>
    <a:bodyPr/>
    <a:lstStyle/>
    <a:p>
      <a:pPr>
        <a:defRPr>
          <a:solidFill>
            <a:schemeClr val="bg1"/>
          </a:solidFill>
          <a:latin typeface="+mj-lt"/>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j-lt"/>
                <a:ea typeface="+mn-ea"/>
                <a:cs typeface="+mn-cs"/>
              </a:defRPr>
            </a:pPr>
            <a:r>
              <a:rPr lang="en-US" dirty="0" smtClean="0"/>
              <a:t>Active User Growth</a:t>
            </a:r>
            <a:r>
              <a:rPr lang="en-US" baseline="0" dirty="0" smtClean="0"/>
              <a:t> – Tenant X</a:t>
            </a:r>
            <a:endParaRPr lang="en-US"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j-lt"/>
              <a:ea typeface="+mn-ea"/>
              <a:cs typeface="+mn-cs"/>
            </a:defRPr>
          </a:pPr>
          <a:endParaRPr lang="en-US"/>
        </a:p>
      </c:txPr>
    </c:title>
    <c:autoTitleDeleted val="0"/>
    <c:plotArea>
      <c:layout/>
      <c:lineChart>
        <c:grouping val="standard"/>
        <c:varyColors val="0"/>
        <c:ser>
          <c:idx val="0"/>
          <c:order val="0"/>
          <c:tx>
            <c:strRef>
              <c:f>Sheet1!$B$1</c:f>
              <c:strCache>
                <c:ptCount val="1"/>
                <c:pt idx="0">
                  <c:v>ActiveUsers</c:v>
                </c:pt>
              </c:strCache>
            </c:strRef>
          </c:tx>
          <c:spPr>
            <a:ln w="28575" cap="rnd">
              <a:solidFill>
                <a:schemeClr val="accent1"/>
              </a:solidFill>
              <a:round/>
            </a:ln>
            <a:effectLst/>
          </c:spPr>
          <c:marker>
            <c:symbol val="none"/>
          </c:marker>
          <c:dLbls>
            <c:dLbl>
              <c:idx val="52"/>
              <c:dLblPos val="t"/>
              <c:showLegendKey val="0"/>
              <c:showVal val="1"/>
              <c:showCatName val="0"/>
              <c:showSerName val="0"/>
              <c:showPercent val="0"/>
              <c:showBubbleSize val="0"/>
              <c:extLst>
                <c:ext xmlns:c16="http://schemas.microsoft.com/office/drawing/2014/chart" uri="{C3380CC4-5D6E-409C-BE32-E72D297353CC}">
                  <c16:uniqueId val="{00000004-FFB6-4CF4-A4F9-613A8EA98338}"/>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Segoe UI Semibold" panose="020B0702040204020203" pitchFamily="34" charset="0"/>
                    <a:ea typeface="+mn-ea"/>
                    <a:cs typeface="Segoe UI Semibold" panose="020B0702040204020203" pitchFamily="34" charset="0"/>
                  </a:defRPr>
                </a:pPr>
                <a:endParaRPr lang="en-US"/>
              </a:p>
            </c:txPr>
            <c:dLblPos val="t"/>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Sheet1!$A$2:$A$54</c:f>
              <c:numCache>
                <c:formatCode>m/d/yyyy</c:formatCode>
                <c:ptCount val="53"/>
                <c:pt idx="0">
                  <c:v>41631</c:v>
                </c:pt>
                <c:pt idx="1">
                  <c:v>41632</c:v>
                </c:pt>
                <c:pt idx="2">
                  <c:v>41633</c:v>
                </c:pt>
                <c:pt idx="3">
                  <c:v>41634</c:v>
                </c:pt>
                <c:pt idx="4">
                  <c:v>41635</c:v>
                </c:pt>
                <c:pt idx="5">
                  <c:v>41636</c:v>
                </c:pt>
                <c:pt idx="6">
                  <c:v>41637</c:v>
                </c:pt>
                <c:pt idx="7">
                  <c:v>41638</c:v>
                </c:pt>
                <c:pt idx="8">
                  <c:v>41639</c:v>
                </c:pt>
                <c:pt idx="9">
                  <c:v>41640</c:v>
                </c:pt>
                <c:pt idx="10">
                  <c:v>41641</c:v>
                </c:pt>
                <c:pt idx="11">
                  <c:v>41642</c:v>
                </c:pt>
                <c:pt idx="12">
                  <c:v>41643</c:v>
                </c:pt>
                <c:pt idx="13">
                  <c:v>41644</c:v>
                </c:pt>
                <c:pt idx="14">
                  <c:v>41645</c:v>
                </c:pt>
                <c:pt idx="15">
                  <c:v>41646</c:v>
                </c:pt>
                <c:pt idx="16">
                  <c:v>41647</c:v>
                </c:pt>
                <c:pt idx="17">
                  <c:v>41648</c:v>
                </c:pt>
                <c:pt idx="18">
                  <c:v>41649</c:v>
                </c:pt>
                <c:pt idx="19">
                  <c:v>41650</c:v>
                </c:pt>
                <c:pt idx="20">
                  <c:v>41651</c:v>
                </c:pt>
                <c:pt idx="21">
                  <c:v>41653</c:v>
                </c:pt>
                <c:pt idx="22">
                  <c:v>41658</c:v>
                </c:pt>
                <c:pt idx="23">
                  <c:v>41659</c:v>
                </c:pt>
                <c:pt idx="24">
                  <c:v>41660</c:v>
                </c:pt>
                <c:pt idx="25">
                  <c:v>41661</c:v>
                </c:pt>
                <c:pt idx="26">
                  <c:v>41662</c:v>
                </c:pt>
                <c:pt idx="27">
                  <c:v>41663</c:v>
                </c:pt>
                <c:pt idx="28">
                  <c:v>41664</c:v>
                </c:pt>
                <c:pt idx="29">
                  <c:v>41665</c:v>
                </c:pt>
                <c:pt idx="30">
                  <c:v>41666</c:v>
                </c:pt>
                <c:pt idx="31">
                  <c:v>41667</c:v>
                </c:pt>
                <c:pt idx="32">
                  <c:v>41668</c:v>
                </c:pt>
                <c:pt idx="33">
                  <c:v>41669</c:v>
                </c:pt>
                <c:pt idx="34">
                  <c:v>41674</c:v>
                </c:pt>
                <c:pt idx="35">
                  <c:v>41675</c:v>
                </c:pt>
                <c:pt idx="36">
                  <c:v>41676</c:v>
                </c:pt>
                <c:pt idx="37">
                  <c:v>41677</c:v>
                </c:pt>
                <c:pt idx="38">
                  <c:v>41678</c:v>
                </c:pt>
                <c:pt idx="39">
                  <c:v>41679</c:v>
                </c:pt>
                <c:pt idx="40">
                  <c:v>41680</c:v>
                </c:pt>
                <c:pt idx="41">
                  <c:v>41682</c:v>
                </c:pt>
                <c:pt idx="42">
                  <c:v>41685</c:v>
                </c:pt>
                <c:pt idx="43">
                  <c:v>41686</c:v>
                </c:pt>
                <c:pt idx="44">
                  <c:v>41687</c:v>
                </c:pt>
                <c:pt idx="45">
                  <c:v>41688</c:v>
                </c:pt>
                <c:pt idx="46">
                  <c:v>41689</c:v>
                </c:pt>
                <c:pt idx="47">
                  <c:v>41690</c:v>
                </c:pt>
                <c:pt idx="48">
                  <c:v>41691</c:v>
                </c:pt>
                <c:pt idx="49">
                  <c:v>41692</c:v>
                </c:pt>
                <c:pt idx="50">
                  <c:v>41693</c:v>
                </c:pt>
                <c:pt idx="51">
                  <c:v>41694</c:v>
                </c:pt>
                <c:pt idx="52">
                  <c:v>41695</c:v>
                </c:pt>
              </c:numCache>
            </c:numRef>
          </c:cat>
          <c:val>
            <c:numRef>
              <c:f>Sheet1!$B$2:$B$54</c:f>
              <c:numCache>
                <c:formatCode>General</c:formatCode>
                <c:ptCount val="53"/>
                <c:pt idx="0">
                  <c:v>1389</c:v>
                </c:pt>
                <c:pt idx="1">
                  <c:v>1422</c:v>
                </c:pt>
                <c:pt idx="2">
                  <c:v>843</c:v>
                </c:pt>
                <c:pt idx="3">
                  <c:v>717</c:v>
                </c:pt>
                <c:pt idx="4">
                  <c:v>1049</c:v>
                </c:pt>
                <c:pt idx="5">
                  <c:v>957</c:v>
                </c:pt>
                <c:pt idx="6">
                  <c:v>406</c:v>
                </c:pt>
                <c:pt idx="7">
                  <c:v>1196</c:v>
                </c:pt>
                <c:pt idx="8">
                  <c:v>1259</c:v>
                </c:pt>
                <c:pt idx="9">
                  <c:v>934</c:v>
                </c:pt>
                <c:pt idx="10">
                  <c:v>1460</c:v>
                </c:pt>
                <c:pt idx="11">
                  <c:v>1609</c:v>
                </c:pt>
                <c:pt idx="12">
                  <c:v>1418</c:v>
                </c:pt>
                <c:pt idx="13">
                  <c:v>449</c:v>
                </c:pt>
                <c:pt idx="14">
                  <c:v>1355</c:v>
                </c:pt>
                <c:pt idx="15">
                  <c:v>2432</c:v>
                </c:pt>
                <c:pt idx="16">
                  <c:v>2524</c:v>
                </c:pt>
                <c:pt idx="17">
                  <c:v>2569</c:v>
                </c:pt>
                <c:pt idx="18">
                  <c:v>2801</c:v>
                </c:pt>
                <c:pt idx="19">
                  <c:v>2414</c:v>
                </c:pt>
                <c:pt idx="20">
                  <c:v>2982</c:v>
                </c:pt>
                <c:pt idx="21">
                  <c:v>3550</c:v>
                </c:pt>
                <c:pt idx="22">
                  <c:v>3724</c:v>
                </c:pt>
                <c:pt idx="23">
                  <c:v>3898</c:v>
                </c:pt>
                <c:pt idx="24">
                  <c:v>4356</c:v>
                </c:pt>
                <c:pt idx="25">
                  <c:v>4500</c:v>
                </c:pt>
                <c:pt idx="26">
                  <c:v>4744</c:v>
                </c:pt>
                <c:pt idx="27">
                  <c:v>6364</c:v>
                </c:pt>
                <c:pt idx="28">
                  <c:v>5573</c:v>
                </c:pt>
                <c:pt idx="29">
                  <c:v>6092</c:v>
                </c:pt>
                <c:pt idx="30">
                  <c:v>6611</c:v>
                </c:pt>
                <c:pt idx="31">
                  <c:v>7577</c:v>
                </c:pt>
                <c:pt idx="32">
                  <c:v>8245</c:v>
                </c:pt>
                <c:pt idx="33">
                  <c:v>8753</c:v>
                </c:pt>
                <c:pt idx="34">
                  <c:v>9791</c:v>
                </c:pt>
                <c:pt idx="35">
                  <c:v>10033</c:v>
                </c:pt>
                <c:pt idx="36">
                  <c:v>10205</c:v>
                </c:pt>
                <c:pt idx="37">
                  <c:v>10311</c:v>
                </c:pt>
                <c:pt idx="38">
                  <c:v>8334</c:v>
                </c:pt>
                <c:pt idx="39">
                  <c:v>9681</c:v>
                </c:pt>
                <c:pt idx="40">
                  <c:v>11028</c:v>
                </c:pt>
                <c:pt idx="41">
                  <c:v>12562</c:v>
                </c:pt>
                <c:pt idx="42">
                  <c:v>9684</c:v>
                </c:pt>
                <c:pt idx="43">
                  <c:v>11143</c:v>
                </c:pt>
                <c:pt idx="44">
                  <c:v>12602</c:v>
                </c:pt>
                <c:pt idx="45">
                  <c:v>14054</c:v>
                </c:pt>
                <c:pt idx="46">
                  <c:v>14023</c:v>
                </c:pt>
                <c:pt idx="47">
                  <c:v>13528</c:v>
                </c:pt>
                <c:pt idx="48">
                  <c:v>13271</c:v>
                </c:pt>
                <c:pt idx="49">
                  <c:v>10850</c:v>
                </c:pt>
                <c:pt idx="50">
                  <c:v>12224.5</c:v>
                </c:pt>
                <c:pt idx="51">
                  <c:v>13599</c:v>
                </c:pt>
                <c:pt idx="52">
                  <c:v>15342</c:v>
                </c:pt>
              </c:numCache>
            </c:numRef>
          </c:val>
          <c:smooth val="0"/>
          <c:extLst>
            <c:ext xmlns:c16="http://schemas.microsoft.com/office/drawing/2014/chart" uri="{C3380CC4-5D6E-409C-BE32-E72D297353CC}">
              <c16:uniqueId val="{00000000-FFB6-4CF4-A4F9-613A8EA98338}"/>
            </c:ext>
          </c:extLst>
        </c:ser>
        <c:dLbls>
          <c:showLegendKey val="0"/>
          <c:showVal val="0"/>
          <c:showCatName val="0"/>
          <c:showSerName val="0"/>
          <c:showPercent val="0"/>
          <c:showBubbleSize val="0"/>
        </c:dLbls>
        <c:smooth val="0"/>
        <c:axId val="382950608"/>
        <c:axId val="382959312"/>
      </c:lineChart>
      <c:dateAx>
        <c:axId val="382950608"/>
        <c:scaling>
          <c:orientation val="minMax"/>
        </c:scaling>
        <c:delete val="0"/>
        <c:axPos val="b"/>
        <c:numFmt formatCode="[$-409]mmm\-yy;@" sourceLinked="0"/>
        <c:majorTickMark val="none"/>
        <c:minorTickMark val="none"/>
        <c:tickLblPos val="nextTo"/>
        <c:spPr>
          <a:noFill/>
          <a:ln w="9525" cap="flat" cmpd="sng" algn="ctr">
            <a:solidFill>
              <a:schemeClr val="tx1">
                <a:lumMod val="15000"/>
                <a:lumOff val="85000"/>
              </a:schemeClr>
            </a:solidFill>
            <a:round/>
          </a:ln>
          <a:effectLst/>
        </c:spPr>
        <c:txPr>
          <a:bodyPr rot="-2700000" spcFirstLastPara="1" vertOverflow="ellipsis" wrap="square" anchor="ctr" anchorCtr="1"/>
          <a:lstStyle/>
          <a:p>
            <a:pPr>
              <a:defRPr sz="1197" b="0" i="0" u="none" strike="noStrike" kern="1200" baseline="0">
                <a:solidFill>
                  <a:schemeClr val="tx1">
                    <a:lumMod val="65000"/>
                    <a:lumOff val="35000"/>
                  </a:schemeClr>
                </a:solidFill>
                <a:latin typeface="Segoe UI Semibold" panose="020B0702040204020203" pitchFamily="34" charset="0"/>
                <a:ea typeface="+mn-ea"/>
                <a:cs typeface="Segoe UI Semibold" panose="020B0702040204020203" pitchFamily="34" charset="0"/>
              </a:defRPr>
            </a:pPr>
            <a:endParaRPr lang="en-US"/>
          </a:p>
        </c:txPr>
        <c:crossAx val="382959312"/>
        <c:crosses val="autoZero"/>
        <c:auto val="1"/>
        <c:lblOffset val="100"/>
        <c:baseTimeUnit val="days"/>
        <c:majorUnit val="2"/>
        <c:majorTimeUnit val="months"/>
      </c:dateAx>
      <c:valAx>
        <c:axId val="382959312"/>
        <c:scaling>
          <c:orientation val="minMax"/>
        </c:scaling>
        <c:delete val="1"/>
        <c:axPos val="l"/>
        <c:numFmt formatCode="General" sourceLinked="1"/>
        <c:majorTickMark val="none"/>
        <c:minorTickMark val="none"/>
        <c:tickLblPos val="nextTo"/>
        <c:crossAx val="382950608"/>
        <c:crosses val="autoZero"/>
        <c:crossBetween val="between"/>
        <c:majorUnit val="10000"/>
      </c:valAx>
      <c:spPr>
        <a:noFill/>
        <a:ln>
          <a:noFill/>
        </a:ln>
        <a:effectLst/>
      </c:spPr>
    </c:plotArea>
    <c:plotVisOnly val="1"/>
    <c:dispBlanksAs val="gap"/>
    <c:showDLblsOverMax val="0"/>
  </c:chart>
  <c:spPr>
    <a:noFill/>
    <a:ln>
      <a:noFill/>
    </a:ln>
    <a:effectLst/>
  </c:spPr>
  <c:txPr>
    <a:bodyPr/>
    <a:lstStyle/>
    <a:p>
      <a:pPr>
        <a:defRPr>
          <a:latin typeface="+mj-lt"/>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j-lt"/>
                <a:ea typeface="+mn-ea"/>
                <a:cs typeface="+mn-cs"/>
              </a:defRPr>
            </a:pPr>
            <a:r>
              <a:rPr lang="en-US" dirty="0" smtClean="0"/>
              <a:t>Active User Growth</a:t>
            </a:r>
            <a:r>
              <a:rPr lang="en-US" baseline="0" dirty="0" smtClean="0"/>
              <a:t> – Tenant Y</a:t>
            </a:r>
            <a:endParaRPr lang="en-US"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j-lt"/>
              <a:ea typeface="+mn-ea"/>
              <a:cs typeface="+mn-cs"/>
            </a:defRPr>
          </a:pPr>
          <a:endParaRPr lang="en-US"/>
        </a:p>
      </c:txPr>
    </c:title>
    <c:autoTitleDeleted val="0"/>
    <c:plotArea>
      <c:layout/>
      <c:lineChart>
        <c:grouping val="standard"/>
        <c:varyColors val="0"/>
        <c:ser>
          <c:idx val="0"/>
          <c:order val="0"/>
          <c:tx>
            <c:strRef>
              <c:f>Sheet1!$B$1</c:f>
              <c:strCache>
                <c:ptCount val="1"/>
                <c:pt idx="0">
                  <c:v>ActiveUsers</c:v>
                </c:pt>
              </c:strCache>
            </c:strRef>
          </c:tx>
          <c:spPr>
            <a:ln w="28575" cap="rnd">
              <a:solidFill>
                <a:schemeClr val="accent1"/>
              </a:solidFill>
              <a:round/>
            </a:ln>
            <a:effectLst/>
          </c:spPr>
          <c:marker>
            <c:symbol val="none"/>
          </c:marker>
          <c:dLbls>
            <c:dLbl>
              <c:idx val="47"/>
              <c:dLblPos val="t"/>
              <c:showLegendKey val="0"/>
              <c:showVal val="1"/>
              <c:showCatName val="0"/>
              <c:showSerName val="0"/>
              <c:showPercent val="0"/>
              <c:showBubbleSize val="0"/>
              <c:extLst>
                <c:ext xmlns:c16="http://schemas.microsoft.com/office/drawing/2014/chart" uri="{C3380CC4-5D6E-409C-BE32-E72D297353CC}">
                  <c16:uniqueId val="{00000000-E8DA-4106-8613-6D92316CED1F}"/>
                </c:ext>
                <c:ext xmlns:c15="http://schemas.microsoft.com/office/drawing/2012/chart" uri="{CE6537A1-D6FC-4f65-9D91-7224C49458BB}"/>
              </c:extLst>
            </c:dLbl>
            <c:dLbl>
              <c:idx val="52"/>
              <c:dLblPos val="t"/>
              <c:showLegendKey val="0"/>
              <c:showVal val="1"/>
              <c:showCatName val="0"/>
              <c:showSerName val="0"/>
              <c:showPercent val="0"/>
              <c:showBubbleSize val="0"/>
              <c:extLst>
                <c:ext xmlns:c16="http://schemas.microsoft.com/office/drawing/2014/chart" uri="{C3380CC4-5D6E-409C-BE32-E72D297353CC}">
                  <c16:uniqueId val="{00000004-FFB6-4CF4-A4F9-613A8EA98338}"/>
                </c:ext>
                <c:ext xmlns:c15="http://schemas.microsoft.com/office/drawing/2012/chart" uri="{CE6537A1-D6FC-4f65-9D91-7224C49458BB}"/>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Segoe UI Semibold" panose="020B0702040204020203" pitchFamily="34" charset="0"/>
                    <a:ea typeface="+mn-ea"/>
                    <a:cs typeface="Segoe UI Semibold" panose="020B0702040204020203" pitchFamily="34" charset="0"/>
                  </a:defRPr>
                </a:pPr>
                <a:endParaRPr lang="en-US"/>
              </a:p>
            </c:txPr>
            <c:dLblPos val="t"/>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Sheet1!$A$2:$A$54</c:f>
              <c:numCache>
                <c:formatCode>m/d/yyyy</c:formatCode>
                <c:ptCount val="53"/>
                <c:pt idx="0">
                  <c:v>41631</c:v>
                </c:pt>
                <c:pt idx="1">
                  <c:v>41632</c:v>
                </c:pt>
                <c:pt idx="2">
                  <c:v>41633</c:v>
                </c:pt>
                <c:pt idx="3">
                  <c:v>41634</c:v>
                </c:pt>
                <c:pt idx="4">
                  <c:v>41635</c:v>
                </c:pt>
                <c:pt idx="5">
                  <c:v>41636</c:v>
                </c:pt>
                <c:pt idx="6">
                  <c:v>41637</c:v>
                </c:pt>
                <c:pt idx="7">
                  <c:v>41638</c:v>
                </c:pt>
                <c:pt idx="8">
                  <c:v>41640</c:v>
                </c:pt>
                <c:pt idx="9">
                  <c:v>41641</c:v>
                </c:pt>
                <c:pt idx="10">
                  <c:v>41642</c:v>
                </c:pt>
                <c:pt idx="11">
                  <c:v>41643</c:v>
                </c:pt>
                <c:pt idx="12">
                  <c:v>41644</c:v>
                </c:pt>
                <c:pt idx="13">
                  <c:v>41646</c:v>
                </c:pt>
                <c:pt idx="14">
                  <c:v>41647</c:v>
                </c:pt>
                <c:pt idx="15">
                  <c:v>41648</c:v>
                </c:pt>
                <c:pt idx="16">
                  <c:v>41649</c:v>
                </c:pt>
                <c:pt idx="17">
                  <c:v>41651</c:v>
                </c:pt>
                <c:pt idx="18">
                  <c:v>41653</c:v>
                </c:pt>
                <c:pt idx="19">
                  <c:v>41658</c:v>
                </c:pt>
                <c:pt idx="20">
                  <c:v>41659</c:v>
                </c:pt>
                <c:pt idx="21">
                  <c:v>41660</c:v>
                </c:pt>
                <c:pt idx="22">
                  <c:v>41661</c:v>
                </c:pt>
                <c:pt idx="23">
                  <c:v>41663</c:v>
                </c:pt>
                <c:pt idx="24">
                  <c:v>41665</c:v>
                </c:pt>
                <c:pt idx="25">
                  <c:v>41667</c:v>
                </c:pt>
                <c:pt idx="26">
                  <c:v>41668</c:v>
                </c:pt>
                <c:pt idx="27">
                  <c:v>41669</c:v>
                </c:pt>
                <c:pt idx="28">
                  <c:v>41674</c:v>
                </c:pt>
                <c:pt idx="29">
                  <c:v>41675</c:v>
                </c:pt>
                <c:pt idx="30">
                  <c:v>41676</c:v>
                </c:pt>
                <c:pt idx="31">
                  <c:v>41677</c:v>
                </c:pt>
                <c:pt idx="32">
                  <c:v>41678</c:v>
                </c:pt>
                <c:pt idx="33">
                  <c:v>41679</c:v>
                </c:pt>
                <c:pt idx="34">
                  <c:v>41680</c:v>
                </c:pt>
                <c:pt idx="35">
                  <c:v>41681</c:v>
                </c:pt>
                <c:pt idx="36">
                  <c:v>41682</c:v>
                </c:pt>
                <c:pt idx="37">
                  <c:v>41684</c:v>
                </c:pt>
                <c:pt idx="38">
                  <c:v>41685</c:v>
                </c:pt>
                <c:pt idx="39">
                  <c:v>41686</c:v>
                </c:pt>
                <c:pt idx="40">
                  <c:v>41687</c:v>
                </c:pt>
                <c:pt idx="41">
                  <c:v>41688</c:v>
                </c:pt>
                <c:pt idx="42">
                  <c:v>41689</c:v>
                </c:pt>
                <c:pt idx="43">
                  <c:v>41691</c:v>
                </c:pt>
                <c:pt idx="44">
                  <c:v>41692</c:v>
                </c:pt>
                <c:pt idx="45">
                  <c:v>41693</c:v>
                </c:pt>
                <c:pt idx="46">
                  <c:v>41694</c:v>
                </c:pt>
                <c:pt idx="47">
                  <c:v>41695</c:v>
                </c:pt>
              </c:numCache>
            </c:numRef>
          </c:cat>
          <c:val>
            <c:numRef>
              <c:f>Sheet1!$B$2:$B$54</c:f>
              <c:numCache>
                <c:formatCode>General</c:formatCode>
                <c:ptCount val="53"/>
                <c:pt idx="0">
                  <c:v>556</c:v>
                </c:pt>
                <c:pt idx="1">
                  <c:v>378</c:v>
                </c:pt>
                <c:pt idx="2">
                  <c:v>348</c:v>
                </c:pt>
                <c:pt idx="3">
                  <c:v>457</c:v>
                </c:pt>
                <c:pt idx="4">
                  <c:v>319</c:v>
                </c:pt>
                <c:pt idx="5">
                  <c:v>161</c:v>
                </c:pt>
                <c:pt idx="6">
                  <c:v>327</c:v>
                </c:pt>
                <c:pt idx="7">
                  <c:v>539</c:v>
                </c:pt>
                <c:pt idx="8">
                  <c:v>376</c:v>
                </c:pt>
                <c:pt idx="9">
                  <c:v>387</c:v>
                </c:pt>
                <c:pt idx="10">
                  <c:v>328</c:v>
                </c:pt>
                <c:pt idx="11">
                  <c:v>196</c:v>
                </c:pt>
                <c:pt idx="12">
                  <c:v>355</c:v>
                </c:pt>
                <c:pt idx="13">
                  <c:v>467</c:v>
                </c:pt>
                <c:pt idx="14">
                  <c:v>460</c:v>
                </c:pt>
                <c:pt idx="15">
                  <c:v>409</c:v>
                </c:pt>
                <c:pt idx="16">
                  <c:v>292</c:v>
                </c:pt>
                <c:pt idx="17">
                  <c:v>350</c:v>
                </c:pt>
                <c:pt idx="18">
                  <c:v>469</c:v>
                </c:pt>
                <c:pt idx="19">
                  <c:v>387</c:v>
                </c:pt>
                <c:pt idx="20">
                  <c:v>601</c:v>
                </c:pt>
                <c:pt idx="21">
                  <c:v>616</c:v>
                </c:pt>
                <c:pt idx="22">
                  <c:v>569</c:v>
                </c:pt>
                <c:pt idx="23">
                  <c:v>408</c:v>
                </c:pt>
                <c:pt idx="24">
                  <c:v>405</c:v>
                </c:pt>
                <c:pt idx="25">
                  <c:v>563</c:v>
                </c:pt>
                <c:pt idx="26">
                  <c:v>584</c:v>
                </c:pt>
                <c:pt idx="27">
                  <c:v>558</c:v>
                </c:pt>
                <c:pt idx="28">
                  <c:v>557</c:v>
                </c:pt>
                <c:pt idx="29">
                  <c:v>581</c:v>
                </c:pt>
                <c:pt idx="30">
                  <c:v>606</c:v>
                </c:pt>
                <c:pt idx="31">
                  <c:v>437</c:v>
                </c:pt>
                <c:pt idx="32">
                  <c:v>234</c:v>
                </c:pt>
                <c:pt idx="33">
                  <c:v>485</c:v>
                </c:pt>
                <c:pt idx="34">
                  <c:v>675</c:v>
                </c:pt>
                <c:pt idx="35">
                  <c:v>657</c:v>
                </c:pt>
                <c:pt idx="36">
                  <c:v>643</c:v>
                </c:pt>
                <c:pt idx="37">
                  <c:v>469</c:v>
                </c:pt>
                <c:pt idx="38">
                  <c:v>298</c:v>
                </c:pt>
                <c:pt idx="39">
                  <c:v>674</c:v>
                </c:pt>
                <c:pt idx="40">
                  <c:v>1737</c:v>
                </c:pt>
                <c:pt idx="41">
                  <c:v>3430</c:v>
                </c:pt>
                <c:pt idx="42">
                  <c:v>4877</c:v>
                </c:pt>
                <c:pt idx="43">
                  <c:v>6922</c:v>
                </c:pt>
                <c:pt idx="44">
                  <c:v>1645</c:v>
                </c:pt>
                <c:pt idx="45">
                  <c:v>4721</c:v>
                </c:pt>
                <c:pt idx="46">
                  <c:v>26448</c:v>
                </c:pt>
                <c:pt idx="47">
                  <c:v>37868</c:v>
                </c:pt>
              </c:numCache>
            </c:numRef>
          </c:val>
          <c:smooth val="0"/>
          <c:extLst>
            <c:ext xmlns:c16="http://schemas.microsoft.com/office/drawing/2014/chart" uri="{C3380CC4-5D6E-409C-BE32-E72D297353CC}">
              <c16:uniqueId val="{00000000-FFB6-4CF4-A4F9-613A8EA98338}"/>
            </c:ext>
          </c:extLst>
        </c:ser>
        <c:dLbls>
          <c:showLegendKey val="0"/>
          <c:showVal val="0"/>
          <c:showCatName val="0"/>
          <c:showSerName val="0"/>
          <c:showPercent val="0"/>
          <c:showBubbleSize val="0"/>
        </c:dLbls>
        <c:smooth val="0"/>
        <c:axId val="382959856"/>
        <c:axId val="382962032"/>
      </c:lineChart>
      <c:dateAx>
        <c:axId val="382959856"/>
        <c:scaling>
          <c:orientation val="minMax"/>
        </c:scaling>
        <c:delete val="0"/>
        <c:axPos val="b"/>
        <c:numFmt formatCode="[$-409]mmm\-yy;@" sourceLinked="0"/>
        <c:majorTickMark val="none"/>
        <c:minorTickMark val="none"/>
        <c:tickLblPos val="nextTo"/>
        <c:spPr>
          <a:noFill/>
          <a:ln w="9525" cap="flat" cmpd="sng" algn="ctr">
            <a:solidFill>
              <a:schemeClr val="tx1">
                <a:lumMod val="15000"/>
                <a:lumOff val="85000"/>
              </a:schemeClr>
            </a:solidFill>
            <a:round/>
          </a:ln>
          <a:effectLst/>
        </c:spPr>
        <c:txPr>
          <a:bodyPr rot="-2700000" spcFirstLastPara="1" vertOverflow="ellipsis" wrap="square" anchor="ctr" anchorCtr="1"/>
          <a:lstStyle/>
          <a:p>
            <a:pPr>
              <a:defRPr sz="1197" b="0" i="0" u="none" strike="noStrike" kern="1200" baseline="0">
                <a:solidFill>
                  <a:schemeClr val="tx1">
                    <a:lumMod val="65000"/>
                    <a:lumOff val="35000"/>
                  </a:schemeClr>
                </a:solidFill>
                <a:latin typeface="Segoe UI Semibold" panose="020B0702040204020203" pitchFamily="34" charset="0"/>
                <a:ea typeface="+mn-ea"/>
                <a:cs typeface="Segoe UI Semibold" panose="020B0702040204020203" pitchFamily="34" charset="0"/>
              </a:defRPr>
            </a:pPr>
            <a:endParaRPr lang="en-US"/>
          </a:p>
        </c:txPr>
        <c:crossAx val="382962032"/>
        <c:crosses val="autoZero"/>
        <c:auto val="1"/>
        <c:lblOffset val="100"/>
        <c:baseTimeUnit val="days"/>
        <c:majorUnit val="2"/>
        <c:majorTimeUnit val="months"/>
      </c:dateAx>
      <c:valAx>
        <c:axId val="382962032"/>
        <c:scaling>
          <c:orientation val="minMax"/>
        </c:scaling>
        <c:delete val="1"/>
        <c:axPos val="l"/>
        <c:numFmt formatCode="General" sourceLinked="1"/>
        <c:majorTickMark val="none"/>
        <c:minorTickMark val="none"/>
        <c:tickLblPos val="nextTo"/>
        <c:crossAx val="382959856"/>
        <c:crosses val="autoZero"/>
        <c:crossBetween val="between"/>
        <c:majorUnit val="10000"/>
      </c:valAx>
      <c:spPr>
        <a:noFill/>
        <a:ln>
          <a:noFill/>
        </a:ln>
        <a:effectLst/>
      </c:spPr>
    </c:plotArea>
    <c:plotVisOnly val="1"/>
    <c:dispBlanksAs val="gap"/>
    <c:showDLblsOverMax val="0"/>
  </c:chart>
  <c:spPr>
    <a:noFill/>
    <a:ln>
      <a:noFill/>
    </a:ln>
    <a:effectLst/>
  </c:spPr>
  <c:txPr>
    <a:bodyPr/>
    <a:lstStyle/>
    <a:p>
      <a:pPr>
        <a:defRPr>
          <a:latin typeface="+mj-lt"/>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SD Pro</c:v>
                </c:pt>
              </c:strCache>
            </c:strRef>
          </c:tx>
          <c:spPr>
            <a:ln w="28575" cap="rnd">
              <a:noFill/>
              <a:round/>
            </a:ln>
            <a:effectLst/>
          </c:spPr>
          <c:marker>
            <c:symbol val="none"/>
          </c:marker>
          <c:trendline>
            <c:spPr>
              <a:ln w="63500" cap="rnd">
                <a:solidFill>
                  <a:schemeClr val="accent2"/>
                </a:solidFill>
                <a:prstDash val="solid"/>
              </a:ln>
              <a:effectLst/>
            </c:spPr>
            <c:trendlineType val="exp"/>
            <c:forward val="120"/>
            <c:dispRSqr val="0"/>
            <c:dispEq val="0"/>
          </c:trendline>
          <c:trendline>
            <c:spPr>
              <a:ln w="19050" cap="rnd">
                <a:noFill/>
                <a:prstDash val="sysDot"/>
              </a:ln>
              <a:effectLst/>
            </c:spPr>
            <c:trendlineType val="exp"/>
            <c:dispRSqr val="0"/>
            <c:dispEq val="0"/>
          </c:trendline>
          <c:cat>
            <c:numRef>
              <c:f>Sheet1!$A$2:$A$84</c:f>
              <c:numCache>
                <c:formatCode>m/d/yyyy</c:formatCode>
                <c:ptCount val="83"/>
                <c:pt idx="0">
                  <c:v>41579</c:v>
                </c:pt>
                <c:pt idx="1">
                  <c:v>41580</c:v>
                </c:pt>
                <c:pt idx="2">
                  <c:v>41581</c:v>
                </c:pt>
                <c:pt idx="3">
                  <c:v>41582</c:v>
                </c:pt>
                <c:pt idx="4">
                  <c:v>41583</c:v>
                </c:pt>
                <c:pt idx="5">
                  <c:v>41584</c:v>
                </c:pt>
                <c:pt idx="6">
                  <c:v>41585</c:v>
                </c:pt>
                <c:pt idx="7">
                  <c:v>41586</c:v>
                </c:pt>
                <c:pt idx="8">
                  <c:v>41587</c:v>
                </c:pt>
                <c:pt idx="9">
                  <c:v>41588</c:v>
                </c:pt>
                <c:pt idx="10">
                  <c:v>41589</c:v>
                </c:pt>
                <c:pt idx="11">
                  <c:v>41590</c:v>
                </c:pt>
                <c:pt idx="12">
                  <c:v>41591</c:v>
                </c:pt>
                <c:pt idx="13">
                  <c:v>41592</c:v>
                </c:pt>
                <c:pt idx="14">
                  <c:v>41593</c:v>
                </c:pt>
                <c:pt idx="15">
                  <c:v>41594</c:v>
                </c:pt>
                <c:pt idx="16">
                  <c:v>41595</c:v>
                </c:pt>
                <c:pt idx="17">
                  <c:v>41596</c:v>
                </c:pt>
                <c:pt idx="18">
                  <c:v>41597</c:v>
                </c:pt>
                <c:pt idx="19">
                  <c:v>41598</c:v>
                </c:pt>
                <c:pt idx="20">
                  <c:v>41599</c:v>
                </c:pt>
                <c:pt idx="21">
                  <c:v>41600</c:v>
                </c:pt>
                <c:pt idx="22">
                  <c:v>41601</c:v>
                </c:pt>
                <c:pt idx="23">
                  <c:v>41602</c:v>
                </c:pt>
                <c:pt idx="24">
                  <c:v>41603</c:v>
                </c:pt>
                <c:pt idx="25">
                  <c:v>41604</c:v>
                </c:pt>
                <c:pt idx="26">
                  <c:v>41605</c:v>
                </c:pt>
                <c:pt idx="27">
                  <c:v>41606</c:v>
                </c:pt>
                <c:pt idx="28">
                  <c:v>41607</c:v>
                </c:pt>
                <c:pt idx="29">
                  <c:v>41608</c:v>
                </c:pt>
                <c:pt idx="30">
                  <c:v>41609</c:v>
                </c:pt>
                <c:pt idx="31">
                  <c:v>41610</c:v>
                </c:pt>
                <c:pt idx="32">
                  <c:v>41611</c:v>
                </c:pt>
                <c:pt idx="33">
                  <c:v>41612</c:v>
                </c:pt>
                <c:pt idx="34">
                  <c:v>41613</c:v>
                </c:pt>
                <c:pt idx="35">
                  <c:v>41614</c:v>
                </c:pt>
                <c:pt idx="36">
                  <c:v>41615</c:v>
                </c:pt>
                <c:pt idx="37">
                  <c:v>41616</c:v>
                </c:pt>
                <c:pt idx="38">
                  <c:v>41617</c:v>
                </c:pt>
                <c:pt idx="39">
                  <c:v>41618</c:v>
                </c:pt>
                <c:pt idx="40">
                  <c:v>41619</c:v>
                </c:pt>
                <c:pt idx="41">
                  <c:v>41620</c:v>
                </c:pt>
                <c:pt idx="42">
                  <c:v>41621</c:v>
                </c:pt>
                <c:pt idx="43">
                  <c:v>41622</c:v>
                </c:pt>
                <c:pt idx="44">
                  <c:v>41623</c:v>
                </c:pt>
                <c:pt idx="45">
                  <c:v>41624</c:v>
                </c:pt>
                <c:pt idx="46">
                  <c:v>41625</c:v>
                </c:pt>
                <c:pt idx="47">
                  <c:v>41626</c:v>
                </c:pt>
                <c:pt idx="48">
                  <c:v>41627</c:v>
                </c:pt>
                <c:pt idx="49">
                  <c:v>41628</c:v>
                </c:pt>
                <c:pt idx="50">
                  <c:v>41629</c:v>
                </c:pt>
                <c:pt idx="51">
                  <c:v>41630</c:v>
                </c:pt>
                <c:pt idx="52">
                  <c:v>41631</c:v>
                </c:pt>
                <c:pt idx="53">
                  <c:v>41632</c:v>
                </c:pt>
                <c:pt idx="54">
                  <c:v>41633</c:v>
                </c:pt>
                <c:pt idx="55">
                  <c:v>41634</c:v>
                </c:pt>
                <c:pt idx="56">
                  <c:v>41635</c:v>
                </c:pt>
                <c:pt idx="57">
                  <c:v>41636</c:v>
                </c:pt>
                <c:pt idx="58">
                  <c:v>41637</c:v>
                </c:pt>
                <c:pt idx="59">
                  <c:v>41638</c:v>
                </c:pt>
                <c:pt idx="60">
                  <c:v>41639</c:v>
                </c:pt>
                <c:pt idx="61">
                  <c:v>41640</c:v>
                </c:pt>
                <c:pt idx="62">
                  <c:v>41641</c:v>
                </c:pt>
                <c:pt idx="63">
                  <c:v>41642</c:v>
                </c:pt>
                <c:pt idx="64">
                  <c:v>41643</c:v>
                </c:pt>
                <c:pt idx="65">
                  <c:v>41644</c:v>
                </c:pt>
                <c:pt idx="66">
                  <c:v>41645</c:v>
                </c:pt>
                <c:pt idx="67">
                  <c:v>41646</c:v>
                </c:pt>
                <c:pt idx="68">
                  <c:v>41647</c:v>
                </c:pt>
                <c:pt idx="69">
                  <c:v>41648</c:v>
                </c:pt>
                <c:pt idx="70">
                  <c:v>41649</c:v>
                </c:pt>
                <c:pt idx="71">
                  <c:v>41650</c:v>
                </c:pt>
                <c:pt idx="72">
                  <c:v>41651</c:v>
                </c:pt>
                <c:pt idx="73">
                  <c:v>41652</c:v>
                </c:pt>
                <c:pt idx="74">
                  <c:v>41653</c:v>
                </c:pt>
                <c:pt idx="75">
                  <c:v>41654</c:v>
                </c:pt>
                <c:pt idx="76">
                  <c:v>41655</c:v>
                </c:pt>
                <c:pt idx="77">
                  <c:v>41656</c:v>
                </c:pt>
                <c:pt idx="78">
                  <c:v>41657</c:v>
                </c:pt>
                <c:pt idx="79">
                  <c:v>41658</c:v>
                </c:pt>
                <c:pt idx="80">
                  <c:v>41659</c:v>
                </c:pt>
                <c:pt idx="81">
                  <c:v>41660</c:v>
                </c:pt>
                <c:pt idx="82">
                  <c:v>41661</c:v>
                </c:pt>
              </c:numCache>
            </c:numRef>
          </c:cat>
          <c:val>
            <c:numRef>
              <c:f>Sheet1!$B$2:$B$84</c:f>
              <c:numCache>
                <c:formatCode>General</c:formatCode>
                <c:ptCount val="83"/>
                <c:pt idx="0">
                  <c:v>132.29623413085937</c:v>
                </c:pt>
                <c:pt idx="1">
                  <c:v>189.48725700378418</c:v>
                </c:pt>
                <c:pt idx="2">
                  <c:v>229.49534130096436</c:v>
                </c:pt>
                <c:pt idx="3">
                  <c:v>197.66758728027344</c:v>
                </c:pt>
                <c:pt idx="4">
                  <c:v>218.05688953399658</c:v>
                </c:pt>
                <c:pt idx="5">
                  <c:v>230.77425670623779</c:v>
                </c:pt>
                <c:pt idx="6">
                  <c:v>196.3585958480835</c:v>
                </c:pt>
                <c:pt idx="7">
                  <c:v>202.63602733612061</c:v>
                </c:pt>
                <c:pt idx="8">
                  <c:v>206.79221630096436</c:v>
                </c:pt>
                <c:pt idx="9">
                  <c:v>211.88832569122314</c:v>
                </c:pt>
                <c:pt idx="10">
                  <c:v>212.9640645980835</c:v>
                </c:pt>
                <c:pt idx="11">
                  <c:v>213.03248310089111</c:v>
                </c:pt>
                <c:pt idx="12">
                  <c:v>244.09687805175781</c:v>
                </c:pt>
                <c:pt idx="13">
                  <c:v>236.9140567779541</c:v>
                </c:pt>
                <c:pt idx="14">
                  <c:v>199.36919212341309</c:v>
                </c:pt>
                <c:pt idx="15">
                  <c:v>215.24322032928467</c:v>
                </c:pt>
                <c:pt idx="16">
                  <c:v>208.97152996063232</c:v>
                </c:pt>
                <c:pt idx="17">
                  <c:v>215.3235502243042</c:v>
                </c:pt>
                <c:pt idx="18">
                  <c:v>220.89652442932129</c:v>
                </c:pt>
                <c:pt idx="19">
                  <c:v>215.66191577911377</c:v>
                </c:pt>
                <c:pt idx="20">
                  <c:v>209.89545345306396</c:v>
                </c:pt>
                <c:pt idx="21">
                  <c:v>194.63947772979736</c:v>
                </c:pt>
                <c:pt idx="22">
                  <c:v>234.32107734680176</c:v>
                </c:pt>
                <c:pt idx="23">
                  <c:v>235.1819543838501</c:v>
                </c:pt>
                <c:pt idx="24">
                  <c:v>224.86794471740723</c:v>
                </c:pt>
                <c:pt idx="25">
                  <c:v>242.18441486358643</c:v>
                </c:pt>
                <c:pt idx="26">
                  <c:v>234.69080543518066</c:v>
                </c:pt>
                <c:pt idx="27">
                  <c:v>233.9238338470459</c:v>
                </c:pt>
                <c:pt idx="28">
                  <c:v>224.63832759857178</c:v>
                </c:pt>
                <c:pt idx="29">
                  <c:v>171.99584865570068</c:v>
                </c:pt>
                <c:pt idx="30">
                  <c:v>252.05036067962646</c:v>
                </c:pt>
                <c:pt idx="31">
                  <c:v>235.88883590698242</c:v>
                </c:pt>
                <c:pt idx="32">
                  <c:v>228.90562629699707</c:v>
                </c:pt>
                <c:pt idx="33">
                  <c:v>250.10651206970215</c:v>
                </c:pt>
                <c:pt idx="34">
                  <c:v>240.50770950317383</c:v>
                </c:pt>
                <c:pt idx="35">
                  <c:v>247.45021438598633</c:v>
                </c:pt>
                <c:pt idx="36">
                  <c:v>237.14628410339355</c:v>
                </c:pt>
                <c:pt idx="37">
                  <c:v>244.23489189147949</c:v>
                </c:pt>
                <c:pt idx="38">
                  <c:v>254.45427131652832</c:v>
                </c:pt>
                <c:pt idx="39">
                  <c:v>254.45427131652832</c:v>
                </c:pt>
                <c:pt idx="40">
                  <c:v>254.45427131652832</c:v>
                </c:pt>
                <c:pt idx="41">
                  <c:v>254.45427131652832</c:v>
                </c:pt>
                <c:pt idx="42">
                  <c:v>254.45427131652832</c:v>
                </c:pt>
                <c:pt idx="43">
                  <c:v>236.35476016998291</c:v>
                </c:pt>
                <c:pt idx="44">
                  <c:v>225.76440334320068</c:v>
                </c:pt>
                <c:pt idx="45">
                  <c:v>254.92166137695312</c:v>
                </c:pt>
                <c:pt idx="46">
                  <c:v>249.36440181732178</c:v>
                </c:pt>
                <c:pt idx="47">
                  <c:v>250.60221385955811</c:v>
                </c:pt>
                <c:pt idx="48">
                  <c:v>262.3834981918335</c:v>
                </c:pt>
                <c:pt idx="49">
                  <c:v>262.80103492736816</c:v>
                </c:pt>
                <c:pt idx="50">
                  <c:v>260.32616710662842</c:v>
                </c:pt>
                <c:pt idx="51">
                  <c:v>263.86023235321045</c:v>
                </c:pt>
                <c:pt idx="52">
                  <c:v>257.22162532806396</c:v>
                </c:pt>
                <c:pt idx="53">
                  <c:v>258.0299015045166</c:v>
                </c:pt>
                <c:pt idx="54">
                  <c:v>275.55624008178711</c:v>
                </c:pt>
                <c:pt idx="55">
                  <c:v>265.38611602783203</c:v>
                </c:pt>
                <c:pt idx="56">
                  <c:v>257.2568244934082</c:v>
                </c:pt>
                <c:pt idx="57">
                  <c:v>254.16403388977051</c:v>
                </c:pt>
                <c:pt idx="58">
                  <c:v>272.62171936035156</c:v>
                </c:pt>
                <c:pt idx="59">
                  <c:v>259.76092433929443</c:v>
                </c:pt>
                <c:pt idx="60">
                  <c:v>267.99948692321777</c:v>
                </c:pt>
                <c:pt idx="61">
                  <c:v>269.31268978118896</c:v>
                </c:pt>
                <c:pt idx="62">
                  <c:v>266.56080436706543</c:v>
                </c:pt>
                <c:pt idx="63">
                  <c:v>253.20974922180176</c:v>
                </c:pt>
                <c:pt idx="64">
                  <c:v>245.6286792755127</c:v>
                </c:pt>
                <c:pt idx="65">
                  <c:v>274.0107364654541</c:v>
                </c:pt>
                <c:pt idx="66">
                  <c:v>254.05598831176758</c:v>
                </c:pt>
                <c:pt idx="67">
                  <c:v>268.70739650726318</c:v>
                </c:pt>
                <c:pt idx="68">
                  <c:v>253.69345283508301</c:v>
                </c:pt>
                <c:pt idx="69">
                  <c:v>260.6559886932373</c:v>
                </c:pt>
                <c:pt idx="70">
                  <c:v>257.46028709411621</c:v>
                </c:pt>
                <c:pt idx="71">
                  <c:v>207.5085563659668</c:v>
                </c:pt>
                <c:pt idx="72">
                  <c:v>257.70356464385986</c:v>
                </c:pt>
                <c:pt idx="73">
                  <c:v>267.72360897064209</c:v>
                </c:pt>
                <c:pt idx="74">
                  <c:v>261.64581871032715</c:v>
                </c:pt>
                <c:pt idx="75">
                  <c:v>272.31543254852295</c:v>
                </c:pt>
                <c:pt idx="76">
                  <c:v>272.70005798339844</c:v>
                </c:pt>
                <c:pt idx="77">
                  <c:v>240.65693950653076</c:v>
                </c:pt>
                <c:pt idx="78">
                  <c:v>272.35112380981445</c:v>
                </c:pt>
                <c:pt idx="79">
                  <c:v>271.91707611083984</c:v>
                </c:pt>
                <c:pt idx="80">
                  <c:v>266.04088878631592</c:v>
                </c:pt>
                <c:pt idx="81">
                  <c:v>277.91983413696289</c:v>
                </c:pt>
                <c:pt idx="82">
                  <c:v>261.54152488708496</c:v>
                </c:pt>
              </c:numCache>
            </c:numRef>
          </c:val>
          <c:smooth val="0"/>
        </c:ser>
        <c:ser>
          <c:idx val="1"/>
          <c:order val="1"/>
          <c:tx>
            <c:strRef>
              <c:f>Sheet1!$C$1</c:f>
              <c:strCache>
                <c:ptCount val="1"/>
                <c:pt idx="0">
                  <c:v>Team Site</c:v>
                </c:pt>
              </c:strCache>
            </c:strRef>
          </c:tx>
          <c:spPr>
            <a:ln w="28575" cap="rnd">
              <a:noFill/>
              <a:round/>
            </a:ln>
            <a:effectLst/>
          </c:spPr>
          <c:marker>
            <c:symbol val="none"/>
          </c:marker>
          <c:trendline>
            <c:spPr>
              <a:ln w="63500" cap="rnd">
                <a:solidFill>
                  <a:schemeClr val="accent4"/>
                </a:solidFill>
                <a:prstDash val="solid"/>
              </a:ln>
              <a:effectLst/>
            </c:spPr>
            <c:trendlineType val="exp"/>
            <c:forward val="120"/>
            <c:dispRSqr val="0"/>
            <c:dispEq val="0"/>
          </c:trendline>
          <c:trendline>
            <c:spPr>
              <a:ln w="19050" cap="rnd">
                <a:noFill/>
                <a:prstDash val="sysDot"/>
              </a:ln>
              <a:effectLst/>
            </c:spPr>
            <c:trendlineType val="exp"/>
            <c:dispRSqr val="0"/>
            <c:dispEq val="0"/>
          </c:trendline>
          <c:cat>
            <c:numRef>
              <c:f>Sheet1!$A$2:$A$84</c:f>
              <c:numCache>
                <c:formatCode>m/d/yyyy</c:formatCode>
                <c:ptCount val="83"/>
                <c:pt idx="0">
                  <c:v>41579</c:v>
                </c:pt>
                <c:pt idx="1">
                  <c:v>41580</c:v>
                </c:pt>
                <c:pt idx="2">
                  <c:v>41581</c:v>
                </c:pt>
                <c:pt idx="3">
                  <c:v>41582</c:v>
                </c:pt>
                <c:pt idx="4">
                  <c:v>41583</c:v>
                </c:pt>
                <c:pt idx="5">
                  <c:v>41584</c:v>
                </c:pt>
                <c:pt idx="6">
                  <c:v>41585</c:v>
                </c:pt>
                <c:pt idx="7">
                  <c:v>41586</c:v>
                </c:pt>
                <c:pt idx="8">
                  <c:v>41587</c:v>
                </c:pt>
                <c:pt idx="9">
                  <c:v>41588</c:v>
                </c:pt>
                <c:pt idx="10">
                  <c:v>41589</c:v>
                </c:pt>
                <c:pt idx="11">
                  <c:v>41590</c:v>
                </c:pt>
                <c:pt idx="12">
                  <c:v>41591</c:v>
                </c:pt>
                <c:pt idx="13">
                  <c:v>41592</c:v>
                </c:pt>
                <c:pt idx="14">
                  <c:v>41593</c:v>
                </c:pt>
                <c:pt idx="15">
                  <c:v>41594</c:v>
                </c:pt>
                <c:pt idx="16">
                  <c:v>41595</c:v>
                </c:pt>
                <c:pt idx="17">
                  <c:v>41596</c:v>
                </c:pt>
                <c:pt idx="18">
                  <c:v>41597</c:v>
                </c:pt>
                <c:pt idx="19">
                  <c:v>41598</c:v>
                </c:pt>
                <c:pt idx="20">
                  <c:v>41599</c:v>
                </c:pt>
                <c:pt idx="21">
                  <c:v>41600</c:v>
                </c:pt>
                <c:pt idx="22">
                  <c:v>41601</c:v>
                </c:pt>
                <c:pt idx="23">
                  <c:v>41602</c:v>
                </c:pt>
                <c:pt idx="24">
                  <c:v>41603</c:v>
                </c:pt>
                <c:pt idx="25">
                  <c:v>41604</c:v>
                </c:pt>
                <c:pt idx="26">
                  <c:v>41605</c:v>
                </c:pt>
                <c:pt idx="27">
                  <c:v>41606</c:v>
                </c:pt>
                <c:pt idx="28">
                  <c:v>41607</c:v>
                </c:pt>
                <c:pt idx="29">
                  <c:v>41608</c:v>
                </c:pt>
                <c:pt idx="30">
                  <c:v>41609</c:v>
                </c:pt>
                <c:pt idx="31">
                  <c:v>41610</c:v>
                </c:pt>
                <c:pt idx="32">
                  <c:v>41611</c:v>
                </c:pt>
                <c:pt idx="33">
                  <c:v>41612</c:v>
                </c:pt>
                <c:pt idx="34">
                  <c:v>41613</c:v>
                </c:pt>
                <c:pt idx="35">
                  <c:v>41614</c:v>
                </c:pt>
                <c:pt idx="36">
                  <c:v>41615</c:v>
                </c:pt>
                <c:pt idx="37">
                  <c:v>41616</c:v>
                </c:pt>
                <c:pt idx="38">
                  <c:v>41617</c:v>
                </c:pt>
                <c:pt idx="39">
                  <c:v>41618</c:v>
                </c:pt>
                <c:pt idx="40">
                  <c:v>41619</c:v>
                </c:pt>
                <c:pt idx="41">
                  <c:v>41620</c:v>
                </c:pt>
                <c:pt idx="42">
                  <c:v>41621</c:v>
                </c:pt>
                <c:pt idx="43">
                  <c:v>41622</c:v>
                </c:pt>
                <c:pt idx="44">
                  <c:v>41623</c:v>
                </c:pt>
                <c:pt idx="45">
                  <c:v>41624</c:v>
                </c:pt>
                <c:pt idx="46">
                  <c:v>41625</c:v>
                </c:pt>
                <c:pt idx="47">
                  <c:v>41626</c:v>
                </c:pt>
                <c:pt idx="48">
                  <c:v>41627</c:v>
                </c:pt>
                <c:pt idx="49">
                  <c:v>41628</c:v>
                </c:pt>
                <c:pt idx="50">
                  <c:v>41629</c:v>
                </c:pt>
                <c:pt idx="51">
                  <c:v>41630</c:v>
                </c:pt>
                <c:pt idx="52">
                  <c:v>41631</c:v>
                </c:pt>
                <c:pt idx="53">
                  <c:v>41632</c:v>
                </c:pt>
                <c:pt idx="54">
                  <c:v>41633</c:v>
                </c:pt>
                <c:pt idx="55">
                  <c:v>41634</c:v>
                </c:pt>
                <c:pt idx="56">
                  <c:v>41635</c:v>
                </c:pt>
                <c:pt idx="57">
                  <c:v>41636</c:v>
                </c:pt>
                <c:pt idx="58">
                  <c:v>41637</c:v>
                </c:pt>
                <c:pt idx="59">
                  <c:v>41638</c:v>
                </c:pt>
                <c:pt idx="60">
                  <c:v>41639</c:v>
                </c:pt>
                <c:pt idx="61">
                  <c:v>41640</c:v>
                </c:pt>
                <c:pt idx="62">
                  <c:v>41641</c:v>
                </c:pt>
                <c:pt idx="63">
                  <c:v>41642</c:v>
                </c:pt>
                <c:pt idx="64">
                  <c:v>41643</c:v>
                </c:pt>
                <c:pt idx="65">
                  <c:v>41644</c:v>
                </c:pt>
                <c:pt idx="66">
                  <c:v>41645</c:v>
                </c:pt>
                <c:pt idx="67">
                  <c:v>41646</c:v>
                </c:pt>
                <c:pt idx="68">
                  <c:v>41647</c:v>
                </c:pt>
                <c:pt idx="69">
                  <c:v>41648</c:v>
                </c:pt>
                <c:pt idx="70">
                  <c:v>41649</c:v>
                </c:pt>
                <c:pt idx="71">
                  <c:v>41650</c:v>
                </c:pt>
                <c:pt idx="72">
                  <c:v>41651</c:v>
                </c:pt>
                <c:pt idx="73">
                  <c:v>41652</c:v>
                </c:pt>
                <c:pt idx="74">
                  <c:v>41653</c:v>
                </c:pt>
                <c:pt idx="75">
                  <c:v>41654</c:v>
                </c:pt>
                <c:pt idx="76">
                  <c:v>41655</c:v>
                </c:pt>
                <c:pt idx="77">
                  <c:v>41656</c:v>
                </c:pt>
                <c:pt idx="78">
                  <c:v>41657</c:v>
                </c:pt>
                <c:pt idx="79">
                  <c:v>41658</c:v>
                </c:pt>
                <c:pt idx="80">
                  <c:v>41659</c:v>
                </c:pt>
                <c:pt idx="81">
                  <c:v>41660</c:v>
                </c:pt>
                <c:pt idx="82">
                  <c:v>41661</c:v>
                </c:pt>
              </c:numCache>
            </c:numRef>
          </c:cat>
          <c:val>
            <c:numRef>
              <c:f>Sheet1!$C$2:$C$84</c:f>
              <c:numCache>
                <c:formatCode>General</c:formatCode>
                <c:ptCount val="83"/>
                <c:pt idx="0">
                  <c:v>50.201262474060059</c:v>
                </c:pt>
                <c:pt idx="1">
                  <c:v>70.906302452087402</c:v>
                </c:pt>
                <c:pt idx="2">
                  <c:v>86.567974090576172</c:v>
                </c:pt>
                <c:pt idx="3">
                  <c:v>75.751373291015625</c:v>
                </c:pt>
                <c:pt idx="4">
                  <c:v>83.06496524810791</c:v>
                </c:pt>
                <c:pt idx="5">
                  <c:v>89.933043479919434</c:v>
                </c:pt>
                <c:pt idx="6">
                  <c:v>77.56098461151123</c:v>
                </c:pt>
                <c:pt idx="7">
                  <c:v>79.062196731567383</c:v>
                </c:pt>
                <c:pt idx="8">
                  <c:v>85.068630218505859</c:v>
                </c:pt>
                <c:pt idx="9">
                  <c:v>84.737058639526367</c:v>
                </c:pt>
                <c:pt idx="10">
                  <c:v>87.709534645080566</c:v>
                </c:pt>
                <c:pt idx="11">
                  <c:v>86.988778114318848</c:v>
                </c:pt>
                <c:pt idx="12">
                  <c:v>99.395387649536133</c:v>
                </c:pt>
                <c:pt idx="13">
                  <c:v>100.31490612030029</c:v>
                </c:pt>
                <c:pt idx="14">
                  <c:v>88.839619636535645</c:v>
                </c:pt>
                <c:pt idx="15">
                  <c:v>87.367560386657715</c:v>
                </c:pt>
                <c:pt idx="16">
                  <c:v>83.371220588684082</c:v>
                </c:pt>
                <c:pt idx="17">
                  <c:v>92.862692832946777</c:v>
                </c:pt>
                <c:pt idx="18">
                  <c:v>92.865879058837891</c:v>
                </c:pt>
                <c:pt idx="19">
                  <c:v>95.037132263183594</c:v>
                </c:pt>
                <c:pt idx="20">
                  <c:v>94.257518768310547</c:v>
                </c:pt>
                <c:pt idx="21">
                  <c:v>89.186492919921875</c:v>
                </c:pt>
                <c:pt idx="22">
                  <c:v>108.00149631500244</c:v>
                </c:pt>
                <c:pt idx="23">
                  <c:v>104.43716144561768</c:v>
                </c:pt>
                <c:pt idx="24">
                  <c:v>102.71681690216064</c:v>
                </c:pt>
                <c:pt idx="25">
                  <c:v>111.3892707824707</c:v>
                </c:pt>
                <c:pt idx="26">
                  <c:v>107.96344947814941</c:v>
                </c:pt>
                <c:pt idx="27">
                  <c:v>107.92452716827393</c:v>
                </c:pt>
                <c:pt idx="28">
                  <c:v>108.35103034973145</c:v>
                </c:pt>
                <c:pt idx="29">
                  <c:v>77.409562110900879</c:v>
                </c:pt>
                <c:pt idx="30">
                  <c:v>118.46041965484619</c:v>
                </c:pt>
                <c:pt idx="31">
                  <c:v>112.86861610412598</c:v>
                </c:pt>
                <c:pt idx="32">
                  <c:v>110.49668502807617</c:v>
                </c:pt>
                <c:pt idx="33">
                  <c:v>121.34453010559082</c:v>
                </c:pt>
                <c:pt idx="34">
                  <c:v>115.64090633392334</c:v>
                </c:pt>
                <c:pt idx="35">
                  <c:v>126.00676345825195</c:v>
                </c:pt>
                <c:pt idx="36">
                  <c:v>117.69000625610352</c:v>
                </c:pt>
                <c:pt idx="37">
                  <c:v>121.7419261932373</c:v>
                </c:pt>
                <c:pt idx="38">
                  <c:v>126.11225891113281</c:v>
                </c:pt>
                <c:pt idx="39">
                  <c:v>126.11225891113281</c:v>
                </c:pt>
                <c:pt idx="40">
                  <c:v>126.11225891113281</c:v>
                </c:pt>
                <c:pt idx="41">
                  <c:v>126.11225891113281</c:v>
                </c:pt>
                <c:pt idx="42">
                  <c:v>126.11225891113281</c:v>
                </c:pt>
                <c:pt idx="43">
                  <c:v>127.86803722381592</c:v>
                </c:pt>
                <c:pt idx="44">
                  <c:v>115.73316669464111</c:v>
                </c:pt>
                <c:pt idx="45">
                  <c:v>131.92283630371094</c:v>
                </c:pt>
                <c:pt idx="46">
                  <c:v>131.24921035766602</c:v>
                </c:pt>
                <c:pt idx="47">
                  <c:v>136.83064651489258</c:v>
                </c:pt>
                <c:pt idx="48">
                  <c:v>141.07549858093262</c:v>
                </c:pt>
                <c:pt idx="49">
                  <c:v>142.86966228485107</c:v>
                </c:pt>
                <c:pt idx="50">
                  <c:v>143.8978385925293</c:v>
                </c:pt>
                <c:pt idx="51">
                  <c:v>143.56048488616943</c:v>
                </c:pt>
                <c:pt idx="52">
                  <c:v>143.18920040130615</c:v>
                </c:pt>
                <c:pt idx="53">
                  <c:v>142.1559534072876</c:v>
                </c:pt>
                <c:pt idx="54">
                  <c:v>150.80829620361328</c:v>
                </c:pt>
                <c:pt idx="55">
                  <c:v>145.74406433105469</c:v>
                </c:pt>
                <c:pt idx="56">
                  <c:v>144.63032531738281</c:v>
                </c:pt>
                <c:pt idx="57">
                  <c:v>143.00551795959473</c:v>
                </c:pt>
                <c:pt idx="58">
                  <c:v>149.42001152038574</c:v>
                </c:pt>
                <c:pt idx="59">
                  <c:v>146.7145824432373</c:v>
                </c:pt>
                <c:pt idx="60">
                  <c:v>151.15117835998535</c:v>
                </c:pt>
                <c:pt idx="61">
                  <c:v>151.22653579711914</c:v>
                </c:pt>
                <c:pt idx="62">
                  <c:v>148.90535068511963</c:v>
                </c:pt>
                <c:pt idx="63">
                  <c:v>144.84281826019287</c:v>
                </c:pt>
                <c:pt idx="64">
                  <c:v>133.6220531463623</c:v>
                </c:pt>
                <c:pt idx="65">
                  <c:v>153.34538459777832</c:v>
                </c:pt>
                <c:pt idx="66">
                  <c:v>146.04987049102783</c:v>
                </c:pt>
                <c:pt idx="67">
                  <c:v>152.82706260681152</c:v>
                </c:pt>
                <c:pt idx="68">
                  <c:v>149.36546421051025</c:v>
                </c:pt>
                <c:pt idx="69">
                  <c:v>152.73813915252686</c:v>
                </c:pt>
                <c:pt idx="70">
                  <c:v>157.09659957885742</c:v>
                </c:pt>
                <c:pt idx="71">
                  <c:v>122.77665615081787</c:v>
                </c:pt>
                <c:pt idx="72">
                  <c:v>155.10911560058594</c:v>
                </c:pt>
                <c:pt idx="73">
                  <c:v>158.85888576507568</c:v>
                </c:pt>
                <c:pt idx="74">
                  <c:v>158.6072998046875</c:v>
                </c:pt>
                <c:pt idx="75">
                  <c:v>164.35171890258789</c:v>
                </c:pt>
                <c:pt idx="76">
                  <c:v>163.91124534606934</c:v>
                </c:pt>
                <c:pt idx="77">
                  <c:v>145.61434650421143</c:v>
                </c:pt>
                <c:pt idx="78">
                  <c:v>168.30059432983398</c:v>
                </c:pt>
                <c:pt idx="79">
                  <c:v>166.23289203643799</c:v>
                </c:pt>
                <c:pt idx="80">
                  <c:v>166.17291641235352</c:v>
                </c:pt>
                <c:pt idx="81">
                  <c:v>171.70379161834717</c:v>
                </c:pt>
                <c:pt idx="82">
                  <c:v>164.5457763671875</c:v>
                </c:pt>
              </c:numCache>
            </c:numRef>
          </c:val>
          <c:smooth val="0"/>
        </c:ser>
        <c:dLbls>
          <c:showLegendKey val="0"/>
          <c:showVal val="0"/>
          <c:showCatName val="0"/>
          <c:showSerName val="0"/>
          <c:showPercent val="0"/>
          <c:showBubbleSize val="0"/>
        </c:dLbls>
        <c:smooth val="0"/>
        <c:axId val="382956048"/>
        <c:axId val="382956592"/>
      </c:lineChart>
      <c:dateAx>
        <c:axId val="382956048"/>
        <c:scaling>
          <c:orientation val="minMax"/>
        </c:scaling>
        <c:delete val="1"/>
        <c:axPos val="b"/>
        <c:numFmt formatCode="m/d/yyyy" sourceLinked="1"/>
        <c:majorTickMark val="out"/>
        <c:minorTickMark val="none"/>
        <c:tickLblPos val="nextTo"/>
        <c:crossAx val="382956592"/>
        <c:crosses val="autoZero"/>
        <c:auto val="1"/>
        <c:lblOffset val="100"/>
        <c:baseTimeUnit val="days"/>
      </c:dateAx>
      <c:valAx>
        <c:axId val="382956592"/>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crossAx val="382956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Files</c:v>
                </c:pt>
              </c:strCache>
            </c:strRef>
          </c:tx>
          <c:dPt>
            <c:idx val="0"/>
            <c:bubble3D val="0"/>
            <c:spPr>
              <a:solidFill>
                <a:schemeClr val="accent1"/>
              </a:solidFill>
              <a:ln>
                <a:noFill/>
              </a:ln>
              <a:effectLst/>
            </c:spPr>
            <c:extLst>
              <c:ext xmlns:c16="http://schemas.microsoft.com/office/drawing/2014/chart" uri="{C3380CC4-5D6E-409C-BE32-E72D297353CC}">
                <c16:uniqueId val="{00000001-287E-49CC-B314-8AB0D2029552}"/>
              </c:ext>
            </c:extLst>
          </c:dPt>
          <c:dPt>
            <c:idx val="1"/>
            <c:bubble3D val="0"/>
            <c:spPr>
              <a:solidFill>
                <a:schemeClr val="accent2"/>
              </a:solidFill>
              <a:ln>
                <a:noFill/>
              </a:ln>
              <a:effectLst/>
            </c:spPr>
            <c:extLst>
              <c:ext xmlns:c16="http://schemas.microsoft.com/office/drawing/2014/chart" uri="{C3380CC4-5D6E-409C-BE32-E72D297353CC}">
                <c16:uniqueId val="{00000000-25E3-4B42-B576-95E58DD5C5C6}"/>
              </c:ext>
            </c:extLst>
          </c:dPt>
          <c:dPt>
            <c:idx val="2"/>
            <c:bubble3D val="0"/>
            <c:spPr>
              <a:solidFill>
                <a:schemeClr val="accent3">
                  <a:lumMod val="60000"/>
                  <a:lumOff val="40000"/>
                </a:schemeClr>
              </a:solidFill>
              <a:ln>
                <a:noFill/>
              </a:ln>
              <a:effectLst/>
            </c:spPr>
            <c:extLst>
              <c:ext xmlns:c16="http://schemas.microsoft.com/office/drawing/2014/chart" uri="{C3380CC4-5D6E-409C-BE32-E72D297353CC}">
                <c16:uniqueId val="{00000001-25E3-4B42-B576-95E58DD5C5C6}"/>
              </c:ext>
            </c:extLst>
          </c:dPt>
          <c:dPt>
            <c:idx val="3"/>
            <c:bubble3D val="0"/>
            <c:spPr>
              <a:solidFill>
                <a:schemeClr val="bg2"/>
              </a:solidFill>
              <a:ln>
                <a:noFill/>
              </a:ln>
              <a:effectLst/>
            </c:spPr>
            <c:extLst>
              <c:ext xmlns:c16="http://schemas.microsoft.com/office/drawing/2014/chart" uri="{C3380CC4-5D6E-409C-BE32-E72D297353CC}">
                <c16:uniqueId val="{00000002-25E3-4B42-B576-95E58DD5C5C6}"/>
              </c:ext>
            </c:extLst>
          </c:dPt>
          <c:dPt>
            <c:idx val="4"/>
            <c:bubble3D val="0"/>
            <c:spPr>
              <a:solidFill>
                <a:schemeClr val="bg1">
                  <a:lumMod val="75000"/>
                </a:schemeClr>
              </a:solidFill>
              <a:ln>
                <a:noFill/>
              </a:ln>
              <a:effectLst/>
            </c:spPr>
            <c:extLst>
              <c:ext xmlns:c16="http://schemas.microsoft.com/office/drawing/2014/chart" uri="{C3380CC4-5D6E-409C-BE32-E72D297353CC}">
                <c16:uniqueId val="{00000003-25E3-4B42-B576-95E58DD5C5C6}"/>
              </c:ext>
            </c:extLst>
          </c:dPt>
          <c:dPt>
            <c:idx val="5"/>
            <c:bubble3D val="0"/>
            <c:spPr>
              <a:solidFill>
                <a:schemeClr val="bg1">
                  <a:lumMod val="65000"/>
                </a:schemeClr>
              </a:solidFill>
              <a:ln>
                <a:noFill/>
              </a:ln>
              <a:effectLst/>
            </c:spPr>
            <c:extLst>
              <c:ext xmlns:c16="http://schemas.microsoft.com/office/drawing/2014/chart" uri="{C3380CC4-5D6E-409C-BE32-E72D297353CC}">
                <c16:uniqueId val="{00000004-25E3-4B42-B576-95E58DD5C5C6}"/>
              </c:ext>
            </c:extLst>
          </c:dPt>
          <c:dLbls>
            <c:dLbl>
              <c:idx val="3"/>
              <c:layout>
                <c:manualLayout>
                  <c:x val="-0.12903225806451613"/>
                  <c:y val="-8.5520342947157033E-2"/>
                </c:manualLayout>
              </c:layout>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j-lt"/>
                      <a:ea typeface="+mn-ea"/>
                      <a:cs typeface="Segoe UI Semibold" panose="020B0702040204020203" pitchFamily="34" charset="0"/>
                    </a:defRPr>
                  </a:pPr>
                  <a:endParaRPr lang="en-US"/>
                </a:p>
              </c:txPr>
              <c:showLegendKey val="0"/>
              <c:showVal val="0"/>
              <c:showCatName val="1"/>
              <c:showSerName val="0"/>
              <c:showPercent val="1"/>
              <c:showBubbleSize val="0"/>
              <c:extLst>
                <c:ext xmlns:c16="http://schemas.microsoft.com/office/drawing/2014/chart" uri="{C3380CC4-5D6E-409C-BE32-E72D297353CC}">
                  <c16:uniqueId val="{00000002-25E3-4B42-B576-95E58DD5C5C6}"/>
                </c:ext>
                <c:ext xmlns:c15="http://schemas.microsoft.com/office/drawing/2012/chart" uri="{CE6537A1-D6FC-4f65-9D91-7224C49458BB}"/>
              </c:extLst>
            </c:dLbl>
            <c:dLbl>
              <c:idx val="4"/>
              <c:layout>
                <c:manualLayout>
                  <c:x val="-8.8709677419354857E-2"/>
                  <c:y val="-0.13744340830793095"/>
                </c:manualLayout>
              </c:layout>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j-lt"/>
                      <a:ea typeface="+mn-ea"/>
                      <a:cs typeface="Segoe UI Semibold" panose="020B0702040204020203" pitchFamily="34" charset="0"/>
                    </a:defRPr>
                  </a:pPr>
                  <a:endParaRPr lang="en-US"/>
                </a:p>
              </c:txPr>
              <c:showLegendKey val="0"/>
              <c:showVal val="0"/>
              <c:showCatName val="1"/>
              <c:showSerName val="0"/>
              <c:showPercent val="1"/>
              <c:showBubbleSize val="0"/>
              <c:extLst>
                <c:ext xmlns:c16="http://schemas.microsoft.com/office/drawing/2014/chart" uri="{C3380CC4-5D6E-409C-BE32-E72D297353CC}">
                  <c16:uniqueId val="{00000003-25E3-4B42-B576-95E58DD5C5C6}"/>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mj-lt"/>
                    <a:ea typeface="+mn-ea"/>
                    <a:cs typeface="Segoe UI Semibold" panose="020B0702040204020203" pitchFamily="34" charset="0"/>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PDF</c:v>
                </c:pt>
                <c:pt idx="1">
                  <c:v>Word</c:v>
                </c:pt>
                <c:pt idx="2">
                  <c:v>Excel</c:v>
                </c:pt>
                <c:pt idx="3">
                  <c:v>PowerPoint</c:v>
                </c:pt>
                <c:pt idx="4">
                  <c:v>Email</c:v>
                </c:pt>
                <c:pt idx="5">
                  <c:v>Other</c:v>
                </c:pt>
              </c:strCache>
            </c:strRef>
          </c:cat>
          <c:val>
            <c:numRef>
              <c:f>Sheet1!$B$2:$B$7</c:f>
              <c:numCache>
                <c:formatCode>General</c:formatCode>
                <c:ptCount val="6"/>
                <c:pt idx="0">
                  <c:v>77597564</c:v>
                </c:pt>
                <c:pt idx="1">
                  <c:v>71775524</c:v>
                </c:pt>
                <c:pt idx="2">
                  <c:v>44171502</c:v>
                </c:pt>
                <c:pt idx="3">
                  <c:v>9953872</c:v>
                </c:pt>
                <c:pt idx="4">
                  <c:v>8799024</c:v>
                </c:pt>
                <c:pt idx="5">
                  <c:v>21130468</c:v>
                </c:pt>
              </c:numCache>
            </c:numRef>
          </c:val>
          <c:extLst>
            <c:ext xmlns:c16="http://schemas.microsoft.com/office/drawing/2014/chart" uri="{C3380CC4-5D6E-409C-BE32-E72D297353CC}">
              <c16:uniqueId val="{00000000-74E1-4FD1-8669-96952D6DEBE1}"/>
            </c:ext>
          </c:extLst>
        </c:ser>
        <c:dLbls>
          <c:showLegendKey val="0"/>
          <c:showVal val="0"/>
          <c:showCatName val="1"/>
          <c:showSerName val="0"/>
          <c:showPercent val="1"/>
          <c:showBubbleSize val="0"/>
          <c:showLeaderLines val="1"/>
        </c:dLbls>
        <c:firstSliceAng val="0"/>
        <c:holeSize val="50"/>
      </c:doughnutChart>
      <c:spPr>
        <a:noFill/>
        <a:ln>
          <a:noFill/>
        </a:ln>
        <a:effectLst/>
      </c:spPr>
    </c:plotArea>
    <c:plotVisOnly val="1"/>
    <c:dispBlanksAs val="gap"/>
    <c:showDLblsOverMax val="0"/>
  </c:chart>
  <c:spPr>
    <a:noFill/>
    <a:ln>
      <a:noFill/>
    </a:ln>
    <a:effectLst/>
  </c:spPr>
  <c:txPr>
    <a:bodyPr/>
    <a:lstStyle/>
    <a:p>
      <a:pPr>
        <a:defRPr>
          <a:solidFill>
            <a:schemeClr val="bg1"/>
          </a:solidFill>
          <a:latin typeface="+mj-lt"/>
          <a:cs typeface="Segoe UI Semibold" panose="020B0702040204020203"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j-lt"/>
                <a:ea typeface="+mn-ea"/>
                <a:cs typeface="+mn-cs"/>
              </a:defRPr>
            </a:pPr>
            <a:r>
              <a:rPr lang="en-US" sz="2400" dirty="0" smtClean="0"/>
              <a:t>Availability </a:t>
            </a:r>
            <a:r>
              <a:rPr lang="en-US" sz="2400" baseline="0" dirty="0" smtClean="0"/>
              <a:t>– All Services</a:t>
            </a:r>
            <a:endParaRPr lang="en-US" sz="2400" dirty="0"/>
          </a:p>
        </c:rich>
      </c:tx>
      <c:layout>
        <c:manualLayout>
          <c:xMode val="edge"/>
          <c:yMode val="edge"/>
          <c:x val="0.44078755460595243"/>
          <c:y val="2.3400095258655502E-2"/>
        </c:manualLayout>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j-lt"/>
              <a:ea typeface="+mn-ea"/>
              <a:cs typeface="+mn-cs"/>
            </a:defRPr>
          </a:pPr>
          <a:endParaRPr lang="en-US"/>
        </a:p>
      </c:txPr>
    </c:title>
    <c:autoTitleDeleted val="0"/>
    <c:plotArea>
      <c:layout/>
      <c:lineChart>
        <c:grouping val="standard"/>
        <c:varyColors val="0"/>
        <c:ser>
          <c:idx val="0"/>
          <c:order val="0"/>
          <c:tx>
            <c:strRef>
              <c:f>Sheet1!$B$1</c:f>
              <c:strCache>
                <c:ptCount val="1"/>
                <c:pt idx="0">
                  <c:v>Availability</c:v>
                </c:pt>
              </c:strCache>
            </c:strRef>
          </c:tx>
          <c:spPr>
            <a:ln w="28575" cap="rnd">
              <a:solidFill>
                <a:schemeClr val="accent1"/>
              </a:solidFill>
              <a:round/>
            </a:ln>
            <a:effectLst/>
          </c:spPr>
          <c:marker>
            <c:symbol val="none"/>
          </c:marker>
          <c:cat>
            <c:strRef>
              <c:f>Sheet1!$A$2:$A$7</c:f>
              <c:strCache>
                <c:ptCount val="6"/>
                <c:pt idx="0">
                  <c:v>2012 - Q3</c:v>
                </c:pt>
                <c:pt idx="1">
                  <c:v>2012 - Q4</c:v>
                </c:pt>
                <c:pt idx="2">
                  <c:v>2013 - Q1</c:v>
                </c:pt>
                <c:pt idx="3">
                  <c:v>2013 - Q2</c:v>
                </c:pt>
                <c:pt idx="4">
                  <c:v>2013 - Q3</c:v>
                </c:pt>
                <c:pt idx="5">
                  <c:v>2013 - Q4</c:v>
                </c:pt>
              </c:strCache>
            </c:strRef>
          </c:cat>
          <c:val>
            <c:numRef>
              <c:f>Sheet1!$B$2:$B$7</c:f>
              <c:numCache>
                <c:formatCode>0.00%</c:formatCode>
                <c:ptCount val="6"/>
                <c:pt idx="0">
                  <c:v>0.99929999999999997</c:v>
                </c:pt>
                <c:pt idx="1">
                  <c:v>0.99970000000000003</c:v>
                </c:pt>
                <c:pt idx="2">
                  <c:v>0.99939999999999996</c:v>
                </c:pt>
                <c:pt idx="3">
                  <c:v>0.99970000000000003</c:v>
                </c:pt>
                <c:pt idx="4">
                  <c:v>0.99960000000000004</c:v>
                </c:pt>
                <c:pt idx="5">
                  <c:v>0.99980000000000002</c:v>
                </c:pt>
              </c:numCache>
            </c:numRef>
          </c:val>
          <c:smooth val="1"/>
          <c:extLst>
            <c:ext xmlns:c16="http://schemas.microsoft.com/office/drawing/2014/chart" uri="{C3380CC4-5D6E-409C-BE32-E72D297353CC}">
              <c16:uniqueId val="{00000000-CDD7-4DD8-93E9-B4D5EC1E3109}"/>
            </c:ext>
          </c:extLst>
        </c:ser>
        <c:ser>
          <c:idx val="1"/>
          <c:order val="1"/>
          <c:tx>
            <c:strRef>
              <c:f>Sheet1!$C$1</c:f>
              <c:strCache>
                <c:ptCount val="1"/>
                <c:pt idx="0">
                  <c:v>SLA</c:v>
                </c:pt>
              </c:strCache>
            </c:strRef>
          </c:tx>
          <c:spPr>
            <a:ln w="28575" cap="rnd">
              <a:solidFill>
                <a:schemeClr val="accent2"/>
              </a:solidFill>
              <a:round/>
            </a:ln>
            <a:effectLst/>
          </c:spPr>
          <c:marker>
            <c:symbol val="none"/>
          </c:marker>
          <c:cat>
            <c:strRef>
              <c:f>Sheet1!$A$2:$A$7</c:f>
              <c:strCache>
                <c:ptCount val="6"/>
                <c:pt idx="0">
                  <c:v>2012 - Q3</c:v>
                </c:pt>
                <c:pt idx="1">
                  <c:v>2012 - Q4</c:v>
                </c:pt>
                <c:pt idx="2">
                  <c:v>2013 - Q1</c:v>
                </c:pt>
                <c:pt idx="3">
                  <c:v>2013 - Q2</c:v>
                </c:pt>
                <c:pt idx="4">
                  <c:v>2013 - Q3</c:v>
                </c:pt>
                <c:pt idx="5">
                  <c:v>2013 - Q4</c:v>
                </c:pt>
              </c:strCache>
            </c:strRef>
          </c:cat>
          <c:val>
            <c:numRef>
              <c:f>Sheet1!$C$2:$C$7</c:f>
              <c:numCache>
                <c:formatCode>0.00%</c:formatCode>
                <c:ptCount val="6"/>
                <c:pt idx="0">
                  <c:v>0.999</c:v>
                </c:pt>
                <c:pt idx="1">
                  <c:v>0.999</c:v>
                </c:pt>
                <c:pt idx="2">
                  <c:v>0.999</c:v>
                </c:pt>
                <c:pt idx="3">
                  <c:v>0.999</c:v>
                </c:pt>
                <c:pt idx="4">
                  <c:v>0.999</c:v>
                </c:pt>
                <c:pt idx="5">
                  <c:v>0.999</c:v>
                </c:pt>
              </c:numCache>
            </c:numRef>
          </c:val>
          <c:smooth val="0"/>
          <c:extLst>
            <c:ext xmlns:c16="http://schemas.microsoft.com/office/drawing/2014/chart" uri="{C3380CC4-5D6E-409C-BE32-E72D297353CC}">
              <c16:uniqueId val="{00000003-CDD7-4DD8-93E9-B4D5EC1E3109}"/>
            </c:ext>
          </c:extLst>
        </c:ser>
        <c:dLbls>
          <c:showLegendKey val="0"/>
          <c:showVal val="0"/>
          <c:showCatName val="0"/>
          <c:showSerName val="0"/>
          <c:showPercent val="0"/>
          <c:showBubbleSize val="0"/>
        </c:dLbls>
        <c:smooth val="0"/>
        <c:axId val="609023568"/>
        <c:axId val="609024656"/>
      </c:lineChart>
      <c:catAx>
        <c:axId val="6090235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j-lt"/>
                <a:ea typeface="+mn-ea"/>
                <a:cs typeface="+mn-cs"/>
              </a:defRPr>
            </a:pPr>
            <a:endParaRPr lang="en-US"/>
          </a:p>
        </c:txPr>
        <c:crossAx val="609024656"/>
        <c:crosses val="autoZero"/>
        <c:auto val="1"/>
        <c:lblAlgn val="ctr"/>
        <c:lblOffset val="100"/>
        <c:noMultiLvlLbl val="0"/>
      </c:catAx>
      <c:valAx>
        <c:axId val="60902465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j-lt"/>
                <a:ea typeface="+mn-ea"/>
                <a:cs typeface="+mn-cs"/>
              </a:defRPr>
            </a:pPr>
            <a:endParaRPr lang="en-US"/>
          </a:p>
        </c:txPr>
        <c:crossAx val="609023568"/>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j-lt"/>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j-lt"/>
                <a:ea typeface="+mn-ea"/>
                <a:cs typeface="+mn-cs"/>
              </a:defRPr>
            </a:pPr>
            <a:r>
              <a:rPr lang="en-US" sz="2400" dirty="0" smtClean="0"/>
              <a:t>SharePoint Online Availability</a:t>
            </a:r>
            <a:endParaRPr lang="en-US" sz="2400" dirty="0"/>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j-lt"/>
              <a:ea typeface="+mn-ea"/>
              <a:cs typeface="+mn-cs"/>
            </a:defRPr>
          </a:pPr>
          <a:endParaRPr lang="en-US"/>
        </a:p>
      </c:txPr>
    </c:title>
    <c:autoTitleDeleted val="0"/>
    <c:plotArea>
      <c:layout>
        <c:manualLayout>
          <c:layoutTarget val="inner"/>
          <c:xMode val="edge"/>
          <c:yMode val="edge"/>
          <c:x val="0.13635955890878732"/>
          <c:y val="0.19739837398373988"/>
          <c:w val="0.82840287996374629"/>
          <c:h val="0.59048716471416685"/>
        </c:manualLayout>
      </c:layout>
      <c:lineChart>
        <c:grouping val="standard"/>
        <c:varyColors val="0"/>
        <c:ser>
          <c:idx val="0"/>
          <c:order val="0"/>
          <c:tx>
            <c:strRef>
              <c:f>Sheet1!$B$1</c:f>
              <c:strCache>
                <c:ptCount val="1"/>
                <c:pt idx="0">
                  <c:v>Prod$</c:v>
                </c:pt>
              </c:strCache>
            </c:strRef>
          </c:tx>
          <c:spPr>
            <a:ln w="38100" cap="rnd">
              <a:solidFill>
                <a:schemeClr val="accent1"/>
              </a:solidFill>
              <a:round/>
            </a:ln>
            <a:effectLst/>
          </c:spPr>
          <c:marker>
            <c:symbol val="none"/>
          </c:marker>
          <c:trendline>
            <c:spPr>
              <a:ln w="38100" cap="rnd">
                <a:solidFill>
                  <a:schemeClr val="accent6"/>
                </a:solidFill>
                <a:prstDash val="sysDot"/>
              </a:ln>
              <a:effectLst/>
            </c:spPr>
            <c:trendlineType val="linear"/>
            <c:dispRSqr val="0"/>
            <c:dispEq val="0"/>
          </c:trendline>
          <c:cat>
            <c:numRef>
              <c:f>Sheet1!$A$2:$A$13</c:f>
              <c:numCache>
                <c:formatCode>mmm\-yy</c:formatCode>
                <c:ptCount val="12"/>
                <c:pt idx="0" formatCode="[$-409]mmm\-yy;@">
                  <c:v>41346</c:v>
                </c:pt>
                <c:pt idx="1">
                  <c:v>41365</c:v>
                </c:pt>
                <c:pt idx="2">
                  <c:v>41395</c:v>
                </c:pt>
                <c:pt idx="3">
                  <c:v>41426</c:v>
                </c:pt>
                <c:pt idx="4">
                  <c:v>41456</c:v>
                </c:pt>
                <c:pt idx="5">
                  <c:v>41487</c:v>
                </c:pt>
                <c:pt idx="6">
                  <c:v>41518</c:v>
                </c:pt>
                <c:pt idx="7">
                  <c:v>41548</c:v>
                </c:pt>
                <c:pt idx="8">
                  <c:v>41579</c:v>
                </c:pt>
                <c:pt idx="9">
                  <c:v>41609</c:v>
                </c:pt>
                <c:pt idx="10">
                  <c:v>41640</c:v>
                </c:pt>
                <c:pt idx="11" formatCode="d\-mmm">
                  <c:v>41684</c:v>
                </c:pt>
              </c:numCache>
            </c:numRef>
          </c:cat>
          <c:val>
            <c:numRef>
              <c:f>Sheet1!$B$2:$B$13</c:f>
              <c:numCache>
                <c:formatCode>0.00%</c:formatCode>
                <c:ptCount val="12"/>
                <c:pt idx="0">
                  <c:v>0.99939999999999996</c:v>
                </c:pt>
                <c:pt idx="1">
                  <c:v>0.99901200000000001</c:v>
                </c:pt>
                <c:pt idx="2">
                  <c:v>0.99911899999999998</c:v>
                </c:pt>
                <c:pt idx="3">
                  <c:v>0.99964699999999995</c:v>
                </c:pt>
                <c:pt idx="4">
                  <c:v>0.99950000000000006</c:v>
                </c:pt>
                <c:pt idx="5">
                  <c:v>0.99965800000000005</c:v>
                </c:pt>
                <c:pt idx="6">
                  <c:v>0.99854100000000001</c:v>
                </c:pt>
                <c:pt idx="7">
                  <c:v>0.99970000000000003</c:v>
                </c:pt>
                <c:pt idx="8">
                  <c:v>0.99951800000000002</c:v>
                </c:pt>
                <c:pt idx="9">
                  <c:v>0.9998999999999999</c:v>
                </c:pt>
                <c:pt idx="10">
                  <c:v>0.99980000000000002</c:v>
                </c:pt>
                <c:pt idx="11">
                  <c:v>0.99990000000000001</c:v>
                </c:pt>
              </c:numCache>
            </c:numRef>
          </c:val>
          <c:smooth val="1"/>
          <c:extLst>
            <c:ext xmlns:c16="http://schemas.microsoft.com/office/drawing/2014/chart" uri="{C3380CC4-5D6E-409C-BE32-E72D297353CC}">
              <c16:uniqueId val="{00000000-18DC-4EB6-A2B4-9B26DB42B6CD}"/>
            </c:ext>
          </c:extLst>
        </c:ser>
        <c:ser>
          <c:idx val="1"/>
          <c:order val="1"/>
          <c:tx>
            <c:strRef>
              <c:f>Sheet1!$C$1</c:f>
              <c:strCache>
                <c:ptCount val="1"/>
                <c:pt idx="0">
                  <c:v>SLA</c:v>
                </c:pt>
              </c:strCache>
            </c:strRef>
          </c:tx>
          <c:spPr>
            <a:ln w="28575" cap="rnd">
              <a:solidFill>
                <a:schemeClr val="accent2"/>
              </a:solidFill>
              <a:round/>
            </a:ln>
            <a:effectLst/>
          </c:spPr>
          <c:marker>
            <c:symbol val="none"/>
          </c:marker>
          <c:cat>
            <c:numRef>
              <c:f>Sheet1!$A$2:$A$13</c:f>
              <c:numCache>
                <c:formatCode>mmm\-yy</c:formatCode>
                <c:ptCount val="12"/>
                <c:pt idx="0" formatCode="[$-409]mmm\-yy;@">
                  <c:v>41346</c:v>
                </c:pt>
                <c:pt idx="1">
                  <c:v>41365</c:v>
                </c:pt>
                <c:pt idx="2">
                  <c:v>41395</c:v>
                </c:pt>
                <c:pt idx="3">
                  <c:v>41426</c:v>
                </c:pt>
                <c:pt idx="4">
                  <c:v>41456</c:v>
                </c:pt>
                <c:pt idx="5">
                  <c:v>41487</c:v>
                </c:pt>
                <c:pt idx="6">
                  <c:v>41518</c:v>
                </c:pt>
                <c:pt idx="7">
                  <c:v>41548</c:v>
                </c:pt>
                <c:pt idx="8">
                  <c:v>41579</c:v>
                </c:pt>
                <c:pt idx="9">
                  <c:v>41609</c:v>
                </c:pt>
                <c:pt idx="10">
                  <c:v>41640</c:v>
                </c:pt>
                <c:pt idx="11" formatCode="d\-mmm">
                  <c:v>41684</c:v>
                </c:pt>
              </c:numCache>
            </c:numRef>
          </c:cat>
          <c:val>
            <c:numRef>
              <c:f>Sheet1!$C$2:$C$13</c:f>
              <c:numCache>
                <c:formatCode>0.00%</c:formatCode>
                <c:ptCount val="12"/>
                <c:pt idx="0">
                  <c:v>0.999</c:v>
                </c:pt>
                <c:pt idx="1">
                  <c:v>0.999</c:v>
                </c:pt>
                <c:pt idx="2">
                  <c:v>0.999</c:v>
                </c:pt>
                <c:pt idx="3">
                  <c:v>0.999</c:v>
                </c:pt>
                <c:pt idx="4">
                  <c:v>0.999</c:v>
                </c:pt>
                <c:pt idx="5">
                  <c:v>0.999</c:v>
                </c:pt>
                <c:pt idx="6">
                  <c:v>0.999</c:v>
                </c:pt>
                <c:pt idx="7">
                  <c:v>0.999</c:v>
                </c:pt>
                <c:pt idx="8">
                  <c:v>0.999</c:v>
                </c:pt>
                <c:pt idx="9">
                  <c:v>0.999</c:v>
                </c:pt>
                <c:pt idx="10">
                  <c:v>0.999</c:v>
                </c:pt>
                <c:pt idx="11">
                  <c:v>0.999</c:v>
                </c:pt>
              </c:numCache>
            </c:numRef>
          </c:val>
          <c:smooth val="0"/>
          <c:extLst>
            <c:ext xmlns:c16="http://schemas.microsoft.com/office/drawing/2014/chart" uri="{C3380CC4-5D6E-409C-BE32-E72D297353CC}">
              <c16:uniqueId val="{00000003-18DC-4EB6-A2B4-9B26DB42B6CD}"/>
            </c:ext>
          </c:extLst>
        </c:ser>
        <c:dLbls>
          <c:showLegendKey val="0"/>
          <c:showVal val="0"/>
          <c:showCatName val="0"/>
          <c:showSerName val="0"/>
          <c:showPercent val="0"/>
          <c:showBubbleSize val="0"/>
        </c:dLbls>
        <c:smooth val="0"/>
        <c:axId val="609021936"/>
        <c:axId val="609017584"/>
      </c:lineChart>
      <c:dateAx>
        <c:axId val="609021936"/>
        <c:scaling>
          <c:orientation val="minMax"/>
          <c:max val="41699"/>
        </c:scaling>
        <c:delete val="0"/>
        <c:axPos val="b"/>
        <c:numFmt formatCode="[$-409]mmm\-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j-lt"/>
                <a:ea typeface="+mn-ea"/>
                <a:cs typeface="+mn-cs"/>
              </a:defRPr>
            </a:pPr>
            <a:endParaRPr lang="en-US"/>
          </a:p>
        </c:txPr>
        <c:crossAx val="609017584"/>
        <c:crosses val="autoZero"/>
        <c:auto val="0"/>
        <c:lblOffset val="100"/>
        <c:baseTimeUnit val="days"/>
      </c:dateAx>
      <c:valAx>
        <c:axId val="609017584"/>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j-lt"/>
                <a:ea typeface="+mn-ea"/>
                <a:cs typeface="+mn-cs"/>
              </a:defRPr>
            </a:pPr>
            <a:endParaRPr lang="en-US"/>
          </a:p>
        </c:txPr>
        <c:crossAx val="609021936"/>
        <c:crosses val="autoZero"/>
        <c:crossBetween val="between"/>
      </c:valAx>
      <c:spPr>
        <a:noFill/>
        <a:ln>
          <a:noFill/>
        </a:ln>
        <a:effectLst/>
      </c:spPr>
    </c:plotArea>
    <c:plotVisOnly val="1"/>
    <c:dispBlanksAs val="gap"/>
    <c:showDLblsOverMax val="0"/>
  </c:chart>
  <c:spPr>
    <a:noFill/>
    <a:ln>
      <a:noFill/>
    </a:ln>
    <a:effectLst/>
  </c:spPr>
  <c:txPr>
    <a:bodyPr/>
    <a:lstStyle/>
    <a:p>
      <a:pPr>
        <a:defRPr sz="1800">
          <a:latin typeface="+mj-lt"/>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Daily Active Users</c:v>
                </c:pt>
              </c:strCache>
            </c:strRef>
          </c:tx>
          <c:spPr>
            <a:ln w="28575" cap="rnd">
              <a:solidFill>
                <a:schemeClr val="accent2"/>
              </a:solidFill>
              <a:round/>
            </a:ln>
            <a:effectLst/>
          </c:spPr>
          <c:marker>
            <c:symbol val="none"/>
          </c:marker>
          <c:cat>
            <c:numRef>
              <c:f>Sheet1!$A$2:$A$12</c:f>
              <c:numCache>
                <c:formatCode>mmm\-yy</c:formatCode>
                <c:ptCount val="11"/>
                <c:pt idx="0" formatCode="[$-409]mmm\-yy;@">
                  <c:v>41334</c:v>
                </c:pt>
                <c:pt idx="1">
                  <c:v>41365</c:v>
                </c:pt>
                <c:pt idx="2">
                  <c:v>41395</c:v>
                </c:pt>
                <c:pt idx="3">
                  <c:v>41426</c:v>
                </c:pt>
                <c:pt idx="4">
                  <c:v>41456</c:v>
                </c:pt>
                <c:pt idx="5">
                  <c:v>41487</c:v>
                </c:pt>
                <c:pt idx="6">
                  <c:v>41518</c:v>
                </c:pt>
                <c:pt idx="7">
                  <c:v>41548</c:v>
                </c:pt>
                <c:pt idx="8">
                  <c:v>41579</c:v>
                </c:pt>
                <c:pt idx="9">
                  <c:v>41609</c:v>
                </c:pt>
                <c:pt idx="10">
                  <c:v>41640</c:v>
                </c:pt>
              </c:numCache>
            </c:numRef>
          </c:cat>
          <c:val>
            <c:numRef>
              <c:f>Sheet1!$B$2:$B$12</c:f>
              <c:numCache>
                <c:formatCode>General</c:formatCode>
                <c:ptCount val="11"/>
                <c:pt idx="0">
                  <c:v>139260</c:v>
                </c:pt>
                <c:pt idx="1">
                  <c:v>293960.55800000002</c:v>
                </c:pt>
                <c:pt idx="2">
                  <c:v>465261.75200000004</c:v>
                </c:pt>
                <c:pt idx="3">
                  <c:v>588177.69200000004</c:v>
                </c:pt>
                <c:pt idx="4">
                  <c:v>745056.19200000004</c:v>
                </c:pt>
                <c:pt idx="5">
                  <c:v>887773.21600000001</c:v>
                </c:pt>
                <c:pt idx="6">
                  <c:v>1024253.502</c:v>
                </c:pt>
                <c:pt idx="7">
                  <c:v>1206903.9639999999</c:v>
                </c:pt>
                <c:pt idx="8">
                  <c:v>1373536.5719999999</c:v>
                </c:pt>
                <c:pt idx="9">
                  <c:v>1523263.86</c:v>
                </c:pt>
                <c:pt idx="10">
                  <c:v>1720932.88</c:v>
                </c:pt>
              </c:numCache>
            </c:numRef>
          </c:val>
          <c:smooth val="1"/>
        </c:ser>
        <c:ser>
          <c:idx val="1"/>
          <c:order val="1"/>
          <c:tx>
            <c:strRef>
              <c:f>Sheet1!$C$1</c:f>
              <c:strCache>
                <c:ptCount val="1"/>
                <c:pt idx="0">
                  <c:v>Paging Escalations</c:v>
                </c:pt>
              </c:strCache>
            </c:strRef>
          </c:tx>
          <c:spPr>
            <a:ln w="28575" cap="rnd">
              <a:solidFill>
                <a:schemeClr val="accent4"/>
              </a:solidFill>
              <a:round/>
            </a:ln>
            <a:effectLst/>
          </c:spPr>
          <c:marker>
            <c:symbol val="none"/>
          </c:marker>
          <c:cat>
            <c:numRef>
              <c:f>Sheet1!$A$2:$A$12</c:f>
              <c:numCache>
                <c:formatCode>mmm\-yy</c:formatCode>
                <c:ptCount val="11"/>
                <c:pt idx="0" formatCode="[$-409]mmm\-yy;@">
                  <c:v>41334</c:v>
                </c:pt>
                <c:pt idx="1">
                  <c:v>41365</c:v>
                </c:pt>
                <c:pt idx="2">
                  <c:v>41395</c:v>
                </c:pt>
                <c:pt idx="3">
                  <c:v>41426</c:v>
                </c:pt>
                <c:pt idx="4">
                  <c:v>41456</c:v>
                </c:pt>
                <c:pt idx="5">
                  <c:v>41487</c:v>
                </c:pt>
                <c:pt idx="6">
                  <c:v>41518</c:v>
                </c:pt>
                <c:pt idx="7">
                  <c:v>41548</c:v>
                </c:pt>
                <c:pt idx="8">
                  <c:v>41579</c:v>
                </c:pt>
                <c:pt idx="9">
                  <c:v>41609</c:v>
                </c:pt>
                <c:pt idx="10">
                  <c:v>41640</c:v>
                </c:pt>
              </c:numCache>
            </c:numRef>
          </c:cat>
          <c:val>
            <c:numRef>
              <c:f>Sheet1!$C$2:$C$12</c:f>
              <c:numCache>
                <c:formatCode>General</c:formatCode>
                <c:ptCount val="11"/>
                <c:pt idx="0">
                  <c:v>424954</c:v>
                </c:pt>
                <c:pt idx="1">
                  <c:v>541426</c:v>
                </c:pt>
                <c:pt idx="2">
                  <c:v>643550</c:v>
                </c:pt>
                <c:pt idx="3">
                  <c:v>587002</c:v>
                </c:pt>
                <c:pt idx="4">
                  <c:v>524546</c:v>
                </c:pt>
                <c:pt idx="5">
                  <c:v>395414</c:v>
                </c:pt>
                <c:pt idx="6">
                  <c:v>420734</c:v>
                </c:pt>
                <c:pt idx="7">
                  <c:v>439724</c:v>
                </c:pt>
                <c:pt idx="8">
                  <c:v>376846</c:v>
                </c:pt>
                <c:pt idx="9">
                  <c:v>334224</c:v>
                </c:pt>
                <c:pt idx="10">
                  <c:v>312702</c:v>
                </c:pt>
              </c:numCache>
            </c:numRef>
          </c:val>
          <c:smooth val="1"/>
        </c:ser>
        <c:dLbls>
          <c:showLegendKey val="0"/>
          <c:showVal val="0"/>
          <c:showCatName val="0"/>
          <c:showSerName val="0"/>
          <c:showPercent val="0"/>
          <c:showBubbleSize val="0"/>
        </c:dLbls>
        <c:smooth val="0"/>
        <c:axId val="609019216"/>
        <c:axId val="609023024"/>
      </c:lineChart>
      <c:dateAx>
        <c:axId val="609019216"/>
        <c:scaling>
          <c:orientation val="minMax"/>
        </c:scaling>
        <c:delete val="0"/>
        <c:axPos val="b"/>
        <c:numFmt formatCode="[$-409]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j-lt"/>
                <a:ea typeface="+mn-ea"/>
                <a:cs typeface="+mn-cs"/>
              </a:defRPr>
            </a:pPr>
            <a:endParaRPr lang="en-US"/>
          </a:p>
        </c:txPr>
        <c:crossAx val="609023024"/>
        <c:crosses val="autoZero"/>
        <c:auto val="1"/>
        <c:lblOffset val="100"/>
        <c:baseTimeUnit val="months"/>
      </c:dateAx>
      <c:valAx>
        <c:axId val="609023024"/>
        <c:scaling>
          <c:orientation val="minMax"/>
        </c:scaling>
        <c:delete val="1"/>
        <c:axPos val="l"/>
        <c:numFmt formatCode="General" sourceLinked="1"/>
        <c:majorTickMark val="out"/>
        <c:minorTickMark val="none"/>
        <c:tickLblPos val="nextTo"/>
        <c:crossAx val="6090192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j-lt"/>
              <a:ea typeface="+mn-ea"/>
              <a:cs typeface="+mn-cs"/>
            </a:defRPr>
          </a:pPr>
          <a:endParaRPr lang="en-US"/>
        </a:p>
      </c:txPr>
    </c:legend>
    <c:plotVisOnly val="1"/>
    <c:dispBlanksAs val="gap"/>
    <c:showDLblsOverMax val="0"/>
  </c:chart>
  <c:spPr>
    <a:noFill/>
    <a:ln>
      <a:noFill/>
    </a:ln>
    <a:effectLst/>
  </c:spPr>
  <c:txPr>
    <a:bodyPr/>
    <a:lstStyle/>
    <a:p>
      <a:pPr>
        <a:defRPr sz="1600">
          <a:latin typeface="+mj-lt"/>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Sum of SP Missed Minutes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ABB0-45DD-83AE-49C0C4A20434}"/>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ABB0-45DD-83AE-49C0C4A2043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ABB0-45DD-83AE-49C0C4A20434}"/>
              </c:ext>
            </c:extLst>
          </c:dPt>
          <c:dPt>
            <c:idx val="3"/>
            <c:bubble3D val="0"/>
            <c:spPr>
              <a:solidFill>
                <a:schemeClr val="accent4"/>
              </a:solidFill>
              <a:ln w="19050">
                <a:solidFill>
                  <a:schemeClr val="lt1"/>
                </a:solidFill>
              </a:ln>
              <a:effectLst/>
            </c:spPr>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j-lt"/>
                    <a:ea typeface="+mn-ea"/>
                    <a:cs typeface="+mn-cs"/>
                  </a:defRPr>
                </a:pPr>
                <a:endParaRPr lang="en-US"/>
              </a:p>
            </c:txPr>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extLst>
                <c:ext xmlns:c15="http://schemas.microsoft.com/office/drawing/2012/chart" uri="{02D57815-91ED-43cb-92C2-25804820EDAC}">
                  <c15:fullRef>
                    <c15:sqref>Sheet1!$A$2:$A$6</c15:sqref>
                  </c15:fullRef>
                </c:ext>
              </c:extLst>
              <c:f>(Sheet1!$A$2:$A$4,Sheet1!$A$6)</c:f>
              <c:strCache>
                <c:ptCount val="4"/>
                <c:pt idx="0">
                  <c:v>Change</c:v>
                </c:pt>
                <c:pt idx="1">
                  <c:v>Telemetry</c:v>
                </c:pt>
                <c:pt idx="2">
                  <c:v>CFE</c:v>
                </c:pt>
                <c:pt idx="3">
                  <c:v>SQL</c:v>
                </c:pt>
              </c:strCache>
            </c:strRef>
          </c:cat>
          <c:val>
            <c:numRef>
              <c:extLst>
                <c:ext xmlns:c15="http://schemas.microsoft.com/office/drawing/2012/chart" uri="{02D57815-91ED-43cb-92C2-25804820EDAC}">
                  <c15:fullRef>
                    <c15:sqref>Sheet1!$B$2:$B$6</c15:sqref>
                  </c15:fullRef>
                </c:ext>
              </c:extLst>
              <c:f>(Sheet1!$B$2:$B$4,Sheet1!$B$6)</c:f>
              <c:numCache>
                <c:formatCode>General</c:formatCode>
                <c:ptCount val="4"/>
                <c:pt idx="0">
                  <c:v>28294.758742349903</c:v>
                </c:pt>
                <c:pt idx="1">
                  <c:v>14772.248447202501</c:v>
                </c:pt>
                <c:pt idx="2">
                  <c:v>15099.279353364</c:v>
                </c:pt>
                <c:pt idx="3">
                  <c:v>8061.4365530371979</c:v>
                </c:pt>
              </c:numCache>
            </c:numRef>
          </c:val>
          <c:extLst>
            <c:ext xmlns:c16="http://schemas.microsoft.com/office/drawing/2014/chart" uri="{C3380CC4-5D6E-409C-BE32-E72D297353CC}">
              <c16:uniqueId val="{00000000-27BE-46D6-9D7E-A747A1CC9EBE}"/>
            </c:ext>
            <c:ext xmlns:c15="http://schemas.microsoft.com/office/drawing/2012/chart" uri="{02D57815-91ED-43cb-92C2-25804820EDAC}">
              <c15:categoryFilterExceptions/>
            </c:ext>
          </c:extLst>
        </c:ser>
        <c:dLbls>
          <c:showLegendKey val="0"/>
          <c:showVal val="0"/>
          <c:showCatName val="1"/>
          <c:showSerName val="0"/>
          <c:showPercent val="1"/>
          <c:showBubbleSize val="0"/>
          <c:showLeaderLines val="1"/>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AD85FA-6758-4339-BC72-B602F55889E5}" type="doc">
      <dgm:prSet loTypeId="urn:microsoft.com/office/officeart/2005/8/layout/process5" loCatId="process" qsTypeId="urn:microsoft.com/office/officeart/2005/8/quickstyle/simple1" qsCatId="simple" csTypeId="urn:microsoft.com/office/officeart/2005/8/colors/accent2_4" csCatId="accent2" phldr="1"/>
      <dgm:spPr/>
      <dgm:t>
        <a:bodyPr/>
        <a:lstStyle/>
        <a:p>
          <a:endParaRPr lang="en-US"/>
        </a:p>
      </dgm:t>
    </dgm:pt>
    <dgm:pt modelId="{A1E66AEA-0D62-42BD-A713-50B0D30B6D9F}">
      <dgm:prSet phldrT="[Text]"/>
      <dgm:spPr/>
      <dgm:t>
        <a:bodyPr/>
        <a:lstStyle/>
        <a:p>
          <a:r>
            <a:rPr lang="en-US" dirty="0" smtClean="0"/>
            <a:t>Ping Ok?</a:t>
          </a:r>
        </a:p>
      </dgm:t>
    </dgm:pt>
    <dgm:pt modelId="{070C6C0A-95BC-4673-9BDE-8FC8A45E44CA}" type="parTrans" cxnId="{560AF6C3-C74E-46BD-AAE1-08713BC3C31D}">
      <dgm:prSet/>
      <dgm:spPr/>
      <dgm:t>
        <a:bodyPr/>
        <a:lstStyle/>
        <a:p>
          <a:endParaRPr lang="en-US"/>
        </a:p>
      </dgm:t>
    </dgm:pt>
    <dgm:pt modelId="{83D672DD-38F8-451B-98B9-0C863C3E9579}" type="sibTrans" cxnId="{560AF6C3-C74E-46BD-AAE1-08713BC3C31D}">
      <dgm:prSet/>
      <dgm:spPr/>
      <dgm:t>
        <a:bodyPr/>
        <a:lstStyle/>
        <a:p>
          <a:endParaRPr lang="en-US"/>
        </a:p>
      </dgm:t>
    </dgm:pt>
    <dgm:pt modelId="{84770333-186F-4860-B164-32AF59EDA181}">
      <dgm:prSet phldrT="[Text]"/>
      <dgm:spPr/>
      <dgm:t>
        <a:bodyPr/>
        <a:lstStyle/>
        <a:p>
          <a:r>
            <a:rPr lang="en-US" dirty="0" smtClean="0"/>
            <a:t>IIS App Pool Ok?</a:t>
          </a:r>
        </a:p>
      </dgm:t>
    </dgm:pt>
    <dgm:pt modelId="{CD9CAFEE-B5D5-4F46-BD1B-D122D54207C7}" type="parTrans" cxnId="{DF189556-5CDD-44E5-9FAA-DC2811E3827D}">
      <dgm:prSet/>
      <dgm:spPr/>
      <dgm:t>
        <a:bodyPr/>
        <a:lstStyle/>
        <a:p>
          <a:endParaRPr lang="en-US"/>
        </a:p>
      </dgm:t>
    </dgm:pt>
    <dgm:pt modelId="{2C2167CA-FF76-4C1A-BA88-9CC843F9C6E1}" type="sibTrans" cxnId="{DF189556-5CDD-44E5-9FAA-DC2811E3827D}">
      <dgm:prSet/>
      <dgm:spPr/>
      <dgm:t>
        <a:bodyPr/>
        <a:lstStyle/>
        <a:p>
          <a:endParaRPr lang="en-US"/>
        </a:p>
      </dgm:t>
    </dgm:pt>
    <dgm:pt modelId="{89663FCF-FB98-45F0-89F4-7E42C82FCD76}">
      <dgm:prSet phldrT="[Text]"/>
      <dgm:spPr/>
      <dgm:t>
        <a:bodyPr/>
        <a:lstStyle/>
        <a:p>
          <a:r>
            <a:rPr lang="en-US" dirty="0" smtClean="0"/>
            <a:t>Perf Counters ok?</a:t>
          </a:r>
        </a:p>
      </dgm:t>
    </dgm:pt>
    <dgm:pt modelId="{711C946B-AF8D-422B-AAA3-3FBC629592DF}" type="parTrans" cxnId="{BA51A7F9-F0B0-419E-9302-F2B0C0C1D3C9}">
      <dgm:prSet/>
      <dgm:spPr/>
      <dgm:t>
        <a:bodyPr/>
        <a:lstStyle/>
        <a:p>
          <a:endParaRPr lang="en-US"/>
        </a:p>
      </dgm:t>
    </dgm:pt>
    <dgm:pt modelId="{99B4B90A-F9C6-4CE8-8A1C-D795DB0DABB1}" type="sibTrans" cxnId="{BA51A7F9-F0B0-419E-9302-F2B0C0C1D3C9}">
      <dgm:prSet/>
      <dgm:spPr/>
      <dgm:t>
        <a:bodyPr/>
        <a:lstStyle/>
        <a:p>
          <a:endParaRPr lang="en-US"/>
        </a:p>
      </dgm:t>
    </dgm:pt>
    <dgm:pt modelId="{51F4871D-4D39-4557-8B43-EAB72B8D196F}">
      <dgm:prSet phldrT="[Text]"/>
      <dgm:spPr/>
      <dgm:t>
        <a:bodyPr/>
        <a:lstStyle/>
        <a:p>
          <a:r>
            <a:rPr lang="en-US" dirty="0" smtClean="0"/>
            <a:t>IIS Latency ok?</a:t>
          </a:r>
        </a:p>
      </dgm:t>
    </dgm:pt>
    <dgm:pt modelId="{E5558453-60A2-41EB-8706-7ABB028379AA}" type="parTrans" cxnId="{70774A27-5E45-492C-A1B1-22B247A97AE1}">
      <dgm:prSet/>
      <dgm:spPr/>
      <dgm:t>
        <a:bodyPr/>
        <a:lstStyle/>
        <a:p>
          <a:endParaRPr lang="en-US"/>
        </a:p>
      </dgm:t>
    </dgm:pt>
    <dgm:pt modelId="{0C713957-12F6-49AF-B563-22C1838F5F02}" type="sibTrans" cxnId="{70774A27-5E45-492C-A1B1-22B247A97AE1}">
      <dgm:prSet/>
      <dgm:spPr/>
      <dgm:t>
        <a:bodyPr/>
        <a:lstStyle/>
        <a:p>
          <a:endParaRPr lang="en-US"/>
        </a:p>
      </dgm:t>
    </dgm:pt>
    <dgm:pt modelId="{17BB89F9-BB29-4CC3-A4A0-300100C18B56}">
      <dgm:prSet phldrT="[Text]"/>
      <dgm:spPr/>
      <dgm:t>
        <a:bodyPr/>
        <a:lstStyle/>
        <a:p>
          <a:r>
            <a:rPr lang="en-US" dirty="0" smtClean="0"/>
            <a:t>IIS Errors ok?</a:t>
          </a:r>
          <a:endParaRPr lang="en-US" dirty="0"/>
        </a:p>
      </dgm:t>
    </dgm:pt>
    <dgm:pt modelId="{24154C47-CE97-486A-853C-D31E5CFDCDCF}" type="parTrans" cxnId="{9BB203F9-A9D4-41DA-A849-DDC1C8460465}">
      <dgm:prSet/>
      <dgm:spPr/>
      <dgm:t>
        <a:bodyPr/>
        <a:lstStyle/>
        <a:p>
          <a:endParaRPr lang="en-US"/>
        </a:p>
      </dgm:t>
    </dgm:pt>
    <dgm:pt modelId="{3D081DAD-D20B-4F66-B2FF-54182D8479D2}" type="sibTrans" cxnId="{9BB203F9-A9D4-41DA-A849-DDC1C8460465}">
      <dgm:prSet/>
      <dgm:spPr/>
      <dgm:t>
        <a:bodyPr/>
        <a:lstStyle/>
        <a:p>
          <a:endParaRPr lang="en-US"/>
        </a:p>
      </dgm:t>
    </dgm:pt>
    <dgm:pt modelId="{B2E1F1C3-8B8E-463B-A4A3-39F316621AB6}">
      <dgm:prSet phldrT="[Text]"/>
      <dgm:spPr/>
      <dgm:t>
        <a:bodyPr/>
        <a:lstStyle/>
        <a:p>
          <a:r>
            <a:rPr lang="en-US" dirty="0" smtClean="0"/>
            <a:t>OK!</a:t>
          </a:r>
          <a:endParaRPr lang="en-US" dirty="0"/>
        </a:p>
      </dgm:t>
    </dgm:pt>
    <dgm:pt modelId="{F4C98750-56AE-487F-9A78-70E02579EE7C}" type="parTrans" cxnId="{0C546F81-443B-4FE5-AD50-DECD6B3292A3}">
      <dgm:prSet/>
      <dgm:spPr/>
      <dgm:t>
        <a:bodyPr/>
        <a:lstStyle/>
        <a:p>
          <a:endParaRPr lang="en-US"/>
        </a:p>
      </dgm:t>
    </dgm:pt>
    <dgm:pt modelId="{EB7B051C-C2CE-4A4B-AC78-07C5985B504D}" type="sibTrans" cxnId="{0C546F81-443B-4FE5-AD50-DECD6B3292A3}">
      <dgm:prSet/>
      <dgm:spPr/>
      <dgm:t>
        <a:bodyPr/>
        <a:lstStyle/>
        <a:p>
          <a:endParaRPr lang="en-US"/>
        </a:p>
      </dgm:t>
    </dgm:pt>
    <dgm:pt modelId="{4B9A0409-87DB-4AB6-A9E0-C7A249608F9D}" type="pres">
      <dgm:prSet presAssocID="{CCAD85FA-6758-4339-BC72-B602F55889E5}" presName="diagram" presStyleCnt="0">
        <dgm:presLayoutVars>
          <dgm:dir/>
          <dgm:resizeHandles val="exact"/>
        </dgm:presLayoutVars>
      </dgm:prSet>
      <dgm:spPr/>
      <dgm:t>
        <a:bodyPr/>
        <a:lstStyle/>
        <a:p>
          <a:endParaRPr lang="en-US"/>
        </a:p>
      </dgm:t>
    </dgm:pt>
    <dgm:pt modelId="{90FFC67B-3D46-4DE0-9AA3-5C16C6CAED5F}" type="pres">
      <dgm:prSet presAssocID="{A1E66AEA-0D62-42BD-A713-50B0D30B6D9F}" presName="node" presStyleLbl="node1" presStyleIdx="0" presStyleCnt="6">
        <dgm:presLayoutVars>
          <dgm:bulletEnabled val="1"/>
        </dgm:presLayoutVars>
      </dgm:prSet>
      <dgm:spPr/>
      <dgm:t>
        <a:bodyPr/>
        <a:lstStyle/>
        <a:p>
          <a:endParaRPr lang="en-US"/>
        </a:p>
      </dgm:t>
    </dgm:pt>
    <dgm:pt modelId="{3B5E6165-843C-4464-98CB-03F1E29C40C2}" type="pres">
      <dgm:prSet presAssocID="{83D672DD-38F8-451B-98B9-0C863C3E9579}" presName="sibTrans" presStyleLbl="sibTrans2D1" presStyleIdx="0" presStyleCnt="5"/>
      <dgm:spPr/>
      <dgm:t>
        <a:bodyPr/>
        <a:lstStyle/>
        <a:p>
          <a:endParaRPr lang="en-US"/>
        </a:p>
      </dgm:t>
    </dgm:pt>
    <dgm:pt modelId="{1412A5E7-5810-40B4-85AA-22F7E1D8EB85}" type="pres">
      <dgm:prSet presAssocID="{83D672DD-38F8-451B-98B9-0C863C3E9579}" presName="connectorText" presStyleLbl="sibTrans2D1" presStyleIdx="0" presStyleCnt="5"/>
      <dgm:spPr/>
      <dgm:t>
        <a:bodyPr/>
        <a:lstStyle/>
        <a:p>
          <a:endParaRPr lang="en-US"/>
        </a:p>
      </dgm:t>
    </dgm:pt>
    <dgm:pt modelId="{3631A30A-42A5-4DCF-95D6-68E8F42F01CF}" type="pres">
      <dgm:prSet presAssocID="{84770333-186F-4860-B164-32AF59EDA181}" presName="node" presStyleLbl="node1" presStyleIdx="1" presStyleCnt="6">
        <dgm:presLayoutVars>
          <dgm:bulletEnabled val="1"/>
        </dgm:presLayoutVars>
      </dgm:prSet>
      <dgm:spPr/>
      <dgm:t>
        <a:bodyPr/>
        <a:lstStyle/>
        <a:p>
          <a:endParaRPr lang="en-US"/>
        </a:p>
      </dgm:t>
    </dgm:pt>
    <dgm:pt modelId="{A4C54481-49F6-425D-AD0F-A77813D1E532}" type="pres">
      <dgm:prSet presAssocID="{2C2167CA-FF76-4C1A-BA88-9CC843F9C6E1}" presName="sibTrans" presStyleLbl="sibTrans2D1" presStyleIdx="1" presStyleCnt="5"/>
      <dgm:spPr/>
      <dgm:t>
        <a:bodyPr/>
        <a:lstStyle/>
        <a:p>
          <a:endParaRPr lang="en-US"/>
        </a:p>
      </dgm:t>
    </dgm:pt>
    <dgm:pt modelId="{E9348E71-1133-4B11-B869-186F28C6BDB7}" type="pres">
      <dgm:prSet presAssocID="{2C2167CA-FF76-4C1A-BA88-9CC843F9C6E1}" presName="connectorText" presStyleLbl="sibTrans2D1" presStyleIdx="1" presStyleCnt="5"/>
      <dgm:spPr/>
      <dgm:t>
        <a:bodyPr/>
        <a:lstStyle/>
        <a:p>
          <a:endParaRPr lang="en-US"/>
        </a:p>
      </dgm:t>
    </dgm:pt>
    <dgm:pt modelId="{C37B315E-7A0C-431D-8C99-980470BE3ABA}" type="pres">
      <dgm:prSet presAssocID="{89663FCF-FB98-45F0-89F4-7E42C82FCD76}" presName="node" presStyleLbl="node1" presStyleIdx="2" presStyleCnt="6">
        <dgm:presLayoutVars>
          <dgm:bulletEnabled val="1"/>
        </dgm:presLayoutVars>
      </dgm:prSet>
      <dgm:spPr/>
      <dgm:t>
        <a:bodyPr/>
        <a:lstStyle/>
        <a:p>
          <a:endParaRPr lang="en-US"/>
        </a:p>
      </dgm:t>
    </dgm:pt>
    <dgm:pt modelId="{D9ECCF3D-92BD-4092-83F8-9B4F80F85E7C}" type="pres">
      <dgm:prSet presAssocID="{99B4B90A-F9C6-4CE8-8A1C-D795DB0DABB1}" presName="sibTrans" presStyleLbl="sibTrans2D1" presStyleIdx="2" presStyleCnt="5"/>
      <dgm:spPr/>
      <dgm:t>
        <a:bodyPr/>
        <a:lstStyle/>
        <a:p>
          <a:endParaRPr lang="en-US"/>
        </a:p>
      </dgm:t>
    </dgm:pt>
    <dgm:pt modelId="{2A587242-2708-4E77-AD7D-685F08EA678D}" type="pres">
      <dgm:prSet presAssocID="{99B4B90A-F9C6-4CE8-8A1C-D795DB0DABB1}" presName="connectorText" presStyleLbl="sibTrans2D1" presStyleIdx="2" presStyleCnt="5"/>
      <dgm:spPr/>
      <dgm:t>
        <a:bodyPr/>
        <a:lstStyle/>
        <a:p>
          <a:endParaRPr lang="en-US"/>
        </a:p>
      </dgm:t>
    </dgm:pt>
    <dgm:pt modelId="{0569E48A-332D-44BA-9289-291458652D0A}" type="pres">
      <dgm:prSet presAssocID="{51F4871D-4D39-4557-8B43-EAB72B8D196F}" presName="node" presStyleLbl="node1" presStyleIdx="3" presStyleCnt="6">
        <dgm:presLayoutVars>
          <dgm:bulletEnabled val="1"/>
        </dgm:presLayoutVars>
      </dgm:prSet>
      <dgm:spPr/>
      <dgm:t>
        <a:bodyPr/>
        <a:lstStyle/>
        <a:p>
          <a:endParaRPr lang="en-US"/>
        </a:p>
      </dgm:t>
    </dgm:pt>
    <dgm:pt modelId="{7C61A270-5F5C-41D7-AE57-5D8E6D7C104A}" type="pres">
      <dgm:prSet presAssocID="{0C713957-12F6-49AF-B563-22C1838F5F02}" presName="sibTrans" presStyleLbl="sibTrans2D1" presStyleIdx="3" presStyleCnt="5"/>
      <dgm:spPr/>
      <dgm:t>
        <a:bodyPr/>
        <a:lstStyle/>
        <a:p>
          <a:endParaRPr lang="en-US"/>
        </a:p>
      </dgm:t>
    </dgm:pt>
    <dgm:pt modelId="{B80759E4-99DE-4A9E-9F41-16E29DB6423E}" type="pres">
      <dgm:prSet presAssocID="{0C713957-12F6-49AF-B563-22C1838F5F02}" presName="connectorText" presStyleLbl="sibTrans2D1" presStyleIdx="3" presStyleCnt="5"/>
      <dgm:spPr/>
      <dgm:t>
        <a:bodyPr/>
        <a:lstStyle/>
        <a:p>
          <a:endParaRPr lang="en-US"/>
        </a:p>
      </dgm:t>
    </dgm:pt>
    <dgm:pt modelId="{A027F1C0-413B-4761-B389-6FCCAC1F0C11}" type="pres">
      <dgm:prSet presAssocID="{17BB89F9-BB29-4CC3-A4A0-300100C18B56}" presName="node" presStyleLbl="node1" presStyleIdx="4" presStyleCnt="6">
        <dgm:presLayoutVars>
          <dgm:bulletEnabled val="1"/>
        </dgm:presLayoutVars>
      </dgm:prSet>
      <dgm:spPr/>
      <dgm:t>
        <a:bodyPr/>
        <a:lstStyle/>
        <a:p>
          <a:endParaRPr lang="en-US"/>
        </a:p>
      </dgm:t>
    </dgm:pt>
    <dgm:pt modelId="{526C5671-FCF0-4B6F-AC70-E597A8D9A4B8}" type="pres">
      <dgm:prSet presAssocID="{3D081DAD-D20B-4F66-B2FF-54182D8479D2}" presName="sibTrans" presStyleLbl="sibTrans2D1" presStyleIdx="4" presStyleCnt="5"/>
      <dgm:spPr/>
      <dgm:t>
        <a:bodyPr/>
        <a:lstStyle/>
        <a:p>
          <a:endParaRPr lang="en-US"/>
        </a:p>
      </dgm:t>
    </dgm:pt>
    <dgm:pt modelId="{31982431-40E3-44CE-B30C-AAE5AA8C3DDB}" type="pres">
      <dgm:prSet presAssocID="{3D081DAD-D20B-4F66-B2FF-54182D8479D2}" presName="connectorText" presStyleLbl="sibTrans2D1" presStyleIdx="4" presStyleCnt="5"/>
      <dgm:spPr/>
      <dgm:t>
        <a:bodyPr/>
        <a:lstStyle/>
        <a:p>
          <a:endParaRPr lang="en-US"/>
        </a:p>
      </dgm:t>
    </dgm:pt>
    <dgm:pt modelId="{0E97382A-FB9F-4DDF-ADBA-A7198EFC9178}" type="pres">
      <dgm:prSet presAssocID="{B2E1F1C3-8B8E-463B-A4A3-39F316621AB6}" presName="node" presStyleLbl="node1" presStyleIdx="5" presStyleCnt="6">
        <dgm:presLayoutVars>
          <dgm:bulletEnabled val="1"/>
        </dgm:presLayoutVars>
      </dgm:prSet>
      <dgm:spPr/>
      <dgm:t>
        <a:bodyPr/>
        <a:lstStyle/>
        <a:p>
          <a:endParaRPr lang="en-US"/>
        </a:p>
      </dgm:t>
    </dgm:pt>
  </dgm:ptLst>
  <dgm:cxnLst>
    <dgm:cxn modelId="{560AF6C3-C74E-46BD-AAE1-08713BC3C31D}" srcId="{CCAD85FA-6758-4339-BC72-B602F55889E5}" destId="{A1E66AEA-0D62-42BD-A713-50B0D30B6D9F}" srcOrd="0" destOrd="0" parTransId="{070C6C0A-95BC-4673-9BDE-8FC8A45E44CA}" sibTransId="{83D672DD-38F8-451B-98B9-0C863C3E9579}"/>
    <dgm:cxn modelId="{0037ACD4-5F22-4EB9-B6BD-BF66847D8169}" type="presOf" srcId="{A1E66AEA-0D62-42BD-A713-50B0D30B6D9F}" destId="{90FFC67B-3D46-4DE0-9AA3-5C16C6CAED5F}" srcOrd="0" destOrd="0" presId="urn:microsoft.com/office/officeart/2005/8/layout/process5"/>
    <dgm:cxn modelId="{918B0917-7271-4FD4-BDC1-3E9D5F9104A5}" type="presOf" srcId="{CCAD85FA-6758-4339-BC72-B602F55889E5}" destId="{4B9A0409-87DB-4AB6-A9E0-C7A249608F9D}" srcOrd="0" destOrd="0" presId="urn:microsoft.com/office/officeart/2005/8/layout/process5"/>
    <dgm:cxn modelId="{F0EDDE03-292F-4652-A618-384BC6C8A780}" type="presOf" srcId="{2C2167CA-FF76-4C1A-BA88-9CC843F9C6E1}" destId="{E9348E71-1133-4B11-B869-186F28C6BDB7}" srcOrd="1" destOrd="0" presId="urn:microsoft.com/office/officeart/2005/8/layout/process5"/>
    <dgm:cxn modelId="{2280A7EA-73C7-45B8-B86D-E208AB9EAEBE}" type="presOf" srcId="{99B4B90A-F9C6-4CE8-8A1C-D795DB0DABB1}" destId="{2A587242-2708-4E77-AD7D-685F08EA678D}" srcOrd="1" destOrd="0" presId="urn:microsoft.com/office/officeart/2005/8/layout/process5"/>
    <dgm:cxn modelId="{A30E32C6-3FBB-4C1C-8DF8-8E02703E32D2}" type="presOf" srcId="{3D081DAD-D20B-4F66-B2FF-54182D8479D2}" destId="{526C5671-FCF0-4B6F-AC70-E597A8D9A4B8}" srcOrd="0" destOrd="0" presId="urn:microsoft.com/office/officeart/2005/8/layout/process5"/>
    <dgm:cxn modelId="{F925746E-4304-4E9B-A020-59CFC8025FBC}" type="presOf" srcId="{17BB89F9-BB29-4CC3-A4A0-300100C18B56}" destId="{A027F1C0-413B-4761-B389-6FCCAC1F0C11}" srcOrd="0" destOrd="0" presId="urn:microsoft.com/office/officeart/2005/8/layout/process5"/>
    <dgm:cxn modelId="{4A0C5F93-F5AF-4415-B374-0E39149BCDB7}" type="presOf" srcId="{B2E1F1C3-8B8E-463B-A4A3-39F316621AB6}" destId="{0E97382A-FB9F-4DDF-ADBA-A7198EFC9178}" srcOrd="0" destOrd="0" presId="urn:microsoft.com/office/officeart/2005/8/layout/process5"/>
    <dgm:cxn modelId="{55118679-A0DF-4315-AD16-1C4F771E4B6F}" type="presOf" srcId="{0C713957-12F6-49AF-B563-22C1838F5F02}" destId="{B80759E4-99DE-4A9E-9F41-16E29DB6423E}" srcOrd="1" destOrd="0" presId="urn:microsoft.com/office/officeart/2005/8/layout/process5"/>
    <dgm:cxn modelId="{9BB203F9-A9D4-41DA-A849-DDC1C8460465}" srcId="{CCAD85FA-6758-4339-BC72-B602F55889E5}" destId="{17BB89F9-BB29-4CC3-A4A0-300100C18B56}" srcOrd="4" destOrd="0" parTransId="{24154C47-CE97-486A-853C-D31E5CFDCDCF}" sibTransId="{3D081DAD-D20B-4F66-B2FF-54182D8479D2}"/>
    <dgm:cxn modelId="{78F782A3-27CA-4419-B9C8-51B4DEDFA173}" type="presOf" srcId="{0C713957-12F6-49AF-B563-22C1838F5F02}" destId="{7C61A270-5F5C-41D7-AE57-5D8E6D7C104A}" srcOrd="0" destOrd="0" presId="urn:microsoft.com/office/officeart/2005/8/layout/process5"/>
    <dgm:cxn modelId="{C27E7A6A-6B90-4EA8-8310-BC50349DAC5D}" type="presOf" srcId="{84770333-186F-4860-B164-32AF59EDA181}" destId="{3631A30A-42A5-4DCF-95D6-68E8F42F01CF}" srcOrd="0" destOrd="0" presId="urn:microsoft.com/office/officeart/2005/8/layout/process5"/>
    <dgm:cxn modelId="{0C546F81-443B-4FE5-AD50-DECD6B3292A3}" srcId="{CCAD85FA-6758-4339-BC72-B602F55889E5}" destId="{B2E1F1C3-8B8E-463B-A4A3-39F316621AB6}" srcOrd="5" destOrd="0" parTransId="{F4C98750-56AE-487F-9A78-70E02579EE7C}" sibTransId="{EB7B051C-C2CE-4A4B-AC78-07C5985B504D}"/>
    <dgm:cxn modelId="{49E9120D-11BD-4AAD-97B5-657F47D4376D}" type="presOf" srcId="{51F4871D-4D39-4557-8B43-EAB72B8D196F}" destId="{0569E48A-332D-44BA-9289-291458652D0A}" srcOrd="0" destOrd="0" presId="urn:microsoft.com/office/officeart/2005/8/layout/process5"/>
    <dgm:cxn modelId="{A68D72C8-4242-42B2-8E69-0F8B80E4660D}" type="presOf" srcId="{2C2167CA-FF76-4C1A-BA88-9CC843F9C6E1}" destId="{A4C54481-49F6-425D-AD0F-A77813D1E532}" srcOrd="0" destOrd="0" presId="urn:microsoft.com/office/officeart/2005/8/layout/process5"/>
    <dgm:cxn modelId="{70774A27-5E45-492C-A1B1-22B247A97AE1}" srcId="{CCAD85FA-6758-4339-BC72-B602F55889E5}" destId="{51F4871D-4D39-4557-8B43-EAB72B8D196F}" srcOrd="3" destOrd="0" parTransId="{E5558453-60A2-41EB-8706-7ABB028379AA}" sibTransId="{0C713957-12F6-49AF-B563-22C1838F5F02}"/>
    <dgm:cxn modelId="{9D9D50AD-8F90-45D7-8F9F-8C873084C66B}" type="presOf" srcId="{99B4B90A-F9C6-4CE8-8A1C-D795DB0DABB1}" destId="{D9ECCF3D-92BD-4092-83F8-9B4F80F85E7C}" srcOrd="0" destOrd="0" presId="urn:microsoft.com/office/officeart/2005/8/layout/process5"/>
    <dgm:cxn modelId="{2EC752C6-5238-4BD6-B08B-613E871FAFB1}" type="presOf" srcId="{83D672DD-38F8-451B-98B9-0C863C3E9579}" destId="{1412A5E7-5810-40B4-85AA-22F7E1D8EB85}" srcOrd="1" destOrd="0" presId="urn:microsoft.com/office/officeart/2005/8/layout/process5"/>
    <dgm:cxn modelId="{ACA26EFA-D77A-443F-AAB3-EBBB246AA497}" type="presOf" srcId="{83D672DD-38F8-451B-98B9-0C863C3E9579}" destId="{3B5E6165-843C-4464-98CB-03F1E29C40C2}" srcOrd="0" destOrd="0" presId="urn:microsoft.com/office/officeart/2005/8/layout/process5"/>
    <dgm:cxn modelId="{DF189556-5CDD-44E5-9FAA-DC2811E3827D}" srcId="{CCAD85FA-6758-4339-BC72-B602F55889E5}" destId="{84770333-186F-4860-B164-32AF59EDA181}" srcOrd="1" destOrd="0" parTransId="{CD9CAFEE-B5D5-4F46-BD1B-D122D54207C7}" sibTransId="{2C2167CA-FF76-4C1A-BA88-9CC843F9C6E1}"/>
    <dgm:cxn modelId="{D36778DE-A2F5-496A-A2A9-9553460B384B}" type="presOf" srcId="{89663FCF-FB98-45F0-89F4-7E42C82FCD76}" destId="{C37B315E-7A0C-431D-8C99-980470BE3ABA}" srcOrd="0" destOrd="0" presId="urn:microsoft.com/office/officeart/2005/8/layout/process5"/>
    <dgm:cxn modelId="{9A772D1A-976E-4900-876F-03842EE00056}" type="presOf" srcId="{3D081DAD-D20B-4F66-B2FF-54182D8479D2}" destId="{31982431-40E3-44CE-B30C-AAE5AA8C3DDB}" srcOrd="1" destOrd="0" presId="urn:microsoft.com/office/officeart/2005/8/layout/process5"/>
    <dgm:cxn modelId="{BA51A7F9-F0B0-419E-9302-F2B0C0C1D3C9}" srcId="{CCAD85FA-6758-4339-BC72-B602F55889E5}" destId="{89663FCF-FB98-45F0-89F4-7E42C82FCD76}" srcOrd="2" destOrd="0" parTransId="{711C946B-AF8D-422B-AAA3-3FBC629592DF}" sibTransId="{99B4B90A-F9C6-4CE8-8A1C-D795DB0DABB1}"/>
    <dgm:cxn modelId="{6CF980BC-60E3-4D50-9079-003B8FF67791}" type="presParOf" srcId="{4B9A0409-87DB-4AB6-A9E0-C7A249608F9D}" destId="{90FFC67B-3D46-4DE0-9AA3-5C16C6CAED5F}" srcOrd="0" destOrd="0" presId="urn:microsoft.com/office/officeart/2005/8/layout/process5"/>
    <dgm:cxn modelId="{55C67985-B10D-41A2-B93D-A6BA504200AA}" type="presParOf" srcId="{4B9A0409-87DB-4AB6-A9E0-C7A249608F9D}" destId="{3B5E6165-843C-4464-98CB-03F1E29C40C2}" srcOrd="1" destOrd="0" presId="urn:microsoft.com/office/officeart/2005/8/layout/process5"/>
    <dgm:cxn modelId="{0B91B86D-D1B1-469A-B81D-6F98D8C81EB9}" type="presParOf" srcId="{3B5E6165-843C-4464-98CB-03F1E29C40C2}" destId="{1412A5E7-5810-40B4-85AA-22F7E1D8EB85}" srcOrd="0" destOrd="0" presId="urn:microsoft.com/office/officeart/2005/8/layout/process5"/>
    <dgm:cxn modelId="{31CA8FD4-B347-4E19-AACC-9C5815FA1D3F}" type="presParOf" srcId="{4B9A0409-87DB-4AB6-A9E0-C7A249608F9D}" destId="{3631A30A-42A5-4DCF-95D6-68E8F42F01CF}" srcOrd="2" destOrd="0" presId="urn:microsoft.com/office/officeart/2005/8/layout/process5"/>
    <dgm:cxn modelId="{3CC34DC7-B007-42AC-B398-D87FAC080A1B}" type="presParOf" srcId="{4B9A0409-87DB-4AB6-A9E0-C7A249608F9D}" destId="{A4C54481-49F6-425D-AD0F-A77813D1E532}" srcOrd="3" destOrd="0" presId="urn:microsoft.com/office/officeart/2005/8/layout/process5"/>
    <dgm:cxn modelId="{5C95ED10-F5EC-4690-95E2-AA901605217A}" type="presParOf" srcId="{A4C54481-49F6-425D-AD0F-A77813D1E532}" destId="{E9348E71-1133-4B11-B869-186F28C6BDB7}" srcOrd="0" destOrd="0" presId="urn:microsoft.com/office/officeart/2005/8/layout/process5"/>
    <dgm:cxn modelId="{8F0AE44F-6D4F-41B2-9245-0F8A5D3FC3B7}" type="presParOf" srcId="{4B9A0409-87DB-4AB6-A9E0-C7A249608F9D}" destId="{C37B315E-7A0C-431D-8C99-980470BE3ABA}" srcOrd="4" destOrd="0" presId="urn:microsoft.com/office/officeart/2005/8/layout/process5"/>
    <dgm:cxn modelId="{833F4A20-A4FA-47E4-9307-D6D054AAE807}" type="presParOf" srcId="{4B9A0409-87DB-4AB6-A9E0-C7A249608F9D}" destId="{D9ECCF3D-92BD-4092-83F8-9B4F80F85E7C}" srcOrd="5" destOrd="0" presId="urn:microsoft.com/office/officeart/2005/8/layout/process5"/>
    <dgm:cxn modelId="{4E2F83B6-1FED-423F-B1DD-EB68E18BB316}" type="presParOf" srcId="{D9ECCF3D-92BD-4092-83F8-9B4F80F85E7C}" destId="{2A587242-2708-4E77-AD7D-685F08EA678D}" srcOrd="0" destOrd="0" presId="urn:microsoft.com/office/officeart/2005/8/layout/process5"/>
    <dgm:cxn modelId="{BE0EDD42-B74C-453D-B97A-5A0062F3A0A3}" type="presParOf" srcId="{4B9A0409-87DB-4AB6-A9E0-C7A249608F9D}" destId="{0569E48A-332D-44BA-9289-291458652D0A}" srcOrd="6" destOrd="0" presId="urn:microsoft.com/office/officeart/2005/8/layout/process5"/>
    <dgm:cxn modelId="{067DEA3C-EB58-4B81-BC93-4EA358A9C4DF}" type="presParOf" srcId="{4B9A0409-87DB-4AB6-A9E0-C7A249608F9D}" destId="{7C61A270-5F5C-41D7-AE57-5D8E6D7C104A}" srcOrd="7" destOrd="0" presId="urn:microsoft.com/office/officeart/2005/8/layout/process5"/>
    <dgm:cxn modelId="{859FC874-F5C6-4AEF-BC67-881550F460B1}" type="presParOf" srcId="{7C61A270-5F5C-41D7-AE57-5D8E6D7C104A}" destId="{B80759E4-99DE-4A9E-9F41-16E29DB6423E}" srcOrd="0" destOrd="0" presId="urn:microsoft.com/office/officeart/2005/8/layout/process5"/>
    <dgm:cxn modelId="{F2AFC963-0D27-4009-90CE-156FE6D48B04}" type="presParOf" srcId="{4B9A0409-87DB-4AB6-A9E0-C7A249608F9D}" destId="{A027F1C0-413B-4761-B389-6FCCAC1F0C11}" srcOrd="8" destOrd="0" presId="urn:microsoft.com/office/officeart/2005/8/layout/process5"/>
    <dgm:cxn modelId="{1C26A250-B071-464A-BE37-B228B9535063}" type="presParOf" srcId="{4B9A0409-87DB-4AB6-A9E0-C7A249608F9D}" destId="{526C5671-FCF0-4B6F-AC70-E597A8D9A4B8}" srcOrd="9" destOrd="0" presId="urn:microsoft.com/office/officeart/2005/8/layout/process5"/>
    <dgm:cxn modelId="{E56603AC-A907-4641-8B36-ABB18E509DA9}" type="presParOf" srcId="{526C5671-FCF0-4B6F-AC70-E597A8D9A4B8}" destId="{31982431-40E3-44CE-B30C-AAE5AA8C3DDB}" srcOrd="0" destOrd="0" presId="urn:microsoft.com/office/officeart/2005/8/layout/process5"/>
    <dgm:cxn modelId="{03DBF502-84EC-4DEF-8678-8F8E813BC889}" type="presParOf" srcId="{4B9A0409-87DB-4AB6-A9E0-C7A249608F9D}" destId="{0E97382A-FB9F-4DDF-ADBA-A7198EFC9178}" srcOrd="10" destOrd="0" presId="urn:microsoft.com/office/officeart/2005/8/layout/process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0.36712</cdr:x>
      <cdr:y>0.64379</cdr:y>
    </cdr:from>
    <cdr:to>
      <cdr:x>0.91138</cdr:x>
      <cdr:y>0.72457</cdr:y>
    </cdr:to>
    <cdr:sp macro="" textlink="">
      <cdr:nvSpPr>
        <cdr:cNvPr id="2" name="Rectangle 1"/>
        <cdr:cNvSpPr/>
      </cdr:nvSpPr>
      <cdr:spPr>
        <a:xfrm xmlns:a="http://schemas.openxmlformats.org/drawingml/2006/main" rot="19619441">
          <a:off x="2098104" y="3679260"/>
          <a:ext cx="3110433" cy="461665"/>
        </a:xfrm>
        <a:prstGeom xmlns:a="http://schemas.openxmlformats.org/drawingml/2006/main" prst="rect">
          <a:avLst/>
        </a:prstGeom>
      </cdr:spPr>
      <cdr:txBody>
        <a:bodyPr xmlns:a="http://schemas.openxmlformats.org/drawingml/2006/main" wrap="square">
          <a:spAutoFit/>
        </a:bodyPr>
        <a:lstStyle xmlns:a="http://schemas.openxmlformats.org/drawingml/2006/main">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xmlns:a="http://schemas.openxmlformats.org/drawingml/2006/main">
          <a:r>
            <a:rPr lang="en-US" sz="2400" dirty="0" smtClean="0">
              <a:latin typeface="+mj-lt"/>
            </a:rPr>
            <a:t>OneDrive for Business</a:t>
          </a:r>
          <a:endParaRPr lang="en-US" sz="2400" dirty="0">
            <a:latin typeface="+mj-lt"/>
          </a:endParaRPr>
        </a:p>
      </cdr:txBody>
    </cdr:sp>
  </cdr:relSizeAnchor>
  <cdr:relSizeAnchor xmlns:cdr="http://schemas.openxmlformats.org/drawingml/2006/chartDrawing">
    <cdr:from>
      <cdr:x>0.31985</cdr:x>
      <cdr:y>0.48802</cdr:y>
    </cdr:from>
    <cdr:to>
      <cdr:x>0.59933</cdr:x>
      <cdr:y>0.5688</cdr:y>
    </cdr:to>
    <cdr:sp macro="" textlink="">
      <cdr:nvSpPr>
        <cdr:cNvPr id="3" name="Rectangle 2"/>
        <cdr:cNvSpPr/>
      </cdr:nvSpPr>
      <cdr:spPr>
        <a:xfrm xmlns:a="http://schemas.openxmlformats.org/drawingml/2006/main" rot="20506476">
          <a:off x="2009355" y="2789035"/>
          <a:ext cx="1755742" cy="461665"/>
        </a:xfrm>
        <a:prstGeom xmlns:a="http://schemas.openxmlformats.org/drawingml/2006/main" prst="rect">
          <a:avLst/>
        </a:prstGeom>
      </cdr:spPr>
      <cdr:txBody>
        <a:bodyPr xmlns:a="http://schemas.openxmlformats.org/drawingml/2006/main" wrap="square">
          <a:spAutoFit/>
        </a:bodyPr>
        <a:lstStyle xmlns:a="http://schemas.openxmlformats.org/drawingml/2006/main">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xmlns:a="http://schemas.openxmlformats.org/drawingml/2006/main">
          <a:r>
            <a:rPr lang="en-US" sz="2400" dirty="0" smtClean="0">
              <a:latin typeface="+mj-lt"/>
            </a:rPr>
            <a:t>Team Sites</a:t>
          </a:r>
          <a:endParaRPr lang="en-US" sz="2400" dirty="0">
            <a:latin typeface="+mj-lt"/>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0.54639</cdr:x>
      <cdr:y>0.55385</cdr:y>
    </cdr:from>
    <cdr:to>
      <cdr:x>0.7305</cdr:x>
      <cdr:y>0.67765</cdr:y>
    </cdr:to>
    <cdr:sp macro="" textlink="">
      <cdr:nvSpPr>
        <cdr:cNvPr id="4" name="TextBox 3"/>
        <cdr:cNvSpPr txBox="1"/>
      </cdr:nvSpPr>
      <cdr:spPr>
        <a:xfrm xmlns:a="http://schemas.openxmlformats.org/drawingml/2006/main">
          <a:off x="5870541" y="1941342"/>
          <a:ext cx="1978059" cy="433965"/>
        </a:xfrm>
        <a:prstGeom xmlns:a="http://schemas.openxmlformats.org/drawingml/2006/main" prst="rect">
          <a:avLst/>
        </a:prstGeom>
        <a:effectLst xmlns:a="http://schemas.openxmlformats.org/drawingml/2006/main">
          <a:outerShdw blurRad="50800" dist="38100" dir="2700000" algn="tl" rotWithShape="0">
            <a:prstClr val="black">
              <a:alpha val="40000"/>
            </a:prstClr>
          </a:outerShdw>
        </a:effectLst>
      </cdr:spPr>
      <cdr:style>
        <a:lnRef xmlns:a="http://schemas.openxmlformats.org/drawingml/2006/main" idx="2">
          <a:schemeClr val="accent4"/>
        </a:lnRef>
        <a:fillRef xmlns:a="http://schemas.openxmlformats.org/drawingml/2006/main" idx="1">
          <a:schemeClr val="lt1"/>
        </a:fillRef>
        <a:effectRef xmlns:a="http://schemas.openxmlformats.org/drawingml/2006/main" idx="0">
          <a:schemeClr val="accent4"/>
        </a:effectRef>
        <a:fontRef xmlns:a="http://schemas.openxmlformats.org/drawingml/2006/main" idx="minor">
          <a:schemeClr val="dk1"/>
        </a:fontRef>
      </cdr:style>
      <cdr:txBody>
        <a:bodyPr xmlns:a="http://schemas.openxmlformats.org/drawingml/2006/main" vertOverflow="clip" wrap="square" lIns="91440" tIns="91440" rIns="91440" bIns="91440" rtlCol="0" anchor="ctr">
          <a:spAutoFit/>
        </a:bodyPr>
        <a:lstStyle xmlns:a="http://schemas.openxmlformats.org/drawingml/2006/main"/>
        <a:p xmlns:a="http://schemas.openxmlformats.org/drawingml/2006/main">
          <a:pPr algn="ctr">
            <a:lnSpc>
              <a:spcPct val="90000"/>
            </a:lnSpc>
            <a:spcAft>
              <a:spcPts val="600"/>
            </a:spcAft>
          </a:pPr>
          <a:r>
            <a:rPr lang="en-US" sz="1800" dirty="0" smtClean="0">
              <a:gradFill>
                <a:gsLst>
                  <a:gs pos="2917">
                    <a:schemeClr val="tx1"/>
                  </a:gs>
                  <a:gs pos="30000">
                    <a:schemeClr val="tx1"/>
                  </a:gs>
                </a:gsLst>
                <a:lin ang="5400000" scaled="0"/>
              </a:gradFill>
              <a:latin typeface="+mj-lt"/>
            </a:rPr>
            <a:t>LATAM Incident</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3/3/2014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3/3/2014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594767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DC87056A-E8F5-428F-AC0C-A0612B013C53}" type="datetime1">
              <a:rPr lang="en-US" smtClean="0">
                <a:solidFill>
                  <a:prstClr val="black"/>
                </a:solidFill>
              </a:rPr>
              <a:pPr/>
              <a:t>3/3/2014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7" name="Footer Placeholder 6"/>
          <p:cNvSpPr>
            <a:spLocks noGrp="1"/>
          </p:cNvSpPr>
          <p:nvPr>
            <p:ph type="ftr" sz="quarter" idx="12"/>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35869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DC87056A-E8F5-428F-AC0C-A0612B013C53}" type="datetime1">
              <a:rPr lang="en-US" smtClean="0">
                <a:solidFill>
                  <a:prstClr val="black"/>
                </a:solidFill>
              </a:rPr>
              <a:pPr/>
              <a:t>3/3/2014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
        <p:nvSpPr>
          <p:cNvPr id="7" name="Footer Placeholder 6"/>
          <p:cNvSpPr>
            <a:spLocks noGrp="1"/>
          </p:cNvSpPr>
          <p:nvPr>
            <p:ph type="ftr" sz="quarter" idx="12"/>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120845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10968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3978595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a:defRPr/>
            </a:pPr>
            <a:fld id="{E74353ED-ACB2-44BF-A903-985B0AF962B7}" type="datetime1">
              <a:rPr lang="en-US" smtClean="0">
                <a:solidFill>
                  <a:prstClr val="black"/>
                </a:solidFill>
              </a:rPr>
              <a:pPr>
                <a:def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pPr>
              <a:defRPr/>
            </a:pPr>
            <a:fld id="{B4008EB6-D09E-4580-8CD6-DDB14511944F}" type="slidenum">
              <a:rPr lang="en-US" smtClean="0">
                <a:solidFill>
                  <a:prstClr val="black"/>
                </a:solidFill>
              </a:rPr>
              <a:pPr>
                <a:defRPr/>
              </a:pPr>
              <a:t>14</a:t>
            </a:fld>
            <a:endParaRPr lang="en-US" dirty="0">
              <a:solidFill>
                <a:prstClr val="black"/>
              </a:solidFill>
            </a:endParaRPr>
          </a:p>
        </p:txBody>
      </p:sp>
    </p:spTree>
    <p:extLst>
      <p:ext uri="{BB962C8B-B14F-4D97-AF65-F5344CB8AC3E}">
        <p14:creationId xmlns:p14="http://schemas.microsoft.com/office/powerpoint/2010/main" val="11028645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1546000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1449375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0085833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B28EF2-5802-41A6-BB02-4683FC8EE705}"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1892575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B28EF2-5802-41A6-BB02-4683FC8EE705}"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521315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556989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B28EF2-5802-41A6-BB02-4683FC8EE705}"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40789789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3669236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0375316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810995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180021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0724668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0832675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2005856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5203358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155011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7069190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A6104239-5842-467B-A09D-4193CE28CF54}"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703154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3/3/2014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875777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75452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145967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2412334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721676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DC87056A-E8F5-428F-AC0C-A0612B013C53}" type="datetime1">
              <a:rPr lang="en-US" smtClean="0">
                <a:solidFill>
                  <a:prstClr val="black"/>
                </a:solidFill>
              </a:rPr>
              <a:pPr/>
              <a:t>3/3/2014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
        <p:nvSpPr>
          <p:cNvPr id="7" name="Footer Placeholder 6"/>
          <p:cNvSpPr>
            <a:spLocks noGrp="1"/>
          </p:cNvSpPr>
          <p:nvPr>
            <p:ph type="ftr" sz="quarter" idx="12"/>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0860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205436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2713489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11.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1129725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8141169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80702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44412547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14573275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62467668"/>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54238660"/>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50466989"/>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75974787"/>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2393601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23429566"/>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6404443"/>
      </p:ext>
    </p:extLst>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01273485"/>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80954460"/>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292956367"/>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558078302"/>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6078184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465710307"/>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817688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196289152"/>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1347334"/>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152119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60779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552471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31928129"/>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40282088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31849902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2836053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8962798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45684256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3077469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890062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04321767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74739581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49967139"/>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23869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2435177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4822541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178814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0379255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247831"/>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42402858"/>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4554300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48078777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758666877"/>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58607567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427791394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87595263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68028596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086175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23874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575491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916829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772409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58332" y="6184088"/>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601"/>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40" y="3497265"/>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037126" y="3100829"/>
            <a:ext cx="3681991" cy="633985"/>
          </a:xfrm>
          <a:prstGeom prst="rect">
            <a:avLst/>
          </a:prstGeom>
        </p:spPr>
      </p:pic>
    </p:spTree>
    <p:extLst>
      <p:ext uri="{BB962C8B-B14F-4D97-AF65-F5344CB8AC3E}">
        <p14:creationId xmlns:p14="http://schemas.microsoft.com/office/powerpoint/2010/main" val="832939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7"/>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8" y="665742"/>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8"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2"/>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8"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9" y="600048"/>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8" y="3060901"/>
            <a:ext cx="8214225" cy="1371600"/>
          </a:xfrm>
          <a:noFill/>
        </p:spPr>
        <p:txBody>
          <a:bodyPr vert="horz" wrap="square" lIns="146304" tIns="91440" rIns="146304" bIns="91440" rtlCol="0" anchor="t" anchorCtr="0">
            <a:noAutofit/>
          </a:bodyPr>
          <a:lstStyle>
            <a:lvl1pPr>
              <a:defRPr lang="en-US" sz="4398"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198"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384"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11247440" y="479426"/>
            <a:ext cx="731837" cy="155994"/>
          </a:xfrm>
          <a:prstGeom prst="rect">
            <a:avLst/>
          </a:prstGeom>
        </p:spPr>
      </p:pic>
    </p:spTree>
    <p:extLst>
      <p:ext uri="{BB962C8B-B14F-4D97-AF65-F5344CB8AC3E}">
        <p14:creationId xmlns:p14="http://schemas.microsoft.com/office/powerpoint/2010/main" val="1865395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6"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3954465"/>
            <a:ext cx="10058401" cy="1829593"/>
          </a:xfrm>
          <a:noFill/>
        </p:spPr>
        <p:txBody>
          <a:bodyPr lIns="182880" tIns="146304" rIns="182880" bIns="146304">
            <a:noAutofit/>
          </a:bodyPr>
          <a:lstStyle>
            <a:lvl1pPr marL="0" indent="0">
              <a:spcBef>
                <a:spcPts val="0"/>
              </a:spcBef>
              <a:buNone/>
              <a:defRPr sz="3598"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9" y="5741678"/>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5"/>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3" y="6282995"/>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6418269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6"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9" y="5741678"/>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5"/>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3" y="6282995"/>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2483975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1440" bIns="91440" anchor="t" anchorCtr="0"/>
          <a:lstStyle>
            <a:lvl1pPr>
              <a:defRPr sz="8798"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71" y="479427"/>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9" y="5741678"/>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5"/>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3" y="6282995"/>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09695625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1440" bIns="91440" anchor="t" anchorCtr="0"/>
          <a:lstStyle>
            <a:lvl1pPr>
              <a:defRPr sz="8798"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3931454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1440" bIns="91440" anchor="t" anchorCtr="0"/>
          <a:lstStyle>
            <a:lvl1pPr algn="l" defTabSz="932384" rtl="0" eaLnBrk="1" latinLnBrk="0" hangingPunct="1">
              <a:lnSpc>
                <a:spcPct val="90000"/>
              </a:lnSpc>
              <a:spcBef>
                <a:spcPct val="0"/>
              </a:spcBef>
              <a:buNone/>
              <a:defRPr lang="en-US" sz="8798"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82973584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1440" bIns="91440" anchor="t" anchorCtr="0"/>
          <a:lstStyle>
            <a:lvl1pPr algn="l" defTabSz="932384" rtl="0" eaLnBrk="1" latinLnBrk="0" hangingPunct="1">
              <a:lnSpc>
                <a:spcPct val="90000"/>
              </a:lnSpc>
              <a:spcBef>
                <a:spcPct val="0"/>
              </a:spcBef>
              <a:buNone/>
              <a:defRPr lang="en-US" sz="8798"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29645733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1"/>
            <a:ext cx="11889564" cy="2059025"/>
          </a:xfrm>
        </p:spPr>
        <p:txBody>
          <a:bodyPr/>
          <a:lstStyle>
            <a:lvl1pPr marL="0" indent="0">
              <a:buNone/>
              <a:defRPr/>
            </a:lvl1pPr>
            <a:lvl2pPr marL="28563" indent="0">
              <a:buNone/>
              <a:defRPr sz="2000"/>
            </a:lvl2pPr>
            <a:lvl3pPr marL="223752" indent="0">
              <a:buNone/>
              <a:defRPr sz="2000"/>
            </a:lvl3pPr>
            <a:lvl4pPr marL="476068" indent="0">
              <a:buNone/>
              <a:defRPr sz="1800"/>
            </a:lvl4pPr>
            <a:lvl5pPr marL="73949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13049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1"/>
            <a:ext cx="11889564" cy="2059025"/>
          </a:xfrm>
        </p:spPr>
        <p:txBody>
          <a:bodyPr/>
          <a:lstStyle>
            <a:lvl1pPr marL="0" indent="0">
              <a:buNone/>
              <a:defRPr>
                <a:gradFill>
                  <a:gsLst>
                    <a:gs pos="2920">
                      <a:schemeClr val="tx2"/>
                    </a:gs>
                    <a:gs pos="39000">
                      <a:schemeClr val="tx2"/>
                    </a:gs>
                  </a:gsLst>
                  <a:lin ang="5400000" scaled="0"/>
                </a:gradFill>
              </a:defRPr>
            </a:lvl1pPr>
            <a:lvl2pPr marL="28563" indent="0">
              <a:buNone/>
              <a:defRPr sz="2000"/>
            </a:lvl2pPr>
            <a:lvl3pPr marL="223752" indent="0">
              <a:buNone/>
              <a:defRPr sz="2000"/>
            </a:lvl3pPr>
            <a:lvl4pPr marL="476068" indent="0">
              <a:buNone/>
              <a:defRPr sz="1800"/>
            </a:lvl4pPr>
            <a:lvl5pPr marL="73949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21112144"/>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72361111"/>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99968625"/>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539349"/>
          </a:xfrm>
        </p:spPr>
        <p:txBody>
          <a:bodyPr wrap="square">
            <a:spAutoFit/>
          </a:bodyPr>
          <a:lstStyle>
            <a:lvl1pPr marL="0" indent="0">
              <a:spcBef>
                <a:spcPts val="1224"/>
              </a:spcBef>
              <a:buClr>
                <a:schemeClr val="tx1"/>
              </a:buClr>
              <a:buFont typeface="Wingdings" pitchFamily="2" charset="2"/>
              <a:buNone/>
              <a:defRPr sz="3598"/>
            </a:lvl1pPr>
            <a:lvl2pPr marL="0" indent="0">
              <a:buNone/>
              <a:defRPr sz="2000"/>
            </a:lvl2pPr>
            <a:lvl3pPr marL="231686" indent="0">
              <a:buNone/>
              <a:tabLst/>
              <a:defRPr sz="2000"/>
            </a:lvl3pPr>
            <a:lvl4pPr marL="460198" indent="0">
              <a:buNone/>
              <a:defRPr/>
            </a:lvl4pPr>
            <a:lvl5pPr marL="68553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9349"/>
          </a:xfrm>
        </p:spPr>
        <p:txBody>
          <a:bodyPr wrap="square">
            <a:spAutoFit/>
          </a:bodyPr>
          <a:lstStyle>
            <a:lvl1pPr marL="0" indent="0">
              <a:spcBef>
                <a:spcPts val="1224"/>
              </a:spcBef>
              <a:buClr>
                <a:schemeClr val="tx1"/>
              </a:buClr>
              <a:buFont typeface="Wingdings" pitchFamily="2" charset="2"/>
              <a:buNone/>
              <a:defRPr sz="3598"/>
            </a:lvl1pPr>
            <a:lvl2pPr marL="0" indent="0">
              <a:buNone/>
              <a:defRPr sz="2000"/>
            </a:lvl2pPr>
            <a:lvl3pPr marL="231686" indent="0">
              <a:buNone/>
              <a:tabLst/>
              <a:defRPr sz="2000"/>
            </a:lvl3pPr>
            <a:lvl4pPr marL="460198" indent="0">
              <a:buNone/>
              <a:defRPr/>
            </a:lvl4pPr>
            <a:lvl5pPr marL="68553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6607209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0" indent="0">
              <a:spcBef>
                <a:spcPts val="1224"/>
              </a:spcBef>
              <a:buClr>
                <a:schemeClr val="tx1"/>
              </a:buClr>
              <a:buFont typeface="Wingdings" pitchFamily="2" charset="2"/>
              <a:buNone/>
              <a:defRPr sz="3598">
                <a:gradFill>
                  <a:gsLst>
                    <a:gs pos="5109">
                      <a:schemeClr val="tx2"/>
                    </a:gs>
                    <a:gs pos="25000">
                      <a:schemeClr val="tx2"/>
                    </a:gs>
                  </a:gsLst>
                  <a:lin ang="5400000" scaled="0"/>
                </a:gradFill>
              </a:defRPr>
            </a:lvl1pPr>
            <a:lvl2pPr marL="0" indent="0">
              <a:buNone/>
              <a:defRPr sz="2000"/>
            </a:lvl2pPr>
            <a:lvl3pPr marL="231686" indent="0">
              <a:buNone/>
              <a:tabLst/>
              <a:defRPr sz="2000"/>
            </a:lvl3pPr>
            <a:lvl4pPr marL="460198" indent="0">
              <a:buNone/>
              <a:defRPr/>
            </a:lvl4pPr>
            <a:lvl5pPr marL="68553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0" indent="0">
              <a:spcBef>
                <a:spcPts val="1224"/>
              </a:spcBef>
              <a:buClr>
                <a:schemeClr val="tx1"/>
              </a:buClr>
              <a:buFont typeface="Wingdings" pitchFamily="2" charset="2"/>
              <a:buNone/>
              <a:defRPr sz="3598">
                <a:gradFill>
                  <a:gsLst>
                    <a:gs pos="100000">
                      <a:schemeClr val="tx2"/>
                    </a:gs>
                    <a:gs pos="0">
                      <a:schemeClr val="tx2"/>
                    </a:gs>
                  </a:gsLst>
                  <a:lin ang="5400000" scaled="0"/>
                </a:gradFill>
              </a:defRPr>
            </a:lvl1pPr>
            <a:lvl2pPr marL="0" indent="0">
              <a:buNone/>
              <a:defRPr sz="2000"/>
            </a:lvl2pPr>
            <a:lvl3pPr marL="231686" indent="0">
              <a:buNone/>
              <a:tabLst/>
              <a:defRPr sz="2000"/>
            </a:lvl3pPr>
            <a:lvl4pPr marL="460198" indent="0">
              <a:buNone/>
              <a:defRPr/>
            </a:lvl4pPr>
            <a:lvl5pPr marL="68553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41758963"/>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607035"/>
          </a:xfrm>
        </p:spPr>
        <p:txBody>
          <a:bodyPr wrap="square">
            <a:spAutoFit/>
          </a:bodyPr>
          <a:lstStyle>
            <a:lvl1pPr marL="287227" indent="-287227">
              <a:spcBef>
                <a:spcPts val="1224"/>
              </a:spcBef>
              <a:buClr>
                <a:schemeClr val="tx1"/>
              </a:buClr>
              <a:buFont typeface="Wingdings" panose="05000000000000000000" pitchFamily="2" charset="2"/>
              <a:buChar char="§"/>
              <a:defRPr sz="3598"/>
            </a:lvl1pPr>
            <a:lvl2pPr marL="530962" indent="-233105">
              <a:defRPr sz="2400"/>
            </a:lvl2pPr>
            <a:lvl3pPr marL="699316" indent="-168355">
              <a:tabLst/>
              <a:defRPr sz="2000"/>
            </a:lvl3pPr>
            <a:lvl4pPr marL="880619" indent="-181305">
              <a:defRPr/>
            </a:lvl4pPr>
            <a:lvl5pPr marL="1048973"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607035"/>
          </a:xfrm>
        </p:spPr>
        <p:txBody>
          <a:bodyPr wrap="square">
            <a:spAutoFit/>
          </a:bodyPr>
          <a:lstStyle>
            <a:lvl1pPr marL="287227" indent="-287227">
              <a:spcBef>
                <a:spcPts val="1224"/>
              </a:spcBef>
              <a:buClr>
                <a:schemeClr val="tx1"/>
              </a:buClr>
              <a:buFont typeface="Wingdings" panose="05000000000000000000" pitchFamily="2" charset="2"/>
              <a:buChar char="§"/>
              <a:defRPr sz="3598"/>
            </a:lvl1pPr>
            <a:lvl2pPr marL="530962" indent="-233105">
              <a:defRPr sz="2400"/>
            </a:lvl2pPr>
            <a:lvl3pPr marL="699316" indent="-168355">
              <a:tabLst/>
              <a:defRPr sz="2000"/>
            </a:lvl3pPr>
            <a:lvl4pPr marL="880619" indent="-181305">
              <a:defRPr/>
            </a:lvl4pPr>
            <a:lvl5pPr marL="1048973"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8471461"/>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603790"/>
          </a:xfrm>
        </p:spPr>
        <p:txBody>
          <a:bodyPr wrap="square">
            <a:spAutoFit/>
          </a:bodyPr>
          <a:lstStyle>
            <a:lvl1pPr marL="287227" indent="-287227">
              <a:spcBef>
                <a:spcPts val="1224"/>
              </a:spcBef>
              <a:buClr>
                <a:schemeClr val="tx2"/>
              </a:buClr>
              <a:buFont typeface="Wingdings" panose="05000000000000000000" pitchFamily="2" charset="2"/>
              <a:buChar char="§"/>
              <a:defRPr sz="3598">
                <a:gradFill>
                  <a:gsLst>
                    <a:gs pos="5109">
                      <a:schemeClr val="tx2"/>
                    </a:gs>
                    <a:gs pos="100000">
                      <a:schemeClr val="tx2"/>
                    </a:gs>
                  </a:gsLst>
                  <a:lin ang="5400000" scaled="0"/>
                </a:gradFill>
              </a:defRPr>
            </a:lvl1pPr>
            <a:lvl2pPr marL="530962" indent="-233105">
              <a:defRPr sz="2400"/>
            </a:lvl2pPr>
            <a:lvl3pPr marL="699316" indent="-168355">
              <a:tabLst/>
              <a:defRPr sz="2000"/>
            </a:lvl3pPr>
            <a:lvl4pPr marL="880619" indent="-181305">
              <a:defRPr/>
            </a:lvl4pPr>
            <a:lvl5pPr marL="1048973"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603790"/>
          </a:xfrm>
        </p:spPr>
        <p:txBody>
          <a:bodyPr wrap="square">
            <a:spAutoFit/>
          </a:bodyPr>
          <a:lstStyle>
            <a:lvl1pPr marL="287227" indent="-287227">
              <a:spcBef>
                <a:spcPts val="1224"/>
              </a:spcBef>
              <a:buClr>
                <a:schemeClr val="tx2"/>
              </a:buClr>
              <a:buFont typeface="Wingdings" panose="05000000000000000000" pitchFamily="2" charset="2"/>
              <a:buChar char="§"/>
              <a:defRPr sz="3598">
                <a:gradFill>
                  <a:gsLst>
                    <a:gs pos="5109">
                      <a:schemeClr val="tx2"/>
                    </a:gs>
                    <a:gs pos="100000">
                      <a:schemeClr val="tx2"/>
                    </a:gs>
                  </a:gsLst>
                  <a:lin ang="5400000" scaled="0"/>
                </a:gradFill>
              </a:defRPr>
            </a:lvl1pPr>
            <a:lvl2pPr marL="530962" indent="-233105">
              <a:defRPr sz="2400"/>
            </a:lvl2pPr>
            <a:lvl3pPr marL="699316" indent="-168355">
              <a:tabLst/>
              <a:defRPr sz="2000"/>
            </a:lvl3pPr>
            <a:lvl4pPr marL="880619" indent="-181305">
              <a:defRPr/>
            </a:lvl4pPr>
            <a:lvl5pPr marL="1048973"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9945575"/>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82570156"/>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5"/>
            <a:ext cx="11889564" cy="917575"/>
          </a:xfrm>
        </p:spPr>
        <p:txBody>
          <a:bodyPr/>
          <a:lstStyle>
            <a:lvl1pPr>
              <a:defRPr sz="7196" baseline="0"/>
            </a:lvl1pPr>
          </a:lstStyle>
          <a:p>
            <a:r>
              <a:rPr lang="en-US" smtClean="0"/>
              <a:t>Click to edit Master title style</a:t>
            </a:r>
            <a:endParaRPr lang="en-US" dirty="0"/>
          </a:p>
        </p:txBody>
      </p:sp>
    </p:spTree>
    <p:extLst>
      <p:ext uri="{BB962C8B-B14F-4D97-AF65-F5344CB8AC3E}">
        <p14:creationId xmlns:p14="http://schemas.microsoft.com/office/powerpoint/2010/main" val="2787272367"/>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7" y="2125664"/>
            <a:ext cx="8219813" cy="1828800"/>
          </a:xfrm>
        </p:spPr>
        <p:txBody>
          <a:bodyPr/>
          <a:lstStyle>
            <a:lvl1pPr>
              <a:defRPr sz="5998" baseline="0"/>
            </a:lvl1pPr>
          </a:lstStyle>
          <a:p>
            <a:r>
              <a:rPr lang="en-US" smtClean="0"/>
              <a:t>Click to edit Master title style</a:t>
            </a:r>
            <a:endParaRPr lang="en-US" dirty="0"/>
          </a:p>
        </p:txBody>
      </p:sp>
    </p:spTree>
    <p:extLst>
      <p:ext uri="{BB962C8B-B14F-4D97-AF65-F5344CB8AC3E}">
        <p14:creationId xmlns:p14="http://schemas.microsoft.com/office/powerpoint/2010/main" val="660128757"/>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7" y="2125664"/>
            <a:ext cx="8219813" cy="1828800"/>
          </a:xfrm>
        </p:spPr>
        <p:txBody>
          <a:bodyPr/>
          <a:lstStyle>
            <a:lvl1pPr>
              <a:defRPr sz="5998" baseline="0"/>
            </a:lvl1pPr>
          </a:lstStyle>
          <a:p>
            <a:r>
              <a:rPr lang="en-US" smtClean="0"/>
              <a:t>Click to edit Master title style</a:t>
            </a:r>
            <a:endParaRPr lang="en-US" dirty="0"/>
          </a:p>
        </p:txBody>
      </p:sp>
    </p:spTree>
    <p:extLst>
      <p:ext uri="{BB962C8B-B14F-4D97-AF65-F5344CB8AC3E}">
        <p14:creationId xmlns:p14="http://schemas.microsoft.com/office/powerpoint/2010/main" val="11420737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8"/>
            <a:ext cx="10058399" cy="917575"/>
          </a:xfrm>
        </p:spPr>
        <p:txBody>
          <a:bodyPr/>
          <a:lstStyle>
            <a:lvl1pPr marL="233274" indent="-233274">
              <a:defRPr sz="5998"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198"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2715473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5"/>
            <a:ext cx="10058399" cy="917575"/>
          </a:xfrm>
        </p:spPr>
        <p:txBody>
          <a:bodyPr/>
          <a:lstStyle>
            <a:lvl1pPr marL="282465" indent="-282465">
              <a:tabLst>
                <a:tab pos="282465" algn="l"/>
              </a:tabLst>
              <a:defRPr sz="5998"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198"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80160654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8" y="2430464"/>
            <a:ext cx="11887200" cy="932563"/>
          </a:xfrm>
        </p:spPr>
        <p:txBody>
          <a:bodyPr/>
          <a:lstStyle>
            <a:lvl1pPr marL="0" indent="0">
              <a:buNone/>
              <a:defRPr sz="5398">
                <a:gradFill>
                  <a:gsLst>
                    <a:gs pos="3333">
                      <a:schemeClr val="tx1"/>
                    </a:gs>
                    <a:gs pos="39000">
                      <a:schemeClr val="tx1"/>
                    </a:gs>
                  </a:gsLst>
                  <a:lin ang="5400000" scaled="0"/>
                </a:gradFill>
              </a:defRPr>
            </a:lvl1pPr>
            <a:lvl2pPr marL="0" indent="0">
              <a:buFontTx/>
              <a:buNone/>
              <a:defRPr sz="2000"/>
            </a:lvl2pPr>
            <a:lvl3pPr marL="228513" indent="0">
              <a:buNone/>
              <a:defRPr/>
            </a:lvl3pPr>
            <a:lvl4pPr marL="457024" indent="0">
              <a:buNone/>
              <a:defRPr/>
            </a:lvl4pPr>
            <a:lvl5pPr marL="685537" indent="0">
              <a:buNone/>
              <a:defRPr/>
            </a:lvl5pPr>
          </a:lstStyle>
          <a:p>
            <a:pPr lvl="0"/>
            <a:r>
              <a:rPr lang="en-US" smtClean="0"/>
              <a:t>Click to edit Master text styles</a:t>
            </a:r>
          </a:p>
        </p:txBody>
      </p:sp>
      <p:sp>
        <p:nvSpPr>
          <p:cNvPr id="4" name="Title 1"/>
          <p:cNvSpPr>
            <a:spLocks noGrp="1"/>
          </p:cNvSpPr>
          <p:nvPr>
            <p:ph type="title"/>
          </p:nvPr>
        </p:nvSpPr>
        <p:spPr>
          <a:xfrm>
            <a:off x="282576" y="1211265"/>
            <a:ext cx="11889564" cy="917575"/>
          </a:xfrm>
        </p:spPr>
        <p:txBody>
          <a:bodyPr/>
          <a:lstStyle>
            <a:lvl1pPr>
              <a:defRPr sz="7196"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11020422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7412444"/>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20341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40622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768240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5" tIns="46625" rIns="46625" bIns="46625" numCol="1" spcCol="0" rtlCol="0" fromWordArt="0" anchor="ctr" anchorCtr="0" forceAA="0" compatLnSpc="1">
            <a:prstTxWarp prst="textNoShape">
              <a:avLst/>
            </a:prstTxWarp>
            <a:noAutofit/>
          </a:bodyPr>
          <a:lstStyle/>
          <a:p>
            <a:pPr algn="ctr" defTabSz="932114" fontAlgn="base">
              <a:spcBef>
                <a:spcPct val="0"/>
              </a:spcBef>
              <a:spcAft>
                <a:spcPct val="0"/>
              </a:spcAft>
              <a:defRPr/>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4"/>
            <a:ext cx="11887199" cy="2131353"/>
          </a:xfrm>
        </p:spPr>
        <p:txBody>
          <a:bodyPr/>
          <a:lstStyle>
            <a:lvl1pPr marL="0" indent="0">
              <a:buNone/>
              <a:defRPr sz="3298">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2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38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249"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59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5067193"/>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0" y="1212852"/>
            <a:ext cx="11887200" cy="2443746"/>
          </a:xfrm>
          <a:prstGeom prst="rect">
            <a:avLst/>
          </a:prstGeom>
        </p:spPr>
        <p:txBody>
          <a:bodyPr/>
          <a:lstStyle>
            <a:lvl1pPr marL="290401" indent="-290401">
              <a:buClr>
                <a:schemeClr val="tx1"/>
              </a:buClr>
              <a:buSzPct val="90000"/>
              <a:buFont typeface="Wingdings" panose="05000000000000000000" pitchFamily="2" charset="2"/>
              <a:buChar char="§"/>
              <a:defRPr sz="359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81" indent="-280881">
              <a:buClr>
                <a:schemeClr val="tx1"/>
              </a:buClr>
              <a:buSzPct val="90000"/>
              <a:buFont typeface="Wingdings" panose="05000000000000000000" pitchFamily="2" charset="2"/>
              <a:buChar char="§"/>
              <a:defRPr sz="3198">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82" indent="-290401">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95" indent="-228513">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706" indent="-228513">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3373559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436475" cy="466301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436475" cy="4663018"/>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66368" y="5058881"/>
            <a:ext cx="7928253" cy="1492165"/>
          </a:xfrm>
        </p:spPr>
        <p:txBody>
          <a:bodyPr anchor="ctr">
            <a:normAutofit/>
          </a:bodyPr>
          <a:lstStyle>
            <a:lvl1pPr algn="r">
              <a:defRPr sz="5100" spc="204" baseline="0"/>
            </a:lvl1pPr>
          </a:lstStyle>
          <a:p>
            <a:r>
              <a:rPr lang="en-US" smtClean="0"/>
              <a:t>Click to edit Master title style</a:t>
            </a:r>
            <a:endParaRPr lang="en-US" dirty="0"/>
          </a:p>
        </p:txBody>
      </p:sp>
      <p:sp>
        <p:nvSpPr>
          <p:cNvPr id="3" name="Subtitle 2"/>
          <p:cNvSpPr>
            <a:spLocks noGrp="1"/>
          </p:cNvSpPr>
          <p:nvPr>
            <p:ph type="subTitle" idx="1"/>
          </p:nvPr>
        </p:nvSpPr>
        <p:spPr>
          <a:xfrm>
            <a:off x="8783260" y="5058881"/>
            <a:ext cx="3264575" cy="1492165"/>
          </a:xfrm>
        </p:spPr>
        <p:txBody>
          <a:bodyPr lIns="91440" rIns="91440" anchor="ctr">
            <a:normAutofit/>
          </a:bodyPr>
          <a:lstStyle>
            <a:lvl1pPr marL="0" indent="0" algn="l">
              <a:lnSpc>
                <a:spcPct val="100000"/>
              </a:lnSpc>
              <a:spcBef>
                <a:spcPts val="0"/>
              </a:spcBef>
              <a:buNone/>
              <a:defRPr sz="1836">
                <a:solidFill>
                  <a:schemeClr val="tx1">
                    <a:lumMod val="95000"/>
                    <a:lumOff val="5000"/>
                  </a:schemeClr>
                </a:solidFill>
              </a:defRPr>
            </a:lvl1pPr>
            <a:lvl2pPr marL="466298" indent="0" algn="ctr">
              <a:buNone/>
              <a:defRPr sz="1836"/>
            </a:lvl2pPr>
            <a:lvl3pPr marL="932597" indent="0" algn="ctr">
              <a:buNone/>
              <a:defRPr sz="1836"/>
            </a:lvl3pPr>
            <a:lvl4pPr marL="1398895" indent="0" algn="ctr">
              <a:buNone/>
              <a:defRPr sz="1836"/>
            </a:lvl4pPr>
            <a:lvl5pPr marL="1865193" indent="0" algn="ctr">
              <a:buNone/>
              <a:defRPr sz="1836"/>
            </a:lvl5pPr>
            <a:lvl6pPr marL="2331491" indent="0" algn="ctr">
              <a:buNone/>
              <a:defRPr sz="1836"/>
            </a:lvl6pPr>
            <a:lvl7pPr marL="2797790" indent="0" algn="ctr">
              <a:buNone/>
              <a:defRPr sz="1836"/>
            </a:lvl7pPr>
            <a:lvl8pPr marL="3264088" indent="0" algn="ctr">
              <a:buNone/>
              <a:defRPr sz="1836"/>
            </a:lvl8pPr>
            <a:lvl9pPr marL="3730386" indent="0" algn="ctr">
              <a:buNone/>
              <a:defRPr sz="1836"/>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pPr defTabSz="466298">
              <a:defRPr/>
            </a:pPr>
            <a:fld id="{6AD6EE87-EBD5-4F12-A48A-63ACA297AC8F}" type="datetimeFigureOut">
              <a:rPr lang="en-US" smtClean="0">
                <a:solidFill>
                  <a:prstClr val="black">
                    <a:lumMod val="95000"/>
                    <a:lumOff val="5000"/>
                  </a:prstClr>
                </a:solidFill>
              </a:rPr>
              <a:pPr defTabSz="466298">
                <a:defRPr/>
              </a:pPr>
              <a:t>3/3/2014</a:t>
            </a:fld>
            <a:endParaRPr lang="en-US" dirty="0">
              <a:solidFill>
                <a:prstClr val="black">
                  <a:lumMod val="95000"/>
                  <a:lumOff val="5000"/>
                </a:prstClr>
              </a:solidFill>
            </a:endParaRPr>
          </a:p>
        </p:txBody>
      </p:sp>
      <p:sp>
        <p:nvSpPr>
          <p:cNvPr id="5" name="Footer Placeholder 4"/>
          <p:cNvSpPr>
            <a:spLocks noGrp="1"/>
          </p:cNvSpPr>
          <p:nvPr>
            <p:ph type="ftr" sz="quarter" idx="11"/>
          </p:nvPr>
        </p:nvSpPr>
        <p:spPr/>
        <p:txBody>
          <a:bodyPr/>
          <a:lstStyle/>
          <a:p>
            <a:pPr defTabSz="466298">
              <a:defRPr/>
            </a:pPr>
            <a:endParaRPr lang="en-US" dirty="0">
              <a:solidFill>
                <a:prstClr val="black">
                  <a:lumMod val="95000"/>
                  <a:lumOff val="5000"/>
                </a:prstClr>
              </a:solidFill>
            </a:endParaRPr>
          </a:p>
        </p:txBody>
      </p:sp>
      <p:sp>
        <p:nvSpPr>
          <p:cNvPr id="6" name="Slide Number Placeholder 5"/>
          <p:cNvSpPr>
            <a:spLocks noGrp="1"/>
          </p:cNvSpPr>
          <p:nvPr>
            <p:ph type="sldNum" sz="quarter" idx="12"/>
          </p:nvPr>
        </p:nvSpPr>
        <p:spPr/>
        <p:txBody>
          <a:bodyPr/>
          <a:lstStyle/>
          <a:p>
            <a:pPr defTabSz="466298">
              <a:defRPr/>
            </a:pPr>
            <a:fld id="{4FAB73BC-B049-4115-A692-8D63A059BFB8}" type="slidenum">
              <a:rPr lang="en-US" smtClean="0">
                <a:solidFill>
                  <a:prstClr val="black">
                    <a:lumMod val="95000"/>
                    <a:lumOff val="5000"/>
                  </a:prstClr>
                </a:solidFill>
              </a:rPr>
              <a:pPr defTabSz="466298">
                <a:defRPr/>
              </a:pPr>
              <a:t>‹#›</a:t>
            </a:fld>
            <a:endParaRPr lang="en-US" dirty="0">
              <a:solidFill>
                <a:prstClr val="black">
                  <a:lumMod val="95000"/>
                  <a:lumOff val="5000"/>
                </a:prstClr>
              </a:solidFill>
            </a:endParaRPr>
          </a:p>
        </p:txBody>
      </p:sp>
      <p:cxnSp>
        <p:nvCxnSpPr>
          <p:cNvPr id="8" name="Straight Connector 7"/>
          <p:cNvCxnSpPr/>
          <p:nvPr/>
        </p:nvCxnSpPr>
        <p:spPr>
          <a:xfrm flipV="1">
            <a:off x="8555017" y="5368901"/>
            <a:ext cx="0" cy="932603"/>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470783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466298">
              <a:defRPr/>
            </a:pPr>
            <a:fld id="{A5D3794B-289A-4A80-97D7-111025398D45}" type="datetimeFigureOut">
              <a:rPr lang="en-US" smtClean="0">
                <a:solidFill>
                  <a:prstClr val="black">
                    <a:lumMod val="95000"/>
                    <a:lumOff val="5000"/>
                  </a:prstClr>
                </a:solidFill>
              </a:rPr>
              <a:pPr defTabSz="466298">
                <a:defRPr/>
              </a:pPr>
              <a:t>3/3/2014</a:t>
            </a:fld>
            <a:endParaRPr lang="en-US" dirty="0">
              <a:solidFill>
                <a:prstClr val="black">
                  <a:lumMod val="95000"/>
                  <a:lumOff val="5000"/>
                </a:prstClr>
              </a:solidFill>
            </a:endParaRPr>
          </a:p>
        </p:txBody>
      </p:sp>
      <p:sp>
        <p:nvSpPr>
          <p:cNvPr id="5" name="Footer Placeholder 4"/>
          <p:cNvSpPr>
            <a:spLocks noGrp="1"/>
          </p:cNvSpPr>
          <p:nvPr>
            <p:ph type="ftr" sz="quarter" idx="11"/>
          </p:nvPr>
        </p:nvSpPr>
        <p:spPr/>
        <p:txBody>
          <a:bodyPr/>
          <a:lstStyle/>
          <a:p>
            <a:pPr defTabSz="466298">
              <a:defRPr/>
            </a:pPr>
            <a:endParaRPr lang="en-US" dirty="0">
              <a:solidFill>
                <a:prstClr val="black">
                  <a:lumMod val="95000"/>
                  <a:lumOff val="5000"/>
                </a:prstClr>
              </a:solidFill>
            </a:endParaRPr>
          </a:p>
        </p:txBody>
      </p:sp>
      <p:sp>
        <p:nvSpPr>
          <p:cNvPr id="6" name="Slide Number Placeholder 5"/>
          <p:cNvSpPr>
            <a:spLocks noGrp="1"/>
          </p:cNvSpPr>
          <p:nvPr>
            <p:ph type="sldNum" sz="quarter" idx="12"/>
          </p:nvPr>
        </p:nvSpPr>
        <p:spPr/>
        <p:txBody>
          <a:bodyPr/>
          <a:lstStyle/>
          <a:p>
            <a:pPr defTabSz="466298">
              <a:defRPr/>
            </a:pPr>
            <a:fld id="{4FAB73BC-B049-4115-A692-8D63A059BFB8}" type="slidenum">
              <a:rPr lang="en-US" smtClean="0">
                <a:solidFill>
                  <a:prstClr val="black">
                    <a:lumMod val="95000"/>
                    <a:lumOff val="5000"/>
                  </a:prstClr>
                </a:solidFill>
              </a:rPr>
              <a:pPr defTabSz="466298">
                <a:defRPr/>
              </a:pPr>
              <a:t>‹#›</a:t>
            </a:fld>
            <a:endParaRPr lang="en-US" dirty="0">
              <a:solidFill>
                <a:prstClr val="black">
                  <a:lumMod val="95000"/>
                  <a:lumOff val="5000"/>
                </a:prstClr>
              </a:solidFill>
            </a:endParaRPr>
          </a:p>
        </p:txBody>
      </p:sp>
    </p:spTree>
    <p:extLst>
      <p:ext uri="{BB962C8B-B14F-4D97-AF65-F5344CB8AC3E}">
        <p14:creationId xmlns:p14="http://schemas.microsoft.com/office/powerpoint/2010/main" val="409112600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436475" cy="466301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436475" cy="4663018"/>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66368" y="5058881"/>
            <a:ext cx="7928253" cy="1492165"/>
          </a:xfrm>
        </p:spPr>
        <p:txBody>
          <a:bodyPr anchor="ctr">
            <a:normAutofit/>
          </a:bodyPr>
          <a:lstStyle>
            <a:lvl1pPr algn="r">
              <a:defRPr sz="5100" b="0" spc="204"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783260" y="5058881"/>
            <a:ext cx="3264575" cy="1492165"/>
          </a:xfrm>
        </p:spPr>
        <p:txBody>
          <a:bodyPr lIns="91440" rIns="91440" anchor="ctr">
            <a:normAutofit/>
          </a:bodyPr>
          <a:lstStyle>
            <a:lvl1pPr marL="0" indent="0">
              <a:lnSpc>
                <a:spcPct val="100000"/>
              </a:lnSpc>
              <a:spcBef>
                <a:spcPts val="0"/>
              </a:spcBef>
              <a:buNone/>
              <a:defRPr sz="1836">
                <a:solidFill>
                  <a:schemeClr val="tx1">
                    <a:lumMod val="95000"/>
                    <a:lumOff val="5000"/>
                  </a:schemeClr>
                </a:solidFill>
              </a:defRPr>
            </a:lvl1pPr>
            <a:lvl2pPr marL="466298" indent="0">
              <a:buNone/>
              <a:defRPr sz="1836">
                <a:solidFill>
                  <a:schemeClr val="tx1">
                    <a:tint val="75000"/>
                  </a:schemeClr>
                </a:solidFill>
              </a:defRPr>
            </a:lvl2pPr>
            <a:lvl3pPr marL="932597" indent="0">
              <a:buNone/>
              <a:defRPr sz="1632">
                <a:solidFill>
                  <a:schemeClr val="tx1">
                    <a:tint val="75000"/>
                  </a:schemeClr>
                </a:solidFill>
              </a:defRPr>
            </a:lvl3pPr>
            <a:lvl4pPr marL="1398895" indent="0">
              <a:buNone/>
              <a:defRPr sz="1428">
                <a:solidFill>
                  <a:schemeClr val="tx1">
                    <a:tint val="75000"/>
                  </a:schemeClr>
                </a:solidFill>
              </a:defRPr>
            </a:lvl4pPr>
            <a:lvl5pPr marL="1865193" indent="0">
              <a:buNone/>
              <a:defRPr sz="1428">
                <a:solidFill>
                  <a:schemeClr val="tx1">
                    <a:tint val="75000"/>
                  </a:schemeClr>
                </a:solidFill>
              </a:defRPr>
            </a:lvl5pPr>
            <a:lvl6pPr marL="2331491" indent="0">
              <a:buNone/>
              <a:defRPr sz="1428">
                <a:solidFill>
                  <a:schemeClr val="tx1">
                    <a:tint val="75000"/>
                  </a:schemeClr>
                </a:solidFill>
              </a:defRPr>
            </a:lvl6pPr>
            <a:lvl7pPr marL="2797790" indent="0">
              <a:buNone/>
              <a:defRPr sz="1428">
                <a:solidFill>
                  <a:schemeClr val="tx1">
                    <a:tint val="75000"/>
                  </a:schemeClr>
                </a:solidFill>
              </a:defRPr>
            </a:lvl7pPr>
            <a:lvl8pPr marL="3264088" indent="0">
              <a:buNone/>
              <a:defRPr sz="1428">
                <a:solidFill>
                  <a:schemeClr val="tx1">
                    <a:tint val="75000"/>
                  </a:schemeClr>
                </a:solidFill>
              </a:defRPr>
            </a:lvl8pPr>
            <a:lvl9pPr marL="3730386" indent="0">
              <a:buNone/>
              <a:defRPr sz="1428">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466298">
              <a:defRPr/>
            </a:pPr>
            <a:fld id="{5A61015F-7CC6-4D0A-9D87-873EA4C304CC}" type="datetimeFigureOut">
              <a:rPr lang="en-US" smtClean="0">
                <a:solidFill>
                  <a:prstClr val="black">
                    <a:lumMod val="95000"/>
                    <a:lumOff val="5000"/>
                  </a:prstClr>
                </a:solidFill>
              </a:rPr>
              <a:pPr defTabSz="466298">
                <a:defRPr/>
              </a:pPr>
              <a:t>3/3/2014</a:t>
            </a:fld>
            <a:endParaRPr lang="en-US" dirty="0">
              <a:solidFill>
                <a:prstClr val="black">
                  <a:lumMod val="95000"/>
                  <a:lumOff val="5000"/>
                </a:prstClr>
              </a:solidFill>
            </a:endParaRPr>
          </a:p>
        </p:txBody>
      </p:sp>
      <p:sp>
        <p:nvSpPr>
          <p:cNvPr id="5" name="Footer Placeholder 4"/>
          <p:cNvSpPr>
            <a:spLocks noGrp="1"/>
          </p:cNvSpPr>
          <p:nvPr>
            <p:ph type="ftr" sz="quarter" idx="11"/>
          </p:nvPr>
        </p:nvSpPr>
        <p:spPr/>
        <p:txBody>
          <a:bodyPr/>
          <a:lstStyle/>
          <a:p>
            <a:pPr defTabSz="466298">
              <a:defRPr/>
            </a:pPr>
            <a:endParaRPr lang="en-US" dirty="0">
              <a:solidFill>
                <a:prstClr val="black">
                  <a:lumMod val="95000"/>
                  <a:lumOff val="5000"/>
                </a:prstClr>
              </a:solidFill>
            </a:endParaRPr>
          </a:p>
        </p:txBody>
      </p:sp>
      <p:sp>
        <p:nvSpPr>
          <p:cNvPr id="6" name="Slide Number Placeholder 5"/>
          <p:cNvSpPr>
            <a:spLocks noGrp="1"/>
          </p:cNvSpPr>
          <p:nvPr>
            <p:ph type="sldNum" sz="quarter" idx="12"/>
          </p:nvPr>
        </p:nvSpPr>
        <p:spPr/>
        <p:txBody>
          <a:bodyPr/>
          <a:lstStyle/>
          <a:p>
            <a:pPr defTabSz="466298">
              <a:defRPr/>
            </a:pPr>
            <a:fld id="{4FAB73BC-B049-4115-A692-8D63A059BFB8}" type="slidenum">
              <a:rPr lang="en-US" smtClean="0">
                <a:solidFill>
                  <a:prstClr val="black">
                    <a:lumMod val="95000"/>
                    <a:lumOff val="5000"/>
                  </a:prstClr>
                </a:solidFill>
              </a:rPr>
              <a:pPr defTabSz="466298">
                <a:defRPr/>
              </a:pPr>
              <a:t>‹#›</a:t>
            </a:fld>
            <a:endParaRPr lang="en-US" dirty="0">
              <a:solidFill>
                <a:prstClr val="black">
                  <a:lumMod val="95000"/>
                  <a:lumOff val="5000"/>
                </a:prstClr>
              </a:solidFill>
            </a:endParaRPr>
          </a:p>
        </p:txBody>
      </p:sp>
      <p:cxnSp>
        <p:nvCxnSpPr>
          <p:cNvPr id="8" name="Straight Connector 7"/>
          <p:cNvCxnSpPr/>
          <p:nvPr/>
        </p:nvCxnSpPr>
        <p:spPr>
          <a:xfrm flipV="1">
            <a:off x="8555017" y="5368901"/>
            <a:ext cx="0" cy="932603"/>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011797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44664" y="596866"/>
            <a:ext cx="9914980" cy="152946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44663" y="2331508"/>
            <a:ext cx="4850225" cy="410345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09418" y="2331508"/>
            <a:ext cx="4850225" cy="410345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466298">
              <a:defRPr/>
            </a:pPr>
            <a:fld id="{93C6A301-0538-44EC-B09D-202E1042A48B}" type="datetimeFigureOut">
              <a:rPr lang="en-US" smtClean="0">
                <a:solidFill>
                  <a:prstClr val="black">
                    <a:lumMod val="95000"/>
                    <a:lumOff val="5000"/>
                  </a:prstClr>
                </a:solidFill>
              </a:rPr>
              <a:pPr defTabSz="466298">
                <a:defRPr/>
              </a:pPr>
              <a:t>3/3/2014</a:t>
            </a:fld>
            <a:endParaRPr lang="en-US" dirty="0">
              <a:solidFill>
                <a:prstClr val="black">
                  <a:lumMod val="95000"/>
                  <a:lumOff val="5000"/>
                </a:prstClr>
              </a:solidFill>
            </a:endParaRPr>
          </a:p>
        </p:txBody>
      </p:sp>
      <p:sp>
        <p:nvSpPr>
          <p:cNvPr id="6" name="Footer Placeholder 5"/>
          <p:cNvSpPr>
            <a:spLocks noGrp="1"/>
          </p:cNvSpPr>
          <p:nvPr>
            <p:ph type="ftr" sz="quarter" idx="11"/>
          </p:nvPr>
        </p:nvSpPr>
        <p:spPr/>
        <p:txBody>
          <a:bodyPr/>
          <a:lstStyle/>
          <a:p>
            <a:pPr defTabSz="466298">
              <a:defRPr/>
            </a:pPr>
            <a:endParaRPr lang="en-US" dirty="0">
              <a:solidFill>
                <a:prstClr val="black">
                  <a:lumMod val="95000"/>
                  <a:lumOff val="5000"/>
                </a:prstClr>
              </a:solidFill>
            </a:endParaRPr>
          </a:p>
        </p:txBody>
      </p:sp>
      <p:sp>
        <p:nvSpPr>
          <p:cNvPr id="7" name="Slide Number Placeholder 6"/>
          <p:cNvSpPr>
            <a:spLocks noGrp="1"/>
          </p:cNvSpPr>
          <p:nvPr>
            <p:ph type="sldNum" sz="quarter" idx="12"/>
          </p:nvPr>
        </p:nvSpPr>
        <p:spPr/>
        <p:txBody>
          <a:bodyPr/>
          <a:lstStyle/>
          <a:p>
            <a:pPr defTabSz="466298">
              <a:defRPr/>
            </a:pPr>
            <a:fld id="{4FAB73BC-B049-4115-A692-8D63A059BFB8}" type="slidenum">
              <a:rPr lang="en-US" smtClean="0">
                <a:solidFill>
                  <a:prstClr val="black">
                    <a:lumMod val="95000"/>
                    <a:lumOff val="5000"/>
                  </a:prstClr>
                </a:solidFill>
              </a:rPr>
              <a:pPr defTabSz="466298">
                <a:defRPr/>
              </a:pPr>
              <a:t>‹#›</a:t>
            </a:fld>
            <a:endParaRPr lang="en-US" dirty="0">
              <a:solidFill>
                <a:prstClr val="black">
                  <a:lumMod val="95000"/>
                  <a:lumOff val="5000"/>
                </a:prstClr>
              </a:solidFill>
            </a:endParaRPr>
          </a:p>
        </p:txBody>
      </p:sp>
    </p:spTree>
    <p:extLst>
      <p:ext uri="{BB962C8B-B14F-4D97-AF65-F5344CB8AC3E}">
        <p14:creationId xmlns:p14="http://schemas.microsoft.com/office/powerpoint/2010/main" val="4035767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44664" y="2223027"/>
            <a:ext cx="4850225" cy="839343"/>
          </a:xfrm>
        </p:spPr>
        <p:txBody>
          <a:bodyPr lIns="137160" rIns="137160" anchor="ctr">
            <a:normAutofit/>
          </a:bodyPr>
          <a:lstStyle>
            <a:lvl1pPr marL="0" indent="0">
              <a:spcBef>
                <a:spcPts val="0"/>
              </a:spcBef>
              <a:spcAft>
                <a:spcPts val="0"/>
              </a:spcAft>
              <a:buNone/>
              <a:defRPr sz="2346" b="0" cap="none" baseline="0">
                <a:solidFill>
                  <a:schemeClr val="accent1"/>
                </a:solidFill>
                <a:latin typeface="+mn-lt"/>
              </a:defRPr>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4" name="Content Placeholder 3"/>
          <p:cNvSpPr>
            <a:spLocks noGrp="1"/>
          </p:cNvSpPr>
          <p:nvPr>
            <p:ph sz="half" idx="2"/>
          </p:nvPr>
        </p:nvSpPr>
        <p:spPr>
          <a:xfrm>
            <a:off x="1044664" y="3026869"/>
            <a:ext cx="4850225" cy="340809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11018" y="2223027"/>
            <a:ext cx="4850225" cy="839343"/>
          </a:xfrm>
        </p:spPr>
        <p:txBody>
          <a:bodyPr lIns="137160" rIns="137160" anchor="ctr">
            <a:normAutofit/>
          </a:bodyPr>
          <a:lstStyle>
            <a:lvl1pPr marL="0" indent="0">
              <a:spcBef>
                <a:spcPts val="0"/>
              </a:spcBef>
              <a:spcAft>
                <a:spcPts val="0"/>
              </a:spcAft>
              <a:buNone/>
              <a:defRPr lang="en-US" sz="2346" b="0" kern="1200" cap="none" baseline="0" dirty="0">
                <a:solidFill>
                  <a:schemeClr val="accent1"/>
                </a:solidFill>
                <a:latin typeface="+mn-lt"/>
                <a:ea typeface="+mn-ea"/>
                <a:cs typeface="+mn-cs"/>
              </a:defRPr>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marL="0" lvl="0" indent="0" algn="l" defTabSz="932597" rtl="0" eaLnBrk="1" latinLnBrk="0" hangingPunct="1">
              <a:lnSpc>
                <a:spcPct val="90000"/>
              </a:lnSpc>
              <a:spcBef>
                <a:spcPts val="1836"/>
              </a:spcBef>
              <a:buNone/>
            </a:pPr>
            <a:r>
              <a:rPr lang="en-US" smtClean="0"/>
              <a:t>Click to edit Master text styles</a:t>
            </a:r>
          </a:p>
        </p:txBody>
      </p:sp>
      <p:sp>
        <p:nvSpPr>
          <p:cNvPr id="6" name="Content Placeholder 5"/>
          <p:cNvSpPr>
            <a:spLocks noGrp="1"/>
          </p:cNvSpPr>
          <p:nvPr>
            <p:ph sz="quarter" idx="4"/>
          </p:nvPr>
        </p:nvSpPr>
        <p:spPr>
          <a:xfrm>
            <a:off x="6111018" y="3026869"/>
            <a:ext cx="4850225" cy="340809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466298">
              <a:defRPr/>
            </a:pPr>
            <a:fld id="{D789574A-8875-45EF-8EA2-3CAA0F7ABC4C}" type="datetimeFigureOut">
              <a:rPr lang="en-US" smtClean="0">
                <a:solidFill>
                  <a:prstClr val="black">
                    <a:lumMod val="95000"/>
                    <a:lumOff val="5000"/>
                  </a:prstClr>
                </a:solidFill>
              </a:rPr>
              <a:pPr defTabSz="466298">
                <a:defRPr/>
              </a:pPr>
              <a:t>3/3/2014</a:t>
            </a:fld>
            <a:endParaRPr lang="en-US" dirty="0">
              <a:solidFill>
                <a:prstClr val="black">
                  <a:lumMod val="95000"/>
                  <a:lumOff val="5000"/>
                </a:prstClr>
              </a:solidFill>
            </a:endParaRPr>
          </a:p>
        </p:txBody>
      </p:sp>
      <p:sp>
        <p:nvSpPr>
          <p:cNvPr id="8" name="Footer Placeholder 7"/>
          <p:cNvSpPr>
            <a:spLocks noGrp="1"/>
          </p:cNvSpPr>
          <p:nvPr>
            <p:ph type="ftr" sz="quarter" idx="11"/>
          </p:nvPr>
        </p:nvSpPr>
        <p:spPr/>
        <p:txBody>
          <a:bodyPr/>
          <a:lstStyle/>
          <a:p>
            <a:pPr defTabSz="466298">
              <a:defRPr/>
            </a:pPr>
            <a:endParaRPr lang="en-US" dirty="0">
              <a:solidFill>
                <a:prstClr val="black">
                  <a:lumMod val="95000"/>
                  <a:lumOff val="5000"/>
                </a:prstClr>
              </a:solidFill>
            </a:endParaRPr>
          </a:p>
        </p:txBody>
      </p:sp>
      <p:sp>
        <p:nvSpPr>
          <p:cNvPr id="9" name="Slide Number Placeholder 8"/>
          <p:cNvSpPr>
            <a:spLocks noGrp="1"/>
          </p:cNvSpPr>
          <p:nvPr>
            <p:ph type="sldNum" sz="quarter" idx="12"/>
          </p:nvPr>
        </p:nvSpPr>
        <p:spPr/>
        <p:txBody>
          <a:bodyPr/>
          <a:lstStyle/>
          <a:p>
            <a:pPr defTabSz="466298">
              <a:defRPr/>
            </a:pPr>
            <a:fld id="{4FAB73BC-B049-4115-A692-8D63A059BFB8}" type="slidenum">
              <a:rPr lang="en-US" smtClean="0">
                <a:solidFill>
                  <a:prstClr val="black">
                    <a:lumMod val="95000"/>
                    <a:lumOff val="5000"/>
                  </a:prstClr>
                </a:solidFill>
              </a:rPr>
              <a:pPr defTabSz="466298">
                <a:defRPr/>
              </a:pPr>
              <a:t>‹#›</a:t>
            </a:fld>
            <a:endParaRPr lang="en-US" dirty="0">
              <a:solidFill>
                <a:prstClr val="black">
                  <a:lumMod val="95000"/>
                  <a:lumOff val="5000"/>
                </a:prstClr>
              </a:solidFill>
            </a:endParaRPr>
          </a:p>
        </p:txBody>
      </p:sp>
    </p:spTree>
    <p:extLst>
      <p:ext uri="{BB962C8B-B14F-4D97-AF65-F5344CB8AC3E}">
        <p14:creationId xmlns:p14="http://schemas.microsoft.com/office/powerpoint/2010/main" val="250567261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466298">
              <a:defRPr/>
            </a:pPr>
            <a:fld id="{67EF4D4C-5367-4C26-9E2B-D8088D7FCA81}" type="datetimeFigureOut">
              <a:rPr lang="en-US" smtClean="0">
                <a:solidFill>
                  <a:prstClr val="black">
                    <a:lumMod val="95000"/>
                    <a:lumOff val="5000"/>
                  </a:prstClr>
                </a:solidFill>
              </a:rPr>
              <a:pPr defTabSz="466298">
                <a:defRPr/>
              </a:pPr>
              <a:t>3/3/2014</a:t>
            </a:fld>
            <a:endParaRPr lang="en-US" dirty="0">
              <a:solidFill>
                <a:prstClr val="black">
                  <a:lumMod val="95000"/>
                  <a:lumOff val="5000"/>
                </a:prstClr>
              </a:solidFill>
            </a:endParaRPr>
          </a:p>
        </p:txBody>
      </p:sp>
      <p:sp>
        <p:nvSpPr>
          <p:cNvPr id="4" name="Footer Placeholder 3"/>
          <p:cNvSpPr>
            <a:spLocks noGrp="1"/>
          </p:cNvSpPr>
          <p:nvPr>
            <p:ph type="ftr" sz="quarter" idx="11"/>
          </p:nvPr>
        </p:nvSpPr>
        <p:spPr/>
        <p:txBody>
          <a:bodyPr/>
          <a:lstStyle/>
          <a:p>
            <a:pPr defTabSz="466298">
              <a:defRPr/>
            </a:pPr>
            <a:endParaRPr lang="en-US" dirty="0">
              <a:solidFill>
                <a:prstClr val="black">
                  <a:lumMod val="95000"/>
                  <a:lumOff val="5000"/>
                </a:prstClr>
              </a:solidFill>
            </a:endParaRPr>
          </a:p>
        </p:txBody>
      </p:sp>
      <p:sp>
        <p:nvSpPr>
          <p:cNvPr id="5" name="Slide Number Placeholder 4"/>
          <p:cNvSpPr>
            <a:spLocks noGrp="1"/>
          </p:cNvSpPr>
          <p:nvPr>
            <p:ph type="sldNum" sz="quarter" idx="12"/>
          </p:nvPr>
        </p:nvSpPr>
        <p:spPr/>
        <p:txBody>
          <a:bodyPr/>
          <a:lstStyle/>
          <a:p>
            <a:pPr defTabSz="466298">
              <a:defRPr/>
            </a:pPr>
            <a:fld id="{4FAB73BC-B049-4115-A692-8D63A059BFB8}" type="slidenum">
              <a:rPr lang="en-US" smtClean="0">
                <a:solidFill>
                  <a:prstClr val="black">
                    <a:lumMod val="95000"/>
                    <a:lumOff val="5000"/>
                  </a:prstClr>
                </a:solidFill>
              </a:rPr>
              <a:pPr defTabSz="466298">
                <a:defRPr/>
              </a:pPr>
              <a:t>‹#›</a:t>
            </a:fld>
            <a:endParaRPr lang="en-US" dirty="0">
              <a:solidFill>
                <a:prstClr val="black">
                  <a:lumMod val="95000"/>
                  <a:lumOff val="5000"/>
                </a:prstClr>
              </a:solidFill>
            </a:endParaRPr>
          </a:p>
        </p:txBody>
      </p:sp>
    </p:spTree>
    <p:extLst>
      <p:ext uri="{BB962C8B-B14F-4D97-AF65-F5344CB8AC3E}">
        <p14:creationId xmlns:p14="http://schemas.microsoft.com/office/powerpoint/2010/main" val="16204260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466298">
              <a:defRPr/>
            </a:pPr>
            <a:fld id="{56E91E96-98B0-4413-9547-46F3504108EF}" type="datetimeFigureOut">
              <a:rPr lang="en-US" smtClean="0">
                <a:solidFill>
                  <a:prstClr val="black">
                    <a:lumMod val="95000"/>
                    <a:lumOff val="5000"/>
                  </a:prstClr>
                </a:solidFill>
              </a:rPr>
              <a:pPr defTabSz="466298">
                <a:defRPr/>
              </a:pPr>
              <a:t>3/3/2014</a:t>
            </a:fld>
            <a:endParaRPr lang="en-US" dirty="0">
              <a:solidFill>
                <a:prstClr val="black">
                  <a:lumMod val="95000"/>
                  <a:lumOff val="5000"/>
                </a:prstClr>
              </a:solidFill>
            </a:endParaRPr>
          </a:p>
        </p:txBody>
      </p:sp>
      <p:sp>
        <p:nvSpPr>
          <p:cNvPr id="3" name="Footer Placeholder 2"/>
          <p:cNvSpPr>
            <a:spLocks noGrp="1"/>
          </p:cNvSpPr>
          <p:nvPr>
            <p:ph type="ftr" sz="quarter" idx="11"/>
          </p:nvPr>
        </p:nvSpPr>
        <p:spPr/>
        <p:txBody>
          <a:bodyPr/>
          <a:lstStyle/>
          <a:p>
            <a:pPr defTabSz="466298">
              <a:defRPr/>
            </a:pPr>
            <a:endParaRPr lang="en-US" dirty="0">
              <a:solidFill>
                <a:prstClr val="black">
                  <a:lumMod val="95000"/>
                  <a:lumOff val="5000"/>
                </a:prstClr>
              </a:solidFill>
            </a:endParaRPr>
          </a:p>
        </p:txBody>
      </p:sp>
      <p:sp>
        <p:nvSpPr>
          <p:cNvPr id="4" name="Slide Number Placeholder 3"/>
          <p:cNvSpPr>
            <a:spLocks noGrp="1"/>
          </p:cNvSpPr>
          <p:nvPr>
            <p:ph type="sldNum" sz="quarter" idx="12"/>
          </p:nvPr>
        </p:nvSpPr>
        <p:spPr/>
        <p:txBody>
          <a:bodyPr/>
          <a:lstStyle/>
          <a:p>
            <a:pPr defTabSz="466298">
              <a:defRPr/>
            </a:pPr>
            <a:fld id="{4FAB73BC-B049-4115-A692-8D63A059BFB8}" type="slidenum">
              <a:rPr lang="en-US" smtClean="0">
                <a:solidFill>
                  <a:prstClr val="black">
                    <a:lumMod val="95000"/>
                    <a:lumOff val="5000"/>
                  </a:prstClr>
                </a:solidFill>
              </a:rPr>
              <a:pPr defTabSz="466298">
                <a:defRPr/>
              </a:pPr>
              <a:t>‹#›</a:t>
            </a:fld>
            <a:endParaRPr lang="en-US" dirty="0">
              <a:solidFill>
                <a:prstClr val="black">
                  <a:lumMod val="95000"/>
                  <a:lumOff val="5000"/>
                </a:prstClr>
              </a:solidFill>
            </a:endParaRPr>
          </a:p>
        </p:txBody>
      </p:sp>
    </p:spTree>
    <p:extLst>
      <p:ext uri="{BB962C8B-B14F-4D97-AF65-F5344CB8AC3E}">
        <p14:creationId xmlns:p14="http://schemas.microsoft.com/office/powerpoint/2010/main" val="343556254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44664" y="480896"/>
            <a:ext cx="4477131" cy="1771946"/>
          </a:xfrm>
        </p:spPr>
        <p:txBody>
          <a:bodyPr>
            <a:noAutofit/>
          </a:bodyPr>
          <a:lstStyle>
            <a:lvl1pPr>
              <a:lnSpc>
                <a:spcPct val="80000"/>
              </a:lnSpc>
              <a:defRPr sz="4080"/>
            </a:lvl1pPr>
          </a:lstStyle>
          <a:p>
            <a:r>
              <a:rPr lang="en-US" smtClean="0"/>
              <a:t>Click to edit Master title style</a:t>
            </a:r>
            <a:endParaRPr lang="en-US" dirty="0"/>
          </a:p>
        </p:txBody>
      </p:sp>
      <p:sp>
        <p:nvSpPr>
          <p:cNvPr id="3" name="Content Placeholder 2"/>
          <p:cNvSpPr>
            <a:spLocks noGrp="1"/>
          </p:cNvSpPr>
          <p:nvPr>
            <p:ph idx="1"/>
          </p:nvPr>
        </p:nvSpPr>
        <p:spPr>
          <a:xfrm>
            <a:off x="5829598" y="839343"/>
            <a:ext cx="5792288" cy="5287861"/>
          </a:xfrm>
        </p:spPr>
        <p:txBody>
          <a:bodyPr/>
          <a:lstStyle>
            <a:lvl1pPr>
              <a:defRPr sz="2448"/>
            </a:lvl1pPr>
            <a:lvl2pPr>
              <a:defRPr sz="2040"/>
            </a:lvl2pPr>
            <a:lvl3pPr>
              <a:defRPr sz="1632"/>
            </a:lvl3pPr>
            <a:lvl4pPr>
              <a:defRPr sz="1632"/>
            </a:lvl4pPr>
            <a:lvl5pPr>
              <a:defRPr sz="1632"/>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44664" y="2302447"/>
            <a:ext cx="4477131" cy="3837192"/>
          </a:xfrm>
        </p:spPr>
        <p:txBody>
          <a:bodyPr lIns="91440" rIns="91440">
            <a:normAutofit/>
          </a:bodyPr>
          <a:lstStyle>
            <a:lvl1pPr marL="0" indent="0">
              <a:lnSpc>
                <a:spcPct val="108000"/>
              </a:lnSpc>
              <a:spcBef>
                <a:spcPts val="612"/>
              </a:spcBef>
              <a:buNone/>
              <a:defRPr sz="1632"/>
            </a:lvl1pPr>
            <a:lvl2pPr marL="466298" indent="0">
              <a:buNone/>
              <a:defRPr sz="1224"/>
            </a:lvl2pPr>
            <a:lvl3pPr marL="932597" indent="0">
              <a:buNone/>
              <a:defRPr sz="1020"/>
            </a:lvl3pPr>
            <a:lvl4pPr marL="1398895" indent="0">
              <a:buNone/>
              <a:defRPr sz="918"/>
            </a:lvl4pPr>
            <a:lvl5pPr marL="1865193" indent="0">
              <a:buNone/>
              <a:defRPr sz="918"/>
            </a:lvl5pPr>
            <a:lvl6pPr marL="2331491" indent="0">
              <a:buNone/>
              <a:defRPr sz="918"/>
            </a:lvl6pPr>
            <a:lvl7pPr marL="2797790" indent="0">
              <a:buNone/>
              <a:defRPr sz="918"/>
            </a:lvl7pPr>
            <a:lvl8pPr marL="3264088" indent="0">
              <a:buNone/>
              <a:defRPr sz="918"/>
            </a:lvl8pPr>
            <a:lvl9pPr marL="3730386" indent="0">
              <a:buNone/>
              <a:defRPr sz="918"/>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466298">
              <a:defRPr/>
            </a:pPr>
            <a:fld id="{05C68B11-C5A8-448C-8CE9-B1A273C79CFC}" type="datetimeFigureOut">
              <a:rPr lang="en-US" smtClean="0">
                <a:solidFill>
                  <a:prstClr val="black">
                    <a:lumMod val="95000"/>
                    <a:lumOff val="5000"/>
                  </a:prstClr>
                </a:solidFill>
              </a:rPr>
              <a:pPr defTabSz="466298">
                <a:defRPr/>
              </a:pPr>
              <a:t>3/3/2014</a:t>
            </a:fld>
            <a:endParaRPr lang="en-US" dirty="0">
              <a:solidFill>
                <a:prstClr val="black">
                  <a:lumMod val="95000"/>
                  <a:lumOff val="5000"/>
                </a:prstClr>
              </a:solidFill>
            </a:endParaRPr>
          </a:p>
        </p:txBody>
      </p:sp>
      <p:sp>
        <p:nvSpPr>
          <p:cNvPr id="6" name="Footer Placeholder 5"/>
          <p:cNvSpPr>
            <a:spLocks noGrp="1"/>
          </p:cNvSpPr>
          <p:nvPr>
            <p:ph type="ftr" sz="quarter" idx="11"/>
          </p:nvPr>
        </p:nvSpPr>
        <p:spPr/>
        <p:txBody>
          <a:bodyPr/>
          <a:lstStyle/>
          <a:p>
            <a:pPr defTabSz="466298">
              <a:defRPr/>
            </a:pPr>
            <a:endParaRPr lang="en-US" dirty="0">
              <a:solidFill>
                <a:prstClr val="black">
                  <a:lumMod val="95000"/>
                  <a:lumOff val="5000"/>
                </a:prstClr>
              </a:solidFill>
            </a:endParaRPr>
          </a:p>
        </p:txBody>
      </p:sp>
      <p:sp>
        <p:nvSpPr>
          <p:cNvPr id="7" name="Slide Number Placeholder 6"/>
          <p:cNvSpPr>
            <a:spLocks noGrp="1"/>
          </p:cNvSpPr>
          <p:nvPr>
            <p:ph type="sldNum" sz="quarter" idx="12"/>
          </p:nvPr>
        </p:nvSpPr>
        <p:spPr/>
        <p:txBody>
          <a:bodyPr/>
          <a:lstStyle/>
          <a:p>
            <a:pPr defTabSz="466298">
              <a:defRPr/>
            </a:pPr>
            <a:fld id="{4FAB73BC-B049-4115-A692-8D63A059BFB8}" type="slidenum">
              <a:rPr lang="en-US" smtClean="0">
                <a:solidFill>
                  <a:prstClr val="black">
                    <a:lumMod val="95000"/>
                    <a:lumOff val="5000"/>
                  </a:prstClr>
                </a:solidFill>
              </a:rPr>
              <a:pPr defTabSz="466298">
                <a:defRPr/>
              </a:pPr>
              <a:t>‹#›</a:t>
            </a:fld>
            <a:endParaRPr lang="en-US" dirty="0">
              <a:solidFill>
                <a:prstClr val="black">
                  <a:lumMod val="95000"/>
                  <a:lumOff val="5000"/>
                </a:prstClr>
              </a:solidFill>
            </a:endParaRPr>
          </a:p>
        </p:txBody>
      </p:sp>
    </p:spTree>
    <p:extLst>
      <p:ext uri="{BB962C8B-B14F-4D97-AF65-F5344CB8AC3E}">
        <p14:creationId xmlns:p14="http://schemas.microsoft.com/office/powerpoint/2010/main" val="264858317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6368" y="5058882"/>
            <a:ext cx="7928253" cy="1492165"/>
          </a:xfrm>
        </p:spPr>
        <p:txBody>
          <a:bodyPr anchor="ctr">
            <a:normAutofit/>
          </a:bodyPr>
          <a:lstStyle>
            <a:lvl1pPr algn="r">
              <a:defRPr sz="5100" spc="204"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433366" cy="4663017"/>
          </a:xfrm>
          <a:solidFill>
            <a:schemeClr val="accent1">
              <a:lumMod val="60000"/>
              <a:lumOff val="40000"/>
            </a:schemeClr>
          </a:solidFill>
        </p:spPr>
        <p:txBody>
          <a:bodyPr lIns="457200" tIns="365760" rIns="45720" bIns="45720" anchor="t"/>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r>
              <a:rPr lang="en-US" smtClean="0"/>
              <a:t>Click icon to add picture</a:t>
            </a:r>
            <a:endParaRPr lang="en-US" dirty="0"/>
          </a:p>
        </p:txBody>
      </p:sp>
      <p:sp>
        <p:nvSpPr>
          <p:cNvPr id="4" name="Text Placeholder 3"/>
          <p:cNvSpPr>
            <a:spLocks noGrp="1"/>
          </p:cNvSpPr>
          <p:nvPr>
            <p:ph type="body" sz="half" idx="2"/>
          </p:nvPr>
        </p:nvSpPr>
        <p:spPr>
          <a:xfrm>
            <a:off x="8783260" y="5058882"/>
            <a:ext cx="3264575" cy="1492165"/>
          </a:xfrm>
        </p:spPr>
        <p:txBody>
          <a:bodyPr lIns="91440" rIns="91440" anchor="ctr">
            <a:normAutofit/>
          </a:bodyPr>
          <a:lstStyle>
            <a:lvl1pPr marL="0" indent="0">
              <a:lnSpc>
                <a:spcPct val="100000"/>
              </a:lnSpc>
              <a:spcBef>
                <a:spcPts val="0"/>
              </a:spcBef>
              <a:buNone/>
              <a:defRPr sz="1836">
                <a:solidFill>
                  <a:schemeClr val="tx1">
                    <a:lumMod val="95000"/>
                    <a:lumOff val="5000"/>
                  </a:schemeClr>
                </a:solidFill>
              </a:defRPr>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466298">
              <a:defRPr/>
            </a:pPr>
            <a:fld id="{C7616CA0-919D-4A49-9C8A-62FDFB3A5183}" type="datetimeFigureOut">
              <a:rPr lang="en-US" smtClean="0">
                <a:solidFill>
                  <a:prstClr val="black">
                    <a:lumMod val="95000"/>
                    <a:lumOff val="5000"/>
                  </a:prstClr>
                </a:solidFill>
              </a:rPr>
              <a:pPr defTabSz="466298">
                <a:defRPr/>
              </a:pPr>
              <a:t>3/3/2014</a:t>
            </a:fld>
            <a:endParaRPr lang="en-US" dirty="0">
              <a:solidFill>
                <a:prstClr val="black">
                  <a:lumMod val="95000"/>
                  <a:lumOff val="5000"/>
                </a:prstClr>
              </a:solidFill>
            </a:endParaRPr>
          </a:p>
        </p:txBody>
      </p:sp>
      <p:sp>
        <p:nvSpPr>
          <p:cNvPr id="6" name="Footer Placeholder 5"/>
          <p:cNvSpPr>
            <a:spLocks noGrp="1"/>
          </p:cNvSpPr>
          <p:nvPr>
            <p:ph type="ftr" sz="quarter" idx="11"/>
          </p:nvPr>
        </p:nvSpPr>
        <p:spPr/>
        <p:txBody>
          <a:bodyPr/>
          <a:lstStyle/>
          <a:p>
            <a:pPr defTabSz="466298">
              <a:defRPr/>
            </a:pPr>
            <a:endParaRPr lang="en-US" dirty="0">
              <a:solidFill>
                <a:prstClr val="black">
                  <a:lumMod val="95000"/>
                  <a:lumOff val="5000"/>
                </a:prstClr>
              </a:solidFill>
            </a:endParaRPr>
          </a:p>
        </p:txBody>
      </p:sp>
      <p:sp>
        <p:nvSpPr>
          <p:cNvPr id="7" name="Slide Number Placeholder 6"/>
          <p:cNvSpPr>
            <a:spLocks noGrp="1"/>
          </p:cNvSpPr>
          <p:nvPr>
            <p:ph type="sldNum" sz="quarter" idx="12"/>
          </p:nvPr>
        </p:nvSpPr>
        <p:spPr/>
        <p:txBody>
          <a:bodyPr/>
          <a:lstStyle/>
          <a:p>
            <a:pPr defTabSz="466298">
              <a:defRPr/>
            </a:pPr>
            <a:fld id="{867E5644-1E61-4311-A31E-84CB9C7AA8A9}" type="slidenum">
              <a:rPr lang="en-US" smtClean="0">
                <a:solidFill>
                  <a:prstClr val="black">
                    <a:lumMod val="95000"/>
                    <a:lumOff val="5000"/>
                  </a:prstClr>
                </a:solidFill>
              </a:rPr>
              <a:pPr defTabSz="466298">
                <a:defRPr/>
              </a:pPr>
              <a:t>‹#›</a:t>
            </a:fld>
            <a:endParaRPr lang="en-US" dirty="0">
              <a:solidFill>
                <a:prstClr val="black">
                  <a:lumMod val="95000"/>
                  <a:lumOff val="5000"/>
                </a:prstClr>
              </a:solidFill>
            </a:endParaRPr>
          </a:p>
        </p:txBody>
      </p:sp>
      <p:cxnSp>
        <p:nvCxnSpPr>
          <p:cNvPr id="8" name="Straight Connector 7"/>
          <p:cNvCxnSpPr/>
          <p:nvPr/>
        </p:nvCxnSpPr>
        <p:spPr>
          <a:xfrm flipV="1">
            <a:off x="8555017" y="5368901"/>
            <a:ext cx="0" cy="93260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703315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466298">
              <a:defRPr/>
            </a:pPr>
            <a:fld id="{4CD73815-2707-4475-8F1A-B873CB631BB4}" type="datetimeFigureOut">
              <a:rPr lang="en-US" smtClean="0">
                <a:solidFill>
                  <a:prstClr val="black">
                    <a:lumMod val="95000"/>
                    <a:lumOff val="5000"/>
                  </a:prstClr>
                </a:solidFill>
              </a:rPr>
              <a:pPr defTabSz="466298">
                <a:defRPr/>
              </a:pPr>
              <a:t>3/3/2014</a:t>
            </a:fld>
            <a:endParaRPr lang="en-US" dirty="0">
              <a:solidFill>
                <a:prstClr val="black">
                  <a:lumMod val="95000"/>
                  <a:lumOff val="5000"/>
                </a:prstClr>
              </a:solidFill>
            </a:endParaRPr>
          </a:p>
        </p:txBody>
      </p:sp>
      <p:sp>
        <p:nvSpPr>
          <p:cNvPr id="5" name="Footer Placeholder 4"/>
          <p:cNvSpPr>
            <a:spLocks noGrp="1"/>
          </p:cNvSpPr>
          <p:nvPr>
            <p:ph type="ftr" sz="quarter" idx="11"/>
          </p:nvPr>
        </p:nvSpPr>
        <p:spPr/>
        <p:txBody>
          <a:bodyPr/>
          <a:lstStyle/>
          <a:p>
            <a:pPr defTabSz="466298">
              <a:defRPr/>
            </a:pPr>
            <a:endParaRPr lang="en-US" dirty="0">
              <a:solidFill>
                <a:prstClr val="black">
                  <a:lumMod val="95000"/>
                  <a:lumOff val="5000"/>
                </a:prstClr>
              </a:solidFill>
            </a:endParaRPr>
          </a:p>
        </p:txBody>
      </p:sp>
      <p:sp>
        <p:nvSpPr>
          <p:cNvPr id="6" name="Slide Number Placeholder 5"/>
          <p:cNvSpPr>
            <a:spLocks noGrp="1"/>
          </p:cNvSpPr>
          <p:nvPr>
            <p:ph type="sldNum" sz="quarter" idx="12"/>
          </p:nvPr>
        </p:nvSpPr>
        <p:spPr/>
        <p:txBody>
          <a:bodyPr/>
          <a:lstStyle/>
          <a:p>
            <a:pPr defTabSz="466298">
              <a:defRPr/>
            </a:pPr>
            <a:fld id="{4FAB73BC-B049-4115-A692-8D63A059BFB8}" type="slidenum">
              <a:rPr lang="en-US" smtClean="0">
                <a:solidFill>
                  <a:prstClr val="black">
                    <a:lumMod val="95000"/>
                    <a:lumOff val="5000"/>
                  </a:prstClr>
                </a:solidFill>
              </a:rPr>
              <a:pPr defTabSz="466298">
                <a:defRPr/>
              </a:pPr>
              <a:t>‹#›</a:t>
            </a:fld>
            <a:endParaRPr lang="en-US" dirty="0">
              <a:solidFill>
                <a:prstClr val="black">
                  <a:lumMod val="95000"/>
                  <a:lumOff val="5000"/>
                </a:prstClr>
              </a:solidFill>
            </a:endParaRPr>
          </a:p>
        </p:txBody>
      </p:sp>
    </p:spTree>
    <p:extLst>
      <p:ext uri="{BB962C8B-B14F-4D97-AF65-F5344CB8AC3E}">
        <p14:creationId xmlns:p14="http://schemas.microsoft.com/office/powerpoint/2010/main" val="131816771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99853" y="777169"/>
            <a:ext cx="2681615" cy="5517903"/>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10465" y="777169"/>
            <a:ext cx="7733933" cy="55179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466298">
              <a:defRPr/>
            </a:pPr>
            <a:fld id="{2A4AFB99-0EAB-4182-AFF8-E214C82A68F6}" type="datetimeFigureOut">
              <a:rPr lang="en-US" smtClean="0">
                <a:solidFill>
                  <a:prstClr val="black">
                    <a:lumMod val="95000"/>
                    <a:lumOff val="5000"/>
                  </a:prstClr>
                </a:solidFill>
              </a:rPr>
              <a:pPr defTabSz="466298">
                <a:defRPr/>
              </a:pPr>
              <a:t>3/3/2014</a:t>
            </a:fld>
            <a:endParaRPr lang="en-US" dirty="0">
              <a:solidFill>
                <a:prstClr val="black">
                  <a:lumMod val="95000"/>
                  <a:lumOff val="5000"/>
                </a:prstClr>
              </a:solidFill>
            </a:endParaRPr>
          </a:p>
        </p:txBody>
      </p:sp>
      <p:sp>
        <p:nvSpPr>
          <p:cNvPr id="5" name="Footer Placeholder 4"/>
          <p:cNvSpPr>
            <a:spLocks noGrp="1"/>
          </p:cNvSpPr>
          <p:nvPr>
            <p:ph type="ftr" sz="quarter" idx="11"/>
          </p:nvPr>
        </p:nvSpPr>
        <p:spPr/>
        <p:txBody>
          <a:bodyPr/>
          <a:lstStyle/>
          <a:p>
            <a:pPr defTabSz="466298">
              <a:defRPr/>
            </a:pPr>
            <a:endParaRPr lang="en-US" dirty="0">
              <a:solidFill>
                <a:prstClr val="black">
                  <a:lumMod val="95000"/>
                  <a:lumOff val="5000"/>
                </a:prstClr>
              </a:solidFill>
            </a:endParaRPr>
          </a:p>
        </p:txBody>
      </p:sp>
      <p:sp>
        <p:nvSpPr>
          <p:cNvPr id="6" name="Slide Number Placeholder 5"/>
          <p:cNvSpPr>
            <a:spLocks noGrp="1"/>
          </p:cNvSpPr>
          <p:nvPr>
            <p:ph type="sldNum" sz="quarter" idx="12"/>
          </p:nvPr>
        </p:nvSpPr>
        <p:spPr/>
        <p:txBody>
          <a:bodyPr/>
          <a:lstStyle/>
          <a:p>
            <a:pPr defTabSz="466298">
              <a:defRPr/>
            </a:pPr>
            <a:fld id="{4FAB73BC-B049-4115-A692-8D63A059BFB8}" type="slidenum">
              <a:rPr lang="en-US" smtClean="0">
                <a:solidFill>
                  <a:prstClr val="black">
                    <a:lumMod val="95000"/>
                    <a:lumOff val="5000"/>
                  </a:prstClr>
                </a:solidFill>
              </a:rPr>
              <a:pPr defTabSz="466298">
                <a:defRPr/>
              </a:pPr>
              <a:t>‹#›</a:t>
            </a:fld>
            <a:endParaRPr lang="en-US" dirty="0">
              <a:solidFill>
                <a:prstClr val="black">
                  <a:lumMod val="95000"/>
                  <a:lumOff val="5000"/>
                </a:prstClr>
              </a:solidFill>
            </a:endParaRPr>
          </a:p>
        </p:txBody>
      </p:sp>
      <p:cxnSp>
        <p:nvCxnSpPr>
          <p:cNvPr id="7" name="Straight Connector 6"/>
          <p:cNvCxnSpPr/>
          <p:nvPr/>
        </p:nvCxnSpPr>
        <p:spPr>
          <a:xfrm rot="5400000" flipV="1">
            <a:off x="10260092" y="60376"/>
            <a:ext cx="0" cy="932736"/>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168622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071466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6168142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220222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29" Type="http://schemas.openxmlformats.org/officeDocument/2006/relationships/slideLayout" Target="../slideLayouts/slideLayout85.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31" Type="http://schemas.openxmlformats.org/officeDocument/2006/relationships/image" Target="../media/image1.png"/><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3.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theme" Target="../theme/theme4.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slideLayout" Target="../slideLayouts/slideLayout109.xml"/><Relationship Id="rId18" Type="http://schemas.openxmlformats.org/officeDocument/2006/relationships/slideLayout" Target="../slideLayouts/slideLayout114.xml"/><Relationship Id="rId26" Type="http://schemas.openxmlformats.org/officeDocument/2006/relationships/slideLayout" Target="../slideLayouts/slideLayout122.xml"/><Relationship Id="rId3" Type="http://schemas.openxmlformats.org/officeDocument/2006/relationships/slideLayout" Target="../slideLayouts/slideLayout99.xml"/><Relationship Id="rId21" Type="http://schemas.openxmlformats.org/officeDocument/2006/relationships/slideLayout" Target="../slideLayouts/slideLayout117.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17" Type="http://schemas.openxmlformats.org/officeDocument/2006/relationships/slideLayout" Target="../slideLayouts/slideLayout113.xml"/><Relationship Id="rId25" Type="http://schemas.openxmlformats.org/officeDocument/2006/relationships/slideLayout" Target="../slideLayouts/slideLayout121.xml"/><Relationship Id="rId2" Type="http://schemas.openxmlformats.org/officeDocument/2006/relationships/slideLayout" Target="../slideLayouts/slideLayout98.xml"/><Relationship Id="rId16" Type="http://schemas.openxmlformats.org/officeDocument/2006/relationships/slideLayout" Target="../slideLayouts/slideLayout112.xml"/><Relationship Id="rId20" Type="http://schemas.openxmlformats.org/officeDocument/2006/relationships/slideLayout" Target="../slideLayouts/slideLayout116.xml"/><Relationship Id="rId29" Type="http://schemas.openxmlformats.org/officeDocument/2006/relationships/slideLayout" Target="../slideLayouts/slideLayout125.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24" Type="http://schemas.openxmlformats.org/officeDocument/2006/relationships/slideLayout" Target="../slideLayouts/slideLayout120.xml"/><Relationship Id="rId5" Type="http://schemas.openxmlformats.org/officeDocument/2006/relationships/slideLayout" Target="../slideLayouts/slideLayout101.xml"/><Relationship Id="rId15" Type="http://schemas.openxmlformats.org/officeDocument/2006/relationships/slideLayout" Target="../slideLayouts/slideLayout111.xml"/><Relationship Id="rId23" Type="http://schemas.openxmlformats.org/officeDocument/2006/relationships/slideLayout" Target="../slideLayouts/slideLayout119.xml"/><Relationship Id="rId28" Type="http://schemas.openxmlformats.org/officeDocument/2006/relationships/slideLayout" Target="../slideLayouts/slideLayout124.xml"/><Relationship Id="rId10" Type="http://schemas.openxmlformats.org/officeDocument/2006/relationships/slideLayout" Target="../slideLayouts/slideLayout106.xml"/><Relationship Id="rId19" Type="http://schemas.openxmlformats.org/officeDocument/2006/relationships/slideLayout" Target="../slideLayouts/slideLayout115.xml"/><Relationship Id="rId31" Type="http://schemas.openxmlformats.org/officeDocument/2006/relationships/image" Target="../media/image1.png"/><Relationship Id="rId4" Type="http://schemas.openxmlformats.org/officeDocument/2006/relationships/slideLayout" Target="../slideLayouts/slideLayout100.xml"/><Relationship Id="rId9" Type="http://schemas.openxmlformats.org/officeDocument/2006/relationships/slideLayout" Target="../slideLayouts/slideLayout105.xml"/><Relationship Id="rId14" Type="http://schemas.openxmlformats.org/officeDocument/2006/relationships/slideLayout" Target="../slideLayouts/slideLayout110.xml"/><Relationship Id="rId22" Type="http://schemas.openxmlformats.org/officeDocument/2006/relationships/slideLayout" Target="../slideLayouts/slideLayout118.xml"/><Relationship Id="rId27" Type="http://schemas.openxmlformats.org/officeDocument/2006/relationships/slideLayout" Target="../slideLayouts/slideLayout123.xml"/><Relationship Id="rId30"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526417706"/>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2"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6" y="1944337"/>
            <a:ext cx="4298019" cy="409351"/>
          </a:xfrm>
          <a:prstGeom prst="rect">
            <a:avLst/>
          </a:prstGeom>
        </p:spPr>
      </p:pic>
    </p:spTree>
    <p:extLst>
      <p:ext uri="{BB962C8B-B14F-4D97-AF65-F5344CB8AC3E}">
        <p14:creationId xmlns:p14="http://schemas.microsoft.com/office/powerpoint/2010/main" val="2354640369"/>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 id="2147484259" r:id="rId13"/>
    <p:sldLayoutId id="2147484260" r:id="rId14"/>
    <p:sldLayoutId id="2147484261" r:id="rId15"/>
    <p:sldLayoutId id="2147484262" r:id="rId16"/>
    <p:sldLayoutId id="2147484263" r:id="rId17"/>
    <p:sldLayoutId id="2147484264" r:id="rId18"/>
    <p:sldLayoutId id="2147484265" r:id="rId19"/>
    <p:sldLayoutId id="2147484266" r:id="rId20"/>
    <p:sldLayoutId id="2147484267" r:id="rId21"/>
    <p:sldLayoutId id="2147484268" r:id="rId22"/>
    <p:sldLayoutId id="2147484269" r:id="rId23"/>
    <p:sldLayoutId id="2147484270" r:id="rId24"/>
    <p:sldLayoutId id="2147484271" r:id="rId25"/>
    <p:sldLayoutId id="2147484272" r:id="rId26"/>
    <p:sldLayoutId id="2147484273" r:id="rId27"/>
    <p:sldLayoutId id="2147484274" r:id="rId28"/>
    <p:sldLayoutId id="2147484275" r:id="rId29"/>
  </p:sldLayoutIdLst>
  <p:transition>
    <p:fade/>
  </p:transition>
  <p:timing>
    <p:tnLst>
      <p:par>
        <p:cTn id="1" dur="indefinite" restart="never" nodeType="tmRoot"/>
      </p:par>
    </p:tnLst>
  </p:timing>
  <p:txStyles>
    <p:titleStyle>
      <a:lvl1pPr algn="l" defTabSz="932384" rtl="0" eaLnBrk="1" latinLnBrk="0" hangingPunct="1">
        <a:lnSpc>
          <a:spcPct val="90000"/>
        </a:lnSpc>
        <a:spcBef>
          <a:spcPct val="0"/>
        </a:spcBef>
        <a:buNone/>
        <a:defRPr lang="en-US" sz="5398"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68" marR="0" indent="-342768" algn="l" defTabSz="932384"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8" kern="1200" spc="0" baseline="0">
          <a:gradFill>
            <a:gsLst>
              <a:gs pos="1250">
                <a:schemeClr val="tx1"/>
              </a:gs>
              <a:gs pos="100000">
                <a:schemeClr val="tx1"/>
              </a:gs>
            </a:gsLst>
            <a:lin ang="5400000" scaled="0"/>
          </a:gradFill>
          <a:latin typeface="+mj-lt"/>
          <a:ea typeface="+mn-ea"/>
          <a:cs typeface="+mn-cs"/>
        </a:defRPr>
      </a:lvl1pPr>
      <a:lvl2pPr marL="583975" marR="0" indent="-241206" algn="l" defTabSz="932384"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9792" marR="0" indent="-228513" algn="l" defTabSz="932384"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305" marR="0" indent="-228513" algn="l" defTabSz="932384"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6817" marR="0" indent="-228513" algn="l" defTabSz="932384"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4055" indent="-233096" algn="l" defTabSz="93238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48" indent="-233096" algn="l" defTabSz="93238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41" indent="-233096" algn="l" defTabSz="93238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33" indent="-233096" algn="l" defTabSz="93238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84" rtl="0" eaLnBrk="1" latinLnBrk="0" hangingPunct="1">
        <a:defRPr sz="1800" kern="1200">
          <a:solidFill>
            <a:schemeClr val="tx1"/>
          </a:solidFill>
          <a:latin typeface="+mn-lt"/>
          <a:ea typeface="+mn-ea"/>
          <a:cs typeface="+mn-cs"/>
        </a:defRPr>
      </a:lvl1pPr>
      <a:lvl2pPr marL="466191" algn="l" defTabSz="932384" rtl="0" eaLnBrk="1" latinLnBrk="0" hangingPunct="1">
        <a:defRPr sz="1800" kern="1200">
          <a:solidFill>
            <a:schemeClr val="tx1"/>
          </a:solidFill>
          <a:latin typeface="+mn-lt"/>
          <a:ea typeface="+mn-ea"/>
          <a:cs typeface="+mn-cs"/>
        </a:defRPr>
      </a:lvl2pPr>
      <a:lvl3pPr marL="932384" algn="l" defTabSz="932384" rtl="0" eaLnBrk="1" latinLnBrk="0" hangingPunct="1">
        <a:defRPr sz="1800" kern="1200">
          <a:solidFill>
            <a:schemeClr val="tx1"/>
          </a:solidFill>
          <a:latin typeface="+mn-lt"/>
          <a:ea typeface="+mn-ea"/>
          <a:cs typeface="+mn-cs"/>
        </a:defRPr>
      </a:lvl3pPr>
      <a:lvl4pPr marL="1398576" algn="l" defTabSz="932384" rtl="0" eaLnBrk="1" latinLnBrk="0" hangingPunct="1">
        <a:defRPr sz="1800" kern="1200">
          <a:solidFill>
            <a:schemeClr val="tx1"/>
          </a:solidFill>
          <a:latin typeface="+mn-lt"/>
          <a:ea typeface="+mn-ea"/>
          <a:cs typeface="+mn-cs"/>
        </a:defRPr>
      </a:lvl4pPr>
      <a:lvl5pPr marL="1864768" algn="l" defTabSz="932384" rtl="0" eaLnBrk="1" latinLnBrk="0" hangingPunct="1">
        <a:defRPr sz="1800" kern="1200">
          <a:solidFill>
            <a:schemeClr val="tx1"/>
          </a:solidFill>
          <a:latin typeface="+mn-lt"/>
          <a:ea typeface="+mn-ea"/>
          <a:cs typeface="+mn-cs"/>
        </a:defRPr>
      </a:lvl5pPr>
      <a:lvl6pPr marL="2330960" algn="l" defTabSz="932384" rtl="0" eaLnBrk="1" latinLnBrk="0" hangingPunct="1">
        <a:defRPr sz="1800" kern="1200">
          <a:solidFill>
            <a:schemeClr val="tx1"/>
          </a:solidFill>
          <a:latin typeface="+mn-lt"/>
          <a:ea typeface="+mn-ea"/>
          <a:cs typeface="+mn-cs"/>
        </a:defRPr>
      </a:lvl6pPr>
      <a:lvl7pPr marL="2797152" algn="l" defTabSz="932384" rtl="0" eaLnBrk="1" latinLnBrk="0" hangingPunct="1">
        <a:defRPr sz="1800" kern="1200">
          <a:solidFill>
            <a:schemeClr val="tx1"/>
          </a:solidFill>
          <a:latin typeface="+mn-lt"/>
          <a:ea typeface="+mn-ea"/>
          <a:cs typeface="+mn-cs"/>
        </a:defRPr>
      </a:lvl7pPr>
      <a:lvl8pPr marL="3263343" algn="l" defTabSz="932384" rtl="0" eaLnBrk="1" latinLnBrk="0" hangingPunct="1">
        <a:defRPr sz="1800" kern="1200">
          <a:solidFill>
            <a:schemeClr val="tx1"/>
          </a:solidFill>
          <a:latin typeface="+mn-lt"/>
          <a:ea typeface="+mn-ea"/>
          <a:cs typeface="+mn-cs"/>
        </a:defRPr>
      </a:lvl8pPr>
      <a:lvl9pPr marL="3729537" algn="l" defTabSz="932384"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44664" y="596866"/>
            <a:ext cx="9914980" cy="1529469"/>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4664" y="2331508"/>
            <a:ext cx="9914981" cy="4103455"/>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44665" y="6599519"/>
            <a:ext cx="2197338" cy="279781"/>
          </a:xfrm>
          <a:prstGeom prst="rect">
            <a:avLst/>
          </a:prstGeom>
        </p:spPr>
        <p:txBody>
          <a:bodyPr vert="horz" lIns="91440" tIns="45720" rIns="91440" bIns="45720" rtlCol="0" anchor="ctr"/>
          <a:lstStyle>
            <a:lvl1pPr algn="l">
              <a:defRPr sz="1020">
                <a:solidFill>
                  <a:schemeClr val="tx1">
                    <a:lumMod val="95000"/>
                    <a:lumOff val="5000"/>
                  </a:schemeClr>
                </a:solidFill>
                <a:latin typeface="+mj-lt"/>
              </a:defRPr>
            </a:lvl1pPr>
          </a:lstStyle>
          <a:p>
            <a:pPr defTabSz="466298">
              <a:defRPr/>
            </a:pPr>
            <a:fld id="{90298CD5-6C1E-4009-B41F-6DF62E31D3BE}" type="datetimeFigureOut">
              <a:rPr lang="en-US" smtClean="0">
                <a:solidFill>
                  <a:prstClr val="black">
                    <a:lumMod val="95000"/>
                    <a:lumOff val="5000"/>
                  </a:prstClr>
                </a:solidFill>
              </a:rPr>
              <a:pPr defTabSz="466298">
                <a:defRPr/>
              </a:pPr>
              <a:t>3/3/2014</a:t>
            </a:fld>
            <a:endParaRPr lang="en-US" dirty="0">
              <a:solidFill>
                <a:prstClr val="black">
                  <a:lumMod val="95000"/>
                  <a:lumOff val="5000"/>
                </a:prstClr>
              </a:solidFill>
            </a:endParaRPr>
          </a:p>
        </p:txBody>
      </p:sp>
      <p:sp>
        <p:nvSpPr>
          <p:cNvPr id="5" name="Footer Placeholder 4"/>
          <p:cNvSpPr>
            <a:spLocks noGrp="1"/>
          </p:cNvSpPr>
          <p:nvPr>
            <p:ph type="ftr" sz="quarter" idx="3"/>
          </p:nvPr>
        </p:nvSpPr>
        <p:spPr>
          <a:xfrm>
            <a:off x="4940043" y="6599519"/>
            <a:ext cx="6019796" cy="279781"/>
          </a:xfrm>
          <a:prstGeom prst="rect">
            <a:avLst/>
          </a:prstGeom>
        </p:spPr>
        <p:txBody>
          <a:bodyPr vert="horz" lIns="91440" tIns="45720" rIns="91440" bIns="45720" rtlCol="0" anchor="ctr"/>
          <a:lstStyle>
            <a:lvl1pPr algn="r">
              <a:defRPr sz="1020" cap="all" baseline="0">
                <a:solidFill>
                  <a:schemeClr val="tx1">
                    <a:lumMod val="95000"/>
                    <a:lumOff val="5000"/>
                  </a:schemeClr>
                </a:solidFill>
                <a:latin typeface="+mj-lt"/>
              </a:defRPr>
            </a:lvl1pPr>
          </a:lstStyle>
          <a:p>
            <a:pPr defTabSz="466298">
              <a:defRPr/>
            </a:pPr>
            <a:endParaRPr lang="en-US" dirty="0">
              <a:solidFill>
                <a:prstClr val="black">
                  <a:lumMod val="95000"/>
                  <a:lumOff val="5000"/>
                </a:prstClr>
              </a:solidFill>
            </a:endParaRPr>
          </a:p>
        </p:txBody>
      </p:sp>
      <p:sp>
        <p:nvSpPr>
          <p:cNvPr id="6" name="Slide Number Placeholder 5"/>
          <p:cNvSpPr>
            <a:spLocks noGrp="1"/>
          </p:cNvSpPr>
          <p:nvPr>
            <p:ph type="sldNum" sz="quarter" idx="4"/>
          </p:nvPr>
        </p:nvSpPr>
        <p:spPr>
          <a:xfrm>
            <a:off x="11054645" y="6599519"/>
            <a:ext cx="993191" cy="279781"/>
          </a:xfrm>
          <a:prstGeom prst="rect">
            <a:avLst/>
          </a:prstGeom>
        </p:spPr>
        <p:txBody>
          <a:bodyPr vert="horz" lIns="91440" tIns="45720" rIns="91440" bIns="45720" rtlCol="0" anchor="ctr"/>
          <a:lstStyle>
            <a:lvl1pPr algn="l">
              <a:defRPr sz="1020">
                <a:solidFill>
                  <a:schemeClr val="tx1">
                    <a:lumMod val="95000"/>
                    <a:lumOff val="5000"/>
                  </a:schemeClr>
                </a:solidFill>
                <a:latin typeface="+mj-lt"/>
              </a:defRPr>
            </a:lvl1pPr>
          </a:lstStyle>
          <a:p>
            <a:pPr defTabSz="466298">
              <a:defRPr/>
            </a:pPr>
            <a:fld id="{4FAB73BC-B049-4115-A692-8D63A059BFB8}" type="slidenum">
              <a:rPr lang="en-US" smtClean="0">
                <a:solidFill>
                  <a:prstClr val="black">
                    <a:lumMod val="95000"/>
                    <a:lumOff val="5000"/>
                  </a:prstClr>
                </a:solidFill>
              </a:rPr>
              <a:pPr defTabSz="466298">
                <a:defRPr/>
              </a:pPr>
              <a:t>‹#›</a:t>
            </a:fld>
            <a:endParaRPr lang="en-US" dirty="0">
              <a:solidFill>
                <a:prstClr val="black">
                  <a:lumMod val="95000"/>
                  <a:lumOff val="5000"/>
                </a:prstClr>
              </a:solidFill>
            </a:endParaRPr>
          </a:p>
        </p:txBody>
      </p:sp>
      <p:cxnSp>
        <p:nvCxnSpPr>
          <p:cNvPr id="7" name="Straight Connector 6"/>
          <p:cNvCxnSpPr/>
          <p:nvPr/>
        </p:nvCxnSpPr>
        <p:spPr>
          <a:xfrm flipV="1">
            <a:off x="777280" y="842774"/>
            <a:ext cx="0" cy="93260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6140287"/>
      </p:ext>
    </p:extLst>
  </p:cSld>
  <p:clrMap bg1="lt1" tx1="dk1" bg2="lt2" tx2="dk2" accent1="accent1" accent2="accent2" accent3="accent3" accent4="accent4" accent5="accent5" accent6="accent6" hlink="hlink" folHlink="folHlink"/>
  <p:sldLayoutIdLst>
    <p:sldLayoutId id="2147484289" r:id="rId1"/>
    <p:sldLayoutId id="2147484290" r:id="rId2"/>
    <p:sldLayoutId id="2147484291" r:id="rId3"/>
    <p:sldLayoutId id="2147484292" r:id="rId4"/>
    <p:sldLayoutId id="2147484293" r:id="rId5"/>
    <p:sldLayoutId id="2147484294" r:id="rId6"/>
    <p:sldLayoutId id="2147484295" r:id="rId7"/>
    <p:sldLayoutId id="2147484296" r:id="rId8"/>
    <p:sldLayoutId id="2147484297" r:id="rId9"/>
    <p:sldLayoutId id="2147484298" r:id="rId10"/>
    <p:sldLayoutId id="2147484299" r:id="rId11"/>
  </p:sldLayoutIdLst>
  <p:txStyles>
    <p:titleStyle>
      <a:lvl1pPr algn="l" defTabSz="932597" rtl="0" eaLnBrk="1" latinLnBrk="0" hangingPunct="1">
        <a:lnSpc>
          <a:spcPct val="80000"/>
        </a:lnSpc>
        <a:spcBef>
          <a:spcPct val="0"/>
        </a:spcBef>
        <a:buNone/>
        <a:defRPr sz="5100" kern="1200" cap="all" spc="102" baseline="0">
          <a:solidFill>
            <a:schemeClr val="tx1">
              <a:lumMod val="95000"/>
              <a:lumOff val="5000"/>
            </a:schemeClr>
          </a:solidFill>
          <a:latin typeface="+mj-lt"/>
          <a:ea typeface="+mj-ea"/>
          <a:cs typeface="+mj-cs"/>
        </a:defRPr>
      </a:lvl1pPr>
    </p:titleStyle>
    <p:bodyStyle>
      <a:lvl1pPr marL="93260" indent="-93260" algn="l" defTabSz="932597" rtl="0" eaLnBrk="1" latinLnBrk="0" hangingPunct="1">
        <a:lnSpc>
          <a:spcPct val="90000"/>
        </a:lnSpc>
        <a:spcBef>
          <a:spcPts val="1224"/>
        </a:spcBef>
        <a:spcAft>
          <a:spcPts val="204"/>
        </a:spcAft>
        <a:buClr>
          <a:schemeClr val="accent1"/>
        </a:buClr>
        <a:buSzPct val="100000"/>
        <a:buFont typeface="Tw Cen MT" panose="020B0602020104020603" pitchFamily="34" charset="0"/>
        <a:buChar char=" "/>
        <a:defRPr sz="2244" kern="1200">
          <a:solidFill>
            <a:schemeClr val="tx1"/>
          </a:solidFill>
          <a:latin typeface="+mn-lt"/>
          <a:ea typeface="+mn-ea"/>
          <a:cs typeface="+mn-cs"/>
        </a:defRPr>
      </a:lvl1pPr>
      <a:lvl2pPr marL="270453" indent="-139889" algn="l" defTabSz="932597" rtl="0" eaLnBrk="1" latinLnBrk="0" hangingPunct="1">
        <a:lnSpc>
          <a:spcPct val="90000"/>
        </a:lnSpc>
        <a:spcBef>
          <a:spcPts val="204"/>
        </a:spcBef>
        <a:spcAft>
          <a:spcPts val="408"/>
        </a:spcAft>
        <a:buClr>
          <a:schemeClr val="accent1"/>
        </a:buClr>
        <a:buFont typeface="Wingdings 3" pitchFamily="18" charset="2"/>
        <a:buChar char=""/>
        <a:defRPr sz="1836" kern="1200">
          <a:solidFill>
            <a:schemeClr val="tx1"/>
          </a:solidFill>
          <a:latin typeface="+mn-lt"/>
          <a:ea typeface="+mn-ea"/>
          <a:cs typeface="+mn-cs"/>
        </a:defRPr>
      </a:lvl2pPr>
      <a:lvl3pPr marL="456972"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3pPr>
      <a:lvl4pPr marL="606188"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4pPr>
      <a:lvl5pPr marL="792707"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5pPr>
      <a:lvl6pPr marL="932597"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6pPr>
      <a:lvl7pPr marL="1081812"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7pPr>
      <a:lvl8pPr marL="1240353"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8pPr>
      <a:lvl9pPr marL="1389569"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112037297"/>
      </p:ext>
    </p:extLst>
  </p:cSld>
  <p:clrMap bg1="lt1" tx1="dk1" bg2="lt2" tx2="dk2" accent1="accent1" accent2="accent2" accent3="accent3" accent4="accent4" accent5="accent5" accent6="accent6" hlink="hlink" folHlink="folHlink"/>
  <p:sldLayoutIdLst>
    <p:sldLayoutId id="2147484301" r:id="rId1"/>
    <p:sldLayoutId id="2147484302" r:id="rId2"/>
    <p:sldLayoutId id="2147484303" r:id="rId3"/>
    <p:sldLayoutId id="2147484304" r:id="rId4"/>
    <p:sldLayoutId id="2147484305" r:id="rId5"/>
    <p:sldLayoutId id="2147484306" r:id="rId6"/>
    <p:sldLayoutId id="2147484307" r:id="rId7"/>
    <p:sldLayoutId id="2147484308" r:id="rId8"/>
    <p:sldLayoutId id="2147484309" r:id="rId9"/>
    <p:sldLayoutId id="2147484310" r:id="rId10"/>
    <p:sldLayoutId id="2147484311" r:id="rId11"/>
    <p:sldLayoutId id="2147484312" r:id="rId12"/>
    <p:sldLayoutId id="2147484313" r:id="rId13"/>
    <p:sldLayoutId id="2147484314" r:id="rId14"/>
    <p:sldLayoutId id="2147484315" r:id="rId15"/>
    <p:sldLayoutId id="2147484316" r:id="rId16"/>
    <p:sldLayoutId id="2147484317" r:id="rId17"/>
    <p:sldLayoutId id="2147484318" r:id="rId18"/>
    <p:sldLayoutId id="2147484319" r:id="rId19"/>
    <p:sldLayoutId id="2147484320" r:id="rId20"/>
    <p:sldLayoutId id="2147484321" r:id="rId21"/>
    <p:sldLayoutId id="2147484322" r:id="rId22"/>
    <p:sldLayoutId id="2147484323" r:id="rId23"/>
    <p:sldLayoutId id="2147484324" r:id="rId24"/>
    <p:sldLayoutId id="2147484325" r:id="rId25"/>
    <p:sldLayoutId id="2147484326" r:id="rId26"/>
    <p:sldLayoutId id="2147484327" r:id="rId27"/>
    <p:sldLayoutId id="2147484328" r:id="rId28"/>
    <p:sldLayoutId id="2147484329"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45.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45.xml"/><Relationship Id="rId5" Type="http://schemas.openxmlformats.org/officeDocument/2006/relationships/chart" Target="../charts/chart11.xml"/><Relationship Id="rId4" Type="http://schemas.openxmlformats.org/officeDocument/2006/relationships/chart" Target="../charts/chart10.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21.png"/><Relationship Id="rId7" Type="http://schemas.openxmlformats.org/officeDocument/2006/relationships/diagramData" Target="../diagrams/data1.xml"/><Relationship Id="rId2" Type="http://schemas.openxmlformats.org/officeDocument/2006/relationships/notesSlide" Target="../notesSlides/notesSlide14.xml"/><Relationship Id="rId1" Type="http://schemas.openxmlformats.org/officeDocument/2006/relationships/slideLayout" Target="../slideLayouts/slideLayout68.xml"/><Relationship Id="rId6" Type="http://schemas.openxmlformats.org/officeDocument/2006/relationships/image" Target="../media/image23.png"/><Relationship Id="rId11" Type="http://schemas.microsoft.com/office/2007/relationships/diagramDrawing" Target="../diagrams/drawing1.xml"/><Relationship Id="rId5" Type="http://schemas.microsoft.com/office/2007/relationships/hdphoto" Target="../media/hdphoto1.wdp"/><Relationship Id="rId10" Type="http://schemas.openxmlformats.org/officeDocument/2006/relationships/diagramColors" Target="../diagrams/colors1.xml"/><Relationship Id="rId4" Type="http://schemas.openxmlformats.org/officeDocument/2006/relationships/image" Target="../media/image22.png"/><Relationship Id="rId9"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45.xml"/><Relationship Id="rId6" Type="http://schemas.openxmlformats.org/officeDocument/2006/relationships/image" Target="../media/image27.png"/><Relationship Id="rId11" Type="http://schemas.openxmlformats.org/officeDocument/2006/relationships/chart" Target="../charts/chart12.xml"/><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6.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image" Target="../media/image32.png"/><Relationship Id="rId1" Type="http://schemas.openxmlformats.org/officeDocument/2006/relationships/slideLayout" Target="../slideLayouts/slideLayout39.xml"/><Relationship Id="rId6" Type="http://schemas.microsoft.com/office/2007/relationships/hdphoto" Target="../media/hdphoto3.wdp"/><Relationship Id="rId5" Type="http://schemas.openxmlformats.org/officeDocument/2006/relationships/image" Target="../media/image34.png"/><Relationship Id="rId10" Type="http://schemas.openxmlformats.org/officeDocument/2006/relationships/image" Target="../media/image37.jpeg"/><Relationship Id="rId4" Type="http://schemas.microsoft.com/office/2007/relationships/hdphoto" Target="../media/hdphoto2.wdp"/><Relationship Id="rId9"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9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92.xml"/><Relationship Id="rId5" Type="http://schemas.openxmlformats.org/officeDocument/2006/relationships/image" Target="../media/image38.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3" Type="http://schemas.openxmlformats.org/officeDocument/2006/relationships/hyperlink" Target="http://www.microsoft.com/en-us/download/details.aspx?id=38817" TargetMode="External"/><Relationship Id="rId2" Type="http://schemas.openxmlformats.org/officeDocument/2006/relationships/notesSlide" Target="../notesSlides/notesSlide20.xml"/><Relationship Id="rId1" Type="http://schemas.openxmlformats.org/officeDocument/2006/relationships/slideLayout" Target="../slideLayouts/slideLayout45.xml"/><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chart" Target="../charts/chart13.xml"/><Relationship Id="rId7"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40.xml"/><Relationship Id="rId6" Type="http://schemas.openxmlformats.org/officeDocument/2006/relationships/image" Target="../media/image43.png"/><Relationship Id="rId5" Type="http://schemas.microsoft.com/office/2007/relationships/hdphoto" Target="../media/hdphoto5.wdp"/><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8.png"/><Relationship Id="rId7"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40.xml"/><Relationship Id="rId6" Type="http://schemas.microsoft.com/office/2007/relationships/hdphoto" Target="../media/hdphoto6.wdp"/><Relationship Id="rId5" Type="http://schemas.openxmlformats.org/officeDocument/2006/relationships/image" Target="../media/image22.png"/><Relationship Id="rId4" Type="http://schemas.openxmlformats.org/officeDocument/2006/relationships/image" Target="../media/image29.png"/><Relationship Id="rId9"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40.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4.xml"/><Relationship Id="rId1" Type="http://schemas.openxmlformats.org/officeDocument/2006/relationships/slideLayout" Target="../slideLayouts/slideLayout40.xml"/><Relationship Id="rId5" Type="http://schemas.openxmlformats.org/officeDocument/2006/relationships/chart" Target="../charts/chart14.xml"/><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25.xml"/><Relationship Id="rId1" Type="http://schemas.openxmlformats.org/officeDocument/2006/relationships/slideLayout" Target="../slideLayouts/slideLayout45.xml"/><Relationship Id="rId6" Type="http://schemas.openxmlformats.org/officeDocument/2006/relationships/image" Target="../media/image58.png"/><Relationship Id="rId5" Type="http://schemas.openxmlformats.org/officeDocument/2006/relationships/image" Target="../media/image57.png"/><Relationship Id="rId10" Type="http://schemas.openxmlformats.org/officeDocument/2006/relationships/image" Target="../media/image61.png"/><Relationship Id="rId4" Type="http://schemas.openxmlformats.org/officeDocument/2006/relationships/image" Target="../media/image56.png"/><Relationship Id="rId9" Type="http://schemas.openxmlformats.org/officeDocument/2006/relationships/image" Target="../media/image18.png"/></Relationships>
</file>

<file path=ppt/slides/_rels/slide28.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45.xml"/><Relationship Id="rId6" Type="http://schemas.openxmlformats.org/officeDocument/2006/relationships/image" Target="../media/image65.png"/><Relationship Id="rId11" Type="http://schemas.openxmlformats.org/officeDocument/2006/relationships/image" Target="../media/image18.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29.x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notesSlide" Target="../notesSlides/notesSlide27.xml"/><Relationship Id="rId1" Type="http://schemas.openxmlformats.org/officeDocument/2006/relationships/slideLayout" Target="../slideLayouts/slideLayout45.xml"/><Relationship Id="rId4" Type="http://schemas.openxmlformats.org/officeDocument/2006/relationships/image" Target="../media/image71.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45.xml"/><Relationship Id="rId4" Type="http://schemas.openxmlformats.org/officeDocument/2006/relationships/chart" Target="../charts/chart1.xml"/></Relationships>
</file>

<file path=ppt/slides/_rels/slide30.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2.png"/><Relationship Id="rId7"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45.xml"/><Relationship Id="rId6" Type="http://schemas.openxmlformats.org/officeDocument/2006/relationships/image" Target="../media/image75.png"/><Relationship Id="rId5" Type="http://schemas.openxmlformats.org/officeDocument/2006/relationships/image" Target="../media/image74.png"/><Relationship Id="rId10" Type="http://schemas.openxmlformats.org/officeDocument/2006/relationships/image" Target="../media/image78.png"/><Relationship Id="rId4" Type="http://schemas.openxmlformats.org/officeDocument/2006/relationships/image" Target="../media/image73.png"/><Relationship Id="rId9" Type="http://schemas.openxmlformats.org/officeDocument/2006/relationships/image" Target="../media/image7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2.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80.png"/><Relationship Id="rId7" Type="http://schemas.openxmlformats.org/officeDocument/2006/relationships/image" Target="../media/image82.png"/><Relationship Id="rId2" Type="http://schemas.openxmlformats.org/officeDocument/2006/relationships/image" Target="../media/image79.png"/><Relationship Id="rId1" Type="http://schemas.openxmlformats.org/officeDocument/2006/relationships/slideLayout" Target="../slideLayouts/slideLayout37.xml"/><Relationship Id="rId6" Type="http://schemas.openxmlformats.org/officeDocument/2006/relationships/image" Target="../media/image81.png"/><Relationship Id="rId5" Type="http://schemas.openxmlformats.org/officeDocument/2006/relationships/image" Target="../media/image30.png"/><Relationship Id="rId10" Type="http://schemas.openxmlformats.org/officeDocument/2006/relationships/image" Target="../media/image85.png"/><Relationship Id="rId4" Type="http://schemas.openxmlformats.org/officeDocument/2006/relationships/image" Target="../media/image18.png"/><Relationship Id="rId9" Type="http://schemas.openxmlformats.org/officeDocument/2006/relationships/image" Target="../media/image84.png"/></Relationships>
</file>

<file path=ppt/slides/_rels/slide3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86.png"/><Relationship Id="rId7" Type="http://schemas.openxmlformats.org/officeDocument/2006/relationships/image" Target="../media/image76.png"/><Relationship Id="rId2" Type="http://schemas.openxmlformats.org/officeDocument/2006/relationships/notesSlide" Target="../notesSlides/notesSlide29.xml"/><Relationship Id="rId1" Type="http://schemas.openxmlformats.org/officeDocument/2006/relationships/slideLayout" Target="../slideLayouts/slideLayout45.xml"/><Relationship Id="rId6" Type="http://schemas.openxmlformats.org/officeDocument/2006/relationships/image" Target="../media/image89.png"/><Relationship Id="rId11" Type="http://schemas.openxmlformats.org/officeDocument/2006/relationships/image" Target="../media/image90.png"/><Relationship Id="rId5" Type="http://schemas.openxmlformats.org/officeDocument/2006/relationships/image" Target="../media/image88.png"/><Relationship Id="rId10" Type="http://schemas.openxmlformats.org/officeDocument/2006/relationships/image" Target="../media/image70.WMF"/><Relationship Id="rId4" Type="http://schemas.openxmlformats.org/officeDocument/2006/relationships/image" Target="../media/image87.png"/><Relationship Id="rId9" Type="http://schemas.openxmlformats.org/officeDocument/2006/relationships/image" Target="../media/image58.png"/></Relationships>
</file>

<file path=ppt/slides/_rels/slide34.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78.png"/><Relationship Id="rId2" Type="http://schemas.openxmlformats.org/officeDocument/2006/relationships/chart" Target="../charts/chart15.xml"/><Relationship Id="rId1" Type="http://schemas.openxmlformats.org/officeDocument/2006/relationships/slideLayout" Target="../slideLayouts/slideLayout45.xml"/><Relationship Id="rId6" Type="http://schemas.openxmlformats.org/officeDocument/2006/relationships/image" Target="../media/image93.emf"/><Relationship Id="rId5" Type="http://schemas.openxmlformats.org/officeDocument/2006/relationships/image" Target="../media/image58.png"/><Relationship Id="rId4" Type="http://schemas.openxmlformats.org/officeDocument/2006/relationships/image" Target="../media/image92.png"/></Relationships>
</file>

<file path=ppt/slides/_rels/slide3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0.xml"/><Relationship Id="rId1" Type="http://schemas.openxmlformats.org/officeDocument/2006/relationships/slideLayout" Target="../slideLayouts/slideLayout50.xml"/></Relationships>
</file>

<file path=ppt/slides/_rels/slide3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1.xml"/><Relationship Id="rId1" Type="http://schemas.openxmlformats.org/officeDocument/2006/relationships/slideLayout" Target="../slideLayouts/slideLayout105.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3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2.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45.xml"/><Relationship Id="rId6" Type="http://schemas.openxmlformats.org/officeDocument/2006/relationships/chart" Target="../charts/chart2.xml"/><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45.xml"/><Relationship Id="rId5" Type="http://schemas.openxmlformats.org/officeDocument/2006/relationships/chart" Target="../charts/chart5.xml"/><Relationship Id="rId4" Type="http://schemas.openxmlformats.org/officeDocument/2006/relationships/chart" Target="../charts/char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45.xml"/><Relationship Id="rId5" Type="http://schemas.openxmlformats.org/officeDocument/2006/relationships/image" Target="../media/image18.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hyperlink" Target="http://office.microsoft.com/en-us/business/office-365-online-service-availability-FX104028266.aspx" TargetMode="External"/><Relationship Id="rId2" Type="http://schemas.openxmlformats.org/officeDocument/2006/relationships/notesSlide" Target="../notesSlides/notesSlide8.xml"/><Relationship Id="rId1" Type="http://schemas.openxmlformats.org/officeDocument/2006/relationships/slideLayout" Target="../slideLayouts/slideLayout45.xml"/><Relationship Id="rId5" Type="http://schemas.openxmlformats.org/officeDocument/2006/relationships/image" Target="../media/image17.png"/><Relationship Id="rId4" Type="http://schemas.openxmlformats.org/officeDocument/2006/relationships/chart" Target="../charts/chart6.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494347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6" name="Rectangle 25"/>
          <p:cNvSpPr/>
          <p:nvPr/>
        </p:nvSpPr>
        <p:spPr bwMode="auto">
          <a:xfrm>
            <a:off x="269009" y="3200400"/>
            <a:ext cx="2697480" cy="27447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Cable Severed in Gulf of Mexico</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6" y="3200400"/>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Internal Only?</a:t>
            </a:r>
          </a:p>
        </p:txBody>
      </p:sp>
      <p:sp>
        <p:nvSpPr>
          <p:cNvPr id="29" name="Rectangle 28"/>
          <p:cNvSpPr/>
          <p:nvPr/>
        </p:nvSpPr>
        <p:spPr bwMode="auto">
          <a:xfrm>
            <a:off x="8497880" y="3200400"/>
            <a:ext cx="2743200" cy="2744787"/>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Failover Challenges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3" y="3200400"/>
            <a:ext cx="2697480" cy="27447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Customers Lose Access as </a:t>
            </a:r>
            <a:r>
              <a:rPr lang="en-US" sz="2800" dirty="0" err="1" smtClean="0">
                <a:gradFill>
                  <a:gsLst>
                    <a:gs pos="0">
                      <a:srgbClr val="FFFFFF"/>
                    </a:gs>
                    <a:gs pos="100000">
                      <a:srgbClr val="FFFFFF"/>
                    </a:gs>
                  </a:gsLst>
                  <a:lin ang="5400000" scaled="0"/>
                </a:gradFill>
                <a:ea typeface="Segoe UI" pitchFamily="34" charset="0"/>
                <a:cs typeface="Segoe UI" pitchFamily="34" charset="0"/>
              </a:rPr>
              <a:t>Auth</a:t>
            </a:r>
            <a:r>
              <a:rPr lang="en-US" sz="2800" dirty="0" smtClean="0">
                <a:gradFill>
                  <a:gsLst>
                    <a:gs pos="0">
                      <a:srgbClr val="FFFFFF"/>
                    </a:gs>
                    <a:gs pos="100000">
                      <a:srgbClr val="FFFFFF"/>
                    </a:gs>
                  </a:gsLst>
                  <a:lin ang="5400000" scaled="0"/>
                </a:gradFill>
                <a:ea typeface="Segoe UI" pitchFamily="34" charset="0"/>
                <a:cs typeface="Segoe UI" pitchFamily="34" charset="0"/>
              </a:rPr>
              <a:t> Tokens Expire</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solidFill>
                  <a:schemeClr val="bg1"/>
                </a:solidFill>
              </a:rPr>
              <a:t>September Incident</a:t>
            </a:r>
            <a:endParaRPr lang="en-US" dirty="0">
              <a:solidFill>
                <a:schemeClr val="bg1"/>
              </a:solidFill>
            </a:endParaRPr>
          </a:p>
        </p:txBody>
      </p:sp>
    </p:spTree>
    <p:extLst>
      <p:ext uri="{BB962C8B-B14F-4D97-AF65-F5344CB8AC3E}">
        <p14:creationId xmlns:p14="http://schemas.microsoft.com/office/powerpoint/2010/main" val="2405914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9" grpId="0" animBg="1"/>
      <p:bldP spid="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6" name="Rectangle 25"/>
          <p:cNvSpPr/>
          <p:nvPr/>
        </p:nvSpPr>
        <p:spPr bwMode="auto">
          <a:xfrm>
            <a:off x="269009" y="3200400"/>
            <a:ext cx="2697480" cy="27447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Ensure Independent, Redundant Connections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6" y="3200400"/>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Nothing is ‘Internal Only’</a:t>
            </a:r>
          </a:p>
        </p:txBody>
      </p:sp>
      <p:sp>
        <p:nvSpPr>
          <p:cNvPr id="29" name="Rectangle 28"/>
          <p:cNvSpPr/>
          <p:nvPr/>
        </p:nvSpPr>
        <p:spPr bwMode="auto">
          <a:xfrm>
            <a:off x="8497880" y="3200400"/>
            <a:ext cx="2743200" cy="2744787"/>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Faster Automated Failover</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3" y="3200400"/>
            <a:ext cx="2697480" cy="27447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Fix HA for AD</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solidFill>
                  <a:schemeClr val="bg1"/>
                </a:solidFill>
              </a:rPr>
              <a:t>September Incident</a:t>
            </a:r>
            <a:endParaRPr lang="en-US" dirty="0">
              <a:solidFill>
                <a:schemeClr val="bg1"/>
              </a:solidFill>
            </a:endParaRPr>
          </a:p>
        </p:txBody>
      </p:sp>
    </p:spTree>
    <p:extLst>
      <p:ext uri="{BB962C8B-B14F-4D97-AF65-F5344CB8AC3E}">
        <p14:creationId xmlns:p14="http://schemas.microsoft.com/office/powerpoint/2010/main" val="2377724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9" grpId="0" animBg="1"/>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Growing </a:t>
            </a:r>
            <a:r>
              <a:rPr lang="en-US" smtClean="0"/>
              <a:t>Maturity</a:t>
            </a:r>
            <a:endParaRPr lang="en-US" dirty="0"/>
          </a:p>
        </p:txBody>
      </p:sp>
      <p:sp>
        <p:nvSpPr>
          <p:cNvPr id="17" name="TextBox 16"/>
          <p:cNvSpPr txBox="1"/>
          <p:nvPr/>
        </p:nvSpPr>
        <p:spPr>
          <a:xfrm>
            <a:off x="350838" y="5935662"/>
            <a:ext cx="11737166" cy="794064"/>
          </a:xfrm>
          <a:prstGeom prst="rect">
            <a:avLst/>
          </a:prstGeom>
          <a:noFill/>
        </p:spPr>
        <p:txBody>
          <a:bodyPr wrap="square" lIns="182880" tIns="146304" rIns="182880" bIns="146304" rtlCol="0">
            <a:spAutoFit/>
          </a:bodyPr>
          <a:lstStyle/>
          <a:p>
            <a:pPr algn="ctr">
              <a:lnSpc>
                <a:spcPct val="90000"/>
              </a:lnSpc>
              <a:spcAft>
                <a:spcPts val="600"/>
              </a:spcAft>
            </a:pPr>
            <a:r>
              <a:rPr lang="en-US" sz="3600" dirty="0" smtClean="0">
                <a:gradFill>
                  <a:gsLst>
                    <a:gs pos="2917">
                      <a:srgbClr val="505050"/>
                    </a:gs>
                    <a:gs pos="30000">
                      <a:srgbClr val="505050"/>
                    </a:gs>
                  </a:gsLst>
                  <a:lin ang="5400000" scaled="0"/>
                </a:gradFill>
                <a:latin typeface="Segoe UI Light"/>
              </a:rPr>
              <a:t>Escalations </a:t>
            </a:r>
            <a:r>
              <a:rPr lang="en-US" sz="3600" i="1" dirty="0" smtClean="0">
                <a:gradFill>
                  <a:gsLst>
                    <a:gs pos="2917">
                      <a:srgbClr val="505050"/>
                    </a:gs>
                    <a:gs pos="30000">
                      <a:srgbClr val="505050"/>
                    </a:gs>
                  </a:gsLst>
                  <a:lin ang="5400000" scaled="0"/>
                </a:gradFill>
                <a:latin typeface="Segoe UI Light"/>
              </a:rPr>
              <a:t>Falling </a:t>
            </a:r>
            <a:r>
              <a:rPr lang="en-US" sz="3600" dirty="0" smtClean="0">
                <a:gradFill>
                  <a:gsLst>
                    <a:gs pos="2917">
                      <a:srgbClr val="505050"/>
                    </a:gs>
                    <a:gs pos="30000">
                      <a:srgbClr val="505050"/>
                    </a:gs>
                  </a:gsLst>
                  <a:lin ang="5400000" scaled="0"/>
                </a:gradFill>
                <a:latin typeface="Segoe UI Light"/>
              </a:rPr>
              <a:t>Despite Exponential Usage Growth</a:t>
            </a:r>
          </a:p>
        </p:txBody>
      </p:sp>
      <p:graphicFrame>
        <p:nvGraphicFramePr>
          <p:cNvPr id="7" name="Chart 6"/>
          <p:cNvGraphicFramePr/>
          <p:nvPr>
            <p:extLst/>
          </p:nvPr>
        </p:nvGraphicFramePr>
        <p:xfrm>
          <a:off x="503237" y="1340968"/>
          <a:ext cx="11430000" cy="4594694"/>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rot="20512064">
            <a:off x="4581124" y="2244116"/>
            <a:ext cx="5715000"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a:gradFill>
                  <a:gsLst>
                    <a:gs pos="2917">
                      <a:srgbClr val="505050"/>
                    </a:gs>
                    <a:gs pos="30000">
                      <a:srgbClr val="505050"/>
                    </a:gs>
                  </a:gsLst>
                  <a:lin ang="5400000" scaled="0"/>
                </a:gradFill>
                <a:latin typeface="Segoe UI Light"/>
              </a:rPr>
              <a:t>485% </a:t>
            </a:r>
            <a:r>
              <a:rPr lang="en-US" sz="3200" dirty="0" err="1">
                <a:gradFill>
                  <a:gsLst>
                    <a:gs pos="2917">
                      <a:srgbClr val="505050"/>
                    </a:gs>
                    <a:gs pos="30000">
                      <a:srgbClr val="505050"/>
                    </a:gs>
                  </a:gsLst>
                  <a:lin ang="5400000" scaled="0"/>
                </a:gradFill>
                <a:latin typeface="Segoe UI Light"/>
              </a:rPr>
              <a:t>YoY</a:t>
            </a:r>
            <a:r>
              <a:rPr lang="en-US" sz="3200" dirty="0">
                <a:gradFill>
                  <a:gsLst>
                    <a:gs pos="2917">
                      <a:srgbClr val="505050"/>
                    </a:gs>
                    <a:gs pos="30000">
                      <a:srgbClr val="505050"/>
                    </a:gs>
                  </a:gsLst>
                  <a:lin ang="5400000" scaled="0"/>
                </a:gradFill>
                <a:latin typeface="Segoe UI Light"/>
              </a:rPr>
              <a:t> Active User </a:t>
            </a:r>
            <a:r>
              <a:rPr lang="en-US" sz="3200" i="1" dirty="0">
                <a:gradFill>
                  <a:gsLst>
                    <a:gs pos="2917">
                      <a:srgbClr val="505050"/>
                    </a:gs>
                    <a:gs pos="30000">
                      <a:srgbClr val="505050"/>
                    </a:gs>
                  </a:gsLst>
                  <a:lin ang="5400000" scaled="0"/>
                </a:gradFill>
                <a:latin typeface="Segoe UI Light"/>
              </a:rPr>
              <a:t>Growth</a:t>
            </a:r>
            <a:endParaRPr lang="en-US" sz="2400" i="1" dirty="0" smtClean="0">
              <a:gradFill>
                <a:gsLst>
                  <a:gs pos="2917">
                    <a:srgbClr val="505050"/>
                  </a:gs>
                  <a:gs pos="30000">
                    <a:srgbClr val="505050"/>
                  </a:gs>
                </a:gsLst>
                <a:lin ang="5400000" scaled="0"/>
              </a:gradFill>
              <a:latin typeface="Segoe UI Light"/>
            </a:endParaRPr>
          </a:p>
        </p:txBody>
      </p:sp>
      <p:sp>
        <p:nvSpPr>
          <p:cNvPr id="9" name="TextBox 8"/>
          <p:cNvSpPr txBox="1"/>
          <p:nvPr/>
        </p:nvSpPr>
        <p:spPr>
          <a:xfrm>
            <a:off x="5665560" y="4451352"/>
            <a:ext cx="6019800"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a:gradFill>
                  <a:gsLst>
                    <a:gs pos="2917">
                      <a:srgbClr val="505050"/>
                    </a:gs>
                    <a:gs pos="30000">
                      <a:srgbClr val="505050"/>
                    </a:gs>
                  </a:gsLst>
                  <a:lin ang="5400000" scaled="0"/>
                </a:gradFill>
                <a:latin typeface="Segoe UI Light"/>
              </a:rPr>
              <a:t>Escalations </a:t>
            </a:r>
            <a:r>
              <a:rPr lang="en-US" sz="3200" dirty="0" smtClean="0">
                <a:gradFill>
                  <a:gsLst>
                    <a:gs pos="2917">
                      <a:srgbClr val="505050"/>
                    </a:gs>
                    <a:gs pos="30000">
                      <a:srgbClr val="505050"/>
                    </a:gs>
                  </a:gsLst>
                  <a:lin ang="5400000" scaled="0"/>
                </a:gradFill>
                <a:latin typeface="Segoe UI Light"/>
              </a:rPr>
              <a:t>Per User </a:t>
            </a:r>
            <a:r>
              <a:rPr lang="en-US" sz="3200" i="1" dirty="0" smtClean="0">
                <a:gradFill>
                  <a:gsLst>
                    <a:gs pos="2917">
                      <a:srgbClr val="505050"/>
                    </a:gs>
                    <a:gs pos="30000">
                      <a:srgbClr val="505050"/>
                    </a:gs>
                  </a:gsLst>
                  <a:lin ang="5400000" scaled="0"/>
                </a:gradFill>
                <a:latin typeface="Segoe UI Light"/>
              </a:rPr>
              <a:t>Reduced</a:t>
            </a:r>
            <a:r>
              <a:rPr lang="en-US" sz="3200" dirty="0" smtClean="0">
                <a:gradFill>
                  <a:gsLst>
                    <a:gs pos="2917">
                      <a:srgbClr val="505050"/>
                    </a:gs>
                    <a:gs pos="30000">
                      <a:srgbClr val="505050"/>
                    </a:gs>
                  </a:gsLst>
                  <a:lin ang="5400000" scaled="0"/>
                </a:gradFill>
                <a:latin typeface="Segoe UI Light"/>
              </a:rPr>
              <a:t> </a:t>
            </a:r>
            <a:r>
              <a:rPr lang="en-US" sz="3200" dirty="0">
                <a:gradFill>
                  <a:gsLst>
                    <a:gs pos="2917">
                      <a:srgbClr val="505050"/>
                    </a:gs>
                    <a:gs pos="30000">
                      <a:srgbClr val="505050"/>
                    </a:gs>
                  </a:gsLst>
                  <a:lin ang="5400000" scaled="0"/>
                </a:gradFill>
                <a:latin typeface="Segoe UI Light"/>
              </a:rPr>
              <a:t>3X</a:t>
            </a:r>
            <a:endParaRPr lang="en-US" sz="2400" i="1" dirty="0" smtClean="0">
              <a:gradFill>
                <a:gsLst>
                  <a:gs pos="2917">
                    <a:srgbClr val="505050"/>
                  </a:gs>
                  <a:gs pos="30000">
                    <a:srgbClr val="505050"/>
                  </a:gs>
                </a:gsLst>
                <a:lin ang="5400000" scaled="0"/>
              </a:gradFill>
              <a:latin typeface="Segoe UI Light"/>
            </a:endParaRPr>
          </a:p>
        </p:txBody>
      </p:sp>
    </p:spTree>
    <p:extLst>
      <p:ext uri="{BB962C8B-B14F-4D97-AF65-F5344CB8AC3E}">
        <p14:creationId xmlns:p14="http://schemas.microsoft.com/office/powerpoint/2010/main" val="29670592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fade">
                                      <p:cBhvr>
                                        <p:cTn id="7" dur="500"/>
                                        <p:tgtEl>
                                          <p:spTgt spid="7">
                                            <p:graphicEl>
                                              <a:chart seriesIdx="-3" categoryIdx="-3" bldStep="gridLegend"/>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fade">
                                      <p:cBhvr>
                                        <p:cTn id="10" dur="500"/>
                                        <p:tgtEl>
                                          <p:spTgt spid="7">
                                            <p:graphicEl>
                                              <a:chart seriesIdx="0" categoryIdx="-4" bldStep="series"/>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fade">
                                      <p:cBhvr>
                                        <p:cTn id="21" dur="500"/>
                                        <p:tgtEl>
                                          <p:spTgt spid="7">
                                            <p:graphicEl>
                                              <a:chart seriesIdx="1" categoryIdx="-4" bldStep="series"/>
                                            </p:graphic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Graphic spid="7" grpId="0">
        <p:bldSub>
          <a:bldChart bld="series"/>
        </p:bldSub>
      </p:bldGraphic>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Escalation Sources</a:t>
            </a:r>
            <a:endParaRPr lang="en-US" dirty="0"/>
          </a:p>
        </p:txBody>
      </p:sp>
      <p:graphicFrame>
        <p:nvGraphicFramePr>
          <p:cNvPr id="16" name="Big Then Pie"/>
          <p:cNvGraphicFramePr/>
          <p:nvPr>
            <p:extLst/>
          </p:nvPr>
        </p:nvGraphicFramePr>
        <p:xfrm>
          <a:off x="655637" y="2054965"/>
          <a:ext cx="4572000"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17" name="6X reduction"/>
          <p:cNvSpPr txBox="1"/>
          <p:nvPr/>
        </p:nvSpPr>
        <p:spPr>
          <a:xfrm>
            <a:off x="6850856" y="5441370"/>
            <a:ext cx="4525962" cy="1071062"/>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latin typeface="Segoe UI Light"/>
              </a:rPr>
              <a:t>6X Reduction in Missed Minutes!</a:t>
            </a:r>
          </a:p>
        </p:txBody>
      </p:sp>
      <p:graphicFrame>
        <p:nvGraphicFramePr>
          <p:cNvPr id="8" name="Small Now Pie"/>
          <p:cNvGraphicFramePr/>
          <p:nvPr>
            <p:extLst/>
          </p:nvPr>
        </p:nvGraphicFramePr>
        <p:xfrm>
          <a:off x="8809037" y="3954462"/>
          <a:ext cx="758952" cy="758952"/>
        </p:xfrm>
        <a:graphic>
          <a:graphicData uri="http://schemas.openxmlformats.org/drawingml/2006/chart">
            <c:chart xmlns:c="http://schemas.openxmlformats.org/drawingml/2006/chart" xmlns:r="http://schemas.openxmlformats.org/officeDocument/2006/relationships" r:id="rId4"/>
          </a:graphicData>
        </a:graphic>
      </p:graphicFrame>
      <p:sp>
        <p:nvSpPr>
          <p:cNvPr id="4" name="TextBox 3"/>
          <p:cNvSpPr txBox="1"/>
          <p:nvPr/>
        </p:nvSpPr>
        <p:spPr>
          <a:xfrm>
            <a:off x="476282" y="1497798"/>
            <a:ext cx="4800600"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gradFill>
                  <a:gsLst>
                    <a:gs pos="2917">
                      <a:srgbClr val="505050"/>
                    </a:gs>
                    <a:gs pos="30000">
                      <a:srgbClr val="505050"/>
                    </a:gs>
                  </a:gsLst>
                  <a:lin ang="5400000" scaled="0"/>
                </a:gradFill>
                <a:latin typeface="Segoe UI Light"/>
              </a:rPr>
              <a:t>Escalations by Impact - Then</a:t>
            </a:r>
          </a:p>
        </p:txBody>
      </p:sp>
      <p:sp>
        <p:nvSpPr>
          <p:cNvPr id="10" name="TextBox 9"/>
          <p:cNvSpPr txBox="1"/>
          <p:nvPr/>
        </p:nvSpPr>
        <p:spPr>
          <a:xfrm>
            <a:off x="6713537" y="1497798"/>
            <a:ext cx="4800600"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gradFill>
                  <a:gsLst>
                    <a:gs pos="2917">
                      <a:srgbClr val="505050"/>
                    </a:gs>
                    <a:gs pos="30000">
                      <a:srgbClr val="505050"/>
                    </a:gs>
                  </a:gsLst>
                  <a:lin ang="5400000" scaled="0"/>
                </a:gradFill>
                <a:latin typeface="Segoe UI Light"/>
              </a:rPr>
              <a:t>Escalations by Impact - Now</a:t>
            </a:r>
          </a:p>
        </p:txBody>
      </p:sp>
      <p:cxnSp>
        <p:nvCxnSpPr>
          <p:cNvPr id="6" name="Straight Connector 5"/>
          <p:cNvCxnSpPr>
            <a:stCxn id="16" idx="0"/>
            <a:endCxn id="8" idx="0"/>
          </p:cNvCxnSpPr>
          <p:nvPr/>
        </p:nvCxnSpPr>
        <p:spPr>
          <a:xfrm>
            <a:off x="2941637" y="2054965"/>
            <a:ext cx="6246876" cy="1899497"/>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16" idx="2"/>
            <a:endCxn id="8" idx="2"/>
          </p:cNvCxnSpPr>
          <p:nvPr/>
        </p:nvCxnSpPr>
        <p:spPr>
          <a:xfrm flipV="1">
            <a:off x="2941637" y="4713414"/>
            <a:ext cx="6246876" cy="1913551"/>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aphicFrame>
        <p:nvGraphicFramePr>
          <p:cNvPr id="19" name="Big Now Pie"/>
          <p:cNvGraphicFramePr/>
          <p:nvPr>
            <p:extLst/>
          </p:nvPr>
        </p:nvGraphicFramePr>
        <p:xfrm>
          <a:off x="6827837" y="2047938"/>
          <a:ext cx="4572000" cy="4572000"/>
        </p:xfrm>
        <a:graphic>
          <a:graphicData uri="http://schemas.openxmlformats.org/drawingml/2006/chart">
            <c:chart xmlns:c="http://schemas.openxmlformats.org/drawingml/2006/chart" xmlns:r="http://schemas.openxmlformats.org/officeDocument/2006/relationships" r:id="rId5"/>
          </a:graphicData>
        </a:graphic>
      </p:graphicFrame>
      <p:sp>
        <p:nvSpPr>
          <p:cNvPr id="20" name="Now Talking Points"/>
          <p:cNvSpPr txBox="1"/>
          <p:nvPr/>
        </p:nvSpPr>
        <p:spPr>
          <a:xfrm>
            <a:off x="7056437" y="3497262"/>
            <a:ext cx="5012396" cy="1702004"/>
          </a:xfrm>
          <a:prstGeom prst="rect">
            <a:avLst/>
          </a:prstGeom>
          <a:noFill/>
        </p:spPr>
        <p:txBody>
          <a:bodyPr wrap="square" lIns="182880" tIns="146304" rIns="182880" bIns="146304" rtlCol="0">
            <a:spAutoFit/>
          </a:bodyPr>
          <a:lstStyle/>
          <a:p>
            <a:pPr>
              <a:lnSpc>
                <a:spcPct val="90000"/>
              </a:lnSpc>
              <a:spcAft>
                <a:spcPts val="600"/>
              </a:spcAft>
            </a:pPr>
            <a:r>
              <a:rPr lang="en-US" sz="3200" dirty="0" smtClean="0">
                <a:gradFill>
                  <a:gsLst>
                    <a:gs pos="2917">
                      <a:srgbClr val="505050"/>
                    </a:gs>
                    <a:gs pos="30000">
                      <a:srgbClr val="505050"/>
                    </a:gs>
                  </a:gsLst>
                  <a:lin ang="5400000" scaled="0"/>
                </a:gradFill>
                <a:latin typeface="Segoe UI Light"/>
              </a:rPr>
              <a:t>4 categories dominate</a:t>
            </a:r>
          </a:p>
          <a:p>
            <a:pPr>
              <a:lnSpc>
                <a:spcPct val="90000"/>
              </a:lnSpc>
              <a:spcAft>
                <a:spcPts val="600"/>
              </a:spcAft>
            </a:pPr>
            <a:r>
              <a:rPr lang="en-US" sz="3200" dirty="0" smtClean="0">
                <a:gradFill>
                  <a:gsLst>
                    <a:gs pos="2917">
                      <a:srgbClr val="505050"/>
                    </a:gs>
                    <a:gs pos="30000">
                      <a:srgbClr val="505050"/>
                    </a:gs>
                  </a:gsLst>
                  <a:lin ang="5400000" scaled="0"/>
                </a:gradFill>
                <a:latin typeface="Segoe UI Light"/>
              </a:rPr>
              <a:t>Focused efforts on these areas which we’ll discuss…</a:t>
            </a:r>
          </a:p>
        </p:txBody>
      </p:sp>
      <p:sp>
        <p:nvSpPr>
          <p:cNvPr id="21" name="Then Talking Points"/>
          <p:cNvSpPr txBox="1"/>
          <p:nvPr/>
        </p:nvSpPr>
        <p:spPr>
          <a:xfrm>
            <a:off x="234325" y="3497262"/>
            <a:ext cx="6593512" cy="1778949"/>
          </a:xfrm>
          <a:prstGeom prst="rect">
            <a:avLst/>
          </a:prstGeom>
          <a:noFill/>
        </p:spPr>
        <p:txBody>
          <a:bodyPr wrap="square" lIns="182880" tIns="146304" rIns="182880" bIns="146304" rtlCol="0">
            <a:spAutoFit/>
          </a:bodyPr>
          <a:lstStyle/>
          <a:p>
            <a:pPr>
              <a:lnSpc>
                <a:spcPct val="90000"/>
              </a:lnSpc>
              <a:spcAft>
                <a:spcPts val="600"/>
              </a:spcAft>
            </a:pPr>
            <a:r>
              <a:rPr lang="en-US" sz="3200" dirty="0" smtClean="0">
                <a:gradFill>
                  <a:gsLst>
                    <a:gs pos="2917">
                      <a:srgbClr val="505050"/>
                    </a:gs>
                    <a:gs pos="30000">
                      <a:srgbClr val="505050"/>
                    </a:gs>
                  </a:gsLst>
                  <a:lin ang="5400000" scaled="0"/>
                </a:gradFill>
                <a:latin typeface="Segoe UI Light"/>
              </a:rPr>
              <a:t>6X Overall Reduction</a:t>
            </a:r>
          </a:p>
          <a:p>
            <a:pPr>
              <a:lnSpc>
                <a:spcPct val="90000"/>
              </a:lnSpc>
              <a:spcAft>
                <a:spcPts val="600"/>
              </a:spcAft>
            </a:pPr>
            <a:r>
              <a:rPr lang="en-US" sz="3200" dirty="0" smtClean="0">
                <a:gradFill>
                  <a:gsLst>
                    <a:gs pos="2917">
                      <a:srgbClr val="505050"/>
                    </a:gs>
                    <a:gs pos="30000">
                      <a:srgbClr val="505050"/>
                    </a:gs>
                  </a:gsLst>
                  <a:lin ang="5400000" scaled="0"/>
                </a:gradFill>
                <a:latin typeface="Segoe UI Light"/>
              </a:rPr>
              <a:t>Mix Shift towards ‘Long Tail’</a:t>
            </a:r>
          </a:p>
          <a:p>
            <a:pPr>
              <a:lnSpc>
                <a:spcPct val="90000"/>
              </a:lnSpc>
              <a:spcAft>
                <a:spcPts val="600"/>
              </a:spcAft>
            </a:pPr>
            <a:r>
              <a:rPr lang="en-US" sz="3200" dirty="0" smtClean="0">
                <a:gradFill>
                  <a:gsLst>
                    <a:gs pos="2917">
                      <a:srgbClr val="505050"/>
                    </a:gs>
                    <a:gs pos="30000">
                      <a:srgbClr val="505050"/>
                    </a:gs>
                  </a:gsLst>
                  <a:lin ang="5400000" scaled="0"/>
                </a:gradFill>
                <a:latin typeface="Segoe UI Light"/>
              </a:rPr>
              <a:t>CFE Reduced, Shifting to Load</a:t>
            </a:r>
          </a:p>
        </p:txBody>
      </p:sp>
    </p:spTree>
    <p:extLst>
      <p:ext uri="{BB962C8B-B14F-4D97-AF65-F5344CB8AC3E}">
        <p14:creationId xmlns:p14="http://schemas.microsoft.com/office/powerpoint/2010/main" val="42204914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7"/>
                                        </p:tgtEl>
                                      </p:cBhvr>
                                    </p:animEffect>
                                    <p:set>
                                      <p:cBhvr>
                                        <p:cTn id="41" dur="1" fill="hold">
                                          <p:stCondLst>
                                            <p:cond delay="499"/>
                                          </p:stCondLst>
                                        </p:cTn>
                                        <p:tgtEl>
                                          <p:spTgt spid="17"/>
                                        </p:tgtEl>
                                        <p:attrNameLst>
                                          <p:attrName>style.visibility</p:attrName>
                                        </p:attrNameLst>
                                      </p:cBhvr>
                                      <p:to>
                                        <p:strVal val="hidden"/>
                                      </p:to>
                                    </p:set>
                                  </p:childTnLst>
                                </p:cTn>
                              </p:par>
                            </p:childTnLst>
                          </p:cTn>
                        </p:par>
                        <p:par>
                          <p:cTn id="42" fill="hold">
                            <p:stCondLst>
                              <p:cond delay="500"/>
                            </p:stCondLst>
                            <p:childTnLst>
                              <p:par>
                                <p:cTn id="43" presetID="53" presetClass="entr" presetSubtype="16"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par>
                                <p:cTn id="48" presetID="10" presetClass="exit" presetSubtype="0" fill="hold" grpId="0" nodeType="withEffect">
                                  <p:stCondLst>
                                    <p:cond delay="0"/>
                                  </p:stCondLst>
                                  <p:childTnLst>
                                    <p:animEffect transition="out" filter="fade">
                                      <p:cBhvr>
                                        <p:cTn id="49" dur="500"/>
                                        <p:tgtEl>
                                          <p:spTgt spid="16"/>
                                        </p:tgtEl>
                                      </p:cBhvr>
                                    </p:animEffect>
                                    <p:set>
                                      <p:cBhvr>
                                        <p:cTn id="50" dur="1" fill="hold">
                                          <p:stCondLst>
                                            <p:cond delay="499"/>
                                          </p:stCondLst>
                                        </p:cTn>
                                        <p:tgtEl>
                                          <p:spTgt spid="16"/>
                                        </p:tgtEl>
                                        <p:attrNameLst>
                                          <p:attrName>style.visibility</p:attrName>
                                        </p:attrNameLst>
                                      </p:cBhvr>
                                      <p:to>
                                        <p:strVal val="hidden"/>
                                      </p:to>
                                    </p:set>
                                  </p:childTnLst>
                                </p:cTn>
                              </p:par>
                              <p:par>
                                <p:cTn id="51" presetID="10" presetClass="exit" presetSubtype="0" fill="hold" grpId="0" nodeType="withEffect">
                                  <p:stCondLst>
                                    <p:cond delay="0"/>
                                  </p:stCondLst>
                                  <p:childTnLst>
                                    <p:animEffect transition="out" filter="fade">
                                      <p:cBhvr>
                                        <p:cTn id="52" dur="500"/>
                                        <p:tgtEl>
                                          <p:spTgt spid="4"/>
                                        </p:tgtEl>
                                      </p:cBhvr>
                                    </p:animEffect>
                                    <p:set>
                                      <p:cBhvr>
                                        <p:cTn id="53" dur="1" fill="hold">
                                          <p:stCondLst>
                                            <p:cond delay="499"/>
                                          </p:stCondLst>
                                        </p:cTn>
                                        <p:tgtEl>
                                          <p:spTgt spid="4"/>
                                        </p:tgtEl>
                                        <p:attrNameLst>
                                          <p:attrName>style.visibility</p:attrName>
                                        </p:attrNameLst>
                                      </p:cBhvr>
                                      <p:to>
                                        <p:strVal val="hidden"/>
                                      </p:to>
                                    </p:set>
                                  </p:childTnLst>
                                </p:cTn>
                              </p:par>
                              <p:par>
                                <p:cTn id="54" presetID="10"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7" grpId="0"/>
      <p:bldP spid="17" grpId="1"/>
      <p:bldGraphic spid="8" grpId="0">
        <p:bldAsOne/>
      </p:bldGraphic>
      <p:bldGraphic spid="8" grpId="1">
        <p:bldAsOne/>
      </p:bldGraphic>
      <p:bldP spid="4" grpId="0"/>
      <p:bldP spid="10" grpId="0"/>
      <p:bldGraphic spid="19" grpId="0">
        <p:bldAsOne/>
      </p:bldGraphic>
      <p:bldP spid="20" grpId="0"/>
      <p:bldP spid="20" grpId="1"/>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 Placeholder 55"/>
          <p:cNvSpPr>
            <a:spLocks noGrp="1"/>
          </p:cNvSpPr>
          <p:nvPr>
            <p:ph type="body" sz="quarter" idx="10"/>
          </p:nvPr>
        </p:nvSpPr>
        <p:spPr>
          <a:xfrm>
            <a:off x="274640" y="1212850"/>
            <a:ext cx="6131026" cy="5071581"/>
          </a:xfrm>
        </p:spPr>
        <p:txBody>
          <a:bodyPr/>
          <a:lstStyle/>
          <a:p>
            <a:pPr lvl="0"/>
            <a:r>
              <a:rPr lang="en-US" dirty="0"/>
              <a:t>Load Balancing is </a:t>
            </a:r>
            <a:r>
              <a:rPr lang="en-US" dirty="0" smtClean="0"/>
              <a:t>Tricky</a:t>
            </a:r>
            <a:endParaRPr lang="en-US" dirty="0"/>
          </a:p>
          <a:p>
            <a:pPr lvl="1"/>
            <a:r>
              <a:rPr lang="en-US" dirty="0"/>
              <a:t>Machine vs Farm Issues</a:t>
            </a:r>
          </a:p>
          <a:p>
            <a:pPr lvl="1"/>
            <a:r>
              <a:rPr lang="en-US" dirty="0" smtClean="0"/>
              <a:t>Detect SP Issues</a:t>
            </a:r>
          </a:p>
          <a:p>
            <a:pPr lvl="1"/>
            <a:r>
              <a:rPr lang="en-US" dirty="0" smtClean="0"/>
              <a:t>Lack of Safety Net</a:t>
            </a:r>
            <a:endParaRPr lang="en-US" dirty="0"/>
          </a:p>
          <a:p>
            <a:pPr lvl="1"/>
            <a:r>
              <a:rPr lang="en-US" dirty="0" smtClean="0"/>
              <a:t>Risky </a:t>
            </a:r>
            <a:r>
              <a:rPr lang="en-US" dirty="0"/>
              <a:t>F5 Management</a:t>
            </a:r>
          </a:p>
          <a:p>
            <a:r>
              <a:rPr lang="en-US" dirty="0" smtClean="0"/>
              <a:t>Circuit </a:t>
            </a:r>
            <a:r>
              <a:rPr lang="en-US" dirty="0"/>
              <a:t>Breaker</a:t>
            </a:r>
          </a:p>
          <a:p>
            <a:pPr lvl="2"/>
            <a:r>
              <a:rPr lang="en-US" dirty="0" smtClean="0"/>
              <a:t>Full </a:t>
            </a:r>
            <a:r>
              <a:rPr lang="en-US" dirty="0"/>
              <a:t>Auto F5 Mgmt</a:t>
            </a:r>
          </a:p>
          <a:p>
            <a:pPr lvl="2"/>
            <a:r>
              <a:rPr lang="en-US" dirty="0" smtClean="0"/>
              <a:t>Move Logic to CFE’s</a:t>
            </a:r>
            <a:endParaRPr lang="en-US" dirty="0"/>
          </a:p>
          <a:p>
            <a:pPr lvl="2"/>
            <a:r>
              <a:rPr lang="en-US" dirty="0" smtClean="0"/>
              <a:t>Smarter Health Detection</a:t>
            </a:r>
          </a:p>
          <a:p>
            <a:pPr lvl="2"/>
            <a:r>
              <a:rPr lang="en-US" dirty="0" smtClean="0"/>
              <a:t>Safety Net Prevents Over Correction</a:t>
            </a:r>
            <a:endParaRPr lang="en-US" dirty="0"/>
          </a:p>
          <a:p>
            <a:pPr lvl="2"/>
            <a:r>
              <a:rPr lang="en-US" dirty="0" smtClean="0"/>
              <a:t>Auto-Heal for Sick Machines</a:t>
            </a:r>
          </a:p>
        </p:txBody>
      </p:sp>
      <p:sp>
        <p:nvSpPr>
          <p:cNvPr id="3" name="Title 2"/>
          <p:cNvSpPr>
            <a:spLocks noGrp="1"/>
          </p:cNvSpPr>
          <p:nvPr>
            <p:ph type="title"/>
          </p:nvPr>
        </p:nvSpPr>
        <p:spPr/>
        <p:txBody>
          <a:bodyPr/>
          <a:lstStyle/>
          <a:p>
            <a:r>
              <a:rPr lang="en-US" dirty="0" smtClean="0"/>
              <a:t>Healthy Front-Ends</a:t>
            </a:r>
            <a:endParaRPr lang="en-US" dirty="0"/>
          </a:p>
        </p:txBody>
      </p:sp>
      <p:sp>
        <p:nvSpPr>
          <p:cNvPr id="7" name="Rectangle 6"/>
          <p:cNvSpPr/>
          <p:nvPr/>
        </p:nvSpPr>
        <p:spPr bwMode="auto">
          <a:xfrm>
            <a:off x="6560757" y="4968394"/>
            <a:ext cx="643412" cy="392850"/>
          </a:xfrm>
          <a:prstGeom prst="rect">
            <a:avLst/>
          </a:prstGeom>
          <a:solidFill>
            <a:srgbClr val="1CADE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defTabSz="932293" fontAlgn="base">
              <a:spcBef>
                <a:spcPct val="0"/>
              </a:spcBef>
              <a:spcAft>
                <a:spcPct val="0"/>
              </a:spcAft>
            </a:pPr>
            <a:r>
              <a:rPr lang="en-US" sz="1599" dirty="0">
                <a:gradFill>
                  <a:gsLst>
                    <a:gs pos="0">
                      <a:srgbClr val="FFFFFF"/>
                    </a:gs>
                    <a:gs pos="100000">
                      <a:srgbClr val="FFFFFF"/>
                    </a:gs>
                  </a:gsLst>
                  <a:lin ang="5400000" scaled="0"/>
                </a:gradFill>
              </a:rPr>
              <a:t> CFE2</a:t>
            </a: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6560757" y="5623355"/>
            <a:ext cx="645947" cy="392850"/>
          </a:xfrm>
          <a:prstGeom prst="rect">
            <a:avLst/>
          </a:prstGeom>
          <a:solidFill>
            <a:srgbClr val="1CADE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defTabSz="932293" fontAlgn="base">
              <a:spcBef>
                <a:spcPct val="0"/>
              </a:spcBef>
              <a:spcAft>
                <a:spcPct val="0"/>
              </a:spcAft>
            </a:pPr>
            <a:r>
              <a:rPr lang="en-US" sz="1599" dirty="0">
                <a:gradFill>
                  <a:gsLst>
                    <a:gs pos="0">
                      <a:srgbClr val="FFFFFF"/>
                    </a:gs>
                    <a:gs pos="100000">
                      <a:srgbClr val="FFFFFF"/>
                    </a:gs>
                  </a:gsLst>
                  <a:lin ang="5400000" scaled="0"/>
                </a:gradFill>
              </a:rPr>
              <a:t> CFE3</a:t>
            </a: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6560757" y="4322340"/>
            <a:ext cx="643412" cy="392850"/>
          </a:xfrm>
          <a:prstGeom prst="rect">
            <a:avLst/>
          </a:prstGeom>
          <a:solidFill>
            <a:srgbClr val="1CADE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defTabSz="932293" fontAlgn="base">
              <a:spcBef>
                <a:spcPct val="0"/>
              </a:spcBef>
              <a:spcAft>
                <a:spcPct val="0"/>
              </a:spcAft>
            </a:pPr>
            <a:r>
              <a:rPr lang="en-US" sz="1599" dirty="0">
                <a:gradFill>
                  <a:gsLst>
                    <a:gs pos="0">
                      <a:srgbClr val="FFFFFF"/>
                    </a:gs>
                    <a:gs pos="100000">
                      <a:srgbClr val="FFFFFF"/>
                    </a:gs>
                  </a:gsLst>
                  <a:lin ang="5400000" scaled="0"/>
                </a:gradFill>
              </a:rPr>
              <a:t> CFE1</a:t>
            </a:r>
            <a:endParaRPr lang="en-US" sz="2000" dirty="0">
              <a:gradFill>
                <a:gsLst>
                  <a:gs pos="0">
                    <a:srgbClr val="FFFFFF"/>
                  </a:gs>
                  <a:gs pos="100000">
                    <a:srgbClr val="FFFFFF"/>
                  </a:gs>
                </a:gsLst>
                <a:lin ang="5400000" scaled="0"/>
              </a:gradFill>
            </a:endParaRPr>
          </a:p>
        </p:txBody>
      </p:sp>
      <p:grpSp>
        <p:nvGrpSpPr>
          <p:cNvPr id="10" name="Group 9"/>
          <p:cNvGrpSpPr/>
          <p:nvPr/>
        </p:nvGrpSpPr>
        <p:grpSpPr>
          <a:xfrm>
            <a:off x="7265493" y="4262769"/>
            <a:ext cx="511991" cy="511991"/>
            <a:chOff x="1542187" y="4735545"/>
            <a:chExt cx="512064" cy="512064"/>
          </a:xfrm>
        </p:grpSpPr>
        <p:sp>
          <p:nvSpPr>
            <p:cNvPr id="11" name="Rounded Rectangle 10"/>
            <p:cNvSpPr/>
            <p:nvPr/>
          </p:nvSpPr>
          <p:spPr bwMode="auto">
            <a:xfrm>
              <a:off x="1542187" y="4735545"/>
              <a:ext cx="356951" cy="512064"/>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2" name="Picture 42"/>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1542187" y="4735545"/>
              <a:ext cx="512064" cy="512064"/>
            </a:xfrm>
            <a:prstGeom prst="rect">
              <a:avLst/>
            </a:prstGeom>
          </p:spPr>
        </p:pic>
      </p:grpSp>
      <p:grpSp>
        <p:nvGrpSpPr>
          <p:cNvPr id="13" name="Group 12"/>
          <p:cNvGrpSpPr/>
          <p:nvPr/>
        </p:nvGrpSpPr>
        <p:grpSpPr>
          <a:xfrm>
            <a:off x="10680730" y="4262769"/>
            <a:ext cx="511991" cy="511991"/>
            <a:chOff x="1542187" y="4735545"/>
            <a:chExt cx="512064" cy="512064"/>
          </a:xfrm>
        </p:grpSpPr>
        <p:sp>
          <p:nvSpPr>
            <p:cNvPr id="14" name="Rounded Rectangle 13"/>
            <p:cNvSpPr/>
            <p:nvPr/>
          </p:nvSpPr>
          <p:spPr bwMode="auto">
            <a:xfrm>
              <a:off x="1542187" y="4735545"/>
              <a:ext cx="356951" cy="512064"/>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5" name="Picture 42"/>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1542187" y="4735545"/>
              <a:ext cx="512064" cy="512064"/>
            </a:xfrm>
            <a:prstGeom prst="rect">
              <a:avLst/>
            </a:prstGeom>
          </p:spPr>
        </p:pic>
      </p:grpSp>
      <p:grpSp>
        <p:nvGrpSpPr>
          <p:cNvPr id="16" name="Group 15"/>
          <p:cNvGrpSpPr/>
          <p:nvPr/>
        </p:nvGrpSpPr>
        <p:grpSpPr>
          <a:xfrm>
            <a:off x="7265493" y="4914919"/>
            <a:ext cx="511991" cy="511991"/>
            <a:chOff x="1542187" y="4735545"/>
            <a:chExt cx="512064" cy="512064"/>
          </a:xfrm>
        </p:grpSpPr>
        <p:sp>
          <p:nvSpPr>
            <p:cNvPr id="17" name="Rounded Rectangle 16"/>
            <p:cNvSpPr/>
            <p:nvPr/>
          </p:nvSpPr>
          <p:spPr bwMode="auto">
            <a:xfrm>
              <a:off x="1542187" y="4735545"/>
              <a:ext cx="356951" cy="512064"/>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8" name="Picture 42"/>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1542187" y="4735545"/>
              <a:ext cx="512064" cy="512064"/>
            </a:xfrm>
            <a:prstGeom prst="rect">
              <a:avLst/>
            </a:prstGeom>
          </p:spPr>
        </p:pic>
      </p:grpSp>
      <p:grpSp>
        <p:nvGrpSpPr>
          <p:cNvPr id="19" name="Group 18"/>
          <p:cNvGrpSpPr/>
          <p:nvPr/>
        </p:nvGrpSpPr>
        <p:grpSpPr>
          <a:xfrm>
            <a:off x="7836274" y="4914919"/>
            <a:ext cx="511991" cy="511991"/>
            <a:chOff x="1542187" y="4735545"/>
            <a:chExt cx="512064" cy="512064"/>
          </a:xfrm>
        </p:grpSpPr>
        <p:sp>
          <p:nvSpPr>
            <p:cNvPr id="20" name="Rounded Rectangle 19"/>
            <p:cNvSpPr/>
            <p:nvPr/>
          </p:nvSpPr>
          <p:spPr bwMode="auto">
            <a:xfrm>
              <a:off x="1542187" y="4735545"/>
              <a:ext cx="356951" cy="512064"/>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1" name="Picture 42"/>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1542187" y="4735545"/>
              <a:ext cx="512064" cy="512064"/>
            </a:xfrm>
            <a:prstGeom prst="rect">
              <a:avLst/>
            </a:prstGeom>
          </p:spPr>
        </p:pic>
      </p:grpSp>
      <p:grpSp>
        <p:nvGrpSpPr>
          <p:cNvPr id="22" name="Group 21"/>
          <p:cNvGrpSpPr/>
          <p:nvPr/>
        </p:nvGrpSpPr>
        <p:grpSpPr>
          <a:xfrm>
            <a:off x="7265493" y="5560973"/>
            <a:ext cx="511991" cy="511991"/>
            <a:chOff x="1542187" y="4735545"/>
            <a:chExt cx="512064" cy="512064"/>
          </a:xfrm>
        </p:grpSpPr>
        <p:sp>
          <p:nvSpPr>
            <p:cNvPr id="23" name="Rounded Rectangle 22"/>
            <p:cNvSpPr/>
            <p:nvPr/>
          </p:nvSpPr>
          <p:spPr bwMode="auto">
            <a:xfrm>
              <a:off x="1542187" y="4735545"/>
              <a:ext cx="356951" cy="512064"/>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4" name="Picture 42"/>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1542187" y="4735545"/>
              <a:ext cx="512064" cy="512064"/>
            </a:xfrm>
            <a:prstGeom prst="rect">
              <a:avLst/>
            </a:prstGeom>
          </p:spPr>
        </p:pic>
      </p:grpSp>
      <p:grpSp>
        <p:nvGrpSpPr>
          <p:cNvPr id="25" name="Group 24"/>
          <p:cNvGrpSpPr/>
          <p:nvPr/>
        </p:nvGrpSpPr>
        <p:grpSpPr>
          <a:xfrm>
            <a:off x="7836274" y="5560973"/>
            <a:ext cx="511991" cy="511991"/>
            <a:chOff x="1542187" y="4735545"/>
            <a:chExt cx="512064" cy="512064"/>
          </a:xfrm>
        </p:grpSpPr>
        <p:sp>
          <p:nvSpPr>
            <p:cNvPr id="26" name="Rounded Rectangle 25"/>
            <p:cNvSpPr/>
            <p:nvPr/>
          </p:nvSpPr>
          <p:spPr bwMode="auto">
            <a:xfrm>
              <a:off x="1542187" y="4735545"/>
              <a:ext cx="356951" cy="512064"/>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7" name="Picture 42"/>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1542187" y="4735545"/>
              <a:ext cx="512064" cy="512064"/>
            </a:xfrm>
            <a:prstGeom prst="rect">
              <a:avLst/>
            </a:prstGeom>
          </p:spPr>
        </p:pic>
      </p:grpSp>
      <p:grpSp>
        <p:nvGrpSpPr>
          <p:cNvPr id="28" name="Group 27"/>
          <p:cNvGrpSpPr/>
          <p:nvPr/>
        </p:nvGrpSpPr>
        <p:grpSpPr>
          <a:xfrm>
            <a:off x="8414896" y="5560973"/>
            <a:ext cx="511991" cy="511991"/>
            <a:chOff x="1542187" y="4735545"/>
            <a:chExt cx="512064" cy="512064"/>
          </a:xfrm>
        </p:grpSpPr>
        <p:sp>
          <p:nvSpPr>
            <p:cNvPr id="29" name="Rounded Rectangle 28"/>
            <p:cNvSpPr/>
            <p:nvPr/>
          </p:nvSpPr>
          <p:spPr bwMode="auto">
            <a:xfrm>
              <a:off x="1542187" y="4735545"/>
              <a:ext cx="356951" cy="512064"/>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0" name="Picture 42"/>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1542187" y="4735545"/>
              <a:ext cx="512064" cy="512064"/>
            </a:xfrm>
            <a:prstGeom prst="rect">
              <a:avLst/>
            </a:prstGeom>
          </p:spPr>
        </p:pic>
      </p:grpSp>
      <p:grpSp>
        <p:nvGrpSpPr>
          <p:cNvPr id="31" name="Group 30"/>
          <p:cNvGrpSpPr/>
          <p:nvPr/>
        </p:nvGrpSpPr>
        <p:grpSpPr>
          <a:xfrm>
            <a:off x="10109785" y="5560973"/>
            <a:ext cx="511991" cy="511991"/>
            <a:chOff x="1542187" y="4735545"/>
            <a:chExt cx="512064" cy="512064"/>
          </a:xfrm>
        </p:grpSpPr>
        <p:sp>
          <p:nvSpPr>
            <p:cNvPr id="32" name="Rounded Rectangle 31"/>
            <p:cNvSpPr/>
            <p:nvPr/>
          </p:nvSpPr>
          <p:spPr bwMode="auto">
            <a:xfrm>
              <a:off x="1542187" y="4735545"/>
              <a:ext cx="356951" cy="512064"/>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3" name="Picture 42"/>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1542187" y="4735545"/>
              <a:ext cx="512064" cy="512064"/>
            </a:xfrm>
            <a:prstGeom prst="rect">
              <a:avLst/>
            </a:prstGeom>
          </p:spPr>
        </p:pic>
      </p:grpSp>
      <p:grpSp>
        <p:nvGrpSpPr>
          <p:cNvPr id="34" name="Group 33"/>
          <p:cNvGrpSpPr/>
          <p:nvPr/>
        </p:nvGrpSpPr>
        <p:grpSpPr>
          <a:xfrm>
            <a:off x="10680730" y="5560973"/>
            <a:ext cx="511991" cy="511991"/>
            <a:chOff x="1542187" y="4735545"/>
            <a:chExt cx="512064" cy="512064"/>
          </a:xfrm>
        </p:grpSpPr>
        <p:sp>
          <p:nvSpPr>
            <p:cNvPr id="35" name="Rounded Rectangle 34"/>
            <p:cNvSpPr/>
            <p:nvPr/>
          </p:nvSpPr>
          <p:spPr bwMode="auto">
            <a:xfrm>
              <a:off x="1542187" y="4735545"/>
              <a:ext cx="356951" cy="512064"/>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6" name="Picture 42"/>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1542187" y="4735545"/>
              <a:ext cx="512064" cy="512064"/>
            </a:xfrm>
            <a:prstGeom prst="rect">
              <a:avLst/>
            </a:prstGeom>
          </p:spPr>
        </p:pic>
      </p:grpSp>
      <p:sp>
        <p:nvSpPr>
          <p:cNvPr id="37" name="Rectangle 36"/>
          <p:cNvSpPr/>
          <p:nvPr/>
        </p:nvSpPr>
        <p:spPr bwMode="auto">
          <a:xfrm>
            <a:off x="7265493" y="3853800"/>
            <a:ext cx="511991" cy="199216"/>
          </a:xfrm>
          <a:prstGeom prst="rect">
            <a:avLst/>
          </a:prstGeom>
          <a:solidFill>
            <a:srgbClr val="1CADE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1599" dirty="0">
                <a:gradFill>
                  <a:gsLst>
                    <a:gs pos="0">
                      <a:srgbClr val="FFFFFF"/>
                    </a:gs>
                    <a:gs pos="100000">
                      <a:srgbClr val="FFFFFF"/>
                    </a:gs>
                  </a:gsLst>
                  <a:lin ang="5400000" scaled="0"/>
                </a:gradFill>
              </a:rPr>
              <a:t>T0</a:t>
            </a:r>
          </a:p>
        </p:txBody>
      </p:sp>
      <p:sp>
        <p:nvSpPr>
          <p:cNvPr id="38" name="Rectangle 37"/>
          <p:cNvSpPr/>
          <p:nvPr/>
        </p:nvSpPr>
        <p:spPr bwMode="auto">
          <a:xfrm>
            <a:off x="7836274" y="3853800"/>
            <a:ext cx="511991" cy="199216"/>
          </a:xfrm>
          <a:prstGeom prst="rect">
            <a:avLst/>
          </a:prstGeom>
          <a:solidFill>
            <a:srgbClr val="1CADE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1599" dirty="0">
                <a:gradFill>
                  <a:gsLst>
                    <a:gs pos="0">
                      <a:srgbClr val="FFFFFF"/>
                    </a:gs>
                    <a:gs pos="100000">
                      <a:srgbClr val="FFFFFF"/>
                    </a:gs>
                  </a:gsLst>
                  <a:lin ang="5400000" scaled="0"/>
                </a:gradFill>
              </a:rPr>
              <a:t>T1</a:t>
            </a:r>
          </a:p>
        </p:txBody>
      </p:sp>
      <p:sp>
        <p:nvSpPr>
          <p:cNvPr id="39" name="Rectangle 38"/>
          <p:cNvSpPr/>
          <p:nvPr/>
        </p:nvSpPr>
        <p:spPr bwMode="auto">
          <a:xfrm>
            <a:off x="8409454" y="3853800"/>
            <a:ext cx="511991" cy="199216"/>
          </a:xfrm>
          <a:prstGeom prst="rect">
            <a:avLst/>
          </a:prstGeom>
          <a:solidFill>
            <a:srgbClr val="1CADE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1599" dirty="0">
                <a:gradFill>
                  <a:gsLst>
                    <a:gs pos="0">
                      <a:srgbClr val="FFFFFF"/>
                    </a:gs>
                    <a:gs pos="100000">
                      <a:srgbClr val="FFFFFF"/>
                    </a:gs>
                  </a:gsLst>
                  <a:lin ang="5400000" scaled="0"/>
                </a:gradFill>
              </a:rPr>
              <a:t>T2</a:t>
            </a:r>
          </a:p>
        </p:txBody>
      </p:sp>
      <p:sp>
        <p:nvSpPr>
          <p:cNvPr id="40" name="Rectangle 39"/>
          <p:cNvSpPr/>
          <p:nvPr/>
        </p:nvSpPr>
        <p:spPr bwMode="auto">
          <a:xfrm>
            <a:off x="8980235" y="3853800"/>
            <a:ext cx="511991" cy="199216"/>
          </a:xfrm>
          <a:prstGeom prst="rect">
            <a:avLst/>
          </a:prstGeom>
          <a:solidFill>
            <a:srgbClr val="1CADE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1599" dirty="0">
                <a:gradFill>
                  <a:gsLst>
                    <a:gs pos="0">
                      <a:srgbClr val="FFFFFF"/>
                    </a:gs>
                    <a:gs pos="100000">
                      <a:srgbClr val="FFFFFF"/>
                    </a:gs>
                  </a:gsLst>
                  <a:lin ang="5400000" scaled="0"/>
                </a:gradFill>
              </a:rPr>
              <a:t>T3</a:t>
            </a:r>
          </a:p>
        </p:txBody>
      </p:sp>
      <p:sp>
        <p:nvSpPr>
          <p:cNvPr id="41" name="Rectangle 40"/>
          <p:cNvSpPr/>
          <p:nvPr/>
        </p:nvSpPr>
        <p:spPr bwMode="auto">
          <a:xfrm>
            <a:off x="9568400" y="3853800"/>
            <a:ext cx="511991" cy="199216"/>
          </a:xfrm>
          <a:prstGeom prst="rect">
            <a:avLst/>
          </a:prstGeom>
          <a:solidFill>
            <a:srgbClr val="1CADE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1599" dirty="0">
                <a:gradFill>
                  <a:gsLst>
                    <a:gs pos="0">
                      <a:srgbClr val="FFFFFF"/>
                    </a:gs>
                    <a:gs pos="100000">
                      <a:srgbClr val="FFFFFF"/>
                    </a:gs>
                  </a:gsLst>
                  <a:lin ang="5400000" scaled="0"/>
                </a:gradFill>
              </a:rPr>
              <a:t>T4</a:t>
            </a:r>
          </a:p>
        </p:txBody>
      </p:sp>
      <p:sp>
        <p:nvSpPr>
          <p:cNvPr id="42" name="Rectangle 41"/>
          <p:cNvSpPr/>
          <p:nvPr/>
        </p:nvSpPr>
        <p:spPr bwMode="auto">
          <a:xfrm>
            <a:off x="10139180" y="3853800"/>
            <a:ext cx="511991" cy="199216"/>
          </a:xfrm>
          <a:prstGeom prst="rect">
            <a:avLst/>
          </a:prstGeom>
          <a:solidFill>
            <a:srgbClr val="1CADE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1599" dirty="0">
                <a:gradFill>
                  <a:gsLst>
                    <a:gs pos="0">
                      <a:srgbClr val="FFFFFF"/>
                    </a:gs>
                    <a:gs pos="100000">
                      <a:srgbClr val="FFFFFF"/>
                    </a:gs>
                  </a:gsLst>
                  <a:lin ang="5400000" scaled="0"/>
                </a:gradFill>
              </a:rPr>
              <a:t>T5</a:t>
            </a:r>
          </a:p>
        </p:txBody>
      </p:sp>
      <p:sp>
        <p:nvSpPr>
          <p:cNvPr id="43" name="Rectangle 42"/>
          <p:cNvSpPr/>
          <p:nvPr/>
        </p:nvSpPr>
        <p:spPr bwMode="auto">
          <a:xfrm>
            <a:off x="10715458" y="3853800"/>
            <a:ext cx="511991" cy="199216"/>
          </a:xfrm>
          <a:prstGeom prst="rect">
            <a:avLst/>
          </a:prstGeom>
          <a:solidFill>
            <a:srgbClr val="1CADE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r>
              <a:rPr lang="en-US" sz="1599" dirty="0">
                <a:gradFill>
                  <a:gsLst>
                    <a:gs pos="0">
                      <a:srgbClr val="FFFFFF"/>
                    </a:gs>
                    <a:gs pos="100000">
                      <a:srgbClr val="FFFFFF"/>
                    </a:gs>
                  </a:gsLst>
                  <a:lin ang="5400000" scaled="0"/>
                </a:gradFill>
              </a:rPr>
              <a:t>T6</a:t>
            </a:r>
          </a:p>
        </p:txBody>
      </p:sp>
      <p:pic>
        <p:nvPicPr>
          <p:cNvPr id="44" name="Picture 92"/>
          <p:cNvPicPr>
            <a:picLocks noChangeAspect="1"/>
          </p:cNvPicPr>
          <p:nvPr/>
        </p:nvPicPr>
        <p:blipFill>
          <a:blip r:embed="rId4">
            <a:duotone>
              <a:prstClr val="black"/>
              <a:schemeClr val="accent4">
                <a:tint val="45000"/>
                <a:satMod val="400000"/>
              </a:schemeClr>
            </a:duotone>
            <a:extLst>
              <a:ext uri="{BEBA8EAE-BF5A-486C-A8C5-ECC9F3942E4B}">
                <a14:imgProps xmlns:a14="http://schemas.microsoft.com/office/drawing/2010/main">
                  <a14:imgLayer r:embed="rId5">
                    <a14:imgEffect>
                      <a14:colorTemperature colorTemp="11200"/>
                    </a14:imgEffect>
                    <a14:imgEffect>
                      <a14:brightnessContrast bright="51000" contrast="40000"/>
                    </a14:imgEffect>
                  </a14:imgLayer>
                </a14:imgProps>
              </a:ext>
            </a:extLst>
          </a:blip>
          <a:stretch>
            <a:fillRect/>
          </a:stretch>
        </p:blipFill>
        <p:spPr>
          <a:xfrm>
            <a:off x="7837819" y="4256674"/>
            <a:ext cx="511991" cy="518087"/>
          </a:xfrm>
          <a:prstGeom prst="rect">
            <a:avLst/>
          </a:prstGeom>
        </p:spPr>
      </p:pic>
      <p:pic>
        <p:nvPicPr>
          <p:cNvPr id="45" name="Picture 92"/>
          <p:cNvPicPr>
            <a:picLocks noChangeAspect="1"/>
          </p:cNvPicPr>
          <p:nvPr/>
        </p:nvPicPr>
        <p:blipFill>
          <a:blip r:embed="rId4">
            <a:duotone>
              <a:prstClr val="black"/>
              <a:schemeClr val="accent4">
                <a:tint val="45000"/>
                <a:satMod val="400000"/>
              </a:schemeClr>
            </a:duotone>
            <a:extLst>
              <a:ext uri="{BEBA8EAE-BF5A-486C-A8C5-ECC9F3942E4B}">
                <a14:imgProps xmlns:a14="http://schemas.microsoft.com/office/drawing/2010/main">
                  <a14:imgLayer r:embed="rId5">
                    <a14:imgEffect>
                      <a14:colorTemperature colorTemp="11200"/>
                    </a14:imgEffect>
                    <a14:imgEffect>
                      <a14:brightnessContrast bright="51000" contrast="40000"/>
                    </a14:imgEffect>
                  </a14:imgLayer>
                </a14:imgProps>
              </a:ext>
            </a:extLst>
          </a:blip>
          <a:stretch>
            <a:fillRect/>
          </a:stretch>
        </p:blipFill>
        <p:spPr>
          <a:xfrm>
            <a:off x="8414896" y="4256674"/>
            <a:ext cx="511991" cy="518087"/>
          </a:xfrm>
          <a:prstGeom prst="rect">
            <a:avLst/>
          </a:prstGeom>
        </p:spPr>
      </p:pic>
      <p:pic>
        <p:nvPicPr>
          <p:cNvPr id="46" name="Picture 92"/>
          <p:cNvPicPr>
            <a:picLocks noChangeAspect="1"/>
          </p:cNvPicPr>
          <p:nvPr/>
        </p:nvPicPr>
        <p:blipFill>
          <a:blip r:embed="rId4">
            <a:duotone>
              <a:prstClr val="black"/>
              <a:schemeClr val="accent4">
                <a:tint val="45000"/>
                <a:satMod val="400000"/>
              </a:schemeClr>
            </a:duotone>
            <a:extLst>
              <a:ext uri="{BEBA8EAE-BF5A-486C-A8C5-ECC9F3942E4B}">
                <a14:imgProps xmlns:a14="http://schemas.microsoft.com/office/drawing/2010/main">
                  <a14:imgLayer r:embed="rId5">
                    <a14:imgEffect>
                      <a14:colorTemperature colorTemp="11200"/>
                    </a14:imgEffect>
                    <a14:imgEffect>
                      <a14:brightnessContrast bright="51000" contrast="40000"/>
                    </a14:imgEffect>
                  </a14:imgLayer>
                </a14:imgProps>
              </a:ext>
            </a:extLst>
          </a:blip>
          <a:stretch>
            <a:fillRect/>
          </a:stretch>
        </p:blipFill>
        <p:spPr>
          <a:xfrm>
            <a:off x="8414896" y="4908825"/>
            <a:ext cx="511991" cy="518087"/>
          </a:xfrm>
          <a:prstGeom prst="rect">
            <a:avLst/>
          </a:prstGeom>
        </p:spPr>
      </p:pic>
      <p:pic>
        <p:nvPicPr>
          <p:cNvPr id="47" name="Picture 92"/>
          <p:cNvPicPr>
            <a:picLocks noChangeAspect="1"/>
          </p:cNvPicPr>
          <p:nvPr/>
        </p:nvPicPr>
        <p:blipFill>
          <a:blip r:embed="rId6">
            <a:duotone>
              <a:prstClr val="black"/>
              <a:schemeClr val="accent4">
                <a:tint val="45000"/>
                <a:satMod val="400000"/>
              </a:schemeClr>
            </a:duotone>
            <a:extLst>
              <a:ext uri="{BEBA8EAE-BF5A-486C-A8C5-ECC9F3942E4B}">
                <a14:imgProps xmlns:a14="http://schemas.microsoft.com/office/drawing/2010/main">
                  <a14:imgLayer r:embed="rId5">
                    <a14:imgEffect>
                      <a14:colorTemperature colorTemp="11200"/>
                    </a14:imgEffect>
                    <a14:imgEffect>
                      <a14:saturation sat="200000"/>
                    </a14:imgEffect>
                    <a14:imgEffect>
                      <a14:brightnessContrast bright="51000" contrast="40000"/>
                    </a14:imgEffect>
                  </a14:imgLayer>
                </a14:imgProps>
              </a:ext>
            </a:extLst>
          </a:blip>
          <a:stretch>
            <a:fillRect/>
          </a:stretch>
        </p:blipFill>
        <p:spPr>
          <a:xfrm>
            <a:off x="8984430" y="4256674"/>
            <a:ext cx="511991" cy="518087"/>
          </a:xfrm>
          <a:prstGeom prst="rect">
            <a:avLst/>
          </a:prstGeom>
        </p:spPr>
      </p:pic>
      <p:pic>
        <p:nvPicPr>
          <p:cNvPr id="48" name="Picture 92"/>
          <p:cNvPicPr>
            <a:picLocks noChangeAspect="1"/>
          </p:cNvPicPr>
          <p:nvPr/>
        </p:nvPicPr>
        <p:blipFill>
          <a:blip r:embed="rId4">
            <a:duotone>
              <a:prstClr val="black"/>
              <a:schemeClr val="accent4">
                <a:tint val="45000"/>
                <a:satMod val="400000"/>
              </a:schemeClr>
            </a:duotone>
            <a:extLst>
              <a:ext uri="{BEBA8EAE-BF5A-486C-A8C5-ECC9F3942E4B}">
                <a14:imgProps xmlns:a14="http://schemas.microsoft.com/office/drawing/2010/main">
                  <a14:imgLayer r:embed="rId5">
                    <a14:imgEffect>
                      <a14:colorTemperature colorTemp="11200"/>
                    </a14:imgEffect>
                    <a14:imgEffect>
                      <a14:brightnessContrast bright="51000" contrast="40000"/>
                    </a14:imgEffect>
                  </a14:imgLayer>
                </a14:imgProps>
              </a:ext>
            </a:extLst>
          </a:blip>
          <a:stretch>
            <a:fillRect/>
          </a:stretch>
        </p:blipFill>
        <p:spPr>
          <a:xfrm>
            <a:off x="8984430" y="4908825"/>
            <a:ext cx="511991" cy="518087"/>
          </a:xfrm>
          <a:prstGeom prst="rect">
            <a:avLst/>
          </a:prstGeom>
        </p:spPr>
      </p:pic>
      <p:pic>
        <p:nvPicPr>
          <p:cNvPr id="49" name="Picture 92"/>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Effect>
                      <a14:brightnessContrast bright="51000" contrast="40000"/>
                    </a14:imgEffect>
                  </a14:imgLayer>
                </a14:imgProps>
              </a:ext>
            </a:extLst>
          </a:blip>
          <a:stretch>
            <a:fillRect/>
          </a:stretch>
        </p:blipFill>
        <p:spPr>
          <a:xfrm>
            <a:off x="8984430" y="5554879"/>
            <a:ext cx="511991" cy="518087"/>
          </a:xfrm>
          <a:prstGeom prst="rect">
            <a:avLst/>
          </a:prstGeom>
        </p:spPr>
      </p:pic>
      <p:pic>
        <p:nvPicPr>
          <p:cNvPr id="50" name="Picture 92"/>
          <p:cNvPicPr>
            <a:picLocks noChangeAspect="1"/>
          </p:cNvPicPr>
          <p:nvPr/>
        </p:nvPicPr>
        <p:blipFill>
          <a:blip r:embed="rId4">
            <a:duotone>
              <a:prstClr val="black"/>
              <a:schemeClr val="accent4">
                <a:tint val="45000"/>
                <a:satMod val="400000"/>
              </a:schemeClr>
            </a:duotone>
            <a:extLst>
              <a:ext uri="{BEBA8EAE-BF5A-486C-A8C5-ECC9F3942E4B}">
                <a14:imgProps xmlns:a14="http://schemas.microsoft.com/office/drawing/2010/main">
                  <a14:imgLayer r:embed="rId5">
                    <a14:imgEffect>
                      <a14:colorTemperature colorTemp="11200"/>
                    </a14:imgEffect>
                    <a14:imgEffect>
                      <a14:brightnessContrast bright="51000" contrast="40000"/>
                    </a14:imgEffect>
                  </a14:imgLayer>
                </a14:imgProps>
              </a:ext>
            </a:extLst>
          </a:blip>
          <a:stretch>
            <a:fillRect/>
          </a:stretch>
        </p:blipFill>
        <p:spPr>
          <a:xfrm>
            <a:off x="9553199" y="4908825"/>
            <a:ext cx="511991" cy="518087"/>
          </a:xfrm>
          <a:prstGeom prst="rect">
            <a:avLst/>
          </a:prstGeom>
        </p:spPr>
      </p:pic>
      <p:pic>
        <p:nvPicPr>
          <p:cNvPr id="51" name="Picture 92"/>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Effect>
                      <a14:brightnessContrast bright="51000" contrast="40000"/>
                    </a14:imgEffect>
                  </a14:imgLayer>
                </a14:imgProps>
              </a:ext>
            </a:extLst>
          </a:blip>
          <a:stretch>
            <a:fillRect/>
          </a:stretch>
        </p:blipFill>
        <p:spPr>
          <a:xfrm>
            <a:off x="9553199" y="5554879"/>
            <a:ext cx="511991" cy="518087"/>
          </a:xfrm>
          <a:prstGeom prst="rect">
            <a:avLst/>
          </a:prstGeom>
        </p:spPr>
      </p:pic>
      <p:pic>
        <p:nvPicPr>
          <p:cNvPr id="52" name="Picture 92"/>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Effect>
                      <a14:brightnessContrast bright="51000" contrast="40000"/>
                    </a14:imgEffect>
                  </a14:imgLayer>
                </a14:imgProps>
              </a:ext>
            </a:extLst>
          </a:blip>
          <a:stretch>
            <a:fillRect/>
          </a:stretch>
        </p:blipFill>
        <p:spPr>
          <a:xfrm>
            <a:off x="9553199" y="4256674"/>
            <a:ext cx="511991" cy="518087"/>
          </a:xfrm>
          <a:prstGeom prst="rect">
            <a:avLst/>
          </a:prstGeom>
        </p:spPr>
      </p:pic>
      <p:pic>
        <p:nvPicPr>
          <p:cNvPr id="53" name="Picture 92"/>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Effect>
                      <a14:brightnessContrast bright="51000" contrast="40000"/>
                    </a14:imgEffect>
                  </a14:imgLayer>
                </a14:imgProps>
              </a:ext>
            </a:extLst>
          </a:blip>
          <a:stretch>
            <a:fillRect/>
          </a:stretch>
        </p:blipFill>
        <p:spPr>
          <a:xfrm>
            <a:off x="10109785" y="4256674"/>
            <a:ext cx="511991" cy="518087"/>
          </a:xfrm>
          <a:prstGeom prst="rect">
            <a:avLst/>
          </a:prstGeom>
        </p:spPr>
      </p:pic>
      <p:pic>
        <p:nvPicPr>
          <p:cNvPr id="54" name="Picture 92"/>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Effect>
                      <a14:brightnessContrast bright="51000" contrast="40000"/>
                    </a14:imgEffect>
                  </a14:imgLayer>
                </a14:imgProps>
              </a:ext>
            </a:extLst>
          </a:blip>
          <a:stretch>
            <a:fillRect/>
          </a:stretch>
        </p:blipFill>
        <p:spPr>
          <a:xfrm>
            <a:off x="10109785" y="4908825"/>
            <a:ext cx="511991" cy="518087"/>
          </a:xfrm>
          <a:prstGeom prst="rect">
            <a:avLst/>
          </a:prstGeom>
        </p:spPr>
      </p:pic>
      <p:pic>
        <p:nvPicPr>
          <p:cNvPr id="55" name="Picture 92"/>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Effect>
                      <a14:brightnessContrast bright="51000" contrast="40000"/>
                    </a14:imgEffect>
                  </a14:imgLayer>
                </a14:imgProps>
              </a:ext>
            </a:extLst>
          </a:blip>
          <a:stretch>
            <a:fillRect/>
          </a:stretch>
        </p:blipFill>
        <p:spPr>
          <a:xfrm>
            <a:off x="10680730" y="4908825"/>
            <a:ext cx="511991" cy="518087"/>
          </a:xfrm>
          <a:prstGeom prst="rect">
            <a:avLst/>
          </a:prstGeom>
        </p:spPr>
      </p:pic>
      <p:graphicFrame>
        <p:nvGraphicFramePr>
          <p:cNvPr id="59" name="Diagram 58"/>
          <p:cNvGraphicFramePr/>
          <p:nvPr>
            <p:extLst/>
          </p:nvPr>
        </p:nvGraphicFramePr>
        <p:xfrm>
          <a:off x="6506015" y="512375"/>
          <a:ext cx="4830861" cy="297635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 name="TextBox 1"/>
          <p:cNvSpPr txBox="1"/>
          <p:nvPr/>
        </p:nvSpPr>
        <p:spPr>
          <a:xfrm>
            <a:off x="0" y="0"/>
            <a:ext cx="12436475" cy="6994525"/>
          </a:xfrm>
          <a:prstGeom prst="rect">
            <a:avLst/>
          </a:prstGeom>
          <a:solidFill>
            <a:srgbClr val="FFFFFF">
              <a:alpha val="85098"/>
            </a:srgbClr>
          </a:solidFill>
        </p:spPr>
        <p:txBody>
          <a:bodyPr wrap="square" lIns="182880" tIns="146304" rIns="182880" bIns="146304" rtlCol="0" anchor="ctr">
            <a:normAutofit/>
          </a:bodyPr>
          <a:lstStyle/>
          <a:p>
            <a:pPr algn="ctr">
              <a:lnSpc>
                <a:spcPct val="90000"/>
              </a:lnSpc>
              <a:spcAft>
                <a:spcPts val="600"/>
              </a:spcAft>
            </a:pPr>
            <a:r>
              <a:rPr lang="en-US" sz="4400" dirty="0">
                <a:solidFill>
                  <a:srgbClr val="505050"/>
                </a:solidFill>
                <a:latin typeface="Segoe UI Light"/>
              </a:rPr>
              <a:t>17X </a:t>
            </a:r>
            <a:r>
              <a:rPr lang="en-US" sz="4400" dirty="0" smtClean="0">
                <a:solidFill>
                  <a:srgbClr val="505050"/>
                </a:solidFill>
                <a:latin typeface="Segoe UI Light"/>
              </a:rPr>
              <a:t>Reduction in </a:t>
            </a:r>
            <a:r>
              <a:rPr lang="en-US" sz="4400" dirty="0">
                <a:solidFill>
                  <a:srgbClr val="505050"/>
                </a:solidFill>
                <a:latin typeface="Segoe UI Light"/>
              </a:rPr>
              <a:t>Missed Minutes</a:t>
            </a:r>
          </a:p>
          <a:p>
            <a:pPr algn="ctr">
              <a:lnSpc>
                <a:spcPct val="90000"/>
              </a:lnSpc>
              <a:spcAft>
                <a:spcPts val="600"/>
              </a:spcAft>
            </a:pPr>
            <a:endParaRPr lang="en-US" sz="32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35767127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
                                            <p:txEl>
                                              <p:pRg st="5" end="5"/>
                                            </p:txEl>
                                          </p:spTgt>
                                        </p:tgtEl>
                                        <p:attrNameLst>
                                          <p:attrName>style.visibility</p:attrName>
                                        </p:attrNameLst>
                                      </p:cBhvr>
                                      <p:to>
                                        <p:strVal val="visible"/>
                                      </p:to>
                                    </p:set>
                                    <p:animEffect transition="in" filter="fade">
                                      <p:cBhvr>
                                        <p:cTn id="7" dur="500"/>
                                        <p:tgtEl>
                                          <p:spTgt spid="56">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6">
                                            <p:txEl>
                                              <p:pRg st="6" end="6"/>
                                            </p:txEl>
                                          </p:spTgt>
                                        </p:tgtEl>
                                        <p:attrNameLst>
                                          <p:attrName>style.visibility</p:attrName>
                                        </p:attrNameLst>
                                      </p:cBhvr>
                                      <p:to>
                                        <p:strVal val="visible"/>
                                      </p:to>
                                    </p:set>
                                    <p:animEffect transition="in" filter="fade">
                                      <p:cBhvr>
                                        <p:cTn id="10" dur="500"/>
                                        <p:tgtEl>
                                          <p:spTgt spid="56">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6">
                                            <p:txEl>
                                              <p:pRg st="7" end="7"/>
                                            </p:txEl>
                                          </p:spTgt>
                                        </p:tgtEl>
                                        <p:attrNameLst>
                                          <p:attrName>style.visibility</p:attrName>
                                        </p:attrNameLst>
                                      </p:cBhvr>
                                      <p:to>
                                        <p:strVal val="visible"/>
                                      </p:to>
                                    </p:set>
                                    <p:animEffect transition="in" filter="fade">
                                      <p:cBhvr>
                                        <p:cTn id="13" dur="500"/>
                                        <p:tgtEl>
                                          <p:spTgt spid="56">
                                            <p:txEl>
                                              <p:pRg st="7" end="7"/>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6">
                                            <p:txEl>
                                              <p:pRg st="8" end="8"/>
                                            </p:txEl>
                                          </p:spTgt>
                                        </p:tgtEl>
                                        <p:attrNameLst>
                                          <p:attrName>style.visibility</p:attrName>
                                        </p:attrNameLst>
                                      </p:cBhvr>
                                      <p:to>
                                        <p:strVal val="visible"/>
                                      </p:to>
                                    </p:set>
                                    <p:animEffect transition="in" filter="fade">
                                      <p:cBhvr>
                                        <p:cTn id="16" dur="500"/>
                                        <p:tgtEl>
                                          <p:spTgt spid="56">
                                            <p:txEl>
                                              <p:pRg st="8" end="8"/>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6">
                                            <p:txEl>
                                              <p:pRg st="9" end="9"/>
                                            </p:txEl>
                                          </p:spTgt>
                                        </p:tgtEl>
                                        <p:attrNameLst>
                                          <p:attrName>style.visibility</p:attrName>
                                        </p:attrNameLst>
                                      </p:cBhvr>
                                      <p:to>
                                        <p:strVal val="visible"/>
                                      </p:to>
                                    </p:set>
                                    <p:animEffect transition="in" filter="fade">
                                      <p:cBhvr>
                                        <p:cTn id="19" dur="500"/>
                                        <p:tgtEl>
                                          <p:spTgt spid="56">
                                            <p:txEl>
                                              <p:pRg st="9" end="9"/>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56">
                                            <p:txEl>
                                              <p:pRg st="10" end="10"/>
                                            </p:txEl>
                                          </p:spTgt>
                                        </p:tgtEl>
                                        <p:attrNameLst>
                                          <p:attrName>style.visibility</p:attrName>
                                        </p:attrNameLst>
                                      </p:cBhvr>
                                      <p:to>
                                        <p:strVal val="visible"/>
                                      </p:to>
                                    </p:set>
                                    <p:animEffect transition="in" filter="fade">
                                      <p:cBhvr>
                                        <p:cTn id="22" dur="500"/>
                                        <p:tgtEl>
                                          <p:spTgt spid="56">
                                            <p:txEl>
                                              <p:pRg st="10" end="10"/>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500"/>
                                        <p:tgtEl>
                                          <p:spTgt spid="5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500"/>
                            </p:stCondLst>
                            <p:childTnLst>
                              <p:par>
                                <p:cTn id="39" presetID="1"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par>
                                <p:cTn id="41" presetID="10"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par>
                          <p:cTn id="50" fill="hold">
                            <p:stCondLst>
                              <p:cond delay="1000"/>
                            </p:stCondLst>
                            <p:childTnLst>
                              <p:par>
                                <p:cTn id="51" presetID="1" presetClass="entr" presetSubtype="0"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childTnLst>
                                </p:cTn>
                              </p:par>
                              <p:par>
                                <p:cTn id="53" presetID="10" presetClass="entr" presetSubtype="0" fill="hold"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par>
                                <p:cTn id="56" presetID="10" presetClass="entr" presetSubtype="0" fill="hold"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par>
                                <p:cTn id="59" presetID="10" presetClass="entr" presetSubtype="0" fill="hold"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childTnLst>
                          </p:cTn>
                        </p:par>
                        <p:par>
                          <p:cTn id="62" fill="hold">
                            <p:stCondLst>
                              <p:cond delay="1500"/>
                            </p:stCondLst>
                            <p:childTnLst>
                              <p:par>
                                <p:cTn id="63" presetID="1"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childTnLst>
                                </p:cTn>
                              </p:par>
                              <p:par>
                                <p:cTn id="65" presetID="10" presetClass="entr" presetSubtype="0" fill="hold"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500"/>
                                        <p:tgtEl>
                                          <p:spTgt spid="45"/>
                                        </p:tgtEl>
                                      </p:cBhvr>
                                    </p:animEffect>
                                  </p:childTnLst>
                                </p:cTn>
                              </p:par>
                              <p:par>
                                <p:cTn id="68" presetID="10" presetClass="entr" presetSubtype="0" fill="hold"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par>
                                <p:cTn id="71" presetID="10" presetClass="entr" presetSubtype="0" fill="hold"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childTnLst>
                          </p:cTn>
                        </p:par>
                        <p:par>
                          <p:cTn id="74" fill="hold">
                            <p:stCondLst>
                              <p:cond delay="2000"/>
                            </p:stCondLst>
                            <p:childTnLst>
                              <p:par>
                                <p:cTn id="75" presetID="1"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childTnLst>
                                </p:cTn>
                              </p:par>
                              <p:par>
                                <p:cTn id="77" presetID="10" presetClass="entr" presetSubtype="0" fill="hold" nodeType="with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500"/>
                                        <p:tgtEl>
                                          <p:spTgt spid="47"/>
                                        </p:tgtEl>
                                      </p:cBhvr>
                                    </p:animEffect>
                                  </p:childTnLst>
                                </p:cTn>
                              </p:par>
                              <p:par>
                                <p:cTn id="80" presetID="10" presetClass="entr" presetSubtype="0" fill="hold" nodeType="with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500"/>
                                        <p:tgtEl>
                                          <p:spTgt spid="48"/>
                                        </p:tgtEl>
                                      </p:cBhvr>
                                    </p:animEffect>
                                  </p:childTnLst>
                                </p:cTn>
                              </p:par>
                              <p:par>
                                <p:cTn id="83" presetID="10" presetClass="entr" presetSubtype="0" fill="hold"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500"/>
                                        <p:tgtEl>
                                          <p:spTgt spid="49"/>
                                        </p:tgtEl>
                                      </p:cBhvr>
                                    </p:animEffect>
                                  </p:childTnLst>
                                </p:cTn>
                              </p:par>
                            </p:childTnLst>
                          </p:cTn>
                        </p:par>
                        <p:par>
                          <p:cTn id="86" fill="hold">
                            <p:stCondLst>
                              <p:cond delay="2500"/>
                            </p:stCondLst>
                            <p:childTnLst>
                              <p:par>
                                <p:cTn id="87" presetID="1" presetClass="entr" presetSubtype="0" fill="hold" grpId="0" nodeType="afterEffect">
                                  <p:stCondLst>
                                    <p:cond delay="0"/>
                                  </p:stCondLst>
                                  <p:childTnLst>
                                    <p:set>
                                      <p:cBhvr>
                                        <p:cTn id="88" dur="1" fill="hold">
                                          <p:stCondLst>
                                            <p:cond delay="0"/>
                                          </p:stCondLst>
                                        </p:cTn>
                                        <p:tgtEl>
                                          <p:spTgt spid="41"/>
                                        </p:tgtEl>
                                        <p:attrNameLst>
                                          <p:attrName>style.visibility</p:attrName>
                                        </p:attrNameLst>
                                      </p:cBhvr>
                                      <p:to>
                                        <p:strVal val="visible"/>
                                      </p:to>
                                    </p:set>
                                  </p:childTnLst>
                                </p:cTn>
                              </p:par>
                              <p:par>
                                <p:cTn id="89" presetID="10" presetClass="entr" presetSubtype="0" fill="hold" nodeType="withEffect">
                                  <p:stCondLst>
                                    <p:cond delay="0"/>
                                  </p:stCondLst>
                                  <p:childTnLst>
                                    <p:set>
                                      <p:cBhvr>
                                        <p:cTn id="90" dur="1" fill="hold">
                                          <p:stCondLst>
                                            <p:cond delay="0"/>
                                          </p:stCondLst>
                                        </p:cTn>
                                        <p:tgtEl>
                                          <p:spTgt spid="52"/>
                                        </p:tgtEl>
                                        <p:attrNameLst>
                                          <p:attrName>style.visibility</p:attrName>
                                        </p:attrNameLst>
                                      </p:cBhvr>
                                      <p:to>
                                        <p:strVal val="visible"/>
                                      </p:to>
                                    </p:set>
                                    <p:animEffect transition="in" filter="fade">
                                      <p:cBhvr>
                                        <p:cTn id="91" dur="500"/>
                                        <p:tgtEl>
                                          <p:spTgt spid="52"/>
                                        </p:tgtEl>
                                      </p:cBhvr>
                                    </p:animEffect>
                                  </p:childTnLst>
                                </p:cTn>
                              </p:par>
                              <p:par>
                                <p:cTn id="92" presetID="10" presetClass="entr" presetSubtype="0" fill="hold" nodeType="withEffect">
                                  <p:stCondLst>
                                    <p:cond delay="0"/>
                                  </p:stCondLst>
                                  <p:childTnLst>
                                    <p:set>
                                      <p:cBhvr>
                                        <p:cTn id="93" dur="1" fill="hold">
                                          <p:stCondLst>
                                            <p:cond delay="0"/>
                                          </p:stCondLst>
                                        </p:cTn>
                                        <p:tgtEl>
                                          <p:spTgt spid="50"/>
                                        </p:tgtEl>
                                        <p:attrNameLst>
                                          <p:attrName>style.visibility</p:attrName>
                                        </p:attrNameLst>
                                      </p:cBhvr>
                                      <p:to>
                                        <p:strVal val="visible"/>
                                      </p:to>
                                    </p:set>
                                    <p:animEffect transition="in" filter="fade">
                                      <p:cBhvr>
                                        <p:cTn id="94" dur="500"/>
                                        <p:tgtEl>
                                          <p:spTgt spid="50"/>
                                        </p:tgtEl>
                                      </p:cBhvr>
                                    </p:animEffect>
                                  </p:childTnLst>
                                </p:cTn>
                              </p:par>
                              <p:par>
                                <p:cTn id="95" presetID="10" presetClass="entr" presetSubtype="0" fill="hold" nodeType="with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fade">
                                      <p:cBhvr>
                                        <p:cTn id="97" dur="500"/>
                                        <p:tgtEl>
                                          <p:spTgt spid="51"/>
                                        </p:tgtEl>
                                      </p:cBhvr>
                                    </p:animEffect>
                                  </p:childTnLst>
                                </p:cTn>
                              </p:par>
                            </p:childTnLst>
                          </p:cTn>
                        </p:par>
                        <p:par>
                          <p:cTn id="98" fill="hold">
                            <p:stCondLst>
                              <p:cond delay="3000"/>
                            </p:stCondLst>
                            <p:childTnLst>
                              <p:par>
                                <p:cTn id="99" presetID="1" presetClass="entr" presetSubtype="0"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childTnLst>
                                </p:cTn>
                              </p:par>
                              <p:par>
                                <p:cTn id="101" presetID="10" presetClass="entr" presetSubtype="0" fill="hold" nodeType="withEffect">
                                  <p:stCondLst>
                                    <p:cond delay="0"/>
                                  </p:stCondLst>
                                  <p:childTnLst>
                                    <p:set>
                                      <p:cBhvr>
                                        <p:cTn id="102" dur="1" fill="hold">
                                          <p:stCondLst>
                                            <p:cond delay="0"/>
                                          </p:stCondLst>
                                        </p:cTn>
                                        <p:tgtEl>
                                          <p:spTgt spid="53"/>
                                        </p:tgtEl>
                                        <p:attrNameLst>
                                          <p:attrName>style.visibility</p:attrName>
                                        </p:attrNameLst>
                                      </p:cBhvr>
                                      <p:to>
                                        <p:strVal val="visible"/>
                                      </p:to>
                                    </p:set>
                                    <p:animEffect transition="in" filter="fade">
                                      <p:cBhvr>
                                        <p:cTn id="103" dur="500"/>
                                        <p:tgtEl>
                                          <p:spTgt spid="53"/>
                                        </p:tgtEl>
                                      </p:cBhvr>
                                    </p:animEffect>
                                  </p:childTnLst>
                                </p:cTn>
                              </p:par>
                              <p:par>
                                <p:cTn id="104" presetID="10" presetClass="entr" presetSubtype="0" fill="hold" nodeType="with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fade">
                                      <p:cBhvr>
                                        <p:cTn id="106" dur="500"/>
                                        <p:tgtEl>
                                          <p:spTgt spid="54"/>
                                        </p:tgtEl>
                                      </p:cBhvr>
                                    </p:animEffect>
                                  </p:childTnLst>
                                </p:cTn>
                              </p:par>
                              <p:par>
                                <p:cTn id="107" presetID="10" presetClass="entr" presetSubtype="0" fill="hold" nodeType="with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fade">
                                      <p:cBhvr>
                                        <p:cTn id="109" dur="500"/>
                                        <p:tgtEl>
                                          <p:spTgt spid="31"/>
                                        </p:tgtEl>
                                      </p:cBhvr>
                                    </p:animEffect>
                                  </p:childTnLst>
                                </p:cTn>
                              </p:par>
                            </p:childTnLst>
                          </p:cTn>
                        </p:par>
                        <p:par>
                          <p:cTn id="110" fill="hold">
                            <p:stCondLst>
                              <p:cond delay="3500"/>
                            </p:stCondLst>
                            <p:childTnLst>
                              <p:par>
                                <p:cTn id="111" presetID="1" presetClass="entr" presetSubtype="0" fill="hold" grpId="0" nodeType="afterEffect">
                                  <p:stCondLst>
                                    <p:cond delay="0"/>
                                  </p:stCondLst>
                                  <p:childTnLst>
                                    <p:set>
                                      <p:cBhvr>
                                        <p:cTn id="112" dur="1" fill="hold">
                                          <p:stCondLst>
                                            <p:cond delay="0"/>
                                          </p:stCondLst>
                                        </p:cTn>
                                        <p:tgtEl>
                                          <p:spTgt spid="43"/>
                                        </p:tgtEl>
                                        <p:attrNameLst>
                                          <p:attrName>style.visibility</p:attrName>
                                        </p:attrNameLst>
                                      </p:cBhvr>
                                      <p:to>
                                        <p:strVal val="visible"/>
                                      </p:to>
                                    </p:set>
                                  </p:childTnLst>
                                </p:cTn>
                              </p:par>
                              <p:par>
                                <p:cTn id="113" presetID="10" presetClass="entr" presetSubtype="0" fill="hold" nodeType="withEffect">
                                  <p:stCondLst>
                                    <p:cond delay="0"/>
                                  </p:stCondLst>
                                  <p:childTnLst>
                                    <p:set>
                                      <p:cBhvr>
                                        <p:cTn id="114" dur="1" fill="hold">
                                          <p:stCondLst>
                                            <p:cond delay="0"/>
                                          </p:stCondLst>
                                        </p:cTn>
                                        <p:tgtEl>
                                          <p:spTgt spid="13"/>
                                        </p:tgtEl>
                                        <p:attrNameLst>
                                          <p:attrName>style.visibility</p:attrName>
                                        </p:attrNameLst>
                                      </p:cBhvr>
                                      <p:to>
                                        <p:strVal val="visible"/>
                                      </p:to>
                                    </p:set>
                                    <p:animEffect transition="in" filter="fade">
                                      <p:cBhvr>
                                        <p:cTn id="115" dur="500"/>
                                        <p:tgtEl>
                                          <p:spTgt spid="13"/>
                                        </p:tgtEl>
                                      </p:cBhvr>
                                    </p:animEffect>
                                  </p:childTnLst>
                                </p:cTn>
                              </p:par>
                              <p:par>
                                <p:cTn id="116" presetID="10" presetClass="entr" presetSubtype="0" fill="hold" nodeType="withEffect">
                                  <p:stCondLst>
                                    <p:cond delay="0"/>
                                  </p:stCondLst>
                                  <p:childTnLst>
                                    <p:set>
                                      <p:cBhvr>
                                        <p:cTn id="117" dur="1" fill="hold">
                                          <p:stCondLst>
                                            <p:cond delay="0"/>
                                          </p:stCondLst>
                                        </p:cTn>
                                        <p:tgtEl>
                                          <p:spTgt spid="55"/>
                                        </p:tgtEl>
                                        <p:attrNameLst>
                                          <p:attrName>style.visibility</p:attrName>
                                        </p:attrNameLst>
                                      </p:cBhvr>
                                      <p:to>
                                        <p:strVal val="visible"/>
                                      </p:to>
                                    </p:set>
                                    <p:animEffect transition="in" filter="fade">
                                      <p:cBhvr>
                                        <p:cTn id="118" dur="500"/>
                                        <p:tgtEl>
                                          <p:spTgt spid="55"/>
                                        </p:tgtEl>
                                      </p:cBhvr>
                                    </p:animEffect>
                                  </p:childTnLst>
                                </p:cTn>
                              </p:par>
                              <p:par>
                                <p:cTn id="119" presetID="10" presetClass="entr" presetSubtype="0" fill="hold" nodeType="withEffect">
                                  <p:stCondLst>
                                    <p:cond delay="0"/>
                                  </p:stCondLst>
                                  <p:childTnLst>
                                    <p:set>
                                      <p:cBhvr>
                                        <p:cTn id="120" dur="1" fill="hold">
                                          <p:stCondLst>
                                            <p:cond delay="0"/>
                                          </p:stCondLst>
                                        </p:cTn>
                                        <p:tgtEl>
                                          <p:spTgt spid="34"/>
                                        </p:tgtEl>
                                        <p:attrNameLst>
                                          <p:attrName>style.visibility</p:attrName>
                                        </p:attrNameLst>
                                      </p:cBhvr>
                                      <p:to>
                                        <p:strVal val="visible"/>
                                      </p:to>
                                    </p:set>
                                    <p:animEffect transition="in" filter="fade">
                                      <p:cBhvr>
                                        <p:cTn id="121" dur="500"/>
                                        <p:tgtEl>
                                          <p:spTgt spid="34"/>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2"/>
                                        </p:tgtEl>
                                        <p:attrNameLst>
                                          <p:attrName>style.visibility</p:attrName>
                                        </p:attrNameLst>
                                      </p:cBhvr>
                                      <p:to>
                                        <p:strVal val="visible"/>
                                      </p:to>
                                    </p:set>
                                    <p:animEffect transition="in" filter="fade">
                                      <p:cBhvr>
                                        <p:cTn id="126"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37" grpId="0" animBg="1"/>
      <p:bldP spid="38" grpId="0" animBg="1"/>
      <p:bldP spid="39" grpId="0" animBg="1"/>
      <p:bldP spid="40" grpId="0" animBg="1"/>
      <p:bldP spid="41" grpId="0" animBg="1"/>
      <p:bldP spid="42" grpId="0" animBg="1"/>
      <p:bldP spid="43" grpId="0" animBg="1"/>
      <p:bldGraphic spid="59" grpId="0">
        <p:bldAsOne/>
      </p:bldGraphic>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Healthy SQL</a:t>
            </a:r>
            <a:endParaRPr lang="en-US" dirty="0"/>
          </a:p>
        </p:txBody>
      </p:sp>
      <p:grpSp>
        <p:nvGrpSpPr>
          <p:cNvPr id="6" name="Group 5"/>
          <p:cNvGrpSpPr/>
          <p:nvPr/>
        </p:nvGrpSpPr>
        <p:grpSpPr>
          <a:xfrm>
            <a:off x="6121470" y="373062"/>
            <a:ext cx="5887967" cy="2057400"/>
            <a:chOff x="6121470" y="373062"/>
            <a:chExt cx="5887967" cy="2057400"/>
          </a:xfrm>
        </p:grpSpPr>
        <p:sp>
          <p:nvSpPr>
            <p:cNvPr id="61" name="Text Placeholder 1"/>
            <p:cNvSpPr txBox="1">
              <a:spLocks/>
            </p:cNvSpPr>
            <p:nvPr/>
          </p:nvSpPr>
          <p:spPr>
            <a:xfrm>
              <a:off x="6370637" y="373062"/>
              <a:ext cx="5389632"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dirty="0" smtClean="0">
                  <a:gradFill>
                    <a:gsLst>
                      <a:gs pos="13869">
                        <a:srgbClr val="0072C6"/>
                      </a:gs>
                      <a:gs pos="42000">
                        <a:srgbClr val="0072C6"/>
                      </a:gs>
                    </a:gsLst>
                    <a:lin ang="5400000" scaled="0"/>
                  </a:gradFill>
                </a:rPr>
                <a:t>SPO-Aware Monitoring</a:t>
              </a:r>
              <a:endParaRPr lang="en-US" dirty="0">
                <a:gradFill>
                  <a:gsLst>
                    <a:gs pos="13869">
                      <a:srgbClr val="0072C6"/>
                    </a:gs>
                    <a:gs pos="42000">
                      <a:srgbClr val="0072C6"/>
                    </a:gs>
                  </a:gsLst>
                  <a:lin ang="5400000" scaled="0"/>
                </a:gradFill>
              </a:endParaRPr>
            </a:p>
          </p:txBody>
        </p:sp>
        <p:grpSp>
          <p:nvGrpSpPr>
            <p:cNvPr id="64" name="Group 63"/>
            <p:cNvGrpSpPr/>
            <p:nvPr/>
          </p:nvGrpSpPr>
          <p:grpSpPr>
            <a:xfrm>
              <a:off x="6121470" y="1139661"/>
              <a:ext cx="5887967" cy="1290801"/>
              <a:chOff x="4786154" y="2738901"/>
              <a:chExt cx="6323243" cy="1386225"/>
            </a:xfrm>
          </p:grpSpPr>
          <p:grpSp>
            <p:nvGrpSpPr>
              <p:cNvPr id="25" name="Group 76"/>
              <p:cNvGrpSpPr/>
              <p:nvPr/>
            </p:nvGrpSpPr>
            <p:grpSpPr>
              <a:xfrm>
                <a:off x="5221430" y="2740846"/>
                <a:ext cx="868491" cy="837359"/>
                <a:chOff x="8770311" y="444868"/>
                <a:chExt cx="3666164" cy="3657600"/>
              </a:xfrm>
            </p:grpSpPr>
            <p:pic>
              <p:nvPicPr>
                <p:cNvPr id="13" name="Picture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0311" y="589125"/>
                  <a:ext cx="3666164" cy="2258868"/>
                </a:xfrm>
                <a:prstGeom prst="rect">
                  <a:avLst/>
                </a:prstGeom>
              </p:spPr>
            </p:pic>
            <p:pic>
              <p:nvPicPr>
                <p:cNvPr id="15" name="Picture 4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0311" y="444868"/>
                  <a:ext cx="3657600" cy="3657600"/>
                </a:xfrm>
                <a:prstGeom prst="rect">
                  <a:avLst/>
                </a:prstGeom>
              </p:spPr>
            </p:pic>
          </p:grpSp>
          <p:sp>
            <p:nvSpPr>
              <p:cNvPr id="26" name="TextBox 77"/>
              <p:cNvSpPr txBox="1"/>
              <p:nvPr/>
            </p:nvSpPr>
            <p:spPr>
              <a:xfrm>
                <a:off x="4786154" y="3523712"/>
                <a:ext cx="1737014" cy="574965"/>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Availability</a:t>
                </a:r>
              </a:p>
            </p:txBody>
          </p:sp>
          <p:pic>
            <p:nvPicPr>
              <p:cNvPr id="23" name="Picture 7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76288" y="2740845"/>
                <a:ext cx="868491" cy="837360"/>
              </a:xfrm>
              <a:prstGeom prst="rect">
                <a:avLst/>
              </a:prstGeom>
            </p:spPr>
          </p:pic>
          <p:sp>
            <p:nvSpPr>
              <p:cNvPr id="29" name="TextBox 75"/>
              <p:cNvSpPr txBox="1"/>
              <p:nvPr/>
            </p:nvSpPr>
            <p:spPr>
              <a:xfrm>
                <a:off x="7980179" y="3523712"/>
                <a:ext cx="1460708" cy="574965"/>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High I/O</a:t>
                </a:r>
              </a:p>
            </p:txBody>
          </p:sp>
          <p:pic>
            <p:nvPicPr>
              <p:cNvPr id="40" name="Picture 7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85615" y="2740846"/>
                <a:ext cx="868491" cy="837359"/>
              </a:xfrm>
              <a:prstGeom prst="rect">
                <a:avLst/>
              </a:prstGeom>
            </p:spPr>
          </p:pic>
          <p:sp>
            <p:nvSpPr>
              <p:cNvPr id="41" name="TextBox 71"/>
              <p:cNvSpPr txBox="1"/>
              <p:nvPr/>
            </p:nvSpPr>
            <p:spPr>
              <a:xfrm>
                <a:off x="6505493" y="3523712"/>
                <a:ext cx="1428734" cy="574965"/>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Full Disk</a:t>
                </a:r>
              </a:p>
            </p:txBody>
          </p:sp>
          <p:sp>
            <p:nvSpPr>
              <p:cNvPr id="62" name="TextBox 75"/>
              <p:cNvSpPr txBox="1"/>
              <p:nvPr/>
            </p:nvSpPr>
            <p:spPr>
              <a:xfrm>
                <a:off x="9581094" y="3497262"/>
                <a:ext cx="152830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Blocking</a:t>
                </a:r>
              </a:p>
            </p:txBody>
          </p:sp>
          <p:pic>
            <p:nvPicPr>
              <p:cNvPr id="44" name="Picture 43"/>
              <p:cNvPicPr>
                <a:picLocks noChangeAspect="1"/>
              </p:cNvPicPr>
              <p:nvPr/>
            </p:nvPicPr>
            <p:blipFill>
              <a:blip r:embed="rId7"/>
              <a:stretch>
                <a:fillRect/>
              </a:stretch>
            </p:blipFill>
            <p:spPr>
              <a:xfrm flipH="1">
                <a:off x="9842083" y="2738901"/>
                <a:ext cx="923377" cy="822960"/>
              </a:xfrm>
              <a:prstGeom prst="rect">
                <a:avLst/>
              </a:prstGeom>
            </p:spPr>
          </p:pic>
        </p:grpSp>
      </p:grpSp>
      <p:sp>
        <p:nvSpPr>
          <p:cNvPr id="66" name="Text Placeholder 1"/>
          <p:cNvSpPr txBox="1">
            <a:spLocks/>
          </p:cNvSpPr>
          <p:nvPr/>
        </p:nvSpPr>
        <p:spPr>
          <a:xfrm>
            <a:off x="32581" y="2846431"/>
            <a:ext cx="5817268"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dirty="0" smtClean="0">
                <a:gradFill>
                  <a:gsLst>
                    <a:gs pos="13869">
                      <a:srgbClr val="0072C6"/>
                    </a:gs>
                    <a:gs pos="42000">
                      <a:srgbClr val="0072C6"/>
                    </a:gs>
                  </a:gsLst>
                  <a:lin ang="5400000" scaled="0"/>
                </a:gradFill>
              </a:rPr>
              <a:t>Host &amp; Mirror Auto-Heal</a:t>
            </a:r>
            <a:endParaRPr lang="en-US" dirty="0">
              <a:gradFill>
                <a:gsLst>
                  <a:gs pos="13869">
                    <a:srgbClr val="0072C6"/>
                  </a:gs>
                  <a:gs pos="42000">
                    <a:srgbClr val="0072C6"/>
                  </a:gs>
                </a:gsLst>
                <a:lin ang="5400000" scaled="0"/>
              </a:gradFill>
            </a:endParaRPr>
          </a:p>
        </p:txBody>
      </p:sp>
      <p:pic>
        <p:nvPicPr>
          <p:cNvPr id="68" name="Primary DB"/>
          <p:cNvPicPr>
            <a:picLocks noChangeAspect="1"/>
          </p:cNvPicPr>
          <p:nvPr/>
        </p:nvPicPr>
        <p:blipFill>
          <a:blip r:embed="rId8">
            <a:clrChange>
              <a:clrFrom>
                <a:srgbClr val="FFFFFF"/>
              </a:clrFrom>
              <a:clrTo>
                <a:srgbClr val="FFFFFF">
                  <a:alpha val="0"/>
                </a:srgbClr>
              </a:clrTo>
            </a:clrChange>
          </a:blip>
          <a:stretch>
            <a:fillRect/>
          </a:stretch>
        </p:blipFill>
        <p:spPr>
          <a:xfrm>
            <a:off x="198437" y="4367308"/>
            <a:ext cx="1180760" cy="959644"/>
          </a:xfrm>
          <a:prstGeom prst="rect">
            <a:avLst/>
          </a:prstGeom>
        </p:spPr>
      </p:pic>
      <p:pic>
        <p:nvPicPr>
          <p:cNvPr id="69" name="Red Mirror"/>
          <p:cNvPicPr>
            <a:picLocks noChangeAspect="1"/>
          </p:cNvPicPr>
          <p:nvPr/>
        </p:nvPicPr>
        <p:blipFill>
          <a:blip r:embed="rId8">
            <a:clrChange>
              <a:clrFrom>
                <a:srgbClr val="FFFFFF"/>
              </a:clrFrom>
              <a:clrTo>
                <a:srgbClr val="FFFFFF">
                  <a:alpha val="0"/>
                </a:srgbClr>
              </a:clrTo>
            </a:clrChange>
            <a:duotone>
              <a:schemeClr val="accent4">
                <a:shade val="45000"/>
                <a:satMod val="135000"/>
              </a:schemeClr>
              <a:prstClr val="white"/>
            </a:duotone>
          </a:blip>
          <a:stretch>
            <a:fillRect/>
          </a:stretch>
        </p:blipFill>
        <p:spPr>
          <a:xfrm>
            <a:off x="2061157" y="4367308"/>
            <a:ext cx="1180760" cy="959644"/>
          </a:xfrm>
          <a:prstGeom prst="rect">
            <a:avLst/>
          </a:prstGeom>
        </p:spPr>
      </p:pic>
      <p:pic>
        <p:nvPicPr>
          <p:cNvPr id="71" name="Green Mirror"/>
          <p:cNvPicPr>
            <a:picLocks noChangeAspect="1"/>
          </p:cNvPicPr>
          <p:nvPr/>
        </p:nvPicPr>
        <p:blipFill>
          <a:blip r:embed="rId8">
            <a:clrChange>
              <a:clrFrom>
                <a:srgbClr val="FFFFFF"/>
              </a:clrFrom>
              <a:clrTo>
                <a:srgbClr val="FFFFFF">
                  <a:alpha val="0"/>
                </a:srgbClr>
              </a:clrTo>
            </a:clrChange>
            <a:duotone>
              <a:schemeClr val="accent5">
                <a:shade val="45000"/>
                <a:satMod val="135000"/>
              </a:schemeClr>
              <a:prstClr val="white"/>
            </a:duotone>
          </a:blip>
          <a:stretch>
            <a:fillRect/>
          </a:stretch>
        </p:blipFill>
        <p:spPr>
          <a:xfrm>
            <a:off x="2061157" y="4367308"/>
            <a:ext cx="1180760" cy="959644"/>
          </a:xfrm>
          <a:prstGeom prst="rect">
            <a:avLst/>
          </a:prstGeom>
        </p:spPr>
      </p:pic>
      <p:sp>
        <p:nvSpPr>
          <p:cNvPr id="72" name="Rectangle 71"/>
          <p:cNvSpPr/>
          <p:nvPr/>
        </p:nvSpPr>
        <p:spPr bwMode="auto">
          <a:xfrm>
            <a:off x="2826996" y="4336352"/>
            <a:ext cx="969664" cy="1328100"/>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7" name="Mirror Frame"/>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1191126" y="3649662"/>
            <a:ext cx="2333024" cy="2333024"/>
          </a:xfrm>
          <a:prstGeom prst="rect">
            <a:avLst/>
          </a:prstGeom>
          <a:scene3d>
            <a:camera prst="isometricOffAxis1Left"/>
            <a:lightRig rig="threePt" dir="t"/>
          </a:scene3d>
        </p:spPr>
      </p:pic>
      <p:pic>
        <p:nvPicPr>
          <p:cNvPr id="73" name="AutoHeal"/>
          <p:cNvPicPr>
            <a:picLocks noChangeAspect="1"/>
          </p:cNvPicPr>
          <p:nvPr/>
        </p:nvPicPr>
        <p:blipFill>
          <a:blip r:embed="rId10">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898480" y="4295951"/>
            <a:ext cx="946811" cy="946811"/>
          </a:xfrm>
          <a:prstGeom prst="rect">
            <a:avLst/>
          </a:prstGeom>
          <a:scene3d>
            <a:camera prst="isometricLeftDown"/>
            <a:lightRig rig="threePt" dir="t"/>
          </a:scene3d>
        </p:spPr>
      </p:pic>
      <p:grpSp>
        <p:nvGrpSpPr>
          <p:cNvPr id="7" name="Group 6"/>
          <p:cNvGrpSpPr/>
          <p:nvPr/>
        </p:nvGrpSpPr>
        <p:grpSpPr>
          <a:xfrm>
            <a:off x="6647791" y="3725862"/>
            <a:ext cx="4752046" cy="2965195"/>
            <a:chOff x="6647791" y="3725862"/>
            <a:chExt cx="4752046" cy="2965195"/>
          </a:xfrm>
        </p:grpSpPr>
        <p:sp>
          <p:nvSpPr>
            <p:cNvPr id="75" name="Text Placeholder 1"/>
            <p:cNvSpPr txBox="1">
              <a:spLocks/>
            </p:cNvSpPr>
            <p:nvPr/>
          </p:nvSpPr>
          <p:spPr>
            <a:xfrm>
              <a:off x="6647791" y="3725862"/>
              <a:ext cx="4752046"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dirty="0" smtClean="0">
                  <a:gradFill>
                    <a:gsLst>
                      <a:gs pos="13869">
                        <a:srgbClr val="0072C6"/>
                      </a:gs>
                      <a:gs pos="42000">
                        <a:srgbClr val="0072C6"/>
                      </a:gs>
                    </a:gsLst>
                    <a:lin ang="5400000" scaled="0"/>
                  </a:gradFill>
                </a:rPr>
                <a:t>SQL Aware Patching</a:t>
              </a:r>
              <a:endParaRPr lang="en-US" dirty="0">
                <a:gradFill>
                  <a:gsLst>
                    <a:gs pos="13869">
                      <a:srgbClr val="0072C6"/>
                    </a:gs>
                    <a:gs pos="42000">
                      <a:srgbClr val="0072C6"/>
                    </a:gs>
                  </a:gsLst>
                  <a:lin ang="5400000" scaled="0"/>
                </a:gradFill>
              </a:endParaRPr>
            </a:p>
          </p:txBody>
        </p:sp>
        <p:sp>
          <p:nvSpPr>
            <p:cNvPr id="76" name="Rectangle 12"/>
            <p:cNvSpPr/>
            <p:nvPr/>
          </p:nvSpPr>
          <p:spPr bwMode="auto">
            <a:xfrm>
              <a:off x="7293319" y="5095954"/>
              <a:ext cx="533707" cy="1475194"/>
            </a:xfrm>
            <a:prstGeom prst="rect">
              <a:avLst/>
            </a:prstGeom>
            <a:solidFill>
              <a:schemeClr val="bg1"/>
            </a:solid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7" name="Rectangle 14"/>
            <p:cNvSpPr/>
            <p:nvPr/>
          </p:nvSpPr>
          <p:spPr bwMode="auto">
            <a:xfrm>
              <a:off x="7984189" y="5091667"/>
              <a:ext cx="533707" cy="1475194"/>
            </a:xfrm>
            <a:prstGeom prst="rect">
              <a:avLst/>
            </a:prstGeom>
            <a:solidFill>
              <a:schemeClr val="bg1"/>
            </a:solid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8" name="Picture 18"/>
            <p:cNvPicPr>
              <a:picLocks noChangeAspect="1"/>
            </p:cNvPicPr>
            <p:nvPr/>
          </p:nvPicPr>
          <p:blipFill>
            <a:blip r:embed="rId8">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293319" y="5167799"/>
              <a:ext cx="533707" cy="433762"/>
            </a:xfrm>
            <a:prstGeom prst="rect">
              <a:avLst/>
            </a:prstGeom>
          </p:spPr>
        </p:pic>
        <p:pic>
          <p:nvPicPr>
            <p:cNvPr id="79" name="Picture 22"/>
            <p:cNvPicPr>
              <a:picLocks noChangeAspect="1"/>
            </p:cNvPicPr>
            <p:nvPr/>
          </p:nvPicPr>
          <p:blipFill>
            <a:blip r:embed="rId8">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986554" y="5614247"/>
              <a:ext cx="533707" cy="433762"/>
            </a:xfrm>
            <a:prstGeom prst="rect">
              <a:avLst/>
            </a:prstGeom>
          </p:spPr>
        </p:pic>
        <p:pic>
          <p:nvPicPr>
            <p:cNvPr id="80" name="Picture 24"/>
            <p:cNvPicPr>
              <a:picLocks noChangeAspect="1"/>
            </p:cNvPicPr>
            <p:nvPr/>
          </p:nvPicPr>
          <p:blipFill>
            <a:blip r:embed="rId8">
              <a:clrChange>
                <a:clrFrom>
                  <a:srgbClr val="FFFFFF"/>
                </a:clrFrom>
                <a:clrTo>
                  <a:srgbClr val="FFFFFF">
                    <a:alpha val="0"/>
                  </a:srgbClr>
                </a:clrTo>
              </a:clrChange>
              <a:duotone>
                <a:schemeClr val="bg2">
                  <a:shade val="45000"/>
                  <a:satMod val="135000"/>
                </a:schemeClr>
                <a:prstClr val="white"/>
              </a:duotone>
            </a:blip>
            <a:stretch>
              <a:fillRect/>
            </a:stretch>
          </p:blipFill>
          <p:spPr>
            <a:xfrm>
              <a:off x="7986554" y="5151720"/>
              <a:ext cx="533707" cy="433762"/>
            </a:xfrm>
            <a:prstGeom prst="rect">
              <a:avLst/>
            </a:prstGeom>
          </p:spPr>
        </p:pic>
        <p:pic>
          <p:nvPicPr>
            <p:cNvPr id="81" name="Picture 25"/>
            <p:cNvPicPr>
              <a:picLocks noChangeAspect="1"/>
            </p:cNvPicPr>
            <p:nvPr/>
          </p:nvPicPr>
          <p:blipFill>
            <a:blip r:embed="rId8">
              <a:clrChange>
                <a:clrFrom>
                  <a:srgbClr val="FFFFFF"/>
                </a:clrFrom>
                <a:clrTo>
                  <a:srgbClr val="FFFFFF">
                    <a:alpha val="0"/>
                  </a:srgbClr>
                </a:clrTo>
              </a:clrChange>
              <a:duotone>
                <a:schemeClr val="bg2">
                  <a:shade val="45000"/>
                  <a:satMod val="135000"/>
                </a:schemeClr>
                <a:prstClr val="white"/>
              </a:duotone>
            </a:blip>
            <a:stretch>
              <a:fillRect/>
            </a:stretch>
          </p:blipFill>
          <p:spPr>
            <a:xfrm>
              <a:off x="7293319" y="5628831"/>
              <a:ext cx="533707" cy="433762"/>
            </a:xfrm>
            <a:prstGeom prst="rect">
              <a:avLst/>
            </a:prstGeom>
          </p:spPr>
        </p:pic>
        <p:pic>
          <p:nvPicPr>
            <p:cNvPr id="82" name="Picture 26"/>
            <p:cNvPicPr>
              <a:picLocks noChangeAspect="1"/>
            </p:cNvPicPr>
            <p:nvPr/>
          </p:nvPicPr>
          <p:blipFill>
            <a:blip r:embed="rId8">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293319" y="6088580"/>
              <a:ext cx="533707" cy="433762"/>
            </a:xfrm>
            <a:prstGeom prst="rect">
              <a:avLst/>
            </a:prstGeom>
          </p:spPr>
        </p:pic>
        <p:pic>
          <p:nvPicPr>
            <p:cNvPr id="83" name="Picture 28"/>
            <p:cNvPicPr>
              <a:picLocks noChangeAspect="1"/>
            </p:cNvPicPr>
            <p:nvPr/>
          </p:nvPicPr>
          <p:blipFill>
            <a:blip r:embed="rId8">
              <a:clrChange>
                <a:clrFrom>
                  <a:srgbClr val="FFFFFF"/>
                </a:clrFrom>
                <a:clrTo>
                  <a:srgbClr val="FFFFFF">
                    <a:alpha val="0"/>
                  </a:srgbClr>
                </a:clrTo>
              </a:clrChange>
              <a:duotone>
                <a:schemeClr val="bg2">
                  <a:shade val="45000"/>
                  <a:satMod val="135000"/>
                </a:schemeClr>
                <a:prstClr val="white"/>
              </a:duotone>
            </a:blip>
            <a:stretch>
              <a:fillRect/>
            </a:stretch>
          </p:blipFill>
          <p:spPr>
            <a:xfrm>
              <a:off x="7986554" y="6072501"/>
              <a:ext cx="533707" cy="433762"/>
            </a:xfrm>
            <a:prstGeom prst="rect">
              <a:avLst/>
            </a:prstGeom>
          </p:spPr>
        </p:pic>
        <p:cxnSp>
          <p:nvCxnSpPr>
            <p:cNvPr id="84" name="Straight Arrow Connector 29"/>
            <p:cNvCxnSpPr>
              <a:stCxn id="78" idx="3"/>
            </p:cNvCxnSpPr>
            <p:nvPr/>
          </p:nvCxnSpPr>
          <p:spPr>
            <a:xfrm>
              <a:off x="7827026" y="5384680"/>
              <a:ext cx="274289"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30"/>
            <p:cNvCxnSpPr/>
            <p:nvPr/>
          </p:nvCxnSpPr>
          <p:spPr>
            <a:xfrm>
              <a:off x="7827026" y="6305461"/>
              <a:ext cx="274289"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86" name="Rectangle 38"/>
            <p:cNvSpPr/>
            <p:nvPr/>
          </p:nvSpPr>
          <p:spPr bwMode="auto">
            <a:xfrm>
              <a:off x="9716693" y="5091381"/>
              <a:ext cx="533707" cy="1475194"/>
            </a:xfrm>
            <a:prstGeom prst="rect">
              <a:avLst/>
            </a:prstGeom>
            <a:solidFill>
              <a:schemeClr val="bg1"/>
            </a:solid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7" name="Rectangle 39"/>
            <p:cNvSpPr/>
            <p:nvPr/>
          </p:nvSpPr>
          <p:spPr bwMode="auto">
            <a:xfrm>
              <a:off x="10407563" y="5087094"/>
              <a:ext cx="533707" cy="1475194"/>
            </a:xfrm>
            <a:prstGeom prst="rect">
              <a:avLst/>
            </a:prstGeom>
            <a:solidFill>
              <a:schemeClr val="bg1"/>
            </a:solid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88" name="Picture 40"/>
            <p:cNvPicPr>
              <a:picLocks noChangeAspect="1"/>
            </p:cNvPicPr>
            <p:nvPr/>
          </p:nvPicPr>
          <p:blipFill>
            <a:blip r:embed="rId8">
              <a:clrChange>
                <a:clrFrom>
                  <a:srgbClr val="FFFFFF"/>
                </a:clrFrom>
                <a:clrTo>
                  <a:srgbClr val="FFFFFF">
                    <a:alpha val="0"/>
                  </a:srgbClr>
                </a:clrTo>
              </a:clrChange>
              <a:duotone>
                <a:schemeClr val="accent2">
                  <a:shade val="45000"/>
                  <a:satMod val="135000"/>
                </a:schemeClr>
                <a:prstClr val="white"/>
              </a:duotone>
            </a:blip>
            <a:stretch>
              <a:fillRect/>
            </a:stretch>
          </p:blipFill>
          <p:spPr>
            <a:xfrm>
              <a:off x="10409928" y="5609674"/>
              <a:ext cx="533707" cy="433762"/>
            </a:xfrm>
            <a:prstGeom prst="rect">
              <a:avLst/>
            </a:prstGeom>
          </p:spPr>
        </p:pic>
        <p:pic>
          <p:nvPicPr>
            <p:cNvPr id="89" name="Picture 41"/>
            <p:cNvPicPr>
              <a:picLocks noChangeAspect="1"/>
            </p:cNvPicPr>
            <p:nvPr/>
          </p:nvPicPr>
          <p:blipFill>
            <a:blip r:embed="rId8">
              <a:duotone>
                <a:schemeClr val="accent2">
                  <a:shade val="45000"/>
                  <a:satMod val="135000"/>
                </a:schemeClr>
                <a:prstClr val="white"/>
              </a:duotone>
              <a:clrChange>
                <a:clrFrom>
                  <a:srgbClr val="FFFFFF"/>
                </a:clrFrom>
                <a:clrTo>
                  <a:srgbClr val="FFFFFF">
                    <a:alpha val="0"/>
                  </a:srgbClr>
                </a:clrTo>
              </a:clrChange>
            </a:blip>
            <a:stretch>
              <a:fillRect/>
            </a:stretch>
          </p:blipFill>
          <p:spPr>
            <a:xfrm>
              <a:off x="10409928" y="5147147"/>
              <a:ext cx="533707" cy="433762"/>
            </a:xfrm>
            <a:prstGeom prst="rect">
              <a:avLst/>
            </a:prstGeom>
          </p:spPr>
        </p:pic>
        <p:pic>
          <p:nvPicPr>
            <p:cNvPr id="90" name="Picture 42"/>
            <p:cNvPicPr>
              <a:picLocks noChangeAspect="1"/>
            </p:cNvPicPr>
            <p:nvPr/>
          </p:nvPicPr>
          <p:blipFill>
            <a:blip r:embed="rId8">
              <a:clrChange>
                <a:clrFrom>
                  <a:srgbClr val="FFFFFF"/>
                </a:clrFrom>
                <a:clrTo>
                  <a:srgbClr val="FFFFFF">
                    <a:alpha val="0"/>
                  </a:srgbClr>
                </a:clrTo>
              </a:clrChange>
              <a:duotone>
                <a:schemeClr val="bg2">
                  <a:shade val="45000"/>
                  <a:satMod val="135000"/>
                </a:schemeClr>
                <a:prstClr val="white"/>
              </a:duotone>
            </a:blip>
            <a:stretch>
              <a:fillRect/>
            </a:stretch>
          </p:blipFill>
          <p:spPr>
            <a:xfrm>
              <a:off x="9716693" y="5624258"/>
              <a:ext cx="533707" cy="433762"/>
            </a:xfrm>
            <a:prstGeom prst="rect">
              <a:avLst/>
            </a:prstGeom>
          </p:spPr>
        </p:pic>
        <p:pic>
          <p:nvPicPr>
            <p:cNvPr id="91" name="Picture 43"/>
            <p:cNvPicPr>
              <a:picLocks noChangeAspect="1"/>
            </p:cNvPicPr>
            <p:nvPr/>
          </p:nvPicPr>
          <p:blipFill>
            <a:blip r:embed="rId8">
              <a:clrChange>
                <a:clrFrom>
                  <a:srgbClr val="FFFFFF"/>
                </a:clrFrom>
                <a:clrTo>
                  <a:srgbClr val="FFFFFF">
                    <a:alpha val="0"/>
                  </a:srgbClr>
                </a:clrTo>
              </a:clrChange>
              <a:duotone>
                <a:schemeClr val="accent2">
                  <a:shade val="45000"/>
                  <a:satMod val="135000"/>
                </a:schemeClr>
                <a:prstClr val="white"/>
              </a:duotone>
            </a:blip>
            <a:stretch>
              <a:fillRect/>
            </a:stretch>
          </p:blipFill>
          <p:spPr>
            <a:xfrm>
              <a:off x="10409928" y="6067928"/>
              <a:ext cx="533707" cy="433762"/>
            </a:xfrm>
            <a:prstGeom prst="rect">
              <a:avLst/>
            </a:prstGeom>
          </p:spPr>
        </p:pic>
        <p:cxnSp>
          <p:nvCxnSpPr>
            <p:cNvPr id="92" name="Straight Arrow Connector 44"/>
            <p:cNvCxnSpPr>
              <a:stCxn id="79" idx="1"/>
            </p:cNvCxnSpPr>
            <p:nvPr/>
          </p:nvCxnSpPr>
          <p:spPr>
            <a:xfrm flipH="1">
              <a:off x="7747264" y="5831128"/>
              <a:ext cx="239290" cy="105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93" name="Picture 45"/>
            <p:cNvPicPr>
              <a:picLocks noChangeAspect="1"/>
            </p:cNvPicPr>
            <p:nvPr/>
          </p:nvPicPr>
          <p:blipFill>
            <a:blip r:embed="rId8">
              <a:clrChange>
                <a:clrFrom>
                  <a:srgbClr val="FFFFFF"/>
                </a:clrFrom>
                <a:clrTo>
                  <a:srgbClr val="FFFFFF">
                    <a:alpha val="0"/>
                  </a:srgbClr>
                </a:clrTo>
              </a:clrChange>
              <a:duotone>
                <a:schemeClr val="bg2">
                  <a:shade val="45000"/>
                  <a:satMod val="135000"/>
                </a:schemeClr>
                <a:prstClr val="white"/>
              </a:duotone>
            </a:blip>
            <a:stretch>
              <a:fillRect/>
            </a:stretch>
          </p:blipFill>
          <p:spPr>
            <a:xfrm>
              <a:off x="9716693" y="5163226"/>
              <a:ext cx="533707" cy="433762"/>
            </a:xfrm>
            <a:prstGeom prst="rect">
              <a:avLst/>
            </a:prstGeom>
          </p:spPr>
        </p:pic>
        <p:pic>
          <p:nvPicPr>
            <p:cNvPr id="94" name="Picture 46"/>
            <p:cNvPicPr>
              <a:picLocks noChangeAspect="1"/>
            </p:cNvPicPr>
            <p:nvPr/>
          </p:nvPicPr>
          <p:blipFill>
            <a:blip r:embed="rId8">
              <a:clrChange>
                <a:clrFrom>
                  <a:srgbClr val="FFFFFF"/>
                </a:clrFrom>
                <a:clrTo>
                  <a:srgbClr val="FFFFFF">
                    <a:alpha val="0"/>
                  </a:srgbClr>
                </a:clrTo>
              </a:clrChange>
              <a:duotone>
                <a:schemeClr val="bg2">
                  <a:shade val="45000"/>
                  <a:satMod val="135000"/>
                </a:schemeClr>
                <a:prstClr val="white"/>
              </a:duotone>
            </a:blip>
            <a:stretch>
              <a:fillRect/>
            </a:stretch>
          </p:blipFill>
          <p:spPr>
            <a:xfrm>
              <a:off x="9716693" y="6089573"/>
              <a:ext cx="533707" cy="433762"/>
            </a:xfrm>
            <a:prstGeom prst="rect">
              <a:avLst/>
            </a:prstGeom>
          </p:spPr>
        </p:pic>
        <p:cxnSp>
          <p:nvCxnSpPr>
            <p:cNvPr id="95" name="Straight Arrow Connector 47"/>
            <p:cNvCxnSpPr/>
            <p:nvPr/>
          </p:nvCxnSpPr>
          <p:spPr>
            <a:xfrm flipH="1">
              <a:off x="10170637" y="5822194"/>
              <a:ext cx="239291" cy="105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48"/>
            <p:cNvCxnSpPr/>
            <p:nvPr/>
          </p:nvCxnSpPr>
          <p:spPr>
            <a:xfrm flipH="1">
              <a:off x="10170637" y="5370485"/>
              <a:ext cx="239291" cy="105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49"/>
            <p:cNvCxnSpPr/>
            <p:nvPr/>
          </p:nvCxnSpPr>
          <p:spPr>
            <a:xfrm flipH="1">
              <a:off x="10180540" y="6261602"/>
              <a:ext cx="239291" cy="105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8" name="TextBox 50"/>
            <p:cNvSpPr txBox="1"/>
            <p:nvPr/>
          </p:nvSpPr>
          <p:spPr>
            <a:xfrm rot="16200000">
              <a:off x="8722173" y="5536606"/>
              <a:ext cx="168103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Patchable</a:t>
              </a:r>
            </a:p>
          </p:txBody>
        </p:sp>
        <p:sp>
          <p:nvSpPr>
            <p:cNvPr id="99" name="Right Arrow 51"/>
            <p:cNvSpPr/>
            <p:nvPr/>
          </p:nvSpPr>
          <p:spPr bwMode="auto">
            <a:xfrm>
              <a:off x="8678997" y="5730367"/>
              <a:ext cx="640209" cy="349251"/>
            </a:xfrm>
            <a:prstGeom prst="rightArrow">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0" name="TextBox 45"/>
            <p:cNvSpPr txBox="1"/>
            <p:nvPr/>
          </p:nvSpPr>
          <p:spPr>
            <a:xfrm>
              <a:off x="7107922" y="4298278"/>
              <a:ext cx="1507464" cy="960263"/>
            </a:xfrm>
            <a:prstGeom prst="rect">
              <a:avLst/>
            </a:prstGeom>
            <a:noFill/>
          </p:spPr>
          <p:txBody>
            <a:bodyPr wrap="none" lIns="182880" tIns="146304" rIns="182880" bIns="146304" rtlCol="0">
              <a:spAutoFit/>
            </a:bodyPr>
            <a:lstStyle/>
            <a:p>
              <a:pPr algn="ctr">
                <a:lnSpc>
                  <a:spcPct val="90000"/>
                </a:lnSpc>
                <a:spcAft>
                  <a:spcPts val="600"/>
                </a:spcAft>
              </a:pPr>
              <a:r>
                <a:rPr lang="en-US" sz="2400" dirty="0" smtClean="0">
                  <a:gradFill>
                    <a:gsLst>
                      <a:gs pos="2917">
                        <a:srgbClr val="505050"/>
                      </a:gs>
                      <a:gs pos="30000">
                        <a:srgbClr val="505050"/>
                      </a:gs>
                    </a:gsLst>
                    <a:lin ang="5400000" scaled="0"/>
                  </a:gradFill>
                </a:rPr>
                <a:t>Normal</a:t>
              </a:r>
              <a:br>
                <a:rPr lang="en-US" sz="2400" dirty="0" smtClean="0">
                  <a:gradFill>
                    <a:gsLst>
                      <a:gs pos="2917">
                        <a:srgbClr val="505050"/>
                      </a:gs>
                      <a:gs pos="30000">
                        <a:srgbClr val="505050"/>
                      </a:gs>
                    </a:gsLst>
                    <a:lin ang="5400000" scaled="0"/>
                  </a:gradFill>
                </a:rPr>
              </a:br>
              <a:r>
                <a:rPr lang="en-US" sz="2400" dirty="0" smtClean="0">
                  <a:gradFill>
                    <a:gsLst>
                      <a:gs pos="2917">
                        <a:srgbClr val="505050"/>
                      </a:gs>
                      <a:gs pos="30000">
                        <a:srgbClr val="505050"/>
                      </a:gs>
                    </a:gsLst>
                    <a:lin ang="5400000" scaled="0"/>
                  </a:gradFill>
                </a:rPr>
                <a:t>Runtime</a:t>
              </a:r>
            </a:p>
          </p:txBody>
        </p:sp>
        <p:sp>
          <p:nvSpPr>
            <p:cNvPr id="101" name="TextBox 59"/>
            <p:cNvSpPr txBox="1"/>
            <p:nvPr/>
          </p:nvSpPr>
          <p:spPr>
            <a:xfrm>
              <a:off x="9489105" y="4287531"/>
              <a:ext cx="1538370" cy="960263"/>
            </a:xfrm>
            <a:prstGeom prst="rect">
              <a:avLst/>
            </a:prstGeom>
            <a:noFill/>
          </p:spPr>
          <p:txBody>
            <a:bodyPr wrap="none" lIns="182880" tIns="146304" rIns="182880" bIns="146304" rtlCol="0">
              <a:spAutoFit/>
            </a:bodyPr>
            <a:lstStyle/>
            <a:p>
              <a:pPr algn="ctr">
                <a:lnSpc>
                  <a:spcPct val="90000"/>
                </a:lnSpc>
                <a:spcAft>
                  <a:spcPts val="600"/>
                </a:spcAft>
              </a:pPr>
              <a:r>
                <a:rPr lang="en-US" sz="2400" dirty="0" smtClean="0">
                  <a:gradFill>
                    <a:gsLst>
                      <a:gs pos="2917">
                        <a:srgbClr val="505050"/>
                      </a:gs>
                      <a:gs pos="30000">
                        <a:srgbClr val="505050"/>
                      </a:gs>
                    </a:gsLst>
                    <a:lin ang="5400000" scaled="0"/>
                  </a:gradFill>
                </a:rPr>
                <a:t>HA</a:t>
              </a:r>
              <a:br>
                <a:rPr lang="en-US" sz="2400" dirty="0" smtClean="0">
                  <a:gradFill>
                    <a:gsLst>
                      <a:gs pos="2917">
                        <a:srgbClr val="505050"/>
                      </a:gs>
                      <a:gs pos="30000">
                        <a:srgbClr val="505050"/>
                      </a:gs>
                    </a:gsLst>
                    <a:lin ang="5400000" scaled="0"/>
                  </a:gradFill>
                </a:rPr>
              </a:br>
              <a:r>
                <a:rPr lang="en-US" sz="2400" dirty="0" smtClean="0">
                  <a:gradFill>
                    <a:gsLst>
                      <a:gs pos="2917">
                        <a:srgbClr val="505050"/>
                      </a:gs>
                      <a:gs pos="30000">
                        <a:srgbClr val="505050"/>
                      </a:gs>
                    </a:gsLst>
                    <a:lin ang="5400000" scaled="0"/>
                  </a:gradFill>
                </a:rPr>
                <a:t>Patching</a:t>
              </a:r>
            </a:p>
          </p:txBody>
        </p:sp>
        <p:sp>
          <p:nvSpPr>
            <p:cNvPr id="102" name="TextBox 60"/>
            <p:cNvSpPr txBox="1"/>
            <p:nvPr/>
          </p:nvSpPr>
          <p:spPr>
            <a:xfrm>
              <a:off x="8420672" y="5894910"/>
              <a:ext cx="1121333"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failovers</a:t>
              </a:r>
              <a:endParaRPr lang="en-US" sz="2000" dirty="0" smtClean="0">
                <a:gradFill>
                  <a:gsLst>
                    <a:gs pos="2917">
                      <a:srgbClr val="505050"/>
                    </a:gs>
                    <a:gs pos="30000">
                      <a:srgbClr val="505050"/>
                    </a:gs>
                  </a:gsLst>
                  <a:lin ang="5400000" scaled="0"/>
                </a:gradFill>
              </a:endParaRPr>
            </a:p>
          </p:txBody>
        </p:sp>
      </p:grpSp>
      <p:sp>
        <p:nvSpPr>
          <p:cNvPr id="55" name="TextBox 54"/>
          <p:cNvSpPr txBox="1"/>
          <p:nvPr/>
        </p:nvSpPr>
        <p:spPr>
          <a:xfrm>
            <a:off x="3094777" y="4217902"/>
            <a:ext cx="2967800" cy="1446550"/>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Segoe UI Light"/>
              </a:rPr>
              <a:t>Split Aware</a:t>
            </a:r>
          </a:p>
          <a:p>
            <a:pPr>
              <a:lnSpc>
                <a:spcPct val="90000"/>
              </a:lnSpc>
              <a:spcAft>
                <a:spcPts val="600"/>
              </a:spcAft>
            </a:pPr>
            <a:r>
              <a:rPr lang="en-US" sz="2400" dirty="0" smtClean="0">
                <a:gradFill>
                  <a:gsLst>
                    <a:gs pos="2917">
                      <a:srgbClr val="505050"/>
                    </a:gs>
                    <a:gs pos="30000">
                      <a:srgbClr val="505050"/>
                    </a:gs>
                  </a:gsLst>
                  <a:lin ang="5400000" scaled="0"/>
                </a:gradFill>
                <a:latin typeface="Segoe UI Light"/>
              </a:rPr>
              <a:t>Keep Books In Sync</a:t>
            </a:r>
          </a:p>
          <a:p>
            <a:pPr>
              <a:lnSpc>
                <a:spcPct val="90000"/>
              </a:lnSpc>
              <a:spcAft>
                <a:spcPts val="600"/>
              </a:spcAft>
            </a:pPr>
            <a:r>
              <a:rPr lang="en-US" sz="2400" dirty="0" smtClean="0">
                <a:gradFill>
                  <a:gsLst>
                    <a:gs pos="2917">
                      <a:srgbClr val="505050"/>
                    </a:gs>
                    <a:gs pos="30000">
                      <a:srgbClr val="505050"/>
                    </a:gs>
                  </a:gsLst>
                  <a:lin ang="5400000" scaled="0"/>
                </a:gradFill>
                <a:latin typeface="Segoe UI Light"/>
              </a:rPr>
              <a:t>Auto-Manage Hosts</a:t>
            </a:r>
          </a:p>
        </p:txBody>
      </p:sp>
      <p:sp>
        <p:nvSpPr>
          <p:cNvPr id="58" name="TextBox 57"/>
          <p:cNvSpPr txBox="1"/>
          <p:nvPr/>
        </p:nvSpPr>
        <p:spPr>
          <a:xfrm>
            <a:off x="0" y="1212849"/>
            <a:ext cx="12436475" cy="5781676"/>
          </a:xfrm>
          <a:prstGeom prst="rect">
            <a:avLst/>
          </a:prstGeom>
          <a:solidFill>
            <a:srgbClr val="FFFFFF">
              <a:alpha val="94902"/>
            </a:srgbClr>
          </a:solidFill>
        </p:spPr>
        <p:txBody>
          <a:bodyPr wrap="square" lIns="182880" tIns="146304" rIns="182880" bIns="146304" rtlCol="0" anchor="ctr">
            <a:normAutofit/>
          </a:bodyPr>
          <a:lstStyle/>
          <a:p>
            <a:pPr algn="ctr">
              <a:lnSpc>
                <a:spcPct val="90000"/>
              </a:lnSpc>
              <a:spcAft>
                <a:spcPts val="600"/>
              </a:spcAft>
            </a:pPr>
            <a:endParaRPr lang="en-US" sz="3200" dirty="0" err="1" smtClean="0">
              <a:gradFill>
                <a:gsLst>
                  <a:gs pos="2917">
                    <a:srgbClr val="505050"/>
                  </a:gs>
                  <a:gs pos="30000">
                    <a:srgbClr val="505050"/>
                  </a:gs>
                </a:gsLst>
                <a:lin ang="5400000" scaled="0"/>
              </a:gradFill>
            </a:endParaRPr>
          </a:p>
        </p:txBody>
      </p:sp>
      <p:sp>
        <p:nvSpPr>
          <p:cNvPr id="63" name="TextBox 62"/>
          <p:cNvSpPr txBox="1"/>
          <p:nvPr/>
        </p:nvSpPr>
        <p:spPr>
          <a:xfrm>
            <a:off x="4784203" y="-49826"/>
            <a:ext cx="7652272" cy="1272574"/>
          </a:xfrm>
          <a:prstGeom prst="rect">
            <a:avLst/>
          </a:prstGeom>
          <a:solidFill>
            <a:srgbClr val="FFFFFF">
              <a:alpha val="94902"/>
            </a:srgbClr>
          </a:solidFill>
        </p:spPr>
        <p:txBody>
          <a:bodyPr wrap="square" lIns="182880" tIns="146304" rIns="182880" bIns="146304" rtlCol="0" anchor="ctr">
            <a:normAutofit/>
          </a:bodyPr>
          <a:lstStyle/>
          <a:p>
            <a:pPr algn="ctr">
              <a:lnSpc>
                <a:spcPct val="90000"/>
              </a:lnSpc>
              <a:spcAft>
                <a:spcPts val="600"/>
              </a:spcAft>
            </a:pPr>
            <a:endParaRPr lang="en-US" sz="3200" dirty="0" err="1" smtClean="0">
              <a:gradFill>
                <a:gsLst>
                  <a:gs pos="2917">
                    <a:srgbClr val="505050"/>
                  </a:gs>
                  <a:gs pos="30000">
                    <a:srgbClr val="505050"/>
                  </a:gs>
                </a:gsLst>
                <a:lin ang="5400000" scaled="0"/>
              </a:gradFill>
            </a:endParaRPr>
          </a:p>
        </p:txBody>
      </p:sp>
      <p:graphicFrame>
        <p:nvGraphicFramePr>
          <p:cNvPr id="12" name="Chart 11"/>
          <p:cNvGraphicFramePr/>
          <p:nvPr>
            <p:extLst/>
          </p:nvPr>
        </p:nvGraphicFramePr>
        <p:xfrm>
          <a:off x="2072746" y="1363662"/>
          <a:ext cx="8290983" cy="5275386"/>
        </p:xfrm>
        <a:graphic>
          <a:graphicData uri="http://schemas.openxmlformats.org/drawingml/2006/chart">
            <c:chart xmlns:c="http://schemas.openxmlformats.org/drawingml/2006/chart" xmlns:r="http://schemas.openxmlformats.org/officeDocument/2006/relationships" r:id="rId11"/>
          </a:graphicData>
        </a:graphic>
      </p:graphicFrame>
    </p:spTree>
    <p:extLst>
      <p:ext uri="{BB962C8B-B14F-4D97-AF65-F5344CB8AC3E}">
        <p14:creationId xmlns:p14="http://schemas.microsoft.com/office/powerpoint/2010/main" val="21329960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nodeType="withEffect">
                                  <p:stCondLst>
                                    <p:cond delay="0"/>
                                  </p:stCondLst>
                                  <p:childTnLst>
                                    <p:set>
                                      <p:cBhvr>
                                        <p:cTn id="13" dur="1" fill="hold">
                                          <p:stCondLst>
                                            <p:cond delay="0"/>
                                          </p:stCondLst>
                                        </p:cTn>
                                        <p:tgtEl>
                                          <p:spTgt spid="68"/>
                                        </p:tgtEl>
                                        <p:attrNameLst>
                                          <p:attrName>style.visibility</p:attrName>
                                        </p:attrNameLst>
                                      </p:cBhvr>
                                      <p:to>
                                        <p:strVal val="visible"/>
                                      </p:to>
                                    </p:set>
                                    <p:animEffect transition="in" filter="fade">
                                      <p:cBhvr>
                                        <p:cTn id="14" dur="500"/>
                                        <p:tgtEl>
                                          <p:spTgt spid="6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par>
                                <p:cTn id="18" presetID="10" presetClass="entr" presetSubtype="0" fill="hold" nodeType="with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childTnLst>
                                </p:cTn>
                              </p:par>
                              <p:par>
                                <p:cTn id="21" presetID="10" presetClass="entr" presetSubtype="0" fill="hold" nodeType="withEffect">
                                  <p:stCondLst>
                                    <p:cond delay="50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1500"/>
                            </p:stCondLst>
                            <p:childTnLst>
                              <p:par>
                                <p:cTn id="25" presetID="10" presetClass="exit" presetSubtype="0" fill="hold" nodeType="afterEffect">
                                  <p:stCondLst>
                                    <p:cond delay="1000"/>
                                  </p:stCondLst>
                                  <p:childTnLst>
                                    <p:animEffect transition="out" filter="fade">
                                      <p:cBhvr>
                                        <p:cTn id="26" dur="500"/>
                                        <p:tgtEl>
                                          <p:spTgt spid="69"/>
                                        </p:tgtEl>
                                      </p:cBhvr>
                                    </p:animEffect>
                                    <p:set>
                                      <p:cBhvr>
                                        <p:cTn id="27" dur="1" fill="hold">
                                          <p:stCondLst>
                                            <p:cond delay="499"/>
                                          </p:stCondLst>
                                        </p:cTn>
                                        <p:tgtEl>
                                          <p:spTgt spid="69"/>
                                        </p:tgtEl>
                                        <p:attrNameLst>
                                          <p:attrName>style.visibility</p:attrName>
                                        </p:attrNameLst>
                                      </p:cBhvr>
                                      <p:to>
                                        <p:strVal val="hidden"/>
                                      </p:to>
                                    </p:se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500"/>
                                        <p:tgtEl>
                                          <p:spTgt spid="73"/>
                                        </p:tgtEl>
                                      </p:cBhvr>
                                    </p:animEffect>
                                  </p:childTnLst>
                                </p:cTn>
                              </p:par>
                            </p:childTnLst>
                          </p:cTn>
                        </p:par>
                        <p:par>
                          <p:cTn id="32" fill="hold">
                            <p:stCondLst>
                              <p:cond delay="3500"/>
                            </p:stCondLst>
                            <p:childTnLst>
                              <p:par>
                                <p:cTn id="33" presetID="26" presetClass="emph" presetSubtype="0" fill="hold" nodeType="afterEffect">
                                  <p:stCondLst>
                                    <p:cond delay="0"/>
                                  </p:stCondLst>
                                  <p:childTnLst>
                                    <p:animEffect transition="out" filter="fade">
                                      <p:cBhvr>
                                        <p:cTn id="34" dur="500" tmFilter="0, 0; .2, .5; .8, .5; 1, 0"/>
                                        <p:tgtEl>
                                          <p:spTgt spid="73"/>
                                        </p:tgtEl>
                                      </p:cBhvr>
                                    </p:animEffect>
                                    <p:animScale>
                                      <p:cBhvr>
                                        <p:cTn id="35" dur="250" autoRev="1" fill="hold"/>
                                        <p:tgtEl>
                                          <p:spTgt spid="73"/>
                                        </p:tgtEl>
                                      </p:cBhvr>
                                      <p:by x="105000" y="105000"/>
                                    </p:animScale>
                                  </p:childTnLst>
                                </p:cTn>
                              </p:par>
                            </p:childTnLst>
                          </p:cTn>
                        </p:par>
                        <p:par>
                          <p:cTn id="36" fill="hold">
                            <p:stCondLst>
                              <p:cond delay="4000"/>
                            </p:stCondLst>
                            <p:childTnLst>
                              <p:par>
                                <p:cTn id="37" presetID="10" presetClass="exit" presetSubtype="0" fill="hold" nodeType="afterEffect">
                                  <p:stCondLst>
                                    <p:cond delay="0"/>
                                  </p:stCondLst>
                                  <p:childTnLst>
                                    <p:animEffect transition="out" filter="fade">
                                      <p:cBhvr>
                                        <p:cTn id="38" dur="500"/>
                                        <p:tgtEl>
                                          <p:spTgt spid="73"/>
                                        </p:tgtEl>
                                      </p:cBhvr>
                                    </p:animEffect>
                                    <p:set>
                                      <p:cBhvr>
                                        <p:cTn id="39" dur="1" fill="hold">
                                          <p:stCondLst>
                                            <p:cond delay="499"/>
                                          </p:stCondLst>
                                        </p:cTn>
                                        <p:tgtEl>
                                          <p:spTgt spid="73"/>
                                        </p:tgtEl>
                                        <p:attrNameLst>
                                          <p:attrName>style.visibility</p:attrName>
                                        </p:attrNameLst>
                                      </p:cBhvr>
                                      <p:to>
                                        <p:strVal val="hidden"/>
                                      </p:to>
                                    </p:se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500"/>
                                        <p:tgtEl>
                                          <p:spTgt spid="71"/>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1500"/>
                                        <p:tgtEl>
                                          <p:spTgt spid="5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1500"/>
                                        <p:tgtEl>
                                          <p:spTgt spid="63"/>
                                        </p:tgtEl>
                                      </p:cBhvr>
                                    </p:animEffect>
                                  </p:childTnLst>
                                </p:cTn>
                              </p:par>
                            </p:childTnLst>
                          </p:cTn>
                        </p:par>
                        <p:par>
                          <p:cTn id="56" fill="hold">
                            <p:stCondLst>
                              <p:cond delay="1500"/>
                            </p:stCondLst>
                            <p:childTnLst>
                              <p:par>
                                <p:cTn id="57" presetID="42"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1000"/>
                                        <p:tgtEl>
                                          <p:spTgt spid="12"/>
                                        </p:tgtEl>
                                      </p:cBhvr>
                                    </p:animEffect>
                                    <p:anim calcmode="lin" valueType="num">
                                      <p:cBhvr>
                                        <p:cTn id="60" dur="1000" fill="hold"/>
                                        <p:tgtEl>
                                          <p:spTgt spid="12"/>
                                        </p:tgtEl>
                                        <p:attrNameLst>
                                          <p:attrName>ppt_x</p:attrName>
                                        </p:attrNameLst>
                                      </p:cBhvr>
                                      <p:tavLst>
                                        <p:tav tm="0">
                                          <p:val>
                                            <p:strVal val="#ppt_x"/>
                                          </p:val>
                                        </p:tav>
                                        <p:tav tm="100000">
                                          <p:val>
                                            <p:strVal val="#ppt_x"/>
                                          </p:val>
                                        </p:tav>
                                      </p:tavLst>
                                    </p:anim>
                                    <p:anim calcmode="lin" valueType="num">
                                      <p:cBhvr>
                                        <p:cTn id="6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55" grpId="0"/>
      <p:bldP spid="58" grpId="0" animBg="1"/>
      <p:bldP spid="63" grpId="0" animBg="1"/>
      <p:bldGraphic spid="12"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p:cNvPicPr>
            <a:picLocks noChangeAspect="1"/>
          </p:cNvPicPr>
          <p:nvPr/>
        </p:nvPicPr>
        <p:blipFill rotWithShape="1">
          <a:blip r:embed="rId2">
            <a:lum bright="70000" contrast="-70000"/>
          </a:blip>
          <a:srcRect l="-996" t="30858" r="5749" b="4623"/>
          <a:stretch/>
        </p:blipFill>
        <p:spPr>
          <a:xfrm>
            <a:off x="5151438" y="0"/>
            <a:ext cx="7285038" cy="6994524"/>
          </a:xfrm>
          <a:prstGeom prst="rect">
            <a:avLst/>
          </a:prstGeom>
        </p:spPr>
      </p:pic>
      <p:sp>
        <p:nvSpPr>
          <p:cNvPr id="3" name="Title 2"/>
          <p:cNvSpPr>
            <a:spLocks noGrp="1"/>
          </p:cNvSpPr>
          <p:nvPr>
            <p:ph type="title"/>
          </p:nvPr>
        </p:nvSpPr>
        <p:spPr/>
        <p:txBody>
          <a:bodyPr/>
          <a:lstStyle/>
          <a:p>
            <a:r>
              <a:rPr lang="en-US" dirty="0" smtClean="0"/>
              <a:t>Managing SQL Growth</a:t>
            </a:r>
            <a:endParaRPr lang="en-US" dirty="0"/>
          </a:p>
        </p:txBody>
      </p:sp>
      <p:sp>
        <p:nvSpPr>
          <p:cNvPr id="4" name="Flowchart: Magnetic Disk 3"/>
          <p:cNvSpPr/>
          <p:nvPr/>
        </p:nvSpPr>
        <p:spPr bwMode="auto">
          <a:xfrm>
            <a:off x="5875337" y="2456194"/>
            <a:ext cx="1752600" cy="1905000"/>
          </a:xfrm>
          <a:prstGeom prst="flowChartMagneticDisk">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Flowchart: Magnetic Disk 4"/>
          <p:cNvSpPr/>
          <p:nvPr/>
        </p:nvSpPr>
        <p:spPr bwMode="auto">
          <a:xfrm>
            <a:off x="10180637" y="2430462"/>
            <a:ext cx="1752600" cy="1905000"/>
          </a:xfrm>
          <a:prstGeom prst="flowChartMagneticDisk">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6" name="Group 25"/>
          <p:cNvGrpSpPr/>
          <p:nvPr/>
        </p:nvGrpSpPr>
        <p:grpSpPr>
          <a:xfrm>
            <a:off x="7742237" y="2734991"/>
            <a:ext cx="2286000" cy="461665"/>
            <a:chOff x="7742237" y="2734991"/>
            <a:chExt cx="2286000" cy="461665"/>
          </a:xfrm>
        </p:grpSpPr>
        <p:cxnSp>
          <p:nvCxnSpPr>
            <p:cNvPr id="7" name="Straight Arrow Connector 6"/>
            <p:cNvCxnSpPr/>
            <p:nvPr/>
          </p:nvCxnSpPr>
          <p:spPr>
            <a:xfrm>
              <a:off x="7742237" y="3040062"/>
              <a:ext cx="2286000"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108305" y="2734991"/>
              <a:ext cx="1572033" cy="461665"/>
            </a:xfrm>
            <a:prstGeom prst="rect">
              <a:avLst/>
            </a:prstGeom>
            <a:noFill/>
          </p:spPr>
          <p:txBody>
            <a:bodyPr wrap="none" lIns="182880" tIns="146304" rIns="182880" bIns="146304" rtlCol="0">
              <a:spAutoFit/>
            </a:bodyPr>
            <a:lstStyle/>
            <a:p>
              <a:pPr>
                <a:lnSpc>
                  <a:spcPct val="90000"/>
                </a:lnSpc>
                <a:spcAft>
                  <a:spcPts val="600"/>
                </a:spcAft>
              </a:pPr>
              <a:r>
                <a:rPr lang="en-US" sz="1200" dirty="0" smtClean="0">
                  <a:gradFill>
                    <a:gsLst>
                      <a:gs pos="2917">
                        <a:srgbClr val="505050"/>
                      </a:gs>
                      <a:gs pos="30000">
                        <a:srgbClr val="505050"/>
                      </a:gs>
                    </a:gsLst>
                    <a:lin ang="5400000" scaled="0"/>
                  </a:gradFill>
                </a:rPr>
                <a:t>Backup &amp; Restore</a:t>
              </a:r>
            </a:p>
          </p:txBody>
        </p:sp>
      </p:grpSp>
      <p:grpSp>
        <p:nvGrpSpPr>
          <p:cNvPr id="25" name="Group 24"/>
          <p:cNvGrpSpPr/>
          <p:nvPr/>
        </p:nvGrpSpPr>
        <p:grpSpPr>
          <a:xfrm>
            <a:off x="7742237" y="3040062"/>
            <a:ext cx="2286000" cy="461665"/>
            <a:chOff x="7742237" y="3040062"/>
            <a:chExt cx="2286000" cy="461665"/>
          </a:xfrm>
        </p:grpSpPr>
        <p:cxnSp>
          <p:nvCxnSpPr>
            <p:cNvPr id="13" name="Straight Arrow Connector 12"/>
            <p:cNvCxnSpPr/>
            <p:nvPr/>
          </p:nvCxnSpPr>
          <p:spPr>
            <a:xfrm>
              <a:off x="7742237" y="3345133"/>
              <a:ext cx="2286000"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970837" y="3040062"/>
              <a:ext cx="1828800" cy="461665"/>
            </a:xfrm>
            <a:prstGeom prst="rect">
              <a:avLst/>
            </a:prstGeom>
            <a:noFill/>
          </p:spPr>
          <p:txBody>
            <a:bodyPr wrap="square" lIns="182880" tIns="146304" rIns="182880" bIns="146304" rtlCol="0">
              <a:spAutoFit/>
            </a:bodyPr>
            <a:lstStyle/>
            <a:p>
              <a:pPr algn="ctr">
                <a:lnSpc>
                  <a:spcPct val="90000"/>
                </a:lnSpc>
                <a:spcAft>
                  <a:spcPts val="600"/>
                </a:spcAft>
              </a:pPr>
              <a:r>
                <a:rPr lang="en-US" sz="1200" dirty="0" smtClean="0">
                  <a:gradFill>
                    <a:gsLst>
                      <a:gs pos="2917">
                        <a:srgbClr val="505050"/>
                      </a:gs>
                      <a:gs pos="30000">
                        <a:srgbClr val="505050"/>
                      </a:gs>
                    </a:gsLst>
                    <a:lin ang="5400000" scaled="0"/>
                  </a:gradFill>
                </a:rPr>
                <a:t>Log Shipping</a:t>
              </a:r>
            </a:p>
          </p:txBody>
        </p:sp>
      </p:grpSp>
      <p:pic>
        <p:nvPicPr>
          <p:cNvPr id="15" name="Picture 14"/>
          <p:cNvPicPr>
            <a:picLocks noChangeAspect="1"/>
          </p:cNvPicPr>
          <p:nvPr/>
        </p:nvPicPr>
        <p:blipFill>
          <a:blip r:embed="rId3">
            <a:extLst>
              <a:ext uri="{BEBA8EAE-BF5A-486C-A8C5-ECC9F3942E4B}">
                <a14:imgProps xmlns:a14="http://schemas.microsoft.com/office/drawing/2010/main">
                  <a14:imgLayer r:embed="rId4">
                    <a14:imgEffect>
                      <a14:backgroundRemoval t="0" b="96886" l="0" r="99605">
                        <a14:foregroundMark x1="51383" y1="4498" x2="51383" y2="4498"/>
                      </a14:backgroundRemoval>
                    </a14:imgEffect>
                  </a14:imgLayer>
                </a14:imgProps>
              </a:ext>
            </a:extLst>
          </a:blip>
          <a:stretch>
            <a:fillRect/>
          </a:stretch>
        </p:blipFill>
        <p:spPr>
          <a:xfrm>
            <a:off x="7114411" y="3680589"/>
            <a:ext cx="742126" cy="847725"/>
          </a:xfrm>
          <a:prstGeom prst="rect">
            <a:avLst/>
          </a:prstGeom>
        </p:spPr>
      </p:pic>
      <p:grpSp>
        <p:nvGrpSpPr>
          <p:cNvPr id="18" name="Group 17"/>
          <p:cNvGrpSpPr/>
          <p:nvPr/>
        </p:nvGrpSpPr>
        <p:grpSpPr>
          <a:xfrm>
            <a:off x="5296742" y="2544795"/>
            <a:ext cx="1278963" cy="1082629"/>
            <a:chOff x="5296742" y="2544795"/>
            <a:chExt cx="1278963" cy="1082629"/>
          </a:xfrm>
        </p:grpSpPr>
        <p:sp>
          <p:nvSpPr>
            <p:cNvPr id="16" name="Arc 15"/>
            <p:cNvSpPr/>
            <p:nvPr/>
          </p:nvSpPr>
          <p:spPr>
            <a:xfrm rot="5400000">
              <a:off x="5344998" y="2496539"/>
              <a:ext cx="1082629" cy="1179141"/>
            </a:xfrm>
            <a:prstGeom prst="arc">
              <a:avLst/>
            </a:prstGeom>
            <a:ln>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7" name="TextBox 16"/>
            <p:cNvSpPr txBox="1"/>
            <p:nvPr/>
          </p:nvSpPr>
          <p:spPr>
            <a:xfrm rot="19145107">
              <a:off x="5738296" y="3011360"/>
              <a:ext cx="837409" cy="586314"/>
            </a:xfrm>
            <a:prstGeom prst="rect">
              <a:avLst/>
            </a:prstGeom>
            <a:noFill/>
          </p:spPr>
          <p:txBody>
            <a:bodyPr wrap="none" lIns="182880" tIns="146304" rIns="182880" bIns="146304" rtlCol="0">
              <a:spAutoFit/>
            </a:bodyPr>
            <a:lstStyle/>
            <a:p>
              <a:pPr algn="ctr">
                <a:lnSpc>
                  <a:spcPct val="90000"/>
                </a:lnSpc>
              </a:pPr>
              <a:r>
                <a:rPr lang="en-US" sz="1050" dirty="0" smtClean="0">
                  <a:solidFill>
                    <a:srgbClr val="C00000"/>
                  </a:solidFill>
                </a:rPr>
                <a:t>sitemap</a:t>
              </a:r>
            </a:p>
            <a:p>
              <a:pPr algn="ctr">
                <a:lnSpc>
                  <a:spcPct val="90000"/>
                </a:lnSpc>
              </a:pPr>
              <a:r>
                <a:rPr lang="en-US" sz="1050" dirty="0" smtClean="0">
                  <a:solidFill>
                    <a:srgbClr val="C00000"/>
                  </a:solidFill>
                </a:rPr>
                <a:t>update</a:t>
              </a:r>
            </a:p>
          </p:txBody>
        </p:sp>
      </p:grpSp>
      <p:grpSp>
        <p:nvGrpSpPr>
          <p:cNvPr id="19" name="Group 18"/>
          <p:cNvGrpSpPr/>
          <p:nvPr/>
        </p:nvGrpSpPr>
        <p:grpSpPr>
          <a:xfrm>
            <a:off x="9588455" y="2506662"/>
            <a:ext cx="1296381" cy="1082629"/>
            <a:chOff x="5296742" y="2544795"/>
            <a:chExt cx="1296381" cy="1082629"/>
          </a:xfrm>
        </p:grpSpPr>
        <p:sp>
          <p:nvSpPr>
            <p:cNvPr id="20" name="Arc 19"/>
            <p:cNvSpPr/>
            <p:nvPr/>
          </p:nvSpPr>
          <p:spPr>
            <a:xfrm rot="5400000">
              <a:off x="5344998" y="2496539"/>
              <a:ext cx="1082629" cy="1179141"/>
            </a:xfrm>
            <a:prstGeom prst="arc">
              <a:avLst/>
            </a:prstGeom>
            <a:ln>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21" name="TextBox 20"/>
            <p:cNvSpPr txBox="1"/>
            <p:nvPr/>
          </p:nvSpPr>
          <p:spPr>
            <a:xfrm rot="19145107">
              <a:off x="5755714" y="3011360"/>
              <a:ext cx="837409" cy="586314"/>
            </a:xfrm>
            <a:prstGeom prst="rect">
              <a:avLst/>
            </a:prstGeom>
            <a:noFill/>
          </p:spPr>
          <p:txBody>
            <a:bodyPr wrap="none" lIns="182880" tIns="146304" rIns="182880" bIns="146304" rtlCol="0">
              <a:spAutoFit/>
            </a:bodyPr>
            <a:lstStyle/>
            <a:p>
              <a:pPr algn="ctr">
                <a:lnSpc>
                  <a:spcPct val="90000"/>
                </a:lnSpc>
              </a:pPr>
              <a:r>
                <a:rPr lang="en-US" sz="1050" dirty="0" smtClean="0">
                  <a:solidFill>
                    <a:srgbClr val="C00000"/>
                  </a:solidFill>
                </a:rPr>
                <a:t>sitemap</a:t>
              </a:r>
            </a:p>
            <a:p>
              <a:pPr algn="ctr">
                <a:lnSpc>
                  <a:spcPct val="90000"/>
                </a:lnSpc>
              </a:pPr>
              <a:r>
                <a:rPr lang="en-US" sz="1050" dirty="0" smtClean="0">
                  <a:solidFill>
                    <a:srgbClr val="C00000"/>
                  </a:solidFill>
                </a:rPr>
                <a:t>update</a:t>
              </a:r>
            </a:p>
          </p:txBody>
        </p:sp>
      </p:grpSp>
      <p:grpSp>
        <p:nvGrpSpPr>
          <p:cNvPr id="24" name="Group 23"/>
          <p:cNvGrpSpPr/>
          <p:nvPr/>
        </p:nvGrpSpPr>
        <p:grpSpPr>
          <a:xfrm>
            <a:off x="9725225" y="3739722"/>
            <a:ext cx="932013" cy="1253199"/>
            <a:chOff x="9725225" y="3739722"/>
            <a:chExt cx="932013" cy="1253199"/>
          </a:xfrm>
        </p:grpSpPr>
        <p:pic>
          <p:nvPicPr>
            <p:cNvPr id="22" name="Picture 21"/>
            <p:cNvPicPr>
              <a:picLocks noChangeAspect="1"/>
            </p:cNvPicPr>
            <p:nvPr/>
          </p:nvPicPr>
          <p:blipFill>
            <a:blip r:embed="rId5">
              <a:extLst>
                <a:ext uri="{BEBA8EAE-BF5A-486C-A8C5-ECC9F3942E4B}">
                  <a14:imgProps xmlns:a14="http://schemas.microsoft.com/office/drawing/2010/main">
                    <a14:imgLayer r:embed="rId6">
                      <a14:imgEffect>
                        <a14:backgroundRemoval t="1629" b="100000" l="1056" r="100000">
                          <a14:foregroundMark x1="41901" y1="22476" x2="41901" y2="22476"/>
                        </a14:backgroundRemoval>
                      </a14:imgEffect>
                    </a14:imgLayer>
                  </a14:imgProps>
                </a:ext>
              </a:extLst>
            </a:blip>
            <a:stretch>
              <a:fillRect/>
            </a:stretch>
          </p:blipFill>
          <p:spPr>
            <a:xfrm>
              <a:off x="9725225" y="3739722"/>
              <a:ext cx="932013" cy="1007493"/>
            </a:xfrm>
            <a:prstGeom prst="rect">
              <a:avLst/>
            </a:prstGeom>
          </p:spPr>
        </p:pic>
        <p:sp>
          <p:nvSpPr>
            <p:cNvPr id="23" name="TextBox 22"/>
            <p:cNvSpPr txBox="1"/>
            <p:nvPr/>
          </p:nvSpPr>
          <p:spPr>
            <a:xfrm>
              <a:off x="9739665" y="4545106"/>
              <a:ext cx="903132" cy="447815"/>
            </a:xfrm>
            <a:prstGeom prst="rect">
              <a:avLst/>
            </a:prstGeom>
            <a:noFill/>
          </p:spPr>
          <p:txBody>
            <a:bodyPr wrap="none" lIns="182880" tIns="146304" rIns="182880" bIns="146304" rtlCol="0">
              <a:spAutoFit/>
            </a:bodyPr>
            <a:lstStyle/>
            <a:p>
              <a:pPr>
                <a:lnSpc>
                  <a:spcPct val="90000"/>
                </a:lnSpc>
                <a:spcAft>
                  <a:spcPts val="600"/>
                </a:spcAft>
              </a:pPr>
              <a:r>
                <a:rPr lang="en-US" sz="1100" dirty="0" smtClean="0">
                  <a:gradFill>
                    <a:gsLst>
                      <a:gs pos="2917">
                        <a:srgbClr val="505050"/>
                      </a:gs>
                      <a:gs pos="30000">
                        <a:srgbClr val="505050"/>
                      </a:gs>
                    </a:gsLst>
                    <a:lin ang="5400000" scaled="0"/>
                  </a:gradFill>
                </a:rPr>
                <a:t>catch up</a:t>
              </a:r>
            </a:p>
          </p:txBody>
        </p:sp>
      </p:grpSp>
      <p:grpSp>
        <p:nvGrpSpPr>
          <p:cNvPr id="29" name="Group 28"/>
          <p:cNvGrpSpPr/>
          <p:nvPr/>
        </p:nvGrpSpPr>
        <p:grpSpPr>
          <a:xfrm>
            <a:off x="6276501" y="4147836"/>
            <a:ext cx="896720" cy="873426"/>
            <a:chOff x="7148028" y="5249862"/>
            <a:chExt cx="1059447" cy="1031926"/>
          </a:xfrm>
        </p:grpSpPr>
        <p:pic>
          <p:nvPicPr>
            <p:cNvPr id="27" name="Picture 26"/>
            <p:cNvPicPr>
              <a:picLocks noChangeAspect="1"/>
            </p:cNvPicPr>
            <p:nvPr/>
          </p:nvPicPr>
          <p:blipFill>
            <a:blip r:embed="rId7">
              <a:extLst>
                <a:ext uri="{BEBA8EAE-BF5A-486C-A8C5-ECC9F3942E4B}">
                  <a14:imgProps xmlns:a14="http://schemas.microsoft.com/office/drawing/2010/main">
                    <a14:imgLayer r:embed="rId8">
                      <a14:imgEffect>
                        <a14:backgroundRemoval t="0" b="89711" l="9180" r="89836">
                          <a14:foregroundMark x1="48525" y1="20257" x2="48525" y2="20257"/>
                        </a14:backgroundRemoval>
                      </a14:imgEffect>
                    </a14:imgLayer>
                  </a14:imgProps>
                </a:ext>
              </a:extLst>
            </a:blip>
            <a:stretch>
              <a:fillRect/>
            </a:stretch>
          </p:blipFill>
          <p:spPr>
            <a:xfrm>
              <a:off x="7336232" y="5249862"/>
              <a:ext cx="683039" cy="696476"/>
            </a:xfrm>
            <a:prstGeom prst="rect">
              <a:avLst/>
            </a:prstGeom>
          </p:spPr>
        </p:pic>
        <p:sp>
          <p:nvSpPr>
            <p:cNvPr id="28" name="TextBox 27"/>
            <p:cNvSpPr txBox="1"/>
            <p:nvPr/>
          </p:nvSpPr>
          <p:spPr>
            <a:xfrm>
              <a:off x="7148028" y="5752709"/>
              <a:ext cx="1059447" cy="529079"/>
            </a:xfrm>
            <a:prstGeom prst="rect">
              <a:avLst/>
            </a:prstGeom>
            <a:noFill/>
          </p:spPr>
          <p:txBody>
            <a:bodyPr wrap="none" lIns="182880" tIns="146304" rIns="182880" bIns="146304" rtlCol="0">
              <a:spAutoFit/>
            </a:bodyPr>
            <a:lstStyle/>
            <a:p>
              <a:pPr algn="ctr">
                <a:lnSpc>
                  <a:spcPct val="90000"/>
                </a:lnSpc>
                <a:spcAft>
                  <a:spcPts val="600"/>
                </a:spcAft>
              </a:pPr>
              <a:r>
                <a:rPr lang="en-US" sz="1100" dirty="0" smtClean="0">
                  <a:gradFill>
                    <a:gsLst>
                      <a:gs pos="2917">
                        <a:srgbClr val="505050"/>
                      </a:gs>
                      <a:gs pos="30000">
                        <a:srgbClr val="505050"/>
                      </a:gs>
                    </a:gsLst>
                    <a:lin ang="5400000" scaled="0"/>
                  </a:gradFill>
                </a:rPr>
                <a:t>clean up</a:t>
              </a:r>
            </a:p>
          </p:txBody>
        </p:sp>
      </p:grpSp>
      <p:grpSp>
        <p:nvGrpSpPr>
          <p:cNvPr id="30" name="Group 29"/>
          <p:cNvGrpSpPr/>
          <p:nvPr/>
        </p:nvGrpSpPr>
        <p:grpSpPr>
          <a:xfrm>
            <a:off x="10638513" y="4147836"/>
            <a:ext cx="896720" cy="873426"/>
            <a:chOff x="7148028" y="5249862"/>
            <a:chExt cx="1059447" cy="1031926"/>
          </a:xfrm>
        </p:grpSpPr>
        <p:pic>
          <p:nvPicPr>
            <p:cNvPr id="31" name="Picture 30"/>
            <p:cNvPicPr>
              <a:picLocks noChangeAspect="1"/>
            </p:cNvPicPr>
            <p:nvPr/>
          </p:nvPicPr>
          <p:blipFill>
            <a:blip r:embed="rId7">
              <a:extLst>
                <a:ext uri="{BEBA8EAE-BF5A-486C-A8C5-ECC9F3942E4B}">
                  <a14:imgProps xmlns:a14="http://schemas.microsoft.com/office/drawing/2010/main">
                    <a14:imgLayer r:embed="rId8">
                      <a14:imgEffect>
                        <a14:backgroundRemoval t="0" b="89711" l="9180" r="89836">
                          <a14:foregroundMark x1="48525" y1="20257" x2="48525" y2="20257"/>
                        </a14:backgroundRemoval>
                      </a14:imgEffect>
                    </a14:imgLayer>
                  </a14:imgProps>
                </a:ext>
              </a:extLst>
            </a:blip>
            <a:stretch>
              <a:fillRect/>
            </a:stretch>
          </p:blipFill>
          <p:spPr>
            <a:xfrm>
              <a:off x="7336232" y="5249862"/>
              <a:ext cx="683039" cy="696476"/>
            </a:xfrm>
            <a:prstGeom prst="rect">
              <a:avLst/>
            </a:prstGeom>
          </p:spPr>
        </p:pic>
        <p:sp>
          <p:nvSpPr>
            <p:cNvPr id="32" name="TextBox 31"/>
            <p:cNvSpPr txBox="1"/>
            <p:nvPr/>
          </p:nvSpPr>
          <p:spPr>
            <a:xfrm>
              <a:off x="7148028" y="5752709"/>
              <a:ext cx="1059447" cy="529079"/>
            </a:xfrm>
            <a:prstGeom prst="rect">
              <a:avLst/>
            </a:prstGeom>
            <a:noFill/>
          </p:spPr>
          <p:txBody>
            <a:bodyPr wrap="none" lIns="182880" tIns="146304" rIns="182880" bIns="146304" rtlCol="0">
              <a:spAutoFit/>
            </a:bodyPr>
            <a:lstStyle/>
            <a:p>
              <a:pPr algn="ctr">
                <a:lnSpc>
                  <a:spcPct val="90000"/>
                </a:lnSpc>
                <a:spcAft>
                  <a:spcPts val="600"/>
                </a:spcAft>
              </a:pPr>
              <a:r>
                <a:rPr lang="en-US" sz="1100" dirty="0" smtClean="0">
                  <a:gradFill>
                    <a:gsLst>
                      <a:gs pos="2917">
                        <a:srgbClr val="505050"/>
                      </a:gs>
                      <a:gs pos="30000">
                        <a:srgbClr val="505050"/>
                      </a:gs>
                    </a:gsLst>
                    <a:lin ang="5400000" scaled="0"/>
                  </a:gradFill>
                </a:rPr>
                <a:t>clean up</a:t>
              </a:r>
            </a:p>
          </p:txBody>
        </p:sp>
      </p:grpSp>
      <p:sp>
        <p:nvSpPr>
          <p:cNvPr id="33" name="Flowchart: Magnetic Disk 32"/>
          <p:cNvSpPr/>
          <p:nvPr/>
        </p:nvSpPr>
        <p:spPr bwMode="auto">
          <a:xfrm>
            <a:off x="5887310" y="2612147"/>
            <a:ext cx="1752600" cy="961315"/>
          </a:xfrm>
          <a:prstGeom prst="flowChartMagneticDisk">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4" name="Flowchart: Magnetic Disk 33"/>
          <p:cNvSpPr/>
          <p:nvPr/>
        </p:nvSpPr>
        <p:spPr bwMode="auto">
          <a:xfrm>
            <a:off x="10178025" y="2612147"/>
            <a:ext cx="1752600" cy="961315"/>
          </a:xfrm>
          <a:prstGeom prst="flowChartMagneticDisk">
            <a:avLst/>
          </a:prstGeom>
          <a:ln>
            <a:solidFill>
              <a:srgbClr val="F88608"/>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ext Placeholder 1"/>
          <p:cNvSpPr>
            <a:spLocks noGrp="1"/>
          </p:cNvSpPr>
          <p:nvPr>
            <p:ph type="body" sz="quarter" idx="10"/>
          </p:nvPr>
        </p:nvSpPr>
        <p:spPr>
          <a:xfrm>
            <a:off x="274638" y="1212850"/>
            <a:ext cx="5257799" cy="5408612"/>
          </a:xfrm>
        </p:spPr>
        <p:txBody>
          <a:bodyPr>
            <a:normAutofit/>
          </a:bodyPr>
          <a:lstStyle/>
          <a:p>
            <a:r>
              <a:rPr lang="en-US" sz="2800" dirty="0" smtClean="0"/>
              <a:t>No Windows for Maintenance</a:t>
            </a:r>
          </a:p>
          <a:p>
            <a:r>
              <a:rPr lang="en-US" sz="2800" dirty="0" smtClean="0"/>
              <a:t>Eliminate Shrinks and Defrags</a:t>
            </a:r>
          </a:p>
          <a:p>
            <a:r>
              <a:rPr lang="en-US" sz="2800" dirty="0" smtClean="0"/>
              <a:t>Seamless Rebalance with Move</a:t>
            </a:r>
          </a:p>
          <a:p>
            <a:r>
              <a:rPr lang="en-US" sz="2800" dirty="0" smtClean="0"/>
              <a:t>But, Split Requires RO Time</a:t>
            </a:r>
          </a:p>
          <a:p>
            <a:pPr marL="0" indent="0">
              <a:buNone/>
            </a:pPr>
            <a:endParaRPr lang="en-US" sz="2800" dirty="0" smtClean="0"/>
          </a:p>
          <a:p>
            <a:pPr marL="0" indent="0">
              <a:buNone/>
            </a:pPr>
            <a:r>
              <a:rPr lang="en-US" sz="2800" dirty="0" smtClean="0">
                <a:latin typeface="Segoe UI Semibold" panose="020B0702040204020203" pitchFamily="34" charset="0"/>
                <a:cs typeface="Segoe UI Semibold" panose="020B0702040204020203" pitchFamily="34" charset="0"/>
              </a:rPr>
              <a:t>Introducing DB Mitosis</a:t>
            </a:r>
          </a:p>
          <a:p>
            <a:r>
              <a:rPr lang="en-US" sz="2800" dirty="0" smtClean="0"/>
              <a:t>New technology to enable very fast database growth management</a:t>
            </a:r>
            <a:endParaRPr lang="en-US" sz="2800" dirty="0"/>
          </a:p>
          <a:p>
            <a:r>
              <a:rPr lang="en-US" sz="2800" dirty="0" smtClean="0"/>
              <a:t>“Splits” a database into two parts within seconds</a:t>
            </a:r>
            <a:endParaRPr lang="en-US" sz="2800" dirty="0"/>
          </a:p>
        </p:txBody>
      </p:sp>
      <p:grpSp>
        <p:nvGrpSpPr>
          <p:cNvPr id="8" name="Group 7"/>
          <p:cNvGrpSpPr/>
          <p:nvPr/>
        </p:nvGrpSpPr>
        <p:grpSpPr>
          <a:xfrm>
            <a:off x="6255662" y="4233609"/>
            <a:ext cx="938398" cy="801994"/>
            <a:chOff x="7181325" y="5144486"/>
            <a:chExt cx="938398" cy="801994"/>
          </a:xfrm>
        </p:grpSpPr>
        <p:pic>
          <p:nvPicPr>
            <p:cNvPr id="6" name="Picture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63737" y="5144486"/>
              <a:ext cx="346176" cy="346176"/>
            </a:xfrm>
            <a:prstGeom prst="rect">
              <a:avLst/>
            </a:prstGeom>
          </p:spPr>
        </p:pic>
        <p:sp>
          <p:nvSpPr>
            <p:cNvPr id="36" name="TextBox 35"/>
            <p:cNvSpPr txBox="1"/>
            <p:nvPr/>
          </p:nvSpPr>
          <p:spPr>
            <a:xfrm>
              <a:off x="7181325" y="5346316"/>
              <a:ext cx="938398" cy="600164"/>
            </a:xfrm>
            <a:prstGeom prst="rect">
              <a:avLst/>
            </a:prstGeom>
            <a:noFill/>
          </p:spPr>
          <p:txBody>
            <a:bodyPr wrap="none" lIns="182880" tIns="146304" rIns="182880" bIns="146304" rtlCol="0">
              <a:spAutoFit/>
            </a:bodyPr>
            <a:lstStyle/>
            <a:p>
              <a:pPr algn="ctr">
                <a:lnSpc>
                  <a:spcPct val="90000"/>
                </a:lnSpc>
              </a:pPr>
              <a:r>
                <a:rPr lang="en-US" sz="1100" dirty="0" smtClean="0">
                  <a:gradFill>
                    <a:gsLst>
                      <a:gs pos="2917">
                        <a:srgbClr val="505050"/>
                      </a:gs>
                      <a:gs pos="30000">
                        <a:srgbClr val="505050"/>
                      </a:gs>
                    </a:gsLst>
                    <a:lin ang="5400000" scaled="0"/>
                  </a:gradFill>
                </a:rPr>
                <a:t>flag </a:t>
              </a:r>
            </a:p>
            <a:p>
              <a:pPr algn="ctr">
                <a:lnSpc>
                  <a:spcPct val="90000"/>
                </a:lnSpc>
              </a:pPr>
              <a:r>
                <a:rPr lang="en-US" sz="1100" dirty="0" smtClean="0">
                  <a:gradFill>
                    <a:gsLst>
                      <a:gs pos="2917">
                        <a:srgbClr val="505050"/>
                      </a:gs>
                      <a:gs pos="30000">
                        <a:srgbClr val="505050"/>
                      </a:gs>
                    </a:gsLst>
                    <a:lin ang="5400000" scaled="0"/>
                  </a:gradFill>
                </a:rPr>
                <a:t>deletions</a:t>
              </a:r>
            </a:p>
          </p:txBody>
        </p:sp>
      </p:grpSp>
      <p:grpSp>
        <p:nvGrpSpPr>
          <p:cNvPr id="37" name="Group 36"/>
          <p:cNvGrpSpPr/>
          <p:nvPr/>
        </p:nvGrpSpPr>
        <p:grpSpPr>
          <a:xfrm>
            <a:off x="10619816" y="4233609"/>
            <a:ext cx="938398" cy="801994"/>
            <a:chOff x="7181325" y="5144486"/>
            <a:chExt cx="938398" cy="801994"/>
          </a:xfrm>
        </p:grpSpPr>
        <p:pic>
          <p:nvPicPr>
            <p:cNvPr id="38" name="Picture 3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63737" y="5144486"/>
              <a:ext cx="346176" cy="346176"/>
            </a:xfrm>
            <a:prstGeom prst="rect">
              <a:avLst/>
            </a:prstGeom>
          </p:spPr>
        </p:pic>
        <p:sp>
          <p:nvSpPr>
            <p:cNvPr id="39" name="TextBox 38"/>
            <p:cNvSpPr txBox="1"/>
            <p:nvPr/>
          </p:nvSpPr>
          <p:spPr>
            <a:xfrm>
              <a:off x="7181325" y="5346316"/>
              <a:ext cx="938398" cy="600164"/>
            </a:xfrm>
            <a:prstGeom prst="rect">
              <a:avLst/>
            </a:prstGeom>
            <a:noFill/>
          </p:spPr>
          <p:txBody>
            <a:bodyPr wrap="none" lIns="182880" tIns="146304" rIns="182880" bIns="146304" rtlCol="0">
              <a:spAutoFit/>
            </a:bodyPr>
            <a:lstStyle/>
            <a:p>
              <a:pPr algn="ctr">
                <a:lnSpc>
                  <a:spcPct val="90000"/>
                </a:lnSpc>
              </a:pPr>
              <a:r>
                <a:rPr lang="en-US" sz="1100" dirty="0" smtClean="0">
                  <a:gradFill>
                    <a:gsLst>
                      <a:gs pos="2917">
                        <a:srgbClr val="505050"/>
                      </a:gs>
                      <a:gs pos="30000">
                        <a:srgbClr val="505050"/>
                      </a:gs>
                    </a:gsLst>
                    <a:lin ang="5400000" scaled="0"/>
                  </a:gradFill>
                </a:rPr>
                <a:t>flag </a:t>
              </a:r>
            </a:p>
            <a:p>
              <a:pPr algn="ctr">
                <a:lnSpc>
                  <a:spcPct val="90000"/>
                </a:lnSpc>
              </a:pPr>
              <a:r>
                <a:rPr lang="en-US" sz="1100" dirty="0" smtClean="0">
                  <a:gradFill>
                    <a:gsLst>
                      <a:gs pos="2917">
                        <a:srgbClr val="505050"/>
                      </a:gs>
                      <a:gs pos="30000">
                        <a:srgbClr val="505050"/>
                      </a:gs>
                    </a:gsLst>
                    <a:lin ang="5400000" scaled="0"/>
                  </a:gradFill>
                </a:rPr>
                <a:t>deletions</a:t>
              </a:r>
            </a:p>
          </p:txBody>
        </p:sp>
      </p:grpSp>
      <p:pic>
        <p:nvPicPr>
          <p:cNvPr id="1026" name="Picture 2" descr="C:\Users\bencan\AppData\Local\Packages\microsoft.windowscommunicationsapps_8wekyb3d8bbwe\AC\Temp\{F9BC4C1C-BB68-446D-8643-F69DAC135EF1}.tmp"/>
          <p:cNvPicPr>
            <a:picLocks noChangeAspect="1" noChangeArrowheads="1"/>
          </p:cNvPicPr>
          <p:nvPr/>
        </p:nvPicPr>
        <p:blipFill rotWithShape="1">
          <a:blip r:embed="rId10">
            <a:extLst>
              <a:ext uri="{28A0092B-C50C-407E-A947-70E740481C1C}">
                <a14:useLocalDpi xmlns:a14="http://schemas.microsoft.com/office/drawing/2010/main" val="0"/>
              </a:ext>
            </a:extLst>
          </a:blip>
          <a:srcRect l="-1" r="62332" b="84778"/>
          <a:stretch/>
        </p:blipFill>
        <p:spPr bwMode="auto">
          <a:xfrm>
            <a:off x="1836737" y="4164388"/>
            <a:ext cx="8763000" cy="1991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6252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xit" presetSubtype="32" fill="hold" nodeType="clickEffect">
                                  <p:stCondLst>
                                    <p:cond delay="0"/>
                                  </p:stCondLst>
                                  <p:childTnLst>
                                    <p:anim calcmode="lin" valueType="num">
                                      <p:cBhvr>
                                        <p:cTn id="12" dur="500"/>
                                        <p:tgtEl>
                                          <p:spTgt spid="1026"/>
                                        </p:tgtEl>
                                        <p:attrNameLst>
                                          <p:attrName>ppt_w</p:attrName>
                                        </p:attrNameLst>
                                      </p:cBhvr>
                                      <p:tavLst>
                                        <p:tav tm="0">
                                          <p:val>
                                            <p:strVal val="ppt_w"/>
                                          </p:val>
                                        </p:tav>
                                        <p:tav tm="100000">
                                          <p:val>
                                            <p:fltVal val="0"/>
                                          </p:val>
                                        </p:tav>
                                      </p:tavLst>
                                    </p:anim>
                                    <p:anim calcmode="lin" valueType="num">
                                      <p:cBhvr>
                                        <p:cTn id="13" dur="500"/>
                                        <p:tgtEl>
                                          <p:spTgt spid="1026"/>
                                        </p:tgtEl>
                                        <p:attrNameLst>
                                          <p:attrName>ppt_h</p:attrName>
                                        </p:attrNameLst>
                                      </p:cBhvr>
                                      <p:tavLst>
                                        <p:tav tm="0">
                                          <p:val>
                                            <p:strVal val="ppt_h"/>
                                          </p:val>
                                        </p:tav>
                                        <p:tav tm="100000">
                                          <p:val>
                                            <p:fltVal val="0"/>
                                          </p:val>
                                        </p:tav>
                                      </p:tavLst>
                                    </p:anim>
                                    <p:animEffect transition="out" filter="fade">
                                      <p:cBhvr>
                                        <p:cTn id="14" dur="500"/>
                                        <p:tgtEl>
                                          <p:spTgt spid="1026"/>
                                        </p:tgtEl>
                                      </p:cBhvr>
                                    </p:animEffect>
                                    <p:set>
                                      <p:cBhvr>
                                        <p:cTn id="15" dur="1" fill="hold">
                                          <p:stCondLst>
                                            <p:cond delay="499"/>
                                          </p:stCondLst>
                                        </p:cTn>
                                        <p:tgtEl>
                                          <p:spTgt spid="1026"/>
                                        </p:tgtEl>
                                        <p:attrNameLst>
                                          <p:attrName>style.visibility</p:attrName>
                                        </p:attrNameLst>
                                      </p:cBhvr>
                                      <p:to>
                                        <p:strVal val="hidden"/>
                                      </p:to>
                                    </p:se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fade">
                                      <p:cBhvr>
                                        <p:cTn id="19" dur="500"/>
                                        <p:tgtEl>
                                          <p:spTgt spid="2">
                                            <p:txEl>
                                              <p:pRg st="5" end="5"/>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Effect transition="in" filter="fade">
                                      <p:cBhvr>
                                        <p:cTn id="25" dur="500"/>
                                        <p:tgtEl>
                                          <p:spTgt spid="2">
                                            <p:txEl>
                                              <p:pRg st="7" end="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xit" presetSubtype="0" fill="hold" nodeType="clickEffect">
                                  <p:stCondLst>
                                    <p:cond delay="0"/>
                                  </p:stCondLst>
                                  <p:childTnLst>
                                    <p:animEffect transition="out" filter="fade">
                                      <p:cBhvr>
                                        <p:cTn id="29" dur="1000"/>
                                        <p:tgtEl>
                                          <p:spTgt spid="35"/>
                                        </p:tgtEl>
                                      </p:cBhvr>
                                    </p:animEffect>
                                    <p:anim calcmode="lin" valueType="num">
                                      <p:cBhvr>
                                        <p:cTn id="30" dur="1000"/>
                                        <p:tgtEl>
                                          <p:spTgt spid="35"/>
                                        </p:tgtEl>
                                        <p:attrNameLst>
                                          <p:attrName>ppt_x</p:attrName>
                                        </p:attrNameLst>
                                      </p:cBhvr>
                                      <p:tavLst>
                                        <p:tav tm="0">
                                          <p:val>
                                            <p:strVal val="ppt_x"/>
                                          </p:val>
                                        </p:tav>
                                        <p:tav tm="100000">
                                          <p:val>
                                            <p:strVal val="ppt_x"/>
                                          </p:val>
                                        </p:tav>
                                      </p:tavLst>
                                    </p:anim>
                                    <p:anim calcmode="lin" valueType="num">
                                      <p:cBhvr>
                                        <p:cTn id="31" dur="1000"/>
                                        <p:tgtEl>
                                          <p:spTgt spid="35"/>
                                        </p:tgtEl>
                                        <p:attrNameLst>
                                          <p:attrName>ppt_y</p:attrName>
                                        </p:attrNameLst>
                                      </p:cBhvr>
                                      <p:tavLst>
                                        <p:tav tm="0">
                                          <p:val>
                                            <p:strVal val="ppt_y"/>
                                          </p:val>
                                        </p:tav>
                                        <p:tav tm="100000">
                                          <p:val>
                                            <p:strVal val="ppt_y+.1"/>
                                          </p:val>
                                        </p:tav>
                                      </p:tavLst>
                                    </p:anim>
                                    <p:set>
                                      <p:cBhvr>
                                        <p:cTn id="32" dur="1" fill="hold">
                                          <p:stCondLst>
                                            <p:cond delay="999"/>
                                          </p:stCondLst>
                                        </p:cTn>
                                        <p:tgtEl>
                                          <p:spTgt spid="35"/>
                                        </p:tgtEl>
                                        <p:attrNameLst>
                                          <p:attrName>style.visibility</p:attrName>
                                        </p:attrNameLst>
                                      </p:cBhvr>
                                      <p:to>
                                        <p:strVal val="hidden"/>
                                      </p:to>
                                    </p:set>
                                  </p:childTnLst>
                                </p:cTn>
                              </p:par>
                              <p:par>
                                <p:cTn id="33" presetID="10"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down)">
                                      <p:cBhvr>
                                        <p:cTn id="40" dur="500"/>
                                        <p:tgtEl>
                                          <p:spTgt spid="26"/>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500"/>
                                        <p:tgtEl>
                                          <p:spTgt spid="5"/>
                                        </p:tgtEl>
                                      </p:cBhvr>
                                    </p:animEffect>
                                  </p:childTnLst>
                                </p:cTn>
                              </p:par>
                            </p:childTnLst>
                          </p:cTn>
                        </p:par>
                        <p:par>
                          <p:cTn id="45" fill="hold">
                            <p:stCondLst>
                              <p:cond delay="1000"/>
                            </p:stCondLst>
                            <p:childTnLst>
                              <p:par>
                                <p:cTn id="46" presetID="22" presetClass="exit" presetSubtype="4" fill="hold" nodeType="afterEffect">
                                  <p:stCondLst>
                                    <p:cond delay="1000"/>
                                  </p:stCondLst>
                                  <p:childTnLst>
                                    <p:animEffect transition="out" filter="wipe(down)">
                                      <p:cBhvr>
                                        <p:cTn id="47" dur="500"/>
                                        <p:tgtEl>
                                          <p:spTgt spid="26"/>
                                        </p:tgtEl>
                                      </p:cBhvr>
                                    </p:animEffect>
                                    <p:set>
                                      <p:cBhvr>
                                        <p:cTn id="48" dur="1" fill="hold">
                                          <p:stCondLst>
                                            <p:cond delay="499"/>
                                          </p:stCondLst>
                                        </p:cTn>
                                        <p:tgtEl>
                                          <p:spTgt spid="26"/>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down)">
                                      <p:cBhvr>
                                        <p:cTn id="53" dur="500"/>
                                        <p:tgtEl>
                                          <p:spTgt spid="25"/>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nodeType="click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heel(1)">
                                      <p:cBhvr>
                                        <p:cTn id="58" dur="100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nodeType="click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heel(1)">
                                      <p:cBhvr>
                                        <p:cTn id="63" dur="1000"/>
                                        <p:tgtEl>
                                          <p:spTgt spid="24"/>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nodeType="clickEffect">
                                  <p:stCondLst>
                                    <p:cond delay="0"/>
                                  </p:stCondLst>
                                  <p:childTnLst>
                                    <p:animEffect transition="out" filter="fade">
                                      <p:cBhvr>
                                        <p:cTn id="67" dur="500"/>
                                        <p:tgtEl>
                                          <p:spTgt spid="24"/>
                                        </p:tgtEl>
                                      </p:cBhvr>
                                    </p:animEffect>
                                    <p:set>
                                      <p:cBhvr>
                                        <p:cTn id="68" dur="1" fill="hold">
                                          <p:stCondLst>
                                            <p:cond delay="499"/>
                                          </p:stCondLst>
                                        </p:cTn>
                                        <p:tgtEl>
                                          <p:spTgt spid="24"/>
                                        </p:tgtEl>
                                        <p:attrNameLst>
                                          <p:attrName>style.visibility</p:attrName>
                                        </p:attrNameLst>
                                      </p:cBhvr>
                                      <p:to>
                                        <p:strVal val="hidden"/>
                                      </p:to>
                                    </p:set>
                                  </p:childTnLst>
                                </p:cTn>
                              </p:par>
                            </p:childTnLst>
                          </p:cTn>
                        </p:par>
                        <p:par>
                          <p:cTn id="69" fill="hold">
                            <p:stCondLst>
                              <p:cond delay="500"/>
                            </p:stCondLst>
                            <p:childTnLst>
                              <p:par>
                                <p:cTn id="70" presetID="22" presetClass="exit" presetSubtype="4" fill="hold" nodeType="afterEffect">
                                  <p:stCondLst>
                                    <p:cond delay="0"/>
                                  </p:stCondLst>
                                  <p:childTnLst>
                                    <p:animEffect transition="out" filter="wipe(down)">
                                      <p:cBhvr>
                                        <p:cTn id="71" dur="500"/>
                                        <p:tgtEl>
                                          <p:spTgt spid="25"/>
                                        </p:tgtEl>
                                      </p:cBhvr>
                                    </p:animEffect>
                                    <p:set>
                                      <p:cBhvr>
                                        <p:cTn id="72" dur="1" fill="hold">
                                          <p:stCondLst>
                                            <p:cond delay="499"/>
                                          </p:stCondLst>
                                        </p:cTn>
                                        <p:tgtEl>
                                          <p:spTgt spid="25"/>
                                        </p:tgtEl>
                                        <p:attrNameLst>
                                          <p:attrName>style.visibility</p:attrName>
                                        </p:attrNameLst>
                                      </p:cBhvr>
                                      <p:to>
                                        <p:strVal val="hidden"/>
                                      </p:to>
                                    </p:set>
                                  </p:childTnLst>
                                </p:cTn>
                              </p:par>
                            </p:childTnLst>
                          </p:cTn>
                        </p:par>
                        <p:par>
                          <p:cTn id="73" fill="hold">
                            <p:stCondLst>
                              <p:cond delay="1000"/>
                            </p:stCondLst>
                            <p:childTnLst>
                              <p:par>
                                <p:cTn id="74" presetID="16" presetClass="entr" presetSubtype="21"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barn(inVertical)">
                                      <p:cBhvr>
                                        <p:cTn id="76" dur="500"/>
                                        <p:tgtEl>
                                          <p:spTgt spid="19"/>
                                        </p:tgtEl>
                                      </p:cBhvr>
                                    </p:animEffect>
                                  </p:childTnLst>
                                </p:cTn>
                              </p:par>
                              <p:par>
                                <p:cTn id="77" presetID="16" presetClass="entr" presetSubtype="21" fill="hold" nodeType="with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barn(inVertical)">
                                      <p:cBhvr>
                                        <p:cTn id="79" dur="500"/>
                                        <p:tgtEl>
                                          <p:spTgt spid="18"/>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xit" presetSubtype="21" fill="hold" nodeType="clickEffect">
                                  <p:stCondLst>
                                    <p:cond delay="0"/>
                                  </p:stCondLst>
                                  <p:childTnLst>
                                    <p:animEffect transition="out" filter="barn(inVertical)">
                                      <p:cBhvr>
                                        <p:cTn id="83" dur="500"/>
                                        <p:tgtEl>
                                          <p:spTgt spid="19"/>
                                        </p:tgtEl>
                                      </p:cBhvr>
                                    </p:animEffect>
                                    <p:set>
                                      <p:cBhvr>
                                        <p:cTn id="84" dur="1" fill="hold">
                                          <p:stCondLst>
                                            <p:cond delay="499"/>
                                          </p:stCondLst>
                                        </p:cTn>
                                        <p:tgtEl>
                                          <p:spTgt spid="19"/>
                                        </p:tgtEl>
                                        <p:attrNameLst>
                                          <p:attrName>style.visibility</p:attrName>
                                        </p:attrNameLst>
                                      </p:cBhvr>
                                      <p:to>
                                        <p:strVal val="hidden"/>
                                      </p:to>
                                    </p:set>
                                  </p:childTnLst>
                                </p:cTn>
                              </p:par>
                              <p:par>
                                <p:cTn id="85" presetID="16" presetClass="exit" presetSubtype="21" fill="hold" nodeType="withEffect">
                                  <p:stCondLst>
                                    <p:cond delay="0"/>
                                  </p:stCondLst>
                                  <p:childTnLst>
                                    <p:animEffect transition="out" filter="barn(inVertical)">
                                      <p:cBhvr>
                                        <p:cTn id="86" dur="500"/>
                                        <p:tgtEl>
                                          <p:spTgt spid="18"/>
                                        </p:tgtEl>
                                      </p:cBhvr>
                                    </p:animEffect>
                                    <p:set>
                                      <p:cBhvr>
                                        <p:cTn id="87" dur="1" fill="hold">
                                          <p:stCondLst>
                                            <p:cond delay="499"/>
                                          </p:stCondLst>
                                        </p:cTn>
                                        <p:tgtEl>
                                          <p:spTgt spid="18"/>
                                        </p:tgtEl>
                                        <p:attrNameLst>
                                          <p:attrName>style.visibility</p:attrName>
                                        </p:attrNameLst>
                                      </p:cBhvr>
                                      <p:to>
                                        <p:strVal val="hidden"/>
                                      </p:to>
                                    </p:set>
                                  </p:childTnLst>
                                </p:cTn>
                              </p:par>
                            </p:childTnLst>
                          </p:cTn>
                        </p:par>
                        <p:par>
                          <p:cTn id="88" fill="hold">
                            <p:stCondLst>
                              <p:cond delay="500"/>
                            </p:stCondLst>
                            <p:childTnLst>
                              <p:par>
                                <p:cTn id="89" presetID="10" presetClass="entr" presetSubtype="0" fill="hold" nodeType="after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fade">
                                      <p:cBhvr>
                                        <p:cTn id="91" dur="500"/>
                                        <p:tgtEl>
                                          <p:spTgt spid="8"/>
                                        </p:tgtEl>
                                      </p:cBhvr>
                                    </p:animEffect>
                                  </p:childTnLst>
                                </p:cTn>
                              </p:par>
                              <p:par>
                                <p:cTn id="92" presetID="10" presetClass="entr" presetSubtype="0" fill="hold" nodeType="withEffect">
                                  <p:stCondLst>
                                    <p:cond delay="0"/>
                                  </p:stCondLst>
                                  <p:childTnLst>
                                    <p:set>
                                      <p:cBhvr>
                                        <p:cTn id="93" dur="1" fill="hold">
                                          <p:stCondLst>
                                            <p:cond delay="0"/>
                                          </p:stCondLst>
                                        </p:cTn>
                                        <p:tgtEl>
                                          <p:spTgt spid="37"/>
                                        </p:tgtEl>
                                        <p:attrNameLst>
                                          <p:attrName>style.visibility</p:attrName>
                                        </p:attrNameLst>
                                      </p:cBhvr>
                                      <p:to>
                                        <p:strVal val="visible"/>
                                      </p:to>
                                    </p:set>
                                    <p:animEffect transition="in" filter="fade">
                                      <p:cBhvr>
                                        <p:cTn id="94" dur="500"/>
                                        <p:tgtEl>
                                          <p:spTgt spid="37"/>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nodeType="clickEffect">
                                  <p:stCondLst>
                                    <p:cond delay="0"/>
                                  </p:stCondLst>
                                  <p:childTnLst>
                                    <p:animEffect transition="out" filter="fade">
                                      <p:cBhvr>
                                        <p:cTn id="98" dur="500"/>
                                        <p:tgtEl>
                                          <p:spTgt spid="8"/>
                                        </p:tgtEl>
                                      </p:cBhvr>
                                    </p:animEffect>
                                    <p:set>
                                      <p:cBhvr>
                                        <p:cTn id="99" dur="1" fill="hold">
                                          <p:stCondLst>
                                            <p:cond delay="499"/>
                                          </p:stCondLst>
                                        </p:cTn>
                                        <p:tgtEl>
                                          <p:spTgt spid="8"/>
                                        </p:tgtEl>
                                        <p:attrNameLst>
                                          <p:attrName>style.visibility</p:attrName>
                                        </p:attrNameLst>
                                      </p:cBhvr>
                                      <p:to>
                                        <p:strVal val="hidden"/>
                                      </p:to>
                                    </p:set>
                                  </p:childTnLst>
                                </p:cTn>
                              </p:par>
                              <p:par>
                                <p:cTn id="100" presetID="10" presetClass="exit" presetSubtype="0" fill="hold" nodeType="withEffect">
                                  <p:stCondLst>
                                    <p:cond delay="0"/>
                                  </p:stCondLst>
                                  <p:childTnLst>
                                    <p:animEffect transition="out" filter="fade">
                                      <p:cBhvr>
                                        <p:cTn id="101" dur="500"/>
                                        <p:tgtEl>
                                          <p:spTgt spid="37"/>
                                        </p:tgtEl>
                                      </p:cBhvr>
                                    </p:animEffect>
                                    <p:set>
                                      <p:cBhvr>
                                        <p:cTn id="102" dur="1" fill="hold">
                                          <p:stCondLst>
                                            <p:cond delay="499"/>
                                          </p:stCondLst>
                                        </p:cTn>
                                        <p:tgtEl>
                                          <p:spTgt spid="37"/>
                                        </p:tgtEl>
                                        <p:attrNameLst>
                                          <p:attrName>style.visibility</p:attrName>
                                        </p:attrNameLst>
                                      </p:cBhvr>
                                      <p:to>
                                        <p:strVal val="hidden"/>
                                      </p:to>
                                    </p:set>
                                  </p:childTnLst>
                                </p:cTn>
                              </p:par>
                            </p:childTnLst>
                          </p:cTn>
                        </p:par>
                        <p:par>
                          <p:cTn id="103" fill="hold">
                            <p:stCondLst>
                              <p:cond delay="500"/>
                            </p:stCondLst>
                            <p:childTnLst>
                              <p:par>
                                <p:cTn id="104" presetID="10" presetClass="exit" presetSubtype="0" fill="hold" nodeType="afterEffect">
                                  <p:stCondLst>
                                    <p:cond delay="0"/>
                                  </p:stCondLst>
                                  <p:childTnLst>
                                    <p:animEffect transition="out" filter="fade">
                                      <p:cBhvr>
                                        <p:cTn id="105" dur="500"/>
                                        <p:tgtEl>
                                          <p:spTgt spid="15"/>
                                        </p:tgtEl>
                                      </p:cBhvr>
                                    </p:animEffect>
                                    <p:set>
                                      <p:cBhvr>
                                        <p:cTn id="106" dur="1" fill="hold">
                                          <p:stCondLst>
                                            <p:cond delay="499"/>
                                          </p:stCondLst>
                                        </p:cTn>
                                        <p:tgtEl>
                                          <p:spTgt spid="15"/>
                                        </p:tgtEl>
                                        <p:attrNameLst>
                                          <p:attrName>style.visibility</p:attrName>
                                        </p:attrNameLst>
                                      </p:cBhvr>
                                      <p:to>
                                        <p:strVal val="hidden"/>
                                      </p:to>
                                    </p:set>
                                  </p:childTnLst>
                                </p:cTn>
                              </p:par>
                            </p:childTnLst>
                          </p:cTn>
                        </p:par>
                        <p:par>
                          <p:cTn id="107" fill="hold">
                            <p:stCondLst>
                              <p:cond delay="1000"/>
                            </p:stCondLst>
                            <p:childTnLst>
                              <p:par>
                                <p:cTn id="108" presetID="7" presetClass="emph" presetSubtype="2" fill="hold" grpId="1" nodeType="afterEffect">
                                  <p:stCondLst>
                                    <p:cond delay="0"/>
                                  </p:stCondLst>
                                  <p:childTnLst>
                                    <p:animClr clrSpc="rgb" dir="cw">
                                      <p:cBhvr>
                                        <p:cTn id="109" dur="1000" fill="hold"/>
                                        <p:tgtEl>
                                          <p:spTgt spid="5"/>
                                        </p:tgtEl>
                                        <p:attrNameLst>
                                          <p:attrName>stroke.color</p:attrName>
                                        </p:attrNameLst>
                                      </p:cBhvr>
                                      <p:to>
                                        <a:srgbClr val="F88608"/>
                                      </p:to>
                                    </p:animClr>
                                    <p:set>
                                      <p:cBhvr>
                                        <p:cTn id="110" dur="1000" fill="hold"/>
                                        <p:tgtEl>
                                          <p:spTgt spid="5"/>
                                        </p:tgtEl>
                                        <p:attrNameLst>
                                          <p:attrName>stroke.on</p:attrName>
                                        </p:attrNameLst>
                                      </p:cBhvr>
                                      <p:to>
                                        <p:strVal val="true"/>
                                      </p:to>
                                    </p:set>
                                  </p:childTnLst>
                                </p:cTn>
                              </p:par>
                            </p:childTnLst>
                          </p:cTn>
                        </p:par>
                        <p:par>
                          <p:cTn id="111" fill="hold">
                            <p:stCondLst>
                              <p:cond delay="2000"/>
                            </p:stCondLst>
                            <p:childTnLst>
                              <p:par>
                                <p:cTn id="112" presetID="10" presetClass="entr" presetSubtype="0" fill="hold" nodeType="after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fade">
                                      <p:cBhvr>
                                        <p:cTn id="114" dur="500"/>
                                        <p:tgtEl>
                                          <p:spTgt spid="30"/>
                                        </p:tgtEl>
                                      </p:cBhvr>
                                    </p:animEffect>
                                  </p:childTnLst>
                                </p:cTn>
                              </p:par>
                              <p:par>
                                <p:cTn id="115" presetID="10" presetClass="entr" presetSubtype="0" fill="hold" nodeType="with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fade">
                                      <p:cBhvr>
                                        <p:cTn id="117" dur="500"/>
                                        <p:tgtEl>
                                          <p:spTgt spid="29"/>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xit" presetSubtype="0" fill="hold" nodeType="clickEffect">
                                  <p:stCondLst>
                                    <p:cond delay="0"/>
                                  </p:stCondLst>
                                  <p:childTnLst>
                                    <p:animEffect transition="out" filter="fade">
                                      <p:cBhvr>
                                        <p:cTn id="121" dur="500"/>
                                        <p:tgtEl>
                                          <p:spTgt spid="30"/>
                                        </p:tgtEl>
                                      </p:cBhvr>
                                    </p:animEffect>
                                    <p:set>
                                      <p:cBhvr>
                                        <p:cTn id="122" dur="1" fill="hold">
                                          <p:stCondLst>
                                            <p:cond delay="499"/>
                                          </p:stCondLst>
                                        </p:cTn>
                                        <p:tgtEl>
                                          <p:spTgt spid="30"/>
                                        </p:tgtEl>
                                        <p:attrNameLst>
                                          <p:attrName>style.visibility</p:attrName>
                                        </p:attrNameLst>
                                      </p:cBhvr>
                                      <p:to>
                                        <p:strVal val="hidden"/>
                                      </p:to>
                                    </p:set>
                                  </p:childTnLst>
                                </p:cTn>
                              </p:par>
                              <p:par>
                                <p:cTn id="123" presetID="10" presetClass="exit" presetSubtype="0" fill="hold" nodeType="withEffect">
                                  <p:stCondLst>
                                    <p:cond delay="0"/>
                                  </p:stCondLst>
                                  <p:childTnLst>
                                    <p:animEffect transition="out" filter="fade">
                                      <p:cBhvr>
                                        <p:cTn id="124" dur="500"/>
                                        <p:tgtEl>
                                          <p:spTgt spid="29"/>
                                        </p:tgtEl>
                                      </p:cBhvr>
                                    </p:animEffect>
                                    <p:set>
                                      <p:cBhvr>
                                        <p:cTn id="125" dur="1" fill="hold">
                                          <p:stCondLst>
                                            <p:cond delay="499"/>
                                          </p:stCondLst>
                                        </p:cTn>
                                        <p:tgtEl>
                                          <p:spTgt spid="29"/>
                                        </p:tgtEl>
                                        <p:attrNameLst>
                                          <p:attrName>style.visibility</p:attrName>
                                        </p:attrNameLst>
                                      </p:cBhvr>
                                      <p:to>
                                        <p:strVal val="hidden"/>
                                      </p:to>
                                    </p:set>
                                  </p:childTnLst>
                                </p:cTn>
                              </p:par>
                            </p:childTnLst>
                          </p:cTn>
                        </p:par>
                        <p:par>
                          <p:cTn id="126" fill="hold">
                            <p:stCondLst>
                              <p:cond delay="500"/>
                            </p:stCondLst>
                            <p:childTnLst>
                              <p:par>
                                <p:cTn id="127" presetID="10" presetClass="exit" presetSubtype="0" fill="hold" grpId="1" nodeType="afterEffect">
                                  <p:stCondLst>
                                    <p:cond delay="0"/>
                                  </p:stCondLst>
                                  <p:childTnLst>
                                    <p:animEffect transition="out" filter="fade">
                                      <p:cBhvr>
                                        <p:cTn id="128" dur="500"/>
                                        <p:tgtEl>
                                          <p:spTgt spid="4"/>
                                        </p:tgtEl>
                                      </p:cBhvr>
                                    </p:animEffect>
                                    <p:set>
                                      <p:cBhvr>
                                        <p:cTn id="129" dur="1" fill="hold">
                                          <p:stCondLst>
                                            <p:cond delay="499"/>
                                          </p:stCondLst>
                                        </p:cTn>
                                        <p:tgtEl>
                                          <p:spTgt spid="4"/>
                                        </p:tgtEl>
                                        <p:attrNameLst>
                                          <p:attrName>style.visibility</p:attrName>
                                        </p:attrNameLst>
                                      </p:cBhvr>
                                      <p:to>
                                        <p:strVal val="hidden"/>
                                      </p:to>
                                    </p:set>
                                  </p:childTnLst>
                                </p:cTn>
                              </p:par>
                              <p:par>
                                <p:cTn id="130" presetID="10" presetClass="entr" presetSubtype="0" fill="hold" grpId="0" nodeType="withEffect">
                                  <p:stCondLst>
                                    <p:cond delay="0"/>
                                  </p:stCondLst>
                                  <p:childTnLst>
                                    <p:set>
                                      <p:cBhvr>
                                        <p:cTn id="131" dur="1" fill="hold">
                                          <p:stCondLst>
                                            <p:cond delay="0"/>
                                          </p:stCondLst>
                                        </p:cTn>
                                        <p:tgtEl>
                                          <p:spTgt spid="33"/>
                                        </p:tgtEl>
                                        <p:attrNameLst>
                                          <p:attrName>style.visibility</p:attrName>
                                        </p:attrNameLst>
                                      </p:cBhvr>
                                      <p:to>
                                        <p:strVal val="visible"/>
                                      </p:to>
                                    </p:set>
                                    <p:animEffect transition="in" filter="fade">
                                      <p:cBhvr>
                                        <p:cTn id="132" dur="500"/>
                                        <p:tgtEl>
                                          <p:spTgt spid="33"/>
                                        </p:tgtEl>
                                      </p:cBhvr>
                                    </p:animEffect>
                                  </p:childTnLst>
                                </p:cTn>
                              </p:par>
                              <p:par>
                                <p:cTn id="133" presetID="10" presetClass="exit" presetSubtype="0" fill="hold" grpId="2" nodeType="withEffect">
                                  <p:stCondLst>
                                    <p:cond delay="0"/>
                                  </p:stCondLst>
                                  <p:childTnLst>
                                    <p:animEffect transition="out" filter="fade">
                                      <p:cBhvr>
                                        <p:cTn id="134" dur="500"/>
                                        <p:tgtEl>
                                          <p:spTgt spid="5"/>
                                        </p:tgtEl>
                                      </p:cBhvr>
                                    </p:animEffect>
                                    <p:set>
                                      <p:cBhvr>
                                        <p:cTn id="135" dur="1" fill="hold">
                                          <p:stCondLst>
                                            <p:cond delay="499"/>
                                          </p:stCondLst>
                                        </p:cTn>
                                        <p:tgtEl>
                                          <p:spTgt spid="5"/>
                                        </p:tgtEl>
                                        <p:attrNameLst>
                                          <p:attrName>style.visibility</p:attrName>
                                        </p:attrNameLst>
                                      </p:cBhvr>
                                      <p:to>
                                        <p:strVal val="hidden"/>
                                      </p:to>
                                    </p:set>
                                  </p:childTnLst>
                                </p:cTn>
                              </p:par>
                              <p:par>
                                <p:cTn id="136" presetID="10" presetClass="entr" presetSubtype="0" fill="hold" grpId="0" nodeType="withEffect">
                                  <p:stCondLst>
                                    <p:cond delay="0"/>
                                  </p:stCondLst>
                                  <p:childTnLst>
                                    <p:set>
                                      <p:cBhvr>
                                        <p:cTn id="137" dur="1" fill="hold">
                                          <p:stCondLst>
                                            <p:cond delay="0"/>
                                          </p:stCondLst>
                                        </p:cTn>
                                        <p:tgtEl>
                                          <p:spTgt spid="34"/>
                                        </p:tgtEl>
                                        <p:attrNameLst>
                                          <p:attrName>style.visibility</p:attrName>
                                        </p:attrNameLst>
                                      </p:cBhvr>
                                      <p:to>
                                        <p:strVal val="visible"/>
                                      </p:to>
                                    </p:set>
                                    <p:animEffect transition="in" filter="fade">
                                      <p:cBhvr>
                                        <p:cTn id="13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5" grpId="2" animBg="1"/>
      <p:bldP spid="33" grpId="0" animBg="1"/>
      <p:bldP spid="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3060834" y="1328286"/>
            <a:ext cx="3490375" cy="3436219"/>
            <a:chOff x="3060834" y="1328286"/>
            <a:chExt cx="3490375" cy="3436219"/>
          </a:xfrm>
        </p:grpSpPr>
        <p:grpSp>
          <p:nvGrpSpPr>
            <p:cNvPr id="30" name="Group 29"/>
            <p:cNvGrpSpPr/>
            <p:nvPr/>
          </p:nvGrpSpPr>
          <p:grpSpPr>
            <a:xfrm>
              <a:off x="5410051" y="3761236"/>
              <a:ext cx="865336" cy="764726"/>
              <a:chOff x="6846887" y="180903"/>
              <a:chExt cx="865336" cy="764726"/>
            </a:xfrm>
          </p:grpSpPr>
          <p:grpSp>
            <p:nvGrpSpPr>
              <p:cNvPr id="81" name="Group 80"/>
              <p:cNvGrpSpPr/>
              <p:nvPr/>
            </p:nvGrpSpPr>
            <p:grpSpPr>
              <a:xfrm>
                <a:off x="6949609" y="180903"/>
                <a:ext cx="762614" cy="619802"/>
                <a:chOff x="6799427" y="178622"/>
                <a:chExt cx="762614" cy="619802"/>
              </a:xfrm>
            </p:grpSpPr>
            <p:sp>
              <p:nvSpPr>
                <p:cNvPr id="82" name="Flowchart: Magnetic Disk 81"/>
                <p:cNvSpPr/>
                <p:nvPr/>
              </p:nvSpPr>
              <p:spPr>
                <a:xfrm>
                  <a:off x="6856412" y="178622"/>
                  <a:ext cx="640080" cy="613720"/>
                </a:xfrm>
                <a:prstGeom prst="flowChartMagneticDisk">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Segoe UI Light" panose="020B0502040204020203" pitchFamily="34" charset="0"/>
                    <a:cs typeface="Segoe UI Light" panose="020B0502040204020203" pitchFamily="34" charset="0"/>
                  </a:endParaRPr>
                </a:p>
              </p:txBody>
            </p:sp>
            <p:pic>
              <p:nvPicPr>
                <p:cNvPr id="83" name="Picture 82"/>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799427" y="178622"/>
                  <a:ext cx="762614" cy="619802"/>
                </a:xfrm>
                <a:prstGeom prst="rect">
                  <a:avLst/>
                </a:prstGeom>
              </p:spPr>
            </p:pic>
          </p:grpSp>
          <p:grpSp>
            <p:nvGrpSpPr>
              <p:cNvPr id="78" name="Group 77"/>
              <p:cNvGrpSpPr/>
              <p:nvPr/>
            </p:nvGrpSpPr>
            <p:grpSpPr>
              <a:xfrm>
                <a:off x="6892624" y="256406"/>
                <a:ext cx="762614" cy="619802"/>
                <a:chOff x="6799427" y="178622"/>
                <a:chExt cx="762614" cy="619802"/>
              </a:xfrm>
            </p:grpSpPr>
            <p:sp>
              <p:nvSpPr>
                <p:cNvPr id="79" name="Flowchart: Magnetic Disk 78"/>
                <p:cNvSpPr/>
                <p:nvPr/>
              </p:nvSpPr>
              <p:spPr>
                <a:xfrm>
                  <a:off x="6856412" y="178622"/>
                  <a:ext cx="640080" cy="613720"/>
                </a:xfrm>
                <a:prstGeom prst="flowChartMagneticDisk">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Segoe UI Light" panose="020B0502040204020203" pitchFamily="34" charset="0"/>
                    <a:cs typeface="Segoe UI Light" panose="020B0502040204020203" pitchFamily="34" charset="0"/>
                  </a:endParaRPr>
                </a:p>
              </p:txBody>
            </p:sp>
            <p:pic>
              <p:nvPicPr>
                <p:cNvPr id="80" name="Picture 79"/>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799427" y="178622"/>
                  <a:ext cx="762614" cy="619802"/>
                </a:xfrm>
                <a:prstGeom prst="rect">
                  <a:avLst/>
                </a:prstGeom>
              </p:spPr>
            </p:pic>
          </p:grpSp>
          <p:grpSp>
            <p:nvGrpSpPr>
              <p:cNvPr id="17" name="Group 16"/>
              <p:cNvGrpSpPr/>
              <p:nvPr/>
            </p:nvGrpSpPr>
            <p:grpSpPr>
              <a:xfrm>
                <a:off x="6846887" y="320736"/>
                <a:ext cx="762614" cy="624893"/>
                <a:chOff x="6820440" y="167449"/>
                <a:chExt cx="762614" cy="624893"/>
              </a:xfrm>
            </p:grpSpPr>
            <p:sp>
              <p:nvSpPr>
                <p:cNvPr id="10" name="Flowchart: Magnetic Disk 9"/>
                <p:cNvSpPr/>
                <p:nvPr/>
              </p:nvSpPr>
              <p:spPr>
                <a:xfrm>
                  <a:off x="6856412" y="178622"/>
                  <a:ext cx="640080" cy="613720"/>
                </a:xfrm>
                <a:prstGeom prst="flowChartMagneticDisk">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Segoe UI Light" panose="020B0502040204020203" pitchFamily="34" charset="0"/>
                    <a:cs typeface="Segoe UI Light" panose="020B0502040204020203" pitchFamily="34" charset="0"/>
                  </a:endParaRPr>
                </a:p>
              </p:txBody>
            </p:sp>
            <p:pic>
              <p:nvPicPr>
                <p:cNvPr id="77" name="Picture 76"/>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820440" y="167449"/>
                  <a:ext cx="762614" cy="619802"/>
                </a:xfrm>
                <a:prstGeom prst="rect">
                  <a:avLst/>
                </a:prstGeom>
              </p:spPr>
            </p:pic>
          </p:grpSp>
        </p:grpSp>
        <p:pic>
          <p:nvPicPr>
            <p:cNvPr id="4" name="Picture 3"/>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3300330" y="1959303"/>
              <a:ext cx="418327" cy="418327"/>
            </a:xfrm>
            <a:prstGeom prst="rect">
              <a:avLst/>
            </a:prstGeom>
          </p:spPr>
        </p:pic>
        <p:pic>
          <p:nvPicPr>
            <p:cNvPr id="5" name="Picture 4"/>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3732831" y="1956680"/>
              <a:ext cx="420949" cy="420949"/>
            </a:xfrm>
            <a:prstGeom prst="rect">
              <a:avLst/>
            </a:prstGeom>
          </p:spPr>
        </p:pic>
        <p:pic>
          <p:nvPicPr>
            <p:cNvPr id="6" name="Picture 5"/>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3505048" y="1536255"/>
              <a:ext cx="407821" cy="407821"/>
            </a:xfrm>
            <a:prstGeom prst="rect">
              <a:avLst/>
            </a:prstGeom>
          </p:spPr>
        </p:pic>
        <p:pic>
          <p:nvPicPr>
            <p:cNvPr id="7" name="Picture 6"/>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3926378" y="1536255"/>
              <a:ext cx="407822" cy="407822"/>
            </a:xfrm>
            <a:prstGeom prst="rect">
              <a:avLst/>
            </a:prstGeom>
          </p:spPr>
        </p:pic>
        <p:sp>
          <p:nvSpPr>
            <p:cNvPr id="8" name="Rounded Rectangle 7"/>
            <p:cNvSpPr/>
            <p:nvPr/>
          </p:nvSpPr>
          <p:spPr bwMode="auto">
            <a:xfrm>
              <a:off x="3187435" y="1453762"/>
              <a:ext cx="1490906" cy="1033534"/>
            </a:xfrm>
            <a:prstGeom prst="round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9" name="Picture 8"/>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4159528" y="1950603"/>
              <a:ext cx="420949" cy="420949"/>
            </a:xfrm>
            <a:prstGeom prst="rect">
              <a:avLst/>
            </a:prstGeom>
          </p:spPr>
        </p:pic>
        <p:pic>
          <p:nvPicPr>
            <p:cNvPr id="11" name="Picture 10"/>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3377294" y="2890407"/>
              <a:ext cx="770328" cy="626071"/>
            </a:xfrm>
            <a:prstGeom prst="rect">
              <a:avLst/>
            </a:prstGeom>
          </p:spPr>
        </p:pic>
        <p:pic>
          <p:nvPicPr>
            <p:cNvPr id="12" name="Picture 11"/>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4053701" y="2888319"/>
              <a:ext cx="772899" cy="628161"/>
            </a:xfrm>
            <a:prstGeom prst="rect">
              <a:avLst/>
            </a:prstGeom>
          </p:spPr>
        </p:pic>
        <p:pic>
          <p:nvPicPr>
            <p:cNvPr id="13" name="Picture 12"/>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4733301" y="2894588"/>
              <a:ext cx="765186" cy="621893"/>
            </a:xfrm>
            <a:prstGeom prst="rect">
              <a:avLst/>
            </a:prstGeom>
          </p:spPr>
        </p:pic>
        <p:pic>
          <p:nvPicPr>
            <p:cNvPr id="14" name="Picture 13"/>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5403306" y="2896678"/>
              <a:ext cx="762614" cy="619802"/>
            </a:xfrm>
            <a:prstGeom prst="rect">
              <a:avLst/>
            </a:prstGeom>
          </p:spPr>
        </p:pic>
        <p:sp>
          <p:nvSpPr>
            <p:cNvPr id="15" name="Rounded Rectangle 14"/>
            <p:cNvSpPr/>
            <p:nvPr/>
          </p:nvSpPr>
          <p:spPr bwMode="auto">
            <a:xfrm>
              <a:off x="3172576" y="2586027"/>
              <a:ext cx="3254112" cy="2054234"/>
            </a:xfrm>
            <a:prstGeom prst="round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16" name="Rectangle 15"/>
            <p:cNvSpPr/>
            <p:nvPr/>
          </p:nvSpPr>
          <p:spPr bwMode="auto">
            <a:xfrm>
              <a:off x="3060834" y="1328286"/>
              <a:ext cx="3490375" cy="3436219"/>
            </a:xfrm>
            <a:prstGeom prst="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18" name="TextBox 17"/>
            <p:cNvSpPr txBox="1"/>
            <p:nvPr/>
          </p:nvSpPr>
          <p:spPr>
            <a:xfrm>
              <a:off x="3398069" y="2587878"/>
              <a:ext cx="808235" cy="374846"/>
            </a:xfrm>
            <a:prstGeom prst="rect">
              <a:avLst/>
            </a:prstGeom>
            <a:noFill/>
          </p:spPr>
          <p:txBody>
            <a:bodyPr wrap="none" rtlCol="0">
              <a:spAutoFit/>
            </a:bodyPr>
            <a:lstStyle/>
            <a:p>
              <a:pPr defTabSz="932597"/>
              <a:r>
                <a:rPr lang="en-US" dirty="0">
                  <a:solidFill>
                    <a:prstClr val="black"/>
                  </a:solidFill>
                  <a:latin typeface="Segoe UI Light" panose="020B0502040204020203" pitchFamily="34" charset="0"/>
                  <a:cs typeface="Segoe UI Light" panose="020B0502040204020203" pitchFamily="34" charset="0"/>
                </a:rPr>
                <a:t>PRJDB</a:t>
              </a:r>
            </a:p>
          </p:txBody>
        </p:sp>
        <p:sp>
          <p:nvSpPr>
            <p:cNvPr id="19" name="TextBox 18"/>
            <p:cNvSpPr txBox="1"/>
            <p:nvPr/>
          </p:nvSpPr>
          <p:spPr>
            <a:xfrm>
              <a:off x="4095750" y="2587878"/>
              <a:ext cx="723981" cy="374846"/>
            </a:xfrm>
            <a:prstGeom prst="rect">
              <a:avLst/>
            </a:prstGeom>
            <a:noFill/>
          </p:spPr>
          <p:txBody>
            <a:bodyPr wrap="none" rtlCol="0">
              <a:spAutoFit/>
            </a:bodyPr>
            <a:lstStyle/>
            <a:p>
              <a:pPr defTabSz="932597"/>
              <a:r>
                <a:rPr lang="en-US" dirty="0">
                  <a:solidFill>
                    <a:prstClr val="black"/>
                  </a:solidFill>
                  <a:latin typeface="Segoe UI Light" panose="020B0502040204020203" pitchFamily="34" charset="0"/>
                  <a:cs typeface="Segoe UI Light" panose="020B0502040204020203" pitchFamily="34" charset="0"/>
                </a:rPr>
                <a:t>TXDB</a:t>
              </a:r>
            </a:p>
          </p:txBody>
        </p:sp>
        <p:sp>
          <p:nvSpPr>
            <p:cNvPr id="20" name="TextBox 19"/>
            <p:cNvSpPr txBox="1"/>
            <p:nvPr/>
          </p:nvSpPr>
          <p:spPr>
            <a:xfrm>
              <a:off x="4698936" y="2587878"/>
              <a:ext cx="872034" cy="374846"/>
            </a:xfrm>
            <a:prstGeom prst="rect">
              <a:avLst/>
            </a:prstGeom>
            <a:noFill/>
          </p:spPr>
          <p:txBody>
            <a:bodyPr wrap="none" rtlCol="0">
              <a:spAutoFit/>
            </a:bodyPr>
            <a:lstStyle/>
            <a:p>
              <a:pPr defTabSz="932597"/>
              <a:r>
                <a:rPr lang="en-US" dirty="0">
                  <a:solidFill>
                    <a:prstClr val="black"/>
                  </a:solidFill>
                  <a:latin typeface="Segoe UI Light" panose="020B0502040204020203" pitchFamily="34" charset="0"/>
                  <a:cs typeface="Segoe UI Light" panose="020B0502040204020203" pitchFamily="34" charset="0"/>
                </a:rPr>
                <a:t>UPADB</a:t>
              </a:r>
            </a:p>
          </p:txBody>
        </p:sp>
        <p:sp>
          <p:nvSpPr>
            <p:cNvPr id="21" name="TextBox 20"/>
            <p:cNvSpPr txBox="1"/>
            <p:nvPr/>
          </p:nvSpPr>
          <p:spPr>
            <a:xfrm>
              <a:off x="5425801" y="2587878"/>
              <a:ext cx="869149" cy="374846"/>
            </a:xfrm>
            <a:prstGeom prst="rect">
              <a:avLst/>
            </a:prstGeom>
            <a:noFill/>
          </p:spPr>
          <p:txBody>
            <a:bodyPr wrap="none" rtlCol="0">
              <a:spAutoFit/>
            </a:bodyPr>
            <a:lstStyle/>
            <a:p>
              <a:pPr defTabSz="932597"/>
              <a:r>
                <a:rPr lang="en-US" dirty="0">
                  <a:solidFill>
                    <a:prstClr val="black"/>
                  </a:solidFill>
                  <a:latin typeface="Segoe UI Light" panose="020B0502040204020203" pitchFamily="34" charset="0"/>
                  <a:cs typeface="Segoe UI Light" panose="020B0502040204020203" pitchFamily="34" charset="0"/>
                </a:rPr>
                <a:t>SUBDB</a:t>
              </a:r>
            </a:p>
          </p:txBody>
        </p:sp>
        <p:pic>
          <p:nvPicPr>
            <p:cNvPr id="22" name="Picture 21"/>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3377294" y="3890760"/>
              <a:ext cx="770328" cy="626071"/>
            </a:xfrm>
            <a:prstGeom prst="rect">
              <a:avLst/>
            </a:prstGeom>
          </p:spPr>
        </p:pic>
        <p:pic>
          <p:nvPicPr>
            <p:cNvPr id="23" name="Picture 22"/>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4053701" y="3888672"/>
              <a:ext cx="772899" cy="628161"/>
            </a:xfrm>
            <a:prstGeom prst="rect">
              <a:avLst/>
            </a:prstGeom>
          </p:spPr>
        </p:pic>
        <p:pic>
          <p:nvPicPr>
            <p:cNvPr id="24" name="Picture 23"/>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4733301" y="3894941"/>
              <a:ext cx="765186" cy="621893"/>
            </a:xfrm>
            <a:prstGeom prst="rect">
              <a:avLst/>
            </a:prstGeom>
          </p:spPr>
        </p:pic>
        <p:sp>
          <p:nvSpPr>
            <p:cNvPr id="26" name="TextBox 25"/>
            <p:cNvSpPr txBox="1"/>
            <p:nvPr/>
          </p:nvSpPr>
          <p:spPr>
            <a:xfrm>
              <a:off x="3398069" y="3522087"/>
              <a:ext cx="813043" cy="338554"/>
            </a:xfrm>
            <a:prstGeom prst="rect">
              <a:avLst/>
            </a:prstGeom>
            <a:noFill/>
          </p:spPr>
          <p:txBody>
            <a:bodyPr wrap="none" rtlCol="0">
              <a:spAutoFit/>
            </a:bodyPr>
            <a:lstStyle/>
            <a:p>
              <a:pPr defTabSz="932597"/>
              <a:r>
                <a:rPr lang="en-US" sz="1600" dirty="0">
                  <a:solidFill>
                    <a:prstClr val="black"/>
                  </a:solidFill>
                  <a:latin typeface="Segoe UI Light" panose="020B0502040204020203" pitchFamily="34" charset="0"/>
                  <a:cs typeface="Segoe UI Light" panose="020B0502040204020203" pitchFamily="34" charset="0"/>
                </a:rPr>
                <a:t>BCDDB</a:t>
              </a:r>
            </a:p>
          </p:txBody>
        </p:sp>
        <p:sp>
          <p:nvSpPr>
            <p:cNvPr id="27" name="TextBox 26"/>
            <p:cNvSpPr txBox="1"/>
            <p:nvPr/>
          </p:nvSpPr>
          <p:spPr>
            <a:xfrm>
              <a:off x="4095750" y="3522087"/>
              <a:ext cx="868165" cy="338554"/>
            </a:xfrm>
            <a:prstGeom prst="rect">
              <a:avLst/>
            </a:prstGeom>
            <a:noFill/>
          </p:spPr>
          <p:txBody>
            <a:bodyPr wrap="square" rtlCol="0">
              <a:spAutoFit/>
            </a:bodyPr>
            <a:lstStyle/>
            <a:p>
              <a:pPr defTabSz="932597"/>
              <a:r>
                <a:rPr lang="en-US" sz="1600" dirty="0">
                  <a:solidFill>
                    <a:prstClr val="black"/>
                  </a:solidFill>
                  <a:latin typeface="Segoe UI Light" panose="020B0502040204020203" pitchFamily="34" charset="0"/>
                  <a:cs typeface="Segoe UI Light" panose="020B0502040204020203" pitchFamily="34" charset="0"/>
                </a:rPr>
                <a:t>APPDB</a:t>
              </a:r>
            </a:p>
          </p:txBody>
        </p:sp>
        <p:sp>
          <p:nvSpPr>
            <p:cNvPr id="28" name="TextBox 27"/>
            <p:cNvSpPr txBox="1"/>
            <p:nvPr/>
          </p:nvSpPr>
          <p:spPr>
            <a:xfrm>
              <a:off x="4795201" y="3522087"/>
              <a:ext cx="753290" cy="584775"/>
            </a:xfrm>
            <a:prstGeom prst="rect">
              <a:avLst/>
            </a:prstGeom>
            <a:noFill/>
          </p:spPr>
          <p:txBody>
            <a:bodyPr wrap="square" rtlCol="0">
              <a:spAutoFit/>
            </a:bodyPr>
            <a:lstStyle/>
            <a:p>
              <a:pPr defTabSz="932597"/>
              <a:r>
                <a:rPr lang="en-US" sz="1600" dirty="0">
                  <a:solidFill>
                    <a:prstClr val="black"/>
                  </a:solidFill>
                  <a:latin typeface="Segoe UI Light" panose="020B0502040204020203" pitchFamily="34" charset="0"/>
                  <a:cs typeface="Segoe UI Light" panose="020B0502040204020203" pitchFamily="34" charset="0"/>
                </a:rPr>
                <a:t>SSDB</a:t>
              </a:r>
              <a:endParaRPr lang="en-US" dirty="0">
                <a:solidFill>
                  <a:prstClr val="black"/>
                </a:solidFill>
                <a:latin typeface="Segoe UI Light" panose="020B0502040204020203" pitchFamily="34" charset="0"/>
                <a:cs typeface="Segoe UI Light" panose="020B0502040204020203" pitchFamily="34" charset="0"/>
              </a:endParaRPr>
            </a:p>
            <a:p>
              <a:pPr defTabSz="932597"/>
              <a:endParaRPr lang="en-US" sz="1600" dirty="0">
                <a:solidFill>
                  <a:prstClr val="black"/>
                </a:solidFill>
                <a:latin typeface="Segoe UI Light" panose="020B0502040204020203" pitchFamily="34" charset="0"/>
                <a:cs typeface="Segoe UI Light" panose="020B0502040204020203" pitchFamily="34" charset="0"/>
              </a:endParaRPr>
            </a:p>
          </p:txBody>
        </p:sp>
        <p:sp>
          <p:nvSpPr>
            <p:cNvPr id="31" name="TextBox 30"/>
            <p:cNvSpPr txBox="1"/>
            <p:nvPr/>
          </p:nvSpPr>
          <p:spPr>
            <a:xfrm>
              <a:off x="5700917" y="1468102"/>
              <a:ext cx="744819" cy="374846"/>
            </a:xfrm>
            <a:prstGeom prst="rect">
              <a:avLst/>
            </a:prstGeom>
            <a:noFill/>
          </p:spPr>
          <p:txBody>
            <a:bodyPr wrap="none" rtlCol="0">
              <a:spAutoFit/>
            </a:bodyPr>
            <a:lstStyle/>
            <a:p>
              <a:pPr defTabSz="932597"/>
              <a:r>
                <a:rPr lang="en-US" sz="1836" dirty="0">
                  <a:solidFill>
                    <a:prstClr val="black"/>
                  </a:solidFill>
                  <a:latin typeface="Segoe UI Light" panose="020B0502040204020203" pitchFamily="34" charset="0"/>
                  <a:cs typeface="Segoe UI Light" panose="020B0502040204020203" pitchFamily="34" charset="0"/>
                </a:rPr>
                <a:t>FARM</a:t>
              </a:r>
            </a:p>
          </p:txBody>
        </p:sp>
        <p:sp>
          <p:nvSpPr>
            <p:cNvPr id="29" name="TextBox 28"/>
            <p:cNvSpPr txBox="1"/>
            <p:nvPr/>
          </p:nvSpPr>
          <p:spPr>
            <a:xfrm>
              <a:off x="5412279" y="3522087"/>
              <a:ext cx="813043" cy="338554"/>
            </a:xfrm>
            <a:prstGeom prst="rect">
              <a:avLst/>
            </a:prstGeom>
            <a:noFill/>
          </p:spPr>
          <p:txBody>
            <a:bodyPr wrap="none" rtlCol="0">
              <a:spAutoFit/>
            </a:bodyPr>
            <a:lstStyle/>
            <a:p>
              <a:pPr defTabSz="932597"/>
              <a:r>
                <a:rPr lang="en-US" sz="1600" dirty="0">
                  <a:solidFill>
                    <a:prstClr val="black"/>
                  </a:solidFill>
                  <a:latin typeface="Segoe UI Light" panose="020B0502040204020203" pitchFamily="34" charset="0"/>
                  <a:cs typeface="Segoe UI Light" panose="020B0502040204020203" pitchFamily="34" charset="0"/>
                </a:rPr>
                <a:t>CNTDB</a:t>
              </a:r>
            </a:p>
          </p:txBody>
        </p:sp>
      </p:grpSp>
      <p:grpSp>
        <p:nvGrpSpPr>
          <p:cNvPr id="73" name="Group 72"/>
          <p:cNvGrpSpPr/>
          <p:nvPr/>
        </p:nvGrpSpPr>
        <p:grpSpPr>
          <a:xfrm>
            <a:off x="1110588" y="5022570"/>
            <a:ext cx="5152616" cy="1576488"/>
            <a:chOff x="1088046" y="4924534"/>
            <a:chExt cx="5052044" cy="1545716"/>
          </a:xfrm>
        </p:grpSpPr>
        <p:pic>
          <p:nvPicPr>
            <p:cNvPr id="32" name="Picture 31"/>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1088046" y="4924534"/>
              <a:ext cx="755292" cy="613851"/>
            </a:xfrm>
            <a:prstGeom prst="rect">
              <a:avLst/>
            </a:prstGeom>
          </p:spPr>
        </p:pic>
        <p:sp>
          <p:nvSpPr>
            <p:cNvPr id="3" name="TextBox 2"/>
            <p:cNvSpPr txBox="1"/>
            <p:nvPr/>
          </p:nvSpPr>
          <p:spPr>
            <a:xfrm>
              <a:off x="1829330" y="5035310"/>
              <a:ext cx="4310760" cy="392300"/>
            </a:xfrm>
            <a:prstGeom prst="rect">
              <a:avLst/>
            </a:prstGeom>
            <a:noFill/>
          </p:spPr>
          <p:txBody>
            <a:bodyPr wrap="square" rtlCol="0">
              <a:spAutoFit/>
            </a:bodyPr>
            <a:lstStyle/>
            <a:p>
              <a:pPr defTabSz="932597"/>
              <a:r>
                <a:rPr lang="en-US" sz="2000" dirty="0" smtClean="0">
                  <a:solidFill>
                    <a:prstClr val="black"/>
                  </a:solidFill>
                  <a:latin typeface="Segoe UI Light" panose="020B0502040204020203" pitchFamily="34" charset="0"/>
                  <a:cs typeface="Segoe UI Light" panose="020B0502040204020203" pitchFamily="34" charset="0"/>
                </a:rPr>
                <a:t>Farm-wide impact on failure</a:t>
              </a:r>
              <a:endParaRPr lang="en-US" sz="2000" dirty="0">
                <a:solidFill>
                  <a:prstClr val="black"/>
                </a:solidFill>
                <a:latin typeface="Segoe UI Light" panose="020B0502040204020203" pitchFamily="34" charset="0"/>
                <a:cs typeface="Segoe UI Light" panose="020B0502040204020203" pitchFamily="34" charset="0"/>
              </a:endParaRPr>
            </a:p>
          </p:txBody>
        </p:sp>
        <p:pic>
          <p:nvPicPr>
            <p:cNvPr id="34" name="Picture 33"/>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1088046" y="5862546"/>
              <a:ext cx="747729" cy="607704"/>
            </a:xfrm>
            <a:prstGeom prst="rect">
              <a:avLst/>
            </a:prstGeom>
          </p:spPr>
        </p:pic>
        <p:sp>
          <p:nvSpPr>
            <p:cNvPr id="35" name="TextBox 34"/>
            <p:cNvSpPr txBox="1"/>
            <p:nvPr/>
          </p:nvSpPr>
          <p:spPr>
            <a:xfrm>
              <a:off x="1829330" y="5970248"/>
              <a:ext cx="4310760" cy="392300"/>
            </a:xfrm>
            <a:prstGeom prst="rect">
              <a:avLst/>
            </a:prstGeom>
            <a:noFill/>
          </p:spPr>
          <p:txBody>
            <a:bodyPr wrap="square" rtlCol="0">
              <a:spAutoFit/>
            </a:bodyPr>
            <a:lstStyle/>
            <a:p>
              <a:pPr defTabSz="932597"/>
              <a:r>
                <a:rPr lang="en-US" sz="2000" dirty="0" smtClean="0">
                  <a:solidFill>
                    <a:prstClr val="black"/>
                  </a:solidFill>
                  <a:latin typeface="Segoe UI Light" panose="020B0502040204020203" pitchFamily="34" charset="0"/>
                  <a:cs typeface="Segoe UI Light" panose="020B0502040204020203" pitchFamily="34" charset="0"/>
                </a:rPr>
                <a:t>Tenant level impact on failure</a:t>
              </a:r>
              <a:endParaRPr lang="en-US" sz="2000" dirty="0">
                <a:solidFill>
                  <a:prstClr val="black"/>
                </a:solidFill>
                <a:latin typeface="Segoe UI Light" panose="020B0502040204020203" pitchFamily="34" charset="0"/>
                <a:cs typeface="Segoe UI Light" panose="020B0502040204020203" pitchFamily="34" charset="0"/>
              </a:endParaRPr>
            </a:p>
          </p:txBody>
        </p:sp>
      </p:grpSp>
      <p:sp>
        <p:nvSpPr>
          <p:cNvPr id="36" name="Rectangle 35"/>
          <p:cNvSpPr/>
          <p:nvPr/>
        </p:nvSpPr>
        <p:spPr bwMode="auto">
          <a:xfrm>
            <a:off x="562531" y="2502523"/>
            <a:ext cx="1490906" cy="1033534"/>
          </a:xfrm>
          <a:prstGeom prst="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38" name="TextBox 37"/>
          <p:cNvSpPr txBox="1"/>
          <p:nvPr/>
        </p:nvSpPr>
        <p:spPr>
          <a:xfrm>
            <a:off x="1348440" y="2495767"/>
            <a:ext cx="744819" cy="374846"/>
          </a:xfrm>
          <a:prstGeom prst="rect">
            <a:avLst/>
          </a:prstGeom>
          <a:noFill/>
        </p:spPr>
        <p:txBody>
          <a:bodyPr wrap="none" rtlCol="0">
            <a:spAutoFit/>
          </a:bodyPr>
          <a:lstStyle/>
          <a:p>
            <a:pPr defTabSz="932597"/>
            <a:r>
              <a:rPr lang="en-US" sz="1836" dirty="0">
                <a:solidFill>
                  <a:prstClr val="black"/>
                </a:solidFill>
                <a:latin typeface="Segoe UI Light" panose="020B0502040204020203" pitchFamily="34" charset="0"/>
                <a:cs typeface="Segoe UI Light" panose="020B0502040204020203" pitchFamily="34" charset="0"/>
              </a:rPr>
              <a:t>FARM</a:t>
            </a:r>
          </a:p>
        </p:txBody>
      </p:sp>
      <p:cxnSp>
        <p:nvCxnSpPr>
          <p:cNvPr id="39" name="Straight Connector 38"/>
          <p:cNvCxnSpPr/>
          <p:nvPr/>
        </p:nvCxnSpPr>
        <p:spPr>
          <a:xfrm flipV="1">
            <a:off x="2053436" y="1453760"/>
            <a:ext cx="1027410" cy="1031708"/>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046925" y="3536056"/>
            <a:ext cx="1001130" cy="964161"/>
          </a:xfrm>
          <a:prstGeom prst="line">
            <a:avLst/>
          </a:prstGeom>
        </p:spPr>
        <p:style>
          <a:lnRef idx="1">
            <a:schemeClr val="accent1"/>
          </a:lnRef>
          <a:fillRef idx="0">
            <a:schemeClr val="accent1"/>
          </a:fillRef>
          <a:effectRef idx="0">
            <a:schemeClr val="accent1"/>
          </a:effectRef>
          <a:fontRef idx="minor">
            <a:schemeClr val="tx1"/>
          </a:fontRef>
        </p:style>
      </p:cxnSp>
      <p:sp>
        <p:nvSpPr>
          <p:cNvPr id="70" name="Chevron 69"/>
          <p:cNvSpPr/>
          <p:nvPr/>
        </p:nvSpPr>
        <p:spPr>
          <a:xfrm>
            <a:off x="6904037" y="2655474"/>
            <a:ext cx="313192" cy="79727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black"/>
              </a:solidFill>
              <a:latin typeface="Segoe UI Light" panose="020B0502040204020203" pitchFamily="34" charset="0"/>
              <a:cs typeface="Segoe UI Light" panose="020B0502040204020203" pitchFamily="34" charset="0"/>
            </a:endParaRPr>
          </a:p>
        </p:txBody>
      </p:sp>
      <p:grpSp>
        <p:nvGrpSpPr>
          <p:cNvPr id="43" name="Group 42"/>
          <p:cNvGrpSpPr/>
          <p:nvPr/>
        </p:nvGrpSpPr>
        <p:grpSpPr>
          <a:xfrm>
            <a:off x="6632168" y="5293730"/>
            <a:ext cx="5605869" cy="1015663"/>
            <a:chOff x="6967655" y="555023"/>
            <a:chExt cx="5564669" cy="995838"/>
          </a:xfrm>
        </p:grpSpPr>
        <p:pic>
          <p:nvPicPr>
            <p:cNvPr id="71" name="Picture 70"/>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967655" y="719210"/>
              <a:ext cx="747729" cy="667462"/>
            </a:xfrm>
            <a:prstGeom prst="rect">
              <a:avLst/>
            </a:prstGeom>
          </p:spPr>
        </p:pic>
        <p:sp>
          <p:nvSpPr>
            <p:cNvPr id="72" name="TextBox 71"/>
            <p:cNvSpPr txBox="1"/>
            <p:nvPr/>
          </p:nvSpPr>
          <p:spPr>
            <a:xfrm>
              <a:off x="7724414" y="555023"/>
              <a:ext cx="4807910" cy="995838"/>
            </a:xfrm>
            <a:prstGeom prst="rect">
              <a:avLst/>
            </a:prstGeom>
            <a:noFill/>
          </p:spPr>
          <p:txBody>
            <a:bodyPr wrap="square" rtlCol="0">
              <a:spAutoFit/>
            </a:bodyPr>
            <a:lstStyle/>
            <a:p>
              <a:pPr defTabSz="932597"/>
              <a:r>
                <a:rPr lang="en-US" sz="2000" dirty="0" smtClean="0">
                  <a:solidFill>
                    <a:prstClr val="black"/>
                  </a:solidFill>
                  <a:latin typeface="Segoe UI Light" panose="020B0502040204020203" pitchFamily="34" charset="0"/>
                  <a:cs typeface="Segoe UI Light" panose="020B0502040204020203" pitchFamily="34" charset="0"/>
                </a:rPr>
                <a:t>Collapsed Service DBs to Content DB</a:t>
              </a:r>
              <a:endParaRPr lang="en-US" sz="2000" dirty="0">
                <a:solidFill>
                  <a:prstClr val="black"/>
                </a:solidFill>
                <a:latin typeface="Segoe UI Light" panose="020B0502040204020203" pitchFamily="34" charset="0"/>
                <a:cs typeface="Segoe UI Light" panose="020B0502040204020203" pitchFamily="34" charset="0"/>
              </a:endParaRPr>
            </a:p>
            <a:p>
              <a:pPr marL="0" lvl="1" defTabSz="932597"/>
              <a:r>
                <a:rPr lang="en-US" sz="2000" dirty="0" smtClean="0">
                  <a:solidFill>
                    <a:prstClr val="black"/>
                  </a:solidFill>
                  <a:latin typeface="Segoe UI Light" panose="020B0502040204020203" pitchFamily="34" charset="0"/>
                  <a:cs typeface="Segoe UI Light" panose="020B0502040204020203" pitchFamily="34" charset="0"/>
                </a:rPr>
                <a:t>All Data Tenant Partitioned</a:t>
              </a:r>
              <a:endParaRPr lang="en-US" sz="2000" dirty="0">
                <a:solidFill>
                  <a:prstClr val="black"/>
                </a:solidFill>
                <a:latin typeface="Segoe UI Light" panose="020B0502040204020203" pitchFamily="34" charset="0"/>
                <a:cs typeface="Segoe UI Light" panose="020B0502040204020203" pitchFamily="34" charset="0"/>
              </a:endParaRPr>
            </a:p>
            <a:p>
              <a:pPr defTabSz="932597"/>
              <a:r>
                <a:rPr lang="en-US" sz="2000" dirty="0">
                  <a:solidFill>
                    <a:prstClr val="black"/>
                  </a:solidFill>
                  <a:latin typeface="Segoe UI Light" panose="020B0502040204020203" pitchFamily="34" charset="0"/>
                  <a:cs typeface="Segoe UI Light" panose="020B0502040204020203" pitchFamily="34" charset="0"/>
                </a:rPr>
                <a:t>One </a:t>
              </a:r>
              <a:r>
                <a:rPr lang="en-US" sz="2000" dirty="0" err="1" smtClean="0">
                  <a:solidFill>
                    <a:prstClr val="black"/>
                  </a:solidFill>
                  <a:latin typeface="Segoe UI Light" panose="020B0502040204020203" pitchFamily="34" charset="0"/>
                  <a:cs typeface="Segoe UI Light" panose="020B0502040204020203" pitchFamily="34" charset="0"/>
                </a:rPr>
                <a:t>config</a:t>
              </a:r>
              <a:r>
                <a:rPr lang="en-US" sz="2000" dirty="0" smtClean="0">
                  <a:solidFill>
                    <a:prstClr val="black"/>
                  </a:solidFill>
                  <a:latin typeface="Segoe UI Light" panose="020B0502040204020203" pitchFamily="34" charset="0"/>
                  <a:cs typeface="Segoe UI Light" panose="020B0502040204020203" pitchFamily="34" charset="0"/>
                </a:rPr>
                <a:t>, maintenance, monitoring</a:t>
              </a:r>
              <a:endParaRPr lang="en-US" sz="2000" dirty="0">
                <a:solidFill>
                  <a:prstClr val="black"/>
                </a:solidFill>
                <a:latin typeface="Segoe UI Light" panose="020B0502040204020203" pitchFamily="34" charset="0"/>
                <a:cs typeface="Segoe UI Light" panose="020B0502040204020203" pitchFamily="34" charset="0"/>
              </a:endParaRPr>
            </a:p>
          </p:txBody>
        </p:sp>
      </p:grpSp>
      <p:grpSp>
        <p:nvGrpSpPr>
          <p:cNvPr id="40" name="Group 39"/>
          <p:cNvGrpSpPr/>
          <p:nvPr/>
        </p:nvGrpSpPr>
        <p:grpSpPr>
          <a:xfrm>
            <a:off x="7603959" y="1369816"/>
            <a:ext cx="1761422" cy="3096306"/>
            <a:chOff x="7603959" y="894287"/>
            <a:chExt cx="1761422" cy="3096306"/>
          </a:xfrm>
        </p:grpSpPr>
        <p:pic>
          <p:nvPicPr>
            <p:cNvPr id="45" name="Picture 44"/>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874721" y="1983717"/>
              <a:ext cx="418327" cy="438530"/>
            </a:xfrm>
            <a:prstGeom prst="rect">
              <a:avLst/>
            </a:prstGeom>
          </p:spPr>
        </p:pic>
        <p:pic>
          <p:nvPicPr>
            <p:cNvPr id="46" name="Picture 45"/>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8307222" y="1980968"/>
              <a:ext cx="420949" cy="441279"/>
            </a:xfrm>
            <a:prstGeom prst="rect">
              <a:avLst/>
            </a:prstGeom>
          </p:spPr>
        </p:pic>
        <p:pic>
          <p:nvPicPr>
            <p:cNvPr id="47" name="Picture 46"/>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8079439" y="1540239"/>
              <a:ext cx="407821" cy="427516"/>
            </a:xfrm>
            <a:prstGeom prst="rect">
              <a:avLst/>
            </a:prstGeom>
          </p:spPr>
        </p:pic>
        <p:pic>
          <p:nvPicPr>
            <p:cNvPr id="48" name="Picture 47"/>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8500769" y="1540239"/>
              <a:ext cx="407822" cy="427517"/>
            </a:xfrm>
            <a:prstGeom prst="rect">
              <a:avLst/>
            </a:prstGeom>
          </p:spPr>
        </p:pic>
        <p:sp>
          <p:nvSpPr>
            <p:cNvPr id="49" name="Rounded Rectangle 48"/>
            <p:cNvSpPr/>
            <p:nvPr/>
          </p:nvSpPr>
          <p:spPr bwMode="auto">
            <a:xfrm>
              <a:off x="7734377" y="1453762"/>
              <a:ext cx="1518355" cy="1083447"/>
            </a:xfrm>
            <a:prstGeom prst="round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50" name="Picture 49"/>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8733919" y="1974597"/>
              <a:ext cx="420949" cy="441279"/>
            </a:xfrm>
            <a:prstGeom prst="rect">
              <a:avLst/>
            </a:prstGeom>
          </p:spPr>
        </p:pic>
        <p:sp>
          <p:nvSpPr>
            <p:cNvPr id="51" name="Rounded Rectangle 50"/>
            <p:cNvSpPr/>
            <p:nvPr/>
          </p:nvSpPr>
          <p:spPr bwMode="auto">
            <a:xfrm>
              <a:off x="7734377" y="2677306"/>
              <a:ext cx="1505765" cy="1182627"/>
            </a:xfrm>
            <a:prstGeom prst="round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52" name="Rectangle 51"/>
            <p:cNvSpPr/>
            <p:nvPr/>
          </p:nvSpPr>
          <p:spPr bwMode="auto">
            <a:xfrm>
              <a:off x="7603959" y="1334021"/>
              <a:ext cx="1761422" cy="2656572"/>
            </a:xfrm>
            <a:prstGeom prst="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55" name="TextBox 54"/>
            <p:cNvSpPr txBox="1"/>
            <p:nvPr/>
          </p:nvSpPr>
          <p:spPr>
            <a:xfrm>
              <a:off x="8544648" y="894287"/>
              <a:ext cx="744819" cy="374846"/>
            </a:xfrm>
            <a:prstGeom prst="rect">
              <a:avLst/>
            </a:prstGeom>
            <a:noFill/>
          </p:spPr>
          <p:txBody>
            <a:bodyPr wrap="none" rtlCol="0">
              <a:spAutoFit/>
            </a:bodyPr>
            <a:lstStyle/>
            <a:p>
              <a:pPr defTabSz="932597"/>
              <a:r>
                <a:rPr lang="en-US" sz="1836" dirty="0">
                  <a:solidFill>
                    <a:prstClr val="black"/>
                  </a:solidFill>
                  <a:latin typeface="Segoe UI Light" panose="020B0502040204020203" pitchFamily="34" charset="0"/>
                  <a:cs typeface="Segoe UI Light" panose="020B0502040204020203" pitchFamily="34" charset="0"/>
                </a:rPr>
                <a:t>FARM</a:t>
              </a:r>
            </a:p>
          </p:txBody>
        </p:sp>
        <p:sp>
          <p:nvSpPr>
            <p:cNvPr id="65" name="TextBox 64"/>
            <p:cNvSpPr txBox="1"/>
            <p:nvPr/>
          </p:nvSpPr>
          <p:spPr>
            <a:xfrm>
              <a:off x="8082257" y="2677306"/>
              <a:ext cx="841897" cy="374846"/>
            </a:xfrm>
            <a:prstGeom prst="rect">
              <a:avLst/>
            </a:prstGeom>
            <a:noFill/>
          </p:spPr>
          <p:txBody>
            <a:bodyPr wrap="none" rtlCol="0">
              <a:spAutoFit/>
            </a:bodyPr>
            <a:lstStyle/>
            <a:p>
              <a:pPr defTabSz="932597"/>
              <a:r>
                <a:rPr lang="en-US" sz="1836" dirty="0" err="1">
                  <a:solidFill>
                    <a:prstClr val="black"/>
                  </a:solidFill>
                  <a:latin typeface="Segoe UI Light" panose="020B0502040204020203" pitchFamily="34" charset="0"/>
                  <a:cs typeface="Segoe UI Light" panose="020B0502040204020203" pitchFamily="34" charset="0"/>
                </a:rPr>
                <a:t>MinDB</a:t>
              </a:r>
              <a:endParaRPr lang="en-US" sz="1836" dirty="0">
                <a:solidFill>
                  <a:prstClr val="black"/>
                </a:solidFill>
                <a:latin typeface="Segoe UI Light" panose="020B0502040204020203" pitchFamily="34" charset="0"/>
                <a:cs typeface="Segoe UI Light" panose="020B0502040204020203" pitchFamily="34" charset="0"/>
              </a:endParaRPr>
            </a:p>
          </p:txBody>
        </p:sp>
        <p:grpSp>
          <p:nvGrpSpPr>
            <p:cNvPr id="33" name="Group 32"/>
            <p:cNvGrpSpPr/>
            <p:nvPr/>
          </p:nvGrpSpPr>
          <p:grpSpPr>
            <a:xfrm>
              <a:off x="8024812" y="3021733"/>
              <a:ext cx="887561" cy="806450"/>
              <a:chOff x="7932731" y="3125782"/>
              <a:chExt cx="887561" cy="806450"/>
            </a:xfrm>
          </p:grpSpPr>
          <p:grpSp>
            <p:nvGrpSpPr>
              <p:cNvPr id="85" name="Group 84"/>
              <p:cNvGrpSpPr/>
              <p:nvPr/>
            </p:nvGrpSpPr>
            <p:grpSpPr>
              <a:xfrm>
                <a:off x="8057678" y="3125782"/>
                <a:ext cx="762614" cy="647147"/>
                <a:chOff x="6799427" y="303677"/>
                <a:chExt cx="762614" cy="647147"/>
              </a:xfrm>
            </p:grpSpPr>
            <p:sp>
              <p:nvSpPr>
                <p:cNvPr id="92" name="Flowchart: Magnetic Disk 91"/>
                <p:cNvSpPr/>
                <p:nvPr/>
              </p:nvSpPr>
              <p:spPr>
                <a:xfrm>
                  <a:off x="6856412" y="303677"/>
                  <a:ext cx="640080" cy="613720"/>
                </a:xfrm>
                <a:prstGeom prst="flowChartMagneticDisk">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Segoe UI Light" panose="020B0502040204020203" pitchFamily="34" charset="0"/>
                    <a:cs typeface="Segoe UI Light" panose="020B0502040204020203" pitchFamily="34" charset="0"/>
                  </a:endParaRPr>
                </a:p>
              </p:txBody>
            </p:sp>
            <p:pic>
              <p:nvPicPr>
                <p:cNvPr id="93" name="Picture 92"/>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799427" y="331022"/>
                  <a:ext cx="762614" cy="619802"/>
                </a:xfrm>
                <a:prstGeom prst="rect">
                  <a:avLst/>
                </a:prstGeom>
              </p:spPr>
            </p:pic>
          </p:grpSp>
          <p:grpSp>
            <p:nvGrpSpPr>
              <p:cNvPr id="86" name="Group 85"/>
              <p:cNvGrpSpPr/>
              <p:nvPr/>
            </p:nvGrpSpPr>
            <p:grpSpPr>
              <a:xfrm>
                <a:off x="8000693" y="3228630"/>
                <a:ext cx="762614" cy="659152"/>
                <a:chOff x="6799427" y="331022"/>
                <a:chExt cx="762614" cy="659152"/>
              </a:xfrm>
            </p:grpSpPr>
            <p:sp>
              <p:nvSpPr>
                <p:cNvPr id="90" name="Flowchart: Magnetic Disk 89"/>
                <p:cNvSpPr/>
                <p:nvPr/>
              </p:nvSpPr>
              <p:spPr>
                <a:xfrm>
                  <a:off x="6856412" y="376454"/>
                  <a:ext cx="640080" cy="613720"/>
                </a:xfrm>
                <a:prstGeom prst="flowChartMagneticDisk">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Segoe UI Light" panose="020B0502040204020203" pitchFamily="34" charset="0"/>
                    <a:cs typeface="Segoe UI Light" panose="020B0502040204020203" pitchFamily="34" charset="0"/>
                  </a:endParaRPr>
                </a:p>
              </p:txBody>
            </p:sp>
            <p:pic>
              <p:nvPicPr>
                <p:cNvPr id="91" name="Picture 90"/>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799427" y="331022"/>
                  <a:ext cx="762614" cy="619802"/>
                </a:xfrm>
                <a:prstGeom prst="rect">
                  <a:avLst/>
                </a:prstGeom>
              </p:spPr>
            </p:pic>
          </p:grpSp>
          <p:grpSp>
            <p:nvGrpSpPr>
              <p:cNvPr id="87" name="Group 86"/>
              <p:cNvGrpSpPr/>
              <p:nvPr/>
            </p:nvGrpSpPr>
            <p:grpSpPr>
              <a:xfrm>
                <a:off x="7932731" y="3312430"/>
                <a:ext cx="762614" cy="619802"/>
                <a:chOff x="6798215" y="339319"/>
                <a:chExt cx="762614" cy="619802"/>
              </a:xfrm>
            </p:grpSpPr>
            <p:sp>
              <p:nvSpPr>
                <p:cNvPr id="88" name="Flowchart: Magnetic Disk 87"/>
                <p:cNvSpPr/>
                <p:nvPr/>
              </p:nvSpPr>
              <p:spPr>
                <a:xfrm>
                  <a:off x="6850285" y="351751"/>
                  <a:ext cx="640080" cy="588164"/>
                </a:xfrm>
                <a:prstGeom prst="flowChartMagneticDisk">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Segoe UI Light" panose="020B0502040204020203" pitchFamily="34" charset="0"/>
                    <a:cs typeface="Segoe UI Light" panose="020B0502040204020203" pitchFamily="34" charset="0"/>
                  </a:endParaRPr>
                </a:p>
              </p:txBody>
            </p:sp>
            <p:pic>
              <p:nvPicPr>
                <p:cNvPr id="89" name="Picture 88"/>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798215" y="339319"/>
                  <a:ext cx="762614" cy="619802"/>
                </a:xfrm>
                <a:prstGeom prst="rect">
                  <a:avLst/>
                </a:prstGeom>
              </p:spPr>
            </p:pic>
          </p:grpSp>
        </p:grpSp>
      </p:grpSp>
      <p:sp>
        <p:nvSpPr>
          <p:cNvPr id="181" name="Title 5"/>
          <p:cNvSpPr txBox="1">
            <a:spLocks/>
          </p:cNvSpPr>
          <p:nvPr/>
        </p:nvSpPr>
        <p:spPr>
          <a:xfrm>
            <a:off x="274463" y="56640"/>
            <a:ext cx="2280846" cy="917575"/>
          </a:xfrm>
          <a:prstGeom prst="rect">
            <a:avLst/>
          </a:prstGeom>
        </p:spPr>
        <p:txBody>
          <a:bodyPr vert="horz" wrap="square" lIns="149217" tIns="93260" rIns="149217" bIns="93260" rtlCol="0" anchor="t">
            <a:noAutofit/>
          </a:bodyPr>
          <a:lst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563">
              <a:defRPr/>
            </a:pPr>
            <a:r>
              <a:rPr sz="5399" spc="-102" err="1">
                <a:gradFill>
                  <a:gsLst>
                    <a:gs pos="1250">
                      <a:srgbClr val="505050"/>
                    </a:gs>
                    <a:gs pos="100000">
                      <a:srgbClr val="505050"/>
                    </a:gs>
                  </a:gsLst>
                  <a:lin ang="5400000" scaled="0"/>
                </a:gradFill>
                <a:latin typeface="Segoe UI Light"/>
              </a:rPr>
              <a:t>MinDB</a:t>
            </a:r>
            <a:endParaRPr sz="5399" spc="-102">
              <a:gradFill>
                <a:gsLst>
                  <a:gs pos="1250">
                    <a:srgbClr val="505050"/>
                  </a:gs>
                  <a:gs pos="100000">
                    <a:srgbClr val="505050"/>
                  </a:gs>
                </a:gsLst>
                <a:lin ang="5400000" scaled="0"/>
              </a:gradFill>
              <a:latin typeface="Segoe UI Light"/>
            </a:endParaRPr>
          </a:p>
        </p:txBody>
      </p:sp>
    </p:spTree>
    <p:extLst>
      <p:ext uri="{BB962C8B-B14F-4D97-AF65-F5344CB8AC3E}">
        <p14:creationId xmlns:p14="http://schemas.microsoft.com/office/powerpoint/2010/main" val="4038768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childTnLst>
                          </p:cTn>
                        </p:par>
                        <p:par>
                          <p:cTn id="9" fill="hold">
                            <p:stCondLst>
                              <p:cond delay="0"/>
                            </p:stCondLst>
                            <p:childTnLst>
                              <p:par>
                                <p:cTn id="10" presetID="10" presetClass="entr" presetSubtype="0"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childTnLst>
                          </p:cTn>
                        </p:par>
                        <p:par>
                          <p:cTn id="13" fill="hold">
                            <p:stCondLst>
                              <p:cond delay="500"/>
                            </p:stCondLst>
                            <p:childTnLst>
                              <p:par>
                                <p:cTn id="14" presetID="10" presetClass="entr" presetSubtype="0" fill="hold" nodeType="afterEffect">
                                  <p:stCondLst>
                                    <p:cond delay="250"/>
                                  </p:stCondLst>
                                  <p:childTnLst>
                                    <p:set>
                                      <p:cBhvr>
                                        <p:cTn id="15" dur="1" fill="hold">
                                          <p:stCondLst>
                                            <p:cond delay="0"/>
                                          </p:stCondLst>
                                        </p:cTn>
                                        <p:tgtEl>
                                          <p:spTgt spid="73"/>
                                        </p:tgtEl>
                                        <p:attrNameLst>
                                          <p:attrName>style.visibility</p:attrName>
                                        </p:attrNameLst>
                                      </p:cBhvr>
                                      <p:to>
                                        <p:strVal val="visible"/>
                                      </p:to>
                                    </p:set>
                                    <p:animEffect transition="in" filter="fade">
                                      <p:cBhvr>
                                        <p:cTn id="16" dur="500"/>
                                        <p:tgtEl>
                                          <p:spTgt spid="7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500"/>
                                        <p:tgtEl>
                                          <p:spTgt spid="70"/>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childTnLst>
                          </p:cTn>
                        </p:par>
                        <p:par>
                          <p:cTn id="26" fill="hold">
                            <p:stCondLst>
                              <p:cond delay="1000"/>
                            </p:stCondLst>
                            <p:childTnLst>
                              <p:par>
                                <p:cTn id="27" presetID="10" presetClass="entr" presetSubtype="0" fill="hold" nodeType="afterEffect">
                                  <p:stCondLst>
                                    <p:cond delay="25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childTnLst>
                          </p:cTn>
                        </p:par>
                      </p:childTnLst>
                    </p:cTn>
                  </p:par>
                  <p:par>
                    <p:cTn id="30" fill="hold">
                      <p:stCondLst>
                        <p:cond delay="indefinite"/>
                      </p:stCondLst>
                      <p:childTnLst>
                        <p:par>
                          <p:cTn id="31" fill="hold">
                            <p:stCondLst>
                              <p:cond delay="0"/>
                            </p:stCondLst>
                            <p:childTnLst>
                              <p:par>
                                <p:cTn id="32" presetID="35" presetClass="path" presetSubtype="0" accel="50000" decel="50000" fill="hold" nodeType="clickEffect">
                                  <p:stCondLst>
                                    <p:cond delay="0"/>
                                  </p:stCondLst>
                                  <p:childTnLst>
                                    <p:animMotion origin="layout" path="M 0 0 L -0.25 0 E" pathEditMode="relative" ptsTypes="">
                                      <p:cBhvr>
                                        <p:cTn id="33" dur="2000" fill="hold"/>
                                        <p:tgtEl>
                                          <p:spTgt spid="39"/>
                                        </p:tgtEl>
                                        <p:attrNameLst>
                                          <p:attrName>ppt_x</p:attrName>
                                          <p:attrName>ppt_y</p:attrName>
                                        </p:attrNameLst>
                                      </p:cBhvr>
                                    </p:animMotion>
                                  </p:childTnLst>
                                </p:cTn>
                              </p:par>
                              <p:par>
                                <p:cTn id="34" presetID="35" presetClass="path" presetSubtype="0" accel="50000" decel="50000" fill="hold" nodeType="withEffect">
                                  <p:stCondLst>
                                    <p:cond delay="0"/>
                                  </p:stCondLst>
                                  <p:childTnLst>
                                    <p:animMotion origin="layout" path="M 0 0 L -0.25 0 E" pathEditMode="relative" ptsTypes="">
                                      <p:cBhvr>
                                        <p:cTn id="35" dur="2000" fill="hold"/>
                                        <p:tgtEl>
                                          <p:spTgt spid="41"/>
                                        </p:tgtEl>
                                        <p:attrNameLst>
                                          <p:attrName>ppt_x</p:attrName>
                                          <p:attrName>ppt_y</p:attrName>
                                        </p:attrNameLst>
                                      </p:cBhvr>
                                    </p:animMotion>
                                  </p:childTnLst>
                                </p:cTn>
                              </p:par>
                              <p:par>
                                <p:cTn id="36" presetID="35" presetClass="path" presetSubtype="0" accel="50000" decel="50000" fill="hold" nodeType="withEffect">
                                  <p:stCondLst>
                                    <p:cond delay="0"/>
                                  </p:stCondLst>
                                  <p:childTnLst>
                                    <p:animMotion origin="layout" path="M -2.64743E-6 -2.44212E-6 L -0.5919 0.01907 " pathEditMode="relative" rAng="0" ptsTypes="AA">
                                      <p:cBhvr>
                                        <p:cTn id="37" dur="2000" fill="hold"/>
                                        <p:tgtEl>
                                          <p:spTgt spid="37"/>
                                        </p:tgtEl>
                                        <p:attrNameLst>
                                          <p:attrName>ppt_x</p:attrName>
                                          <p:attrName>ppt_y</p:attrName>
                                        </p:attrNameLst>
                                      </p:cBhvr>
                                      <p:rCtr x="-29602" y="953"/>
                                    </p:animMotion>
                                  </p:childTnLst>
                                </p:cTn>
                              </p:par>
                              <p:par>
                                <p:cTn id="38" presetID="35" presetClass="path" presetSubtype="0" accel="50000" decel="50000" fill="hold" nodeType="withEffect">
                                  <p:stCondLst>
                                    <p:cond delay="0"/>
                                  </p:stCondLst>
                                  <p:childTnLst>
                                    <p:animMotion origin="layout" path="M -3.06357E-7 4.57104E-6 L -0.63109 0.00317 " pathEditMode="relative" rAng="0" ptsTypes="AA">
                                      <p:cBhvr>
                                        <p:cTn id="39" dur="2000" fill="hold"/>
                                        <p:tgtEl>
                                          <p:spTgt spid="73"/>
                                        </p:tgtEl>
                                        <p:attrNameLst>
                                          <p:attrName>ppt_x</p:attrName>
                                          <p:attrName>ppt_y</p:attrName>
                                        </p:attrNameLst>
                                      </p:cBhvr>
                                      <p:rCtr x="-31555" y="159"/>
                                    </p:animMotion>
                                  </p:childTnLst>
                                </p:cTn>
                              </p:par>
                              <p:par>
                                <p:cTn id="40" presetID="35" presetClass="path" presetSubtype="0" accel="50000" decel="50000" fill="hold" grpId="1" nodeType="withEffect">
                                  <p:stCondLst>
                                    <p:cond delay="0"/>
                                  </p:stCondLst>
                                  <p:childTnLst>
                                    <p:animMotion origin="layout" path="M -3.8167E-6 2.74172E-6 L -0.70845 0.00976 " pathEditMode="relative" rAng="0" ptsTypes="AA">
                                      <p:cBhvr>
                                        <p:cTn id="41" dur="2000" fill="hold"/>
                                        <p:tgtEl>
                                          <p:spTgt spid="70"/>
                                        </p:tgtEl>
                                        <p:attrNameLst>
                                          <p:attrName>ppt_x</p:attrName>
                                          <p:attrName>ppt_y</p:attrName>
                                        </p:attrNameLst>
                                      </p:cBhvr>
                                      <p:rCtr x="-35423" y="477"/>
                                    </p:animMotion>
                                  </p:childTnLst>
                                </p:cTn>
                              </p:par>
                              <p:par>
                                <p:cTn id="42" presetID="35" presetClass="path" presetSubtype="0" accel="50000" decel="50000" fill="hold" nodeType="withEffect">
                                  <p:stCondLst>
                                    <p:cond delay="0"/>
                                  </p:stCondLst>
                                  <p:childTnLst>
                                    <p:animMotion origin="layout" path="M -4.71024E-6 1.57966E-6 L -0.57569 0.01816 " pathEditMode="relative" rAng="0" ptsTypes="AA">
                                      <p:cBhvr>
                                        <p:cTn id="43" dur="2000" fill="hold"/>
                                        <p:tgtEl>
                                          <p:spTgt spid="40"/>
                                        </p:tgtEl>
                                        <p:attrNameLst>
                                          <p:attrName>ppt_x</p:attrName>
                                          <p:attrName>ppt_y</p:attrName>
                                        </p:attrNameLst>
                                      </p:cBhvr>
                                      <p:rCtr x="-28785" y="908"/>
                                    </p:animMotion>
                                  </p:childTnLst>
                                </p:cTn>
                              </p:par>
                              <p:par>
                                <p:cTn id="44" presetID="35" presetClass="path" presetSubtype="0" accel="50000" decel="50000" fill="hold" nodeType="withEffect">
                                  <p:stCondLst>
                                    <p:cond delay="0"/>
                                  </p:stCondLst>
                                  <p:childTnLst>
                                    <p:animMotion origin="layout" path="M 3.71202E-6 -3.64957E-6 L -1.04596 0.00931 " pathEditMode="relative" rAng="0" ptsTypes="AA">
                                      <p:cBhvr>
                                        <p:cTn id="45" dur="2000" fill="hold"/>
                                        <p:tgtEl>
                                          <p:spTgt spid="43"/>
                                        </p:tgtEl>
                                        <p:attrNameLst>
                                          <p:attrName>ppt_x</p:attrName>
                                          <p:attrName>ppt_y</p:attrName>
                                        </p:attrNameLst>
                                      </p:cBhvr>
                                      <p:rCtr x="-52298" y="454"/>
                                    </p:animMotion>
                                  </p:childTnLst>
                                </p:cTn>
                              </p:par>
                              <p:par>
                                <p:cTn id="46" presetID="35" presetClass="path" presetSubtype="0" accel="50000" decel="50000" fill="hold" grpId="0" nodeType="withEffect">
                                  <p:stCondLst>
                                    <p:cond delay="0"/>
                                  </p:stCondLst>
                                  <p:childTnLst>
                                    <p:animMotion origin="layout" path="M 0 0 L -0.25 0 E" pathEditMode="relative" ptsTypes="">
                                      <p:cBhvr>
                                        <p:cTn id="47" dur="2000" fill="hold"/>
                                        <p:tgtEl>
                                          <p:spTgt spid="36"/>
                                        </p:tgtEl>
                                        <p:attrNameLst>
                                          <p:attrName>ppt_x</p:attrName>
                                          <p:attrName>ppt_y</p:attrName>
                                        </p:attrNameLst>
                                      </p:cBhvr>
                                    </p:animMotion>
                                  </p:childTnLst>
                                </p:cTn>
                              </p:par>
                              <p:par>
                                <p:cTn id="48" presetID="35" presetClass="path" presetSubtype="0" accel="50000" decel="50000" fill="hold" grpId="0" nodeType="withEffect">
                                  <p:stCondLst>
                                    <p:cond delay="0"/>
                                  </p:stCondLst>
                                  <p:childTnLst>
                                    <p:animMotion origin="layout" path="M -1.20245E-6 2.13799E-6 L -0.25006 2.13799E-6 " pathEditMode="relative" rAng="0" ptsTypes="AA">
                                      <p:cBhvr>
                                        <p:cTn id="49" dur="2000" fill="hold"/>
                                        <p:tgtEl>
                                          <p:spTgt spid="38"/>
                                        </p:tgtEl>
                                        <p:attrNameLst>
                                          <p:attrName>ppt_x</p:attrName>
                                          <p:attrName>ppt_y</p:attrName>
                                        </p:attrNameLst>
                                      </p:cBhvr>
                                      <p:rCtr x="-1251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P spid="70" grpId="0" animBg="1"/>
      <p:bldP spid="70"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376176" y="1598416"/>
            <a:ext cx="1765139" cy="2933074"/>
            <a:chOff x="7611921" y="922821"/>
            <a:chExt cx="1765139" cy="2933074"/>
          </a:xfrm>
        </p:grpSpPr>
        <p:pic>
          <p:nvPicPr>
            <p:cNvPr id="45" name="Picture 44"/>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874721" y="1916694"/>
              <a:ext cx="418327" cy="438530"/>
            </a:xfrm>
            <a:prstGeom prst="rect">
              <a:avLst/>
            </a:prstGeom>
          </p:spPr>
        </p:pic>
        <p:pic>
          <p:nvPicPr>
            <p:cNvPr id="46" name="Picture 45"/>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8307222" y="1913945"/>
              <a:ext cx="420949" cy="441279"/>
            </a:xfrm>
            <a:prstGeom prst="rect">
              <a:avLst/>
            </a:prstGeom>
          </p:spPr>
        </p:pic>
        <p:pic>
          <p:nvPicPr>
            <p:cNvPr id="47" name="Picture 46"/>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8079439" y="1473216"/>
              <a:ext cx="407821" cy="427516"/>
            </a:xfrm>
            <a:prstGeom prst="rect">
              <a:avLst/>
            </a:prstGeom>
          </p:spPr>
        </p:pic>
        <p:pic>
          <p:nvPicPr>
            <p:cNvPr id="48" name="Picture 47"/>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8500769" y="1473216"/>
              <a:ext cx="407822" cy="427517"/>
            </a:xfrm>
            <a:prstGeom prst="rect">
              <a:avLst/>
            </a:prstGeom>
          </p:spPr>
        </p:pic>
        <p:sp>
          <p:nvSpPr>
            <p:cNvPr id="49" name="Rounded Rectangle 48"/>
            <p:cNvSpPr/>
            <p:nvPr/>
          </p:nvSpPr>
          <p:spPr bwMode="auto">
            <a:xfrm>
              <a:off x="7734377" y="1373867"/>
              <a:ext cx="1518355" cy="1083447"/>
            </a:xfrm>
            <a:prstGeom prst="round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50" name="Picture 49"/>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8733919" y="1907574"/>
              <a:ext cx="420949" cy="441279"/>
            </a:xfrm>
            <a:prstGeom prst="rect">
              <a:avLst/>
            </a:prstGeom>
          </p:spPr>
        </p:pic>
        <p:sp>
          <p:nvSpPr>
            <p:cNvPr id="51" name="Rounded Rectangle 50"/>
            <p:cNvSpPr/>
            <p:nvPr/>
          </p:nvSpPr>
          <p:spPr bwMode="auto">
            <a:xfrm>
              <a:off x="7734377" y="2558762"/>
              <a:ext cx="1505765" cy="1182627"/>
            </a:xfrm>
            <a:prstGeom prst="round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52" name="Rectangle 51"/>
            <p:cNvSpPr/>
            <p:nvPr/>
          </p:nvSpPr>
          <p:spPr bwMode="auto">
            <a:xfrm>
              <a:off x="7611921" y="1264349"/>
              <a:ext cx="1765139" cy="2591546"/>
            </a:xfrm>
            <a:prstGeom prst="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55" name="TextBox 54"/>
            <p:cNvSpPr txBox="1"/>
            <p:nvPr/>
          </p:nvSpPr>
          <p:spPr>
            <a:xfrm>
              <a:off x="8544648" y="922821"/>
              <a:ext cx="744819" cy="374846"/>
            </a:xfrm>
            <a:prstGeom prst="rect">
              <a:avLst/>
            </a:prstGeom>
            <a:noFill/>
          </p:spPr>
          <p:txBody>
            <a:bodyPr wrap="none" rtlCol="0">
              <a:spAutoFit/>
            </a:bodyPr>
            <a:lstStyle/>
            <a:p>
              <a:pPr defTabSz="932597"/>
              <a:r>
                <a:rPr lang="en-US" sz="1836" dirty="0">
                  <a:solidFill>
                    <a:prstClr val="black"/>
                  </a:solidFill>
                  <a:latin typeface="Segoe UI Light" panose="020B0502040204020203" pitchFamily="34" charset="0"/>
                  <a:cs typeface="Segoe UI Light" panose="020B0502040204020203" pitchFamily="34" charset="0"/>
                </a:rPr>
                <a:t>FARM</a:t>
              </a:r>
            </a:p>
          </p:txBody>
        </p:sp>
        <p:sp>
          <p:nvSpPr>
            <p:cNvPr id="65" name="TextBox 64"/>
            <p:cNvSpPr txBox="1"/>
            <p:nvPr/>
          </p:nvSpPr>
          <p:spPr>
            <a:xfrm>
              <a:off x="8082257" y="2558762"/>
              <a:ext cx="841897" cy="374846"/>
            </a:xfrm>
            <a:prstGeom prst="rect">
              <a:avLst/>
            </a:prstGeom>
            <a:noFill/>
          </p:spPr>
          <p:txBody>
            <a:bodyPr wrap="none" rtlCol="0">
              <a:spAutoFit/>
            </a:bodyPr>
            <a:lstStyle/>
            <a:p>
              <a:pPr defTabSz="932597"/>
              <a:r>
                <a:rPr lang="en-US" sz="1836" dirty="0" err="1">
                  <a:solidFill>
                    <a:prstClr val="black"/>
                  </a:solidFill>
                  <a:latin typeface="Segoe UI Light" panose="020B0502040204020203" pitchFamily="34" charset="0"/>
                  <a:cs typeface="Segoe UI Light" panose="020B0502040204020203" pitchFamily="34" charset="0"/>
                </a:rPr>
                <a:t>MinDB</a:t>
              </a:r>
              <a:endParaRPr lang="en-US" sz="1836" dirty="0">
                <a:solidFill>
                  <a:prstClr val="black"/>
                </a:solidFill>
                <a:latin typeface="Segoe UI Light" panose="020B0502040204020203" pitchFamily="34" charset="0"/>
                <a:cs typeface="Segoe UI Light" panose="020B0502040204020203" pitchFamily="34" charset="0"/>
              </a:endParaRPr>
            </a:p>
          </p:txBody>
        </p:sp>
        <p:grpSp>
          <p:nvGrpSpPr>
            <p:cNvPr id="33" name="Group 32"/>
            <p:cNvGrpSpPr/>
            <p:nvPr/>
          </p:nvGrpSpPr>
          <p:grpSpPr>
            <a:xfrm>
              <a:off x="8047037" y="2896678"/>
              <a:ext cx="865336" cy="764726"/>
              <a:chOff x="7954956" y="3000727"/>
              <a:chExt cx="865336" cy="764726"/>
            </a:xfrm>
          </p:grpSpPr>
          <p:grpSp>
            <p:nvGrpSpPr>
              <p:cNvPr id="85" name="Group 84"/>
              <p:cNvGrpSpPr/>
              <p:nvPr/>
            </p:nvGrpSpPr>
            <p:grpSpPr>
              <a:xfrm>
                <a:off x="8057678" y="3000727"/>
                <a:ext cx="762614" cy="619802"/>
                <a:chOff x="6799427" y="178622"/>
                <a:chExt cx="762614" cy="619802"/>
              </a:xfrm>
            </p:grpSpPr>
            <p:sp>
              <p:nvSpPr>
                <p:cNvPr id="92" name="Flowchart: Magnetic Disk 91"/>
                <p:cNvSpPr/>
                <p:nvPr/>
              </p:nvSpPr>
              <p:spPr>
                <a:xfrm>
                  <a:off x="6856412" y="178622"/>
                  <a:ext cx="640080" cy="613720"/>
                </a:xfrm>
                <a:prstGeom prst="flowChartMagneticDisk">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Segoe UI Light" panose="020B0502040204020203" pitchFamily="34" charset="0"/>
                    <a:cs typeface="Segoe UI Light" panose="020B0502040204020203" pitchFamily="34" charset="0"/>
                  </a:endParaRPr>
                </a:p>
              </p:txBody>
            </p:sp>
            <p:pic>
              <p:nvPicPr>
                <p:cNvPr id="93" name="Picture 92"/>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799427" y="178622"/>
                  <a:ext cx="762614" cy="619802"/>
                </a:xfrm>
                <a:prstGeom prst="rect">
                  <a:avLst/>
                </a:prstGeom>
              </p:spPr>
            </p:pic>
          </p:grpSp>
          <p:grpSp>
            <p:nvGrpSpPr>
              <p:cNvPr id="86" name="Group 85"/>
              <p:cNvGrpSpPr/>
              <p:nvPr/>
            </p:nvGrpSpPr>
            <p:grpSpPr>
              <a:xfrm>
                <a:off x="8000693" y="3076230"/>
                <a:ext cx="762614" cy="619802"/>
                <a:chOff x="6799427" y="178622"/>
                <a:chExt cx="762614" cy="619802"/>
              </a:xfrm>
            </p:grpSpPr>
            <p:sp>
              <p:nvSpPr>
                <p:cNvPr id="90" name="Flowchart: Magnetic Disk 89"/>
                <p:cNvSpPr/>
                <p:nvPr/>
              </p:nvSpPr>
              <p:spPr>
                <a:xfrm>
                  <a:off x="6856412" y="178622"/>
                  <a:ext cx="640080" cy="613720"/>
                </a:xfrm>
                <a:prstGeom prst="flowChartMagneticDisk">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Segoe UI Light" panose="020B0502040204020203" pitchFamily="34" charset="0"/>
                    <a:cs typeface="Segoe UI Light" panose="020B0502040204020203" pitchFamily="34" charset="0"/>
                  </a:endParaRPr>
                </a:p>
              </p:txBody>
            </p:sp>
            <p:pic>
              <p:nvPicPr>
                <p:cNvPr id="91" name="Picture 90"/>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799427" y="178622"/>
                  <a:ext cx="762614" cy="619802"/>
                </a:xfrm>
                <a:prstGeom prst="rect">
                  <a:avLst/>
                </a:prstGeom>
              </p:spPr>
            </p:pic>
          </p:grpSp>
          <p:grpSp>
            <p:nvGrpSpPr>
              <p:cNvPr id="87" name="Group 86"/>
              <p:cNvGrpSpPr/>
              <p:nvPr/>
            </p:nvGrpSpPr>
            <p:grpSpPr>
              <a:xfrm>
                <a:off x="7954956" y="3140560"/>
                <a:ext cx="762614" cy="624893"/>
                <a:chOff x="6820440" y="167449"/>
                <a:chExt cx="762614" cy="624893"/>
              </a:xfrm>
            </p:grpSpPr>
            <p:sp>
              <p:nvSpPr>
                <p:cNvPr id="88" name="Flowchart: Magnetic Disk 87"/>
                <p:cNvSpPr/>
                <p:nvPr/>
              </p:nvSpPr>
              <p:spPr>
                <a:xfrm>
                  <a:off x="6856412" y="178622"/>
                  <a:ext cx="640080" cy="613720"/>
                </a:xfrm>
                <a:prstGeom prst="flowChartMagneticDisk">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Segoe UI Light" panose="020B0502040204020203" pitchFamily="34" charset="0"/>
                    <a:cs typeface="Segoe UI Light" panose="020B0502040204020203" pitchFamily="34" charset="0"/>
                  </a:endParaRPr>
                </a:p>
              </p:txBody>
            </p:sp>
            <p:pic>
              <p:nvPicPr>
                <p:cNvPr id="89" name="Picture 88"/>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820440" y="167449"/>
                  <a:ext cx="762614" cy="619802"/>
                </a:xfrm>
                <a:prstGeom prst="rect">
                  <a:avLst/>
                </a:prstGeom>
              </p:spPr>
            </p:pic>
          </p:grpSp>
        </p:grpSp>
      </p:grpSp>
      <p:sp>
        <p:nvSpPr>
          <p:cNvPr id="101" name="Curved Up Arrow 100"/>
          <p:cNvSpPr/>
          <p:nvPr/>
        </p:nvSpPr>
        <p:spPr>
          <a:xfrm>
            <a:off x="5532437" y="4868862"/>
            <a:ext cx="2452547" cy="387476"/>
          </a:xfrm>
          <a:prstGeom prst="curvedUpArrow">
            <a:avLst/>
          </a:prstGeom>
          <a:solidFill>
            <a:srgbClr val="33A9D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r>
              <a:rPr lang="en-US" sz="1836" dirty="0">
                <a:solidFill>
                  <a:prstClr val="black"/>
                </a:solidFill>
                <a:latin typeface="Segoe UI Light" panose="020B0502040204020203" pitchFamily="34" charset="0"/>
                <a:cs typeface="Segoe UI Light" panose="020B0502040204020203" pitchFamily="34" charset="0"/>
              </a:rPr>
              <a:t>Failover</a:t>
            </a:r>
          </a:p>
        </p:txBody>
      </p:sp>
      <p:grpSp>
        <p:nvGrpSpPr>
          <p:cNvPr id="102" name="Group 101"/>
          <p:cNvGrpSpPr/>
          <p:nvPr/>
        </p:nvGrpSpPr>
        <p:grpSpPr>
          <a:xfrm>
            <a:off x="7515238" y="1299774"/>
            <a:ext cx="3624746" cy="3527407"/>
            <a:chOff x="7515238" y="1015737"/>
            <a:chExt cx="3624746" cy="3527407"/>
          </a:xfrm>
        </p:grpSpPr>
        <p:pic>
          <p:nvPicPr>
            <p:cNvPr id="103" name="Picture 102"/>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7734721" y="2004730"/>
              <a:ext cx="418327" cy="418327"/>
            </a:xfrm>
            <a:prstGeom prst="rect">
              <a:avLst/>
            </a:prstGeom>
          </p:spPr>
        </p:pic>
        <p:pic>
          <p:nvPicPr>
            <p:cNvPr id="104" name="Picture 103"/>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8167222" y="2002108"/>
              <a:ext cx="420949" cy="420949"/>
            </a:xfrm>
            <a:prstGeom prst="rect">
              <a:avLst/>
            </a:prstGeom>
          </p:spPr>
        </p:pic>
        <p:pic>
          <p:nvPicPr>
            <p:cNvPr id="105" name="Picture 104"/>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7939439" y="1581683"/>
              <a:ext cx="407821" cy="407821"/>
            </a:xfrm>
            <a:prstGeom prst="rect">
              <a:avLst/>
            </a:prstGeom>
          </p:spPr>
        </p:pic>
        <p:pic>
          <p:nvPicPr>
            <p:cNvPr id="106" name="Picture 105"/>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8360768" y="1581683"/>
              <a:ext cx="407822" cy="407822"/>
            </a:xfrm>
            <a:prstGeom prst="rect">
              <a:avLst/>
            </a:prstGeom>
          </p:spPr>
        </p:pic>
        <p:sp>
          <p:nvSpPr>
            <p:cNvPr id="107" name="Rounded Rectangle 106"/>
            <p:cNvSpPr/>
            <p:nvPr/>
          </p:nvSpPr>
          <p:spPr bwMode="auto">
            <a:xfrm>
              <a:off x="7621826" y="1493891"/>
              <a:ext cx="1490906" cy="1033534"/>
            </a:xfrm>
            <a:prstGeom prst="round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108" name="Picture 107"/>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8593920" y="1996031"/>
              <a:ext cx="420949" cy="420949"/>
            </a:xfrm>
            <a:prstGeom prst="rect">
              <a:avLst/>
            </a:prstGeom>
          </p:spPr>
        </p:pic>
        <p:sp>
          <p:nvSpPr>
            <p:cNvPr id="109" name="Rounded Rectangle 108"/>
            <p:cNvSpPr/>
            <p:nvPr/>
          </p:nvSpPr>
          <p:spPr bwMode="auto">
            <a:xfrm>
              <a:off x="7606967" y="2639067"/>
              <a:ext cx="3254112" cy="1790663"/>
            </a:xfrm>
            <a:prstGeom prst="round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110" name="Rectangle 109"/>
            <p:cNvSpPr/>
            <p:nvPr/>
          </p:nvSpPr>
          <p:spPr bwMode="auto">
            <a:xfrm>
              <a:off x="7515238" y="1385775"/>
              <a:ext cx="3470362" cy="3157369"/>
            </a:xfrm>
            <a:prstGeom prst="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111" name="Picture 110"/>
            <p:cNvPicPr>
              <a:picLocks noChangeAspect="1"/>
            </p:cNvPicPr>
            <p:nvPr/>
          </p:nvPicPr>
          <p:blipFill>
            <a:blip r:embed="rId4">
              <a:clrChange>
                <a:clrFrom>
                  <a:srgbClr val="FFFFFF"/>
                </a:clrFrom>
                <a:clrTo>
                  <a:srgbClr val="FFFFFF">
                    <a:alpha val="0"/>
                  </a:srgbClr>
                </a:clrTo>
              </a:clrChange>
              <a:duotone>
                <a:schemeClr val="bg2">
                  <a:shade val="45000"/>
                  <a:satMod val="135000"/>
                </a:schemeClr>
                <a:prstClr val="white"/>
              </a:duotone>
            </a:blip>
            <a:stretch>
              <a:fillRect/>
            </a:stretch>
          </p:blipFill>
          <p:spPr>
            <a:xfrm>
              <a:off x="9837698" y="3697748"/>
              <a:ext cx="762614" cy="619802"/>
            </a:xfrm>
            <a:prstGeom prst="rect">
              <a:avLst/>
            </a:prstGeom>
          </p:spPr>
        </p:pic>
        <p:sp>
          <p:nvSpPr>
            <p:cNvPr id="113" name="TextBox 112"/>
            <p:cNvSpPr txBox="1"/>
            <p:nvPr/>
          </p:nvSpPr>
          <p:spPr>
            <a:xfrm>
              <a:off x="9909604" y="1391599"/>
              <a:ext cx="1099083" cy="374846"/>
            </a:xfrm>
            <a:prstGeom prst="rect">
              <a:avLst/>
            </a:prstGeom>
            <a:noFill/>
          </p:spPr>
          <p:txBody>
            <a:bodyPr wrap="none" rtlCol="0">
              <a:spAutoFit/>
            </a:bodyPr>
            <a:lstStyle/>
            <a:p>
              <a:pPr defTabSz="932597"/>
              <a:r>
                <a:rPr lang="en-US" sz="1836" dirty="0">
                  <a:solidFill>
                    <a:prstClr val="black"/>
                  </a:solidFill>
                  <a:latin typeface="Segoe UI Light" panose="020B0502040204020203" pitchFamily="34" charset="0"/>
                  <a:cs typeface="Segoe UI Light" panose="020B0502040204020203" pitchFamily="34" charset="0"/>
                </a:rPr>
                <a:t>DR FARM</a:t>
              </a:r>
            </a:p>
          </p:txBody>
        </p:sp>
        <p:pic>
          <p:nvPicPr>
            <p:cNvPr id="114" name="Picture 113"/>
            <p:cNvPicPr>
              <a:picLocks noChangeAspect="1"/>
            </p:cNvPicPr>
            <p:nvPr/>
          </p:nvPicPr>
          <p:blipFill>
            <a:blip r:embed="rId4">
              <a:clrChange>
                <a:clrFrom>
                  <a:srgbClr val="FFFFFF"/>
                </a:clrFrom>
                <a:clrTo>
                  <a:srgbClr val="FFFFFF">
                    <a:alpha val="0"/>
                  </a:srgbClr>
                </a:clrTo>
              </a:clrChange>
              <a:duotone>
                <a:schemeClr val="bg2">
                  <a:shade val="45000"/>
                  <a:satMod val="135000"/>
                </a:schemeClr>
                <a:prstClr val="white"/>
              </a:duotone>
            </a:blip>
            <a:stretch>
              <a:fillRect/>
            </a:stretch>
          </p:blipFill>
          <p:spPr>
            <a:xfrm>
              <a:off x="7813052" y="3735211"/>
              <a:ext cx="762614" cy="619802"/>
            </a:xfrm>
            <a:prstGeom prst="rect">
              <a:avLst/>
            </a:prstGeom>
          </p:spPr>
        </p:pic>
        <p:pic>
          <p:nvPicPr>
            <p:cNvPr id="116" name="Picture 115"/>
            <p:cNvPicPr>
              <a:picLocks noChangeAspect="1"/>
            </p:cNvPicPr>
            <p:nvPr/>
          </p:nvPicPr>
          <p:blipFill>
            <a:blip r:embed="rId4">
              <a:clrChange>
                <a:clrFrom>
                  <a:srgbClr val="FFFFFF"/>
                </a:clrFrom>
                <a:clrTo>
                  <a:srgbClr val="FFFFFF">
                    <a:alpha val="0"/>
                  </a:srgbClr>
                </a:clrTo>
              </a:clrChange>
              <a:duotone>
                <a:schemeClr val="bg2">
                  <a:shade val="45000"/>
                  <a:satMod val="135000"/>
                </a:schemeClr>
                <a:prstClr val="white"/>
              </a:duotone>
            </a:blip>
            <a:stretch>
              <a:fillRect/>
            </a:stretch>
          </p:blipFill>
          <p:spPr>
            <a:xfrm>
              <a:off x="8482648" y="3728128"/>
              <a:ext cx="762614" cy="619802"/>
            </a:xfrm>
            <a:prstGeom prst="rect">
              <a:avLst/>
            </a:prstGeom>
          </p:spPr>
        </p:pic>
        <p:pic>
          <p:nvPicPr>
            <p:cNvPr id="118" name="Picture 117"/>
            <p:cNvPicPr>
              <a:picLocks noChangeAspect="1"/>
            </p:cNvPicPr>
            <p:nvPr/>
          </p:nvPicPr>
          <p:blipFill>
            <a:blip r:embed="rId4">
              <a:clrChange>
                <a:clrFrom>
                  <a:srgbClr val="FFFFFF"/>
                </a:clrFrom>
                <a:clrTo>
                  <a:srgbClr val="FFFFFF">
                    <a:alpha val="0"/>
                  </a:srgbClr>
                </a:clrTo>
              </a:clrChange>
              <a:duotone>
                <a:schemeClr val="bg2">
                  <a:shade val="45000"/>
                  <a:satMod val="135000"/>
                </a:schemeClr>
                <a:prstClr val="white"/>
              </a:duotone>
            </a:blip>
            <a:stretch>
              <a:fillRect/>
            </a:stretch>
          </p:blipFill>
          <p:spPr>
            <a:xfrm>
              <a:off x="9163031" y="3713305"/>
              <a:ext cx="762614" cy="619802"/>
            </a:xfrm>
            <a:prstGeom prst="rect">
              <a:avLst/>
            </a:prstGeom>
          </p:spPr>
        </p:pic>
        <p:pic>
          <p:nvPicPr>
            <p:cNvPr id="120" name="Picture 119"/>
            <p:cNvPicPr>
              <a:picLocks noChangeAspect="1"/>
            </p:cNvPicPr>
            <p:nvPr/>
          </p:nvPicPr>
          <p:blipFill>
            <a:blip r:embed="rId4">
              <a:clrChange>
                <a:clrFrom>
                  <a:srgbClr val="FFFFFF"/>
                </a:clrFrom>
                <a:clrTo>
                  <a:srgbClr val="FFFFFF">
                    <a:alpha val="0"/>
                  </a:srgbClr>
                </a:clrTo>
              </a:clrChange>
              <a:duotone>
                <a:schemeClr val="bg2">
                  <a:shade val="45000"/>
                  <a:satMod val="135000"/>
                </a:schemeClr>
                <a:prstClr val="white"/>
              </a:duotone>
            </a:blip>
            <a:stretch>
              <a:fillRect/>
            </a:stretch>
          </p:blipFill>
          <p:spPr>
            <a:xfrm>
              <a:off x="9809340" y="2908820"/>
              <a:ext cx="762614" cy="619802"/>
            </a:xfrm>
            <a:prstGeom prst="rect">
              <a:avLst/>
            </a:prstGeom>
          </p:spPr>
        </p:pic>
        <p:pic>
          <p:nvPicPr>
            <p:cNvPr id="122" name="Picture 121"/>
            <p:cNvPicPr>
              <a:picLocks noChangeAspect="1"/>
            </p:cNvPicPr>
            <p:nvPr/>
          </p:nvPicPr>
          <p:blipFill>
            <a:blip r:embed="rId4">
              <a:clrChange>
                <a:clrFrom>
                  <a:srgbClr val="FFFFFF"/>
                </a:clrFrom>
                <a:clrTo>
                  <a:srgbClr val="FFFFFF">
                    <a:alpha val="0"/>
                  </a:srgbClr>
                </a:clrTo>
              </a:clrChange>
              <a:duotone>
                <a:schemeClr val="bg2">
                  <a:shade val="45000"/>
                  <a:satMod val="135000"/>
                </a:schemeClr>
                <a:prstClr val="white"/>
              </a:duotone>
            </a:blip>
            <a:stretch>
              <a:fillRect/>
            </a:stretch>
          </p:blipFill>
          <p:spPr>
            <a:xfrm>
              <a:off x="7784695" y="2946283"/>
              <a:ext cx="762614" cy="619802"/>
            </a:xfrm>
            <a:prstGeom prst="rect">
              <a:avLst/>
            </a:prstGeom>
          </p:spPr>
        </p:pic>
        <p:sp>
          <p:nvSpPr>
            <p:cNvPr id="123" name="TextBox 122"/>
            <p:cNvSpPr txBox="1"/>
            <p:nvPr/>
          </p:nvSpPr>
          <p:spPr>
            <a:xfrm>
              <a:off x="7742237" y="2603625"/>
              <a:ext cx="841897" cy="374846"/>
            </a:xfrm>
            <a:prstGeom prst="rect">
              <a:avLst/>
            </a:prstGeom>
            <a:noFill/>
          </p:spPr>
          <p:txBody>
            <a:bodyPr wrap="none" rtlCol="0">
              <a:spAutoFit/>
            </a:bodyPr>
            <a:lstStyle/>
            <a:p>
              <a:pPr defTabSz="932597"/>
              <a:r>
                <a:rPr lang="en-US" sz="1836" dirty="0" err="1">
                  <a:solidFill>
                    <a:prstClr val="black"/>
                  </a:solidFill>
                  <a:latin typeface="Segoe UI Light" panose="020B0502040204020203" pitchFamily="34" charset="0"/>
                  <a:cs typeface="Segoe UI Light" panose="020B0502040204020203" pitchFamily="34" charset="0"/>
                </a:rPr>
                <a:t>MinDB</a:t>
              </a:r>
              <a:endParaRPr lang="en-US" sz="1836" dirty="0">
                <a:solidFill>
                  <a:prstClr val="black"/>
                </a:solidFill>
                <a:latin typeface="Segoe UI Light" panose="020B0502040204020203" pitchFamily="34" charset="0"/>
                <a:cs typeface="Segoe UI Light" panose="020B0502040204020203" pitchFamily="34" charset="0"/>
              </a:endParaRPr>
            </a:p>
          </p:txBody>
        </p:sp>
        <p:pic>
          <p:nvPicPr>
            <p:cNvPr id="124" name="Picture 123"/>
            <p:cNvPicPr>
              <a:picLocks noChangeAspect="1"/>
            </p:cNvPicPr>
            <p:nvPr/>
          </p:nvPicPr>
          <p:blipFill>
            <a:blip r:embed="rId4">
              <a:clrChange>
                <a:clrFrom>
                  <a:srgbClr val="FFFFFF"/>
                </a:clrFrom>
                <a:clrTo>
                  <a:srgbClr val="FFFFFF">
                    <a:alpha val="0"/>
                  </a:srgbClr>
                </a:clrTo>
              </a:clrChange>
              <a:duotone>
                <a:schemeClr val="bg2">
                  <a:shade val="45000"/>
                  <a:satMod val="135000"/>
                </a:schemeClr>
                <a:prstClr val="white"/>
              </a:duotone>
            </a:blip>
            <a:stretch>
              <a:fillRect/>
            </a:stretch>
          </p:blipFill>
          <p:spPr>
            <a:xfrm>
              <a:off x="8454290" y="2939200"/>
              <a:ext cx="762614" cy="619802"/>
            </a:xfrm>
            <a:prstGeom prst="rect">
              <a:avLst/>
            </a:prstGeom>
          </p:spPr>
        </p:pic>
        <p:pic>
          <p:nvPicPr>
            <p:cNvPr id="126" name="Picture 125"/>
            <p:cNvPicPr>
              <a:picLocks noChangeAspect="1"/>
            </p:cNvPicPr>
            <p:nvPr/>
          </p:nvPicPr>
          <p:blipFill>
            <a:blip r:embed="rId4">
              <a:clrChange>
                <a:clrFrom>
                  <a:srgbClr val="FFFFFF"/>
                </a:clrFrom>
                <a:clrTo>
                  <a:srgbClr val="FFFFFF">
                    <a:alpha val="0"/>
                  </a:srgbClr>
                </a:clrTo>
              </a:clrChange>
              <a:duotone>
                <a:schemeClr val="bg2">
                  <a:shade val="45000"/>
                  <a:satMod val="135000"/>
                </a:schemeClr>
                <a:prstClr val="white"/>
              </a:duotone>
            </a:blip>
            <a:stretch>
              <a:fillRect/>
            </a:stretch>
          </p:blipFill>
          <p:spPr>
            <a:xfrm>
              <a:off x="9134674" y="2924377"/>
              <a:ext cx="762614" cy="619802"/>
            </a:xfrm>
            <a:prstGeom prst="rect">
              <a:avLst/>
            </a:prstGeom>
          </p:spPr>
        </p:pic>
        <p:sp>
          <p:nvSpPr>
            <p:cNvPr id="128" name="TextBox 127"/>
            <p:cNvSpPr txBox="1"/>
            <p:nvPr/>
          </p:nvSpPr>
          <p:spPr>
            <a:xfrm>
              <a:off x="9935615" y="1015737"/>
              <a:ext cx="1204369" cy="374846"/>
            </a:xfrm>
            <a:prstGeom prst="rect">
              <a:avLst/>
            </a:prstGeom>
            <a:noFill/>
          </p:spPr>
          <p:txBody>
            <a:bodyPr wrap="none" rtlCol="0">
              <a:spAutoFit/>
            </a:bodyPr>
            <a:lstStyle/>
            <a:p>
              <a:pPr defTabSz="932597"/>
              <a:r>
                <a:rPr lang="en-US" sz="1836" dirty="0">
                  <a:solidFill>
                    <a:prstClr val="black"/>
                  </a:solidFill>
                  <a:latin typeface="Segoe UI Light" panose="020B0502040204020203" pitchFamily="34" charset="0"/>
                  <a:cs typeface="Segoe UI Light" panose="020B0502040204020203" pitchFamily="34" charset="0"/>
                </a:rPr>
                <a:t>STAND-BY</a:t>
              </a:r>
            </a:p>
          </p:txBody>
        </p:sp>
      </p:grpSp>
      <p:grpSp>
        <p:nvGrpSpPr>
          <p:cNvPr id="129" name="Group 128"/>
          <p:cNvGrpSpPr/>
          <p:nvPr/>
        </p:nvGrpSpPr>
        <p:grpSpPr>
          <a:xfrm>
            <a:off x="2624761" y="1299774"/>
            <a:ext cx="3517276" cy="3527406"/>
            <a:chOff x="3017837" y="1055283"/>
            <a:chExt cx="3517276" cy="3527406"/>
          </a:xfrm>
        </p:grpSpPr>
        <p:pic>
          <p:nvPicPr>
            <p:cNvPr id="130" name="Picture 129"/>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3219036" y="2053842"/>
              <a:ext cx="418327" cy="418327"/>
            </a:xfrm>
            <a:prstGeom prst="rect">
              <a:avLst/>
            </a:prstGeom>
          </p:spPr>
        </p:pic>
        <p:pic>
          <p:nvPicPr>
            <p:cNvPr id="131" name="Picture 130"/>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3660296" y="2041247"/>
              <a:ext cx="420949" cy="420949"/>
            </a:xfrm>
            <a:prstGeom prst="rect">
              <a:avLst/>
            </a:prstGeom>
          </p:spPr>
        </p:pic>
        <p:pic>
          <p:nvPicPr>
            <p:cNvPr id="132" name="Picture 131"/>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3432513" y="1620822"/>
              <a:ext cx="407821" cy="407821"/>
            </a:xfrm>
            <a:prstGeom prst="rect">
              <a:avLst/>
            </a:prstGeom>
          </p:spPr>
        </p:pic>
        <p:pic>
          <p:nvPicPr>
            <p:cNvPr id="133" name="Picture 132"/>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3853842" y="1620821"/>
              <a:ext cx="407822" cy="407822"/>
            </a:xfrm>
            <a:prstGeom prst="rect">
              <a:avLst/>
            </a:prstGeom>
          </p:spPr>
        </p:pic>
        <p:sp>
          <p:nvSpPr>
            <p:cNvPr id="134" name="Rounded Rectangle 133"/>
            <p:cNvSpPr/>
            <p:nvPr/>
          </p:nvSpPr>
          <p:spPr bwMode="auto">
            <a:xfrm>
              <a:off x="3126642" y="1533437"/>
              <a:ext cx="1490906" cy="1033534"/>
            </a:xfrm>
            <a:prstGeom prst="round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135" name="Picture 134"/>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4086994" y="2035169"/>
              <a:ext cx="420949" cy="420949"/>
            </a:xfrm>
            <a:prstGeom prst="rect">
              <a:avLst/>
            </a:prstGeom>
          </p:spPr>
        </p:pic>
        <p:sp>
          <p:nvSpPr>
            <p:cNvPr id="136" name="Rounded Rectangle 135"/>
            <p:cNvSpPr/>
            <p:nvPr/>
          </p:nvSpPr>
          <p:spPr bwMode="auto">
            <a:xfrm>
              <a:off x="3126642" y="2667301"/>
              <a:ext cx="3254112" cy="1800480"/>
            </a:xfrm>
            <a:prstGeom prst="round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137" name="Rectangle 136"/>
            <p:cNvSpPr/>
            <p:nvPr/>
          </p:nvSpPr>
          <p:spPr bwMode="auto">
            <a:xfrm>
              <a:off x="3017837" y="1428078"/>
              <a:ext cx="3470362" cy="3154611"/>
            </a:xfrm>
            <a:prstGeom prst="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138" name="Picture 137"/>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5340297" y="3740052"/>
              <a:ext cx="762614" cy="619802"/>
            </a:xfrm>
            <a:prstGeom prst="rect">
              <a:avLst/>
            </a:prstGeom>
          </p:spPr>
        </p:pic>
        <p:sp>
          <p:nvSpPr>
            <p:cNvPr id="140" name="TextBox 139"/>
            <p:cNvSpPr txBox="1"/>
            <p:nvPr/>
          </p:nvSpPr>
          <p:spPr>
            <a:xfrm>
              <a:off x="5637908" y="1442419"/>
              <a:ext cx="744819" cy="374846"/>
            </a:xfrm>
            <a:prstGeom prst="rect">
              <a:avLst/>
            </a:prstGeom>
            <a:noFill/>
          </p:spPr>
          <p:txBody>
            <a:bodyPr wrap="none" rtlCol="0">
              <a:spAutoFit/>
            </a:bodyPr>
            <a:lstStyle/>
            <a:p>
              <a:pPr defTabSz="932597"/>
              <a:r>
                <a:rPr lang="en-US" sz="1836" dirty="0">
                  <a:solidFill>
                    <a:prstClr val="black"/>
                  </a:solidFill>
                  <a:latin typeface="Segoe UI Light" panose="020B0502040204020203" pitchFamily="34" charset="0"/>
                  <a:cs typeface="Segoe UI Light" panose="020B0502040204020203" pitchFamily="34" charset="0"/>
                </a:rPr>
                <a:t>FARM</a:t>
              </a:r>
            </a:p>
          </p:txBody>
        </p:sp>
        <p:pic>
          <p:nvPicPr>
            <p:cNvPr id="141" name="Picture 140"/>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3315651" y="3777515"/>
              <a:ext cx="762614" cy="619802"/>
            </a:xfrm>
            <a:prstGeom prst="rect">
              <a:avLst/>
            </a:prstGeom>
          </p:spPr>
        </p:pic>
        <p:pic>
          <p:nvPicPr>
            <p:cNvPr id="143" name="Picture 142"/>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3985247" y="3770432"/>
              <a:ext cx="762614" cy="619802"/>
            </a:xfrm>
            <a:prstGeom prst="rect">
              <a:avLst/>
            </a:prstGeom>
          </p:spPr>
        </p:pic>
        <p:pic>
          <p:nvPicPr>
            <p:cNvPr id="145" name="Picture 144"/>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4665630" y="3755609"/>
              <a:ext cx="762614" cy="619802"/>
            </a:xfrm>
            <a:prstGeom prst="rect">
              <a:avLst/>
            </a:prstGeom>
          </p:spPr>
        </p:pic>
        <p:pic>
          <p:nvPicPr>
            <p:cNvPr id="147" name="Picture 146"/>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5311939" y="2951124"/>
              <a:ext cx="762614" cy="619802"/>
            </a:xfrm>
            <a:prstGeom prst="rect">
              <a:avLst/>
            </a:prstGeom>
          </p:spPr>
        </p:pic>
        <p:pic>
          <p:nvPicPr>
            <p:cNvPr id="149" name="Picture 148"/>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3287294" y="2988587"/>
              <a:ext cx="762614" cy="619802"/>
            </a:xfrm>
            <a:prstGeom prst="rect">
              <a:avLst/>
            </a:prstGeom>
          </p:spPr>
        </p:pic>
        <p:sp>
          <p:nvSpPr>
            <p:cNvPr id="150" name="TextBox 149"/>
            <p:cNvSpPr txBox="1"/>
            <p:nvPr/>
          </p:nvSpPr>
          <p:spPr>
            <a:xfrm>
              <a:off x="3182313" y="2643171"/>
              <a:ext cx="841897" cy="374846"/>
            </a:xfrm>
            <a:prstGeom prst="rect">
              <a:avLst/>
            </a:prstGeom>
            <a:noFill/>
          </p:spPr>
          <p:txBody>
            <a:bodyPr wrap="none" rtlCol="0">
              <a:spAutoFit/>
            </a:bodyPr>
            <a:lstStyle/>
            <a:p>
              <a:pPr defTabSz="932597"/>
              <a:r>
                <a:rPr lang="en-US" sz="1836" dirty="0" err="1">
                  <a:solidFill>
                    <a:prstClr val="black"/>
                  </a:solidFill>
                  <a:latin typeface="Segoe UI Light" panose="020B0502040204020203" pitchFamily="34" charset="0"/>
                  <a:cs typeface="Segoe UI Light" panose="020B0502040204020203" pitchFamily="34" charset="0"/>
                </a:rPr>
                <a:t>MinDB</a:t>
              </a:r>
              <a:endParaRPr lang="en-US" sz="1836" dirty="0">
                <a:solidFill>
                  <a:prstClr val="black"/>
                </a:solidFill>
                <a:latin typeface="Segoe UI Light" panose="020B0502040204020203" pitchFamily="34" charset="0"/>
                <a:cs typeface="Segoe UI Light" panose="020B0502040204020203" pitchFamily="34" charset="0"/>
              </a:endParaRPr>
            </a:p>
          </p:txBody>
        </p:sp>
        <p:pic>
          <p:nvPicPr>
            <p:cNvPr id="151" name="Picture 150"/>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3956889" y="2981504"/>
              <a:ext cx="762614" cy="619802"/>
            </a:xfrm>
            <a:prstGeom prst="rect">
              <a:avLst/>
            </a:prstGeom>
          </p:spPr>
        </p:pic>
        <p:pic>
          <p:nvPicPr>
            <p:cNvPr id="153" name="Picture 152"/>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4637273" y="2966681"/>
              <a:ext cx="762614" cy="619802"/>
            </a:xfrm>
            <a:prstGeom prst="rect">
              <a:avLst/>
            </a:prstGeom>
          </p:spPr>
        </p:pic>
        <p:sp>
          <p:nvSpPr>
            <p:cNvPr id="155" name="TextBox 154"/>
            <p:cNvSpPr txBox="1"/>
            <p:nvPr/>
          </p:nvSpPr>
          <p:spPr>
            <a:xfrm>
              <a:off x="5629031" y="1055283"/>
              <a:ext cx="906082" cy="374846"/>
            </a:xfrm>
            <a:prstGeom prst="rect">
              <a:avLst/>
            </a:prstGeom>
            <a:noFill/>
          </p:spPr>
          <p:txBody>
            <a:bodyPr wrap="none" rtlCol="0">
              <a:spAutoFit/>
            </a:bodyPr>
            <a:lstStyle/>
            <a:p>
              <a:pPr defTabSz="932597"/>
              <a:r>
                <a:rPr lang="en-US" sz="1836" dirty="0">
                  <a:solidFill>
                    <a:prstClr val="black"/>
                  </a:solidFill>
                  <a:latin typeface="Segoe UI Light" panose="020B0502040204020203" pitchFamily="34" charset="0"/>
                  <a:cs typeface="Segoe UI Light" panose="020B0502040204020203" pitchFamily="34" charset="0"/>
                </a:rPr>
                <a:t>ACTIVE</a:t>
              </a:r>
            </a:p>
          </p:txBody>
        </p:sp>
      </p:grpSp>
      <p:cxnSp>
        <p:nvCxnSpPr>
          <p:cNvPr id="156" name="Straight Connector 155"/>
          <p:cNvCxnSpPr/>
          <p:nvPr/>
        </p:nvCxnSpPr>
        <p:spPr>
          <a:xfrm flipV="1">
            <a:off x="2135302" y="1672569"/>
            <a:ext cx="442545" cy="278452"/>
          </a:xfrm>
          <a:prstGeom prst="line">
            <a:avLst/>
          </a:prstGeom>
        </p:spPr>
        <p:style>
          <a:lnRef idx="1">
            <a:schemeClr val="accent1"/>
          </a:lnRef>
          <a:fillRef idx="0">
            <a:schemeClr val="accent1"/>
          </a:fillRef>
          <a:effectRef idx="0">
            <a:schemeClr val="accent1"/>
          </a:effectRef>
          <a:fontRef idx="minor">
            <a:schemeClr val="tx1"/>
          </a:fontRef>
        </p:style>
      </p:cxnSp>
      <p:pic>
        <p:nvPicPr>
          <p:cNvPr id="157" name="Picture 156"/>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808313" y="4006193"/>
            <a:ext cx="762614" cy="619802"/>
          </a:xfrm>
          <a:prstGeom prst="rect">
            <a:avLst/>
          </a:prstGeom>
        </p:spPr>
      </p:pic>
      <p:pic>
        <p:nvPicPr>
          <p:cNvPr id="159" name="Picture 158"/>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601955" y="862474"/>
            <a:ext cx="609600" cy="609600"/>
          </a:xfrm>
          <a:prstGeom prst="rect">
            <a:avLst/>
          </a:prstGeom>
        </p:spPr>
      </p:pic>
      <p:pic>
        <p:nvPicPr>
          <p:cNvPr id="160" name="Picture 159"/>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246437" y="843044"/>
            <a:ext cx="609600" cy="609600"/>
          </a:xfrm>
          <a:prstGeom prst="rect">
            <a:avLst/>
          </a:prstGeom>
        </p:spPr>
      </p:pic>
      <p:pic>
        <p:nvPicPr>
          <p:cNvPr id="161" name="Picture 160"/>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8446079" y="3214999"/>
            <a:ext cx="762614" cy="619802"/>
          </a:xfrm>
          <a:prstGeom prst="rect">
            <a:avLst/>
          </a:prstGeom>
        </p:spPr>
      </p:pic>
      <p:pic>
        <p:nvPicPr>
          <p:cNvPr id="162" name="Picture 161"/>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9152244" y="3989197"/>
            <a:ext cx="762614" cy="619802"/>
          </a:xfrm>
          <a:prstGeom prst="rect">
            <a:avLst/>
          </a:prstGeom>
        </p:spPr>
      </p:pic>
      <p:pic>
        <p:nvPicPr>
          <p:cNvPr id="163" name="Picture 162"/>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9818313" y="3179677"/>
            <a:ext cx="762614" cy="619802"/>
          </a:xfrm>
          <a:prstGeom prst="rect">
            <a:avLst/>
          </a:prstGeom>
        </p:spPr>
      </p:pic>
      <p:pic>
        <p:nvPicPr>
          <p:cNvPr id="164" name="Picture 163"/>
          <p:cNvPicPr>
            <a:picLocks noChangeAspect="1"/>
          </p:cNvPicPr>
          <p:nvPr/>
        </p:nvPicPr>
        <p:blipFill>
          <a:blip r:embed="rId4">
            <a:clrChange>
              <a:clrFrom>
                <a:srgbClr val="FFFFFF"/>
              </a:clrFrom>
              <a:clrTo>
                <a:srgbClr val="FFFFFF">
                  <a:alpha val="0"/>
                </a:srgbClr>
              </a:clrTo>
            </a:clrChange>
            <a:duotone>
              <a:schemeClr val="bg2">
                <a:shade val="45000"/>
                <a:satMod val="135000"/>
              </a:schemeClr>
              <a:prstClr val="white"/>
            </a:duotone>
          </a:blip>
          <a:stretch>
            <a:fillRect/>
          </a:stretch>
        </p:blipFill>
        <p:spPr>
          <a:xfrm>
            <a:off x="4274549" y="3998883"/>
            <a:ext cx="762614" cy="619802"/>
          </a:xfrm>
          <a:prstGeom prst="rect">
            <a:avLst/>
          </a:prstGeom>
        </p:spPr>
      </p:pic>
      <p:pic>
        <p:nvPicPr>
          <p:cNvPr id="165" name="Picture 164"/>
          <p:cNvPicPr>
            <a:picLocks noChangeAspect="1"/>
          </p:cNvPicPr>
          <p:nvPr/>
        </p:nvPicPr>
        <p:blipFill>
          <a:blip r:embed="rId4">
            <a:clrChange>
              <a:clrFrom>
                <a:srgbClr val="FFFFFF"/>
              </a:clrFrom>
              <a:clrTo>
                <a:srgbClr val="FFFFFF">
                  <a:alpha val="0"/>
                </a:srgbClr>
              </a:clrTo>
            </a:clrChange>
            <a:duotone>
              <a:schemeClr val="bg2">
                <a:shade val="45000"/>
                <a:satMod val="135000"/>
              </a:schemeClr>
              <a:prstClr val="white"/>
            </a:duotone>
          </a:blip>
          <a:stretch>
            <a:fillRect/>
          </a:stretch>
        </p:blipFill>
        <p:spPr>
          <a:xfrm>
            <a:off x="2922668" y="4015668"/>
            <a:ext cx="762614" cy="619802"/>
          </a:xfrm>
          <a:prstGeom prst="rect">
            <a:avLst/>
          </a:prstGeom>
        </p:spPr>
      </p:pic>
      <p:pic>
        <p:nvPicPr>
          <p:cNvPr id="166" name="Picture 165"/>
          <p:cNvPicPr>
            <a:picLocks noChangeAspect="1"/>
          </p:cNvPicPr>
          <p:nvPr/>
        </p:nvPicPr>
        <p:blipFill>
          <a:blip r:embed="rId4">
            <a:clrChange>
              <a:clrFrom>
                <a:srgbClr val="FFFFFF"/>
              </a:clrFrom>
              <a:clrTo>
                <a:srgbClr val="FFFFFF">
                  <a:alpha val="0"/>
                </a:srgbClr>
              </a:clrTo>
            </a:clrChange>
            <a:duotone>
              <a:schemeClr val="bg2">
                <a:shade val="45000"/>
                <a:satMod val="135000"/>
              </a:schemeClr>
              <a:prstClr val="white"/>
            </a:duotone>
          </a:blip>
          <a:stretch>
            <a:fillRect/>
          </a:stretch>
        </p:blipFill>
        <p:spPr>
          <a:xfrm>
            <a:off x="3563813" y="3231113"/>
            <a:ext cx="762614" cy="619802"/>
          </a:xfrm>
          <a:prstGeom prst="rect">
            <a:avLst/>
          </a:prstGeom>
        </p:spPr>
      </p:pic>
      <p:pic>
        <p:nvPicPr>
          <p:cNvPr id="167" name="Picture 166"/>
          <p:cNvPicPr>
            <a:picLocks noChangeAspect="1"/>
          </p:cNvPicPr>
          <p:nvPr/>
        </p:nvPicPr>
        <p:blipFill>
          <a:blip r:embed="rId4">
            <a:clrChange>
              <a:clrFrom>
                <a:srgbClr val="FFFFFF"/>
              </a:clrFrom>
              <a:clrTo>
                <a:srgbClr val="FFFFFF">
                  <a:alpha val="0"/>
                </a:srgbClr>
              </a:clrTo>
            </a:clrChange>
            <a:duotone>
              <a:schemeClr val="bg2">
                <a:shade val="45000"/>
                <a:satMod val="135000"/>
              </a:schemeClr>
              <a:prstClr val="white"/>
            </a:duotone>
          </a:blip>
          <a:stretch>
            <a:fillRect/>
          </a:stretch>
        </p:blipFill>
        <p:spPr>
          <a:xfrm>
            <a:off x="4919111" y="3195615"/>
            <a:ext cx="762614" cy="619802"/>
          </a:xfrm>
          <a:prstGeom prst="rect">
            <a:avLst/>
          </a:prstGeom>
        </p:spPr>
      </p:pic>
      <p:pic>
        <p:nvPicPr>
          <p:cNvPr id="168" name="Picture 167"/>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738950" y="2288767"/>
            <a:ext cx="418327" cy="418327"/>
          </a:xfrm>
          <a:prstGeom prst="rect">
            <a:avLst/>
          </a:prstGeom>
        </p:spPr>
      </p:pic>
      <p:pic>
        <p:nvPicPr>
          <p:cNvPr id="169" name="Picture 168"/>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8171980" y="2279058"/>
            <a:ext cx="420949" cy="420949"/>
          </a:xfrm>
          <a:prstGeom prst="rect">
            <a:avLst/>
          </a:prstGeom>
        </p:spPr>
      </p:pic>
      <p:pic>
        <p:nvPicPr>
          <p:cNvPr id="170" name="Picture 169"/>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930453" y="1867622"/>
            <a:ext cx="407821" cy="407821"/>
          </a:xfrm>
          <a:prstGeom prst="rect">
            <a:avLst/>
          </a:prstGeom>
        </p:spPr>
      </p:pic>
      <p:pic>
        <p:nvPicPr>
          <p:cNvPr id="171" name="Picture 170"/>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8363022" y="1857528"/>
            <a:ext cx="407822" cy="407822"/>
          </a:xfrm>
          <a:prstGeom prst="rect">
            <a:avLst/>
          </a:prstGeom>
        </p:spPr>
      </p:pic>
      <p:pic>
        <p:nvPicPr>
          <p:cNvPr id="172" name="Picture 171"/>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8588171" y="2273010"/>
            <a:ext cx="420949" cy="420949"/>
          </a:xfrm>
          <a:prstGeom prst="rect">
            <a:avLst/>
          </a:prstGeom>
        </p:spPr>
      </p:pic>
      <p:sp>
        <p:nvSpPr>
          <p:cNvPr id="173" name="Title 5"/>
          <p:cNvSpPr txBox="1">
            <a:spLocks/>
          </p:cNvSpPr>
          <p:nvPr/>
        </p:nvSpPr>
        <p:spPr>
          <a:xfrm>
            <a:off x="2483759" y="56640"/>
            <a:ext cx="5250618" cy="917575"/>
          </a:xfrm>
          <a:prstGeom prst="rect">
            <a:avLst/>
          </a:prstGeom>
        </p:spPr>
        <p:txBody>
          <a:bodyPr vert="horz" wrap="square" lIns="149217" tIns="93260" rIns="149217" bIns="93260" rtlCol="0" anchor="t">
            <a:noAutofit/>
          </a:bodyPr>
          <a:lst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563">
              <a:defRPr/>
            </a:pPr>
            <a:r>
              <a:rPr sz="5399" spc="-102">
                <a:gradFill>
                  <a:gsLst>
                    <a:gs pos="1250">
                      <a:srgbClr val="505050"/>
                    </a:gs>
                    <a:gs pos="100000">
                      <a:srgbClr val="505050"/>
                    </a:gs>
                  </a:gsLst>
                  <a:lin ang="5400000" scaled="0"/>
                </a:gradFill>
                <a:latin typeface="Segoe UI Light"/>
              </a:rPr>
              <a:t>- DB level failover</a:t>
            </a:r>
          </a:p>
        </p:txBody>
      </p:sp>
      <p:sp>
        <p:nvSpPr>
          <p:cNvPr id="174" name="Title 5"/>
          <p:cNvSpPr txBox="1">
            <a:spLocks/>
          </p:cNvSpPr>
          <p:nvPr/>
        </p:nvSpPr>
        <p:spPr>
          <a:xfrm>
            <a:off x="7513637" y="63878"/>
            <a:ext cx="4724400" cy="917575"/>
          </a:xfrm>
          <a:prstGeom prst="rect">
            <a:avLst/>
          </a:prstGeom>
        </p:spPr>
        <p:txBody>
          <a:bodyPr vert="horz" wrap="square" lIns="149217" tIns="93260" rIns="149217" bIns="93260" rtlCol="0" anchor="t">
            <a:noAutofit/>
          </a:bodyPr>
          <a:lst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563">
              <a:defRPr/>
            </a:pPr>
            <a:r>
              <a:rPr sz="5399" spc="-102">
                <a:gradFill>
                  <a:gsLst>
                    <a:gs pos="1250">
                      <a:srgbClr val="505050"/>
                    </a:gs>
                    <a:gs pos="100000">
                      <a:srgbClr val="505050"/>
                    </a:gs>
                  </a:gsLst>
                  <a:lin ang="5400000" scaled="0"/>
                </a:gradFill>
                <a:latin typeface="Segoe UI Light"/>
              </a:rPr>
              <a:t>- Active/Active</a:t>
            </a:r>
          </a:p>
        </p:txBody>
      </p:sp>
      <p:sp>
        <p:nvSpPr>
          <p:cNvPr id="175" name="Rectangle 174"/>
          <p:cNvSpPr/>
          <p:nvPr/>
        </p:nvSpPr>
        <p:spPr>
          <a:xfrm>
            <a:off x="393878" y="5382712"/>
            <a:ext cx="11746462" cy="1391150"/>
          </a:xfrm>
          <a:prstGeom prst="rect">
            <a:avLst/>
          </a:prstGeom>
        </p:spPr>
        <p:txBody>
          <a:bodyPr wrap="square">
            <a:spAutoFit/>
          </a:bodyPr>
          <a:lstStyle/>
          <a:p>
            <a:pPr marL="349724" lvl="1" indent="-349724" defTabSz="932597">
              <a:lnSpc>
                <a:spcPct val="90000"/>
              </a:lnSpc>
              <a:spcBef>
                <a:spcPct val="20000"/>
              </a:spcBef>
              <a:spcAft>
                <a:spcPts val="612"/>
              </a:spcAft>
              <a:buSzPct val="90000"/>
              <a:buFont typeface="Arial" panose="020B0604020202020204" pitchFamily="34" charset="0"/>
              <a:buChar char="•"/>
            </a:pPr>
            <a:r>
              <a:rPr lang="en-US" sz="2400" dirty="0" smtClean="0">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rPr>
              <a:t>Failover DBs, not Farms. </a:t>
            </a:r>
            <a:endParaRPr lang="en-US" sz="2400" dirty="0">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endParaRPr>
          </a:p>
          <a:p>
            <a:pPr marL="349724" lvl="1" indent="-349724" defTabSz="932597">
              <a:lnSpc>
                <a:spcPct val="90000"/>
              </a:lnSpc>
              <a:spcBef>
                <a:spcPct val="20000"/>
              </a:spcBef>
              <a:spcAft>
                <a:spcPts val="612"/>
              </a:spcAft>
              <a:buSzPct val="90000"/>
              <a:buFont typeface="Arial" panose="020B0604020202020204" pitchFamily="34" charset="0"/>
              <a:buChar char="•"/>
            </a:pPr>
            <a:r>
              <a:rPr lang="en-US" sz="2400" dirty="0" smtClean="0">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rPr>
              <a:t>Handle single DB failure quickly.</a:t>
            </a:r>
          </a:p>
          <a:p>
            <a:pPr marL="349724" lvl="1" indent="-349724" defTabSz="932597">
              <a:lnSpc>
                <a:spcPct val="90000"/>
              </a:lnSpc>
              <a:spcBef>
                <a:spcPct val="20000"/>
              </a:spcBef>
              <a:spcAft>
                <a:spcPts val="612"/>
              </a:spcAft>
              <a:buSzPct val="90000"/>
              <a:buFont typeface="Arial" panose="020B0604020202020204" pitchFamily="34" charset="0"/>
              <a:buChar char="•"/>
            </a:pPr>
            <a:r>
              <a:rPr lang="en-US" sz="2400" dirty="0" smtClean="0">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rPr>
              <a:t>Handle Farm or DC failure without waiting for 99</a:t>
            </a:r>
            <a:r>
              <a:rPr lang="en-US" sz="2400" baseline="30000" dirty="0" smtClean="0">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rPr>
              <a:t>th</a:t>
            </a:r>
            <a:r>
              <a:rPr lang="en-US" sz="2400" dirty="0" smtClean="0">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rPr>
              <a:t> percentile</a:t>
            </a:r>
            <a:endParaRPr lang="en-US" sz="2400" dirty="0">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endParaRPr>
          </a:p>
        </p:txBody>
      </p:sp>
      <p:sp>
        <p:nvSpPr>
          <p:cNvPr id="181" name="Title 5"/>
          <p:cNvSpPr txBox="1">
            <a:spLocks/>
          </p:cNvSpPr>
          <p:nvPr/>
        </p:nvSpPr>
        <p:spPr>
          <a:xfrm>
            <a:off x="274463" y="56640"/>
            <a:ext cx="2280846" cy="917575"/>
          </a:xfrm>
          <a:prstGeom prst="rect">
            <a:avLst/>
          </a:prstGeom>
        </p:spPr>
        <p:txBody>
          <a:bodyPr vert="horz" wrap="square" lIns="149217" tIns="93260" rIns="149217" bIns="93260" rtlCol="0" anchor="t">
            <a:noAutofit/>
          </a:bodyPr>
          <a:lst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563">
              <a:defRPr/>
            </a:pPr>
            <a:r>
              <a:rPr sz="5399" spc="-102" err="1">
                <a:gradFill>
                  <a:gsLst>
                    <a:gs pos="1250">
                      <a:srgbClr val="505050"/>
                    </a:gs>
                    <a:gs pos="100000">
                      <a:srgbClr val="505050"/>
                    </a:gs>
                  </a:gsLst>
                  <a:lin ang="5400000" scaled="0"/>
                </a:gradFill>
                <a:latin typeface="Segoe UI Light"/>
              </a:rPr>
              <a:t>MinDB</a:t>
            </a:r>
            <a:endParaRPr sz="5399" spc="-102">
              <a:gradFill>
                <a:gsLst>
                  <a:gs pos="1250">
                    <a:srgbClr val="505050"/>
                  </a:gs>
                  <a:gs pos="100000">
                    <a:srgbClr val="505050"/>
                  </a:gs>
                </a:gsLst>
                <a:lin ang="5400000" scaled="0"/>
              </a:gradFill>
              <a:latin typeface="Segoe UI Light"/>
            </a:endParaRPr>
          </a:p>
        </p:txBody>
      </p:sp>
      <p:cxnSp>
        <p:nvCxnSpPr>
          <p:cNvPr id="176" name="Straight Connector 175"/>
          <p:cNvCxnSpPr/>
          <p:nvPr/>
        </p:nvCxnSpPr>
        <p:spPr>
          <a:xfrm>
            <a:off x="2156988" y="4538331"/>
            <a:ext cx="477536" cy="288849"/>
          </a:xfrm>
          <a:prstGeom prst="line">
            <a:avLst/>
          </a:prstGeom>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220769" y="5577430"/>
            <a:ext cx="12017268" cy="1597425"/>
          </a:xfrm>
          <a:prstGeom prst="rect">
            <a:avLst/>
          </a:prstGeom>
        </p:spPr>
        <p:txBody>
          <a:bodyPr wrap="square" numCol="2">
            <a:spAutoFit/>
          </a:bodyPr>
          <a:lstStyle/>
          <a:p>
            <a:pPr marL="349724" lvl="1" indent="-349724" defTabSz="932597">
              <a:lnSpc>
                <a:spcPct val="90000"/>
              </a:lnSpc>
              <a:spcBef>
                <a:spcPct val="20000"/>
              </a:spcBef>
              <a:spcAft>
                <a:spcPts val="612"/>
              </a:spcAft>
              <a:buSzPct val="90000"/>
              <a:buFont typeface="Arial" panose="020B0604020202020204" pitchFamily="34" charset="0"/>
              <a:buChar char="•"/>
            </a:pPr>
            <a:r>
              <a:rPr lang="en-US" sz="2800" dirty="0">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rPr>
              <a:t>Traffic is Active in both NWs</a:t>
            </a:r>
          </a:p>
          <a:p>
            <a:pPr marL="349724" lvl="1" indent="-349724" defTabSz="932597">
              <a:lnSpc>
                <a:spcPct val="90000"/>
              </a:lnSpc>
              <a:spcBef>
                <a:spcPct val="20000"/>
              </a:spcBef>
              <a:spcAft>
                <a:spcPts val="612"/>
              </a:spcAft>
              <a:buSzPct val="90000"/>
              <a:buFont typeface="Arial" panose="020B0604020202020204" pitchFamily="34" charset="0"/>
              <a:buChar char="•"/>
            </a:pPr>
            <a:r>
              <a:rPr lang="en-US" sz="2800" dirty="0">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rPr>
              <a:t>DR compute capacity fully utilized</a:t>
            </a:r>
          </a:p>
          <a:p>
            <a:pPr marL="349724" lvl="1" indent="-349724" defTabSz="932597">
              <a:lnSpc>
                <a:spcPct val="90000"/>
              </a:lnSpc>
              <a:spcBef>
                <a:spcPct val="20000"/>
              </a:spcBef>
              <a:spcAft>
                <a:spcPts val="612"/>
              </a:spcAft>
              <a:buSzPct val="90000"/>
              <a:buFont typeface="Arial" panose="020B0604020202020204" pitchFamily="34" charset="0"/>
              <a:buChar char="•"/>
            </a:pPr>
            <a:endParaRPr lang="en-US" sz="2800" dirty="0" smtClean="0">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endParaRPr>
          </a:p>
          <a:p>
            <a:pPr marL="349724" lvl="1" indent="-349724" defTabSz="932597">
              <a:lnSpc>
                <a:spcPct val="90000"/>
              </a:lnSpc>
              <a:spcBef>
                <a:spcPct val="20000"/>
              </a:spcBef>
              <a:spcAft>
                <a:spcPts val="612"/>
              </a:spcAft>
              <a:buSzPct val="90000"/>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rPr>
              <a:t>Total </a:t>
            </a:r>
            <a:r>
              <a:rPr lang="en-US" sz="2800" dirty="0">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rPr>
              <a:t>Failover in </a:t>
            </a:r>
            <a:r>
              <a:rPr lang="en-US" sz="2800" dirty="0" smtClean="0">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rPr>
              <a:t>minutes</a:t>
            </a:r>
          </a:p>
          <a:p>
            <a:pPr marL="349724" lvl="1" indent="-349724" defTabSz="932597">
              <a:lnSpc>
                <a:spcPct val="90000"/>
              </a:lnSpc>
              <a:spcBef>
                <a:spcPct val="20000"/>
              </a:spcBef>
              <a:spcAft>
                <a:spcPts val="612"/>
              </a:spcAft>
              <a:buSzPct val="90000"/>
              <a:buFont typeface="Arial" panose="020B0604020202020204" pitchFamily="34" charset="0"/>
              <a:buChar char="•"/>
            </a:pPr>
            <a:r>
              <a:rPr lang="en-US" sz="2800" dirty="0" err="1">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rPr>
              <a:t>AlwaysOn</a:t>
            </a:r>
            <a:r>
              <a:rPr lang="en-US" sz="2800" dirty="0">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rPr>
              <a:t>* for sync/</a:t>
            </a:r>
            <a:r>
              <a:rPr lang="en-US" sz="2800" dirty="0" err="1">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rPr>
              <a:t>async</a:t>
            </a:r>
            <a:r>
              <a:rPr lang="en-US" sz="2800" dirty="0">
                <a:gradFill>
                  <a:gsLst>
                    <a:gs pos="2917">
                      <a:srgbClr val="505050"/>
                    </a:gs>
                    <a:gs pos="30000">
                      <a:srgbClr val="505050"/>
                    </a:gs>
                  </a:gsLst>
                  <a:lin ang="5400000" scaled="0"/>
                </a:gradFill>
                <a:latin typeface="Segoe UI Light" panose="020B0502040204020203" pitchFamily="34" charset="0"/>
                <a:cs typeface="Segoe UI Light" panose="020B0502040204020203" pitchFamily="34" charset="0"/>
              </a:rPr>
              <a:t> replication</a:t>
            </a:r>
          </a:p>
        </p:txBody>
      </p:sp>
      <p:sp>
        <p:nvSpPr>
          <p:cNvPr id="100" name="TextBox 99"/>
          <p:cNvSpPr txBox="1"/>
          <p:nvPr/>
        </p:nvSpPr>
        <p:spPr>
          <a:xfrm>
            <a:off x="9932475" y="1345940"/>
            <a:ext cx="1162562" cy="282513"/>
          </a:xfrm>
          <a:prstGeom prst="rect">
            <a:avLst/>
          </a:prstGeom>
          <a:solidFill>
            <a:schemeClr val="bg1"/>
          </a:solidFill>
        </p:spPr>
        <p:txBody>
          <a:bodyPr wrap="none" tIns="0" bIns="0" rtlCol="0">
            <a:spAutoFit/>
          </a:bodyPr>
          <a:lstStyle/>
          <a:p>
            <a:pPr algn="r" defTabSz="932597"/>
            <a:r>
              <a:rPr lang="en-US" sz="1836" dirty="0" smtClean="0">
                <a:solidFill>
                  <a:prstClr val="black"/>
                </a:solidFill>
                <a:latin typeface="Segoe UI Light" panose="020B0502040204020203" pitchFamily="34" charset="0"/>
                <a:cs typeface="Segoe UI Light" panose="020B0502040204020203" pitchFamily="34" charset="0"/>
              </a:rPr>
              <a:t>    ACTIVE</a:t>
            </a:r>
            <a:endParaRPr lang="en-US" sz="1836" dirty="0">
              <a:solidFill>
                <a:prstClr val="black"/>
              </a:soli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571229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6"/>
                                        </p:tgtEl>
                                        <p:attrNameLst>
                                          <p:attrName>style.visibility</p:attrName>
                                        </p:attrNameLst>
                                      </p:cBhvr>
                                      <p:to>
                                        <p:strVal val="visible"/>
                                      </p:to>
                                    </p:set>
                                  </p:childTnLst>
                                </p:cTn>
                              </p:par>
                              <p:par>
                                <p:cTn id="9" presetID="10" presetClass="entr" presetSubtype="0" fill="hold" nodeType="withEffect">
                                  <p:stCondLst>
                                    <p:cond delay="250"/>
                                  </p:stCondLst>
                                  <p:childTnLst>
                                    <p:set>
                                      <p:cBhvr>
                                        <p:cTn id="10" dur="1" fill="hold">
                                          <p:stCondLst>
                                            <p:cond delay="0"/>
                                          </p:stCondLst>
                                        </p:cTn>
                                        <p:tgtEl>
                                          <p:spTgt spid="129"/>
                                        </p:tgtEl>
                                        <p:attrNameLst>
                                          <p:attrName>style.visibility</p:attrName>
                                        </p:attrNameLst>
                                      </p:cBhvr>
                                      <p:to>
                                        <p:strVal val="visible"/>
                                      </p:to>
                                    </p:set>
                                    <p:animEffect transition="in" filter="fade">
                                      <p:cBhvr>
                                        <p:cTn id="11" dur="500"/>
                                        <p:tgtEl>
                                          <p:spTgt spid="129"/>
                                        </p:tgtEl>
                                      </p:cBhvr>
                                    </p:animEffect>
                                  </p:childTnLst>
                                </p:cTn>
                              </p:par>
                              <p:par>
                                <p:cTn id="12" presetID="10" presetClass="entr" presetSubtype="0" fill="hold" nodeType="withEffect">
                                  <p:stCondLst>
                                    <p:cond delay="250"/>
                                  </p:stCondLst>
                                  <p:childTnLst>
                                    <p:set>
                                      <p:cBhvr>
                                        <p:cTn id="13" dur="1" fill="hold">
                                          <p:stCondLst>
                                            <p:cond delay="0"/>
                                          </p:stCondLst>
                                        </p:cTn>
                                        <p:tgtEl>
                                          <p:spTgt spid="160"/>
                                        </p:tgtEl>
                                        <p:attrNameLst>
                                          <p:attrName>style.visibility</p:attrName>
                                        </p:attrNameLst>
                                      </p:cBhvr>
                                      <p:to>
                                        <p:strVal val="visible"/>
                                      </p:to>
                                    </p:set>
                                    <p:animEffect transition="in" filter="fade">
                                      <p:cBhvr>
                                        <p:cTn id="14" dur="500"/>
                                        <p:tgtEl>
                                          <p:spTgt spid="160"/>
                                        </p:tgtEl>
                                      </p:cBhvr>
                                    </p:animEffect>
                                  </p:childTnLst>
                                </p:cTn>
                              </p:par>
                              <p:par>
                                <p:cTn id="15" presetID="10" presetClass="entr" presetSubtype="0" fill="hold" nodeType="withEffect">
                                  <p:stCondLst>
                                    <p:cond delay="250"/>
                                  </p:stCondLst>
                                  <p:childTnLst>
                                    <p:set>
                                      <p:cBhvr>
                                        <p:cTn id="16" dur="1" fill="hold">
                                          <p:stCondLst>
                                            <p:cond delay="0"/>
                                          </p:stCondLst>
                                        </p:cTn>
                                        <p:tgtEl>
                                          <p:spTgt spid="159"/>
                                        </p:tgtEl>
                                        <p:attrNameLst>
                                          <p:attrName>style.visibility</p:attrName>
                                        </p:attrNameLst>
                                      </p:cBhvr>
                                      <p:to>
                                        <p:strVal val="visible"/>
                                      </p:to>
                                    </p:set>
                                    <p:animEffect transition="in" filter="fade">
                                      <p:cBhvr>
                                        <p:cTn id="17" dur="500"/>
                                        <p:tgtEl>
                                          <p:spTgt spid="15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56"/>
                                        </p:tgtEl>
                                      </p:cBhvr>
                                    </p:animEffect>
                                    <p:set>
                                      <p:cBhvr>
                                        <p:cTn id="22" dur="1" fill="hold">
                                          <p:stCondLst>
                                            <p:cond delay="499"/>
                                          </p:stCondLst>
                                        </p:cTn>
                                        <p:tgtEl>
                                          <p:spTgt spid="156"/>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76"/>
                                        </p:tgtEl>
                                      </p:cBhvr>
                                    </p:animEffect>
                                    <p:set>
                                      <p:cBhvr>
                                        <p:cTn id="25" dur="1" fill="hold">
                                          <p:stCondLst>
                                            <p:cond delay="499"/>
                                          </p:stCondLst>
                                        </p:cTn>
                                        <p:tgtEl>
                                          <p:spTgt spid="176"/>
                                        </p:tgtEl>
                                        <p:attrNameLst>
                                          <p:attrName>style.visibility</p:attrName>
                                        </p:attrNameLst>
                                      </p:cBhvr>
                                      <p:to>
                                        <p:strVal val="hidden"/>
                                      </p:to>
                                    </p:set>
                                  </p:childTnLst>
                                </p:cTn>
                              </p:par>
                              <p:par>
                                <p:cTn id="26" presetID="1" presetClass="exit" presetSubtype="0" fill="hold" nodeType="withEffect">
                                  <p:stCondLst>
                                    <p:cond delay="0"/>
                                  </p:stCondLst>
                                  <p:childTnLst>
                                    <p:set>
                                      <p:cBhvr>
                                        <p:cTn id="27" dur="1" fill="hold">
                                          <p:stCondLst>
                                            <p:cond delay="0"/>
                                          </p:stCondLst>
                                        </p:cTn>
                                        <p:tgtEl>
                                          <p:spTgt spid="40"/>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102"/>
                                        </p:tgtEl>
                                        <p:attrNameLst>
                                          <p:attrName>style.visibility</p:attrName>
                                        </p:attrNameLst>
                                      </p:cBhvr>
                                      <p:to>
                                        <p:strVal val="visible"/>
                                      </p:to>
                                    </p:set>
                                    <p:animEffect transition="in" filter="fade">
                                      <p:cBhvr>
                                        <p:cTn id="30" dur="500"/>
                                        <p:tgtEl>
                                          <p:spTgt spid="102"/>
                                        </p:tgtEl>
                                      </p:cBhvr>
                                    </p:animEffect>
                                  </p:childTnLst>
                                </p:cTn>
                              </p:par>
                            </p:childTnLst>
                          </p:cTn>
                        </p:par>
                        <p:par>
                          <p:cTn id="31" fill="hold">
                            <p:stCondLst>
                              <p:cond delay="500"/>
                            </p:stCondLst>
                            <p:childTnLst>
                              <p:par>
                                <p:cTn id="32" presetID="22" presetClass="entr" presetSubtype="4" fill="hold" nodeType="afterEffect">
                                  <p:stCondLst>
                                    <p:cond delay="1000"/>
                                  </p:stCondLst>
                                  <p:childTnLst>
                                    <p:set>
                                      <p:cBhvr>
                                        <p:cTn id="33" dur="1" fill="hold">
                                          <p:stCondLst>
                                            <p:cond delay="0"/>
                                          </p:stCondLst>
                                        </p:cTn>
                                        <p:tgtEl>
                                          <p:spTgt spid="164"/>
                                        </p:tgtEl>
                                        <p:attrNameLst>
                                          <p:attrName>style.visibility</p:attrName>
                                        </p:attrNameLst>
                                      </p:cBhvr>
                                      <p:to>
                                        <p:strVal val="visible"/>
                                      </p:to>
                                    </p:set>
                                    <p:animEffect transition="in" filter="wipe(down)">
                                      <p:cBhvr>
                                        <p:cTn id="34" dur="500"/>
                                        <p:tgtEl>
                                          <p:spTgt spid="164"/>
                                        </p:tgtEl>
                                      </p:cBhvr>
                                    </p:animEffect>
                                  </p:childTnLst>
                                </p:cTn>
                              </p:par>
                              <p:par>
                                <p:cTn id="35" presetID="22" presetClass="entr" presetSubtype="4" fill="hold" nodeType="withEffect">
                                  <p:stCondLst>
                                    <p:cond delay="1000"/>
                                  </p:stCondLst>
                                  <p:childTnLst>
                                    <p:set>
                                      <p:cBhvr>
                                        <p:cTn id="36" dur="1" fill="hold">
                                          <p:stCondLst>
                                            <p:cond delay="0"/>
                                          </p:stCondLst>
                                        </p:cTn>
                                        <p:tgtEl>
                                          <p:spTgt spid="165"/>
                                        </p:tgtEl>
                                        <p:attrNameLst>
                                          <p:attrName>style.visibility</p:attrName>
                                        </p:attrNameLst>
                                      </p:cBhvr>
                                      <p:to>
                                        <p:strVal val="visible"/>
                                      </p:to>
                                    </p:set>
                                    <p:animEffect transition="in" filter="wipe(down)">
                                      <p:cBhvr>
                                        <p:cTn id="37" dur="500"/>
                                        <p:tgtEl>
                                          <p:spTgt spid="165"/>
                                        </p:tgtEl>
                                      </p:cBhvr>
                                    </p:animEffect>
                                  </p:childTnLst>
                                </p:cTn>
                              </p:par>
                              <p:par>
                                <p:cTn id="38" presetID="22" presetClass="entr" presetSubtype="4" fill="hold" nodeType="withEffect">
                                  <p:stCondLst>
                                    <p:cond delay="1000"/>
                                  </p:stCondLst>
                                  <p:childTnLst>
                                    <p:set>
                                      <p:cBhvr>
                                        <p:cTn id="39" dur="1" fill="hold">
                                          <p:stCondLst>
                                            <p:cond delay="0"/>
                                          </p:stCondLst>
                                        </p:cTn>
                                        <p:tgtEl>
                                          <p:spTgt spid="166"/>
                                        </p:tgtEl>
                                        <p:attrNameLst>
                                          <p:attrName>style.visibility</p:attrName>
                                        </p:attrNameLst>
                                      </p:cBhvr>
                                      <p:to>
                                        <p:strVal val="visible"/>
                                      </p:to>
                                    </p:set>
                                    <p:animEffect transition="in" filter="wipe(down)">
                                      <p:cBhvr>
                                        <p:cTn id="40" dur="500"/>
                                        <p:tgtEl>
                                          <p:spTgt spid="166"/>
                                        </p:tgtEl>
                                      </p:cBhvr>
                                    </p:animEffect>
                                  </p:childTnLst>
                                </p:cTn>
                              </p:par>
                              <p:par>
                                <p:cTn id="41" presetID="22" presetClass="entr" presetSubtype="4" fill="hold" nodeType="withEffect">
                                  <p:stCondLst>
                                    <p:cond delay="1000"/>
                                  </p:stCondLst>
                                  <p:childTnLst>
                                    <p:set>
                                      <p:cBhvr>
                                        <p:cTn id="42" dur="1" fill="hold">
                                          <p:stCondLst>
                                            <p:cond delay="0"/>
                                          </p:stCondLst>
                                        </p:cTn>
                                        <p:tgtEl>
                                          <p:spTgt spid="167"/>
                                        </p:tgtEl>
                                        <p:attrNameLst>
                                          <p:attrName>style.visibility</p:attrName>
                                        </p:attrNameLst>
                                      </p:cBhvr>
                                      <p:to>
                                        <p:strVal val="visible"/>
                                      </p:to>
                                    </p:set>
                                    <p:animEffect transition="in" filter="wipe(down)">
                                      <p:cBhvr>
                                        <p:cTn id="43" dur="500"/>
                                        <p:tgtEl>
                                          <p:spTgt spid="167"/>
                                        </p:tgtEl>
                                      </p:cBhvr>
                                    </p:animEffect>
                                  </p:childTnLst>
                                </p:cTn>
                              </p:par>
                            </p:childTnLst>
                          </p:cTn>
                        </p:par>
                        <p:par>
                          <p:cTn id="44" fill="hold">
                            <p:stCondLst>
                              <p:cond delay="2000"/>
                            </p:stCondLst>
                            <p:childTnLst>
                              <p:par>
                                <p:cTn id="45" presetID="10" presetClass="entr" presetSubtype="0" fill="hold" grpId="0" nodeType="afterEffect">
                                  <p:stCondLst>
                                    <p:cond delay="750"/>
                                  </p:stCondLst>
                                  <p:childTnLst>
                                    <p:set>
                                      <p:cBhvr>
                                        <p:cTn id="46" dur="1" fill="hold">
                                          <p:stCondLst>
                                            <p:cond delay="0"/>
                                          </p:stCondLst>
                                        </p:cTn>
                                        <p:tgtEl>
                                          <p:spTgt spid="101"/>
                                        </p:tgtEl>
                                        <p:attrNameLst>
                                          <p:attrName>style.visibility</p:attrName>
                                        </p:attrNameLst>
                                      </p:cBhvr>
                                      <p:to>
                                        <p:strVal val="visible"/>
                                      </p:to>
                                    </p:set>
                                    <p:animEffect transition="in" filter="fade">
                                      <p:cBhvr>
                                        <p:cTn id="47" dur="500"/>
                                        <p:tgtEl>
                                          <p:spTgt spid="101"/>
                                        </p:tgtEl>
                                      </p:cBhvr>
                                    </p:animEffect>
                                  </p:childTnLst>
                                </p:cTn>
                              </p:par>
                            </p:childTnLst>
                          </p:cTn>
                        </p:par>
                        <p:par>
                          <p:cTn id="48" fill="hold">
                            <p:stCondLst>
                              <p:cond delay="3250"/>
                            </p:stCondLst>
                            <p:childTnLst>
                              <p:par>
                                <p:cTn id="49" presetID="1" presetClass="entr" presetSubtype="0" fill="hold" nodeType="afterEffect">
                                  <p:stCondLst>
                                    <p:cond delay="750"/>
                                  </p:stCondLst>
                                  <p:childTnLst>
                                    <p:set>
                                      <p:cBhvr>
                                        <p:cTn id="50" dur="1" fill="hold">
                                          <p:stCondLst>
                                            <p:cond delay="0"/>
                                          </p:stCondLst>
                                        </p:cTn>
                                        <p:tgtEl>
                                          <p:spTgt spid="157"/>
                                        </p:tgtEl>
                                        <p:attrNameLst>
                                          <p:attrName>style.visibility</p:attrName>
                                        </p:attrNameLst>
                                      </p:cBhvr>
                                      <p:to>
                                        <p:strVal val="visible"/>
                                      </p:to>
                                    </p:set>
                                  </p:childTnLst>
                                </p:cTn>
                              </p:par>
                              <p:par>
                                <p:cTn id="51" presetID="22" presetClass="entr" presetSubtype="4" fill="hold" nodeType="withEffect">
                                  <p:stCondLst>
                                    <p:cond delay="750"/>
                                  </p:stCondLst>
                                  <p:childTnLst>
                                    <p:set>
                                      <p:cBhvr>
                                        <p:cTn id="52" dur="1" fill="hold">
                                          <p:stCondLst>
                                            <p:cond delay="0"/>
                                          </p:stCondLst>
                                        </p:cTn>
                                        <p:tgtEl>
                                          <p:spTgt spid="161"/>
                                        </p:tgtEl>
                                        <p:attrNameLst>
                                          <p:attrName>style.visibility</p:attrName>
                                        </p:attrNameLst>
                                      </p:cBhvr>
                                      <p:to>
                                        <p:strVal val="visible"/>
                                      </p:to>
                                    </p:set>
                                    <p:animEffect transition="in" filter="wipe(down)">
                                      <p:cBhvr>
                                        <p:cTn id="53" dur="500"/>
                                        <p:tgtEl>
                                          <p:spTgt spid="161"/>
                                        </p:tgtEl>
                                      </p:cBhvr>
                                    </p:animEffect>
                                  </p:childTnLst>
                                </p:cTn>
                              </p:par>
                              <p:par>
                                <p:cTn id="54" presetID="22" presetClass="entr" presetSubtype="4" fill="hold" nodeType="withEffect">
                                  <p:stCondLst>
                                    <p:cond delay="750"/>
                                  </p:stCondLst>
                                  <p:childTnLst>
                                    <p:set>
                                      <p:cBhvr>
                                        <p:cTn id="55" dur="1" fill="hold">
                                          <p:stCondLst>
                                            <p:cond delay="0"/>
                                          </p:stCondLst>
                                        </p:cTn>
                                        <p:tgtEl>
                                          <p:spTgt spid="162"/>
                                        </p:tgtEl>
                                        <p:attrNameLst>
                                          <p:attrName>style.visibility</p:attrName>
                                        </p:attrNameLst>
                                      </p:cBhvr>
                                      <p:to>
                                        <p:strVal val="visible"/>
                                      </p:to>
                                    </p:set>
                                    <p:animEffect transition="in" filter="wipe(down)">
                                      <p:cBhvr>
                                        <p:cTn id="56" dur="500"/>
                                        <p:tgtEl>
                                          <p:spTgt spid="162"/>
                                        </p:tgtEl>
                                      </p:cBhvr>
                                    </p:animEffect>
                                  </p:childTnLst>
                                </p:cTn>
                              </p:par>
                              <p:par>
                                <p:cTn id="57" presetID="22" presetClass="entr" presetSubtype="4" fill="hold" nodeType="withEffect">
                                  <p:stCondLst>
                                    <p:cond delay="750"/>
                                  </p:stCondLst>
                                  <p:childTnLst>
                                    <p:set>
                                      <p:cBhvr>
                                        <p:cTn id="58" dur="1" fill="hold">
                                          <p:stCondLst>
                                            <p:cond delay="0"/>
                                          </p:stCondLst>
                                        </p:cTn>
                                        <p:tgtEl>
                                          <p:spTgt spid="163"/>
                                        </p:tgtEl>
                                        <p:attrNameLst>
                                          <p:attrName>style.visibility</p:attrName>
                                        </p:attrNameLst>
                                      </p:cBhvr>
                                      <p:to>
                                        <p:strVal val="visible"/>
                                      </p:to>
                                    </p:set>
                                    <p:animEffect transition="in" filter="wipe(down)">
                                      <p:cBhvr>
                                        <p:cTn id="59" dur="500"/>
                                        <p:tgtEl>
                                          <p:spTgt spid="163"/>
                                        </p:tgtEl>
                                      </p:cBhvr>
                                    </p:animEffect>
                                  </p:childTnLst>
                                </p:cTn>
                              </p:par>
                            </p:childTnLst>
                          </p:cTn>
                        </p:par>
                        <p:par>
                          <p:cTn id="60" fill="hold">
                            <p:stCondLst>
                              <p:cond delay="4500"/>
                            </p:stCondLst>
                            <p:childTnLst>
                              <p:par>
                                <p:cTn id="61" presetID="10" presetClass="entr" presetSubtype="0" fill="hold" grpId="0" nodeType="afterEffect">
                                  <p:stCondLst>
                                    <p:cond delay="750"/>
                                  </p:stCondLst>
                                  <p:childTnLst>
                                    <p:set>
                                      <p:cBhvr>
                                        <p:cTn id="62" dur="1" fill="hold">
                                          <p:stCondLst>
                                            <p:cond delay="0"/>
                                          </p:stCondLst>
                                        </p:cTn>
                                        <p:tgtEl>
                                          <p:spTgt spid="175"/>
                                        </p:tgtEl>
                                        <p:attrNameLst>
                                          <p:attrName>style.visibility</p:attrName>
                                        </p:attrNameLst>
                                      </p:cBhvr>
                                      <p:to>
                                        <p:strVal val="visible"/>
                                      </p:to>
                                    </p:set>
                                    <p:animEffect transition="in" filter="fade">
                                      <p:cBhvr>
                                        <p:cTn id="63" dur="500"/>
                                        <p:tgtEl>
                                          <p:spTgt spid="17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nodeType="clickEffect">
                                  <p:stCondLst>
                                    <p:cond delay="0"/>
                                  </p:stCondLst>
                                  <p:childTnLst>
                                    <p:set>
                                      <p:cBhvr>
                                        <p:cTn id="67" dur="1" fill="hold">
                                          <p:stCondLst>
                                            <p:cond delay="0"/>
                                          </p:stCondLst>
                                        </p:cTn>
                                        <p:tgtEl>
                                          <p:spTgt spid="171"/>
                                        </p:tgtEl>
                                        <p:attrNameLst>
                                          <p:attrName>style.visibility</p:attrName>
                                        </p:attrNameLst>
                                      </p:cBhvr>
                                      <p:to>
                                        <p:strVal val="visible"/>
                                      </p:to>
                                    </p:set>
                                    <p:animEffect transition="in" filter="wipe(down)">
                                      <p:cBhvr>
                                        <p:cTn id="68" dur="500"/>
                                        <p:tgtEl>
                                          <p:spTgt spid="171"/>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174"/>
                                        </p:tgtEl>
                                        <p:attrNameLst>
                                          <p:attrName>style.visibility</p:attrName>
                                        </p:attrNameLst>
                                      </p:cBhvr>
                                      <p:to>
                                        <p:strVal val="visible"/>
                                      </p:to>
                                    </p:set>
                                    <p:animEffect transition="in" filter="fade">
                                      <p:cBhvr>
                                        <p:cTn id="71" dur="1000"/>
                                        <p:tgtEl>
                                          <p:spTgt spid="174"/>
                                        </p:tgtEl>
                                      </p:cBhvr>
                                    </p:animEffect>
                                    <p:anim calcmode="lin" valueType="num">
                                      <p:cBhvr>
                                        <p:cTn id="72" dur="1000" fill="hold"/>
                                        <p:tgtEl>
                                          <p:spTgt spid="174"/>
                                        </p:tgtEl>
                                        <p:attrNameLst>
                                          <p:attrName>ppt_x</p:attrName>
                                        </p:attrNameLst>
                                      </p:cBhvr>
                                      <p:tavLst>
                                        <p:tav tm="0">
                                          <p:val>
                                            <p:strVal val="#ppt_x"/>
                                          </p:val>
                                        </p:tav>
                                        <p:tav tm="100000">
                                          <p:val>
                                            <p:strVal val="#ppt_x"/>
                                          </p:val>
                                        </p:tav>
                                      </p:tavLst>
                                    </p:anim>
                                    <p:anim calcmode="lin" valueType="num">
                                      <p:cBhvr>
                                        <p:cTn id="73" dur="1000" fill="hold"/>
                                        <p:tgtEl>
                                          <p:spTgt spid="174"/>
                                        </p:tgtEl>
                                        <p:attrNameLst>
                                          <p:attrName>ppt_y</p:attrName>
                                        </p:attrNameLst>
                                      </p:cBhvr>
                                      <p:tavLst>
                                        <p:tav tm="0">
                                          <p:val>
                                            <p:strVal val="#ppt_y+.1"/>
                                          </p:val>
                                        </p:tav>
                                        <p:tav tm="100000">
                                          <p:val>
                                            <p:strVal val="#ppt_y"/>
                                          </p:val>
                                        </p:tav>
                                      </p:tavLst>
                                    </p:anim>
                                  </p:childTnLst>
                                </p:cTn>
                              </p:par>
                              <p:par>
                                <p:cTn id="74" presetID="10" presetClass="exit" presetSubtype="0" fill="hold" grpId="1" nodeType="withEffect">
                                  <p:stCondLst>
                                    <p:cond delay="0"/>
                                  </p:stCondLst>
                                  <p:childTnLst>
                                    <p:animEffect transition="out" filter="fade">
                                      <p:cBhvr>
                                        <p:cTn id="75" dur="500"/>
                                        <p:tgtEl>
                                          <p:spTgt spid="175"/>
                                        </p:tgtEl>
                                      </p:cBhvr>
                                    </p:animEffect>
                                    <p:set>
                                      <p:cBhvr>
                                        <p:cTn id="76" dur="1" fill="hold">
                                          <p:stCondLst>
                                            <p:cond delay="499"/>
                                          </p:stCondLst>
                                        </p:cTn>
                                        <p:tgtEl>
                                          <p:spTgt spid="175"/>
                                        </p:tgtEl>
                                        <p:attrNameLst>
                                          <p:attrName>style.visibility</p:attrName>
                                        </p:attrNameLst>
                                      </p:cBhvr>
                                      <p:to>
                                        <p:strVal val="hidden"/>
                                      </p:to>
                                    </p:set>
                                  </p:childTnLst>
                                </p:cTn>
                              </p:par>
                            </p:childTnLst>
                          </p:cTn>
                        </p:par>
                        <p:par>
                          <p:cTn id="77" fill="hold">
                            <p:stCondLst>
                              <p:cond delay="1000"/>
                            </p:stCondLst>
                            <p:childTnLst>
                              <p:par>
                                <p:cTn id="78" presetID="22" presetClass="entr" presetSubtype="4" fill="hold" nodeType="afterEffect">
                                  <p:stCondLst>
                                    <p:cond delay="750"/>
                                  </p:stCondLst>
                                  <p:childTnLst>
                                    <p:set>
                                      <p:cBhvr>
                                        <p:cTn id="79" dur="1" fill="hold">
                                          <p:stCondLst>
                                            <p:cond delay="0"/>
                                          </p:stCondLst>
                                        </p:cTn>
                                        <p:tgtEl>
                                          <p:spTgt spid="170"/>
                                        </p:tgtEl>
                                        <p:attrNameLst>
                                          <p:attrName>style.visibility</p:attrName>
                                        </p:attrNameLst>
                                      </p:cBhvr>
                                      <p:to>
                                        <p:strVal val="visible"/>
                                      </p:to>
                                    </p:set>
                                    <p:animEffect transition="in" filter="wipe(down)">
                                      <p:cBhvr>
                                        <p:cTn id="80" dur="500"/>
                                        <p:tgtEl>
                                          <p:spTgt spid="170"/>
                                        </p:tgtEl>
                                      </p:cBhvr>
                                    </p:animEffect>
                                  </p:childTnLst>
                                </p:cTn>
                              </p:par>
                              <p:par>
                                <p:cTn id="81" presetID="22" presetClass="entr" presetSubtype="4" fill="hold" nodeType="withEffect">
                                  <p:stCondLst>
                                    <p:cond delay="1000"/>
                                  </p:stCondLst>
                                  <p:childTnLst>
                                    <p:set>
                                      <p:cBhvr>
                                        <p:cTn id="82" dur="1" fill="hold">
                                          <p:stCondLst>
                                            <p:cond delay="0"/>
                                          </p:stCondLst>
                                        </p:cTn>
                                        <p:tgtEl>
                                          <p:spTgt spid="169"/>
                                        </p:tgtEl>
                                        <p:attrNameLst>
                                          <p:attrName>style.visibility</p:attrName>
                                        </p:attrNameLst>
                                      </p:cBhvr>
                                      <p:to>
                                        <p:strVal val="visible"/>
                                      </p:to>
                                    </p:set>
                                    <p:animEffect transition="in" filter="wipe(down)">
                                      <p:cBhvr>
                                        <p:cTn id="83" dur="500"/>
                                        <p:tgtEl>
                                          <p:spTgt spid="169"/>
                                        </p:tgtEl>
                                      </p:cBhvr>
                                    </p:animEffect>
                                  </p:childTnLst>
                                </p:cTn>
                              </p:par>
                              <p:par>
                                <p:cTn id="84" presetID="22" presetClass="entr" presetSubtype="4" fill="hold" nodeType="withEffect">
                                  <p:stCondLst>
                                    <p:cond delay="1000"/>
                                  </p:stCondLst>
                                  <p:childTnLst>
                                    <p:set>
                                      <p:cBhvr>
                                        <p:cTn id="85" dur="1" fill="hold">
                                          <p:stCondLst>
                                            <p:cond delay="0"/>
                                          </p:stCondLst>
                                        </p:cTn>
                                        <p:tgtEl>
                                          <p:spTgt spid="168"/>
                                        </p:tgtEl>
                                        <p:attrNameLst>
                                          <p:attrName>style.visibility</p:attrName>
                                        </p:attrNameLst>
                                      </p:cBhvr>
                                      <p:to>
                                        <p:strVal val="visible"/>
                                      </p:to>
                                    </p:set>
                                    <p:animEffect transition="in" filter="wipe(down)">
                                      <p:cBhvr>
                                        <p:cTn id="86" dur="500"/>
                                        <p:tgtEl>
                                          <p:spTgt spid="168"/>
                                        </p:tgtEl>
                                      </p:cBhvr>
                                    </p:animEffect>
                                  </p:childTnLst>
                                </p:cTn>
                              </p:par>
                              <p:par>
                                <p:cTn id="87" presetID="22" presetClass="entr" presetSubtype="4" fill="hold" nodeType="withEffect">
                                  <p:stCondLst>
                                    <p:cond delay="1000"/>
                                  </p:stCondLst>
                                  <p:childTnLst>
                                    <p:set>
                                      <p:cBhvr>
                                        <p:cTn id="88" dur="1" fill="hold">
                                          <p:stCondLst>
                                            <p:cond delay="0"/>
                                          </p:stCondLst>
                                        </p:cTn>
                                        <p:tgtEl>
                                          <p:spTgt spid="172"/>
                                        </p:tgtEl>
                                        <p:attrNameLst>
                                          <p:attrName>style.visibility</p:attrName>
                                        </p:attrNameLst>
                                      </p:cBhvr>
                                      <p:to>
                                        <p:strVal val="visible"/>
                                      </p:to>
                                    </p:set>
                                    <p:animEffect transition="in" filter="wipe(down)">
                                      <p:cBhvr>
                                        <p:cTn id="89" dur="500"/>
                                        <p:tgtEl>
                                          <p:spTgt spid="172"/>
                                        </p:tgtEl>
                                      </p:cBhvr>
                                    </p:animEffect>
                                  </p:childTnLst>
                                </p:cTn>
                              </p:par>
                            </p:childTnLst>
                          </p:cTn>
                        </p:par>
                        <p:par>
                          <p:cTn id="90" fill="hold">
                            <p:stCondLst>
                              <p:cond delay="2500"/>
                            </p:stCondLst>
                            <p:childTnLst>
                              <p:par>
                                <p:cTn id="91" presetID="63" presetClass="path" presetSubtype="0" accel="50000" decel="50000" fill="hold" nodeType="afterEffect">
                                  <p:stCondLst>
                                    <p:cond delay="0"/>
                                  </p:stCondLst>
                                  <p:childTnLst>
                                    <p:animMotion origin="layout" path="M -1.65943E-7 -4.4167E-6 L 0.34338 -4.4167E-6 " pathEditMode="relative" rAng="0" ptsTypes="AA">
                                      <p:cBhvr>
                                        <p:cTn id="92" dur="2000" fill="hold"/>
                                        <p:tgtEl>
                                          <p:spTgt spid="160"/>
                                        </p:tgtEl>
                                        <p:attrNameLst>
                                          <p:attrName>ppt_x</p:attrName>
                                          <p:attrName>ppt_y</p:attrName>
                                        </p:attrNameLst>
                                      </p:cBhvr>
                                      <p:rCtr x="17169" y="0"/>
                                    </p:animMotion>
                                  </p:childTnLst>
                                </p:cTn>
                              </p:par>
                            </p:childTnLst>
                          </p:cTn>
                        </p:par>
                        <p:par>
                          <p:cTn id="93" fill="hold">
                            <p:stCondLst>
                              <p:cond delay="4500"/>
                            </p:stCondLst>
                            <p:childTnLst>
                              <p:par>
                                <p:cTn id="94" presetID="10" presetClass="entr" presetSubtype="0" fill="hold" grpId="0" nodeType="afterEffect">
                                  <p:stCondLst>
                                    <p:cond delay="0"/>
                                  </p:stCondLst>
                                  <p:childTnLst>
                                    <p:set>
                                      <p:cBhvr>
                                        <p:cTn id="95" dur="1" fill="hold">
                                          <p:stCondLst>
                                            <p:cond delay="0"/>
                                          </p:stCondLst>
                                        </p:cTn>
                                        <p:tgtEl>
                                          <p:spTgt spid="100"/>
                                        </p:tgtEl>
                                        <p:attrNameLst>
                                          <p:attrName>style.visibility</p:attrName>
                                        </p:attrNameLst>
                                      </p:cBhvr>
                                      <p:to>
                                        <p:strVal val="visible"/>
                                      </p:to>
                                    </p:set>
                                    <p:animEffect transition="in" filter="fade">
                                      <p:cBhvr>
                                        <p:cTn id="96" dur="500"/>
                                        <p:tgtEl>
                                          <p:spTgt spid="100"/>
                                        </p:tgtEl>
                                      </p:cBhvr>
                                    </p:animEffect>
                                  </p:childTnLst>
                                </p:cTn>
                              </p:par>
                            </p:childTnLst>
                          </p:cTn>
                        </p:par>
                        <p:par>
                          <p:cTn id="97" fill="hold">
                            <p:stCondLst>
                              <p:cond delay="5000"/>
                            </p:stCondLst>
                            <p:childTnLst>
                              <p:par>
                                <p:cTn id="98" presetID="1" presetClass="entr" presetSubtype="0" fill="hold" grpId="0" nodeType="afterEffect">
                                  <p:stCondLst>
                                    <p:cond delay="0"/>
                                  </p:stCondLst>
                                  <p:childTnLst>
                                    <p:set>
                                      <p:cBhvr>
                                        <p:cTn id="99" dur="1" fill="hold">
                                          <p:stCondLst>
                                            <p:cond delay="0"/>
                                          </p:stCondLst>
                                        </p:cTn>
                                        <p:tgtEl>
                                          <p:spTgt spid="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74" grpId="0"/>
      <p:bldP spid="175" grpId="0"/>
      <p:bldP spid="175" grpId="1"/>
      <p:bldP spid="99" grpId="0"/>
      <p:bldP spid="10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title"/>
          </p:nvPr>
        </p:nvSpPr>
        <p:spPr/>
        <p:txBody>
          <a:bodyPr/>
          <a:lstStyle/>
          <a:p>
            <a:r>
              <a:rPr lang="en-US" dirty="0" smtClean="0"/>
              <a:t>Topology Simplification</a:t>
            </a:r>
            <a:endParaRPr lang="en-US" dirty="0"/>
          </a:p>
        </p:txBody>
      </p:sp>
      <p:sp>
        <p:nvSpPr>
          <p:cNvPr id="26" name="TextBox 25"/>
          <p:cNvSpPr txBox="1"/>
          <p:nvPr/>
        </p:nvSpPr>
        <p:spPr>
          <a:xfrm>
            <a:off x="7132637" y="1700777"/>
            <a:ext cx="4724400" cy="4324261"/>
          </a:xfrm>
          <a:prstGeom prst="rect">
            <a:avLst/>
          </a:prstGeom>
          <a:noFill/>
        </p:spPr>
        <p:txBody>
          <a:bodyPr wrap="square" lIns="182880" tIns="146304" rIns="182880" bIns="146304" rtlCol="0">
            <a:spAutoFit/>
          </a:bodyPr>
          <a:lstStyle/>
          <a:p>
            <a:pPr>
              <a:lnSpc>
                <a:spcPct val="90000"/>
              </a:lnSpc>
              <a:spcAft>
                <a:spcPts val="600"/>
              </a:spcAft>
            </a:pPr>
            <a:r>
              <a:rPr lang="en-US" sz="2800" dirty="0" smtClean="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rPr>
              <a:t>Pros</a:t>
            </a:r>
          </a:p>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Role Separation</a:t>
            </a:r>
          </a:p>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Easy to Identify/Isolate Failure</a:t>
            </a:r>
          </a:p>
          <a:p>
            <a:pPr marL="342900" indent="-342900">
              <a:lnSpc>
                <a:spcPct val="90000"/>
              </a:lnSpc>
              <a:spcAft>
                <a:spcPts val="600"/>
              </a:spcAft>
              <a:buFont typeface="Arial" panose="020B0604020202020204" pitchFamily="34" charset="0"/>
              <a:buChar char="•"/>
            </a:pPr>
            <a:endParaRPr lang="en-US" sz="2800" dirty="0">
              <a:gradFill>
                <a:gsLst>
                  <a:gs pos="2917">
                    <a:srgbClr val="505050"/>
                  </a:gs>
                  <a:gs pos="30000">
                    <a:srgbClr val="505050"/>
                  </a:gs>
                </a:gsLst>
                <a:lin ang="5400000" scaled="0"/>
              </a:gradFill>
              <a:latin typeface="Segoe UI Light"/>
            </a:endParaRPr>
          </a:p>
          <a:p>
            <a:pPr>
              <a:lnSpc>
                <a:spcPct val="90000"/>
              </a:lnSpc>
              <a:spcAft>
                <a:spcPts val="600"/>
              </a:spcAft>
            </a:pPr>
            <a:r>
              <a:rPr lang="en-US" sz="2800" dirty="0" smtClean="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rPr>
              <a:t>Cons</a:t>
            </a:r>
          </a:p>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Increased Fragility</a:t>
            </a:r>
          </a:p>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Cannot Prefer User Traffic</a:t>
            </a:r>
          </a:p>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Capacity Mgmt is Hard</a:t>
            </a:r>
          </a:p>
        </p:txBody>
      </p:sp>
      <p:pic>
        <p:nvPicPr>
          <p:cNvPr id="27" name="Picture 26"/>
          <p:cNvPicPr>
            <a:picLocks noChangeAspect="1"/>
          </p:cNvPicPr>
          <p:nvPr/>
        </p:nvPicPr>
        <p:blipFill>
          <a:blip r:embed="rId3"/>
          <a:stretch>
            <a:fillRect/>
          </a:stretch>
        </p:blipFill>
        <p:spPr>
          <a:xfrm>
            <a:off x="278501" y="1349409"/>
            <a:ext cx="6610396" cy="4738654"/>
          </a:xfrm>
          <a:prstGeom prst="rect">
            <a:avLst/>
          </a:prstGeom>
        </p:spPr>
      </p:pic>
    </p:spTree>
    <p:extLst>
      <p:ext uri="{BB962C8B-B14F-4D97-AF65-F5344CB8AC3E}">
        <p14:creationId xmlns:p14="http://schemas.microsoft.com/office/powerpoint/2010/main" val="175203585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Secure and Reliable at Massive Scale: Running SharePoint Online</a:t>
            </a:r>
            <a:endParaRPr lang="en-US" dirty="0"/>
          </a:p>
        </p:txBody>
      </p:sp>
      <p:sp>
        <p:nvSpPr>
          <p:cNvPr id="5" name="Text Placeholder 4"/>
          <p:cNvSpPr>
            <a:spLocks noGrp="1"/>
          </p:cNvSpPr>
          <p:nvPr>
            <p:ph type="body" sz="quarter" idx="14"/>
          </p:nvPr>
        </p:nvSpPr>
        <p:spPr/>
        <p:txBody>
          <a:bodyPr/>
          <a:lstStyle/>
          <a:p>
            <a:r>
              <a:rPr lang="en-US" smtClean="0"/>
              <a:t>Ben Canning</a:t>
            </a:r>
          </a:p>
          <a:p>
            <a:r>
              <a:rPr lang="en-US" smtClean="0"/>
              <a:t>Head Plumber</a:t>
            </a:r>
          </a:p>
          <a:p>
            <a:r>
              <a:rPr lang="en-US" smtClean="0"/>
              <a:t>SharePoint</a:t>
            </a:r>
            <a:endParaRPr lang="en-US" dirty="0"/>
          </a:p>
        </p:txBody>
      </p:sp>
      <p:pic>
        <p:nvPicPr>
          <p:cNvPr id="10" name="Picture 9"/>
          <p:cNvPicPr>
            <a:picLocks noChangeAspect="1"/>
          </p:cNvPicPr>
          <p:nvPr/>
        </p:nvPicPr>
        <p:blipFill rotWithShape="1">
          <a:blip r:embed="rId5"/>
          <a:srcRect l="8087"/>
          <a:stretch/>
        </p:blipFill>
        <p:spPr>
          <a:xfrm>
            <a:off x="10567458" y="1977556"/>
            <a:ext cx="1497012" cy="1743075"/>
          </a:xfrm>
          <a:prstGeom prst="rect">
            <a:avLst/>
          </a:prstGeom>
        </p:spPr>
      </p:pic>
      <p:pic>
        <p:nvPicPr>
          <p:cNvPr id="8" name="smb_jumpsmal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14179" y="7561262"/>
            <a:ext cx="406400" cy="406400"/>
          </a:xfrm>
          <a:prstGeom prst="rect">
            <a:avLst/>
          </a:prstGeom>
        </p:spPr>
      </p:pic>
      <p:sp>
        <p:nvSpPr>
          <p:cNvPr id="13" name="Text Placeholder 4"/>
          <p:cNvSpPr txBox="1">
            <a:spLocks/>
          </p:cNvSpPr>
          <p:nvPr/>
        </p:nvSpPr>
        <p:spPr>
          <a:xfrm>
            <a:off x="8800211" y="1590086"/>
            <a:ext cx="1600200" cy="433965"/>
          </a:xfrm>
          <a:prstGeom prst="rect">
            <a:avLst/>
          </a:prstGeom>
        </p:spPr>
        <p:txBody>
          <a:bodyPr/>
          <a:lstStyle>
            <a:lvl1pPr marL="0" marR="0" indent="0" algn="r"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SPC279</a:t>
            </a:r>
            <a:endParaRPr lang="en-US" dirty="0"/>
          </a:p>
        </p:txBody>
      </p:sp>
    </p:spTree>
    <p:extLst>
      <p:ext uri="{BB962C8B-B14F-4D97-AF65-F5344CB8AC3E}">
        <p14:creationId xmlns:p14="http://schemas.microsoft.com/office/powerpoint/2010/main" val="268514344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r>
              <a:rPr lang="en-US" dirty="0"/>
              <a:t>Topology Simplification</a:t>
            </a:r>
          </a:p>
        </p:txBody>
      </p:sp>
      <p:pic>
        <p:nvPicPr>
          <p:cNvPr id="26" name="Picture 25"/>
          <p:cNvPicPr>
            <a:picLocks noChangeAspect="1"/>
          </p:cNvPicPr>
          <p:nvPr/>
        </p:nvPicPr>
        <p:blipFill>
          <a:blip r:embed="rId3"/>
          <a:stretch>
            <a:fillRect/>
          </a:stretch>
        </p:blipFill>
        <p:spPr>
          <a:xfrm>
            <a:off x="283464" y="1353312"/>
            <a:ext cx="6638205" cy="4777849"/>
          </a:xfrm>
          <a:prstGeom prst="rect">
            <a:avLst/>
          </a:prstGeom>
        </p:spPr>
      </p:pic>
      <p:sp>
        <p:nvSpPr>
          <p:cNvPr id="96" name="TextBox 95"/>
          <p:cNvSpPr txBox="1"/>
          <p:nvPr/>
        </p:nvSpPr>
        <p:spPr>
          <a:xfrm>
            <a:off x="6599237" y="2506662"/>
            <a:ext cx="5564966" cy="1612749"/>
          </a:xfrm>
          <a:prstGeom prst="rect">
            <a:avLst/>
          </a:prstGeom>
          <a:noFill/>
        </p:spPr>
        <p:txBody>
          <a:bodyPr wrap="square" lIns="182880" tIns="146304" rIns="182880" bIns="146304" rtlCol="0">
            <a:spAutoFit/>
          </a:bodyPr>
          <a:lstStyle/>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Content and Fed Farms Unify</a:t>
            </a:r>
          </a:p>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Search Remains Separate</a:t>
            </a:r>
          </a:p>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Roles Align Based on Traffic Type</a:t>
            </a:r>
          </a:p>
        </p:txBody>
      </p:sp>
    </p:spTree>
    <p:extLst>
      <p:ext uri="{BB962C8B-B14F-4D97-AF65-F5344CB8AC3E}">
        <p14:creationId xmlns:p14="http://schemas.microsoft.com/office/powerpoint/2010/main" val="220723790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itle 37"/>
          <p:cNvSpPr>
            <a:spLocks noGrp="1"/>
          </p:cNvSpPr>
          <p:nvPr>
            <p:ph type="title"/>
          </p:nvPr>
        </p:nvSpPr>
        <p:spPr/>
        <p:txBody>
          <a:bodyPr/>
          <a:lstStyle/>
          <a:p>
            <a:r>
              <a:rPr lang="en-US" dirty="0" smtClean="0"/>
              <a:t>‘</a:t>
            </a:r>
            <a:r>
              <a:rPr lang="en-US" dirty="0" err="1" smtClean="0"/>
              <a:t>MinRole</a:t>
            </a:r>
            <a:r>
              <a:rPr lang="en-US" dirty="0" smtClean="0"/>
              <a:t>’ Topology</a:t>
            </a:r>
            <a:endParaRPr lang="en-US" dirty="0"/>
          </a:p>
        </p:txBody>
      </p:sp>
      <p:sp>
        <p:nvSpPr>
          <p:cNvPr id="128" name="TextBox 127"/>
          <p:cNvSpPr txBox="1"/>
          <p:nvPr/>
        </p:nvSpPr>
        <p:spPr>
          <a:xfrm>
            <a:off x="6219421" y="1439862"/>
            <a:ext cx="5944782" cy="4789003"/>
          </a:xfrm>
          <a:prstGeom prst="rect">
            <a:avLst/>
          </a:prstGeom>
          <a:noFill/>
        </p:spPr>
        <p:txBody>
          <a:bodyPr wrap="square" lIns="182880" tIns="146304" rIns="182880" bIns="146304" rtlCol="0">
            <a:spAutoFit/>
          </a:bodyPr>
          <a:lstStyle/>
          <a:p>
            <a:pPr>
              <a:lnSpc>
                <a:spcPct val="90000"/>
              </a:lnSpc>
              <a:spcAft>
                <a:spcPts val="600"/>
              </a:spcAft>
            </a:pPr>
            <a:r>
              <a:rPr lang="en-US" sz="2800" dirty="0" err="1">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rPr>
              <a:t>MinRole</a:t>
            </a:r>
            <a:endParaRPr lang="en-US" sz="2800"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endParaRPr>
          </a:p>
          <a:p>
            <a:pPr marL="342900" indent="-342900">
              <a:lnSpc>
                <a:spcPct val="90000"/>
              </a:lnSpc>
              <a:spcAft>
                <a:spcPts val="600"/>
              </a:spcAft>
              <a:buFont typeface="Arial" panose="020B0604020202020204" pitchFamily="34" charset="0"/>
              <a:buChar char="•"/>
            </a:pPr>
            <a:r>
              <a:rPr lang="en-US" sz="2800" dirty="0">
                <a:gradFill>
                  <a:gsLst>
                    <a:gs pos="2917">
                      <a:srgbClr val="505050"/>
                    </a:gs>
                    <a:gs pos="30000">
                      <a:srgbClr val="505050"/>
                    </a:gs>
                  </a:gsLst>
                  <a:lin ang="5400000" scaled="0"/>
                </a:gradFill>
                <a:latin typeface="Segoe UI Light"/>
              </a:rPr>
              <a:t>Common Role Hosts All Services</a:t>
            </a:r>
          </a:p>
          <a:p>
            <a:pPr marL="342900" indent="-342900">
              <a:lnSpc>
                <a:spcPct val="90000"/>
              </a:lnSpc>
              <a:spcAft>
                <a:spcPts val="600"/>
              </a:spcAft>
              <a:buFont typeface="Arial" panose="020B0604020202020204" pitchFamily="34" charset="0"/>
              <a:buChar char="•"/>
            </a:pPr>
            <a:r>
              <a:rPr lang="en-US" sz="2800">
                <a:gradFill>
                  <a:gsLst>
                    <a:gs pos="2917">
                      <a:srgbClr val="505050"/>
                    </a:gs>
                    <a:gs pos="30000">
                      <a:srgbClr val="505050"/>
                    </a:gs>
                  </a:gsLst>
                  <a:lin ang="5400000" scaled="0"/>
                </a:gradFill>
                <a:latin typeface="Segoe UI Light"/>
              </a:rPr>
              <a:t>Traffic </a:t>
            </a:r>
            <a:r>
              <a:rPr lang="en-US" sz="2800" smtClean="0">
                <a:gradFill>
                  <a:gsLst>
                    <a:gs pos="2917">
                      <a:srgbClr val="505050"/>
                    </a:gs>
                    <a:gs pos="30000">
                      <a:srgbClr val="505050"/>
                    </a:gs>
                  </a:gsLst>
                  <a:lin ang="5400000" scaled="0"/>
                </a:gradFill>
                <a:latin typeface="Segoe UI Light"/>
              </a:rPr>
              <a:t>Prioritization</a:t>
            </a:r>
            <a:endParaRPr lang="en-US" sz="2800" dirty="0">
              <a:gradFill>
                <a:gsLst>
                  <a:gs pos="2917">
                    <a:srgbClr val="505050"/>
                  </a:gs>
                  <a:gs pos="30000">
                    <a:srgbClr val="505050"/>
                  </a:gs>
                </a:gsLst>
                <a:lin ang="5400000" scaled="0"/>
              </a:gradFill>
              <a:latin typeface="Segoe UI Light"/>
            </a:endParaRPr>
          </a:p>
          <a:p>
            <a:pPr marL="342900" indent="-342900">
              <a:lnSpc>
                <a:spcPct val="90000"/>
              </a:lnSpc>
              <a:spcAft>
                <a:spcPts val="600"/>
              </a:spcAft>
              <a:buFont typeface="Arial" panose="020B0604020202020204" pitchFamily="34" charset="0"/>
              <a:buChar char="•"/>
            </a:pPr>
            <a:r>
              <a:rPr lang="en-US" sz="2800" dirty="0">
                <a:gradFill>
                  <a:gsLst>
                    <a:gs pos="2917">
                      <a:srgbClr val="505050"/>
                    </a:gs>
                    <a:gs pos="30000">
                      <a:srgbClr val="505050"/>
                    </a:gs>
                  </a:gsLst>
                  <a:lin ang="5400000" scaled="0"/>
                </a:gradFill>
                <a:latin typeface="Segoe UI Light"/>
              </a:rPr>
              <a:t>Less Intra-Machine Fragility</a:t>
            </a:r>
          </a:p>
          <a:p>
            <a:pPr marL="342900" indent="-342900">
              <a:lnSpc>
                <a:spcPct val="90000"/>
              </a:lnSpc>
              <a:spcAft>
                <a:spcPts val="600"/>
              </a:spcAft>
              <a:buFont typeface="Arial" panose="020B0604020202020204" pitchFamily="34" charset="0"/>
              <a:buChar char="•"/>
            </a:pPr>
            <a:r>
              <a:rPr lang="en-US" sz="2800" dirty="0">
                <a:gradFill>
                  <a:gsLst>
                    <a:gs pos="2917">
                      <a:srgbClr val="505050"/>
                    </a:gs>
                    <a:gs pos="30000">
                      <a:srgbClr val="505050"/>
                    </a:gs>
                  </a:gsLst>
                  <a:lin ang="5400000" scaled="0"/>
                </a:gradFill>
                <a:latin typeface="Segoe UI Light"/>
              </a:rPr>
              <a:t>Easy </a:t>
            </a:r>
            <a:r>
              <a:rPr lang="en-US" sz="2800">
                <a:gradFill>
                  <a:gsLst>
                    <a:gs pos="2917">
                      <a:srgbClr val="505050"/>
                    </a:gs>
                    <a:gs pos="30000">
                      <a:srgbClr val="505050"/>
                    </a:gs>
                  </a:gsLst>
                  <a:lin ang="5400000" scaled="0"/>
                </a:gradFill>
                <a:latin typeface="Segoe UI Light"/>
              </a:rPr>
              <a:t>Capacity </a:t>
            </a:r>
            <a:r>
              <a:rPr lang="en-US" sz="2800" smtClean="0">
                <a:gradFill>
                  <a:gsLst>
                    <a:gs pos="2917">
                      <a:srgbClr val="505050"/>
                    </a:gs>
                    <a:gs pos="30000">
                      <a:srgbClr val="505050"/>
                    </a:gs>
                  </a:gsLst>
                  <a:lin ang="5400000" scaled="0"/>
                </a:gradFill>
                <a:latin typeface="Segoe UI Light"/>
              </a:rPr>
              <a:t>Build-out&amp; </a:t>
            </a:r>
            <a:r>
              <a:rPr lang="en-US" sz="2800" spc="-150" dirty="0">
                <a:gradFill>
                  <a:gsLst>
                    <a:gs pos="2917">
                      <a:srgbClr val="505050"/>
                    </a:gs>
                    <a:gs pos="30000">
                      <a:srgbClr val="505050"/>
                    </a:gs>
                  </a:gsLst>
                  <a:lin ang="5400000" scaled="0"/>
                </a:gradFill>
                <a:latin typeface="Segoe UI Light"/>
              </a:rPr>
              <a:t>Balancing</a:t>
            </a:r>
            <a:endParaRPr lang="en-US" sz="2800" dirty="0">
              <a:gradFill>
                <a:gsLst>
                  <a:gs pos="2917">
                    <a:srgbClr val="505050"/>
                  </a:gs>
                  <a:gs pos="30000">
                    <a:srgbClr val="505050"/>
                  </a:gs>
                </a:gsLst>
                <a:lin ang="5400000" scaled="0"/>
              </a:gradFill>
              <a:latin typeface="Segoe UI Light"/>
            </a:endParaRPr>
          </a:p>
          <a:p>
            <a:pPr>
              <a:lnSpc>
                <a:spcPct val="90000"/>
              </a:lnSpc>
              <a:spcAft>
                <a:spcPts val="600"/>
              </a:spcAft>
            </a:pPr>
            <a:endParaRPr lang="en-US" sz="2800" dirty="0">
              <a:gradFill>
                <a:gsLst>
                  <a:gs pos="2917">
                    <a:srgbClr val="505050"/>
                  </a:gs>
                  <a:gs pos="30000">
                    <a:srgbClr val="505050"/>
                  </a:gs>
                </a:gsLst>
                <a:lin ang="5400000" scaled="0"/>
              </a:gradFill>
              <a:latin typeface="Segoe UI Light"/>
            </a:endParaRPr>
          </a:p>
          <a:p>
            <a:pPr>
              <a:lnSpc>
                <a:spcPct val="90000"/>
              </a:lnSpc>
              <a:spcAft>
                <a:spcPts val="600"/>
              </a:spcAft>
            </a:pPr>
            <a:r>
              <a:rPr lang="en-US" sz="2800" dirty="0">
                <a:gradFill>
                  <a:gsLst>
                    <a:gs pos="2917">
                      <a:srgbClr val="505050"/>
                    </a:gs>
                    <a:gs pos="30000">
                      <a:srgbClr val="505050"/>
                    </a:gs>
                  </a:gsLst>
                  <a:lin ang="5400000" scaled="0"/>
                </a:gradFill>
                <a:latin typeface="Segoe UI Semibold" panose="020B0702040204020203" pitchFamily="34" charset="0"/>
                <a:cs typeface="Segoe UI Semibold" panose="020B0702040204020203" pitchFamily="34" charset="0"/>
              </a:rPr>
              <a:t>On-Premises</a:t>
            </a:r>
          </a:p>
          <a:p>
            <a:pPr marL="342900" indent="-342900">
              <a:lnSpc>
                <a:spcPct val="90000"/>
              </a:lnSpc>
              <a:spcAft>
                <a:spcPts val="600"/>
              </a:spcAft>
              <a:buFont typeface="Arial" panose="020B0604020202020204" pitchFamily="34" charset="0"/>
              <a:buChar char="•"/>
            </a:pPr>
            <a:r>
              <a:rPr lang="en-US" sz="2800" dirty="0">
                <a:gradFill>
                  <a:gsLst>
                    <a:gs pos="2917">
                      <a:srgbClr val="505050"/>
                    </a:gs>
                    <a:gs pos="30000">
                      <a:srgbClr val="505050"/>
                    </a:gs>
                  </a:gsLst>
                  <a:lin ang="5400000" scaled="0"/>
                </a:gradFill>
                <a:latin typeface="Segoe UI Light"/>
              </a:rPr>
              <a:t>Follow</a:t>
            </a:r>
            <a:r>
              <a:rPr lang="en-US" sz="2800">
                <a:gradFill>
                  <a:gsLst>
                    <a:gs pos="2917">
                      <a:srgbClr val="505050"/>
                    </a:gs>
                    <a:gs pos="30000">
                      <a:srgbClr val="505050"/>
                    </a:gs>
                  </a:gsLst>
                  <a:lin ang="5400000" scaled="0"/>
                </a:gradFill>
                <a:latin typeface="Segoe UI Light"/>
              </a:rPr>
              <a:t> </a:t>
            </a:r>
            <a:r>
              <a:rPr lang="en-US" sz="2800" dirty="0">
                <a:gradFill>
                  <a:gsLst>
                    <a:gs pos="2917">
                      <a:srgbClr val="505050"/>
                    </a:gs>
                    <a:gs pos="30000">
                      <a:srgbClr val="505050"/>
                    </a:gs>
                  </a:gsLst>
                  <a:lin ang="5400000" scaled="0"/>
                </a:gradFill>
                <a:latin typeface="Segoe UI Light"/>
                <a:hlinkClick r:id="rId3"/>
              </a:rPr>
              <a:t>PLA Guidance</a:t>
            </a:r>
            <a:endParaRPr lang="en-US" sz="2800" dirty="0">
              <a:gradFill>
                <a:gsLst>
                  <a:gs pos="2917">
                    <a:srgbClr val="505050"/>
                  </a:gs>
                  <a:gs pos="30000">
                    <a:srgbClr val="505050"/>
                  </a:gs>
                </a:gsLst>
                <a:lin ang="5400000" scaled="0"/>
              </a:gradFill>
              <a:latin typeface="Segoe UI Light"/>
            </a:endParaRPr>
          </a:p>
          <a:p>
            <a:pPr marL="342900" indent="-342900">
              <a:lnSpc>
                <a:spcPct val="90000"/>
              </a:lnSpc>
              <a:spcAft>
                <a:spcPts val="600"/>
              </a:spcAft>
              <a:buFont typeface="Arial" panose="020B0604020202020204" pitchFamily="34" charset="0"/>
              <a:buChar char="•"/>
            </a:pPr>
            <a:r>
              <a:rPr lang="en-US" sz="2800">
                <a:gradFill>
                  <a:gsLst>
                    <a:gs pos="2917">
                      <a:srgbClr val="505050"/>
                    </a:gs>
                    <a:gs pos="30000">
                      <a:srgbClr val="505050"/>
                    </a:gs>
                  </a:gsLst>
                  <a:lin ang="5400000" scaled="0"/>
                </a:gradFill>
                <a:latin typeface="Segoe UI Light"/>
              </a:rPr>
              <a:t>‘</a:t>
            </a:r>
            <a:r>
              <a:rPr lang="en-US" sz="2800" dirty="0">
                <a:gradFill>
                  <a:gsLst>
                    <a:gs pos="2917">
                      <a:srgbClr val="505050"/>
                    </a:gs>
                    <a:gs pos="30000">
                      <a:srgbClr val="505050"/>
                    </a:gs>
                  </a:gsLst>
                  <a:lin ang="5400000" scaled="0"/>
                </a:gradFill>
                <a:latin typeface="Segoe UI Light"/>
              </a:rPr>
              <a:t>Prefer Self</a:t>
            </a:r>
            <a:r>
              <a:rPr lang="en-US" sz="2800">
                <a:gradFill>
                  <a:gsLst>
                    <a:gs pos="2917">
                      <a:srgbClr val="505050"/>
                    </a:gs>
                    <a:gs pos="30000">
                      <a:srgbClr val="505050"/>
                    </a:gs>
                  </a:gsLst>
                  <a:lin ang="5400000" scaled="0"/>
                </a:gradFill>
                <a:latin typeface="Segoe UI Light"/>
              </a:rPr>
              <a:t>’ </a:t>
            </a:r>
            <a:r>
              <a:rPr lang="en-US" sz="2800" dirty="0">
                <a:gradFill>
                  <a:gsLst>
                    <a:gs pos="2917">
                      <a:srgbClr val="505050"/>
                    </a:gs>
                    <a:gs pos="30000">
                      <a:srgbClr val="505050"/>
                    </a:gs>
                  </a:gsLst>
                  <a:lin ang="5400000" scaled="0"/>
                </a:gradFill>
                <a:latin typeface="Segoe UI Light"/>
              </a:rPr>
              <a:t>and</a:t>
            </a:r>
            <a:r>
              <a:rPr lang="en-US" sz="2800">
                <a:gradFill>
                  <a:gsLst>
                    <a:gs pos="2917">
                      <a:srgbClr val="505050"/>
                    </a:gs>
                    <a:gs pos="30000">
                      <a:srgbClr val="505050"/>
                    </a:gs>
                  </a:gsLst>
                  <a:lin ang="5400000" scaled="0"/>
                </a:gradFill>
                <a:latin typeface="Segoe UI Light"/>
              </a:rPr>
              <a:t> ‘AllowService Jobs’ flags </a:t>
            </a:r>
            <a:r>
              <a:rPr lang="en-US" sz="2800" smtClean="0">
                <a:gradFill>
                  <a:gsLst>
                    <a:gs pos="2917">
                      <a:srgbClr val="505050"/>
                    </a:gs>
                    <a:gs pos="30000">
                      <a:srgbClr val="505050"/>
                    </a:gs>
                  </a:gsLst>
                  <a:lin ang="5400000" scaled="0"/>
                </a:gradFill>
                <a:latin typeface="Segoe UI Light"/>
              </a:rPr>
              <a:t>coming soon</a:t>
            </a:r>
            <a:endParaRPr lang="en-US" sz="2800" dirty="0">
              <a:gradFill>
                <a:gsLst>
                  <a:gs pos="2917">
                    <a:srgbClr val="505050"/>
                  </a:gs>
                  <a:gs pos="30000">
                    <a:srgbClr val="505050"/>
                  </a:gs>
                </a:gsLst>
                <a:lin ang="5400000" scaled="0"/>
              </a:gradFill>
              <a:latin typeface="Segoe UI Light"/>
            </a:endParaRPr>
          </a:p>
        </p:txBody>
      </p:sp>
      <p:pic>
        <p:nvPicPr>
          <p:cNvPr id="41" name="Picture 40"/>
          <p:cNvPicPr>
            <a:picLocks noChangeAspect="1"/>
          </p:cNvPicPr>
          <p:nvPr/>
        </p:nvPicPr>
        <p:blipFill>
          <a:blip r:embed="rId4"/>
          <a:stretch>
            <a:fillRect/>
          </a:stretch>
        </p:blipFill>
        <p:spPr>
          <a:xfrm>
            <a:off x="274638" y="1135062"/>
            <a:ext cx="5958231" cy="4114800"/>
          </a:xfrm>
          <a:prstGeom prst="rect">
            <a:avLst/>
          </a:prstGeom>
        </p:spPr>
      </p:pic>
    </p:spTree>
    <p:extLst>
      <p:ext uri="{BB962C8B-B14F-4D97-AF65-F5344CB8AC3E}">
        <p14:creationId xmlns:p14="http://schemas.microsoft.com/office/powerpoint/2010/main" val="314255863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Tackling </a:t>
            </a:r>
            <a:r>
              <a:rPr lang="en-US" smtClean="0"/>
              <a:t>Change</a:t>
            </a:r>
            <a:endParaRPr lang="en-US" dirty="0"/>
          </a:p>
        </p:txBody>
      </p:sp>
      <p:sp>
        <p:nvSpPr>
          <p:cNvPr id="2" name="Text Placeholder 1"/>
          <p:cNvSpPr>
            <a:spLocks noGrp="1"/>
          </p:cNvSpPr>
          <p:nvPr>
            <p:ph type="body" sz="quarter" idx="10"/>
          </p:nvPr>
        </p:nvSpPr>
        <p:spPr>
          <a:xfrm>
            <a:off x="5514581" y="1630997"/>
            <a:ext cx="1676399" cy="461665"/>
          </a:xfrm>
        </p:spPr>
        <p:txBody>
          <a:bodyPr/>
          <a:lstStyle/>
          <a:p>
            <a:pPr marL="0" indent="0">
              <a:buNone/>
            </a:pPr>
            <a:r>
              <a:rPr lang="en-US" sz="2000" smtClean="0">
                <a:solidFill>
                  <a:schemeClr val="tx1"/>
                </a:solidFill>
              </a:rPr>
              <a:t>Human error</a:t>
            </a:r>
            <a:endParaRPr lang="en-US" sz="2000" dirty="0">
              <a:solidFill>
                <a:schemeClr val="tx1"/>
              </a:solidFill>
            </a:endParaRPr>
          </a:p>
        </p:txBody>
      </p:sp>
      <p:graphicFrame>
        <p:nvGraphicFramePr>
          <p:cNvPr id="5" name="Chart 1"/>
          <p:cNvGraphicFramePr/>
          <p:nvPr>
            <p:extLst/>
          </p:nvPr>
        </p:nvGraphicFramePr>
        <p:xfrm>
          <a:off x="198437" y="1211262"/>
          <a:ext cx="5105400" cy="5486400"/>
        </p:xfrm>
        <a:graphic>
          <a:graphicData uri="http://schemas.openxmlformats.org/drawingml/2006/chart">
            <c:chart xmlns:c="http://schemas.openxmlformats.org/drawingml/2006/chart" xmlns:r="http://schemas.openxmlformats.org/officeDocument/2006/relationships" r:id="rId3"/>
          </a:graphicData>
        </a:graphic>
      </p:graphicFrame>
      <p:pic>
        <p:nvPicPr>
          <p:cNvPr id="9" name="Picture 26"/>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5564900" y="4354295"/>
            <a:ext cx="1995055" cy="1371600"/>
          </a:xfrm>
          <a:prstGeom prst="rect">
            <a:avLst/>
          </a:prstGeom>
        </p:spPr>
      </p:pic>
      <p:pic>
        <p:nvPicPr>
          <p:cNvPr id="10" name="Picture 27"/>
          <p:cNvPicPr>
            <a:picLocks noChangeAspect="1"/>
          </p:cNvPicPr>
          <p:nvPr/>
        </p:nvPicPr>
        <p:blipFill>
          <a:blip r:embed="rId6">
            <a:clrChange>
              <a:clrFrom>
                <a:srgbClr val="FFFFFF"/>
              </a:clrFrom>
              <a:clrTo>
                <a:srgbClr val="FFFFFF">
                  <a:alpha val="0"/>
                </a:srgbClr>
              </a:clrTo>
            </a:clrChange>
            <a:duotone>
              <a:schemeClr val="accent2">
                <a:shade val="45000"/>
                <a:satMod val="135000"/>
              </a:schemeClr>
              <a:prstClr val="white"/>
            </a:duotone>
          </a:blip>
          <a:stretch>
            <a:fillRect/>
          </a:stretch>
        </p:blipFill>
        <p:spPr>
          <a:xfrm>
            <a:off x="5666980" y="2092662"/>
            <a:ext cx="1371600" cy="1371600"/>
          </a:xfrm>
          <a:prstGeom prst="rect">
            <a:avLst/>
          </a:prstGeom>
        </p:spPr>
      </p:pic>
      <p:sp>
        <p:nvSpPr>
          <p:cNvPr id="11" name="Text Placeholder 1"/>
          <p:cNvSpPr txBox="1">
            <a:spLocks/>
          </p:cNvSpPr>
          <p:nvPr/>
        </p:nvSpPr>
        <p:spPr>
          <a:xfrm>
            <a:off x="7800579" y="1630996"/>
            <a:ext cx="1473843"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sz="2000" dirty="0" smtClean="0">
                <a:solidFill>
                  <a:srgbClr val="505050"/>
                </a:solidFill>
              </a:rPr>
              <a:t>Ungraceful</a:t>
            </a:r>
          </a:p>
        </p:txBody>
      </p:sp>
      <p:sp>
        <p:nvSpPr>
          <p:cNvPr id="12" name="Text Placeholder 1"/>
          <p:cNvSpPr txBox="1">
            <a:spLocks/>
          </p:cNvSpPr>
          <p:nvPr/>
        </p:nvSpPr>
        <p:spPr>
          <a:xfrm>
            <a:off x="9882418" y="1630995"/>
            <a:ext cx="1778482"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sz="2000" dirty="0" smtClean="0">
                <a:solidFill>
                  <a:srgbClr val="505050"/>
                </a:solidFill>
              </a:rPr>
              <a:t>Disconnected</a:t>
            </a:r>
          </a:p>
        </p:txBody>
      </p:sp>
      <p:sp>
        <p:nvSpPr>
          <p:cNvPr id="13" name="Text Placeholder 1"/>
          <p:cNvSpPr txBox="1">
            <a:spLocks/>
          </p:cNvSpPr>
          <p:nvPr/>
        </p:nvSpPr>
        <p:spPr>
          <a:xfrm>
            <a:off x="5564900" y="3892629"/>
            <a:ext cx="6324599"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sz="2000" dirty="0" smtClean="0">
                <a:solidFill>
                  <a:srgbClr val="505050"/>
                </a:solidFill>
              </a:rPr>
              <a:t>Too slow, with too much built-up entropy</a:t>
            </a:r>
          </a:p>
        </p:txBody>
      </p:sp>
      <p:pic>
        <p:nvPicPr>
          <p:cNvPr id="14" name="Picture 31"/>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7559955" y="4354295"/>
            <a:ext cx="1995055" cy="1371600"/>
          </a:xfrm>
          <a:prstGeom prst="rect">
            <a:avLst/>
          </a:prstGeom>
        </p:spPr>
      </p:pic>
      <p:pic>
        <p:nvPicPr>
          <p:cNvPr id="15" name="Picture 32"/>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9555010" y="4354295"/>
            <a:ext cx="1995055" cy="1371600"/>
          </a:xfrm>
          <a:prstGeom prst="rect">
            <a:avLst/>
          </a:prstGeom>
        </p:spPr>
      </p:pic>
      <p:pic>
        <p:nvPicPr>
          <p:cNvPr id="16" name="Picture 33"/>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5564900" y="5876063"/>
            <a:ext cx="665018" cy="457200"/>
          </a:xfrm>
          <a:prstGeom prst="rect">
            <a:avLst/>
          </a:prstGeom>
        </p:spPr>
      </p:pic>
      <p:pic>
        <p:nvPicPr>
          <p:cNvPr id="17" name="Picture 34"/>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6229918" y="5876063"/>
            <a:ext cx="665018" cy="457200"/>
          </a:xfrm>
          <a:prstGeom prst="rect">
            <a:avLst/>
          </a:prstGeom>
        </p:spPr>
      </p:pic>
      <p:pic>
        <p:nvPicPr>
          <p:cNvPr id="18" name="Picture 35"/>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6894936" y="5876063"/>
            <a:ext cx="665018" cy="457200"/>
          </a:xfrm>
          <a:prstGeom prst="rect">
            <a:avLst/>
          </a:prstGeom>
        </p:spPr>
      </p:pic>
      <p:pic>
        <p:nvPicPr>
          <p:cNvPr id="19" name="Picture 36"/>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7559954" y="5876063"/>
            <a:ext cx="665018" cy="457200"/>
          </a:xfrm>
          <a:prstGeom prst="rect">
            <a:avLst/>
          </a:prstGeom>
        </p:spPr>
      </p:pic>
      <p:pic>
        <p:nvPicPr>
          <p:cNvPr id="20" name="Picture 37"/>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8224972" y="5876063"/>
            <a:ext cx="665018" cy="457200"/>
          </a:xfrm>
          <a:prstGeom prst="rect">
            <a:avLst/>
          </a:prstGeom>
        </p:spPr>
      </p:pic>
      <p:pic>
        <p:nvPicPr>
          <p:cNvPr id="21" name="Picture 38"/>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8889990" y="5876063"/>
            <a:ext cx="665018" cy="457200"/>
          </a:xfrm>
          <a:prstGeom prst="rect">
            <a:avLst/>
          </a:prstGeom>
        </p:spPr>
      </p:pic>
      <p:pic>
        <p:nvPicPr>
          <p:cNvPr id="22" name="Picture 39"/>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9555008" y="5876063"/>
            <a:ext cx="665018" cy="457200"/>
          </a:xfrm>
          <a:prstGeom prst="rect">
            <a:avLst/>
          </a:prstGeom>
        </p:spPr>
      </p:pic>
      <p:pic>
        <p:nvPicPr>
          <p:cNvPr id="23" name="Picture 40"/>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10220026" y="5876063"/>
            <a:ext cx="665018" cy="457200"/>
          </a:xfrm>
          <a:prstGeom prst="rect">
            <a:avLst/>
          </a:prstGeom>
        </p:spPr>
      </p:pic>
      <p:pic>
        <p:nvPicPr>
          <p:cNvPr id="24" name="Picture 41"/>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flipH="1">
            <a:off x="10885044" y="5876063"/>
            <a:ext cx="665018" cy="457200"/>
          </a:xfrm>
          <a:prstGeom prst="rect">
            <a:avLst/>
          </a:prstGeom>
        </p:spPr>
      </p:pic>
      <p:pic>
        <p:nvPicPr>
          <p:cNvPr id="25" name="Picture 42"/>
          <p:cNvPicPr>
            <a:picLocks noChangeAspect="1"/>
          </p:cNvPicPr>
          <p:nvPr/>
        </p:nvPicPr>
        <p:blipFill>
          <a:blip r:embed="rId7">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850899" y="2092661"/>
            <a:ext cx="1371600" cy="1371600"/>
          </a:xfrm>
          <a:prstGeom prst="rect">
            <a:avLst/>
          </a:prstGeom>
        </p:spPr>
      </p:pic>
      <p:pic>
        <p:nvPicPr>
          <p:cNvPr id="4" name="Picture 3"/>
          <p:cNvPicPr>
            <a:picLocks noChangeAspect="1"/>
          </p:cNvPicPr>
          <p:nvPr/>
        </p:nvPicPr>
        <p:blipFill>
          <a:blip r:embed="rId8">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085230" y="2092662"/>
            <a:ext cx="1371600" cy="1371600"/>
          </a:xfrm>
          <a:prstGeom prst="rect">
            <a:avLst/>
          </a:prstGeom>
        </p:spPr>
      </p:pic>
    </p:spTree>
    <p:extLst>
      <p:ext uri="{BB962C8B-B14F-4D97-AF65-F5344CB8AC3E}">
        <p14:creationId xmlns:p14="http://schemas.microsoft.com/office/powerpoint/2010/main" val="39263812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10"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1000"/>
                                        <p:tgtEl>
                                          <p:spTgt spid="9"/>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1000"/>
                                        <p:tgtEl>
                                          <p:spTgt spid="14"/>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1000"/>
                                        <p:tgtEl>
                                          <p:spTgt spid="15"/>
                                        </p:tgtEl>
                                      </p:cBhvr>
                                    </p:animEffect>
                                  </p:childTnLst>
                                </p:cTn>
                              </p:par>
                            </p:childTnLst>
                          </p:cTn>
                        </p:par>
                        <p:par>
                          <p:cTn id="41" fill="hold">
                            <p:stCondLst>
                              <p:cond delay="5000"/>
                            </p:stCondLst>
                            <p:childTnLst>
                              <p:par>
                                <p:cTn id="42" presetID="22" presetClass="entr" presetSubtype="8"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250"/>
                                        <p:tgtEl>
                                          <p:spTgt spid="16"/>
                                        </p:tgtEl>
                                      </p:cBhvr>
                                    </p:animEffect>
                                  </p:childTnLst>
                                </p:cTn>
                              </p:par>
                            </p:childTnLst>
                          </p:cTn>
                        </p:par>
                        <p:par>
                          <p:cTn id="45" fill="hold">
                            <p:stCondLst>
                              <p:cond delay="5250"/>
                            </p:stCondLst>
                            <p:childTnLst>
                              <p:par>
                                <p:cTn id="46" presetID="22" presetClass="entr" presetSubtype="8"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250"/>
                                        <p:tgtEl>
                                          <p:spTgt spid="17"/>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250"/>
                                        <p:tgtEl>
                                          <p:spTgt spid="18"/>
                                        </p:tgtEl>
                                      </p:cBhvr>
                                    </p:animEffect>
                                  </p:childTnLst>
                                </p:cTn>
                              </p:par>
                            </p:childTnLst>
                          </p:cTn>
                        </p:par>
                        <p:par>
                          <p:cTn id="53" fill="hold">
                            <p:stCondLst>
                              <p:cond delay="5750"/>
                            </p:stCondLst>
                            <p:childTnLst>
                              <p:par>
                                <p:cTn id="54" presetID="22" presetClass="entr" presetSubtype="8" fill="hold"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250"/>
                                        <p:tgtEl>
                                          <p:spTgt spid="19"/>
                                        </p:tgtEl>
                                      </p:cBhvr>
                                    </p:animEffect>
                                  </p:childTnLst>
                                </p:cTn>
                              </p:par>
                            </p:childTnLst>
                          </p:cTn>
                        </p:par>
                        <p:par>
                          <p:cTn id="57" fill="hold">
                            <p:stCondLst>
                              <p:cond delay="6000"/>
                            </p:stCondLst>
                            <p:childTnLst>
                              <p:par>
                                <p:cTn id="58" presetID="22" presetClass="entr" presetSubtype="8" fill="hold"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left)">
                                      <p:cBhvr>
                                        <p:cTn id="60" dur="250"/>
                                        <p:tgtEl>
                                          <p:spTgt spid="20"/>
                                        </p:tgtEl>
                                      </p:cBhvr>
                                    </p:animEffect>
                                  </p:childTnLst>
                                </p:cTn>
                              </p:par>
                            </p:childTnLst>
                          </p:cTn>
                        </p:par>
                        <p:par>
                          <p:cTn id="61" fill="hold">
                            <p:stCondLst>
                              <p:cond delay="6250"/>
                            </p:stCondLst>
                            <p:childTnLst>
                              <p:par>
                                <p:cTn id="62" presetID="22" presetClass="entr" presetSubtype="8"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left)">
                                      <p:cBhvr>
                                        <p:cTn id="64" dur="250"/>
                                        <p:tgtEl>
                                          <p:spTgt spid="21"/>
                                        </p:tgtEl>
                                      </p:cBhvr>
                                    </p:animEffect>
                                  </p:childTnLst>
                                </p:cTn>
                              </p:par>
                            </p:childTnLst>
                          </p:cTn>
                        </p:par>
                        <p:par>
                          <p:cTn id="65" fill="hold">
                            <p:stCondLst>
                              <p:cond delay="6500"/>
                            </p:stCondLst>
                            <p:childTnLst>
                              <p:par>
                                <p:cTn id="66" presetID="22" presetClass="entr" presetSubtype="8"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left)">
                                      <p:cBhvr>
                                        <p:cTn id="68" dur="250"/>
                                        <p:tgtEl>
                                          <p:spTgt spid="22"/>
                                        </p:tgtEl>
                                      </p:cBhvr>
                                    </p:animEffect>
                                  </p:childTnLst>
                                </p:cTn>
                              </p:par>
                            </p:childTnLst>
                          </p:cTn>
                        </p:par>
                        <p:par>
                          <p:cTn id="69" fill="hold">
                            <p:stCondLst>
                              <p:cond delay="6750"/>
                            </p:stCondLst>
                            <p:childTnLst>
                              <p:par>
                                <p:cTn id="70" presetID="22" presetClass="entr" presetSubtype="8"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left)">
                                      <p:cBhvr>
                                        <p:cTn id="72" dur="250"/>
                                        <p:tgtEl>
                                          <p:spTgt spid="23"/>
                                        </p:tgtEl>
                                      </p:cBhvr>
                                    </p:animEffect>
                                  </p:childTnLst>
                                </p:cTn>
                              </p:par>
                            </p:childTnLst>
                          </p:cTn>
                        </p:par>
                        <p:par>
                          <p:cTn id="73" fill="hold">
                            <p:stCondLst>
                              <p:cond delay="7000"/>
                            </p:stCondLst>
                            <p:childTnLst>
                              <p:par>
                                <p:cTn id="74" presetID="22" presetClass="entr" presetSubtype="8" fill="hold"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left)">
                                      <p:cBhvr>
                                        <p:cTn id="76"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1"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Making change </a:t>
            </a:r>
            <a:r>
              <a:rPr lang="en-US" dirty="0" smtClean="0"/>
              <a:t>safe</a:t>
            </a:r>
            <a:endParaRPr lang="en-US" dirty="0"/>
          </a:p>
        </p:txBody>
      </p:sp>
      <p:grpSp>
        <p:nvGrpSpPr>
          <p:cNvPr id="6" name="Group 3"/>
          <p:cNvGrpSpPr/>
          <p:nvPr/>
        </p:nvGrpSpPr>
        <p:grpSpPr>
          <a:xfrm>
            <a:off x="461473" y="1504291"/>
            <a:ext cx="3851764" cy="4374452"/>
            <a:chOff x="7797555" y="1504291"/>
            <a:chExt cx="3851764" cy="4374452"/>
          </a:xfrm>
        </p:grpSpPr>
        <p:grpSp>
          <p:nvGrpSpPr>
            <p:cNvPr id="9" name="Group 18"/>
            <p:cNvGrpSpPr/>
            <p:nvPr/>
          </p:nvGrpSpPr>
          <p:grpSpPr>
            <a:xfrm>
              <a:off x="7797555" y="2999826"/>
              <a:ext cx="3851764" cy="2094087"/>
              <a:chOff x="7742237" y="2999826"/>
              <a:chExt cx="3851764" cy="2094087"/>
            </a:xfrm>
          </p:grpSpPr>
          <p:sp>
            <p:nvSpPr>
              <p:cNvPr id="48" name="Arc 19"/>
              <p:cNvSpPr/>
              <p:nvPr/>
            </p:nvSpPr>
            <p:spPr>
              <a:xfrm>
                <a:off x="7742237" y="3402027"/>
                <a:ext cx="1049647" cy="1308532"/>
              </a:xfrm>
              <a:prstGeom prst="arc">
                <a:avLst/>
              </a:prstGeom>
              <a:ln w="76200">
                <a:solidFill>
                  <a:srgbClr val="33A9D2"/>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49" name="Arc 20"/>
              <p:cNvSpPr/>
              <p:nvPr/>
            </p:nvSpPr>
            <p:spPr>
              <a:xfrm>
                <a:off x="8148612" y="3188400"/>
                <a:ext cx="1430346" cy="1723063"/>
              </a:xfrm>
              <a:prstGeom prst="arc">
                <a:avLst/>
              </a:prstGeom>
              <a:ln w="76200">
                <a:solidFill>
                  <a:srgbClr val="33A9D2"/>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50" name="Arc 21"/>
              <p:cNvSpPr/>
              <p:nvPr/>
            </p:nvSpPr>
            <p:spPr>
              <a:xfrm>
                <a:off x="8791453" y="2999826"/>
                <a:ext cx="1765910" cy="2094087"/>
              </a:xfrm>
              <a:prstGeom prst="arc">
                <a:avLst/>
              </a:prstGeom>
              <a:ln w="76200">
                <a:solidFill>
                  <a:srgbClr val="33A9D2"/>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51" name="Text Placeholder 10"/>
              <p:cNvSpPr txBox="1">
                <a:spLocks/>
              </p:cNvSpPr>
              <p:nvPr/>
            </p:nvSpPr>
            <p:spPr>
              <a:xfrm>
                <a:off x="7958480" y="3688376"/>
                <a:ext cx="881232"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sz="2000" dirty="0" err="1">
                    <a:solidFill>
                      <a:srgbClr val="33A9D2"/>
                    </a:solidFill>
                  </a:rPr>
                  <a:t>Edog</a:t>
                </a:r>
                <a:endParaRPr lang="en-US" sz="2000" dirty="0">
                  <a:solidFill>
                    <a:srgbClr val="0072C6"/>
                  </a:solidFill>
                </a:endParaRPr>
              </a:p>
            </p:txBody>
          </p:sp>
          <p:sp>
            <p:nvSpPr>
              <p:cNvPr id="52" name="Text Placeholder 10"/>
              <p:cNvSpPr txBox="1">
                <a:spLocks/>
              </p:cNvSpPr>
              <p:nvPr/>
            </p:nvSpPr>
            <p:spPr>
              <a:xfrm>
                <a:off x="8738062" y="3680352"/>
                <a:ext cx="872104"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sz="2000">
                    <a:solidFill>
                      <a:srgbClr val="33A9D2"/>
                    </a:solidFill>
                  </a:rPr>
                  <a:t>MSIT</a:t>
                </a:r>
                <a:endParaRPr lang="en-US" sz="2000">
                  <a:solidFill>
                    <a:srgbClr val="0072C6"/>
                  </a:solidFill>
                </a:endParaRPr>
              </a:p>
            </p:txBody>
          </p:sp>
          <p:sp>
            <p:nvSpPr>
              <p:cNvPr id="57" name="Text Placeholder 10"/>
              <p:cNvSpPr txBox="1">
                <a:spLocks/>
              </p:cNvSpPr>
              <p:nvPr/>
            </p:nvSpPr>
            <p:spPr>
              <a:xfrm>
                <a:off x="9507194" y="3688375"/>
                <a:ext cx="1082165"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sz="2000">
                    <a:solidFill>
                      <a:srgbClr val="33A9D2"/>
                    </a:solidFill>
                  </a:rPr>
                  <a:t>Wave 1</a:t>
                </a:r>
                <a:endParaRPr lang="en-US" sz="2000">
                  <a:solidFill>
                    <a:srgbClr val="0072C6"/>
                  </a:solidFill>
                </a:endParaRPr>
              </a:p>
            </p:txBody>
          </p:sp>
          <p:sp>
            <p:nvSpPr>
              <p:cNvPr id="58" name="Text Placeholder 10"/>
              <p:cNvSpPr txBox="1">
                <a:spLocks/>
              </p:cNvSpPr>
              <p:nvPr/>
            </p:nvSpPr>
            <p:spPr>
              <a:xfrm>
                <a:off x="10511836" y="3688374"/>
                <a:ext cx="1082165"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sz="2000" dirty="0">
                    <a:solidFill>
                      <a:srgbClr val="33A9D2"/>
                    </a:solidFill>
                  </a:rPr>
                  <a:t>Wave 2</a:t>
                </a:r>
                <a:endParaRPr lang="en-US" sz="2000" smtClean="0">
                  <a:solidFill>
                    <a:srgbClr val="0072C6"/>
                  </a:solidFill>
                </a:endParaRPr>
              </a:p>
            </p:txBody>
          </p:sp>
          <p:cxnSp>
            <p:nvCxnSpPr>
              <p:cNvPr id="59" name="Straight Arrow Connector 26"/>
              <p:cNvCxnSpPr/>
              <p:nvPr/>
            </p:nvCxnSpPr>
            <p:spPr>
              <a:xfrm>
                <a:off x="8123237" y="3683184"/>
                <a:ext cx="3437380" cy="0"/>
              </a:xfrm>
              <a:prstGeom prst="straightConnector1">
                <a:avLst/>
              </a:prstGeom>
              <a:ln w="28575">
                <a:solidFill>
                  <a:srgbClr val="33A9D2"/>
                </a:solidFill>
                <a:prstDash val="sysDash"/>
                <a:headEnd type="none"/>
                <a:tailEnd type="triangle" w="lg" len="lg"/>
              </a:ln>
            </p:spPr>
            <p:style>
              <a:lnRef idx="1">
                <a:schemeClr val="accent1"/>
              </a:lnRef>
              <a:fillRef idx="0">
                <a:schemeClr val="accent1"/>
              </a:fillRef>
              <a:effectRef idx="0">
                <a:schemeClr val="accent1"/>
              </a:effectRef>
              <a:fontRef idx="minor">
                <a:schemeClr val="tx1"/>
              </a:fontRef>
            </p:style>
          </p:cxnSp>
        </p:grpSp>
        <p:sp>
          <p:nvSpPr>
            <p:cNvPr id="99" name="Text Placeholder 10"/>
            <p:cNvSpPr txBox="1">
              <a:spLocks/>
            </p:cNvSpPr>
            <p:nvPr/>
          </p:nvSpPr>
          <p:spPr>
            <a:xfrm>
              <a:off x="8224811" y="1504291"/>
              <a:ext cx="3327426" cy="1292662"/>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dirty="0">
                  <a:solidFill>
                    <a:srgbClr val="505050"/>
                  </a:solidFill>
                </a:rPr>
                <a:t>Staged rollout with Tripwire</a:t>
              </a:r>
              <a:endParaRPr lang="en-US" sz="2800" dirty="0">
                <a:solidFill>
                  <a:srgbClr val="505050"/>
                </a:solidFill>
              </a:endParaRPr>
            </a:p>
          </p:txBody>
        </p:sp>
        <p:sp>
          <p:nvSpPr>
            <p:cNvPr id="54" name="Text Placeholder 10"/>
            <p:cNvSpPr txBox="1">
              <a:spLocks/>
            </p:cNvSpPr>
            <p:nvPr/>
          </p:nvSpPr>
          <p:spPr>
            <a:xfrm>
              <a:off x="8224811" y="4309083"/>
              <a:ext cx="3048000" cy="1569660"/>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sz="2000" dirty="0">
                  <a:solidFill>
                    <a:srgbClr val="505050"/>
                  </a:solidFill>
                </a:rPr>
                <a:t>All change </a:t>
              </a:r>
              <a:r>
                <a:rPr lang="en-US" sz="2000" dirty="0" smtClean="0">
                  <a:solidFill>
                    <a:srgbClr val="505050"/>
                  </a:solidFill>
                </a:rPr>
                <a:t>gestures now </a:t>
              </a:r>
              <a:r>
                <a:rPr lang="en-US" sz="2000" dirty="0">
                  <a:solidFill>
                    <a:srgbClr val="505050"/>
                  </a:solidFill>
                </a:rPr>
                <a:t>follow a staged rollout process, listening </a:t>
              </a:r>
              <a:r>
                <a:rPr lang="en-US" sz="2000" dirty="0" smtClean="0">
                  <a:solidFill>
                    <a:srgbClr val="505050"/>
                  </a:solidFill>
                </a:rPr>
                <a:t>to </a:t>
              </a:r>
              <a:r>
                <a:rPr lang="en-US" sz="2000" dirty="0">
                  <a:solidFill>
                    <a:srgbClr val="505050"/>
                  </a:solidFill>
                </a:rPr>
                <a:t>monitoring signals before beginning </a:t>
              </a:r>
              <a:r>
                <a:rPr lang="en-US" sz="2000" dirty="0" smtClean="0">
                  <a:solidFill>
                    <a:srgbClr val="505050"/>
                  </a:solidFill>
                </a:rPr>
                <a:t>a </a:t>
              </a:r>
              <a:r>
                <a:rPr lang="en-US" sz="2000" dirty="0">
                  <a:solidFill>
                    <a:srgbClr val="505050"/>
                  </a:solidFill>
                </a:rPr>
                <a:t>new </a:t>
              </a:r>
              <a:r>
                <a:rPr lang="en-US" sz="2000" dirty="0" smtClean="0">
                  <a:solidFill>
                    <a:srgbClr val="505050"/>
                  </a:solidFill>
                </a:rPr>
                <a:t>stage</a:t>
              </a:r>
              <a:endParaRPr lang="en-US" sz="2000" dirty="0">
                <a:solidFill>
                  <a:srgbClr val="505050"/>
                </a:solidFill>
              </a:endParaRPr>
            </a:p>
          </p:txBody>
        </p:sp>
      </p:grpSp>
      <p:grpSp>
        <p:nvGrpSpPr>
          <p:cNvPr id="8" name="Group 41"/>
          <p:cNvGrpSpPr/>
          <p:nvPr/>
        </p:nvGrpSpPr>
        <p:grpSpPr>
          <a:xfrm>
            <a:off x="8864775" y="1513937"/>
            <a:ext cx="2763662" cy="4364806"/>
            <a:chOff x="4715817" y="1513937"/>
            <a:chExt cx="2763662" cy="4364806"/>
          </a:xfrm>
        </p:grpSpPr>
        <p:sp>
          <p:nvSpPr>
            <p:cNvPr id="70" name="Text Placeholder 10"/>
            <p:cNvSpPr txBox="1">
              <a:spLocks/>
            </p:cNvSpPr>
            <p:nvPr/>
          </p:nvSpPr>
          <p:spPr>
            <a:xfrm>
              <a:off x="4715817" y="1513937"/>
              <a:ext cx="2763662" cy="1292662"/>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dirty="0">
                  <a:solidFill>
                    <a:srgbClr val="505050"/>
                  </a:solidFill>
                </a:rPr>
                <a:t>100</a:t>
              </a:r>
              <a:r>
                <a:rPr lang="en-US">
                  <a:solidFill>
                    <a:srgbClr val="505050"/>
                  </a:solidFill>
                </a:rPr>
                <a:t>% </a:t>
              </a:r>
              <a:r>
                <a:rPr lang="en-US" smtClean="0">
                  <a:solidFill>
                    <a:srgbClr val="505050"/>
                  </a:solidFill>
                </a:rPr>
                <a:t>automation</a:t>
              </a:r>
              <a:endParaRPr lang="en-US" sz="2800">
                <a:solidFill>
                  <a:srgbClr val="505050"/>
                </a:solidFill>
              </a:endParaRPr>
            </a:p>
          </p:txBody>
        </p:sp>
        <p:sp>
          <p:nvSpPr>
            <p:cNvPr id="47" name="Text Placeholder 10"/>
            <p:cNvSpPr txBox="1">
              <a:spLocks/>
            </p:cNvSpPr>
            <p:nvPr/>
          </p:nvSpPr>
          <p:spPr>
            <a:xfrm>
              <a:off x="4715817" y="4309083"/>
              <a:ext cx="2755046" cy="1569660"/>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sz="2000" dirty="0">
                  <a:solidFill>
                    <a:srgbClr val="505050"/>
                  </a:solidFill>
                </a:rPr>
                <a:t>Automating</a:t>
              </a:r>
              <a:r>
                <a:rPr lang="en-US" sz="2000">
                  <a:solidFill>
                    <a:srgbClr val="505050"/>
                  </a:solidFill>
                </a:rPr>
                <a:t> all </a:t>
              </a:r>
              <a:r>
                <a:rPr lang="en-US" sz="2000" smtClean="0">
                  <a:solidFill>
                    <a:srgbClr val="505050"/>
                  </a:solidFill>
                </a:rPr>
                <a:t>change </a:t>
              </a:r>
              <a:r>
                <a:rPr lang="en-US" sz="2000">
                  <a:solidFill>
                    <a:srgbClr val="505050"/>
                  </a:solidFill>
                </a:rPr>
                <a:t>gestures removed the potential for downtime caused by human error </a:t>
              </a:r>
            </a:p>
          </p:txBody>
        </p:sp>
        <p:pic>
          <p:nvPicPr>
            <p:cNvPr id="2" name="Picture 3"/>
            <p:cNvPicPr>
              <a:picLocks noChangeAspect="1"/>
            </p:cNvPicPr>
            <p:nvPr/>
          </p:nvPicPr>
          <p:blipFill>
            <a:blip r:embed="rId2">
              <a:clrChange>
                <a:clrFrom>
                  <a:srgbClr val="FFFFFF"/>
                </a:clrFrom>
                <a:clrTo>
                  <a:srgbClr val="FFFFFF">
                    <a:alpha val="0"/>
                  </a:srgbClr>
                </a:clrTo>
              </a:clrChange>
              <a:duotone>
                <a:schemeClr val="accent2">
                  <a:shade val="45000"/>
                  <a:satMod val="135000"/>
                </a:schemeClr>
                <a:prstClr val="white"/>
              </a:duotone>
            </a:blip>
            <a:stretch>
              <a:fillRect/>
            </a:stretch>
          </p:blipFill>
          <p:spPr>
            <a:xfrm>
              <a:off x="5341800" y="2761464"/>
              <a:ext cx="1511697" cy="1388575"/>
            </a:xfrm>
            <a:prstGeom prst="rect">
              <a:avLst/>
            </a:prstGeom>
          </p:spPr>
        </p:pic>
      </p:grpSp>
      <p:grpSp>
        <p:nvGrpSpPr>
          <p:cNvPr id="11" name="Group 59"/>
          <p:cNvGrpSpPr/>
          <p:nvPr/>
        </p:nvGrpSpPr>
        <p:grpSpPr>
          <a:xfrm>
            <a:off x="5272584" y="1492116"/>
            <a:ext cx="2632843" cy="4386627"/>
            <a:chOff x="1112836" y="1492116"/>
            <a:chExt cx="2632843" cy="4386627"/>
          </a:xfrm>
        </p:grpSpPr>
        <p:sp>
          <p:nvSpPr>
            <p:cNvPr id="68" name="Text Placeholder 10"/>
            <p:cNvSpPr txBox="1">
              <a:spLocks/>
            </p:cNvSpPr>
            <p:nvPr/>
          </p:nvSpPr>
          <p:spPr>
            <a:xfrm>
              <a:off x="1112838" y="1492116"/>
              <a:ext cx="2258986" cy="1292662"/>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dirty="0">
                  <a:solidFill>
                    <a:srgbClr val="505050"/>
                  </a:solidFill>
                </a:rPr>
                <a:t>Seamless </a:t>
              </a:r>
              <a:r>
                <a:rPr lang="en-US" dirty="0" smtClean="0">
                  <a:solidFill>
                    <a:srgbClr val="505050"/>
                  </a:solidFill>
                </a:rPr>
                <a:t>change</a:t>
              </a:r>
              <a:endParaRPr lang="en-US" sz="2800" dirty="0">
                <a:solidFill>
                  <a:srgbClr val="505050"/>
                </a:solidFill>
              </a:endParaRPr>
            </a:p>
          </p:txBody>
        </p:sp>
        <p:sp>
          <p:nvSpPr>
            <p:cNvPr id="46" name="Text Placeholder 10"/>
            <p:cNvSpPr txBox="1">
              <a:spLocks/>
            </p:cNvSpPr>
            <p:nvPr/>
          </p:nvSpPr>
          <p:spPr>
            <a:xfrm>
              <a:off x="1112836" y="4309083"/>
              <a:ext cx="2632843" cy="1569660"/>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sz="2000" dirty="0">
                  <a:solidFill>
                    <a:srgbClr val="505050"/>
                  </a:solidFill>
                </a:rPr>
                <a:t>Massive engineering effort to remove all downtime-causing factors and gracefully apply </a:t>
              </a:r>
              <a:r>
                <a:rPr lang="en-US" sz="2000" dirty="0" smtClean="0">
                  <a:solidFill>
                    <a:srgbClr val="505050"/>
                  </a:solidFill>
                </a:rPr>
                <a:t>changes</a:t>
              </a:r>
              <a:endParaRPr lang="en-US" sz="2000" dirty="0">
                <a:solidFill>
                  <a:srgbClr val="505050"/>
                </a:solidFill>
              </a:endParaRPr>
            </a:p>
          </p:txBody>
        </p:sp>
        <p:pic>
          <p:nvPicPr>
            <p:cNvPr id="10" name="Picture 10"/>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1570037" y="2861130"/>
              <a:ext cx="1379402" cy="1371600"/>
            </a:xfrm>
            <a:prstGeom prst="rect">
              <a:avLst/>
            </a:prstGeom>
          </p:spPr>
        </p:pic>
      </p:grpSp>
    </p:spTree>
    <p:extLst>
      <p:ext uri="{BB962C8B-B14F-4D97-AF65-F5344CB8AC3E}">
        <p14:creationId xmlns:p14="http://schemas.microsoft.com/office/powerpoint/2010/main" val="24092798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 name="Picture 21"/>
          <p:cNvPicPr>
            <a:picLocks noChangeAspect="1"/>
          </p:cNvPicPr>
          <p:nvPr/>
        </p:nvPicPr>
        <p:blipFill>
          <a:blip r:embed="rId3"/>
          <a:stretch>
            <a:fillRect/>
          </a:stretch>
        </p:blipFill>
        <p:spPr>
          <a:xfrm>
            <a:off x="8862634" y="2846878"/>
            <a:ext cx="2286198" cy="2286198"/>
          </a:xfrm>
          <a:prstGeom prst="rect">
            <a:avLst/>
          </a:prstGeom>
        </p:spPr>
      </p:pic>
      <p:cxnSp>
        <p:nvCxnSpPr>
          <p:cNvPr id="180" name="Straight Arrow Connector 179"/>
          <p:cNvCxnSpPr/>
          <p:nvPr/>
        </p:nvCxnSpPr>
        <p:spPr>
          <a:xfrm>
            <a:off x="6154104" y="2952139"/>
            <a:ext cx="625764" cy="321067"/>
          </a:xfrm>
          <a:prstGeom prst="straightConnector1">
            <a:avLst/>
          </a:prstGeom>
          <a:ln w="28575">
            <a:solidFill>
              <a:srgbClr val="FFC000"/>
            </a:solidFill>
            <a:prstDash val="sysDash"/>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a:off x="6154104" y="2952139"/>
            <a:ext cx="625764" cy="321067"/>
          </a:xfrm>
          <a:prstGeom prst="straightConnector1">
            <a:avLst/>
          </a:prstGeom>
          <a:ln w="28575">
            <a:solidFill>
              <a:schemeClr val="tx1"/>
            </a:solidFill>
            <a:prstDash val="sysDash"/>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4" name="Group 5"/>
          <p:cNvGrpSpPr/>
          <p:nvPr/>
        </p:nvGrpSpPr>
        <p:grpSpPr>
          <a:xfrm>
            <a:off x="4980274" y="4775537"/>
            <a:ext cx="2369111" cy="864972"/>
            <a:chOff x="7311260" y="3640526"/>
            <a:chExt cx="2369111" cy="864972"/>
          </a:xfrm>
        </p:grpSpPr>
        <p:pic>
          <p:nvPicPr>
            <p:cNvPr id="2" name="Picture 6"/>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374348" y="3787652"/>
              <a:ext cx="613851" cy="613851"/>
            </a:xfrm>
            <a:prstGeom prst="rect">
              <a:avLst/>
            </a:prstGeom>
          </p:spPr>
        </p:pic>
        <p:pic>
          <p:nvPicPr>
            <p:cNvPr id="103" name="Picture 7"/>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913187" y="3786627"/>
              <a:ext cx="615900" cy="615900"/>
            </a:xfrm>
            <a:prstGeom prst="rect">
              <a:avLst/>
            </a:prstGeom>
          </p:spPr>
        </p:pic>
        <p:pic>
          <p:nvPicPr>
            <p:cNvPr id="104" name="Picture 8"/>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8454075" y="3789700"/>
              <a:ext cx="609754" cy="609754"/>
            </a:xfrm>
            <a:prstGeom prst="rect">
              <a:avLst/>
            </a:prstGeom>
          </p:spPr>
        </p:pic>
        <p:pic>
          <p:nvPicPr>
            <p:cNvPr id="105" name="Picture 9"/>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8988816" y="3790725"/>
              <a:ext cx="607704" cy="607704"/>
            </a:xfrm>
            <a:prstGeom prst="rect">
              <a:avLst/>
            </a:prstGeom>
          </p:spPr>
        </p:pic>
        <p:sp>
          <p:nvSpPr>
            <p:cNvPr id="106" name="Rounded Rectangle 10"/>
            <p:cNvSpPr/>
            <p:nvPr/>
          </p:nvSpPr>
          <p:spPr bwMode="auto">
            <a:xfrm>
              <a:off x="7311260" y="3640526"/>
              <a:ext cx="2369111" cy="864972"/>
            </a:xfrm>
            <a:prstGeom prst="round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cxnSp>
        <p:nvCxnSpPr>
          <p:cNvPr id="146" name="Straight Arrow Connector 145"/>
          <p:cNvCxnSpPr>
            <a:stCxn id="151" idx="2"/>
            <a:endCxn id="106" idx="0"/>
          </p:cNvCxnSpPr>
          <p:nvPr/>
        </p:nvCxnSpPr>
        <p:spPr>
          <a:xfrm flipH="1">
            <a:off x="6164830" y="4358991"/>
            <a:ext cx="843749" cy="416546"/>
          </a:xfrm>
          <a:prstGeom prst="straightConnector1">
            <a:avLst/>
          </a:prstGeom>
          <a:ln w="28575">
            <a:solidFill>
              <a:srgbClr val="FFC000"/>
            </a:solidFill>
            <a:prstDash val="solid"/>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72" name="Straight Arrow Connector 171"/>
          <p:cNvCxnSpPr>
            <a:stCxn id="151" idx="2"/>
            <a:endCxn id="106" idx="0"/>
          </p:cNvCxnSpPr>
          <p:nvPr/>
        </p:nvCxnSpPr>
        <p:spPr>
          <a:xfrm flipH="1">
            <a:off x="6164830" y="4358991"/>
            <a:ext cx="843749" cy="416546"/>
          </a:xfrm>
          <a:prstGeom prst="straightConnector1">
            <a:avLst/>
          </a:prstGeom>
          <a:ln w="28575">
            <a:solidFill>
              <a:schemeClr val="tx1"/>
            </a:solidFill>
            <a:prstDash val="solid"/>
            <a:headEnd type="none"/>
            <a:tailEnd type="triangle" w="lg" len="lg"/>
          </a:ln>
        </p:spPr>
        <p:style>
          <a:lnRef idx="1">
            <a:schemeClr val="accent1"/>
          </a:lnRef>
          <a:fillRef idx="0">
            <a:schemeClr val="accent1"/>
          </a:fillRef>
          <a:effectRef idx="0">
            <a:schemeClr val="accent1"/>
          </a:effectRef>
          <a:fontRef idx="minor">
            <a:schemeClr val="tx1"/>
          </a:fontRef>
        </p:style>
      </p:cxnSp>
      <p:pic>
        <p:nvPicPr>
          <p:cNvPr id="124" name="Picture 123"/>
          <p:cNvPicPr>
            <a:picLocks noChangeAspect="1"/>
          </p:cNvPicPr>
          <p:nvPr/>
        </p:nvPicPr>
        <p:blipFill>
          <a:blip r:embed="rId5">
            <a:extLst>
              <a:ext uri="{BEBA8EAE-BF5A-486C-A8C5-ECC9F3942E4B}">
                <a14:imgProps xmlns:a14="http://schemas.microsoft.com/office/drawing/2010/main">
                  <a14:imgLayer r:embed="rId6">
                    <a14:imgEffect>
                      <a14:colorTemperature colorTemp="11200"/>
                    </a14:imgEffect>
                    <a14:imgEffect>
                      <a14:brightnessContrast bright="51000" contrast="40000"/>
                    </a14:imgEffect>
                  </a14:imgLayer>
                </a14:imgProps>
              </a:ext>
            </a:extLst>
          </a:blip>
          <a:stretch>
            <a:fillRect/>
          </a:stretch>
        </p:blipFill>
        <p:spPr>
          <a:xfrm>
            <a:off x="7016856" y="3426526"/>
            <a:ext cx="399862" cy="401629"/>
          </a:xfrm>
          <a:prstGeom prst="rect">
            <a:avLst/>
          </a:prstGeom>
        </p:spPr>
      </p:pic>
      <p:sp>
        <p:nvSpPr>
          <p:cNvPr id="67" name="Rounded Rectangle 66"/>
          <p:cNvSpPr/>
          <p:nvPr/>
        </p:nvSpPr>
        <p:spPr bwMode="auto">
          <a:xfrm>
            <a:off x="6266983" y="3339807"/>
            <a:ext cx="1481048" cy="1013361"/>
          </a:xfrm>
          <a:prstGeom prst="roundRect">
            <a:avLst/>
          </a:prstGeom>
          <a:noFill/>
          <a:ln w="76200">
            <a:solidFill>
              <a:srgbClr val="FFC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13" name="Picture 112"/>
          <p:cNvPicPr>
            <a:picLocks noChangeAspect="1"/>
          </p:cNvPicPr>
          <p:nvPr/>
        </p:nvPicPr>
        <p:blipFill>
          <a:blip r:embed="rId5">
            <a:extLst>
              <a:ext uri="{BEBA8EAE-BF5A-486C-A8C5-ECC9F3942E4B}">
                <a14:imgProps xmlns:a14="http://schemas.microsoft.com/office/drawing/2010/main">
                  <a14:imgLayer r:embed="rId6">
                    <a14:imgEffect>
                      <a14:colorTemperature colorTemp="11200"/>
                    </a14:imgEffect>
                    <a14:imgEffect>
                      <a14:brightnessContrast bright="51000" contrast="40000"/>
                    </a14:imgEffect>
                  </a14:imgLayer>
                </a14:imgProps>
              </a:ext>
            </a:extLst>
          </a:blip>
          <a:stretch>
            <a:fillRect/>
          </a:stretch>
        </p:blipFill>
        <p:spPr>
          <a:xfrm>
            <a:off x="6394117" y="3845474"/>
            <a:ext cx="399862" cy="401629"/>
          </a:xfrm>
          <a:prstGeom prst="rect">
            <a:avLst/>
          </a:prstGeom>
        </p:spPr>
      </p:pic>
      <p:pic>
        <p:nvPicPr>
          <p:cNvPr id="114" name="Picture 113"/>
          <p:cNvPicPr>
            <a:picLocks noChangeAspect="1"/>
          </p:cNvPicPr>
          <p:nvPr/>
        </p:nvPicPr>
        <p:blipFill>
          <a:blip r:embed="rId5">
            <a:extLst>
              <a:ext uri="{BEBA8EAE-BF5A-486C-A8C5-ECC9F3942E4B}">
                <a14:imgProps xmlns:a14="http://schemas.microsoft.com/office/drawing/2010/main">
                  <a14:imgLayer r:embed="rId6">
                    <a14:imgEffect>
                      <a14:colorTemperature colorTemp="11200"/>
                    </a14:imgEffect>
                    <a14:imgEffect>
                      <a14:brightnessContrast bright="51000" contrast="40000"/>
                    </a14:imgEffect>
                  </a14:imgLayer>
                </a14:imgProps>
              </a:ext>
            </a:extLst>
          </a:blip>
          <a:stretch>
            <a:fillRect/>
          </a:stretch>
        </p:blipFill>
        <p:spPr>
          <a:xfrm>
            <a:off x="6592045" y="3426526"/>
            <a:ext cx="399862" cy="401629"/>
          </a:xfrm>
          <a:prstGeom prst="rect">
            <a:avLst/>
          </a:prstGeom>
        </p:spPr>
      </p:pic>
      <p:pic>
        <p:nvPicPr>
          <p:cNvPr id="115" name="Picture 114"/>
          <p:cNvPicPr>
            <a:picLocks noChangeAspect="1"/>
          </p:cNvPicPr>
          <p:nvPr/>
        </p:nvPicPr>
        <p:blipFill>
          <a:blip r:embed="rId5">
            <a:extLst>
              <a:ext uri="{BEBA8EAE-BF5A-486C-A8C5-ECC9F3942E4B}">
                <a14:imgProps xmlns:a14="http://schemas.microsoft.com/office/drawing/2010/main">
                  <a14:imgLayer r:embed="rId6">
                    <a14:imgEffect>
                      <a14:colorTemperature colorTemp="11200"/>
                    </a14:imgEffect>
                    <a14:imgEffect>
                      <a14:brightnessContrast bright="51000" contrast="40000"/>
                    </a14:imgEffect>
                  </a14:imgLayer>
                </a14:imgProps>
              </a:ext>
            </a:extLst>
          </a:blip>
          <a:stretch>
            <a:fillRect/>
          </a:stretch>
        </p:blipFill>
        <p:spPr>
          <a:xfrm>
            <a:off x="7238349" y="3845474"/>
            <a:ext cx="399862" cy="401629"/>
          </a:xfrm>
          <a:prstGeom prst="rect">
            <a:avLst/>
          </a:prstGeom>
        </p:spPr>
      </p:pic>
      <p:pic>
        <p:nvPicPr>
          <p:cNvPr id="116" name="Picture 115"/>
          <p:cNvPicPr>
            <a:picLocks noChangeAspect="1"/>
          </p:cNvPicPr>
          <p:nvPr/>
        </p:nvPicPr>
        <p:blipFill>
          <a:blip r:embed="rId5">
            <a:extLst>
              <a:ext uri="{BEBA8EAE-BF5A-486C-A8C5-ECC9F3942E4B}">
                <a14:imgProps xmlns:a14="http://schemas.microsoft.com/office/drawing/2010/main">
                  <a14:imgLayer r:embed="rId6">
                    <a14:imgEffect>
                      <a14:colorTemperature colorTemp="11200"/>
                    </a14:imgEffect>
                    <a14:imgEffect>
                      <a14:brightnessContrast bright="51000" contrast="40000"/>
                    </a14:imgEffect>
                  </a14:imgLayer>
                </a14:imgProps>
              </a:ext>
            </a:extLst>
          </a:blip>
          <a:stretch>
            <a:fillRect/>
          </a:stretch>
        </p:blipFill>
        <p:spPr>
          <a:xfrm>
            <a:off x="6818374" y="3845474"/>
            <a:ext cx="399862" cy="401629"/>
          </a:xfrm>
          <a:prstGeom prst="rect">
            <a:avLst/>
          </a:prstGeom>
        </p:spPr>
      </p:pic>
      <p:pic>
        <p:nvPicPr>
          <p:cNvPr id="147" name="Picture 146"/>
          <p:cNvPicPr>
            <a:picLocks noChangeAspect="1"/>
          </p:cNvPicPr>
          <p:nvPr/>
        </p:nvPicPr>
        <p:blipFill>
          <a:blip r:embed="rId7">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388967" y="3841207"/>
            <a:ext cx="410162" cy="410162"/>
          </a:xfrm>
          <a:prstGeom prst="rect">
            <a:avLst/>
          </a:prstGeom>
        </p:spPr>
      </p:pic>
      <p:pic>
        <p:nvPicPr>
          <p:cNvPr id="148" name="Picture 147"/>
          <p:cNvPicPr>
            <a:picLocks noChangeAspect="1"/>
          </p:cNvPicPr>
          <p:nvPr/>
        </p:nvPicPr>
        <p:blipFill>
          <a:blip r:embed="rId7">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811939" y="3839922"/>
            <a:ext cx="412733" cy="412733"/>
          </a:xfrm>
          <a:prstGeom prst="rect">
            <a:avLst/>
          </a:prstGeom>
        </p:spPr>
      </p:pic>
      <p:pic>
        <p:nvPicPr>
          <p:cNvPr id="149" name="Picture 148"/>
          <p:cNvPicPr>
            <a:picLocks noChangeAspect="1"/>
          </p:cNvPicPr>
          <p:nvPr/>
        </p:nvPicPr>
        <p:blipFill>
          <a:blip r:embed="rId7">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592046" y="3427410"/>
            <a:ext cx="399861" cy="399861"/>
          </a:xfrm>
          <a:prstGeom prst="rect">
            <a:avLst/>
          </a:prstGeom>
        </p:spPr>
      </p:pic>
      <p:pic>
        <p:nvPicPr>
          <p:cNvPr id="150" name="Picture 149"/>
          <p:cNvPicPr>
            <a:picLocks noChangeAspect="1"/>
          </p:cNvPicPr>
          <p:nvPr/>
        </p:nvPicPr>
        <p:blipFill>
          <a:blip r:embed="rId7">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016856" y="3427409"/>
            <a:ext cx="399862" cy="399862"/>
          </a:xfrm>
          <a:prstGeom prst="rect">
            <a:avLst/>
          </a:prstGeom>
        </p:spPr>
      </p:pic>
      <p:sp>
        <p:nvSpPr>
          <p:cNvPr id="151" name="Rounded Rectangle 150"/>
          <p:cNvSpPr/>
          <p:nvPr/>
        </p:nvSpPr>
        <p:spPr bwMode="auto">
          <a:xfrm>
            <a:off x="6277676" y="3345630"/>
            <a:ext cx="1461805" cy="1013361"/>
          </a:xfrm>
          <a:prstGeom prst="round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52" name="Picture 151"/>
          <p:cNvPicPr>
            <a:picLocks noChangeAspect="1"/>
          </p:cNvPicPr>
          <p:nvPr/>
        </p:nvPicPr>
        <p:blipFill>
          <a:blip r:embed="rId7">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231914" y="3839922"/>
            <a:ext cx="412733" cy="412733"/>
          </a:xfrm>
          <a:prstGeom prst="rect">
            <a:avLst/>
          </a:prstGeom>
        </p:spPr>
      </p:pic>
      <p:cxnSp>
        <p:nvCxnSpPr>
          <p:cNvPr id="117" name="Straight Arrow Connector 116"/>
          <p:cNvCxnSpPr/>
          <p:nvPr/>
        </p:nvCxnSpPr>
        <p:spPr>
          <a:xfrm flipH="1">
            <a:off x="5529940" y="2947558"/>
            <a:ext cx="629235" cy="337530"/>
          </a:xfrm>
          <a:prstGeom prst="straightConnector1">
            <a:avLst/>
          </a:prstGeom>
          <a:ln w="28575">
            <a:solidFill>
              <a:schemeClr val="tx1"/>
            </a:solidFill>
            <a:prstDash val="solid"/>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a:stCxn id="65" idx="2"/>
            <a:endCxn id="106" idx="0"/>
          </p:cNvCxnSpPr>
          <p:nvPr/>
        </p:nvCxnSpPr>
        <p:spPr>
          <a:xfrm>
            <a:off x="5328165" y="4358991"/>
            <a:ext cx="836665" cy="416546"/>
          </a:xfrm>
          <a:prstGeom prst="straightConnector1">
            <a:avLst/>
          </a:prstGeom>
          <a:ln w="28575">
            <a:solidFill>
              <a:schemeClr val="tx1"/>
            </a:solidFill>
            <a:prstDash val="solid"/>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dirty="0" smtClean="0"/>
              <a:t>Upgrade </a:t>
            </a:r>
            <a:r>
              <a:rPr lang="en-US" dirty="0"/>
              <a:t>automation </a:t>
            </a:r>
          </a:p>
        </p:txBody>
      </p:sp>
      <p:sp>
        <p:nvSpPr>
          <p:cNvPr id="48" name="Text Placeholder 10"/>
          <p:cNvSpPr txBox="1">
            <a:spLocks/>
          </p:cNvSpPr>
          <p:nvPr/>
        </p:nvSpPr>
        <p:spPr>
          <a:xfrm>
            <a:off x="273308" y="1467036"/>
            <a:ext cx="2789444"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dirty="0" smtClean="0">
                <a:solidFill>
                  <a:srgbClr val="505050"/>
                </a:solidFill>
              </a:rPr>
              <a:t>Step </a:t>
            </a:r>
            <a:r>
              <a:rPr lang="en-US" dirty="0">
                <a:solidFill>
                  <a:srgbClr val="505050"/>
                </a:solidFill>
              </a:rPr>
              <a:t>1</a:t>
            </a:r>
            <a:endParaRPr lang="en-US" dirty="0" smtClean="0">
              <a:solidFill>
                <a:srgbClr val="505050"/>
              </a:solidFill>
            </a:endParaRPr>
          </a:p>
        </p:txBody>
      </p:sp>
      <p:sp>
        <p:nvSpPr>
          <p:cNvPr id="49" name="Text Placeholder 10"/>
          <p:cNvSpPr txBox="1">
            <a:spLocks/>
          </p:cNvSpPr>
          <p:nvPr/>
        </p:nvSpPr>
        <p:spPr>
          <a:xfrm>
            <a:off x="275568" y="2080066"/>
            <a:ext cx="3580469" cy="101566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sz="2000" dirty="0">
                <a:solidFill>
                  <a:srgbClr val="505050"/>
                </a:solidFill>
              </a:rPr>
              <a:t>Deploy a </a:t>
            </a:r>
            <a:r>
              <a:rPr lang="en-US" sz="2000" dirty="0" smtClean="0">
                <a:solidFill>
                  <a:srgbClr val="505050"/>
                </a:solidFill>
              </a:rPr>
              <a:t>target </a:t>
            </a:r>
            <a:r>
              <a:rPr lang="en-US" sz="2000" dirty="0">
                <a:solidFill>
                  <a:srgbClr val="505050"/>
                </a:solidFill>
              </a:rPr>
              <a:t>farm. The </a:t>
            </a:r>
            <a:r>
              <a:rPr lang="en-US" sz="2000" dirty="0" smtClean="0">
                <a:solidFill>
                  <a:srgbClr val="505050"/>
                </a:solidFill>
              </a:rPr>
              <a:t>new </a:t>
            </a:r>
            <a:r>
              <a:rPr lang="en-US" sz="2000" dirty="0">
                <a:solidFill>
                  <a:srgbClr val="505050"/>
                </a:solidFill>
              </a:rPr>
              <a:t>VMs have the latest SharePoint bits, security patches, etc.</a:t>
            </a:r>
          </a:p>
        </p:txBody>
      </p:sp>
      <p:pic>
        <p:nvPicPr>
          <p:cNvPr id="77" name="Picture 76"/>
          <p:cNvPicPr>
            <a:picLocks noChangeAspect="1"/>
          </p:cNvPicPr>
          <p:nvPr/>
        </p:nvPicPr>
        <p:blipFill>
          <a:blip r:embed="rId7">
            <a:clrChange>
              <a:clrFrom>
                <a:srgbClr val="FFFFFF"/>
              </a:clrFrom>
              <a:clrTo>
                <a:srgbClr val="FFFFFF">
                  <a:alpha val="0"/>
                </a:srgbClr>
              </a:clrTo>
            </a:clrChange>
            <a:duotone>
              <a:schemeClr val="accent2">
                <a:shade val="45000"/>
                <a:satMod val="135000"/>
              </a:schemeClr>
              <a:prstClr val="white"/>
            </a:duotone>
          </a:blip>
          <a:stretch>
            <a:fillRect/>
          </a:stretch>
        </p:blipFill>
        <p:spPr>
          <a:xfrm>
            <a:off x="4707953" y="3841207"/>
            <a:ext cx="410162" cy="410162"/>
          </a:xfrm>
          <a:prstGeom prst="rect">
            <a:avLst/>
          </a:prstGeom>
        </p:spPr>
      </p:pic>
      <p:pic>
        <p:nvPicPr>
          <p:cNvPr id="78" name="Picture 77"/>
          <p:cNvPicPr>
            <a:picLocks noChangeAspect="1"/>
          </p:cNvPicPr>
          <p:nvPr/>
        </p:nvPicPr>
        <p:blipFill>
          <a:blip r:embed="rId7">
            <a:clrChange>
              <a:clrFrom>
                <a:srgbClr val="FFFFFF"/>
              </a:clrFrom>
              <a:clrTo>
                <a:srgbClr val="FFFFFF">
                  <a:alpha val="0"/>
                </a:srgbClr>
              </a:clrTo>
            </a:clrChange>
            <a:duotone>
              <a:schemeClr val="accent2">
                <a:shade val="45000"/>
                <a:satMod val="135000"/>
              </a:schemeClr>
              <a:prstClr val="white"/>
            </a:duotone>
          </a:blip>
          <a:stretch>
            <a:fillRect/>
          </a:stretch>
        </p:blipFill>
        <p:spPr>
          <a:xfrm>
            <a:off x="5132012" y="3839922"/>
            <a:ext cx="412733" cy="412733"/>
          </a:xfrm>
          <a:prstGeom prst="rect">
            <a:avLst/>
          </a:prstGeom>
        </p:spPr>
      </p:pic>
      <p:pic>
        <p:nvPicPr>
          <p:cNvPr id="80" name="Picture 79"/>
          <p:cNvPicPr>
            <a:picLocks noChangeAspect="1"/>
          </p:cNvPicPr>
          <p:nvPr/>
        </p:nvPicPr>
        <p:blipFill>
          <a:blip r:embed="rId7">
            <a:clrChange>
              <a:clrFrom>
                <a:srgbClr val="FFFFFF"/>
              </a:clrFrom>
              <a:clrTo>
                <a:srgbClr val="FFFFFF">
                  <a:alpha val="0"/>
                </a:srgbClr>
              </a:clrTo>
            </a:clrChange>
            <a:duotone>
              <a:schemeClr val="accent2">
                <a:shade val="45000"/>
                <a:satMod val="135000"/>
              </a:schemeClr>
              <a:prstClr val="white"/>
            </a:duotone>
          </a:blip>
          <a:stretch>
            <a:fillRect/>
          </a:stretch>
        </p:blipFill>
        <p:spPr>
          <a:xfrm>
            <a:off x="4908675" y="3427410"/>
            <a:ext cx="399861" cy="399861"/>
          </a:xfrm>
          <a:prstGeom prst="rect">
            <a:avLst/>
          </a:prstGeom>
        </p:spPr>
      </p:pic>
      <p:pic>
        <p:nvPicPr>
          <p:cNvPr id="81" name="Picture 80"/>
          <p:cNvPicPr>
            <a:picLocks noChangeAspect="1"/>
          </p:cNvPicPr>
          <p:nvPr/>
        </p:nvPicPr>
        <p:blipFill>
          <a:blip r:embed="rId7">
            <a:clrChange>
              <a:clrFrom>
                <a:srgbClr val="FFFFFF"/>
              </a:clrFrom>
              <a:clrTo>
                <a:srgbClr val="FFFFFF">
                  <a:alpha val="0"/>
                </a:srgbClr>
              </a:clrTo>
            </a:clrChange>
            <a:duotone>
              <a:schemeClr val="accent2">
                <a:shade val="45000"/>
                <a:satMod val="135000"/>
              </a:schemeClr>
              <a:prstClr val="white"/>
            </a:duotone>
          </a:blip>
          <a:stretch>
            <a:fillRect/>
          </a:stretch>
        </p:blipFill>
        <p:spPr>
          <a:xfrm>
            <a:off x="5321781" y="3427409"/>
            <a:ext cx="399862" cy="399862"/>
          </a:xfrm>
          <a:prstGeom prst="rect">
            <a:avLst/>
          </a:prstGeom>
        </p:spPr>
      </p:pic>
      <p:sp>
        <p:nvSpPr>
          <p:cNvPr id="65" name="Rounded Rectangle 64"/>
          <p:cNvSpPr/>
          <p:nvPr/>
        </p:nvSpPr>
        <p:spPr bwMode="auto">
          <a:xfrm>
            <a:off x="4597262" y="3345630"/>
            <a:ext cx="1461805" cy="1013361"/>
          </a:xfrm>
          <a:prstGeom prst="roundRect">
            <a:avLst/>
          </a:prstGeom>
          <a:noFill/>
          <a:ln w="76200">
            <a:solidFill>
              <a:srgbClr val="33A9D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7" name="Picture 106"/>
          <p:cNvPicPr>
            <a:picLocks noChangeAspect="1"/>
          </p:cNvPicPr>
          <p:nvPr/>
        </p:nvPicPr>
        <p:blipFill>
          <a:blip r:embed="rId7">
            <a:clrChange>
              <a:clrFrom>
                <a:srgbClr val="FFFFFF"/>
              </a:clrFrom>
              <a:clrTo>
                <a:srgbClr val="FFFFFF">
                  <a:alpha val="0"/>
                </a:srgbClr>
              </a:clrTo>
            </a:clrChange>
            <a:duotone>
              <a:schemeClr val="accent2">
                <a:shade val="45000"/>
                <a:satMod val="135000"/>
              </a:schemeClr>
              <a:prstClr val="white"/>
            </a:duotone>
          </a:blip>
          <a:stretch>
            <a:fillRect/>
          </a:stretch>
        </p:blipFill>
        <p:spPr>
          <a:xfrm>
            <a:off x="5550381" y="3839922"/>
            <a:ext cx="412733" cy="412733"/>
          </a:xfrm>
          <a:prstGeom prst="rect">
            <a:avLst/>
          </a:prstGeom>
        </p:spPr>
      </p:pic>
      <p:sp>
        <p:nvSpPr>
          <p:cNvPr id="119" name="Text Placeholder 10"/>
          <p:cNvSpPr txBox="1">
            <a:spLocks/>
          </p:cNvSpPr>
          <p:nvPr/>
        </p:nvSpPr>
        <p:spPr>
          <a:xfrm>
            <a:off x="273308" y="1467036"/>
            <a:ext cx="2789444"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dirty="0" smtClean="0">
                <a:solidFill>
                  <a:srgbClr val="505050"/>
                </a:solidFill>
              </a:rPr>
              <a:t>Step 2</a:t>
            </a:r>
          </a:p>
        </p:txBody>
      </p:sp>
      <p:sp>
        <p:nvSpPr>
          <p:cNvPr id="120" name="Text Placeholder 10"/>
          <p:cNvSpPr txBox="1">
            <a:spLocks/>
          </p:cNvSpPr>
          <p:nvPr/>
        </p:nvSpPr>
        <p:spPr>
          <a:xfrm>
            <a:off x="275568" y="2080066"/>
            <a:ext cx="3084099" cy="2246769"/>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sz="2000" dirty="0" smtClean="0">
                <a:solidFill>
                  <a:srgbClr val="505050"/>
                </a:solidFill>
              </a:rPr>
              <a:t>Dual-mount the target farm to also read from the same databases</a:t>
            </a:r>
          </a:p>
          <a:p>
            <a:pPr marL="0" indent="0">
              <a:buClr>
                <a:srgbClr val="0072C6"/>
              </a:buClr>
              <a:buFont typeface="Wingdings" panose="05000000000000000000" pitchFamily="2" charset="2"/>
              <a:buNone/>
            </a:pPr>
            <a:endParaRPr lang="en-US" sz="2000" dirty="0">
              <a:solidFill>
                <a:srgbClr val="505050"/>
              </a:solidFill>
            </a:endParaRPr>
          </a:p>
          <a:p>
            <a:pPr marL="0" indent="0">
              <a:buClr>
                <a:srgbClr val="0072C6"/>
              </a:buClr>
              <a:buFont typeface="Wingdings" panose="05000000000000000000" pitchFamily="2" charset="2"/>
              <a:buNone/>
            </a:pPr>
            <a:r>
              <a:rPr lang="en-US" sz="2000" dirty="0" smtClean="0">
                <a:solidFill>
                  <a:srgbClr val="505050"/>
                </a:solidFill>
              </a:rPr>
              <a:t>Split </a:t>
            </a:r>
            <a:r>
              <a:rPr lang="en-US" sz="2000" dirty="0" err="1" smtClean="0">
                <a:solidFill>
                  <a:srgbClr val="505050"/>
                </a:solidFill>
              </a:rPr>
              <a:t>SiteMap</a:t>
            </a:r>
            <a:r>
              <a:rPr lang="en-US" sz="2000" dirty="0" smtClean="0">
                <a:solidFill>
                  <a:srgbClr val="505050"/>
                </a:solidFill>
              </a:rPr>
              <a:t> from </a:t>
            </a:r>
            <a:r>
              <a:rPr lang="en-US" sz="2000" dirty="0" err="1" smtClean="0">
                <a:solidFill>
                  <a:srgbClr val="505050"/>
                </a:solidFill>
              </a:rPr>
              <a:t>ConfigDB</a:t>
            </a:r>
            <a:r>
              <a:rPr lang="en-US" sz="2000" dirty="0" smtClean="0">
                <a:solidFill>
                  <a:srgbClr val="505050"/>
                </a:solidFill>
              </a:rPr>
              <a:t> to eliminate need for </a:t>
            </a:r>
            <a:r>
              <a:rPr lang="en-US" sz="2000" dirty="0" err="1" smtClean="0">
                <a:solidFill>
                  <a:srgbClr val="505050"/>
                </a:solidFill>
              </a:rPr>
              <a:t>SiteMap</a:t>
            </a:r>
            <a:r>
              <a:rPr lang="en-US" sz="2000" dirty="0" smtClean="0">
                <a:solidFill>
                  <a:srgbClr val="505050"/>
                </a:solidFill>
              </a:rPr>
              <a:t> rebuild</a:t>
            </a:r>
            <a:endParaRPr lang="en-US" sz="2000" dirty="0">
              <a:solidFill>
                <a:srgbClr val="505050"/>
              </a:solidFill>
            </a:endParaRPr>
          </a:p>
        </p:txBody>
      </p:sp>
      <p:sp>
        <p:nvSpPr>
          <p:cNvPr id="155" name="Text Placeholder 10"/>
          <p:cNvSpPr txBox="1">
            <a:spLocks/>
          </p:cNvSpPr>
          <p:nvPr/>
        </p:nvSpPr>
        <p:spPr>
          <a:xfrm>
            <a:off x="273308" y="1467036"/>
            <a:ext cx="2789444"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dirty="0" smtClean="0">
                <a:solidFill>
                  <a:srgbClr val="505050"/>
                </a:solidFill>
              </a:rPr>
              <a:t>Step </a:t>
            </a:r>
            <a:r>
              <a:rPr lang="en-US" dirty="0">
                <a:solidFill>
                  <a:srgbClr val="505050"/>
                </a:solidFill>
              </a:rPr>
              <a:t>3</a:t>
            </a:r>
            <a:endParaRPr lang="en-US" dirty="0" smtClean="0">
              <a:solidFill>
                <a:srgbClr val="505050"/>
              </a:solidFill>
            </a:endParaRPr>
          </a:p>
        </p:txBody>
      </p:sp>
      <p:sp>
        <p:nvSpPr>
          <p:cNvPr id="156" name="Text Placeholder 10"/>
          <p:cNvSpPr txBox="1">
            <a:spLocks/>
          </p:cNvSpPr>
          <p:nvPr/>
        </p:nvSpPr>
        <p:spPr>
          <a:xfrm>
            <a:off x="275568" y="2080066"/>
            <a:ext cx="3084099" cy="101566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sz="2000" dirty="0" smtClean="0">
                <a:solidFill>
                  <a:srgbClr val="505050"/>
                </a:solidFill>
              </a:rPr>
              <a:t>Route traffic for synthetic tenants to the target farm and monitor farm health</a:t>
            </a:r>
            <a:endParaRPr lang="en-US" sz="2000" dirty="0">
              <a:solidFill>
                <a:srgbClr val="505050"/>
              </a:solidFill>
            </a:endParaRPr>
          </a:p>
        </p:txBody>
      </p:sp>
      <p:sp>
        <p:nvSpPr>
          <p:cNvPr id="86" name="Text Placeholder 10"/>
          <p:cNvSpPr txBox="1">
            <a:spLocks/>
          </p:cNvSpPr>
          <p:nvPr/>
        </p:nvSpPr>
        <p:spPr>
          <a:xfrm>
            <a:off x="9070396" y="3725862"/>
            <a:ext cx="1870674" cy="1098762"/>
          </a:xfrm>
          <a:prstGeom prst="rect">
            <a:avLst/>
          </a:prstGeom>
        </p:spPr>
        <p:txBody>
          <a:bodyPr vert="horz" wrap="square" lIns="146304" tIns="91440" rIns="146304" bIns="91440" rtlCol="0" anchor="ctr">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sz="6600" dirty="0" smtClean="0">
                <a:solidFill>
                  <a:srgbClr val="33A9D2"/>
                </a:solidFill>
              </a:rPr>
              <a:t>12h</a:t>
            </a:r>
            <a:endParaRPr lang="en-US" sz="2400" dirty="0">
              <a:gradFill>
                <a:gsLst>
                  <a:gs pos="13869">
                    <a:srgbClr val="0072C6"/>
                  </a:gs>
                  <a:gs pos="42000">
                    <a:srgbClr val="0072C6"/>
                  </a:gs>
                </a:gsLst>
                <a:lin ang="5400000" scaled="0"/>
              </a:gradFill>
            </a:endParaRPr>
          </a:p>
        </p:txBody>
      </p:sp>
      <p:sp>
        <p:nvSpPr>
          <p:cNvPr id="87" name="Text Placeholder 10"/>
          <p:cNvSpPr txBox="1">
            <a:spLocks/>
          </p:cNvSpPr>
          <p:nvPr/>
        </p:nvSpPr>
        <p:spPr>
          <a:xfrm>
            <a:off x="9565581" y="3492797"/>
            <a:ext cx="880304"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sz="2000" dirty="0" smtClean="0">
                <a:solidFill>
                  <a:srgbClr val="505050"/>
                </a:solidFill>
              </a:rPr>
              <a:t>Only</a:t>
            </a:r>
            <a:endParaRPr lang="en-US" sz="2000" dirty="0">
              <a:solidFill>
                <a:srgbClr val="505050"/>
              </a:solidFill>
            </a:endParaRPr>
          </a:p>
        </p:txBody>
      </p:sp>
      <p:pic>
        <p:nvPicPr>
          <p:cNvPr id="88" name="Picture 87"/>
          <p:cNvPicPr>
            <a:picLocks noChangeAspect="1"/>
          </p:cNvPicPr>
          <p:nvPr/>
        </p:nvPicPr>
        <p:blipFill>
          <a:blip r:embed="rId8">
            <a:clrChange>
              <a:clrFrom>
                <a:srgbClr val="FFFFFF"/>
              </a:clrFrom>
              <a:clrTo>
                <a:srgbClr val="FFFFFF">
                  <a:alpha val="0"/>
                </a:srgbClr>
              </a:clrTo>
            </a:clrChange>
            <a:duotone>
              <a:schemeClr val="accent2">
                <a:shade val="45000"/>
                <a:satMod val="135000"/>
              </a:schemeClr>
              <a:prstClr val="white"/>
            </a:duotone>
          </a:blip>
          <a:stretch>
            <a:fillRect/>
          </a:stretch>
        </p:blipFill>
        <p:spPr>
          <a:xfrm>
            <a:off x="1155788" y="2842010"/>
            <a:ext cx="2286000" cy="2286000"/>
          </a:xfrm>
          <a:prstGeom prst="rect">
            <a:avLst/>
          </a:prstGeom>
        </p:spPr>
      </p:pic>
      <p:sp>
        <p:nvSpPr>
          <p:cNvPr id="89" name="Text Placeholder 10"/>
          <p:cNvSpPr txBox="1">
            <a:spLocks/>
          </p:cNvSpPr>
          <p:nvPr/>
        </p:nvSpPr>
        <p:spPr>
          <a:xfrm>
            <a:off x="9247230" y="2013643"/>
            <a:ext cx="1517006"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dirty="0" smtClean="0">
                <a:solidFill>
                  <a:srgbClr val="505050"/>
                </a:solidFill>
              </a:rPr>
              <a:t>Fast</a:t>
            </a:r>
            <a:endParaRPr lang="en-US" dirty="0">
              <a:solidFill>
                <a:srgbClr val="505050"/>
              </a:solidFill>
            </a:endParaRPr>
          </a:p>
        </p:txBody>
      </p:sp>
      <p:sp>
        <p:nvSpPr>
          <p:cNvPr id="90" name="Text Placeholder 10"/>
          <p:cNvSpPr txBox="1">
            <a:spLocks/>
          </p:cNvSpPr>
          <p:nvPr/>
        </p:nvSpPr>
        <p:spPr>
          <a:xfrm>
            <a:off x="1168447" y="2013643"/>
            <a:ext cx="2260682"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dirty="0" smtClean="0">
                <a:solidFill>
                  <a:srgbClr val="505050"/>
                </a:solidFill>
              </a:rPr>
              <a:t>Seamless</a:t>
            </a:r>
            <a:endParaRPr lang="en-US" dirty="0">
              <a:solidFill>
                <a:srgbClr val="505050"/>
              </a:solidFill>
            </a:endParaRPr>
          </a:p>
        </p:txBody>
      </p:sp>
      <p:cxnSp>
        <p:nvCxnSpPr>
          <p:cNvPr id="101" name="Straight Arrow Connector 100"/>
          <p:cNvCxnSpPr/>
          <p:nvPr/>
        </p:nvCxnSpPr>
        <p:spPr>
          <a:xfrm>
            <a:off x="6154104" y="2952139"/>
            <a:ext cx="625764" cy="321067"/>
          </a:xfrm>
          <a:prstGeom prst="straightConnector1">
            <a:avLst/>
          </a:prstGeom>
          <a:ln w="28575">
            <a:solidFill>
              <a:srgbClr val="FFC000"/>
            </a:solidFill>
            <a:prstDash val="solid"/>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a:off x="6154104" y="2952139"/>
            <a:ext cx="625764" cy="321067"/>
          </a:xfrm>
          <a:prstGeom prst="straightConnector1">
            <a:avLst/>
          </a:prstGeom>
          <a:ln w="28575">
            <a:solidFill>
              <a:schemeClr val="tx1"/>
            </a:solidFill>
            <a:prstDash val="solid"/>
            <a:headEnd type="none"/>
            <a:tailEnd type="triangle" w="lg" len="lg"/>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9">
            <a:clrChange>
              <a:clrFrom>
                <a:srgbClr val="FFFFFF"/>
              </a:clrFrom>
              <a:clrTo>
                <a:srgbClr val="FFFFFF">
                  <a:alpha val="0"/>
                </a:srgbClr>
              </a:clrTo>
            </a:clrChange>
            <a:duotone>
              <a:schemeClr val="accent2">
                <a:shade val="45000"/>
                <a:satMod val="135000"/>
              </a:schemeClr>
              <a:prstClr val="white"/>
            </a:duotone>
          </a:blip>
          <a:stretch>
            <a:fillRect/>
          </a:stretch>
        </p:blipFill>
        <p:spPr>
          <a:xfrm>
            <a:off x="5742765" y="2183697"/>
            <a:ext cx="844130" cy="844130"/>
          </a:xfrm>
          <a:prstGeom prst="rect">
            <a:avLst/>
          </a:prstGeom>
        </p:spPr>
      </p:pic>
      <p:sp>
        <p:nvSpPr>
          <p:cNvPr id="153" name="Text Placeholder 10"/>
          <p:cNvSpPr txBox="1">
            <a:spLocks/>
          </p:cNvSpPr>
          <p:nvPr/>
        </p:nvSpPr>
        <p:spPr>
          <a:xfrm>
            <a:off x="5774237" y="2357140"/>
            <a:ext cx="781186"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sz="2000" dirty="0" smtClean="0">
                <a:solidFill>
                  <a:srgbClr val="FFFFFF"/>
                </a:solidFill>
              </a:rPr>
              <a:t>NLB</a:t>
            </a:r>
            <a:endParaRPr lang="en-US" sz="2000" dirty="0">
              <a:solidFill>
                <a:srgbClr val="FFFFFF"/>
              </a:solidFill>
            </a:endParaRPr>
          </a:p>
        </p:txBody>
      </p:sp>
      <p:sp>
        <p:nvSpPr>
          <p:cNvPr id="108" name="Text Placeholder 10"/>
          <p:cNvSpPr txBox="1">
            <a:spLocks/>
          </p:cNvSpPr>
          <p:nvPr/>
        </p:nvSpPr>
        <p:spPr>
          <a:xfrm>
            <a:off x="272453" y="1461791"/>
            <a:ext cx="2789444"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dirty="0" smtClean="0">
                <a:solidFill>
                  <a:srgbClr val="505050"/>
                </a:solidFill>
              </a:rPr>
              <a:t>Step </a:t>
            </a:r>
            <a:r>
              <a:rPr lang="en-US" dirty="0">
                <a:solidFill>
                  <a:srgbClr val="505050"/>
                </a:solidFill>
              </a:rPr>
              <a:t>4</a:t>
            </a:r>
            <a:endParaRPr lang="en-US" dirty="0" smtClean="0">
              <a:solidFill>
                <a:srgbClr val="505050"/>
              </a:solidFill>
            </a:endParaRPr>
          </a:p>
        </p:txBody>
      </p:sp>
      <p:sp>
        <p:nvSpPr>
          <p:cNvPr id="109" name="Text Placeholder 10"/>
          <p:cNvSpPr txBox="1">
            <a:spLocks/>
          </p:cNvSpPr>
          <p:nvPr/>
        </p:nvSpPr>
        <p:spPr>
          <a:xfrm>
            <a:off x="274713" y="2074821"/>
            <a:ext cx="3084099" cy="101566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sz="2000" dirty="0" smtClean="0">
                <a:solidFill>
                  <a:srgbClr val="505050"/>
                </a:solidFill>
              </a:rPr>
              <a:t>Gradually route traffic for customer tenants to the target farm</a:t>
            </a:r>
            <a:endParaRPr lang="en-US" sz="2000" dirty="0">
              <a:solidFill>
                <a:srgbClr val="505050"/>
              </a:solidFill>
            </a:endParaRPr>
          </a:p>
        </p:txBody>
      </p:sp>
      <p:sp>
        <p:nvSpPr>
          <p:cNvPr id="122" name="Text Placeholder 10"/>
          <p:cNvSpPr txBox="1">
            <a:spLocks/>
          </p:cNvSpPr>
          <p:nvPr/>
        </p:nvSpPr>
        <p:spPr>
          <a:xfrm>
            <a:off x="275568" y="1463030"/>
            <a:ext cx="2789444"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dirty="0" smtClean="0">
                <a:solidFill>
                  <a:srgbClr val="505050"/>
                </a:solidFill>
              </a:rPr>
              <a:t>Step </a:t>
            </a:r>
            <a:r>
              <a:rPr lang="en-US" dirty="0">
                <a:solidFill>
                  <a:srgbClr val="505050"/>
                </a:solidFill>
              </a:rPr>
              <a:t>5</a:t>
            </a:r>
            <a:endParaRPr lang="en-US" dirty="0" smtClean="0">
              <a:solidFill>
                <a:srgbClr val="505050"/>
              </a:solidFill>
            </a:endParaRPr>
          </a:p>
        </p:txBody>
      </p:sp>
      <p:sp>
        <p:nvSpPr>
          <p:cNvPr id="123" name="Text Placeholder 10"/>
          <p:cNvSpPr txBox="1">
            <a:spLocks/>
          </p:cNvSpPr>
          <p:nvPr/>
        </p:nvSpPr>
        <p:spPr>
          <a:xfrm>
            <a:off x="277828" y="2076060"/>
            <a:ext cx="3084099"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sz="2000" dirty="0" smtClean="0">
                <a:solidFill>
                  <a:srgbClr val="505050"/>
                </a:solidFill>
              </a:rPr>
              <a:t>Tear down old source farm</a:t>
            </a:r>
            <a:endParaRPr lang="en-US" sz="2000" dirty="0">
              <a:solidFill>
                <a:srgbClr val="505050"/>
              </a:solidFill>
            </a:endParaRPr>
          </a:p>
        </p:txBody>
      </p:sp>
    </p:spTree>
    <p:extLst>
      <p:ext uri="{BB962C8B-B14F-4D97-AF65-F5344CB8AC3E}">
        <p14:creationId xmlns:p14="http://schemas.microsoft.com/office/powerpoint/2010/main" val="20473007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500"/>
                                        <p:tgtEl>
                                          <p:spTgt spid="48"/>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par>
                                <p:cTn id="14" presetID="10" presetClass="entr" presetSubtype="0" fill="hold" nodeType="withEffect">
                                  <p:stCondLst>
                                    <p:cond delay="0"/>
                                  </p:stCondLst>
                                  <p:childTnLst>
                                    <p:set>
                                      <p:cBhvr>
                                        <p:cTn id="15" dur="1" fill="hold">
                                          <p:stCondLst>
                                            <p:cond delay="0"/>
                                          </p:stCondLst>
                                        </p:cTn>
                                        <p:tgtEl>
                                          <p:spTgt spid="115"/>
                                        </p:tgtEl>
                                        <p:attrNameLst>
                                          <p:attrName>style.visibility</p:attrName>
                                        </p:attrNameLst>
                                      </p:cBhvr>
                                      <p:to>
                                        <p:strVal val="visible"/>
                                      </p:to>
                                    </p:set>
                                    <p:animEffect transition="in" filter="fade">
                                      <p:cBhvr>
                                        <p:cTn id="16" dur="500"/>
                                        <p:tgtEl>
                                          <p:spTgt spid="115"/>
                                        </p:tgtEl>
                                      </p:cBhvr>
                                    </p:animEffect>
                                  </p:childTnLst>
                                </p:cTn>
                              </p:par>
                              <p:par>
                                <p:cTn id="17" presetID="10" presetClass="entr" presetSubtype="0" fill="hold" nodeType="withEffect">
                                  <p:stCondLst>
                                    <p:cond delay="0"/>
                                  </p:stCondLst>
                                  <p:childTnLst>
                                    <p:set>
                                      <p:cBhvr>
                                        <p:cTn id="18" dur="1" fill="hold">
                                          <p:stCondLst>
                                            <p:cond delay="0"/>
                                          </p:stCondLst>
                                        </p:cTn>
                                        <p:tgtEl>
                                          <p:spTgt spid="124"/>
                                        </p:tgtEl>
                                        <p:attrNameLst>
                                          <p:attrName>style.visibility</p:attrName>
                                        </p:attrNameLst>
                                      </p:cBhvr>
                                      <p:to>
                                        <p:strVal val="visible"/>
                                      </p:to>
                                    </p:set>
                                    <p:animEffect transition="in" filter="fade">
                                      <p:cBhvr>
                                        <p:cTn id="19" dur="500"/>
                                        <p:tgtEl>
                                          <p:spTgt spid="124"/>
                                        </p:tgtEl>
                                      </p:cBhvr>
                                    </p:animEffect>
                                  </p:childTnLst>
                                </p:cTn>
                              </p:par>
                              <p:par>
                                <p:cTn id="20" presetID="10" presetClass="entr" presetSubtype="0" fill="hold" nodeType="withEffect">
                                  <p:stCondLst>
                                    <p:cond delay="0"/>
                                  </p:stCondLst>
                                  <p:childTnLst>
                                    <p:set>
                                      <p:cBhvr>
                                        <p:cTn id="21" dur="1" fill="hold">
                                          <p:stCondLst>
                                            <p:cond delay="0"/>
                                          </p:stCondLst>
                                        </p:cTn>
                                        <p:tgtEl>
                                          <p:spTgt spid="116"/>
                                        </p:tgtEl>
                                        <p:attrNameLst>
                                          <p:attrName>style.visibility</p:attrName>
                                        </p:attrNameLst>
                                      </p:cBhvr>
                                      <p:to>
                                        <p:strVal val="visible"/>
                                      </p:to>
                                    </p:set>
                                    <p:animEffect transition="in" filter="fade">
                                      <p:cBhvr>
                                        <p:cTn id="22" dur="500"/>
                                        <p:tgtEl>
                                          <p:spTgt spid="116"/>
                                        </p:tgtEl>
                                      </p:cBhvr>
                                    </p:animEffect>
                                  </p:childTnLst>
                                </p:cTn>
                              </p:par>
                              <p:par>
                                <p:cTn id="23" presetID="10" presetClass="entr" presetSubtype="0" fill="hold" nodeType="with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fade">
                                      <p:cBhvr>
                                        <p:cTn id="25" dur="500"/>
                                        <p:tgtEl>
                                          <p:spTgt spid="114"/>
                                        </p:tgtEl>
                                      </p:cBhvr>
                                    </p:animEffect>
                                  </p:childTnLst>
                                </p:cTn>
                              </p:par>
                              <p:par>
                                <p:cTn id="26" presetID="10" presetClass="entr" presetSubtype="0" fill="hold" nodeType="withEffect">
                                  <p:stCondLst>
                                    <p:cond delay="0"/>
                                  </p:stCondLst>
                                  <p:childTnLst>
                                    <p:set>
                                      <p:cBhvr>
                                        <p:cTn id="27" dur="1" fill="hold">
                                          <p:stCondLst>
                                            <p:cond delay="0"/>
                                          </p:stCondLst>
                                        </p:cTn>
                                        <p:tgtEl>
                                          <p:spTgt spid="113"/>
                                        </p:tgtEl>
                                        <p:attrNameLst>
                                          <p:attrName>style.visibility</p:attrName>
                                        </p:attrNameLst>
                                      </p:cBhvr>
                                      <p:to>
                                        <p:strVal val="visible"/>
                                      </p:to>
                                    </p:set>
                                    <p:animEffect transition="in" filter="fade">
                                      <p:cBhvr>
                                        <p:cTn id="28" dur="500"/>
                                        <p:tgtEl>
                                          <p:spTgt spid="113"/>
                                        </p:tgtEl>
                                      </p:cBhvr>
                                    </p:animEffect>
                                  </p:childTnLst>
                                </p:cTn>
                              </p:par>
                            </p:childTnLst>
                          </p:cTn>
                        </p:par>
                        <p:par>
                          <p:cTn id="29" fill="hold">
                            <p:stCondLst>
                              <p:cond delay="500"/>
                            </p:stCondLst>
                            <p:childTnLst>
                              <p:par>
                                <p:cTn id="30" presetID="10" presetClass="entr" presetSubtype="0" fill="hold" grpId="0" nodeType="afterEffect">
                                  <p:stCondLst>
                                    <p:cond delay="3000"/>
                                  </p:stCondLst>
                                  <p:childTnLst>
                                    <p:set>
                                      <p:cBhvr>
                                        <p:cTn id="31" dur="1" fill="hold">
                                          <p:stCondLst>
                                            <p:cond delay="0"/>
                                          </p:stCondLst>
                                        </p:cTn>
                                        <p:tgtEl>
                                          <p:spTgt spid="151"/>
                                        </p:tgtEl>
                                        <p:attrNameLst>
                                          <p:attrName>style.visibility</p:attrName>
                                        </p:attrNameLst>
                                      </p:cBhvr>
                                      <p:to>
                                        <p:strVal val="visible"/>
                                      </p:to>
                                    </p:set>
                                    <p:animEffect transition="in" filter="fade">
                                      <p:cBhvr>
                                        <p:cTn id="32" dur="500"/>
                                        <p:tgtEl>
                                          <p:spTgt spid="151"/>
                                        </p:tgtEl>
                                      </p:cBhvr>
                                    </p:animEffect>
                                  </p:childTnLst>
                                </p:cTn>
                              </p:par>
                              <p:par>
                                <p:cTn id="33" presetID="10" presetClass="entr" presetSubtype="0" fill="hold" nodeType="withEffect">
                                  <p:stCondLst>
                                    <p:cond delay="3000"/>
                                  </p:stCondLst>
                                  <p:childTnLst>
                                    <p:set>
                                      <p:cBhvr>
                                        <p:cTn id="34" dur="1" fill="hold">
                                          <p:stCondLst>
                                            <p:cond delay="0"/>
                                          </p:stCondLst>
                                        </p:cTn>
                                        <p:tgtEl>
                                          <p:spTgt spid="152"/>
                                        </p:tgtEl>
                                        <p:attrNameLst>
                                          <p:attrName>style.visibility</p:attrName>
                                        </p:attrNameLst>
                                      </p:cBhvr>
                                      <p:to>
                                        <p:strVal val="visible"/>
                                      </p:to>
                                    </p:set>
                                    <p:animEffect transition="in" filter="fade">
                                      <p:cBhvr>
                                        <p:cTn id="35" dur="500"/>
                                        <p:tgtEl>
                                          <p:spTgt spid="152"/>
                                        </p:tgtEl>
                                      </p:cBhvr>
                                    </p:animEffect>
                                  </p:childTnLst>
                                </p:cTn>
                              </p:par>
                              <p:par>
                                <p:cTn id="36" presetID="10" presetClass="entr" presetSubtype="0" fill="hold" nodeType="withEffect">
                                  <p:stCondLst>
                                    <p:cond delay="3000"/>
                                  </p:stCondLst>
                                  <p:childTnLst>
                                    <p:set>
                                      <p:cBhvr>
                                        <p:cTn id="37" dur="1" fill="hold">
                                          <p:stCondLst>
                                            <p:cond delay="0"/>
                                          </p:stCondLst>
                                        </p:cTn>
                                        <p:tgtEl>
                                          <p:spTgt spid="150"/>
                                        </p:tgtEl>
                                        <p:attrNameLst>
                                          <p:attrName>style.visibility</p:attrName>
                                        </p:attrNameLst>
                                      </p:cBhvr>
                                      <p:to>
                                        <p:strVal val="visible"/>
                                      </p:to>
                                    </p:set>
                                    <p:animEffect transition="in" filter="fade">
                                      <p:cBhvr>
                                        <p:cTn id="38" dur="500"/>
                                        <p:tgtEl>
                                          <p:spTgt spid="150"/>
                                        </p:tgtEl>
                                      </p:cBhvr>
                                    </p:animEffect>
                                  </p:childTnLst>
                                </p:cTn>
                              </p:par>
                              <p:par>
                                <p:cTn id="39" presetID="10" presetClass="entr" presetSubtype="0" fill="hold" nodeType="withEffect">
                                  <p:stCondLst>
                                    <p:cond delay="3000"/>
                                  </p:stCondLst>
                                  <p:childTnLst>
                                    <p:set>
                                      <p:cBhvr>
                                        <p:cTn id="40" dur="1" fill="hold">
                                          <p:stCondLst>
                                            <p:cond delay="0"/>
                                          </p:stCondLst>
                                        </p:cTn>
                                        <p:tgtEl>
                                          <p:spTgt spid="148"/>
                                        </p:tgtEl>
                                        <p:attrNameLst>
                                          <p:attrName>style.visibility</p:attrName>
                                        </p:attrNameLst>
                                      </p:cBhvr>
                                      <p:to>
                                        <p:strVal val="visible"/>
                                      </p:to>
                                    </p:set>
                                    <p:animEffect transition="in" filter="fade">
                                      <p:cBhvr>
                                        <p:cTn id="41" dur="500"/>
                                        <p:tgtEl>
                                          <p:spTgt spid="148"/>
                                        </p:tgtEl>
                                      </p:cBhvr>
                                    </p:animEffect>
                                  </p:childTnLst>
                                </p:cTn>
                              </p:par>
                              <p:par>
                                <p:cTn id="42" presetID="10" presetClass="entr" presetSubtype="0" fill="hold" nodeType="withEffect">
                                  <p:stCondLst>
                                    <p:cond delay="3000"/>
                                  </p:stCondLst>
                                  <p:childTnLst>
                                    <p:set>
                                      <p:cBhvr>
                                        <p:cTn id="43" dur="1" fill="hold">
                                          <p:stCondLst>
                                            <p:cond delay="0"/>
                                          </p:stCondLst>
                                        </p:cTn>
                                        <p:tgtEl>
                                          <p:spTgt spid="149"/>
                                        </p:tgtEl>
                                        <p:attrNameLst>
                                          <p:attrName>style.visibility</p:attrName>
                                        </p:attrNameLst>
                                      </p:cBhvr>
                                      <p:to>
                                        <p:strVal val="visible"/>
                                      </p:to>
                                    </p:set>
                                    <p:animEffect transition="in" filter="fade">
                                      <p:cBhvr>
                                        <p:cTn id="44" dur="500"/>
                                        <p:tgtEl>
                                          <p:spTgt spid="149"/>
                                        </p:tgtEl>
                                      </p:cBhvr>
                                    </p:animEffect>
                                  </p:childTnLst>
                                </p:cTn>
                              </p:par>
                              <p:par>
                                <p:cTn id="45" presetID="10" presetClass="entr" presetSubtype="0" fill="hold" nodeType="withEffect">
                                  <p:stCondLst>
                                    <p:cond delay="3000"/>
                                  </p:stCondLst>
                                  <p:childTnLst>
                                    <p:set>
                                      <p:cBhvr>
                                        <p:cTn id="46" dur="1" fill="hold">
                                          <p:stCondLst>
                                            <p:cond delay="0"/>
                                          </p:stCondLst>
                                        </p:cTn>
                                        <p:tgtEl>
                                          <p:spTgt spid="147"/>
                                        </p:tgtEl>
                                        <p:attrNameLst>
                                          <p:attrName>style.visibility</p:attrName>
                                        </p:attrNameLst>
                                      </p:cBhvr>
                                      <p:to>
                                        <p:strVal val="visible"/>
                                      </p:to>
                                    </p:set>
                                    <p:animEffect transition="in" filter="fade">
                                      <p:cBhvr>
                                        <p:cTn id="47" dur="500"/>
                                        <p:tgtEl>
                                          <p:spTgt spid="147"/>
                                        </p:tgtEl>
                                      </p:cBhvr>
                                    </p:animEffect>
                                  </p:childTnLst>
                                </p:cTn>
                              </p:par>
                              <p:par>
                                <p:cTn id="48" presetID="10" presetClass="exit" presetSubtype="0" fill="hold" grpId="1" nodeType="withEffect">
                                  <p:stCondLst>
                                    <p:cond delay="3000"/>
                                  </p:stCondLst>
                                  <p:childTnLst>
                                    <p:animEffect transition="out" filter="fade">
                                      <p:cBhvr>
                                        <p:cTn id="49" dur="500"/>
                                        <p:tgtEl>
                                          <p:spTgt spid="67"/>
                                        </p:tgtEl>
                                      </p:cBhvr>
                                    </p:animEffect>
                                    <p:set>
                                      <p:cBhvr>
                                        <p:cTn id="50" dur="1" fill="hold">
                                          <p:stCondLst>
                                            <p:cond delay="499"/>
                                          </p:stCondLst>
                                        </p:cTn>
                                        <p:tgtEl>
                                          <p:spTgt spid="67"/>
                                        </p:tgtEl>
                                        <p:attrNameLst>
                                          <p:attrName>style.visibility</p:attrName>
                                        </p:attrNameLst>
                                      </p:cBhvr>
                                      <p:to>
                                        <p:strVal val="hidden"/>
                                      </p:to>
                                    </p:set>
                                  </p:childTnLst>
                                </p:cTn>
                              </p:par>
                              <p:par>
                                <p:cTn id="51" presetID="10" presetClass="exit" presetSubtype="0" fill="hold" nodeType="withEffect">
                                  <p:stCondLst>
                                    <p:cond delay="3000"/>
                                  </p:stCondLst>
                                  <p:childTnLst>
                                    <p:animEffect transition="out" filter="fade">
                                      <p:cBhvr>
                                        <p:cTn id="52" dur="500"/>
                                        <p:tgtEl>
                                          <p:spTgt spid="115"/>
                                        </p:tgtEl>
                                      </p:cBhvr>
                                    </p:animEffect>
                                    <p:set>
                                      <p:cBhvr>
                                        <p:cTn id="53" dur="1" fill="hold">
                                          <p:stCondLst>
                                            <p:cond delay="499"/>
                                          </p:stCondLst>
                                        </p:cTn>
                                        <p:tgtEl>
                                          <p:spTgt spid="115"/>
                                        </p:tgtEl>
                                        <p:attrNameLst>
                                          <p:attrName>style.visibility</p:attrName>
                                        </p:attrNameLst>
                                      </p:cBhvr>
                                      <p:to>
                                        <p:strVal val="hidden"/>
                                      </p:to>
                                    </p:set>
                                  </p:childTnLst>
                                </p:cTn>
                              </p:par>
                              <p:par>
                                <p:cTn id="54" presetID="10" presetClass="exit" presetSubtype="0" fill="hold" nodeType="withEffect">
                                  <p:stCondLst>
                                    <p:cond delay="3000"/>
                                  </p:stCondLst>
                                  <p:childTnLst>
                                    <p:animEffect transition="out" filter="fade">
                                      <p:cBhvr>
                                        <p:cTn id="55" dur="500"/>
                                        <p:tgtEl>
                                          <p:spTgt spid="124"/>
                                        </p:tgtEl>
                                      </p:cBhvr>
                                    </p:animEffect>
                                    <p:set>
                                      <p:cBhvr>
                                        <p:cTn id="56" dur="1" fill="hold">
                                          <p:stCondLst>
                                            <p:cond delay="499"/>
                                          </p:stCondLst>
                                        </p:cTn>
                                        <p:tgtEl>
                                          <p:spTgt spid="124"/>
                                        </p:tgtEl>
                                        <p:attrNameLst>
                                          <p:attrName>style.visibility</p:attrName>
                                        </p:attrNameLst>
                                      </p:cBhvr>
                                      <p:to>
                                        <p:strVal val="hidden"/>
                                      </p:to>
                                    </p:set>
                                  </p:childTnLst>
                                </p:cTn>
                              </p:par>
                              <p:par>
                                <p:cTn id="57" presetID="10" presetClass="exit" presetSubtype="0" fill="hold" nodeType="withEffect">
                                  <p:stCondLst>
                                    <p:cond delay="3000"/>
                                  </p:stCondLst>
                                  <p:childTnLst>
                                    <p:animEffect transition="out" filter="fade">
                                      <p:cBhvr>
                                        <p:cTn id="58" dur="500"/>
                                        <p:tgtEl>
                                          <p:spTgt spid="116"/>
                                        </p:tgtEl>
                                      </p:cBhvr>
                                    </p:animEffect>
                                    <p:set>
                                      <p:cBhvr>
                                        <p:cTn id="59" dur="1" fill="hold">
                                          <p:stCondLst>
                                            <p:cond delay="499"/>
                                          </p:stCondLst>
                                        </p:cTn>
                                        <p:tgtEl>
                                          <p:spTgt spid="116"/>
                                        </p:tgtEl>
                                        <p:attrNameLst>
                                          <p:attrName>style.visibility</p:attrName>
                                        </p:attrNameLst>
                                      </p:cBhvr>
                                      <p:to>
                                        <p:strVal val="hidden"/>
                                      </p:to>
                                    </p:set>
                                  </p:childTnLst>
                                </p:cTn>
                              </p:par>
                              <p:par>
                                <p:cTn id="60" presetID="10" presetClass="exit" presetSubtype="0" fill="hold" nodeType="withEffect">
                                  <p:stCondLst>
                                    <p:cond delay="3000"/>
                                  </p:stCondLst>
                                  <p:childTnLst>
                                    <p:animEffect transition="out" filter="fade">
                                      <p:cBhvr>
                                        <p:cTn id="61" dur="500"/>
                                        <p:tgtEl>
                                          <p:spTgt spid="114"/>
                                        </p:tgtEl>
                                      </p:cBhvr>
                                    </p:animEffect>
                                    <p:set>
                                      <p:cBhvr>
                                        <p:cTn id="62" dur="1" fill="hold">
                                          <p:stCondLst>
                                            <p:cond delay="499"/>
                                          </p:stCondLst>
                                        </p:cTn>
                                        <p:tgtEl>
                                          <p:spTgt spid="114"/>
                                        </p:tgtEl>
                                        <p:attrNameLst>
                                          <p:attrName>style.visibility</p:attrName>
                                        </p:attrNameLst>
                                      </p:cBhvr>
                                      <p:to>
                                        <p:strVal val="hidden"/>
                                      </p:to>
                                    </p:set>
                                  </p:childTnLst>
                                </p:cTn>
                              </p:par>
                              <p:par>
                                <p:cTn id="63" presetID="10" presetClass="exit" presetSubtype="0" fill="hold" nodeType="withEffect">
                                  <p:stCondLst>
                                    <p:cond delay="3000"/>
                                  </p:stCondLst>
                                  <p:childTnLst>
                                    <p:animEffect transition="out" filter="fade">
                                      <p:cBhvr>
                                        <p:cTn id="64" dur="500"/>
                                        <p:tgtEl>
                                          <p:spTgt spid="113"/>
                                        </p:tgtEl>
                                      </p:cBhvr>
                                    </p:animEffect>
                                    <p:set>
                                      <p:cBhvr>
                                        <p:cTn id="65" dur="1" fill="hold">
                                          <p:stCondLst>
                                            <p:cond delay="499"/>
                                          </p:stCondLst>
                                        </p:cTn>
                                        <p:tgtEl>
                                          <p:spTgt spid="113"/>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146"/>
                                        </p:tgtEl>
                                        <p:attrNameLst>
                                          <p:attrName>style.visibility</p:attrName>
                                        </p:attrNameLst>
                                      </p:cBhvr>
                                      <p:to>
                                        <p:strVal val="visible"/>
                                      </p:to>
                                    </p:set>
                                    <p:animEffect transition="in" filter="fade">
                                      <p:cBhvr>
                                        <p:cTn id="70" dur="500"/>
                                        <p:tgtEl>
                                          <p:spTgt spid="14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19"/>
                                        </p:tgtEl>
                                        <p:attrNameLst>
                                          <p:attrName>style.visibility</p:attrName>
                                        </p:attrNameLst>
                                      </p:cBhvr>
                                      <p:to>
                                        <p:strVal val="visible"/>
                                      </p:to>
                                    </p:set>
                                    <p:animEffect transition="in" filter="fade">
                                      <p:cBhvr>
                                        <p:cTn id="73" dur="500"/>
                                        <p:tgtEl>
                                          <p:spTgt spid="11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0"/>
                                        </p:tgtEl>
                                        <p:attrNameLst>
                                          <p:attrName>style.visibility</p:attrName>
                                        </p:attrNameLst>
                                      </p:cBhvr>
                                      <p:to>
                                        <p:strVal val="visible"/>
                                      </p:to>
                                    </p:set>
                                    <p:animEffect transition="in" filter="fade">
                                      <p:cBhvr>
                                        <p:cTn id="76" dur="500"/>
                                        <p:tgtEl>
                                          <p:spTgt spid="120"/>
                                        </p:tgtEl>
                                      </p:cBhvr>
                                    </p:animEffect>
                                  </p:childTnLst>
                                </p:cTn>
                              </p:par>
                              <p:par>
                                <p:cTn id="77" presetID="10" presetClass="exit" presetSubtype="0" fill="hold" grpId="0" nodeType="withEffect">
                                  <p:stCondLst>
                                    <p:cond delay="0"/>
                                  </p:stCondLst>
                                  <p:childTnLst>
                                    <p:animEffect transition="out" filter="fade">
                                      <p:cBhvr>
                                        <p:cTn id="78" dur="500"/>
                                        <p:tgtEl>
                                          <p:spTgt spid="48"/>
                                        </p:tgtEl>
                                      </p:cBhvr>
                                    </p:animEffect>
                                    <p:set>
                                      <p:cBhvr>
                                        <p:cTn id="79" dur="1" fill="hold">
                                          <p:stCondLst>
                                            <p:cond delay="499"/>
                                          </p:stCondLst>
                                        </p:cTn>
                                        <p:tgtEl>
                                          <p:spTgt spid="48"/>
                                        </p:tgtEl>
                                        <p:attrNameLst>
                                          <p:attrName>style.visibility</p:attrName>
                                        </p:attrNameLst>
                                      </p:cBhvr>
                                      <p:to>
                                        <p:strVal val="hidden"/>
                                      </p:to>
                                    </p:set>
                                  </p:childTnLst>
                                </p:cTn>
                              </p:par>
                              <p:par>
                                <p:cTn id="80" presetID="10" presetClass="exit" presetSubtype="0" fill="hold" grpId="0" nodeType="withEffect">
                                  <p:stCondLst>
                                    <p:cond delay="0"/>
                                  </p:stCondLst>
                                  <p:childTnLst>
                                    <p:animEffect transition="out" filter="fade">
                                      <p:cBhvr>
                                        <p:cTn id="81" dur="500"/>
                                        <p:tgtEl>
                                          <p:spTgt spid="49"/>
                                        </p:tgtEl>
                                      </p:cBhvr>
                                    </p:animEffect>
                                    <p:set>
                                      <p:cBhvr>
                                        <p:cTn id="82" dur="1" fill="hold">
                                          <p:stCondLst>
                                            <p:cond delay="499"/>
                                          </p:stCondLst>
                                        </p:cTn>
                                        <p:tgtEl>
                                          <p:spTgt spid="49"/>
                                        </p:tgtEl>
                                        <p:attrNameLst>
                                          <p:attrName>style.visibility</p:attrName>
                                        </p:attrNameLst>
                                      </p:cBhvr>
                                      <p:to>
                                        <p:strVal val="hidden"/>
                                      </p:to>
                                    </p:set>
                                  </p:childTnLst>
                                </p:cTn>
                              </p:par>
                            </p:childTnLst>
                          </p:cTn>
                        </p:par>
                        <p:par>
                          <p:cTn id="83" fill="hold">
                            <p:stCondLst>
                              <p:cond delay="500"/>
                            </p:stCondLst>
                            <p:childTnLst>
                              <p:par>
                                <p:cTn id="84" presetID="10" presetClass="entr" presetSubtype="0" fill="hold" nodeType="afterEffect">
                                  <p:stCondLst>
                                    <p:cond delay="3000"/>
                                  </p:stCondLst>
                                  <p:childTnLst>
                                    <p:set>
                                      <p:cBhvr>
                                        <p:cTn id="85" dur="1" fill="hold">
                                          <p:stCondLst>
                                            <p:cond delay="0"/>
                                          </p:stCondLst>
                                        </p:cTn>
                                        <p:tgtEl>
                                          <p:spTgt spid="172"/>
                                        </p:tgtEl>
                                        <p:attrNameLst>
                                          <p:attrName>style.visibility</p:attrName>
                                        </p:attrNameLst>
                                      </p:cBhvr>
                                      <p:to>
                                        <p:strVal val="visible"/>
                                      </p:to>
                                    </p:set>
                                    <p:animEffect transition="in" filter="fade">
                                      <p:cBhvr>
                                        <p:cTn id="86" dur="500"/>
                                        <p:tgtEl>
                                          <p:spTgt spid="172"/>
                                        </p:tgtEl>
                                      </p:cBhvr>
                                    </p:animEffect>
                                  </p:childTnLst>
                                </p:cTn>
                              </p:par>
                              <p:par>
                                <p:cTn id="87" presetID="10" presetClass="exit" presetSubtype="0" fill="hold" nodeType="withEffect">
                                  <p:stCondLst>
                                    <p:cond delay="3000"/>
                                  </p:stCondLst>
                                  <p:childTnLst>
                                    <p:animEffect transition="out" filter="fade">
                                      <p:cBhvr>
                                        <p:cTn id="88" dur="500"/>
                                        <p:tgtEl>
                                          <p:spTgt spid="146"/>
                                        </p:tgtEl>
                                      </p:cBhvr>
                                    </p:animEffect>
                                    <p:set>
                                      <p:cBhvr>
                                        <p:cTn id="89" dur="1" fill="hold">
                                          <p:stCondLst>
                                            <p:cond delay="499"/>
                                          </p:stCondLst>
                                        </p:cTn>
                                        <p:tgtEl>
                                          <p:spTgt spid="146"/>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180"/>
                                        </p:tgtEl>
                                        <p:attrNameLst>
                                          <p:attrName>style.visibility</p:attrName>
                                        </p:attrNameLst>
                                      </p:cBhvr>
                                      <p:to>
                                        <p:strVal val="visible"/>
                                      </p:to>
                                    </p:set>
                                    <p:animEffect transition="in" filter="fade">
                                      <p:cBhvr>
                                        <p:cTn id="94" dur="500"/>
                                        <p:tgtEl>
                                          <p:spTgt spid="180"/>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55"/>
                                        </p:tgtEl>
                                        <p:attrNameLst>
                                          <p:attrName>style.visibility</p:attrName>
                                        </p:attrNameLst>
                                      </p:cBhvr>
                                      <p:to>
                                        <p:strVal val="visible"/>
                                      </p:to>
                                    </p:set>
                                    <p:animEffect transition="in" filter="fade">
                                      <p:cBhvr>
                                        <p:cTn id="97" dur="500"/>
                                        <p:tgtEl>
                                          <p:spTgt spid="15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56"/>
                                        </p:tgtEl>
                                        <p:attrNameLst>
                                          <p:attrName>style.visibility</p:attrName>
                                        </p:attrNameLst>
                                      </p:cBhvr>
                                      <p:to>
                                        <p:strVal val="visible"/>
                                      </p:to>
                                    </p:set>
                                    <p:animEffect transition="in" filter="fade">
                                      <p:cBhvr>
                                        <p:cTn id="100" dur="500"/>
                                        <p:tgtEl>
                                          <p:spTgt spid="156"/>
                                        </p:tgtEl>
                                      </p:cBhvr>
                                    </p:animEffect>
                                  </p:childTnLst>
                                </p:cTn>
                              </p:par>
                              <p:par>
                                <p:cTn id="101" presetID="10" presetClass="exit" presetSubtype="0" fill="hold" grpId="1" nodeType="withEffect">
                                  <p:stCondLst>
                                    <p:cond delay="0"/>
                                  </p:stCondLst>
                                  <p:childTnLst>
                                    <p:animEffect transition="out" filter="fade">
                                      <p:cBhvr>
                                        <p:cTn id="102" dur="500"/>
                                        <p:tgtEl>
                                          <p:spTgt spid="119"/>
                                        </p:tgtEl>
                                      </p:cBhvr>
                                    </p:animEffect>
                                    <p:set>
                                      <p:cBhvr>
                                        <p:cTn id="103" dur="1" fill="hold">
                                          <p:stCondLst>
                                            <p:cond delay="499"/>
                                          </p:stCondLst>
                                        </p:cTn>
                                        <p:tgtEl>
                                          <p:spTgt spid="119"/>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120"/>
                                        </p:tgtEl>
                                      </p:cBhvr>
                                    </p:animEffect>
                                    <p:set>
                                      <p:cBhvr>
                                        <p:cTn id="106" dur="1" fill="hold">
                                          <p:stCondLst>
                                            <p:cond delay="499"/>
                                          </p:stCondLst>
                                        </p:cTn>
                                        <p:tgtEl>
                                          <p:spTgt spid="120"/>
                                        </p:tgtEl>
                                        <p:attrNameLst>
                                          <p:attrName>style.visibility</p:attrName>
                                        </p:attrNameLst>
                                      </p:cBhvr>
                                      <p:to>
                                        <p:strVal val="hidden"/>
                                      </p:to>
                                    </p:set>
                                  </p:childTnLst>
                                </p:cTn>
                              </p:par>
                            </p:childTnLst>
                          </p:cTn>
                        </p:par>
                        <p:par>
                          <p:cTn id="107" fill="hold">
                            <p:stCondLst>
                              <p:cond delay="500"/>
                            </p:stCondLst>
                            <p:childTnLst>
                              <p:par>
                                <p:cTn id="108" presetID="10" presetClass="entr" presetSubtype="0" fill="hold" nodeType="afterEffect">
                                  <p:stCondLst>
                                    <p:cond delay="3000"/>
                                  </p:stCondLst>
                                  <p:childTnLst>
                                    <p:set>
                                      <p:cBhvr>
                                        <p:cTn id="109" dur="1" fill="hold">
                                          <p:stCondLst>
                                            <p:cond delay="0"/>
                                          </p:stCondLst>
                                        </p:cTn>
                                        <p:tgtEl>
                                          <p:spTgt spid="100"/>
                                        </p:tgtEl>
                                        <p:attrNameLst>
                                          <p:attrName>style.visibility</p:attrName>
                                        </p:attrNameLst>
                                      </p:cBhvr>
                                      <p:to>
                                        <p:strVal val="visible"/>
                                      </p:to>
                                    </p:set>
                                    <p:animEffect transition="in" filter="fade">
                                      <p:cBhvr>
                                        <p:cTn id="110" dur="500"/>
                                        <p:tgtEl>
                                          <p:spTgt spid="100"/>
                                        </p:tgtEl>
                                      </p:cBhvr>
                                    </p:animEffect>
                                  </p:childTnLst>
                                </p:cTn>
                              </p:par>
                              <p:par>
                                <p:cTn id="111" presetID="10" presetClass="exit" presetSubtype="0" fill="hold" nodeType="withEffect">
                                  <p:stCondLst>
                                    <p:cond delay="3000"/>
                                  </p:stCondLst>
                                  <p:childTnLst>
                                    <p:animEffect transition="out" filter="fade">
                                      <p:cBhvr>
                                        <p:cTn id="112" dur="500"/>
                                        <p:tgtEl>
                                          <p:spTgt spid="180"/>
                                        </p:tgtEl>
                                      </p:cBhvr>
                                    </p:animEffect>
                                    <p:set>
                                      <p:cBhvr>
                                        <p:cTn id="113" dur="1" fill="hold">
                                          <p:stCondLst>
                                            <p:cond delay="499"/>
                                          </p:stCondLst>
                                        </p:cTn>
                                        <p:tgtEl>
                                          <p:spTgt spid="180"/>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nodeType="clickEffect">
                                  <p:stCondLst>
                                    <p:cond delay="0"/>
                                  </p:stCondLst>
                                  <p:childTnLst>
                                    <p:set>
                                      <p:cBhvr>
                                        <p:cTn id="117" dur="1" fill="hold">
                                          <p:stCondLst>
                                            <p:cond delay="0"/>
                                          </p:stCondLst>
                                        </p:cTn>
                                        <p:tgtEl>
                                          <p:spTgt spid="101"/>
                                        </p:tgtEl>
                                        <p:attrNameLst>
                                          <p:attrName>style.visibility</p:attrName>
                                        </p:attrNameLst>
                                      </p:cBhvr>
                                      <p:to>
                                        <p:strVal val="visible"/>
                                      </p:to>
                                    </p:set>
                                    <p:animEffect transition="in" filter="fade">
                                      <p:cBhvr>
                                        <p:cTn id="118" dur="500"/>
                                        <p:tgtEl>
                                          <p:spTgt spid="101"/>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108"/>
                                        </p:tgtEl>
                                        <p:attrNameLst>
                                          <p:attrName>style.visibility</p:attrName>
                                        </p:attrNameLst>
                                      </p:cBhvr>
                                      <p:to>
                                        <p:strVal val="visible"/>
                                      </p:to>
                                    </p:set>
                                    <p:animEffect transition="in" filter="fade">
                                      <p:cBhvr>
                                        <p:cTn id="121" dur="500"/>
                                        <p:tgtEl>
                                          <p:spTgt spid="108"/>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09"/>
                                        </p:tgtEl>
                                        <p:attrNameLst>
                                          <p:attrName>style.visibility</p:attrName>
                                        </p:attrNameLst>
                                      </p:cBhvr>
                                      <p:to>
                                        <p:strVal val="visible"/>
                                      </p:to>
                                    </p:set>
                                    <p:animEffect transition="in" filter="fade">
                                      <p:cBhvr>
                                        <p:cTn id="124" dur="500"/>
                                        <p:tgtEl>
                                          <p:spTgt spid="109"/>
                                        </p:tgtEl>
                                      </p:cBhvr>
                                    </p:animEffect>
                                  </p:childTnLst>
                                </p:cTn>
                              </p:par>
                              <p:par>
                                <p:cTn id="125" presetID="10" presetClass="exit" presetSubtype="0" fill="hold" grpId="1" nodeType="withEffect">
                                  <p:stCondLst>
                                    <p:cond delay="0"/>
                                  </p:stCondLst>
                                  <p:childTnLst>
                                    <p:animEffect transition="out" filter="fade">
                                      <p:cBhvr>
                                        <p:cTn id="126" dur="500"/>
                                        <p:tgtEl>
                                          <p:spTgt spid="155"/>
                                        </p:tgtEl>
                                      </p:cBhvr>
                                    </p:animEffect>
                                    <p:set>
                                      <p:cBhvr>
                                        <p:cTn id="127" dur="1" fill="hold">
                                          <p:stCondLst>
                                            <p:cond delay="499"/>
                                          </p:stCondLst>
                                        </p:cTn>
                                        <p:tgtEl>
                                          <p:spTgt spid="155"/>
                                        </p:tgtEl>
                                        <p:attrNameLst>
                                          <p:attrName>style.visibility</p:attrName>
                                        </p:attrNameLst>
                                      </p:cBhvr>
                                      <p:to>
                                        <p:strVal val="hidden"/>
                                      </p:to>
                                    </p:set>
                                  </p:childTnLst>
                                </p:cTn>
                              </p:par>
                              <p:par>
                                <p:cTn id="128" presetID="10" presetClass="exit" presetSubtype="0" fill="hold" grpId="1" nodeType="withEffect">
                                  <p:stCondLst>
                                    <p:cond delay="0"/>
                                  </p:stCondLst>
                                  <p:childTnLst>
                                    <p:animEffect transition="out" filter="fade">
                                      <p:cBhvr>
                                        <p:cTn id="129" dur="500"/>
                                        <p:tgtEl>
                                          <p:spTgt spid="156"/>
                                        </p:tgtEl>
                                      </p:cBhvr>
                                    </p:animEffect>
                                    <p:set>
                                      <p:cBhvr>
                                        <p:cTn id="130" dur="1" fill="hold">
                                          <p:stCondLst>
                                            <p:cond delay="499"/>
                                          </p:stCondLst>
                                        </p:cTn>
                                        <p:tgtEl>
                                          <p:spTgt spid="156"/>
                                        </p:tgtEl>
                                        <p:attrNameLst>
                                          <p:attrName>style.visibility</p:attrName>
                                        </p:attrNameLst>
                                      </p:cBhvr>
                                      <p:to>
                                        <p:strVal val="hidden"/>
                                      </p:to>
                                    </p:set>
                                  </p:childTnLst>
                                </p:cTn>
                              </p:par>
                              <p:par>
                                <p:cTn id="131" presetID="10" presetClass="exit" presetSubtype="0" fill="hold" nodeType="withEffect">
                                  <p:stCondLst>
                                    <p:cond delay="0"/>
                                  </p:stCondLst>
                                  <p:childTnLst>
                                    <p:animEffect transition="out" filter="fade">
                                      <p:cBhvr>
                                        <p:cTn id="132" dur="500"/>
                                        <p:tgtEl>
                                          <p:spTgt spid="117"/>
                                        </p:tgtEl>
                                      </p:cBhvr>
                                    </p:animEffect>
                                    <p:set>
                                      <p:cBhvr>
                                        <p:cTn id="133" dur="1" fill="hold">
                                          <p:stCondLst>
                                            <p:cond delay="499"/>
                                          </p:stCondLst>
                                        </p:cTn>
                                        <p:tgtEl>
                                          <p:spTgt spid="117"/>
                                        </p:tgtEl>
                                        <p:attrNameLst>
                                          <p:attrName>style.visibility</p:attrName>
                                        </p:attrNameLst>
                                      </p:cBhvr>
                                      <p:to>
                                        <p:strVal val="hidden"/>
                                      </p:to>
                                    </p:set>
                                  </p:childTnLst>
                                </p:cTn>
                              </p:par>
                            </p:childTnLst>
                          </p:cTn>
                        </p:par>
                        <p:par>
                          <p:cTn id="134" fill="hold">
                            <p:stCondLst>
                              <p:cond delay="500"/>
                            </p:stCondLst>
                            <p:childTnLst>
                              <p:par>
                                <p:cTn id="135" presetID="10" presetClass="entr" presetSubtype="0" fill="hold" nodeType="afterEffect">
                                  <p:stCondLst>
                                    <p:cond delay="3000"/>
                                  </p:stCondLst>
                                  <p:childTnLst>
                                    <p:set>
                                      <p:cBhvr>
                                        <p:cTn id="136" dur="1" fill="hold">
                                          <p:stCondLst>
                                            <p:cond delay="0"/>
                                          </p:stCondLst>
                                        </p:cTn>
                                        <p:tgtEl>
                                          <p:spTgt spid="102"/>
                                        </p:tgtEl>
                                        <p:attrNameLst>
                                          <p:attrName>style.visibility</p:attrName>
                                        </p:attrNameLst>
                                      </p:cBhvr>
                                      <p:to>
                                        <p:strVal val="visible"/>
                                      </p:to>
                                    </p:set>
                                    <p:animEffect transition="in" filter="fade">
                                      <p:cBhvr>
                                        <p:cTn id="137" dur="500"/>
                                        <p:tgtEl>
                                          <p:spTgt spid="102"/>
                                        </p:tgtEl>
                                      </p:cBhvr>
                                    </p:animEffect>
                                  </p:childTnLst>
                                </p:cTn>
                              </p:par>
                              <p:par>
                                <p:cTn id="138" presetID="10" presetClass="exit" presetSubtype="0" fill="hold" nodeType="withEffect">
                                  <p:stCondLst>
                                    <p:cond delay="3000"/>
                                  </p:stCondLst>
                                  <p:childTnLst>
                                    <p:animEffect transition="out" filter="fade">
                                      <p:cBhvr>
                                        <p:cTn id="139" dur="500"/>
                                        <p:tgtEl>
                                          <p:spTgt spid="101"/>
                                        </p:tgtEl>
                                      </p:cBhvr>
                                    </p:animEffect>
                                    <p:set>
                                      <p:cBhvr>
                                        <p:cTn id="140" dur="1" fill="hold">
                                          <p:stCondLst>
                                            <p:cond delay="499"/>
                                          </p:stCondLst>
                                        </p:cTn>
                                        <p:tgtEl>
                                          <p:spTgt spid="101"/>
                                        </p:tgtEl>
                                        <p:attrNameLst>
                                          <p:attrName>style.visibility</p:attrName>
                                        </p:attrNameLst>
                                      </p:cBhvr>
                                      <p:to>
                                        <p:strVal val="hidden"/>
                                      </p:to>
                                    </p:set>
                                  </p:childTnLst>
                                </p:cTn>
                              </p:par>
                            </p:childTnLst>
                          </p:cTn>
                        </p:par>
                      </p:childTnLst>
                    </p:cTn>
                  </p:par>
                  <p:par>
                    <p:cTn id="141" fill="hold">
                      <p:stCondLst>
                        <p:cond delay="indefinite"/>
                      </p:stCondLst>
                      <p:childTnLst>
                        <p:par>
                          <p:cTn id="142" fill="hold">
                            <p:stCondLst>
                              <p:cond delay="0"/>
                            </p:stCondLst>
                            <p:childTnLst>
                              <p:par>
                                <p:cTn id="143" presetID="10" presetClass="exit" presetSubtype="0" fill="hold" grpId="0" nodeType="clickEffect">
                                  <p:stCondLst>
                                    <p:cond delay="0"/>
                                  </p:stCondLst>
                                  <p:childTnLst>
                                    <p:animEffect transition="out" filter="fade">
                                      <p:cBhvr>
                                        <p:cTn id="144" dur="500"/>
                                        <p:tgtEl>
                                          <p:spTgt spid="65"/>
                                        </p:tgtEl>
                                      </p:cBhvr>
                                    </p:animEffect>
                                    <p:set>
                                      <p:cBhvr>
                                        <p:cTn id="145" dur="1" fill="hold">
                                          <p:stCondLst>
                                            <p:cond delay="499"/>
                                          </p:stCondLst>
                                        </p:cTn>
                                        <p:tgtEl>
                                          <p:spTgt spid="65"/>
                                        </p:tgtEl>
                                        <p:attrNameLst>
                                          <p:attrName>style.visibility</p:attrName>
                                        </p:attrNameLst>
                                      </p:cBhvr>
                                      <p:to>
                                        <p:strVal val="hidden"/>
                                      </p:to>
                                    </p:set>
                                  </p:childTnLst>
                                </p:cTn>
                              </p:par>
                              <p:par>
                                <p:cTn id="146" presetID="10" presetClass="exit" presetSubtype="0" fill="hold" nodeType="withEffect">
                                  <p:stCondLst>
                                    <p:cond delay="0"/>
                                  </p:stCondLst>
                                  <p:childTnLst>
                                    <p:animEffect transition="out" filter="fade">
                                      <p:cBhvr>
                                        <p:cTn id="147" dur="500"/>
                                        <p:tgtEl>
                                          <p:spTgt spid="77"/>
                                        </p:tgtEl>
                                      </p:cBhvr>
                                    </p:animEffect>
                                    <p:set>
                                      <p:cBhvr>
                                        <p:cTn id="148" dur="1" fill="hold">
                                          <p:stCondLst>
                                            <p:cond delay="499"/>
                                          </p:stCondLst>
                                        </p:cTn>
                                        <p:tgtEl>
                                          <p:spTgt spid="77"/>
                                        </p:tgtEl>
                                        <p:attrNameLst>
                                          <p:attrName>style.visibility</p:attrName>
                                        </p:attrNameLst>
                                      </p:cBhvr>
                                      <p:to>
                                        <p:strVal val="hidden"/>
                                      </p:to>
                                    </p:set>
                                  </p:childTnLst>
                                </p:cTn>
                              </p:par>
                              <p:par>
                                <p:cTn id="149" presetID="10" presetClass="exit" presetSubtype="0" fill="hold" nodeType="withEffect">
                                  <p:stCondLst>
                                    <p:cond delay="0"/>
                                  </p:stCondLst>
                                  <p:childTnLst>
                                    <p:animEffect transition="out" filter="fade">
                                      <p:cBhvr>
                                        <p:cTn id="150" dur="500"/>
                                        <p:tgtEl>
                                          <p:spTgt spid="80"/>
                                        </p:tgtEl>
                                      </p:cBhvr>
                                    </p:animEffect>
                                    <p:set>
                                      <p:cBhvr>
                                        <p:cTn id="151" dur="1" fill="hold">
                                          <p:stCondLst>
                                            <p:cond delay="499"/>
                                          </p:stCondLst>
                                        </p:cTn>
                                        <p:tgtEl>
                                          <p:spTgt spid="80"/>
                                        </p:tgtEl>
                                        <p:attrNameLst>
                                          <p:attrName>style.visibility</p:attrName>
                                        </p:attrNameLst>
                                      </p:cBhvr>
                                      <p:to>
                                        <p:strVal val="hidden"/>
                                      </p:to>
                                    </p:set>
                                  </p:childTnLst>
                                </p:cTn>
                              </p:par>
                              <p:par>
                                <p:cTn id="152" presetID="10" presetClass="exit" presetSubtype="0" fill="hold" nodeType="withEffect">
                                  <p:stCondLst>
                                    <p:cond delay="0"/>
                                  </p:stCondLst>
                                  <p:childTnLst>
                                    <p:animEffect transition="out" filter="fade">
                                      <p:cBhvr>
                                        <p:cTn id="153" dur="500"/>
                                        <p:tgtEl>
                                          <p:spTgt spid="81"/>
                                        </p:tgtEl>
                                      </p:cBhvr>
                                    </p:animEffect>
                                    <p:set>
                                      <p:cBhvr>
                                        <p:cTn id="154" dur="1" fill="hold">
                                          <p:stCondLst>
                                            <p:cond delay="499"/>
                                          </p:stCondLst>
                                        </p:cTn>
                                        <p:tgtEl>
                                          <p:spTgt spid="81"/>
                                        </p:tgtEl>
                                        <p:attrNameLst>
                                          <p:attrName>style.visibility</p:attrName>
                                        </p:attrNameLst>
                                      </p:cBhvr>
                                      <p:to>
                                        <p:strVal val="hidden"/>
                                      </p:to>
                                    </p:set>
                                  </p:childTnLst>
                                </p:cTn>
                              </p:par>
                              <p:par>
                                <p:cTn id="155" presetID="10" presetClass="exit" presetSubtype="0" fill="hold" nodeType="withEffect">
                                  <p:stCondLst>
                                    <p:cond delay="0"/>
                                  </p:stCondLst>
                                  <p:childTnLst>
                                    <p:animEffect transition="out" filter="fade">
                                      <p:cBhvr>
                                        <p:cTn id="156" dur="500"/>
                                        <p:tgtEl>
                                          <p:spTgt spid="78"/>
                                        </p:tgtEl>
                                      </p:cBhvr>
                                    </p:animEffect>
                                    <p:set>
                                      <p:cBhvr>
                                        <p:cTn id="157" dur="1" fill="hold">
                                          <p:stCondLst>
                                            <p:cond delay="499"/>
                                          </p:stCondLst>
                                        </p:cTn>
                                        <p:tgtEl>
                                          <p:spTgt spid="78"/>
                                        </p:tgtEl>
                                        <p:attrNameLst>
                                          <p:attrName>style.visibility</p:attrName>
                                        </p:attrNameLst>
                                      </p:cBhvr>
                                      <p:to>
                                        <p:strVal val="hidden"/>
                                      </p:to>
                                    </p:set>
                                  </p:childTnLst>
                                </p:cTn>
                              </p:par>
                              <p:par>
                                <p:cTn id="158" presetID="10" presetClass="exit" presetSubtype="0" fill="hold" nodeType="withEffect">
                                  <p:stCondLst>
                                    <p:cond delay="0"/>
                                  </p:stCondLst>
                                  <p:childTnLst>
                                    <p:animEffect transition="out" filter="fade">
                                      <p:cBhvr>
                                        <p:cTn id="159" dur="500"/>
                                        <p:tgtEl>
                                          <p:spTgt spid="107"/>
                                        </p:tgtEl>
                                      </p:cBhvr>
                                    </p:animEffect>
                                    <p:set>
                                      <p:cBhvr>
                                        <p:cTn id="160" dur="1" fill="hold">
                                          <p:stCondLst>
                                            <p:cond delay="499"/>
                                          </p:stCondLst>
                                        </p:cTn>
                                        <p:tgtEl>
                                          <p:spTgt spid="107"/>
                                        </p:tgtEl>
                                        <p:attrNameLst>
                                          <p:attrName>style.visibility</p:attrName>
                                        </p:attrNameLst>
                                      </p:cBhvr>
                                      <p:to>
                                        <p:strVal val="hidden"/>
                                      </p:to>
                                    </p:set>
                                  </p:childTnLst>
                                </p:cTn>
                              </p:par>
                              <p:par>
                                <p:cTn id="161" presetID="10" presetClass="exit" presetSubtype="0" fill="hold" nodeType="withEffect">
                                  <p:stCondLst>
                                    <p:cond delay="0"/>
                                  </p:stCondLst>
                                  <p:childTnLst>
                                    <p:animEffect transition="out" filter="fade">
                                      <p:cBhvr>
                                        <p:cTn id="162" dur="500"/>
                                        <p:tgtEl>
                                          <p:spTgt spid="118"/>
                                        </p:tgtEl>
                                      </p:cBhvr>
                                    </p:animEffect>
                                    <p:set>
                                      <p:cBhvr>
                                        <p:cTn id="163" dur="1" fill="hold">
                                          <p:stCondLst>
                                            <p:cond delay="499"/>
                                          </p:stCondLst>
                                        </p:cTn>
                                        <p:tgtEl>
                                          <p:spTgt spid="118"/>
                                        </p:tgtEl>
                                        <p:attrNameLst>
                                          <p:attrName>style.visibility</p:attrName>
                                        </p:attrNameLst>
                                      </p:cBhvr>
                                      <p:to>
                                        <p:strVal val="hidden"/>
                                      </p:to>
                                    </p:set>
                                  </p:childTnLst>
                                </p:cTn>
                              </p:par>
                              <p:par>
                                <p:cTn id="164" presetID="10" presetClass="entr" presetSubtype="0" fill="hold" grpId="0" nodeType="withEffect">
                                  <p:stCondLst>
                                    <p:cond delay="0"/>
                                  </p:stCondLst>
                                  <p:childTnLst>
                                    <p:set>
                                      <p:cBhvr>
                                        <p:cTn id="165" dur="1" fill="hold">
                                          <p:stCondLst>
                                            <p:cond delay="0"/>
                                          </p:stCondLst>
                                        </p:cTn>
                                        <p:tgtEl>
                                          <p:spTgt spid="122"/>
                                        </p:tgtEl>
                                        <p:attrNameLst>
                                          <p:attrName>style.visibility</p:attrName>
                                        </p:attrNameLst>
                                      </p:cBhvr>
                                      <p:to>
                                        <p:strVal val="visible"/>
                                      </p:to>
                                    </p:set>
                                    <p:animEffect transition="in" filter="fade">
                                      <p:cBhvr>
                                        <p:cTn id="166" dur="500"/>
                                        <p:tgtEl>
                                          <p:spTgt spid="122"/>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123"/>
                                        </p:tgtEl>
                                        <p:attrNameLst>
                                          <p:attrName>style.visibility</p:attrName>
                                        </p:attrNameLst>
                                      </p:cBhvr>
                                      <p:to>
                                        <p:strVal val="visible"/>
                                      </p:to>
                                    </p:set>
                                    <p:animEffect transition="in" filter="fade">
                                      <p:cBhvr>
                                        <p:cTn id="169" dur="500"/>
                                        <p:tgtEl>
                                          <p:spTgt spid="123"/>
                                        </p:tgtEl>
                                      </p:cBhvr>
                                    </p:animEffect>
                                  </p:childTnLst>
                                </p:cTn>
                              </p:par>
                              <p:par>
                                <p:cTn id="170" presetID="10" presetClass="exit" presetSubtype="0" fill="hold" grpId="1" nodeType="withEffect">
                                  <p:stCondLst>
                                    <p:cond delay="0"/>
                                  </p:stCondLst>
                                  <p:childTnLst>
                                    <p:animEffect transition="out" filter="fade">
                                      <p:cBhvr>
                                        <p:cTn id="171" dur="500"/>
                                        <p:tgtEl>
                                          <p:spTgt spid="108"/>
                                        </p:tgtEl>
                                      </p:cBhvr>
                                    </p:animEffect>
                                    <p:set>
                                      <p:cBhvr>
                                        <p:cTn id="172" dur="1" fill="hold">
                                          <p:stCondLst>
                                            <p:cond delay="499"/>
                                          </p:stCondLst>
                                        </p:cTn>
                                        <p:tgtEl>
                                          <p:spTgt spid="108"/>
                                        </p:tgtEl>
                                        <p:attrNameLst>
                                          <p:attrName>style.visibility</p:attrName>
                                        </p:attrNameLst>
                                      </p:cBhvr>
                                      <p:to>
                                        <p:strVal val="hidden"/>
                                      </p:to>
                                    </p:set>
                                  </p:childTnLst>
                                </p:cTn>
                              </p:par>
                              <p:par>
                                <p:cTn id="173" presetID="10" presetClass="exit" presetSubtype="0" fill="hold" grpId="1" nodeType="withEffect">
                                  <p:stCondLst>
                                    <p:cond delay="0"/>
                                  </p:stCondLst>
                                  <p:childTnLst>
                                    <p:animEffect transition="out" filter="fade">
                                      <p:cBhvr>
                                        <p:cTn id="174" dur="500"/>
                                        <p:tgtEl>
                                          <p:spTgt spid="109"/>
                                        </p:tgtEl>
                                      </p:cBhvr>
                                    </p:animEffect>
                                    <p:set>
                                      <p:cBhvr>
                                        <p:cTn id="175" dur="1" fill="hold">
                                          <p:stCondLst>
                                            <p:cond delay="499"/>
                                          </p:stCondLst>
                                        </p:cTn>
                                        <p:tgtEl>
                                          <p:spTgt spid="109"/>
                                        </p:tgtEl>
                                        <p:attrNameLst>
                                          <p:attrName>style.visibility</p:attrName>
                                        </p:attrNameLst>
                                      </p:cBhvr>
                                      <p:to>
                                        <p:strVal val="hidden"/>
                                      </p:to>
                                    </p:set>
                                  </p:childTnLst>
                                </p:cTn>
                              </p:par>
                            </p:childTnLst>
                          </p:cTn>
                        </p:par>
                      </p:childTnLst>
                    </p:cTn>
                  </p:par>
                  <p:par>
                    <p:cTn id="176" fill="hold">
                      <p:stCondLst>
                        <p:cond delay="indefinite"/>
                      </p:stCondLst>
                      <p:childTnLst>
                        <p:par>
                          <p:cTn id="177" fill="hold">
                            <p:stCondLst>
                              <p:cond delay="0"/>
                            </p:stCondLst>
                            <p:childTnLst>
                              <p:par>
                                <p:cTn id="178" presetID="10" presetClass="entr" presetSubtype="0" fill="hold" grpId="0" nodeType="clickEffect">
                                  <p:stCondLst>
                                    <p:cond delay="0"/>
                                  </p:stCondLst>
                                  <p:childTnLst>
                                    <p:set>
                                      <p:cBhvr>
                                        <p:cTn id="179" dur="1" fill="hold">
                                          <p:stCondLst>
                                            <p:cond delay="0"/>
                                          </p:stCondLst>
                                        </p:cTn>
                                        <p:tgtEl>
                                          <p:spTgt spid="86"/>
                                        </p:tgtEl>
                                        <p:attrNameLst>
                                          <p:attrName>style.visibility</p:attrName>
                                        </p:attrNameLst>
                                      </p:cBhvr>
                                      <p:to>
                                        <p:strVal val="visible"/>
                                      </p:to>
                                    </p:set>
                                    <p:animEffect transition="in" filter="fade">
                                      <p:cBhvr>
                                        <p:cTn id="180" dur="500"/>
                                        <p:tgtEl>
                                          <p:spTgt spid="86"/>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87"/>
                                        </p:tgtEl>
                                        <p:attrNameLst>
                                          <p:attrName>style.visibility</p:attrName>
                                        </p:attrNameLst>
                                      </p:cBhvr>
                                      <p:to>
                                        <p:strVal val="visible"/>
                                      </p:to>
                                    </p:set>
                                    <p:animEffect transition="in" filter="fade">
                                      <p:cBhvr>
                                        <p:cTn id="183" dur="500"/>
                                        <p:tgtEl>
                                          <p:spTgt spid="87"/>
                                        </p:tgtEl>
                                      </p:cBhvr>
                                    </p:animEffect>
                                  </p:childTnLst>
                                </p:cTn>
                              </p:par>
                              <p:par>
                                <p:cTn id="184" presetID="10" presetClass="entr" presetSubtype="0" fill="hold" nodeType="withEffect">
                                  <p:stCondLst>
                                    <p:cond delay="0"/>
                                  </p:stCondLst>
                                  <p:childTnLst>
                                    <p:set>
                                      <p:cBhvr>
                                        <p:cTn id="185" dur="1" fill="hold">
                                          <p:stCondLst>
                                            <p:cond delay="0"/>
                                          </p:stCondLst>
                                        </p:cTn>
                                        <p:tgtEl>
                                          <p:spTgt spid="88"/>
                                        </p:tgtEl>
                                        <p:attrNameLst>
                                          <p:attrName>style.visibility</p:attrName>
                                        </p:attrNameLst>
                                      </p:cBhvr>
                                      <p:to>
                                        <p:strVal val="visible"/>
                                      </p:to>
                                    </p:set>
                                    <p:animEffect transition="in" filter="fade">
                                      <p:cBhvr>
                                        <p:cTn id="186" dur="500"/>
                                        <p:tgtEl>
                                          <p:spTgt spid="88"/>
                                        </p:tgtEl>
                                      </p:cBhvr>
                                    </p:animEffect>
                                  </p:childTnLst>
                                </p:cTn>
                              </p:par>
                              <p:par>
                                <p:cTn id="187" presetID="10" presetClass="entr" presetSubtype="0" fill="hold" grpId="0" nodeType="withEffect">
                                  <p:stCondLst>
                                    <p:cond delay="0"/>
                                  </p:stCondLst>
                                  <p:childTnLst>
                                    <p:set>
                                      <p:cBhvr>
                                        <p:cTn id="188" dur="1" fill="hold">
                                          <p:stCondLst>
                                            <p:cond delay="0"/>
                                          </p:stCondLst>
                                        </p:cTn>
                                        <p:tgtEl>
                                          <p:spTgt spid="89"/>
                                        </p:tgtEl>
                                        <p:attrNameLst>
                                          <p:attrName>style.visibility</p:attrName>
                                        </p:attrNameLst>
                                      </p:cBhvr>
                                      <p:to>
                                        <p:strVal val="visible"/>
                                      </p:to>
                                    </p:set>
                                    <p:animEffect transition="in" filter="fade">
                                      <p:cBhvr>
                                        <p:cTn id="189" dur="500"/>
                                        <p:tgtEl>
                                          <p:spTgt spid="89"/>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90"/>
                                        </p:tgtEl>
                                        <p:attrNameLst>
                                          <p:attrName>style.visibility</p:attrName>
                                        </p:attrNameLst>
                                      </p:cBhvr>
                                      <p:to>
                                        <p:strVal val="visible"/>
                                      </p:to>
                                    </p:set>
                                    <p:animEffect transition="in" filter="fade">
                                      <p:cBhvr>
                                        <p:cTn id="192" dur="500"/>
                                        <p:tgtEl>
                                          <p:spTgt spid="90"/>
                                        </p:tgtEl>
                                      </p:cBhvr>
                                    </p:animEffect>
                                  </p:childTnLst>
                                </p:cTn>
                              </p:par>
                              <p:par>
                                <p:cTn id="193" presetID="10" presetClass="exit" presetSubtype="0" fill="hold" grpId="1" nodeType="withEffect">
                                  <p:stCondLst>
                                    <p:cond delay="0"/>
                                  </p:stCondLst>
                                  <p:childTnLst>
                                    <p:animEffect transition="out" filter="fade">
                                      <p:cBhvr>
                                        <p:cTn id="194" dur="500"/>
                                        <p:tgtEl>
                                          <p:spTgt spid="122"/>
                                        </p:tgtEl>
                                      </p:cBhvr>
                                    </p:animEffect>
                                    <p:set>
                                      <p:cBhvr>
                                        <p:cTn id="195" dur="1" fill="hold">
                                          <p:stCondLst>
                                            <p:cond delay="499"/>
                                          </p:stCondLst>
                                        </p:cTn>
                                        <p:tgtEl>
                                          <p:spTgt spid="122"/>
                                        </p:tgtEl>
                                        <p:attrNameLst>
                                          <p:attrName>style.visibility</p:attrName>
                                        </p:attrNameLst>
                                      </p:cBhvr>
                                      <p:to>
                                        <p:strVal val="hidden"/>
                                      </p:to>
                                    </p:set>
                                  </p:childTnLst>
                                </p:cTn>
                              </p:par>
                              <p:par>
                                <p:cTn id="196" presetID="10" presetClass="exit" presetSubtype="0" fill="hold" grpId="1" nodeType="withEffect">
                                  <p:stCondLst>
                                    <p:cond delay="0"/>
                                  </p:stCondLst>
                                  <p:childTnLst>
                                    <p:animEffect transition="out" filter="fade">
                                      <p:cBhvr>
                                        <p:cTn id="197" dur="500"/>
                                        <p:tgtEl>
                                          <p:spTgt spid="123"/>
                                        </p:tgtEl>
                                      </p:cBhvr>
                                    </p:animEffect>
                                    <p:set>
                                      <p:cBhvr>
                                        <p:cTn id="198" dur="1" fill="hold">
                                          <p:stCondLst>
                                            <p:cond delay="499"/>
                                          </p:stCondLst>
                                        </p:cTn>
                                        <p:tgtEl>
                                          <p:spTgt spid="123"/>
                                        </p:tgtEl>
                                        <p:attrNameLst>
                                          <p:attrName>style.visibility</p:attrName>
                                        </p:attrNameLst>
                                      </p:cBhvr>
                                      <p:to>
                                        <p:strVal val="hidden"/>
                                      </p:to>
                                    </p:set>
                                  </p:childTnLst>
                                </p:cTn>
                              </p:par>
                              <p:par>
                                <p:cTn id="199" presetID="10" presetClass="entr" presetSubtype="0" fill="hold" nodeType="withEffect">
                                  <p:stCondLst>
                                    <p:cond delay="0"/>
                                  </p:stCondLst>
                                  <p:childTnLst>
                                    <p:set>
                                      <p:cBhvr>
                                        <p:cTn id="200" dur="1" fill="hold">
                                          <p:stCondLst>
                                            <p:cond delay="0"/>
                                          </p:stCondLst>
                                        </p:cTn>
                                        <p:tgtEl>
                                          <p:spTgt spid="22"/>
                                        </p:tgtEl>
                                        <p:attrNameLst>
                                          <p:attrName>style.visibility</p:attrName>
                                        </p:attrNameLst>
                                      </p:cBhvr>
                                      <p:to>
                                        <p:strVal val="visible"/>
                                      </p:to>
                                    </p:set>
                                    <p:animEffect transition="in" filter="fade">
                                      <p:cBhvr>
                                        <p:cTn id="20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7" grpId="1" animBg="1"/>
      <p:bldP spid="151" grpId="0" animBg="1"/>
      <p:bldP spid="48" grpId="0"/>
      <p:bldP spid="48" grpId="1"/>
      <p:bldP spid="49" grpId="0"/>
      <p:bldP spid="49" grpId="1"/>
      <p:bldP spid="65" grpId="0" animBg="1"/>
      <p:bldP spid="119" grpId="0"/>
      <p:bldP spid="119" grpId="1"/>
      <p:bldP spid="120" grpId="0"/>
      <p:bldP spid="120" grpId="1"/>
      <p:bldP spid="155" grpId="0"/>
      <p:bldP spid="155" grpId="1"/>
      <p:bldP spid="156" grpId="0"/>
      <p:bldP spid="156" grpId="1"/>
      <p:bldP spid="86" grpId="0"/>
      <p:bldP spid="87" grpId="0"/>
      <p:bldP spid="89" grpId="0"/>
      <p:bldP spid="90" grpId="0"/>
      <p:bldP spid="108" grpId="0"/>
      <p:bldP spid="108" grpId="1"/>
      <p:bldP spid="109" grpId="0"/>
      <p:bldP spid="109" grpId="1"/>
      <p:bldP spid="122" grpId="0"/>
      <p:bldP spid="122" grpId="1"/>
      <p:bldP spid="123" grpId="0"/>
      <p:bldP spid="123"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Picture 3"/>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376086" y="2373232"/>
            <a:ext cx="3714572" cy="3714572"/>
          </a:xfrm>
          <a:prstGeom prst="rect">
            <a:avLst/>
          </a:prstGeom>
        </p:spPr>
      </p:pic>
      <p:sp>
        <p:nvSpPr>
          <p:cNvPr id="30" name="Oval 6"/>
          <p:cNvSpPr/>
          <p:nvPr/>
        </p:nvSpPr>
        <p:spPr bwMode="auto">
          <a:xfrm>
            <a:off x="6923009" y="3205071"/>
            <a:ext cx="2618845" cy="2636092"/>
          </a:xfrm>
          <a:prstGeom prst="ellipse">
            <a:avLst/>
          </a:prstGeom>
          <a:solidFill>
            <a:srgbClr val="FDFDF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 name="Picture 8"/>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55637" y="2373232"/>
            <a:ext cx="3714572" cy="3714572"/>
          </a:xfrm>
          <a:prstGeom prst="rect">
            <a:avLst/>
          </a:prstGeom>
        </p:spPr>
      </p:pic>
      <p:sp>
        <p:nvSpPr>
          <p:cNvPr id="8" name="Oval 9"/>
          <p:cNvSpPr/>
          <p:nvPr/>
        </p:nvSpPr>
        <p:spPr bwMode="auto">
          <a:xfrm>
            <a:off x="1198913" y="3198593"/>
            <a:ext cx="2618845" cy="2636092"/>
          </a:xfrm>
          <a:prstGeom prst="ellipse">
            <a:avLst/>
          </a:prstGeom>
          <a:solidFill>
            <a:srgbClr val="FDFDF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Text Placeholder 10"/>
          <p:cNvSpPr>
            <a:spLocks noGrp="1"/>
          </p:cNvSpPr>
          <p:nvPr>
            <p:ph type="body" sz="quarter" idx="10"/>
          </p:nvPr>
        </p:nvSpPr>
        <p:spPr>
          <a:xfrm>
            <a:off x="1407007" y="3826319"/>
            <a:ext cx="2304719" cy="1514261"/>
          </a:xfrm>
        </p:spPr>
        <p:txBody>
          <a:bodyPr anchor="ctr"/>
          <a:lstStyle/>
          <a:p>
            <a:pPr marL="0" indent="0" algn="ctr">
              <a:buNone/>
            </a:pPr>
            <a:r>
              <a:rPr lang="en-US" sz="9600" dirty="0">
                <a:solidFill>
                  <a:srgbClr val="33A9D2"/>
                </a:solidFill>
              </a:rPr>
              <a:t>24h</a:t>
            </a:r>
            <a:endParaRPr lang="en-US" dirty="0"/>
          </a:p>
        </p:txBody>
      </p:sp>
      <p:sp>
        <p:nvSpPr>
          <p:cNvPr id="3" name="Title 2"/>
          <p:cNvSpPr>
            <a:spLocks noGrp="1"/>
          </p:cNvSpPr>
          <p:nvPr>
            <p:ph type="title"/>
          </p:nvPr>
        </p:nvSpPr>
        <p:spPr/>
        <p:txBody>
          <a:bodyPr/>
          <a:lstStyle/>
          <a:p>
            <a:r>
              <a:rPr lang="en-US" dirty="0" smtClean="0"/>
              <a:t>Safe, but also super fast</a:t>
            </a:r>
            <a:endParaRPr lang="en-US" dirty="0"/>
          </a:p>
        </p:txBody>
      </p:sp>
      <p:sp>
        <p:nvSpPr>
          <p:cNvPr id="21" name="Text Placeholder 10"/>
          <p:cNvSpPr txBox="1">
            <a:spLocks/>
          </p:cNvSpPr>
          <p:nvPr/>
        </p:nvSpPr>
        <p:spPr>
          <a:xfrm>
            <a:off x="6370637" y="1516062"/>
            <a:ext cx="2155819"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dirty="0">
                <a:solidFill>
                  <a:srgbClr val="505050"/>
                </a:solidFill>
              </a:rPr>
              <a:t>Upgrade</a:t>
            </a:r>
            <a:endParaRPr lang="en-US" sz="2800">
              <a:solidFill>
                <a:srgbClr val="505050"/>
              </a:solidFill>
            </a:endParaRPr>
          </a:p>
        </p:txBody>
      </p:sp>
      <p:sp>
        <p:nvSpPr>
          <p:cNvPr id="43" name="Text Placeholder 10"/>
          <p:cNvSpPr txBox="1">
            <a:spLocks/>
          </p:cNvSpPr>
          <p:nvPr/>
        </p:nvSpPr>
        <p:spPr>
          <a:xfrm>
            <a:off x="7318972" y="3826318"/>
            <a:ext cx="1828800" cy="1514261"/>
          </a:xfrm>
          <a:prstGeom prst="rect">
            <a:avLst/>
          </a:prstGeom>
        </p:spPr>
        <p:txBody>
          <a:bodyPr vert="horz" wrap="square" lIns="146304" tIns="91440" rIns="146304" bIns="91440" rtlCol="0" anchor="ctr">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sz="9600" dirty="0">
                <a:solidFill>
                  <a:srgbClr val="33A9D2"/>
                </a:solidFill>
              </a:rPr>
              <a:t>2w</a:t>
            </a:r>
            <a:endParaRPr lang="en-US" dirty="0">
              <a:gradFill>
                <a:gsLst>
                  <a:gs pos="13869">
                    <a:srgbClr val="0072C6"/>
                  </a:gs>
                  <a:gs pos="42000">
                    <a:srgbClr val="0072C6"/>
                  </a:gs>
                </a:gsLst>
                <a:lin ang="5400000" scaled="0"/>
              </a:gradFill>
            </a:endParaRPr>
          </a:p>
        </p:txBody>
      </p:sp>
      <p:sp>
        <p:nvSpPr>
          <p:cNvPr id="42" name="Text Placeholder 10"/>
          <p:cNvSpPr txBox="1">
            <a:spLocks/>
          </p:cNvSpPr>
          <p:nvPr/>
        </p:nvSpPr>
        <p:spPr>
          <a:xfrm>
            <a:off x="1763205" y="3638712"/>
            <a:ext cx="1490265"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sz="2000" dirty="0" smtClean="0">
                <a:solidFill>
                  <a:srgbClr val="505050"/>
                </a:solidFill>
              </a:rPr>
              <a:t>Every</a:t>
            </a:r>
            <a:endParaRPr lang="en-US" sz="2000" dirty="0">
              <a:solidFill>
                <a:srgbClr val="505050"/>
              </a:solidFill>
            </a:endParaRPr>
          </a:p>
        </p:txBody>
      </p:sp>
      <p:sp>
        <p:nvSpPr>
          <p:cNvPr id="44" name="Text Placeholder 10"/>
          <p:cNvSpPr txBox="1">
            <a:spLocks/>
          </p:cNvSpPr>
          <p:nvPr/>
        </p:nvSpPr>
        <p:spPr>
          <a:xfrm>
            <a:off x="7487300" y="3638712"/>
            <a:ext cx="1490265"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sz="2000" dirty="0" smtClean="0">
                <a:solidFill>
                  <a:srgbClr val="505050"/>
                </a:solidFill>
              </a:rPr>
              <a:t>Every</a:t>
            </a:r>
            <a:endParaRPr lang="en-US" sz="2000" dirty="0">
              <a:solidFill>
                <a:srgbClr val="505050"/>
              </a:solidFill>
            </a:endParaRPr>
          </a:p>
        </p:txBody>
      </p:sp>
      <p:sp>
        <p:nvSpPr>
          <p:cNvPr id="45" name="Text Placeholder 10"/>
          <p:cNvSpPr txBox="1">
            <a:spLocks/>
          </p:cNvSpPr>
          <p:nvPr/>
        </p:nvSpPr>
        <p:spPr>
          <a:xfrm>
            <a:off x="3800548" y="3596794"/>
            <a:ext cx="1933438" cy="101566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sz="2000" dirty="0" smtClean="0">
                <a:solidFill>
                  <a:srgbClr val="505050"/>
                </a:solidFill>
              </a:rPr>
              <a:t>Critical fixes and security patches</a:t>
            </a:r>
            <a:endParaRPr lang="en-US" sz="2000" dirty="0">
              <a:solidFill>
                <a:srgbClr val="505050"/>
              </a:solidFill>
            </a:endParaRPr>
          </a:p>
        </p:txBody>
      </p:sp>
      <p:sp>
        <p:nvSpPr>
          <p:cNvPr id="48" name="Text Placeholder 10"/>
          <p:cNvSpPr txBox="1">
            <a:spLocks/>
          </p:cNvSpPr>
          <p:nvPr/>
        </p:nvSpPr>
        <p:spPr>
          <a:xfrm>
            <a:off x="9778761" y="3664613"/>
            <a:ext cx="1990908" cy="101566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sz="2000" dirty="0" smtClean="0">
                <a:solidFill>
                  <a:srgbClr val="505050"/>
                </a:solidFill>
              </a:rPr>
              <a:t>New features and security patches</a:t>
            </a:r>
            <a:endParaRPr lang="en-US" sz="2000" dirty="0">
              <a:solidFill>
                <a:srgbClr val="505050"/>
              </a:solidFill>
            </a:endParaRPr>
          </a:p>
        </p:txBody>
      </p:sp>
      <p:sp>
        <p:nvSpPr>
          <p:cNvPr id="49" name="Text Placeholder 10"/>
          <p:cNvSpPr txBox="1">
            <a:spLocks/>
          </p:cNvSpPr>
          <p:nvPr/>
        </p:nvSpPr>
        <p:spPr>
          <a:xfrm>
            <a:off x="655637" y="1509795"/>
            <a:ext cx="2110713"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dirty="0">
                <a:solidFill>
                  <a:srgbClr val="505050"/>
                </a:solidFill>
              </a:rPr>
              <a:t>Patching</a:t>
            </a:r>
            <a:endParaRPr lang="en-US" sz="2800" dirty="0">
              <a:solidFill>
                <a:srgbClr val="505050"/>
              </a:solidFill>
            </a:endParaRPr>
          </a:p>
        </p:txBody>
      </p:sp>
      <p:pic>
        <p:nvPicPr>
          <p:cNvPr id="29" name="Picture 11"/>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10059680" y="2257085"/>
            <a:ext cx="1371600" cy="1371600"/>
          </a:xfrm>
          <a:prstGeom prst="rect">
            <a:avLst/>
          </a:prstGeom>
        </p:spPr>
      </p:pic>
      <p:pic>
        <p:nvPicPr>
          <p:cNvPr id="5" name="Picture 12"/>
          <p:cNvPicPr>
            <a:picLocks noChangeAspect="1"/>
          </p:cNvPicPr>
          <p:nvPr/>
        </p:nvPicPr>
        <p:blipFill>
          <a:blip r:embed="rId5">
            <a:clrChange>
              <a:clrFrom>
                <a:srgbClr val="FFFFFF"/>
              </a:clrFrom>
              <a:clrTo>
                <a:srgbClr val="FFFFFF">
                  <a:alpha val="0"/>
                </a:srgbClr>
              </a:clrTo>
            </a:clrChange>
            <a:duotone>
              <a:schemeClr val="accent2">
                <a:shade val="45000"/>
                <a:satMod val="135000"/>
              </a:schemeClr>
              <a:prstClr val="white"/>
            </a:duotone>
          </a:blip>
          <a:stretch>
            <a:fillRect/>
          </a:stretch>
        </p:blipFill>
        <p:spPr>
          <a:xfrm>
            <a:off x="4077642" y="2262150"/>
            <a:ext cx="1371034" cy="1371034"/>
          </a:xfrm>
          <a:prstGeom prst="rect">
            <a:avLst/>
          </a:prstGeom>
        </p:spPr>
      </p:pic>
      <p:pic>
        <p:nvPicPr>
          <p:cNvPr id="25" name="Picture 24"/>
          <p:cNvPicPr>
            <a:picLocks noChangeAspect="1"/>
          </p:cNvPicPr>
          <p:nvPr/>
        </p:nvPicPr>
        <p:blipFill>
          <a:blip r:embed="rId6">
            <a:clrChange>
              <a:clrFrom>
                <a:srgbClr val="FFFFFF"/>
              </a:clrFrom>
              <a:clrTo>
                <a:srgbClr val="FFFFFF">
                  <a:alpha val="0"/>
                </a:srgbClr>
              </a:clrTo>
            </a:clrChange>
            <a:duotone>
              <a:schemeClr val="accent2">
                <a:shade val="45000"/>
                <a:satMod val="135000"/>
              </a:schemeClr>
              <a:prstClr val="white"/>
            </a:duotone>
          </a:blip>
          <a:stretch>
            <a:fillRect/>
          </a:stretch>
        </p:blipFill>
        <p:spPr>
          <a:xfrm>
            <a:off x="10059680" y="4654780"/>
            <a:ext cx="1371600" cy="1371600"/>
          </a:xfrm>
          <a:prstGeom prst="rect">
            <a:avLst/>
          </a:prstGeom>
        </p:spPr>
      </p:pic>
      <p:sp>
        <p:nvSpPr>
          <p:cNvPr id="31" name="Text Placeholder 10"/>
          <p:cNvSpPr txBox="1">
            <a:spLocks/>
          </p:cNvSpPr>
          <p:nvPr/>
        </p:nvSpPr>
        <p:spPr>
          <a:xfrm>
            <a:off x="1407007" y="3826319"/>
            <a:ext cx="2304719" cy="1514261"/>
          </a:xfrm>
          <a:prstGeom prst="rect">
            <a:avLst/>
          </a:prstGeom>
        </p:spPr>
        <p:txBody>
          <a:bodyPr vert="horz" wrap="square" lIns="146304" tIns="91440" rIns="146304" bIns="91440" rtlCol="0" anchor="ctr">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sz="9600" dirty="0" smtClean="0">
                <a:solidFill>
                  <a:srgbClr val="C00000"/>
                </a:solidFill>
              </a:rPr>
              <a:t>2w</a:t>
            </a:r>
            <a:endParaRPr lang="en-US" dirty="0">
              <a:solidFill>
                <a:srgbClr val="C00000"/>
              </a:solidFill>
            </a:endParaRPr>
          </a:p>
        </p:txBody>
      </p:sp>
      <p:sp>
        <p:nvSpPr>
          <p:cNvPr id="32" name="Text Placeholder 10"/>
          <p:cNvSpPr txBox="1">
            <a:spLocks/>
          </p:cNvSpPr>
          <p:nvPr/>
        </p:nvSpPr>
        <p:spPr>
          <a:xfrm>
            <a:off x="6924890" y="3826318"/>
            <a:ext cx="2616964" cy="1514261"/>
          </a:xfrm>
          <a:prstGeom prst="rect">
            <a:avLst/>
          </a:prstGeom>
        </p:spPr>
        <p:txBody>
          <a:bodyPr vert="horz" wrap="square" lIns="146304" tIns="91440" rIns="146304" bIns="91440" rtlCol="0" anchor="ctr">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sz="9600" dirty="0" smtClean="0">
                <a:solidFill>
                  <a:srgbClr val="C00000"/>
                </a:solidFill>
              </a:rPr>
              <a:t>6mo</a:t>
            </a:r>
            <a:endParaRPr lang="en-US" dirty="0">
              <a:solidFill>
                <a:srgbClr val="C00000"/>
              </a:solidFill>
            </a:endParaRPr>
          </a:p>
        </p:txBody>
      </p:sp>
      <p:sp>
        <p:nvSpPr>
          <p:cNvPr id="33" name="Text Placeholder 10"/>
          <p:cNvSpPr txBox="1">
            <a:spLocks/>
          </p:cNvSpPr>
          <p:nvPr/>
        </p:nvSpPr>
        <p:spPr>
          <a:xfrm>
            <a:off x="1363618" y="5001601"/>
            <a:ext cx="2304719" cy="461665"/>
          </a:xfrm>
          <a:prstGeom prst="rect">
            <a:avLst/>
          </a:prstGeom>
        </p:spPr>
        <p:txBody>
          <a:bodyPr vert="horz" wrap="square" lIns="146304" tIns="91440" rIns="146304" bIns="91440" rtlCol="0" anchor="ctr">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sz="2000" strike="sngStrike" dirty="0" smtClean="0">
                <a:solidFill>
                  <a:srgbClr val="C00000"/>
                </a:solidFill>
              </a:rPr>
              <a:t>2w</a:t>
            </a:r>
            <a:endParaRPr lang="en-US" sz="2000" strike="sngStrike" dirty="0">
              <a:solidFill>
                <a:srgbClr val="C00000"/>
              </a:solidFill>
            </a:endParaRPr>
          </a:p>
        </p:txBody>
      </p:sp>
      <p:sp>
        <p:nvSpPr>
          <p:cNvPr id="34" name="Text Placeholder 10"/>
          <p:cNvSpPr txBox="1">
            <a:spLocks/>
          </p:cNvSpPr>
          <p:nvPr/>
        </p:nvSpPr>
        <p:spPr>
          <a:xfrm>
            <a:off x="7080071" y="5001601"/>
            <a:ext cx="2304719" cy="461665"/>
          </a:xfrm>
          <a:prstGeom prst="rect">
            <a:avLst/>
          </a:prstGeom>
        </p:spPr>
        <p:txBody>
          <a:bodyPr vert="horz" wrap="square" lIns="146304" tIns="91440" rIns="146304" bIns="91440" rtlCol="0" anchor="ctr">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0072C6"/>
              </a:buClr>
              <a:buFont typeface="Wingdings" panose="05000000000000000000" pitchFamily="2" charset="2"/>
              <a:buNone/>
            </a:pPr>
            <a:r>
              <a:rPr lang="en-US" sz="2000" strike="sngStrike" dirty="0" smtClean="0">
                <a:solidFill>
                  <a:srgbClr val="C00000"/>
                </a:solidFill>
              </a:rPr>
              <a:t>6mo</a:t>
            </a:r>
            <a:endParaRPr lang="en-US" sz="2000" strike="sngStrike" dirty="0">
              <a:solidFill>
                <a:srgbClr val="C00000"/>
              </a:solidFill>
            </a:endParaRPr>
          </a:p>
        </p:txBody>
      </p:sp>
      <p:pic>
        <p:nvPicPr>
          <p:cNvPr id="22" name="Picture 21"/>
          <p:cNvPicPr>
            <a:picLocks noChangeAspect="1"/>
          </p:cNvPicPr>
          <p:nvPr/>
        </p:nvPicPr>
        <p:blipFill>
          <a:blip r:embed="rId6">
            <a:clrChange>
              <a:clrFrom>
                <a:srgbClr val="FFFFFF"/>
              </a:clrFrom>
              <a:clrTo>
                <a:srgbClr val="FFFFFF">
                  <a:alpha val="0"/>
                </a:srgbClr>
              </a:clrTo>
            </a:clrChange>
            <a:duotone>
              <a:schemeClr val="accent2">
                <a:shade val="45000"/>
                <a:satMod val="135000"/>
              </a:schemeClr>
              <a:prstClr val="white"/>
            </a:duotone>
          </a:blip>
          <a:stretch>
            <a:fillRect/>
          </a:stretch>
        </p:blipFill>
        <p:spPr>
          <a:xfrm>
            <a:off x="4105808" y="4654780"/>
            <a:ext cx="1371600" cy="1371600"/>
          </a:xfrm>
          <a:prstGeom prst="rect">
            <a:avLst/>
          </a:prstGeom>
        </p:spPr>
      </p:pic>
    </p:spTree>
    <p:extLst>
      <p:ext uri="{BB962C8B-B14F-4D97-AF65-F5344CB8AC3E}">
        <p14:creationId xmlns:p14="http://schemas.microsoft.com/office/powerpoint/2010/main" val="3890923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par>
                                <p:cTn id="40" presetID="10" presetClass="entr" presetSubtype="0"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0" presetClass="entr" presetSubtype="0" fill="hold" grpId="1"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500"/>
                                        <p:tgtEl>
                                          <p:spTgt spid="4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500"/>
                                        <p:tgtEl>
                                          <p:spTgt spid="4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1">
                                            <p:txEl>
                                              <p:pRg st="0" end="0"/>
                                            </p:txEl>
                                          </p:spTgt>
                                        </p:tgtEl>
                                        <p:attrNameLst>
                                          <p:attrName>style.visibility</p:attrName>
                                        </p:attrNameLst>
                                      </p:cBhvr>
                                      <p:to>
                                        <p:strVal val="visible"/>
                                      </p:to>
                                    </p:set>
                                    <p:animEffect transition="in" filter="fade">
                                      <p:cBhvr>
                                        <p:cTn id="56" dur="500"/>
                                        <p:tgtEl>
                                          <p:spTgt spid="11">
                                            <p:txEl>
                                              <p:pRg st="0" end="0"/>
                                            </p:txEl>
                                          </p:spTgt>
                                        </p:tgtEl>
                                      </p:cBhvr>
                                    </p:animEffect>
                                  </p:childTnLst>
                                </p:cTn>
                              </p:par>
                              <p:par>
                                <p:cTn id="57" presetID="10" presetClass="exit" presetSubtype="0" fill="hold" grpId="0" nodeType="withEffect">
                                  <p:stCondLst>
                                    <p:cond delay="0"/>
                                  </p:stCondLst>
                                  <p:childTnLst>
                                    <p:animEffect transition="out" filter="fade">
                                      <p:cBhvr>
                                        <p:cTn id="58" dur="500"/>
                                        <p:tgtEl>
                                          <p:spTgt spid="31"/>
                                        </p:tgtEl>
                                      </p:cBhvr>
                                    </p:animEffect>
                                    <p:set>
                                      <p:cBhvr>
                                        <p:cTn id="59" dur="1" fill="hold">
                                          <p:stCondLst>
                                            <p:cond delay="499"/>
                                          </p:stCondLst>
                                        </p:cTn>
                                        <p:tgtEl>
                                          <p:spTgt spid="31"/>
                                        </p:tgtEl>
                                        <p:attrNameLst>
                                          <p:attrName>style.visibility</p:attrName>
                                        </p:attrNameLst>
                                      </p:cBhvr>
                                      <p:to>
                                        <p:strVal val="hidden"/>
                                      </p:to>
                                    </p:set>
                                  </p:childTnLst>
                                </p:cTn>
                              </p:par>
                              <p:par>
                                <p:cTn id="60" presetID="10" presetClass="exit" presetSubtype="0" fill="hold" grpId="0" nodeType="withEffect">
                                  <p:stCondLst>
                                    <p:cond delay="0"/>
                                  </p:stCondLst>
                                  <p:childTnLst>
                                    <p:animEffect transition="out" filter="fade">
                                      <p:cBhvr>
                                        <p:cTn id="61" dur="500"/>
                                        <p:tgtEl>
                                          <p:spTgt spid="32"/>
                                        </p:tgtEl>
                                      </p:cBhvr>
                                    </p:animEffect>
                                    <p:set>
                                      <p:cBhvr>
                                        <p:cTn id="62" dur="1" fill="hold">
                                          <p:stCondLst>
                                            <p:cond delay="499"/>
                                          </p:stCondLst>
                                        </p:cTn>
                                        <p:tgtEl>
                                          <p:spTgt spid="32"/>
                                        </p:tgtEl>
                                        <p:attrNameLst>
                                          <p:attrName>style.visibility</p:attrName>
                                        </p:attrNameLst>
                                      </p:cBhvr>
                                      <p:to>
                                        <p:strVal val="hidden"/>
                                      </p:to>
                                    </p:set>
                                  </p:childTnLst>
                                </p:cTn>
                              </p:par>
                              <p:par>
                                <p:cTn id="63" presetID="10" presetClass="entr" presetSubtype="0"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500"/>
                                        <p:tgtEl>
                                          <p:spTgt spid="3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fade">
                                      <p:cBhvr>
                                        <p:cTn id="6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21" grpId="0"/>
      <p:bldP spid="43" grpId="0"/>
      <p:bldP spid="42" grpId="0"/>
      <p:bldP spid="44" grpId="0"/>
      <p:bldP spid="45" grpId="0"/>
      <p:bldP spid="48" grpId="0"/>
      <p:bldP spid="49" grpId="0"/>
      <p:bldP spid="31" grpId="0"/>
      <p:bldP spid="31" grpId="1"/>
      <p:bldP spid="32" grpId="0"/>
      <p:bldP spid="32" grpId="1"/>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Automation is key</a:t>
            </a:r>
            <a:endParaRPr lang="en-US" dirty="0"/>
          </a:p>
        </p:txBody>
      </p:sp>
      <p:pic>
        <p:nvPicPr>
          <p:cNvPr id="4" name="Picture 3"/>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91982" y="4689234"/>
            <a:ext cx="1371600" cy="1371600"/>
          </a:xfrm>
          <a:prstGeom prst="rect">
            <a:avLst/>
          </a:prstGeom>
        </p:spPr>
      </p:pic>
      <p:pic>
        <p:nvPicPr>
          <p:cNvPr id="6" name="Picture 5"/>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91982" y="2143415"/>
            <a:ext cx="1371600" cy="1371600"/>
          </a:xfrm>
          <a:prstGeom prst="rect">
            <a:avLst/>
          </a:prstGeom>
        </p:spPr>
      </p:pic>
      <p:sp>
        <p:nvSpPr>
          <p:cNvPr id="7" name="Text Placeholder 10"/>
          <p:cNvSpPr txBox="1">
            <a:spLocks/>
          </p:cNvSpPr>
          <p:nvPr/>
        </p:nvSpPr>
        <p:spPr>
          <a:xfrm>
            <a:off x="579437" y="1439862"/>
            <a:ext cx="2831383"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dirty="0" smtClean="0">
                <a:solidFill>
                  <a:srgbClr val="505050"/>
                </a:solidFill>
              </a:rPr>
              <a:t>Safety</a:t>
            </a:r>
            <a:endParaRPr lang="en-US" sz="2800" dirty="0">
              <a:solidFill>
                <a:srgbClr val="505050"/>
              </a:solidFill>
            </a:endParaRPr>
          </a:p>
        </p:txBody>
      </p:sp>
      <p:sp>
        <p:nvSpPr>
          <p:cNvPr id="8" name="Text Placeholder 10"/>
          <p:cNvSpPr txBox="1">
            <a:spLocks/>
          </p:cNvSpPr>
          <p:nvPr/>
        </p:nvSpPr>
        <p:spPr>
          <a:xfrm>
            <a:off x="579437" y="4038545"/>
            <a:ext cx="2763662"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dirty="0" smtClean="0">
                <a:solidFill>
                  <a:srgbClr val="505050"/>
                </a:solidFill>
              </a:rPr>
              <a:t>Speed</a:t>
            </a:r>
            <a:endParaRPr lang="en-US" sz="2800" dirty="0">
              <a:solidFill>
                <a:srgbClr val="505050"/>
              </a:solidFill>
            </a:endParaRPr>
          </a:p>
        </p:txBody>
      </p:sp>
      <p:sp>
        <p:nvSpPr>
          <p:cNvPr id="9" name="Text Placeholder 10"/>
          <p:cNvSpPr txBox="1">
            <a:spLocks/>
          </p:cNvSpPr>
          <p:nvPr/>
        </p:nvSpPr>
        <p:spPr>
          <a:xfrm>
            <a:off x="6218237" y="1439862"/>
            <a:ext cx="3733800"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dirty="0">
                <a:solidFill>
                  <a:srgbClr val="505050"/>
                </a:solidFill>
              </a:rPr>
              <a:t>Merlin</a:t>
            </a:r>
            <a:r>
              <a:rPr lang="en-US">
                <a:solidFill>
                  <a:srgbClr val="505050"/>
                </a:solidFill>
              </a:rPr>
              <a:t> &amp; </a:t>
            </a:r>
            <a:r>
              <a:rPr lang="en-US" smtClean="0">
                <a:solidFill>
                  <a:srgbClr val="505050"/>
                </a:solidFill>
              </a:rPr>
              <a:t>Joblets</a:t>
            </a:r>
            <a:endParaRPr lang="en-US" sz="2800" dirty="0">
              <a:solidFill>
                <a:srgbClr val="505050"/>
              </a:solidFill>
            </a:endParaRPr>
          </a:p>
        </p:txBody>
      </p:sp>
      <p:sp>
        <p:nvSpPr>
          <p:cNvPr id="10" name="Text Placeholder 10"/>
          <p:cNvSpPr txBox="1">
            <a:spLocks/>
          </p:cNvSpPr>
          <p:nvPr/>
        </p:nvSpPr>
        <p:spPr>
          <a:xfrm>
            <a:off x="2208889" y="2137236"/>
            <a:ext cx="3247347" cy="101566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sz="2000" dirty="0">
                <a:solidFill>
                  <a:srgbClr val="505050"/>
                </a:solidFill>
              </a:rPr>
              <a:t>Automation</a:t>
            </a:r>
            <a:r>
              <a:rPr lang="en-US" sz="2000">
                <a:solidFill>
                  <a:srgbClr val="505050"/>
                </a:solidFill>
              </a:rPr>
              <a:t> prevents human </a:t>
            </a:r>
            <a:r>
              <a:rPr lang="en-US" sz="2000" smtClean="0">
                <a:solidFill>
                  <a:srgbClr val="505050"/>
                </a:solidFill>
              </a:rPr>
              <a:t>error</a:t>
            </a:r>
            <a:r>
              <a:rPr lang="en-US" sz="2000" dirty="0">
                <a:solidFill>
                  <a:srgbClr val="505050"/>
                </a:solidFill>
              </a:rPr>
              <a:t>,</a:t>
            </a:r>
            <a:r>
              <a:rPr lang="en-US" sz="2000">
                <a:solidFill>
                  <a:srgbClr val="505050"/>
                </a:solidFill>
              </a:rPr>
              <a:t> which was </a:t>
            </a:r>
            <a:r>
              <a:rPr lang="en-US" sz="2000" dirty="0">
                <a:solidFill>
                  <a:srgbClr val="505050"/>
                </a:solidFill>
              </a:rPr>
              <a:t>a</a:t>
            </a:r>
            <a:r>
              <a:rPr lang="en-US" sz="2000">
                <a:solidFill>
                  <a:srgbClr val="505050"/>
                </a:solidFill>
              </a:rPr>
              <a:t> leading cause </a:t>
            </a:r>
            <a:r>
              <a:rPr lang="en-US" sz="2000" smtClean="0">
                <a:solidFill>
                  <a:srgbClr val="505050"/>
                </a:solidFill>
              </a:rPr>
              <a:t>of downtime</a:t>
            </a:r>
            <a:endParaRPr lang="en-US" sz="2000" dirty="0">
              <a:solidFill>
                <a:srgbClr val="505050"/>
              </a:solidFill>
            </a:endParaRPr>
          </a:p>
        </p:txBody>
      </p:sp>
      <p:sp>
        <p:nvSpPr>
          <p:cNvPr id="11" name="Text Placeholder 10"/>
          <p:cNvSpPr txBox="1">
            <a:spLocks/>
          </p:cNvSpPr>
          <p:nvPr/>
        </p:nvSpPr>
        <p:spPr>
          <a:xfrm>
            <a:off x="2232270" y="4768199"/>
            <a:ext cx="2950220" cy="101566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sz="2000" dirty="0" smtClean="0">
                <a:solidFill>
                  <a:srgbClr val="505050"/>
                </a:solidFill>
              </a:rPr>
              <a:t>Code doesn’t take coffee breaks. Automation can remove time spent idling</a:t>
            </a:r>
            <a:endParaRPr lang="en-US" sz="2000" dirty="0">
              <a:solidFill>
                <a:srgbClr val="505050"/>
              </a:solidFill>
            </a:endParaRPr>
          </a:p>
        </p:txBody>
      </p:sp>
      <p:sp>
        <p:nvSpPr>
          <p:cNvPr id="12" name="Text Placeholder 10"/>
          <p:cNvSpPr txBox="1">
            <a:spLocks/>
          </p:cNvSpPr>
          <p:nvPr/>
        </p:nvSpPr>
        <p:spPr>
          <a:xfrm>
            <a:off x="6218237" y="2137236"/>
            <a:ext cx="5181600"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sz="2000" dirty="0">
                <a:solidFill>
                  <a:srgbClr val="505050"/>
                </a:solidFill>
              </a:rPr>
              <a:t>A</a:t>
            </a:r>
            <a:r>
              <a:rPr lang="en-US" sz="2000">
                <a:solidFill>
                  <a:srgbClr val="505050"/>
                </a:solidFill>
              </a:rPr>
              <a:t> safe way to allow </a:t>
            </a:r>
            <a:r>
              <a:rPr lang="en-US" sz="2000" smtClean="0">
                <a:solidFill>
                  <a:srgbClr val="505050"/>
                </a:solidFill>
              </a:rPr>
              <a:t>human </a:t>
            </a:r>
            <a:r>
              <a:rPr lang="en-US" sz="2000" dirty="0">
                <a:solidFill>
                  <a:srgbClr val="505050"/>
                </a:solidFill>
              </a:rPr>
              <a:t>intervention</a:t>
            </a:r>
            <a:r>
              <a:rPr lang="en-US" sz="2000">
                <a:solidFill>
                  <a:srgbClr val="505050"/>
                </a:solidFill>
              </a:rPr>
              <a:t> when automation needs a </a:t>
            </a:r>
            <a:r>
              <a:rPr lang="en-US" sz="2000" smtClean="0">
                <a:solidFill>
                  <a:srgbClr val="505050"/>
                </a:solidFill>
              </a:rPr>
              <a:t>push</a:t>
            </a:r>
            <a:endParaRPr lang="en-US" sz="2000" dirty="0">
              <a:solidFill>
                <a:srgbClr val="505050"/>
              </a:solidFill>
            </a:endParaRPr>
          </a:p>
        </p:txBody>
      </p:sp>
      <p:graphicFrame>
        <p:nvGraphicFramePr>
          <p:cNvPr id="13" name="Chart 1"/>
          <p:cNvGraphicFramePr>
            <a:graphicFrameLocks/>
          </p:cNvGraphicFramePr>
          <p:nvPr>
            <p:extLst/>
          </p:nvPr>
        </p:nvGraphicFramePr>
        <p:xfrm>
          <a:off x="6294437" y="3649662"/>
          <a:ext cx="50292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4" name="Text Placeholder 10"/>
          <p:cNvSpPr txBox="1">
            <a:spLocks/>
          </p:cNvSpPr>
          <p:nvPr/>
        </p:nvSpPr>
        <p:spPr>
          <a:xfrm>
            <a:off x="6218237" y="2875900"/>
            <a:ext cx="5867400" cy="5724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sz="2800" dirty="0" smtClean="0">
                <a:solidFill>
                  <a:srgbClr val="33A9D2"/>
                </a:solidFill>
              </a:rPr>
              <a:t>2.5x reduction in manual touches</a:t>
            </a:r>
            <a:endParaRPr lang="en-US" sz="2800" dirty="0">
              <a:solidFill>
                <a:srgbClr val="33A9D2"/>
              </a:solidFill>
            </a:endParaRPr>
          </a:p>
        </p:txBody>
      </p:sp>
    </p:spTree>
    <p:extLst>
      <p:ext uri="{BB962C8B-B14F-4D97-AF65-F5344CB8AC3E}">
        <p14:creationId xmlns:p14="http://schemas.microsoft.com/office/powerpoint/2010/main" val="5510311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Graphic spid="13" grpId="0">
        <p:bldAsOne/>
      </p:bldGraphic>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rotWithShape="1">
          <a:blip r:embed="rId3">
            <a:duotone>
              <a:schemeClr val="accent2">
                <a:shade val="45000"/>
                <a:satMod val="135000"/>
              </a:schemeClr>
              <a:prstClr val="white"/>
            </a:duotone>
            <a:extLst>
              <a:ext uri="{28A0092B-C50C-407E-A947-70E740481C1C}">
                <a14:useLocalDpi xmlns:a14="http://schemas.microsoft.com/office/drawing/2010/main" val="0"/>
              </a:ext>
            </a:extLst>
          </a:blip>
          <a:srcRect t="57317"/>
          <a:stretch/>
        </p:blipFill>
        <p:spPr>
          <a:xfrm>
            <a:off x="5113337" y="3321789"/>
            <a:ext cx="1600200" cy="683013"/>
          </a:xfrm>
          <a:prstGeom prst="rect">
            <a:avLst/>
          </a:prstGeom>
        </p:spPr>
      </p:pic>
      <p:sp>
        <p:nvSpPr>
          <p:cNvPr id="3" name="Title 2"/>
          <p:cNvSpPr>
            <a:spLocks noGrp="1"/>
          </p:cNvSpPr>
          <p:nvPr>
            <p:ph type="title"/>
          </p:nvPr>
        </p:nvSpPr>
        <p:spPr/>
        <p:txBody>
          <a:bodyPr/>
          <a:lstStyle/>
          <a:p>
            <a:r>
              <a:rPr lang="en-US" dirty="0" smtClean="0"/>
              <a:t>Lockbox: No Default Access to Your Data</a:t>
            </a:r>
            <a:endParaRPr lang="en-US" dirty="0"/>
          </a:p>
        </p:txBody>
      </p:sp>
      <p:grpSp>
        <p:nvGrpSpPr>
          <p:cNvPr id="5" name="Group 4"/>
          <p:cNvGrpSpPr/>
          <p:nvPr/>
        </p:nvGrpSpPr>
        <p:grpSpPr>
          <a:xfrm>
            <a:off x="198437" y="1592262"/>
            <a:ext cx="3657600" cy="4005902"/>
            <a:chOff x="198437" y="2841624"/>
            <a:chExt cx="3657600" cy="4005902"/>
          </a:xfrm>
        </p:grpSpPr>
        <p:pic>
          <p:nvPicPr>
            <p:cNvPr id="6" name="Picture 5"/>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182129" y="2841624"/>
              <a:ext cx="762000" cy="762000"/>
            </a:xfrm>
            <a:prstGeom prst="rect">
              <a:avLst/>
            </a:prstGeom>
          </p:spPr>
        </p:pic>
        <p:pic>
          <p:nvPicPr>
            <p:cNvPr id="7" name="Picture 6"/>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182446" y="5337823"/>
              <a:ext cx="762000" cy="762000"/>
            </a:xfrm>
            <a:prstGeom prst="rect">
              <a:avLst/>
            </a:prstGeom>
          </p:spPr>
        </p:pic>
        <p:pic>
          <p:nvPicPr>
            <p:cNvPr id="8" name="Picture 7"/>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182446" y="3655695"/>
              <a:ext cx="1600200" cy="1600200"/>
            </a:xfrm>
            <a:prstGeom prst="rect">
              <a:avLst/>
            </a:prstGeom>
          </p:spPr>
        </p:pic>
        <p:sp>
          <p:nvSpPr>
            <p:cNvPr id="9" name="TextBox 8"/>
            <p:cNvSpPr txBox="1"/>
            <p:nvPr/>
          </p:nvSpPr>
          <p:spPr>
            <a:xfrm>
              <a:off x="198437" y="6164262"/>
              <a:ext cx="3657600"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latin typeface="Segoe UI Light"/>
                </a:rPr>
                <a:t>No Standing Access</a:t>
              </a:r>
            </a:p>
          </p:txBody>
        </p:sp>
        <p:pic>
          <p:nvPicPr>
            <p:cNvPr id="10" name="Picture 9"/>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020646" y="5337823"/>
              <a:ext cx="762000" cy="762000"/>
            </a:xfrm>
            <a:prstGeom prst="rect">
              <a:avLst/>
            </a:prstGeom>
          </p:spPr>
        </p:pic>
        <p:pic>
          <p:nvPicPr>
            <p:cNvPr id="11" name="Picture 10"/>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020646" y="2841624"/>
              <a:ext cx="762000" cy="762000"/>
            </a:xfrm>
            <a:prstGeom prst="rect">
              <a:avLst/>
            </a:prstGeom>
          </p:spPr>
        </p:pic>
      </p:grpSp>
      <p:grpSp>
        <p:nvGrpSpPr>
          <p:cNvPr id="12" name="Group 11"/>
          <p:cNvGrpSpPr/>
          <p:nvPr/>
        </p:nvGrpSpPr>
        <p:grpSpPr>
          <a:xfrm>
            <a:off x="6844821" y="3211996"/>
            <a:ext cx="783859" cy="902598"/>
            <a:chOff x="10336875" y="3192462"/>
            <a:chExt cx="1030107" cy="1186148"/>
          </a:xfrm>
        </p:grpSpPr>
        <p:grpSp>
          <p:nvGrpSpPr>
            <p:cNvPr id="13" name="Group 12"/>
            <p:cNvGrpSpPr/>
            <p:nvPr/>
          </p:nvGrpSpPr>
          <p:grpSpPr>
            <a:xfrm>
              <a:off x="10336875" y="3625534"/>
              <a:ext cx="797638" cy="753076"/>
              <a:chOff x="10336875" y="3625534"/>
              <a:chExt cx="797638" cy="753076"/>
            </a:xfrm>
          </p:grpSpPr>
          <p:sp>
            <p:nvSpPr>
              <p:cNvPr id="15" name="Oval 14"/>
              <p:cNvSpPr/>
              <p:nvPr/>
            </p:nvSpPr>
            <p:spPr bwMode="auto">
              <a:xfrm>
                <a:off x="10434317" y="3769010"/>
                <a:ext cx="593667" cy="609600"/>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Oval 15"/>
              <p:cNvSpPr/>
              <p:nvPr/>
            </p:nvSpPr>
            <p:spPr bwMode="auto">
              <a:xfrm>
                <a:off x="10516752" y="3672121"/>
                <a:ext cx="617761" cy="609600"/>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Oval 16"/>
              <p:cNvSpPr/>
              <p:nvPr/>
            </p:nvSpPr>
            <p:spPr bwMode="auto">
              <a:xfrm>
                <a:off x="10336875" y="3625534"/>
                <a:ext cx="593667" cy="609600"/>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14" name="Picture 13"/>
            <p:cNvPicPr>
              <a:picLocks noChangeAspect="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338936" y="3192462"/>
              <a:ext cx="1028046" cy="1028046"/>
            </a:xfrm>
            <a:prstGeom prst="rect">
              <a:avLst/>
            </a:prstGeom>
          </p:spPr>
        </p:pic>
      </p:grpSp>
      <p:pic>
        <p:nvPicPr>
          <p:cNvPr id="18" name="Picture 17"/>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303837" y="4088461"/>
            <a:ext cx="762000" cy="762000"/>
          </a:xfrm>
          <a:prstGeom prst="rect">
            <a:avLst/>
          </a:prstGeom>
        </p:spPr>
      </p:pic>
      <p:pic>
        <p:nvPicPr>
          <p:cNvPr id="21" name="Picture 20"/>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000942" y="3174345"/>
            <a:ext cx="838200" cy="838200"/>
          </a:xfrm>
          <a:prstGeom prst="rect">
            <a:avLst/>
          </a:prstGeom>
        </p:spPr>
      </p:pic>
      <p:pic>
        <p:nvPicPr>
          <p:cNvPr id="23" name="Picture 22"/>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532437" y="1598065"/>
            <a:ext cx="762000" cy="762000"/>
          </a:xfrm>
          <a:prstGeom prst="rect">
            <a:avLst/>
          </a:prstGeom>
        </p:spPr>
      </p:pic>
      <p:sp>
        <p:nvSpPr>
          <p:cNvPr id="25" name="TextBox 24"/>
          <p:cNvSpPr txBox="1"/>
          <p:nvPr/>
        </p:nvSpPr>
        <p:spPr>
          <a:xfrm>
            <a:off x="4084637" y="4912364"/>
            <a:ext cx="3657600"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latin typeface="Segoe UI Light"/>
              </a:rPr>
              <a:t>Just-In-Time Access</a:t>
            </a:r>
          </a:p>
        </p:txBody>
      </p:sp>
      <p:pic>
        <p:nvPicPr>
          <p:cNvPr id="26" name="Picture 25"/>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2860068" y="1630489"/>
            <a:ext cx="723773" cy="723773"/>
          </a:xfrm>
          <a:prstGeom prst="rect">
            <a:avLst/>
          </a:prstGeom>
        </p:spPr>
      </p:pic>
      <p:grpSp>
        <p:nvGrpSpPr>
          <p:cNvPr id="27" name="Group 26"/>
          <p:cNvGrpSpPr/>
          <p:nvPr/>
        </p:nvGrpSpPr>
        <p:grpSpPr>
          <a:xfrm>
            <a:off x="8528165" y="2186944"/>
            <a:ext cx="2496820" cy="2496820"/>
            <a:chOff x="4846637" y="2296909"/>
            <a:chExt cx="2496820" cy="2496820"/>
          </a:xfrm>
        </p:grpSpPr>
        <p:sp>
          <p:nvSpPr>
            <p:cNvPr id="28" name="Rectangle 27"/>
            <p:cNvSpPr/>
            <p:nvPr/>
          </p:nvSpPr>
          <p:spPr bwMode="auto">
            <a:xfrm>
              <a:off x="5075237" y="2781948"/>
              <a:ext cx="2057400" cy="1599406"/>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9" name="Picture 28"/>
            <p:cNvPicPr>
              <a:picLocks noChangeAspect="1"/>
            </p:cNvPicPr>
            <p:nvPr/>
          </p:nvPicPr>
          <p:blipFill>
            <a:blip r:embed="rId9">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846637" y="2296909"/>
              <a:ext cx="2496820" cy="2496820"/>
            </a:xfrm>
            <a:prstGeom prst="rect">
              <a:avLst/>
            </a:prstGeom>
          </p:spPr>
        </p:pic>
      </p:grpSp>
      <p:grpSp>
        <p:nvGrpSpPr>
          <p:cNvPr id="30" name="Group 29"/>
          <p:cNvGrpSpPr/>
          <p:nvPr/>
        </p:nvGrpSpPr>
        <p:grpSpPr>
          <a:xfrm>
            <a:off x="9785465" y="2020766"/>
            <a:ext cx="2147772" cy="2147772"/>
            <a:chOff x="9727276" y="1287462"/>
            <a:chExt cx="2147772" cy="2147772"/>
          </a:xfrm>
        </p:grpSpPr>
        <p:sp>
          <p:nvSpPr>
            <p:cNvPr id="31" name="Oval 30"/>
            <p:cNvSpPr/>
            <p:nvPr/>
          </p:nvSpPr>
          <p:spPr bwMode="auto">
            <a:xfrm>
              <a:off x="9799636" y="1359822"/>
              <a:ext cx="1546635" cy="1546635"/>
            </a:xfrm>
            <a:prstGeom prst="ellipse">
              <a:avLst/>
            </a:prstGeom>
            <a:solidFill>
              <a:schemeClr val="bg1">
                <a:alpha val="74902"/>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2" name="Picture 31"/>
            <p:cNvPicPr>
              <a:picLocks noChangeAspect="1"/>
            </p:cNvPicPr>
            <p:nvPr/>
          </p:nvPicPr>
          <p:blipFill>
            <a:blip r:embed="rId10">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727276" y="1287462"/>
              <a:ext cx="2147772" cy="2147772"/>
            </a:xfrm>
            <a:prstGeom prst="rect">
              <a:avLst/>
            </a:prstGeom>
          </p:spPr>
        </p:pic>
      </p:grpSp>
      <p:sp>
        <p:nvSpPr>
          <p:cNvPr id="33" name="TextBox 32"/>
          <p:cNvSpPr txBox="1"/>
          <p:nvPr/>
        </p:nvSpPr>
        <p:spPr>
          <a:xfrm>
            <a:off x="8275637" y="4912364"/>
            <a:ext cx="3657600"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latin typeface="Segoe UI Light"/>
              </a:rPr>
              <a:t>Robust Logging</a:t>
            </a:r>
          </a:p>
        </p:txBody>
      </p:sp>
      <p:sp>
        <p:nvSpPr>
          <p:cNvPr id="34" name="TextBox 33"/>
          <p:cNvSpPr txBox="1"/>
          <p:nvPr/>
        </p:nvSpPr>
        <p:spPr>
          <a:xfrm>
            <a:off x="4237037" y="5480998"/>
            <a:ext cx="4191000" cy="1197251"/>
          </a:xfrm>
          <a:prstGeom prst="rect">
            <a:avLst/>
          </a:prstGeom>
          <a:noFill/>
        </p:spPr>
        <p:txBody>
          <a:bodyPr wrap="square" lIns="182880" tIns="146304" rIns="182880" bIns="146304" rtlCol="0">
            <a:spAutoFit/>
          </a:bodyPr>
          <a:lstStyle/>
          <a:p>
            <a:pPr marL="342900" indent="-342900">
              <a:lnSpc>
                <a:spcPct val="90000"/>
              </a:lnSpc>
              <a:spcAft>
                <a:spcPts val="600"/>
              </a:spcAft>
              <a:buFont typeface="Wingdings" panose="05000000000000000000" pitchFamily="2" charset="2"/>
              <a:buChar char="§"/>
            </a:pPr>
            <a:r>
              <a:rPr lang="en-US" dirty="0" smtClean="0">
                <a:gradFill>
                  <a:gsLst>
                    <a:gs pos="2917">
                      <a:srgbClr val="505050"/>
                    </a:gs>
                    <a:gs pos="30000">
                      <a:srgbClr val="505050"/>
                    </a:gs>
                  </a:gsLst>
                  <a:lin ang="5400000" scaled="0"/>
                </a:gradFill>
                <a:latin typeface="Segoe UI Light"/>
              </a:rPr>
              <a:t>Approval Required for Access</a:t>
            </a:r>
          </a:p>
          <a:p>
            <a:pPr marL="342900" indent="-342900">
              <a:lnSpc>
                <a:spcPct val="90000"/>
              </a:lnSpc>
              <a:spcAft>
                <a:spcPts val="600"/>
              </a:spcAft>
              <a:buFont typeface="Wingdings" panose="05000000000000000000" pitchFamily="2" charset="2"/>
              <a:buChar char="§"/>
            </a:pPr>
            <a:r>
              <a:rPr lang="en-US" dirty="0" smtClean="0">
                <a:gradFill>
                  <a:gsLst>
                    <a:gs pos="2917">
                      <a:srgbClr val="505050"/>
                    </a:gs>
                    <a:gs pos="30000">
                      <a:srgbClr val="505050"/>
                    </a:gs>
                  </a:gsLst>
                  <a:lin ang="5400000" scaled="0"/>
                </a:gradFill>
                <a:latin typeface="Segoe UI Light"/>
              </a:rPr>
              <a:t>Automated with Human Escalation</a:t>
            </a:r>
          </a:p>
          <a:p>
            <a:pPr marL="342900" indent="-342900">
              <a:lnSpc>
                <a:spcPct val="90000"/>
              </a:lnSpc>
              <a:spcAft>
                <a:spcPts val="600"/>
              </a:spcAft>
              <a:buFont typeface="Wingdings" panose="05000000000000000000" pitchFamily="2" charset="2"/>
              <a:buChar char="§"/>
            </a:pPr>
            <a:r>
              <a:rPr lang="en-US" dirty="0" smtClean="0">
                <a:gradFill>
                  <a:gsLst>
                    <a:gs pos="2917">
                      <a:srgbClr val="505050"/>
                    </a:gs>
                    <a:gs pos="30000">
                      <a:srgbClr val="505050"/>
                    </a:gs>
                  </a:gsLst>
                  <a:lin ang="5400000" scaled="0"/>
                </a:gradFill>
                <a:latin typeface="Segoe UI Light"/>
              </a:rPr>
              <a:t>Time, Geo Limited</a:t>
            </a:r>
          </a:p>
        </p:txBody>
      </p:sp>
      <p:sp>
        <p:nvSpPr>
          <p:cNvPr id="35" name="TextBox 34"/>
          <p:cNvSpPr txBox="1"/>
          <p:nvPr/>
        </p:nvSpPr>
        <p:spPr>
          <a:xfrm>
            <a:off x="198439" y="5480998"/>
            <a:ext cx="3733798" cy="1197251"/>
          </a:xfrm>
          <a:prstGeom prst="rect">
            <a:avLst/>
          </a:prstGeom>
          <a:noFill/>
        </p:spPr>
        <p:txBody>
          <a:bodyPr wrap="square" lIns="182880" tIns="146304" rIns="182880" bIns="146304" rtlCol="0">
            <a:spAutoFit/>
          </a:bodyPr>
          <a:lstStyle/>
          <a:p>
            <a:pPr marL="342900" indent="-342900">
              <a:lnSpc>
                <a:spcPct val="90000"/>
              </a:lnSpc>
              <a:spcAft>
                <a:spcPts val="600"/>
              </a:spcAft>
              <a:buFont typeface="Wingdings" panose="05000000000000000000" pitchFamily="2" charset="2"/>
              <a:buChar char="§"/>
            </a:pPr>
            <a:r>
              <a:rPr lang="en-US" dirty="0" smtClean="0">
                <a:gradFill>
                  <a:gsLst>
                    <a:gs pos="2917">
                      <a:srgbClr val="505050"/>
                    </a:gs>
                    <a:gs pos="30000">
                      <a:srgbClr val="505050"/>
                    </a:gs>
                  </a:gsLst>
                  <a:lin ang="5400000" scaled="0"/>
                </a:gradFill>
                <a:latin typeface="Segoe UI Light"/>
              </a:rPr>
              <a:t>Zero People With Access</a:t>
            </a:r>
          </a:p>
          <a:p>
            <a:pPr marL="342900" indent="-342900">
              <a:lnSpc>
                <a:spcPct val="90000"/>
              </a:lnSpc>
              <a:spcAft>
                <a:spcPts val="600"/>
              </a:spcAft>
              <a:buFont typeface="Wingdings" panose="05000000000000000000" pitchFamily="2" charset="2"/>
              <a:buChar char="§"/>
            </a:pPr>
            <a:r>
              <a:rPr lang="en-US" dirty="0" smtClean="0">
                <a:gradFill>
                  <a:gsLst>
                    <a:gs pos="2917">
                      <a:srgbClr val="505050"/>
                    </a:gs>
                    <a:gs pos="30000">
                      <a:srgbClr val="505050"/>
                    </a:gs>
                  </a:gsLst>
                  <a:lin ang="5400000" scaled="0"/>
                </a:gradFill>
                <a:latin typeface="Segoe UI Light"/>
              </a:rPr>
              <a:t>Automation for Repairs</a:t>
            </a:r>
          </a:p>
          <a:p>
            <a:pPr marL="342900" indent="-342900">
              <a:lnSpc>
                <a:spcPct val="90000"/>
              </a:lnSpc>
              <a:spcAft>
                <a:spcPts val="600"/>
              </a:spcAft>
              <a:buFont typeface="Wingdings" panose="05000000000000000000" pitchFamily="2" charset="2"/>
              <a:buChar char="§"/>
            </a:pPr>
            <a:r>
              <a:rPr lang="en-US" dirty="0" smtClean="0">
                <a:gradFill>
                  <a:gsLst>
                    <a:gs pos="2917">
                      <a:srgbClr val="505050"/>
                    </a:gs>
                    <a:gs pos="30000">
                      <a:srgbClr val="505050"/>
                    </a:gs>
                  </a:gsLst>
                  <a:lin ang="5400000" scaled="0"/>
                </a:gradFill>
                <a:latin typeface="Segoe UI Light"/>
              </a:rPr>
              <a:t>Content Access As Last Resort</a:t>
            </a:r>
          </a:p>
        </p:txBody>
      </p:sp>
      <p:sp>
        <p:nvSpPr>
          <p:cNvPr id="36" name="TextBox 35"/>
          <p:cNvSpPr txBox="1"/>
          <p:nvPr/>
        </p:nvSpPr>
        <p:spPr>
          <a:xfrm>
            <a:off x="8809037" y="5480998"/>
            <a:ext cx="3778595" cy="1197251"/>
          </a:xfrm>
          <a:prstGeom prst="rect">
            <a:avLst/>
          </a:prstGeom>
          <a:noFill/>
        </p:spPr>
        <p:txBody>
          <a:bodyPr wrap="square" lIns="182880" tIns="146304" rIns="182880" bIns="146304" rtlCol="0">
            <a:spAutoFit/>
          </a:bodyPr>
          <a:lstStyle/>
          <a:p>
            <a:pPr marL="342900" indent="-342900">
              <a:lnSpc>
                <a:spcPct val="90000"/>
              </a:lnSpc>
              <a:spcAft>
                <a:spcPts val="600"/>
              </a:spcAft>
              <a:buFont typeface="Wingdings" panose="05000000000000000000" pitchFamily="2" charset="2"/>
              <a:buChar char="§"/>
            </a:pPr>
            <a:r>
              <a:rPr lang="en-US" dirty="0" smtClean="0">
                <a:gradFill>
                  <a:gsLst>
                    <a:gs pos="2917">
                      <a:srgbClr val="505050"/>
                    </a:gs>
                    <a:gs pos="30000">
                      <a:srgbClr val="505050"/>
                    </a:gs>
                  </a:gsLst>
                  <a:lin ang="5400000" scaled="0"/>
                </a:gradFill>
                <a:latin typeface="Segoe UI Light"/>
              </a:rPr>
              <a:t>All Access is Logged</a:t>
            </a:r>
          </a:p>
          <a:p>
            <a:pPr marL="342900" indent="-342900">
              <a:lnSpc>
                <a:spcPct val="90000"/>
              </a:lnSpc>
              <a:spcAft>
                <a:spcPts val="600"/>
              </a:spcAft>
              <a:buFont typeface="Wingdings" panose="05000000000000000000" pitchFamily="2" charset="2"/>
              <a:buChar char="§"/>
            </a:pPr>
            <a:r>
              <a:rPr lang="en-US" dirty="0" smtClean="0">
                <a:gradFill>
                  <a:gsLst>
                    <a:gs pos="2917">
                      <a:srgbClr val="505050"/>
                    </a:gs>
                    <a:gs pos="30000">
                      <a:srgbClr val="505050"/>
                    </a:gs>
                  </a:gsLst>
                  <a:lin ang="5400000" scaled="0"/>
                </a:gradFill>
                <a:latin typeface="Segoe UI Light"/>
              </a:rPr>
              <a:t>Activities are Standardized</a:t>
            </a:r>
          </a:p>
          <a:p>
            <a:pPr marL="342900" indent="-342900">
              <a:lnSpc>
                <a:spcPct val="90000"/>
              </a:lnSpc>
              <a:spcAft>
                <a:spcPts val="600"/>
              </a:spcAft>
              <a:buFont typeface="Wingdings" panose="05000000000000000000" pitchFamily="2" charset="2"/>
              <a:buChar char="§"/>
            </a:pPr>
            <a:r>
              <a:rPr lang="en-US" dirty="0" smtClean="0">
                <a:gradFill>
                  <a:gsLst>
                    <a:gs pos="2917">
                      <a:srgbClr val="505050"/>
                    </a:gs>
                    <a:gs pos="30000">
                      <a:srgbClr val="505050"/>
                    </a:gs>
                  </a:gsLst>
                  <a:lin ang="5400000" scaled="0"/>
                </a:gradFill>
                <a:latin typeface="Segoe UI Light"/>
              </a:rPr>
              <a:t>&gt;10Tb per Day Analyzed</a:t>
            </a:r>
          </a:p>
        </p:txBody>
      </p:sp>
    </p:spTree>
    <p:extLst>
      <p:ext uri="{BB962C8B-B14F-4D97-AF65-F5344CB8AC3E}">
        <p14:creationId xmlns:p14="http://schemas.microsoft.com/office/powerpoint/2010/main" val="36006940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37" fill="hold" nodeType="clickEffect">
                                  <p:stCondLst>
                                    <p:cond delay="0"/>
                                  </p:stCondLst>
                                  <p:childTnLst>
                                    <p:animEffect transition="out" filter="barn(outVertical)">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1000"/>
                            </p:stCondLst>
                            <p:childTnLst>
                              <p:par>
                                <p:cTn id="21" presetID="42" presetClass="path" presetSubtype="0" accel="50000" decel="50000" fill="hold" nodeType="afterEffect">
                                  <p:stCondLst>
                                    <p:cond delay="0"/>
                                  </p:stCondLst>
                                  <p:childTnLst>
                                    <p:animMotion origin="layout" path="M -3.31887E-8 -1.49796E-6 L -3.31887E-8 -0.23082 " pathEditMode="relative" rAng="0" ptsTypes="AA">
                                      <p:cBhvr>
                                        <p:cTn id="22" dur="1500" fill="hold"/>
                                        <p:tgtEl>
                                          <p:spTgt spid="18"/>
                                        </p:tgtEl>
                                        <p:attrNameLst>
                                          <p:attrName>ppt_x</p:attrName>
                                          <p:attrName>ppt_y</p:attrName>
                                        </p:attrNameLst>
                                      </p:cBhvr>
                                      <p:rCtr x="0" y="-11552"/>
                                    </p:animMotion>
                                  </p:childTnLst>
                                </p:cTn>
                              </p:par>
                            </p:childTnLst>
                          </p:cTn>
                        </p:par>
                        <p:par>
                          <p:cTn id="23" fill="hold">
                            <p:stCondLst>
                              <p:cond delay="2500"/>
                            </p:stCondLst>
                            <p:childTnLst>
                              <p:par>
                                <p:cTn id="24" presetID="10" presetClass="exit" presetSubtype="0" fill="hold" nodeType="afterEffect">
                                  <p:stCondLst>
                                    <p:cond delay="1000"/>
                                  </p:stCondLst>
                                  <p:childTnLst>
                                    <p:animEffect transition="out" filter="fade">
                                      <p:cBhvr>
                                        <p:cTn id="25" dur="500"/>
                                        <p:tgtEl>
                                          <p:spTgt spid="21"/>
                                        </p:tgtEl>
                                      </p:cBhvr>
                                    </p:animEffect>
                                    <p:set>
                                      <p:cBhvr>
                                        <p:cTn id="26" dur="1" fill="hold">
                                          <p:stCondLst>
                                            <p:cond delay="499"/>
                                          </p:stCondLst>
                                        </p:cTn>
                                        <p:tgtEl>
                                          <p:spTgt spid="21"/>
                                        </p:tgtEl>
                                        <p:attrNameLst>
                                          <p:attrName>style.visibility</p:attrName>
                                        </p:attrNameLst>
                                      </p:cBhvr>
                                      <p:to>
                                        <p:strVal val="hidden"/>
                                      </p:to>
                                    </p:set>
                                  </p:childTnLst>
                                </p:cTn>
                              </p:par>
                              <p:par>
                                <p:cTn id="27" presetID="42" presetClass="path" presetSubtype="0" accel="50000" decel="50000" fill="hold" nodeType="withEffect">
                                  <p:stCondLst>
                                    <p:cond delay="1000"/>
                                  </p:stCondLst>
                                  <p:childTnLst>
                                    <p:animMotion origin="layout" path="M -3.31887E-8 -1.49796E-6 L -3.31887E-8 -0.23082 " pathEditMode="relative" rAng="0" ptsTypes="AA">
                                      <p:cBhvr>
                                        <p:cTn id="28" dur="1500" spd="-100000" fill="hold"/>
                                        <p:tgtEl>
                                          <p:spTgt spid="18"/>
                                        </p:tgtEl>
                                        <p:attrNameLst>
                                          <p:attrName>ppt_x</p:attrName>
                                          <p:attrName>ppt_y</p:attrName>
                                        </p:attrNameLst>
                                      </p:cBhvr>
                                      <p:rCtr x="0" y="-11552"/>
                                    </p:animMotion>
                                  </p:childTnLst>
                                </p:cTn>
                              </p:par>
                            </p:childTnLst>
                          </p:cTn>
                        </p:par>
                        <p:par>
                          <p:cTn id="29" fill="hold">
                            <p:stCondLst>
                              <p:cond delay="5000"/>
                            </p:stCondLst>
                            <p:childTnLst>
                              <p:par>
                                <p:cTn id="30" presetID="16" presetClass="entr" presetSubtype="21"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par>
                                <p:cTn id="33" presetID="10" presetClass="exit" presetSubtype="0" fill="hold" nodeType="withEffect">
                                  <p:stCondLst>
                                    <p:cond delay="0"/>
                                  </p:stCondLst>
                                  <p:childTnLst>
                                    <p:animEffect transition="out" filter="fade">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367706" y="2422120"/>
            <a:ext cx="424686" cy="424686"/>
          </a:xfrm>
          <a:prstGeom prst="rect">
            <a:avLst/>
          </a:prstGeom>
        </p:spPr>
      </p:pic>
      <p:sp>
        <p:nvSpPr>
          <p:cNvPr id="2" name="TextBox 1"/>
          <p:cNvSpPr txBox="1"/>
          <p:nvPr/>
        </p:nvSpPr>
        <p:spPr>
          <a:xfrm>
            <a:off x="0" y="2049462"/>
            <a:ext cx="4954524" cy="2643801"/>
          </a:xfrm>
          <a:prstGeom prst="rect">
            <a:avLst/>
          </a:prstGeom>
          <a:noFill/>
        </p:spPr>
        <p:txBody>
          <a:bodyPr wrap="square" lIns="182880" tIns="146304" rIns="182880" bIns="146304" rtlCol="0">
            <a:spAutoFit/>
          </a:bodyPr>
          <a:lstStyle/>
          <a:p>
            <a:pPr algn="ctr">
              <a:lnSpc>
                <a:spcPct val="90000"/>
              </a:lnSpc>
              <a:spcAft>
                <a:spcPts val="600"/>
              </a:spcAft>
            </a:pPr>
            <a:r>
              <a:rPr lang="en-US" sz="6600" dirty="0" smtClean="0">
                <a:gradFill>
                  <a:gsLst>
                    <a:gs pos="2917">
                      <a:srgbClr val="505050"/>
                    </a:gs>
                    <a:gs pos="30000">
                      <a:srgbClr val="505050"/>
                    </a:gs>
                  </a:gsLst>
                  <a:lin ang="5400000" scaled="0"/>
                </a:gradFill>
                <a:latin typeface="Segoe UI Light"/>
                <a:cs typeface="Segoe UI Semibold" panose="020B0702040204020203" pitchFamily="34" charset="0"/>
              </a:rPr>
              <a:t>Machine Learning</a:t>
            </a:r>
            <a:endParaRPr lang="en-US" sz="6600" dirty="0">
              <a:gradFill>
                <a:gsLst>
                  <a:gs pos="2917">
                    <a:srgbClr val="505050"/>
                  </a:gs>
                  <a:gs pos="30000">
                    <a:srgbClr val="505050"/>
                  </a:gs>
                </a:gsLst>
                <a:lin ang="5400000" scaled="0"/>
              </a:gradFill>
              <a:latin typeface="Segoe UI Light"/>
              <a:cs typeface="Segoe UI Semibold" panose="020B0702040204020203" pitchFamily="34" charset="0"/>
            </a:endParaRPr>
          </a:p>
          <a:p>
            <a:pPr algn="ctr">
              <a:lnSpc>
                <a:spcPct val="90000"/>
              </a:lnSpc>
              <a:spcAft>
                <a:spcPts val="600"/>
              </a:spcAft>
            </a:pPr>
            <a:endParaRPr lang="en-US" sz="3200" dirty="0" smtClean="0">
              <a:gradFill>
                <a:gsLst>
                  <a:gs pos="2917">
                    <a:srgbClr val="505050"/>
                  </a:gs>
                  <a:gs pos="30000">
                    <a:srgbClr val="505050"/>
                  </a:gs>
                </a:gsLst>
                <a:lin ang="5400000" scaled="0"/>
              </a:gradFill>
              <a:latin typeface="Segoe UI Light"/>
            </a:endParaRPr>
          </a:p>
        </p:txBody>
      </p:sp>
      <p:sp>
        <p:nvSpPr>
          <p:cNvPr id="4" name="Title 3"/>
          <p:cNvSpPr>
            <a:spLocks noGrp="1"/>
          </p:cNvSpPr>
          <p:nvPr>
            <p:ph type="title"/>
          </p:nvPr>
        </p:nvSpPr>
        <p:spPr>
          <a:noFill/>
        </p:spPr>
        <p:txBody>
          <a:bodyPr/>
          <a:lstStyle/>
          <a:p>
            <a:r>
              <a:rPr lang="en-US" dirty="0" smtClean="0"/>
              <a:t>Making sense of it all</a:t>
            </a:r>
            <a:endParaRPr lang="en-US" dirty="0"/>
          </a:p>
        </p:txBody>
      </p:sp>
      <p:sp>
        <p:nvSpPr>
          <p:cNvPr id="3" name="Rectangle 2"/>
          <p:cNvSpPr/>
          <p:nvPr/>
        </p:nvSpPr>
        <p:spPr>
          <a:xfrm>
            <a:off x="3459787" y="5246258"/>
            <a:ext cx="8704416" cy="1465016"/>
          </a:xfrm>
          <a:prstGeom prst="rect">
            <a:avLst/>
          </a:prstGeom>
        </p:spPr>
        <p:txBody>
          <a:bodyPr wrap="square">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latin typeface="Segoe UI Light"/>
              </a:rPr>
              <a:t>Probability </a:t>
            </a:r>
            <a:r>
              <a:rPr lang="en-US" sz="2800" dirty="0">
                <a:gradFill>
                  <a:gsLst>
                    <a:gs pos="2917">
                      <a:srgbClr val="505050"/>
                    </a:gs>
                    <a:gs pos="30000">
                      <a:srgbClr val="505050"/>
                    </a:gs>
                  </a:gsLst>
                  <a:lin ang="5400000" scaled="0"/>
                </a:gradFill>
                <a:latin typeface="Segoe UI Light"/>
              </a:rPr>
              <a:t>of account X logging into machine Y?</a:t>
            </a:r>
          </a:p>
          <a:p>
            <a:pPr algn="ctr">
              <a:lnSpc>
                <a:spcPct val="90000"/>
              </a:lnSpc>
              <a:spcAft>
                <a:spcPts val="600"/>
              </a:spcAft>
            </a:pPr>
            <a:r>
              <a:rPr lang="en-US" sz="2800" dirty="0" smtClean="0">
                <a:gradFill>
                  <a:gsLst>
                    <a:gs pos="2917">
                      <a:srgbClr val="505050"/>
                    </a:gs>
                    <a:gs pos="30000">
                      <a:srgbClr val="505050"/>
                    </a:gs>
                  </a:gsLst>
                  <a:lin ang="5400000" scaled="0"/>
                </a:gradFill>
                <a:latin typeface="Segoe UI Light"/>
              </a:rPr>
              <a:t>“Strangest</a:t>
            </a:r>
            <a:r>
              <a:rPr lang="en-US" sz="2800" dirty="0">
                <a:gradFill>
                  <a:gsLst>
                    <a:gs pos="2917">
                      <a:srgbClr val="505050"/>
                    </a:gs>
                    <a:gs pos="30000">
                      <a:srgbClr val="505050"/>
                    </a:gs>
                  </a:gsLst>
                  <a:lin ang="5400000" scaled="0"/>
                </a:gradFill>
                <a:latin typeface="Segoe UI Light"/>
              </a:rPr>
              <a:t>” sequences of events in the datacenter today? </a:t>
            </a:r>
          </a:p>
          <a:p>
            <a:pPr algn="ctr">
              <a:lnSpc>
                <a:spcPct val="90000"/>
              </a:lnSpc>
              <a:spcAft>
                <a:spcPts val="600"/>
              </a:spcAft>
            </a:pPr>
            <a:endParaRPr lang="en-US" sz="3200" dirty="0">
              <a:gradFill>
                <a:gsLst>
                  <a:gs pos="2917">
                    <a:srgbClr val="505050"/>
                  </a:gs>
                  <a:gs pos="30000">
                    <a:srgbClr val="505050"/>
                  </a:gs>
                </a:gsLst>
                <a:lin ang="5400000" scaled="0"/>
              </a:gradFill>
              <a:latin typeface="Segoe UI Light"/>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5772" y="4255658"/>
            <a:ext cx="1977330" cy="1981200"/>
          </a:xfrm>
          <a:prstGeom prst="rect">
            <a:avLst/>
          </a:prstGeom>
        </p:spPr>
      </p:pic>
      <p:sp>
        <p:nvSpPr>
          <p:cNvPr id="7" name="TextBox 6"/>
          <p:cNvSpPr txBox="1"/>
          <p:nvPr/>
        </p:nvSpPr>
        <p:spPr>
          <a:xfrm>
            <a:off x="-148102" y="3008711"/>
            <a:ext cx="4954524" cy="1729704"/>
          </a:xfrm>
          <a:prstGeom prst="rect">
            <a:avLst/>
          </a:prstGeom>
          <a:noFill/>
        </p:spPr>
        <p:txBody>
          <a:bodyPr wrap="square" lIns="182880" tIns="146304" rIns="182880" bIns="146304" rtlCol="0">
            <a:spAutoFit/>
          </a:bodyPr>
          <a:lstStyle/>
          <a:p>
            <a:pPr algn="ctr">
              <a:lnSpc>
                <a:spcPct val="90000"/>
              </a:lnSpc>
              <a:spcAft>
                <a:spcPts val="600"/>
              </a:spcAft>
            </a:pPr>
            <a:r>
              <a:rPr lang="en-US" sz="6600" dirty="0" smtClean="0">
                <a:gradFill>
                  <a:gsLst>
                    <a:gs pos="2917">
                      <a:srgbClr val="505050"/>
                    </a:gs>
                    <a:gs pos="30000">
                      <a:srgbClr val="505050"/>
                    </a:gs>
                  </a:gsLst>
                  <a:lin ang="5400000" scaled="0"/>
                </a:gradFill>
                <a:latin typeface="Segoe UI Light"/>
                <a:cs typeface="Segoe UI Semibold" panose="020B0702040204020203" pitchFamily="34" charset="0"/>
              </a:rPr>
              <a:t>Visualization</a:t>
            </a:r>
            <a:endParaRPr lang="en-US" sz="6600" dirty="0">
              <a:gradFill>
                <a:gsLst>
                  <a:gs pos="2917">
                    <a:srgbClr val="505050"/>
                  </a:gs>
                  <a:gs pos="30000">
                    <a:srgbClr val="505050"/>
                  </a:gs>
                </a:gsLst>
                <a:lin ang="5400000" scaled="0"/>
              </a:gradFill>
              <a:latin typeface="Segoe UI Light"/>
              <a:cs typeface="Segoe UI Semibold" panose="020B0702040204020203" pitchFamily="34" charset="0"/>
            </a:endParaRPr>
          </a:p>
          <a:p>
            <a:pPr algn="ctr">
              <a:lnSpc>
                <a:spcPct val="90000"/>
              </a:lnSpc>
              <a:spcAft>
                <a:spcPts val="600"/>
              </a:spcAft>
            </a:pPr>
            <a:endParaRPr lang="en-US" sz="3200" dirty="0" smtClean="0">
              <a:gradFill>
                <a:gsLst>
                  <a:gs pos="2917">
                    <a:srgbClr val="505050"/>
                  </a:gs>
                  <a:gs pos="30000">
                    <a:srgbClr val="505050"/>
                  </a:gs>
                </a:gsLst>
                <a:lin ang="5400000" scaled="0"/>
              </a:gradFill>
              <a:latin typeface="Segoe UI Light"/>
            </a:endParaRPr>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98533" y="4237764"/>
            <a:ext cx="2261254" cy="2265680"/>
          </a:xfrm>
          <a:prstGeom prst="rect">
            <a:avLst/>
          </a:prstGeom>
        </p:spPr>
      </p:pic>
      <p:sp>
        <p:nvSpPr>
          <p:cNvPr id="12" name="Rectangle 11"/>
          <p:cNvSpPr/>
          <p:nvPr/>
        </p:nvSpPr>
        <p:spPr>
          <a:xfrm>
            <a:off x="5306630" y="5371925"/>
            <a:ext cx="6216650" cy="535531"/>
          </a:xfrm>
          <a:prstGeom prst="rect">
            <a:avLst/>
          </a:prstGeom>
        </p:spPr>
        <p:txBody>
          <a:bodyPr>
            <a:spAutoFit/>
          </a:bodyPr>
          <a:lstStyle/>
          <a:p>
            <a:pPr algn="ctr">
              <a:lnSpc>
                <a:spcPct val="90000"/>
              </a:lnSpc>
              <a:spcAft>
                <a:spcPts val="600"/>
              </a:spcAft>
            </a:pPr>
            <a:r>
              <a:rPr lang="en-US" sz="3200" dirty="0">
                <a:gradFill>
                  <a:gsLst>
                    <a:gs pos="2917">
                      <a:srgbClr val="505050"/>
                    </a:gs>
                    <a:gs pos="30000">
                      <a:srgbClr val="505050"/>
                    </a:gs>
                  </a:gsLst>
                  <a:lin ang="5400000" scaled="0"/>
                </a:gradFill>
                <a:latin typeface="Segoe UI Light"/>
              </a:rPr>
              <a:t>Does anything stand out? </a:t>
            </a:r>
          </a:p>
        </p:txBody>
      </p:sp>
      <p:sp>
        <p:nvSpPr>
          <p:cNvPr id="13" name="TextBox 12"/>
          <p:cNvSpPr txBox="1"/>
          <p:nvPr/>
        </p:nvSpPr>
        <p:spPr>
          <a:xfrm>
            <a:off x="-74051" y="1991055"/>
            <a:ext cx="4954524" cy="2643801"/>
          </a:xfrm>
          <a:prstGeom prst="rect">
            <a:avLst/>
          </a:prstGeom>
          <a:noFill/>
        </p:spPr>
        <p:txBody>
          <a:bodyPr wrap="square" lIns="182880" tIns="146304" rIns="182880" bIns="146304" rtlCol="0">
            <a:spAutoFit/>
          </a:bodyPr>
          <a:lstStyle/>
          <a:p>
            <a:pPr algn="ctr">
              <a:lnSpc>
                <a:spcPct val="90000"/>
              </a:lnSpc>
              <a:spcAft>
                <a:spcPts val="600"/>
              </a:spcAft>
            </a:pPr>
            <a:r>
              <a:rPr lang="en-US" sz="6600" dirty="0" smtClean="0">
                <a:gradFill>
                  <a:gsLst>
                    <a:gs pos="2917">
                      <a:srgbClr val="505050"/>
                    </a:gs>
                    <a:gs pos="30000">
                      <a:srgbClr val="505050"/>
                    </a:gs>
                  </a:gsLst>
                  <a:lin ang="5400000" scaled="0"/>
                </a:gradFill>
                <a:latin typeface="Segoe UI Light"/>
                <a:cs typeface="Segoe UI Semibold" panose="020B0702040204020203" pitchFamily="34" charset="0"/>
              </a:rPr>
              <a:t>Crowd Sourcing</a:t>
            </a:r>
            <a:endParaRPr lang="en-US" sz="6600" dirty="0">
              <a:gradFill>
                <a:gsLst>
                  <a:gs pos="2917">
                    <a:srgbClr val="505050"/>
                  </a:gs>
                  <a:gs pos="30000">
                    <a:srgbClr val="505050"/>
                  </a:gs>
                </a:gsLst>
                <a:lin ang="5400000" scaled="0"/>
              </a:gradFill>
              <a:latin typeface="Segoe UI Light"/>
              <a:cs typeface="Segoe UI Semibold" panose="020B0702040204020203" pitchFamily="34" charset="0"/>
            </a:endParaRPr>
          </a:p>
          <a:p>
            <a:pPr algn="ctr">
              <a:lnSpc>
                <a:spcPct val="90000"/>
              </a:lnSpc>
              <a:spcAft>
                <a:spcPts val="600"/>
              </a:spcAft>
            </a:pPr>
            <a:endParaRPr lang="en-US" sz="3200" dirty="0" smtClean="0">
              <a:gradFill>
                <a:gsLst>
                  <a:gs pos="2917">
                    <a:srgbClr val="505050"/>
                  </a:gs>
                  <a:gs pos="30000">
                    <a:srgbClr val="505050"/>
                  </a:gs>
                </a:gsLst>
                <a:lin ang="5400000" scaled="0"/>
              </a:gradFill>
              <a:latin typeface="Segoe UI Light"/>
            </a:endParaRPr>
          </a:p>
        </p:txBody>
      </p:sp>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91267" y="4288489"/>
            <a:ext cx="2008551" cy="2012482"/>
          </a:xfrm>
          <a:prstGeom prst="rect">
            <a:avLst/>
          </a:prstGeom>
        </p:spPr>
      </p:pic>
      <p:sp>
        <p:nvSpPr>
          <p:cNvPr id="15" name="Rectangle 14"/>
          <p:cNvSpPr/>
          <p:nvPr/>
        </p:nvSpPr>
        <p:spPr>
          <a:xfrm>
            <a:off x="5360972" y="5670529"/>
            <a:ext cx="6216650" cy="535531"/>
          </a:xfrm>
          <a:prstGeom prst="rect">
            <a:avLst/>
          </a:prstGeom>
        </p:spPr>
        <p:txBody>
          <a:bodyPr>
            <a:spAutoFit/>
          </a:bodyPr>
          <a:lstStyle/>
          <a:p>
            <a:pPr algn="ctr">
              <a:lnSpc>
                <a:spcPct val="90000"/>
              </a:lnSpc>
              <a:spcAft>
                <a:spcPts val="600"/>
              </a:spcAft>
            </a:pPr>
            <a:r>
              <a:rPr lang="en-US" sz="3200" dirty="0" smtClean="0">
                <a:gradFill>
                  <a:gsLst>
                    <a:gs pos="2917">
                      <a:srgbClr val="505050"/>
                    </a:gs>
                    <a:gs pos="30000">
                      <a:srgbClr val="505050"/>
                    </a:gs>
                  </a:gsLst>
                  <a:lin ang="5400000" scaled="0"/>
                </a:gradFill>
                <a:latin typeface="Segoe UI Light"/>
              </a:rPr>
              <a:t>Was this you?</a:t>
            </a:r>
            <a:endParaRPr lang="en-US" sz="3200" dirty="0">
              <a:gradFill>
                <a:gsLst>
                  <a:gs pos="2917">
                    <a:srgbClr val="505050"/>
                  </a:gs>
                  <a:gs pos="30000">
                    <a:srgbClr val="505050"/>
                  </a:gs>
                </a:gsLst>
                <a:lin ang="5400000" scaled="0"/>
              </a:gradFill>
              <a:latin typeface="Segoe UI Light"/>
            </a:endParaRPr>
          </a:p>
        </p:txBody>
      </p:sp>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98718" y="1117138"/>
            <a:ext cx="7632472" cy="4156846"/>
          </a:xfrm>
          <a:prstGeom prst="rect">
            <a:avLst/>
          </a:prstGeom>
        </p:spPr>
      </p:pic>
      <p:pic>
        <p:nvPicPr>
          <p:cNvPr id="18" name="Picture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77727" y="1314015"/>
            <a:ext cx="7674455" cy="3787586"/>
          </a:xfrm>
          <a:prstGeom prst="rect">
            <a:avLst/>
          </a:prstGeom>
        </p:spPr>
      </p:pic>
      <p:pic>
        <p:nvPicPr>
          <p:cNvPr id="16" name="Picture 15"/>
          <p:cNvPicPr>
            <a:picLocks noChangeAspect="1"/>
          </p:cNvPicPr>
          <p:nvPr/>
        </p:nvPicPr>
        <p:blipFill>
          <a:blip r:embed="rId9">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6782659" y="5173662"/>
            <a:ext cx="420624" cy="420624"/>
          </a:xfrm>
          <a:prstGeom prst="rect">
            <a:avLst/>
          </a:prstGeom>
        </p:spPr>
      </p:pic>
      <p:pic>
        <p:nvPicPr>
          <p:cNvPr id="19" name="Picture 18"/>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150660" y="1103703"/>
            <a:ext cx="420624" cy="420624"/>
          </a:xfrm>
          <a:prstGeom prst="rect">
            <a:avLst/>
          </a:prstGeom>
        </p:spPr>
      </p:pic>
      <p:pic>
        <p:nvPicPr>
          <p:cNvPr id="20" name="Picture 19"/>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98718" y="4405810"/>
            <a:ext cx="420624" cy="420624"/>
          </a:xfrm>
          <a:prstGeom prst="rect">
            <a:avLst/>
          </a:prstGeom>
        </p:spPr>
      </p:pic>
      <p:pic>
        <p:nvPicPr>
          <p:cNvPr id="21" name="Picture 20"/>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9157229" y="718068"/>
            <a:ext cx="424686" cy="424686"/>
          </a:xfrm>
          <a:prstGeom prst="rect">
            <a:avLst/>
          </a:prstGeom>
        </p:spPr>
      </p:pic>
      <p:pic>
        <p:nvPicPr>
          <p:cNvPr id="22" name="Picture 21"/>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0256837" y="4889258"/>
            <a:ext cx="424686" cy="424686"/>
          </a:xfrm>
          <a:prstGeom prst="rect">
            <a:avLst/>
          </a:prstGeom>
        </p:spPr>
      </p:pic>
      <p:pic>
        <p:nvPicPr>
          <p:cNvPr id="23" name="Picture 22"/>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1379358" y="3375539"/>
            <a:ext cx="424686" cy="424686"/>
          </a:xfrm>
          <a:prstGeom prst="rect">
            <a:avLst/>
          </a:prstGeom>
        </p:spPr>
      </p:pic>
      <p:pic>
        <p:nvPicPr>
          <p:cNvPr id="24" name="Picture 23"/>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0954672" y="1560495"/>
            <a:ext cx="424686" cy="424686"/>
          </a:xfrm>
          <a:prstGeom prst="rect">
            <a:avLst/>
          </a:prstGeom>
        </p:spPr>
      </p:pic>
      <p:grpSp>
        <p:nvGrpSpPr>
          <p:cNvPr id="25" name="Group 24"/>
          <p:cNvGrpSpPr/>
          <p:nvPr/>
        </p:nvGrpSpPr>
        <p:grpSpPr>
          <a:xfrm>
            <a:off x="7302817" y="2025625"/>
            <a:ext cx="2496820" cy="2496820"/>
            <a:chOff x="4846637" y="2296909"/>
            <a:chExt cx="2496820" cy="2496820"/>
          </a:xfrm>
        </p:grpSpPr>
        <p:sp>
          <p:nvSpPr>
            <p:cNvPr id="26" name="Rectangle 25"/>
            <p:cNvSpPr/>
            <p:nvPr/>
          </p:nvSpPr>
          <p:spPr bwMode="auto">
            <a:xfrm>
              <a:off x="5075237" y="2781948"/>
              <a:ext cx="2057400" cy="1599406"/>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46637" y="2296909"/>
              <a:ext cx="2496820" cy="2496820"/>
            </a:xfrm>
            <a:prstGeom prst="rect">
              <a:avLst/>
            </a:prstGeom>
          </p:spPr>
        </p:pic>
      </p:grpSp>
    </p:spTree>
    <p:extLst>
      <p:ext uri="{BB962C8B-B14F-4D97-AF65-F5344CB8AC3E}">
        <p14:creationId xmlns:p14="http://schemas.microsoft.com/office/powerpoint/2010/main" val="13986471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250" fill="hold"/>
                                        <p:tgtEl>
                                          <p:spTgt spid="17"/>
                                        </p:tgtEl>
                                        <p:attrNameLst>
                                          <p:attrName>ppt_w</p:attrName>
                                        </p:attrNameLst>
                                      </p:cBhvr>
                                      <p:tavLst>
                                        <p:tav tm="0">
                                          <p:val>
                                            <p:fltVal val="0"/>
                                          </p:val>
                                        </p:tav>
                                        <p:tav tm="100000">
                                          <p:val>
                                            <p:strVal val="#ppt_w"/>
                                          </p:val>
                                        </p:tav>
                                      </p:tavLst>
                                    </p:anim>
                                    <p:anim calcmode="lin" valueType="num">
                                      <p:cBhvr>
                                        <p:cTn id="21" dur="250" fill="hold"/>
                                        <p:tgtEl>
                                          <p:spTgt spid="17"/>
                                        </p:tgtEl>
                                        <p:attrNameLst>
                                          <p:attrName>ppt_h</p:attrName>
                                        </p:attrNameLst>
                                      </p:cBhvr>
                                      <p:tavLst>
                                        <p:tav tm="0">
                                          <p:val>
                                            <p:fltVal val="0"/>
                                          </p:val>
                                        </p:tav>
                                        <p:tav tm="100000">
                                          <p:val>
                                            <p:strVal val="#ppt_h"/>
                                          </p:val>
                                        </p:tav>
                                      </p:tavLst>
                                    </p:anim>
                                    <p:animEffect transition="in" filter="fade">
                                      <p:cBhvr>
                                        <p:cTn id="22" dur="250"/>
                                        <p:tgtEl>
                                          <p:spTgt spid="17"/>
                                        </p:tgtEl>
                                      </p:cBhvr>
                                    </p:animEffect>
                                  </p:childTnLst>
                                </p:cTn>
                              </p:par>
                            </p:childTnLst>
                          </p:cTn>
                        </p:par>
                        <p:par>
                          <p:cTn id="23" fill="hold">
                            <p:stCondLst>
                              <p:cond delay="750"/>
                            </p:stCondLst>
                            <p:childTnLst>
                              <p:par>
                                <p:cTn id="24" presetID="37" presetClass="path" presetSubtype="0" accel="50000" decel="50000" fill="hold" nodeType="afterEffect">
                                  <p:stCondLst>
                                    <p:cond delay="0"/>
                                  </p:stCondLst>
                                  <p:childTnLst>
                                    <p:animMotion origin="layout" path="M 4.78172E-6 5.12937E-7 L 0.0531 0.03699 C 0.06433 0.04562 0.08092 0.05039 0.09828 0.05039 C 0.11807 0.05039 0.13415 0.04562 0.14526 0.03699 L 0.19836 5.12937E-7 " pathEditMode="relative" rAng="0" ptsTypes="AAAAA">
                                      <p:cBhvr>
                                        <p:cTn id="25" dur="750" fill="hold"/>
                                        <p:tgtEl>
                                          <p:spTgt spid="17"/>
                                        </p:tgtEl>
                                        <p:attrNameLst>
                                          <p:attrName>ppt_x</p:attrName>
                                          <p:attrName>ppt_y</p:attrName>
                                        </p:attrNameLst>
                                      </p:cBhvr>
                                      <p:rCtr x="9918" y="2519"/>
                                    </p:animMotion>
                                  </p:childTnLst>
                                </p:cTn>
                              </p:par>
                              <p:par>
                                <p:cTn id="26" presetID="53" presetClass="entr" presetSubtype="16"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250" fill="hold"/>
                                        <p:tgtEl>
                                          <p:spTgt spid="21"/>
                                        </p:tgtEl>
                                        <p:attrNameLst>
                                          <p:attrName>ppt_w</p:attrName>
                                        </p:attrNameLst>
                                      </p:cBhvr>
                                      <p:tavLst>
                                        <p:tav tm="0">
                                          <p:val>
                                            <p:fltVal val="0"/>
                                          </p:val>
                                        </p:tav>
                                        <p:tav tm="100000">
                                          <p:val>
                                            <p:strVal val="#ppt_w"/>
                                          </p:val>
                                        </p:tav>
                                      </p:tavLst>
                                    </p:anim>
                                    <p:anim calcmode="lin" valueType="num">
                                      <p:cBhvr>
                                        <p:cTn id="29" dur="250" fill="hold"/>
                                        <p:tgtEl>
                                          <p:spTgt spid="21"/>
                                        </p:tgtEl>
                                        <p:attrNameLst>
                                          <p:attrName>ppt_h</p:attrName>
                                        </p:attrNameLst>
                                      </p:cBhvr>
                                      <p:tavLst>
                                        <p:tav tm="0">
                                          <p:val>
                                            <p:fltVal val="0"/>
                                          </p:val>
                                        </p:tav>
                                        <p:tav tm="100000">
                                          <p:val>
                                            <p:strVal val="#ppt_h"/>
                                          </p:val>
                                        </p:tav>
                                      </p:tavLst>
                                    </p:anim>
                                    <p:animEffect transition="in" filter="fade">
                                      <p:cBhvr>
                                        <p:cTn id="30" dur="250"/>
                                        <p:tgtEl>
                                          <p:spTgt spid="21"/>
                                        </p:tgtEl>
                                      </p:cBhvr>
                                    </p:animEffect>
                                  </p:childTnLst>
                                </p:cTn>
                              </p:par>
                            </p:childTnLst>
                          </p:cTn>
                        </p:par>
                        <p:par>
                          <p:cTn id="31" fill="hold">
                            <p:stCondLst>
                              <p:cond delay="1500"/>
                            </p:stCondLst>
                            <p:childTnLst>
                              <p:par>
                                <p:cTn id="32" presetID="37" presetClass="path" presetSubtype="0" accel="50000" decel="50000" fill="hold" nodeType="afterEffect">
                                  <p:stCondLst>
                                    <p:cond delay="0"/>
                                  </p:stCondLst>
                                  <p:childTnLst>
                                    <p:animMotion origin="layout" path="M 4.95788E-6 1.17113E-6 L 0.04225 0.10395 C 0.05144 0.12619 0.05233 0.14979 0.04684 0.16863 C 0.04161 0.19178 0.03229 0.20631 0.01621 0.20926 L -0.05387 0.22764 " pathEditMode="relative" rAng="17580000" ptsTypes="AAAAA">
                                      <p:cBhvr>
                                        <p:cTn id="33" dur="750" fill="hold"/>
                                        <p:tgtEl>
                                          <p:spTgt spid="21"/>
                                        </p:tgtEl>
                                        <p:attrNameLst>
                                          <p:attrName>ppt_x</p:attrName>
                                          <p:attrName>ppt_y</p:attrName>
                                        </p:attrNameLst>
                                      </p:cBhvr>
                                      <p:rCtr x="970" y="14140"/>
                                    </p:animMotion>
                                  </p:childTnLst>
                                </p:cTn>
                              </p:par>
                              <p:par>
                                <p:cTn id="34" presetID="53" presetClass="entr" presetSubtype="16"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250" fill="hold"/>
                                        <p:tgtEl>
                                          <p:spTgt spid="20"/>
                                        </p:tgtEl>
                                        <p:attrNameLst>
                                          <p:attrName>ppt_w</p:attrName>
                                        </p:attrNameLst>
                                      </p:cBhvr>
                                      <p:tavLst>
                                        <p:tav tm="0">
                                          <p:val>
                                            <p:fltVal val="0"/>
                                          </p:val>
                                        </p:tav>
                                        <p:tav tm="100000">
                                          <p:val>
                                            <p:strVal val="#ppt_w"/>
                                          </p:val>
                                        </p:tav>
                                      </p:tavLst>
                                    </p:anim>
                                    <p:anim calcmode="lin" valueType="num">
                                      <p:cBhvr>
                                        <p:cTn id="37" dur="250" fill="hold"/>
                                        <p:tgtEl>
                                          <p:spTgt spid="20"/>
                                        </p:tgtEl>
                                        <p:attrNameLst>
                                          <p:attrName>ppt_h</p:attrName>
                                        </p:attrNameLst>
                                      </p:cBhvr>
                                      <p:tavLst>
                                        <p:tav tm="0">
                                          <p:val>
                                            <p:fltVal val="0"/>
                                          </p:val>
                                        </p:tav>
                                        <p:tav tm="100000">
                                          <p:val>
                                            <p:strVal val="#ppt_h"/>
                                          </p:val>
                                        </p:tav>
                                      </p:tavLst>
                                    </p:anim>
                                    <p:animEffect transition="in" filter="fade">
                                      <p:cBhvr>
                                        <p:cTn id="38" dur="250"/>
                                        <p:tgtEl>
                                          <p:spTgt spid="20"/>
                                        </p:tgtEl>
                                      </p:cBhvr>
                                    </p:animEffect>
                                  </p:childTnLst>
                                </p:cTn>
                              </p:par>
                            </p:childTnLst>
                          </p:cTn>
                        </p:par>
                        <p:par>
                          <p:cTn id="39" fill="hold">
                            <p:stCondLst>
                              <p:cond delay="2250"/>
                            </p:stCondLst>
                            <p:childTnLst>
                              <p:par>
                                <p:cTn id="40" presetID="0" presetClass="path" presetSubtype="0" accel="50000" decel="50000" fill="hold" nodeType="afterEffect">
                                  <p:stCondLst>
                                    <p:cond delay="0"/>
                                  </p:stCondLst>
                                  <p:childTnLst>
                                    <p:animMotion origin="layout" path="M 3.27291E-6 2.11984E-6 L -0.00013 0.00159 C 0.00306 0.00091 0.00638 0.00045 0.00957 0.00181 C 0.01046 0.00204 0.01136 0.00635 0.01276 0.00658 C 0.01468 0.0084 0.01659 0.00794 0.01851 0.00749 C 0.02004 0.00908 0.02119 0.01135 0.02234 0.01316 C 0.02591 0.0152 0.03536 0.0152 0.0374 0.01475 C 0.04225 0.01452 0.0471 0.0143 0.05208 0.01452 C 0.0591 0.01566 0.06369 0.0177 0.07135 0.01634 C 0.07786 0.0143 0.08386 0.01112 0.0905 0.00885 C 0.09956 0.00386 0.09752 0.00386 0.11041 -0.00363 C 0.11284 -0.00545 0.1159 -0.00704 0.11858 -0.0084 C 0.12292 -0.01044 0.1279 -0.0118 0.13262 -0.01407 L 0.14475 -0.01975 C 0.14603 -0.02066 0.14667 -0.02315 0.14807 -0.02338 C 0.14909 -0.02474 0.15037 -0.0252 0.15152 -0.02633 C 0.15343 -0.02928 0.15471 -0.03155 0.15637 -0.03337 C 0.15803 -0.0345 0.15981 -0.03564 0.16096 -0.03722 C 0.16313 -0.03949 0.16428 -0.04108 0.16607 -0.04381 C 0.16747 -0.04653 0.17015 -0.04857 0.17156 -0.04993 C 0.17347 -0.05152 0.175 -0.05538 0.17692 -0.05629 C 0.18024 -0.06015 0.18215 -0.06015 0.18522 -0.0665 C 0.18815 -0.07377 0.19032 -0.08194 0.19338 -0.08806 C 0.19415 -0.09079 0.1953 -0.09487 0.19658 -0.0976 C 0.19798 -0.10032 0.199 -0.10282 0.20015 -0.10599 C 0.20206 -0.10963 0.20321 -0.11167 0.20487 -0.11598 C 0.20602 -0.11938 0.20704 -0.12392 0.20819 -0.12756 C 0.21432 -0.1448 0.21253 -0.13618 0.21981 -0.15002 C 0.22096 -0.15139 0.22172 -0.15615 0.22262 -0.15774 C 0.22555 -0.16523 0.22951 -0.17113 0.23193 -0.17567 C 0.23308 -0.17976 0.23398 -0.1843 0.23576 -0.18498 C 0.23921 -0.19474 0.23947 -0.19201 0.24393 -0.19791 C 0.2604 -0.22742 0.23832 -0.19042 0.25198 -0.21789 C 0.25542 -0.22333 0.25759 -0.22492 0.26078 -0.2281 C 0.26359 -0.23423 0.2641 -0.23536 0.26729 -0.24013 C 0.26793 -0.24013 0.26921 -0.24263 0.27036 -0.24421 C 0.27265 -0.24785 0.27802 -0.25647 0.27776 -0.25511 C 0.28133 -0.27054 0.27827 -0.26033 0.28402 -0.2719 C 0.28478 -0.27349 0.28644 -0.27758 0.28682 -0.27712 " pathEditMode="relative" rAng="21180000" ptsTypes="AAAAAAAAAAAAAAAAAAAAAAAAAAAAAAAAAAAAAAA">
                                      <p:cBhvr>
                                        <p:cTn id="41" dur="750" fill="hold"/>
                                        <p:tgtEl>
                                          <p:spTgt spid="20"/>
                                        </p:tgtEl>
                                        <p:attrNameLst>
                                          <p:attrName>ppt_x</p:attrName>
                                          <p:attrName>ppt_y</p:attrName>
                                        </p:attrNameLst>
                                      </p:cBhvr>
                                      <p:rCtr x="14437" y="-12301"/>
                                    </p:animMotion>
                                  </p:childTnLst>
                                </p:cTn>
                              </p:par>
                              <p:par>
                                <p:cTn id="42" presetID="53" presetClass="entr" presetSubtype="16"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250" fill="hold"/>
                                        <p:tgtEl>
                                          <p:spTgt spid="16"/>
                                        </p:tgtEl>
                                        <p:attrNameLst>
                                          <p:attrName>ppt_w</p:attrName>
                                        </p:attrNameLst>
                                      </p:cBhvr>
                                      <p:tavLst>
                                        <p:tav tm="0">
                                          <p:val>
                                            <p:fltVal val="0"/>
                                          </p:val>
                                        </p:tav>
                                        <p:tav tm="100000">
                                          <p:val>
                                            <p:strVal val="#ppt_w"/>
                                          </p:val>
                                        </p:tav>
                                      </p:tavLst>
                                    </p:anim>
                                    <p:anim calcmode="lin" valueType="num">
                                      <p:cBhvr>
                                        <p:cTn id="45" dur="250" fill="hold"/>
                                        <p:tgtEl>
                                          <p:spTgt spid="16"/>
                                        </p:tgtEl>
                                        <p:attrNameLst>
                                          <p:attrName>ppt_h</p:attrName>
                                        </p:attrNameLst>
                                      </p:cBhvr>
                                      <p:tavLst>
                                        <p:tav tm="0">
                                          <p:val>
                                            <p:fltVal val="0"/>
                                          </p:val>
                                        </p:tav>
                                        <p:tav tm="100000">
                                          <p:val>
                                            <p:strVal val="#ppt_h"/>
                                          </p:val>
                                        </p:tav>
                                      </p:tavLst>
                                    </p:anim>
                                    <p:animEffect transition="in" filter="fade">
                                      <p:cBhvr>
                                        <p:cTn id="46" dur="250"/>
                                        <p:tgtEl>
                                          <p:spTgt spid="16"/>
                                        </p:tgtEl>
                                      </p:cBhvr>
                                    </p:animEffect>
                                  </p:childTnLst>
                                </p:cTn>
                              </p:par>
                            </p:childTnLst>
                          </p:cTn>
                        </p:par>
                        <p:par>
                          <p:cTn id="47" fill="hold">
                            <p:stCondLst>
                              <p:cond delay="3000"/>
                            </p:stCondLst>
                            <p:childTnLst>
                              <p:par>
                                <p:cTn id="48" presetID="44" presetClass="path" presetSubtype="0" accel="50000" decel="50000" fill="hold" nodeType="afterEffect">
                                  <p:stCondLst>
                                    <p:cond delay="0"/>
                                  </p:stCondLst>
                                  <p:childTnLst>
                                    <p:animMotion origin="layout" path="M -0.00025 -0.00045 C -0.00498 -0.03041 0.03064 -0.03745 0.02592 -0.06809 C 0.02336 -0.08806 0.02068 -0.08988 0.02936 -0.10758 C 0.03766 -0.12437 0.04787 -0.19155 0.036 -0.19405 C 0.01813 -0.19973 0.07978 -0.28643 0.06204 -0.29233 " pathEditMode="relative" rAng="13320000" ptsTypes="AAAAA">
                                      <p:cBhvr>
                                        <p:cTn id="49" dur="750" fill="hold"/>
                                        <p:tgtEl>
                                          <p:spTgt spid="16"/>
                                        </p:tgtEl>
                                        <p:attrNameLst>
                                          <p:attrName>ppt_x</p:attrName>
                                          <p:attrName>ppt_y</p:attrName>
                                        </p:attrNameLst>
                                      </p:cBhvr>
                                      <p:rCtr x="3140" y="-14639"/>
                                    </p:animMotion>
                                  </p:childTnLst>
                                </p:cTn>
                              </p:par>
                              <p:par>
                                <p:cTn id="50" presetID="53" presetClass="entr" presetSubtype="16"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p:cTn id="52" dur="250" fill="hold"/>
                                        <p:tgtEl>
                                          <p:spTgt spid="22"/>
                                        </p:tgtEl>
                                        <p:attrNameLst>
                                          <p:attrName>ppt_w</p:attrName>
                                        </p:attrNameLst>
                                      </p:cBhvr>
                                      <p:tavLst>
                                        <p:tav tm="0">
                                          <p:val>
                                            <p:fltVal val="0"/>
                                          </p:val>
                                        </p:tav>
                                        <p:tav tm="100000">
                                          <p:val>
                                            <p:strVal val="#ppt_w"/>
                                          </p:val>
                                        </p:tav>
                                      </p:tavLst>
                                    </p:anim>
                                    <p:anim calcmode="lin" valueType="num">
                                      <p:cBhvr>
                                        <p:cTn id="53" dur="250" fill="hold"/>
                                        <p:tgtEl>
                                          <p:spTgt spid="22"/>
                                        </p:tgtEl>
                                        <p:attrNameLst>
                                          <p:attrName>ppt_h</p:attrName>
                                        </p:attrNameLst>
                                      </p:cBhvr>
                                      <p:tavLst>
                                        <p:tav tm="0">
                                          <p:val>
                                            <p:fltVal val="0"/>
                                          </p:val>
                                        </p:tav>
                                        <p:tav tm="100000">
                                          <p:val>
                                            <p:strVal val="#ppt_h"/>
                                          </p:val>
                                        </p:tav>
                                      </p:tavLst>
                                    </p:anim>
                                    <p:animEffect transition="in" filter="fade">
                                      <p:cBhvr>
                                        <p:cTn id="54" dur="250"/>
                                        <p:tgtEl>
                                          <p:spTgt spid="22"/>
                                        </p:tgtEl>
                                      </p:cBhvr>
                                    </p:animEffect>
                                  </p:childTnLst>
                                </p:cTn>
                              </p:par>
                            </p:childTnLst>
                          </p:cTn>
                        </p:par>
                        <p:par>
                          <p:cTn id="55" fill="hold">
                            <p:stCondLst>
                              <p:cond delay="3750"/>
                            </p:stCondLst>
                            <p:childTnLst>
                              <p:par>
                                <p:cTn id="56" presetID="37" presetClass="path" presetSubtype="0" accel="50000" decel="50000" fill="hold" nodeType="afterEffect">
                                  <p:stCondLst>
                                    <p:cond delay="0"/>
                                  </p:stCondLst>
                                  <p:childTnLst>
                                    <p:animMotion origin="layout" path="M -2.70871E-6 5.40172E-7 L -0.07825 0.00091 C -0.09573 0.00363 -0.11399 -0.01067 -0.13135 -0.03064 C -0.14998 -0.05697 -0.16224 -0.08375 -0.16645 -0.1128 L -0.18994 -0.24489 " pathEditMode="relative" rAng="2160000" ptsTypes="AAAAA">
                                      <p:cBhvr>
                                        <p:cTn id="57" dur="750" fill="hold"/>
                                        <p:tgtEl>
                                          <p:spTgt spid="22"/>
                                        </p:tgtEl>
                                        <p:attrNameLst>
                                          <p:attrName>ppt_x</p:attrName>
                                          <p:attrName>ppt_y</p:attrName>
                                        </p:attrNameLst>
                                      </p:cBhvr>
                                      <p:rCtr x="-11348" y="-7717"/>
                                    </p:animMotion>
                                  </p:childTnLst>
                                </p:cTn>
                              </p:par>
                              <p:par>
                                <p:cTn id="58" presetID="53" presetClass="entr" presetSubtype="16" fill="hold" nodeType="with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p:cTn id="60" dur="250" fill="hold"/>
                                        <p:tgtEl>
                                          <p:spTgt spid="19"/>
                                        </p:tgtEl>
                                        <p:attrNameLst>
                                          <p:attrName>ppt_w</p:attrName>
                                        </p:attrNameLst>
                                      </p:cBhvr>
                                      <p:tavLst>
                                        <p:tav tm="0">
                                          <p:val>
                                            <p:fltVal val="0"/>
                                          </p:val>
                                        </p:tav>
                                        <p:tav tm="100000">
                                          <p:val>
                                            <p:strVal val="#ppt_w"/>
                                          </p:val>
                                        </p:tav>
                                      </p:tavLst>
                                    </p:anim>
                                    <p:anim calcmode="lin" valueType="num">
                                      <p:cBhvr>
                                        <p:cTn id="61" dur="250" fill="hold"/>
                                        <p:tgtEl>
                                          <p:spTgt spid="19"/>
                                        </p:tgtEl>
                                        <p:attrNameLst>
                                          <p:attrName>ppt_h</p:attrName>
                                        </p:attrNameLst>
                                      </p:cBhvr>
                                      <p:tavLst>
                                        <p:tav tm="0">
                                          <p:val>
                                            <p:fltVal val="0"/>
                                          </p:val>
                                        </p:tav>
                                        <p:tav tm="100000">
                                          <p:val>
                                            <p:strVal val="#ppt_h"/>
                                          </p:val>
                                        </p:tav>
                                      </p:tavLst>
                                    </p:anim>
                                    <p:animEffect transition="in" filter="fade">
                                      <p:cBhvr>
                                        <p:cTn id="62" dur="250"/>
                                        <p:tgtEl>
                                          <p:spTgt spid="19"/>
                                        </p:tgtEl>
                                      </p:cBhvr>
                                    </p:animEffect>
                                  </p:childTnLst>
                                </p:cTn>
                              </p:par>
                            </p:childTnLst>
                          </p:cTn>
                        </p:par>
                        <p:par>
                          <p:cTn id="63" fill="hold">
                            <p:stCondLst>
                              <p:cond delay="4500"/>
                            </p:stCondLst>
                            <p:childTnLst>
                              <p:par>
                                <p:cTn id="64" presetID="0" presetClass="path" presetSubtype="0" accel="50000" decel="50000" fill="hold" nodeType="afterEffect">
                                  <p:stCondLst>
                                    <p:cond delay="0"/>
                                  </p:stCondLst>
                                  <p:childTnLst>
                                    <p:animMotion origin="layout" path="M 3.59969E-7 2.39219E-6 L 3.59969E-7 0.00068 L 0.01659 0.01725 C 0.01825 0.01929 0.02004 0.01997 0.0217 0.0236 C 0.02425 0.02837 0.02591 0.03608 0.02847 0.04176 C 0.03 0.04448 0.03166 0.04516 0.03332 0.04721 C 0.03561 0.05084 0.03791 0.05697 0.04021 0.05901 C 0.04378 0.06332 0.048 0.06468 0.05183 0.06536 C 0.0665 0.06809 0.08093 0.06945 0.09548 0.07104 C 0.10276 0.07648 0.10659 0.07921 0.11399 0.08352 C 0.11846 0.08556 0.12293 0.08692 0.12739 0.08897 C 0.15177 0.10168 0.11973 0.08897 0.15433 0.10077 C 0.15879 0.10508 0.16352 0.10576 0.16786 0.11348 C 0.18062 0.1364 0.16875 0.1162 0.17947 0.13073 C 0.18509 0.13845 0.19045 0.14889 0.19632 0.15524 C 0.20015 0.15864 0.20411 0.16364 0.20794 0.16704 C 0.21075 0.16909 0.21368 0.17045 0.21649 0.17272 C 0.23296 0.18724 0.20373 0.1684 0.23143 0.18452 C 0.23653 0.19632 0.23602 0.19768 0.24164 0.20268 C 0.24215 0.20336 0.24279 0.20268 0.24343 0.20268 " pathEditMode="relative" rAng="0" ptsTypes="AAAAAAAAAAAAAAAAAAAA">
                                      <p:cBhvr>
                                        <p:cTn id="65" dur="750" fill="hold"/>
                                        <p:tgtEl>
                                          <p:spTgt spid="19"/>
                                        </p:tgtEl>
                                        <p:attrNameLst>
                                          <p:attrName>ppt_x</p:attrName>
                                          <p:attrName>ppt_y</p:attrName>
                                        </p:attrNameLst>
                                      </p:cBhvr>
                                      <p:rCtr x="12165" y="10145"/>
                                    </p:animMotion>
                                  </p:childTnLst>
                                </p:cTn>
                              </p:par>
                              <p:par>
                                <p:cTn id="66" presetID="53" presetClass="entr" presetSubtype="16" fill="hold" nodeType="with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p:cTn id="68" dur="250" fill="hold"/>
                                        <p:tgtEl>
                                          <p:spTgt spid="23"/>
                                        </p:tgtEl>
                                        <p:attrNameLst>
                                          <p:attrName>ppt_w</p:attrName>
                                        </p:attrNameLst>
                                      </p:cBhvr>
                                      <p:tavLst>
                                        <p:tav tm="0">
                                          <p:val>
                                            <p:fltVal val="0"/>
                                          </p:val>
                                        </p:tav>
                                        <p:tav tm="100000">
                                          <p:val>
                                            <p:strVal val="#ppt_w"/>
                                          </p:val>
                                        </p:tav>
                                      </p:tavLst>
                                    </p:anim>
                                    <p:anim calcmode="lin" valueType="num">
                                      <p:cBhvr>
                                        <p:cTn id="69" dur="250" fill="hold"/>
                                        <p:tgtEl>
                                          <p:spTgt spid="23"/>
                                        </p:tgtEl>
                                        <p:attrNameLst>
                                          <p:attrName>ppt_h</p:attrName>
                                        </p:attrNameLst>
                                      </p:cBhvr>
                                      <p:tavLst>
                                        <p:tav tm="0">
                                          <p:val>
                                            <p:fltVal val="0"/>
                                          </p:val>
                                        </p:tav>
                                        <p:tav tm="100000">
                                          <p:val>
                                            <p:strVal val="#ppt_h"/>
                                          </p:val>
                                        </p:tav>
                                      </p:tavLst>
                                    </p:anim>
                                    <p:animEffect transition="in" filter="fade">
                                      <p:cBhvr>
                                        <p:cTn id="70" dur="250"/>
                                        <p:tgtEl>
                                          <p:spTgt spid="23"/>
                                        </p:tgtEl>
                                      </p:cBhvr>
                                    </p:animEffect>
                                  </p:childTnLst>
                                </p:cTn>
                              </p:par>
                            </p:childTnLst>
                          </p:cTn>
                        </p:par>
                        <p:par>
                          <p:cTn id="71" fill="hold">
                            <p:stCondLst>
                              <p:cond delay="5250"/>
                            </p:stCondLst>
                            <p:childTnLst>
                              <p:par>
                                <p:cTn id="72" presetID="0" presetClass="path" presetSubtype="0" accel="50000" decel="50000" fill="hold" nodeType="afterEffect">
                                  <p:stCondLst>
                                    <p:cond delay="0"/>
                                  </p:stCondLst>
                                  <p:childTnLst>
                                    <p:animMotion origin="layout" path="M -8.85882E-7 -0.00046 L -8.85882E-7 3.09578E-6 L -0.00804 0.00908 C -0.00932 0.01044 -0.01047 0.01248 -0.01149 0.01339 C -0.0134 0.01588 -0.01557 0.01929 -0.01749 0.02156 C -0.01966 0.02451 -0.02119 0.02564 -0.02285 0.02632 C -0.02744 0.03313 -0.03229 0.0404 -0.03651 0.04403 C -0.03919 0.0463 -0.04161 0.04811 -0.04455 0.05129 C -0.05514 0.06241 -0.05438 0.06786 -0.06765 0.07626 C -0.07059 0.07853 -0.07301 0.07989 -0.07582 0.08148 C -0.07595 0.08011 -0.08603 0.08284 -0.08769 0.08238 C -0.0905 0.08148 -0.09306 0.08011 -0.09574 0.08011 C -0.13314 0.07898 -0.10046 0.08375 -0.12114 0.07921 C -0.13863 0.07603 -0.1168 0.08011 -0.13556 0.07853 C -0.13697 0.07898 -0.15037 0.07716 -0.15407 0.07648 C -0.15624 0.07648 -0.15803 0.07512 -0.15994 0.0758 C -0.16211 0.07626 -0.16454 0.07853 -0.1662 0.07807 C -0.17028 0.07807 -0.17807 0.07739 -0.17832 0.07762 C -0.18649 0.08011 -0.18126 0.07943 -0.18943 0.07921 C -0.19096 0.07898 -0.19275 0.07898 -0.19428 0.07875 C -0.19568 0.07875 -0.19709 0.07853 -0.19875 0.07875 C -0.20679 0.07558 -0.21458 0.07149 -0.22224 0.06604 C -0.22734 0.07172 -0.22249 0.0674 -0.2313 0.07058 C -0.23857 0.07376 -0.22632 0.07217 -0.23857 0.07149 L -0.2456 0.07626 C -0.24674 0.07694 -0.24751 0.0783 -0.24802 0.07716 C -0.25236 0.07875 -0.25032 0.07807 -0.25415 0.08148 C -0.25504 0.07875 -0.25964 0.07671 -0.26027 0.07013 C -0.26079 0.06695 -0.2604 0.06218 -0.26104 0.05992 C -0.26142 0.05787 -0.26206 0.05583 -0.26244 0.05379 C -0.26372 0.0438 -0.26181 0.0497 -0.26347 0.04335 C -0.26691 0.032 -0.26219 0.04902 -0.26666 0.03154 C -0.2673 0.02769 -0.26742 0.02996 -0.26678 0.02451 " pathEditMode="relative" rAng="1200000" ptsTypes="AAAAAAAAAAAAAAAAAAAAAAAAAAAAAAAAA">
                                      <p:cBhvr>
                                        <p:cTn id="73" dur="750" fill="hold"/>
                                        <p:tgtEl>
                                          <p:spTgt spid="23"/>
                                        </p:tgtEl>
                                        <p:attrNameLst>
                                          <p:attrName>ppt_x</p:attrName>
                                          <p:attrName>ppt_y</p:attrName>
                                        </p:attrNameLst>
                                      </p:cBhvr>
                                      <p:rCtr x="-13786" y="3404"/>
                                    </p:animMotion>
                                  </p:childTnLst>
                                </p:cTn>
                              </p:par>
                              <p:par>
                                <p:cTn id="74" presetID="53" presetClass="entr" presetSubtype="16" fill="hold" nodeType="with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250" fill="hold"/>
                                        <p:tgtEl>
                                          <p:spTgt spid="24"/>
                                        </p:tgtEl>
                                        <p:attrNameLst>
                                          <p:attrName>ppt_w</p:attrName>
                                        </p:attrNameLst>
                                      </p:cBhvr>
                                      <p:tavLst>
                                        <p:tav tm="0">
                                          <p:val>
                                            <p:fltVal val="0"/>
                                          </p:val>
                                        </p:tav>
                                        <p:tav tm="100000">
                                          <p:val>
                                            <p:strVal val="#ppt_w"/>
                                          </p:val>
                                        </p:tav>
                                      </p:tavLst>
                                    </p:anim>
                                    <p:anim calcmode="lin" valueType="num">
                                      <p:cBhvr>
                                        <p:cTn id="77" dur="250" fill="hold"/>
                                        <p:tgtEl>
                                          <p:spTgt spid="24"/>
                                        </p:tgtEl>
                                        <p:attrNameLst>
                                          <p:attrName>ppt_h</p:attrName>
                                        </p:attrNameLst>
                                      </p:cBhvr>
                                      <p:tavLst>
                                        <p:tav tm="0">
                                          <p:val>
                                            <p:fltVal val="0"/>
                                          </p:val>
                                        </p:tav>
                                        <p:tav tm="100000">
                                          <p:val>
                                            <p:strVal val="#ppt_h"/>
                                          </p:val>
                                        </p:tav>
                                      </p:tavLst>
                                    </p:anim>
                                    <p:animEffect transition="in" filter="fade">
                                      <p:cBhvr>
                                        <p:cTn id="78" dur="250"/>
                                        <p:tgtEl>
                                          <p:spTgt spid="24"/>
                                        </p:tgtEl>
                                      </p:cBhvr>
                                    </p:animEffect>
                                  </p:childTnLst>
                                </p:cTn>
                              </p:par>
                            </p:childTnLst>
                          </p:cTn>
                        </p:par>
                        <p:par>
                          <p:cTn id="79" fill="hold">
                            <p:stCondLst>
                              <p:cond delay="6000"/>
                            </p:stCondLst>
                            <p:childTnLst>
                              <p:par>
                                <p:cTn id="80" presetID="0" presetClass="path" presetSubtype="0" accel="50000" decel="50000" fill="hold" nodeType="afterEffect">
                                  <p:stCondLst>
                                    <p:cond delay="0"/>
                                  </p:stCondLst>
                                  <p:childTnLst>
                                    <p:animMotion origin="layout" path="M -4.00562E-6 -2.41489E-6 L -4.00562E-6 0.00023 L -0.00536 0.00658 C -0.00612 0.00749 -0.00689 0.00817 -0.00778 0.00908 C -0.0088 0.01067 -0.01008 0.01271 -0.01136 0.0143 C -0.01263 0.01589 -0.01391 0.01702 -0.01531 0.01839 C -0.01825 0.02179 -0.02093 0.0261 -0.02412 0.02883 C -0.02604 0.03064 -0.02795 0.03223 -0.02974 0.03427 C -0.03727 0.04244 -0.03548 0.04471 -0.04569 0.0513 C -0.04774 0.05266 -0.04978 0.05425 -0.05195 0.05538 C -0.05208 0.05538 -0.0605 0.05879 -0.06229 0.05924 C -0.06484 0.05992 -0.06714 0.05992 -0.06969 0.0606 C -0.10288 0.07013 -0.07301 0.06333 -0.09229 0.06718 C -0.10811 0.07036 -0.0882 0.06628 -0.10505 0.07104 C -0.10607 0.0715 -0.11858 0.07422 -0.1219 0.07513 C -0.12369 0.07558 -0.12535 0.07558 -0.12701 0.07626 C -0.12892 0.07717 -0.13058 0.07853 -0.13224 0.07899 C -0.13569 0.08012 -0.14258 0.08171 -0.14258 0.08194 C -0.14973 0.08557 -0.145 0.08352 -0.15241 0.08557 C -0.15381 0.08602 -0.15534 0.08648 -0.15662 0.08693 C -0.15803 0.08738 -0.15917 0.08806 -0.16058 0.08829 C -0.16824 0.08897 -0.1759 0.0892 -0.18355 0.08965 C -0.18687 0.09283 -0.18355 0.08988 -0.19058 0.09351 C -0.19645 0.09669 -0.18598 0.09283 -0.1967 0.09623 L -0.20232 0.10009 C -0.20296 0.10055 -0.2036 0.10123 -0.20423 0.10145 C -0.20768 0.10304 -0.20602 0.10214 -0.20896 0.10418 C -0.20998 0.10372 -0.21445 0.10418 -0.21636 0.10145 C -0.21725 0.10032 -0.21802 0.0985 -0.21879 0.09737 C -0.21955 0.09646 -0.22045 0.09578 -0.22096 0.09487 C -0.22389 0.09101 -0.22108 0.09306 -0.22402 0.09079 C -0.229 0.08693 -0.22185 0.09328 -0.22861 0.08693 C -0.23015 0.08534 -0.22964 0.08648 -0.23027 0.08421 " pathEditMode="relative" rAng="0" ptsTypes="AAAAAAAAAAAAAAAAAAAAAAAAAAAAAAAAA">
                                      <p:cBhvr>
                                        <p:cTn id="81" dur="750" fill="hold"/>
                                        <p:tgtEl>
                                          <p:spTgt spid="24"/>
                                        </p:tgtEl>
                                        <p:attrNameLst>
                                          <p:attrName>ppt_x</p:attrName>
                                          <p:attrName>ppt_y</p:attrName>
                                        </p:attrNameLst>
                                      </p:cBhvr>
                                      <p:rCtr x="-11514" y="5197"/>
                                    </p:animMotion>
                                  </p:childTnLst>
                                </p:cTn>
                              </p:par>
                            </p:childTnLst>
                          </p:cTn>
                        </p:par>
                        <p:par>
                          <p:cTn id="82" fill="hold">
                            <p:stCondLst>
                              <p:cond delay="6750"/>
                            </p:stCondLst>
                            <p:childTnLst>
                              <p:par>
                                <p:cTn id="83" presetID="1" presetClass="exit" presetSubtype="0" fill="hold" nodeType="afterEffect">
                                  <p:stCondLst>
                                    <p:cond delay="0"/>
                                  </p:stCondLst>
                                  <p:childTnLst>
                                    <p:set>
                                      <p:cBhvr>
                                        <p:cTn id="84" dur="1" fill="hold">
                                          <p:stCondLst>
                                            <p:cond delay="0"/>
                                          </p:stCondLst>
                                        </p:cTn>
                                        <p:tgtEl>
                                          <p:spTgt spid="17"/>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21"/>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20"/>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16"/>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22"/>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19"/>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23"/>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24"/>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grpId="1" nodeType="clickEffect">
                                  <p:stCondLst>
                                    <p:cond delay="0"/>
                                  </p:stCondLst>
                                  <p:childTnLst>
                                    <p:animEffect transition="out" filter="fade">
                                      <p:cBhvr>
                                        <p:cTn id="102" dur="500"/>
                                        <p:tgtEl>
                                          <p:spTgt spid="2"/>
                                        </p:tgtEl>
                                      </p:cBhvr>
                                    </p:animEffect>
                                    <p:set>
                                      <p:cBhvr>
                                        <p:cTn id="103" dur="1" fill="hold">
                                          <p:stCondLst>
                                            <p:cond delay="499"/>
                                          </p:stCondLst>
                                        </p:cTn>
                                        <p:tgtEl>
                                          <p:spTgt spid="2"/>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5"/>
                                        </p:tgtEl>
                                      </p:cBhvr>
                                    </p:animEffect>
                                    <p:set>
                                      <p:cBhvr>
                                        <p:cTn id="106" dur="1" fill="hold">
                                          <p:stCondLst>
                                            <p:cond delay="499"/>
                                          </p:stCondLst>
                                        </p:cTn>
                                        <p:tgtEl>
                                          <p:spTgt spid="5"/>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3"/>
                                        </p:tgtEl>
                                      </p:cBhvr>
                                    </p:animEffect>
                                    <p:set>
                                      <p:cBhvr>
                                        <p:cTn id="109" dur="1" fill="hold">
                                          <p:stCondLst>
                                            <p:cond delay="499"/>
                                          </p:stCondLst>
                                        </p:cTn>
                                        <p:tgtEl>
                                          <p:spTgt spid="3"/>
                                        </p:tgtEl>
                                        <p:attrNameLst>
                                          <p:attrName>style.visibility</p:attrName>
                                        </p:attrNameLst>
                                      </p:cBhvr>
                                      <p:to>
                                        <p:strVal val="hidden"/>
                                      </p:to>
                                    </p:set>
                                  </p:childTnLst>
                                </p:cTn>
                              </p:par>
                              <p:par>
                                <p:cTn id="110" presetID="10" presetClass="exit" presetSubtype="0" fill="hold" nodeType="withEffect">
                                  <p:stCondLst>
                                    <p:cond delay="0"/>
                                  </p:stCondLst>
                                  <p:childTnLst>
                                    <p:animEffect transition="out" filter="fade">
                                      <p:cBhvr>
                                        <p:cTn id="111" dur="500"/>
                                        <p:tgtEl>
                                          <p:spTgt spid="25"/>
                                        </p:tgtEl>
                                      </p:cBhvr>
                                    </p:animEffect>
                                    <p:set>
                                      <p:cBhvr>
                                        <p:cTn id="112" dur="1" fill="hold">
                                          <p:stCondLst>
                                            <p:cond delay="499"/>
                                          </p:stCondLst>
                                        </p:cTn>
                                        <p:tgtEl>
                                          <p:spTgt spid="25"/>
                                        </p:tgtEl>
                                        <p:attrNameLst>
                                          <p:attrName>style.visibility</p:attrName>
                                        </p:attrNameLst>
                                      </p:cBhvr>
                                      <p:to>
                                        <p:strVal val="hidden"/>
                                      </p:to>
                                    </p:set>
                                  </p:childTnLst>
                                </p:cTn>
                              </p:par>
                              <p:par>
                                <p:cTn id="113" presetID="10" presetClass="entr" presetSubtype="0" fill="hold" grpId="0" nodeType="withEffect">
                                  <p:stCondLst>
                                    <p:cond delay="0"/>
                                  </p:stCondLst>
                                  <p:childTnLst>
                                    <p:set>
                                      <p:cBhvr>
                                        <p:cTn id="114" dur="1" fill="hold">
                                          <p:stCondLst>
                                            <p:cond delay="0"/>
                                          </p:stCondLst>
                                        </p:cTn>
                                        <p:tgtEl>
                                          <p:spTgt spid="7"/>
                                        </p:tgtEl>
                                        <p:attrNameLst>
                                          <p:attrName>style.visibility</p:attrName>
                                        </p:attrNameLst>
                                      </p:cBhvr>
                                      <p:to>
                                        <p:strVal val="visible"/>
                                      </p:to>
                                    </p:set>
                                    <p:animEffect transition="in" filter="fade">
                                      <p:cBhvr>
                                        <p:cTn id="115" dur="500"/>
                                        <p:tgtEl>
                                          <p:spTgt spid="7"/>
                                        </p:tgtEl>
                                      </p:cBhvr>
                                    </p:animEffect>
                                  </p:childTnLst>
                                </p:cTn>
                              </p:par>
                              <p:par>
                                <p:cTn id="116" presetID="10" presetClass="entr" presetSubtype="0" fill="hold" nodeType="withEffect">
                                  <p:stCondLst>
                                    <p:cond delay="0"/>
                                  </p:stCondLst>
                                  <p:childTnLst>
                                    <p:set>
                                      <p:cBhvr>
                                        <p:cTn id="117" dur="1" fill="hold">
                                          <p:stCondLst>
                                            <p:cond delay="0"/>
                                          </p:stCondLst>
                                        </p:cTn>
                                        <p:tgtEl>
                                          <p:spTgt spid="9"/>
                                        </p:tgtEl>
                                        <p:attrNameLst>
                                          <p:attrName>style.visibility</p:attrName>
                                        </p:attrNameLst>
                                      </p:cBhvr>
                                      <p:to>
                                        <p:strVal val="visible"/>
                                      </p:to>
                                    </p:set>
                                    <p:animEffect transition="in" filter="fade">
                                      <p:cBhvr>
                                        <p:cTn id="118" dur="500"/>
                                        <p:tgtEl>
                                          <p:spTgt spid="9"/>
                                        </p:tgtEl>
                                      </p:cBhvr>
                                    </p:animEffect>
                                  </p:childTnLst>
                                </p:cTn>
                              </p:par>
                              <p:par>
                                <p:cTn id="119" presetID="10" presetClass="entr" presetSubtype="0" fill="hold" nodeType="withEffect">
                                  <p:stCondLst>
                                    <p:cond delay="0"/>
                                  </p:stCondLst>
                                  <p:childTnLst>
                                    <p:set>
                                      <p:cBhvr>
                                        <p:cTn id="120" dur="1" fill="hold">
                                          <p:stCondLst>
                                            <p:cond delay="0"/>
                                          </p:stCondLst>
                                        </p:cTn>
                                        <p:tgtEl>
                                          <p:spTgt spid="18"/>
                                        </p:tgtEl>
                                        <p:attrNameLst>
                                          <p:attrName>style.visibility</p:attrName>
                                        </p:attrNameLst>
                                      </p:cBhvr>
                                      <p:to>
                                        <p:strVal val="visible"/>
                                      </p:to>
                                    </p:set>
                                    <p:animEffect transition="in" filter="fade">
                                      <p:cBhvr>
                                        <p:cTn id="121" dur="500"/>
                                        <p:tgtEl>
                                          <p:spTgt spid="18"/>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2"/>
                                        </p:tgtEl>
                                        <p:attrNameLst>
                                          <p:attrName>style.visibility</p:attrName>
                                        </p:attrNameLst>
                                      </p:cBhvr>
                                      <p:to>
                                        <p:strVal val="visible"/>
                                      </p:to>
                                    </p:set>
                                    <p:animEffect transition="in" filter="fade">
                                      <p:cBhvr>
                                        <p:cTn id="124" dur="500"/>
                                        <p:tgtEl>
                                          <p:spTgt spid="12"/>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xit" presetSubtype="0" fill="hold" grpId="1" nodeType="clickEffect">
                                  <p:stCondLst>
                                    <p:cond delay="0"/>
                                  </p:stCondLst>
                                  <p:childTnLst>
                                    <p:animEffect transition="out" filter="fade">
                                      <p:cBhvr>
                                        <p:cTn id="128" dur="500"/>
                                        <p:tgtEl>
                                          <p:spTgt spid="7"/>
                                        </p:tgtEl>
                                      </p:cBhvr>
                                    </p:animEffect>
                                    <p:set>
                                      <p:cBhvr>
                                        <p:cTn id="129" dur="1" fill="hold">
                                          <p:stCondLst>
                                            <p:cond delay="499"/>
                                          </p:stCondLst>
                                        </p:cTn>
                                        <p:tgtEl>
                                          <p:spTgt spid="7"/>
                                        </p:tgtEl>
                                        <p:attrNameLst>
                                          <p:attrName>style.visibility</p:attrName>
                                        </p:attrNameLst>
                                      </p:cBhvr>
                                      <p:to>
                                        <p:strVal val="hidden"/>
                                      </p:to>
                                    </p:set>
                                  </p:childTnLst>
                                </p:cTn>
                              </p:par>
                              <p:par>
                                <p:cTn id="130" presetID="10" presetClass="exit" presetSubtype="0" fill="hold" nodeType="withEffect">
                                  <p:stCondLst>
                                    <p:cond delay="0"/>
                                  </p:stCondLst>
                                  <p:childTnLst>
                                    <p:animEffect transition="out" filter="fade">
                                      <p:cBhvr>
                                        <p:cTn id="131" dur="500"/>
                                        <p:tgtEl>
                                          <p:spTgt spid="9"/>
                                        </p:tgtEl>
                                      </p:cBhvr>
                                    </p:animEffect>
                                    <p:set>
                                      <p:cBhvr>
                                        <p:cTn id="132" dur="1" fill="hold">
                                          <p:stCondLst>
                                            <p:cond delay="499"/>
                                          </p:stCondLst>
                                        </p:cTn>
                                        <p:tgtEl>
                                          <p:spTgt spid="9"/>
                                        </p:tgtEl>
                                        <p:attrNameLst>
                                          <p:attrName>style.visibility</p:attrName>
                                        </p:attrNameLst>
                                      </p:cBhvr>
                                      <p:to>
                                        <p:strVal val="hidden"/>
                                      </p:to>
                                    </p:set>
                                  </p:childTnLst>
                                </p:cTn>
                              </p:par>
                              <p:par>
                                <p:cTn id="133" presetID="10" presetClass="exit" presetSubtype="0" fill="hold" nodeType="withEffect">
                                  <p:stCondLst>
                                    <p:cond delay="0"/>
                                  </p:stCondLst>
                                  <p:childTnLst>
                                    <p:animEffect transition="out" filter="fade">
                                      <p:cBhvr>
                                        <p:cTn id="134" dur="500"/>
                                        <p:tgtEl>
                                          <p:spTgt spid="18"/>
                                        </p:tgtEl>
                                      </p:cBhvr>
                                    </p:animEffect>
                                    <p:set>
                                      <p:cBhvr>
                                        <p:cTn id="135" dur="1" fill="hold">
                                          <p:stCondLst>
                                            <p:cond delay="499"/>
                                          </p:stCondLst>
                                        </p:cTn>
                                        <p:tgtEl>
                                          <p:spTgt spid="18"/>
                                        </p:tgtEl>
                                        <p:attrNameLst>
                                          <p:attrName>style.visibility</p:attrName>
                                        </p:attrNameLst>
                                      </p:cBhvr>
                                      <p:to>
                                        <p:strVal val="hidden"/>
                                      </p:to>
                                    </p:set>
                                  </p:childTnLst>
                                </p:cTn>
                              </p:par>
                              <p:par>
                                <p:cTn id="136" presetID="10" presetClass="exit" presetSubtype="0" fill="hold" grpId="1" nodeType="withEffect">
                                  <p:stCondLst>
                                    <p:cond delay="0"/>
                                  </p:stCondLst>
                                  <p:childTnLst>
                                    <p:animEffect transition="out" filter="fade">
                                      <p:cBhvr>
                                        <p:cTn id="137" dur="500"/>
                                        <p:tgtEl>
                                          <p:spTgt spid="12"/>
                                        </p:tgtEl>
                                      </p:cBhvr>
                                    </p:animEffect>
                                    <p:set>
                                      <p:cBhvr>
                                        <p:cTn id="138" dur="1" fill="hold">
                                          <p:stCondLst>
                                            <p:cond delay="499"/>
                                          </p:stCondLst>
                                        </p:cTn>
                                        <p:tgtEl>
                                          <p:spTgt spid="12"/>
                                        </p:tgtEl>
                                        <p:attrNameLst>
                                          <p:attrName>style.visibility</p:attrName>
                                        </p:attrNameLst>
                                      </p:cBhvr>
                                      <p:to>
                                        <p:strVal val="hidden"/>
                                      </p:to>
                                    </p:set>
                                  </p:childTnLst>
                                </p:cTn>
                              </p:par>
                              <p:par>
                                <p:cTn id="139" presetID="10" presetClass="entr" presetSubtype="0" fill="hold" grpId="0" nodeType="withEffect">
                                  <p:stCondLst>
                                    <p:cond delay="0"/>
                                  </p:stCondLst>
                                  <p:childTnLst>
                                    <p:set>
                                      <p:cBhvr>
                                        <p:cTn id="140" dur="1" fill="hold">
                                          <p:stCondLst>
                                            <p:cond delay="0"/>
                                          </p:stCondLst>
                                        </p:cTn>
                                        <p:tgtEl>
                                          <p:spTgt spid="13"/>
                                        </p:tgtEl>
                                        <p:attrNameLst>
                                          <p:attrName>style.visibility</p:attrName>
                                        </p:attrNameLst>
                                      </p:cBhvr>
                                      <p:to>
                                        <p:strVal val="visible"/>
                                      </p:to>
                                    </p:set>
                                    <p:animEffect transition="in" filter="fade">
                                      <p:cBhvr>
                                        <p:cTn id="141" dur="500"/>
                                        <p:tgtEl>
                                          <p:spTgt spid="13"/>
                                        </p:tgtEl>
                                      </p:cBhvr>
                                    </p:animEffect>
                                  </p:childTnLst>
                                </p:cTn>
                              </p:par>
                              <p:par>
                                <p:cTn id="142" presetID="10" presetClass="entr" presetSubtype="0" fill="hold" nodeType="withEffect">
                                  <p:stCondLst>
                                    <p:cond delay="0"/>
                                  </p:stCondLst>
                                  <p:childTnLst>
                                    <p:set>
                                      <p:cBhvr>
                                        <p:cTn id="143" dur="1" fill="hold">
                                          <p:stCondLst>
                                            <p:cond delay="0"/>
                                          </p:stCondLst>
                                        </p:cTn>
                                        <p:tgtEl>
                                          <p:spTgt spid="14"/>
                                        </p:tgtEl>
                                        <p:attrNameLst>
                                          <p:attrName>style.visibility</p:attrName>
                                        </p:attrNameLst>
                                      </p:cBhvr>
                                      <p:to>
                                        <p:strVal val="visible"/>
                                      </p:to>
                                    </p:set>
                                    <p:animEffect transition="in" filter="fade">
                                      <p:cBhvr>
                                        <p:cTn id="144" dur="500"/>
                                        <p:tgtEl>
                                          <p:spTgt spid="14"/>
                                        </p:tgtEl>
                                      </p:cBhvr>
                                    </p:animEffect>
                                  </p:childTnLst>
                                </p:cTn>
                              </p:par>
                            </p:childTnLst>
                          </p:cTn>
                        </p:par>
                        <p:par>
                          <p:cTn id="145" fill="hold">
                            <p:stCondLst>
                              <p:cond delay="500"/>
                            </p:stCondLst>
                            <p:childTnLst>
                              <p:par>
                                <p:cTn id="146" presetID="10" presetClass="entr" presetSubtype="0" fill="hold" grpId="0" nodeType="afterEffect">
                                  <p:stCondLst>
                                    <p:cond delay="0"/>
                                  </p:stCondLst>
                                  <p:childTnLst>
                                    <p:set>
                                      <p:cBhvr>
                                        <p:cTn id="147" dur="1" fill="hold">
                                          <p:stCondLst>
                                            <p:cond delay="0"/>
                                          </p:stCondLst>
                                        </p:cTn>
                                        <p:tgtEl>
                                          <p:spTgt spid="15"/>
                                        </p:tgtEl>
                                        <p:attrNameLst>
                                          <p:attrName>style.visibility</p:attrName>
                                        </p:attrNameLst>
                                      </p:cBhvr>
                                      <p:to>
                                        <p:strVal val="visible"/>
                                      </p:to>
                                    </p:set>
                                    <p:animEffect transition="in" filter="fade">
                                      <p:cBhvr>
                                        <p:cTn id="148" dur="500"/>
                                        <p:tgtEl>
                                          <p:spTgt spid="15"/>
                                        </p:tgtEl>
                                      </p:cBhvr>
                                    </p:animEffect>
                                  </p:childTnLst>
                                </p:cTn>
                              </p:par>
                              <p:par>
                                <p:cTn id="149" presetID="10" presetClass="entr" presetSubtype="0" fill="hold" nodeType="withEffect">
                                  <p:stCondLst>
                                    <p:cond delay="0"/>
                                  </p:stCondLst>
                                  <p:childTnLst>
                                    <p:set>
                                      <p:cBhvr>
                                        <p:cTn id="150" dur="1" fill="hold">
                                          <p:stCondLst>
                                            <p:cond delay="0"/>
                                          </p:stCondLst>
                                        </p:cTn>
                                        <p:tgtEl>
                                          <p:spTgt spid="6"/>
                                        </p:tgtEl>
                                        <p:attrNameLst>
                                          <p:attrName>style.visibility</p:attrName>
                                        </p:attrNameLst>
                                      </p:cBhvr>
                                      <p:to>
                                        <p:strVal val="visible"/>
                                      </p:to>
                                    </p:set>
                                    <p:animEffect transition="in" filter="fade">
                                      <p:cBhvr>
                                        <p:cTn id="15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7" grpId="0"/>
      <p:bldP spid="7" grpId="1"/>
      <p:bldP spid="12" grpId="0"/>
      <p:bldP spid="12" grpId="1"/>
      <p:bldP spid="13"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noFill/>
        </p:spPr>
        <p:txBody>
          <a:bodyPr/>
          <a:lstStyle/>
          <a:p>
            <a:r>
              <a:rPr lang="en-US" dirty="0"/>
              <a:t>Tested</a:t>
            </a:r>
            <a:r>
              <a:rPr lang="en-US"/>
              <a:t> and </a:t>
            </a:r>
            <a:r>
              <a:rPr lang="en-US" smtClean="0"/>
              <a:t>Proven</a:t>
            </a:r>
            <a:endParaRPr lang="en-US" dirty="0"/>
          </a:p>
        </p:txBody>
      </p:sp>
      <p:sp>
        <p:nvSpPr>
          <p:cNvPr id="9" name="Rectangle 8"/>
          <p:cNvSpPr/>
          <p:nvPr/>
        </p:nvSpPr>
        <p:spPr bwMode="auto">
          <a:xfrm>
            <a:off x="11704637" y="3430441"/>
            <a:ext cx="407288" cy="302728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TextBox 7"/>
          <p:cNvSpPr txBox="1"/>
          <p:nvPr/>
        </p:nvSpPr>
        <p:spPr>
          <a:xfrm>
            <a:off x="349313" y="5143524"/>
            <a:ext cx="4954524" cy="1314206"/>
          </a:xfrm>
          <a:prstGeom prst="rect">
            <a:avLst/>
          </a:prstGeom>
          <a:noFill/>
        </p:spPr>
        <p:txBody>
          <a:bodyPr wrap="square" lIns="182880" tIns="146304" rIns="182880" bIns="146304" rtlCol="0">
            <a:spAutoFit/>
          </a:bodyPr>
          <a:lstStyle/>
          <a:p>
            <a:pPr algn="ctr">
              <a:lnSpc>
                <a:spcPct val="90000"/>
              </a:lnSpc>
              <a:spcAft>
                <a:spcPts val="600"/>
              </a:spcAft>
            </a:pPr>
            <a:r>
              <a:rPr lang="en-US" sz="3600" dirty="0" smtClean="0">
                <a:gradFill>
                  <a:gsLst>
                    <a:gs pos="2917">
                      <a:srgbClr val="505050"/>
                    </a:gs>
                    <a:gs pos="30000">
                      <a:srgbClr val="505050"/>
                    </a:gs>
                  </a:gsLst>
                  <a:lin ang="5400000" scaled="0"/>
                </a:gradFill>
                <a:latin typeface="Segoe UI Light"/>
                <a:cs typeface="Segoe UI Semibold" panose="020B0702040204020203" pitchFamily="34" charset="0"/>
              </a:rPr>
              <a:t>Red Team Testing</a:t>
            </a:r>
            <a:endParaRPr lang="en-US" sz="3600" dirty="0">
              <a:gradFill>
                <a:gsLst>
                  <a:gs pos="2917">
                    <a:srgbClr val="505050"/>
                  </a:gs>
                  <a:gs pos="30000">
                    <a:srgbClr val="505050"/>
                  </a:gs>
                </a:gsLst>
                <a:lin ang="5400000" scaled="0"/>
              </a:gradFill>
              <a:latin typeface="Segoe UI Light"/>
              <a:cs typeface="Segoe UI Semibold" panose="020B0702040204020203" pitchFamily="34" charset="0"/>
            </a:endParaRPr>
          </a:p>
          <a:p>
            <a:pPr algn="ctr">
              <a:lnSpc>
                <a:spcPct val="90000"/>
              </a:lnSpc>
              <a:spcAft>
                <a:spcPts val="600"/>
              </a:spcAft>
            </a:pPr>
            <a:endParaRPr lang="en-US" sz="3200" dirty="0" smtClean="0">
              <a:gradFill>
                <a:gsLst>
                  <a:gs pos="2917">
                    <a:srgbClr val="505050"/>
                  </a:gs>
                  <a:gs pos="30000">
                    <a:srgbClr val="505050"/>
                  </a:gs>
                </a:gsLst>
                <a:lin ang="5400000" scaled="0"/>
              </a:gradFill>
              <a:latin typeface="Segoe UI Light"/>
            </a:endParaRPr>
          </a:p>
        </p:txBody>
      </p:sp>
      <p:pic>
        <p:nvPicPr>
          <p:cNvPr id="10" name="Thief 3"/>
          <p:cNvPicPr>
            <a:picLocks noChangeAspect="1"/>
          </p:cNvPicPr>
          <p:nvPr/>
        </p:nvPicPr>
        <p:blipFill rotWithShape="1">
          <a:blip r:embed="rId3">
            <a:duotone>
              <a:schemeClr val="accent4">
                <a:shade val="45000"/>
                <a:satMod val="135000"/>
              </a:schemeClr>
              <a:prstClr val="white"/>
            </a:duotone>
            <a:extLst>
              <a:ext uri="{28A0092B-C50C-407E-A947-70E740481C1C}">
                <a14:useLocalDpi xmlns:a14="http://schemas.microsoft.com/office/drawing/2010/main" val="0"/>
              </a:ext>
            </a:extLst>
          </a:blip>
          <a:srcRect b="735"/>
          <a:stretch/>
        </p:blipFill>
        <p:spPr>
          <a:xfrm>
            <a:off x="899033" y="1859989"/>
            <a:ext cx="3855084" cy="3131697"/>
          </a:xfrm>
          <a:prstGeom prst="rect">
            <a:avLst/>
          </a:prstGeom>
        </p:spPr>
      </p:pic>
      <p:pic>
        <p:nvPicPr>
          <p:cNvPr id="32" name="Picture 31"/>
          <p:cNvPicPr>
            <a:picLocks noChangeAspect="1"/>
          </p:cNvPicPr>
          <p:nvPr/>
        </p:nvPicPr>
        <p:blipFill>
          <a:blip r:embed="rId4"/>
          <a:stretch>
            <a:fillRect/>
          </a:stretch>
        </p:blipFill>
        <p:spPr>
          <a:xfrm>
            <a:off x="5761037" y="1447734"/>
            <a:ext cx="6051244" cy="3460905"/>
          </a:xfrm>
          <a:prstGeom prst="rect">
            <a:avLst/>
          </a:prstGeom>
        </p:spPr>
      </p:pic>
      <p:sp>
        <p:nvSpPr>
          <p:cNvPr id="33" name="TextBox 32"/>
          <p:cNvSpPr txBox="1"/>
          <p:nvPr/>
        </p:nvSpPr>
        <p:spPr>
          <a:xfrm>
            <a:off x="5913437" y="5143524"/>
            <a:ext cx="4954524" cy="144655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Segoe UI Light"/>
                <a:cs typeface="Segoe UI Semibold" panose="020B0702040204020203" pitchFamily="34" charset="0"/>
              </a:rPr>
              <a:t>Industry Leading Analysts</a:t>
            </a:r>
          </a:p>
          <a:p>
            <a:pPr>
              <a:lnSpc>
                <a:spcPct val="90000"/>
              </a:lnSpc>
              <a:spcAft>
                <a:spcPts val="600"/>
              </a:spcAft>
            </a:pPr>
            <a:r>
              <a:rPr lang="en-US" sz="2400" dirty="0" smtClean="0">
                <a:gradFill>
                  <a:gsLst>
                    <a:gs pos="2917">
                      <a:srgbClr val="505050"/>
                    </a:gs>
                    <a:gs pos="30000">
                      <a:srgbClr val="505050"/>
                    </a:gs>
                  </a:gsLst>
                  <a:lin ang="5400000" scaled="0"/>
                </a:gradFill>
                <a:latin typeface="Segoe UI Light"/>
                <a:cs typeface="Segoe UI Semibold" panose="020B0702040204020203" pitchFamily="34" charset="0"/>
              </a:rPr>
              <a:t>Proactive Detection and Probing</a:t>
            </a:r>
          </a:p>
          <a:p>
            <a:pPr>
              <a:lnSpc>
                <a:spcPct val="90000"/>
              </a:lnSpc>
              <a:spcAft>
                <a:spcPts val="600"/>
              </a:spcAft>
            </a:pPr>
            <a:r>
              <a:rPr lang="en-US" sz="2400" dirty="0" smtClean="0">
                <a:gradFill>
                  <a:gsLst>
                    <a:gs pos="2917">
                      <a:srgbClr val="505050"/>
                    </a:gs>
                    <a:gs pos="30000">
                      <a:srgbClr val="505050"/>
                    </a:gs>
                  </a:gsLst>
                  <a:lin ang="5400000" scaled="0"/>
                </a:gradFill>
                <a:latin typeface="Segoe UI Light"/>
                <a:cs typeface="Segoe UI Semibold" panose="020B0702040204020203" pitchFamily="34" charset="0"/>
              </a:rPr>
              <a:t>Incident Response Validation</a:t>
            </a:r>
            <a:endParaRPr lang="en-US" sz="2000" dirty="0" smtClean="0">
              <a:gradFill>
                <a:gsLst>
                  <a:gs pos="2917">
                    <a:srgbClr val="505050"/>
                  </a:gs>
                  <a:gs pos="30000">
                    <a:srgbClr val="505050"/>
                  </a:gs>
                </a:gsLst>
                <a:lin ang="5400000" scaled="0"/>
              </a:gradFill>
              <a:latin typeface="Segoe UI Light"/>
            </a:endParaRPr>
          </a:p>
        </p:txBody>
      </p:sp>
    </p:spTree>
    <p:extLst>
      <p:ext uri="{BB962C8B-B14F-4D97-AF65-F5344CB8AC3E}">
        <p14:creationId xmlns:p14="http://schemas.microsoft.com/office/powerpoint/2010/main" val="4237908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anim calcmode="lin" valueType="num">
                                      <p:cBhvr>
                                        <p:cTn id="16" dur="1000" fill="hold"/>
                                        <p:tgtEl>
                                          <p:spTgt spid="32"/>
                                        </p:tgtEl>
                                        <p:attrNameLst>
                                          <p:attrName>ppt_x</p:attrName>
                                        </p:attrNameLst>
                                      </p:cBhvr>
                                      <p:tavLst>
                                        <p:tav tm="0">
                                          <p:val>
                                            <p:strVal val="#ppt_x"/>
                                          </p:val>
                                        </p:tav>
                                        <p:tav tm="100000">
                                          <p:val>
                                            <p:strVal val="#ppt_x"/>
                                          </p:val>
                                        </p:tav>
                                      </p:tavLst>
                                    </p:anim>
                                    <p:anim calcmode="lin" valueType="num">
                                      <p:cBhvr>
                                        <p:cTn id="1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a:stretch>
        </a:blipFill>
        <a:effectLst/>
      </p:bgPr>
    </p:bg>
    <p:spTree>
      <p:nvGrpSpPr>
        <p:cNvPr id="1" name=""/>
        <p:cNvGrpSpPr/>
        <p:nvPr/>
      </p:nvGrpSpPr>
      <p:grpSpPr>
        <a:xfrm>
          <a:off x="0" y="0"/>
          <a:ext cx="0" cy="0"/>
          <a:chOff x="0" y="0"/>
          <a:chExt cx="0" cy="0"/>
        </a:xfrm>
      </p:grpSpPr>
      <p:sp>
        <p:nvSpPr>
          <p:cNvPr id="8" name="Rectangle 7" hidden="1"/>
          <p:cNvSpPr/>
          <p:nvPr/>
        </p:nvSpPr>
        <p:spPr bwMode="auto">
          <a:xfrm>
            <a:off x="286421" y="1192706"/>
            <a:ext cx="11494416" cy="5581156"/>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Background regional usage breakdown</a:t>
            </a: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a:noFill/>
        </p:spPr>
        <p:txBody>
          <a:bodyPr/>
          <a:lstStyle/>
          <a:p>
            <a:r>
              <a:rPr lang="en-US" dirty="0" smtClean="0"/>
              <a:t>Explosive Growth…</a:t>
            </a:r>
            <a:endParaRPr lang="en-US" dirty="0"/>
          </a:p>
        </p:txBody>
      </p:sp>
      <p:graphicFrame>
        <p:nvGraphicFramePr>
          <p:cNvPr id="12" name="User Growth"/>
          <p:cNvGraphicFramePr/>
          <p:nvPr>
            <p:extLst/>
          </p:nvPr>
        </p:nvGraphicFramePr>
        <p:xfrm>
          <a:off x="501792" y="1897061"/>
          <a:ext cx="11432890" cy="4724401"/>
        </p:xfrm>
        <a:graphic>
          <a:graphicData uri="http://schemas.openxmlformats.org/drawingml/2006/chart">
            <c:chart xmlns:c="http://schemas.openxmlformats.org/drawingml/2006/chart" xmlns:r="http://schemas.openxmlformats.org/officeDocument/2006/relationships" r:id="rId4"/>
          </a:graphicData>
        </a:graphic>
      </p:graphicFrame>
      <p:sp>
        <p:nvSpPr>
          <p:cNvPr id="10" name="Typ Sites" hidden="1"/>
          <p:cNvSpPr txBox="1"/>
          <p:nvPr/>
        </p:nvSpPr>
        <p:spPr>
          <a:xfrm>
            <a:off x="6678593" y="2050065"/>
            <a:ext cx="1447800" cy="849463"/>
          </a:xfrm>
          <a:prstGeom prst="rect">
            <a:avLst/>
          </a:prstGeom>
          <a:noFill/>
        </p:spPr>
        <p:txBody>
          <a:bodyPr wrap="square" lIns="182880" tIns="146304" rIns="182880" bIns="146304" rtlCol="0">
            <a:spAutoFit/>
          </a:bodyPr>
          <a:lstStyle/>
          <a:p>
            <a:pPr algn="ctr">
              <a:lnSpc>
                <a:spcPct val="90000"/>
              </a:lnSpc>
              <a:spcAft>
                <a:spcPts val="600"/>
              </a:spcAft>
            </a:pPr>
            <a:r>
              <a:rPr lang="en-US" sz="4000" dirty="0" smtClean="0">
                <a:gradFill>
                  <a:gsLst>
                    <a:gs pos="2917">
                      <a:srgbClr val="505050"/>
                    </a:gs>
                    <a:gs pos="30000">
                      <a:srgbClr val="505050"/>
                    </a:gs>
                  </a:gsLst>
                  <a:lin ang="5400000" scaled="0"/>
                </a:gradFill>
                <a:latin typeface="Segoe UI Light"/>
              </a:rPr>
              <a:t>1k</a:t>
            </a:r>
          </a:p>
        </p:txBody>
      </p:sp>
      <p:sp>
        <p:nvSpPr>
          <p:cNvPr id="13" name="Typ Users" hidden="1"/>
          <p:cNvSpPr txBox="1"/>
          <p:nvPr/>
        </p:nvSpPr>
        <p:spPr>
          <a:xfrm>
            <a:off x="8496290" y="2050065"/>
            <a:ext cx="1447800" cy="849463"/>
          </a:xfrm>
          <a:prstGeom prst="rect">
            <a:avLst/>
          </a:prstGeom>
          <a:noFill/>
        </p:spPr>
        <p:txBody>
          <a:bodyPr wrap="square" lIns="182880" tIns="146304" rIns="182880" bIns="146304" rtlCol="0">
            <a:spAutoFit/>
          </a:bodyPr>
          <a:lstStyle/>
          <a:p>
            <a:pPr algn="ctr">
              <a:lnSpc>
                <a:spcPct val="90000"/>
              </a:lnSpc>
              <a:spcAft>
                <a:spcPts val="600"/>
              </a:spcAft>
            </a:pPr>
            <a:r>
              <a:rPr lang="en-US" sz="4000" dirty="0" smtClean="0">
                <a:gradFill>
                  <a:gsLst>
                    <a:gs pos="2917">
                      <a:srgbClr val="505050"/>
                    </a:gs>
                    <a:gs pos="30000">
                      <a:srgbClr val="505050"/>
                    </a:gs>
                  </a:gsLst>
                  <a:lin ang="5400000" scaled="0"/>
                </a:gradFill>
                <a:latin typeface="Segoe UI Light"/>
              </a:rPr>
              <a:t>20</a:t>
            </a:r>
          </a:p>
        </p:txBody>
      </p:sp>
      <p:sp>
        <p:nvSpPr>
          <p:cNvPr id="14" name="Typ RPS" hidden="1"/>
          <p:cNvSpPr txBox="1"/>
          <p:nvPr/>
        </p:nvSpPr>
        <p:spPr>
          <a:xfrm>
            <a:off x="10256837" y="2050065"/>
            <a:ext cx="1447800" cy="849463"/>
          </a:xfrm>
          <a:prstGeom prst="rect">
            <a:avLst/>
          </a:prstGeom>
          <a:noFill/>
        </p:spPr>
        <p:txBody>
          <a:bodyPr wrap="square" lIns="182880" tIns="146304" rIns="182880" bIns="146304" rtlCol="0">
            <a:spAutoFit/>
          </a:bodyPr>
          <a:lstStyle/>
          <a:p>
            <a:pPr algn="ctr">
              <a:lnSpc>
                <a:spcPct val="90000"/>
              </a:lnSpc>
              <a:spcAft>
                <a:spcPts val="600"/>
              </a:spcAft>
            </a:pPr>
            <a:r>
              <a:rPr lang="en-US" sz="4000" dirty="0" smtClean="0">
                <a:gradFill>
                  <a:gsLst>
                    <a:gs pos="2917">
                      <a:srgbClr val="505050"/>
                    </a:gs>
                    <a:gs pos="30000">
                      <a:srgbClr val="505050"/>
                    </a:gs>
                  </a:gsLst>
                  <a:lin ang="5400000" scaled="0"/>
                </a:gradFill>
                <a:latin typeface="Segoe UI Light"/>
              </a:rPr>
              <a:t>400</a:t>
            </a:r>
          </a:p>
        </p:txBody>
      </p:sp>
      <p:sp>
        <p:nvSpPr>
          <p:cNvPr id="16" name="TextBox 15"/>
          <p:cNvSpPr txBox="1"/>
          <p:nvPr/>
        </p:nvSpPr>
        <p:spPr>
          <a:xfrm>
            <a:off x="3740031" y="1192706"/>
            <a:ext cx="4958779" cy="794064"/>
          </a:xfrm>
          <a:prstGeom prst="rect">
            <a:avLst/>
          </a:prstGeom>
          <a:noFill/>
        </p:spPr>
        <p:txBody>
          <a:bodyPr wrap="square" lIns="182880" tIns="146304" rIns="182880" bIns="146304" rtlCol="0">
            <a:spAutoFit/>
          </a:bodyPr>
          <a:lstStyle/>
          <a:p>
            <a:pPr algn="ctr">
              <a:lnSpc>
                <a:spcPct val="90000"/>
              </a:lnSpc>
              <a:spcAft>
                <a:spcPts val="600"/>
              </a:spcAft>
            </a:pPr>
            <a:r>
              <a:rPr lang="en-US" sz="3600" dirty="0" smtClean="0">
                <a:gradFill>
                  <a:gsLst>
                    <a:gs pos="2917">
                      <a:srgbClr val="505050"/>
                    </a:gs>
                    <a:gs pos="30000">
                      <a:srgbClr val="505050"/>
                    </a:gs>
                  </a:gsLst>
                  <a:lin ang="5400000" scaled="0"/>
                </a:gradFill>
                <a:latin typeface="Segoe UI Light"/>
              </a:rPr>
              <a:t>Monthly Active Users</a:t>
            </a:r>
          </a:p>
        </p:txBody>
      </p:sp>
      <p:sp>
        <p:nvSpPr>
          <p:cNvPr id="17" name="Typical Customer" hidden="1"/>
          <p:cNvSpPr txBox="1"/>
          <p:nvPr/>
        </p:nvSpPr>
        <p:spPr>
          <a:xfrm>
            <a:off x="6675703" y="1407798"/>
            <a:ext cx="4958779" cy="794064"/>
          </a:xfrm>
          <a:prstGeom prst="rect">
            <a:avLst/>
          </a:prstGeom>
          <a:noFill/>
        </p:spPr>
        <p:txBody>
          <a:bodyPr wrap="square" lIns="182880" tIns="146304" rIns="182880" bIns="146304" rtlCol="0">
            <a:spAutoFit/>
          </a:bodyPr>
          <a:lstStyle/>
          <a:p>
            <a:pPr>
              <a:lnSpc>
                <a:spcPct val="90000"/>
              </a:lnSpc>
              <a:spcAft>
                <a:spcPts val="600"/>
              </a:spcAft>
            </a:pPr>
            <a:r>
              <a:rPr lang="en-US" sz="3600" dirty="0" smtClean="0">
                <a:gradFill>
                  <a:gsLst>
                    <a:gs pos="2917">
                      <a:srgbClr val="505050"/>
                    </a:gs>
                    <a:gs pos="30000">
                      <a:srgbClr val="505050"/>
                    </a:gs>
                  </a:gsLst>
                  <a:lin ang="5400000" scaled="0"/>
                </a:gradFill>
              </a:rPr>
              <a:t>Most Customers</a:t>
            </a:r>
          </a:p>
        </p:txBody>
      </p:sp>
      <p:sp>
        <p:nvSpPr>
          <p:cNvPr id="21" name="TextBox 1"/>
          <p:cNvSpPr txBox="1"/>
          <p:nvPr/>
        </p:nvSpPr>
        <p:spPr>
          <a:xfrm>
            <a:off x="5006171" y="4183062"/>
            <a:ext cx="6980238" cy="2111347"/>
          </a:xfrm>
          <a:prstGeom prst="rect">
            <a:avLst/>
          </a:prstGeom>
          <a:noFill/>
        </p:spPr>
        <p:txBody>
          <a:bodyPr wrap="square" lIns="182880" tIns="146304" rIns="182880" bIns="146304"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nSpc>
                <a:spcPct val="90000"/>
              </a:lnSpc>
              <a:spcAft>
                <a:spcPts val="600"/>
              </a:spcAft>
            </a:pPr>
            <a:r>
              <a:rPr lang="en-US" sz="4000" dirty="0" smtClean="0">
                <a:solidFill>
                  <a:srgbClr val="505050"/>
                </a:solidFill>
                <a:latin typeface="Segoe UI Semibold" panose="020B0702040204020203" pitchFamily="34" charset="0"/>
                <a:cs typeface="Segoe UI Semibold" panose="020B0702040204020203" pitchFamily="34" charset="0"/>
              </a:rPr>
              <a:t>485%</a:t>
            </a:r>
            <a:r>
              <a:rPr lang="en-US" sz="4000" dirty="0" smtClean="0">
                <a:solidFill>
                  <a:srgbClr val="505050"/>
                </a:solidFill>
                <a:latin typeface="Segoe UI Light"/>
              </a:rPr>
              <a:t> User Growth Since April</a:t>
            </a:r>
          </a:p>
          <a:p>
            <a:pPr>
              <a:lnSpc>
                <a:spcPct val="90000"/>
              </a:lnSpc>
              <a:spcAft>
                <a:spcPts val="600"/>
              </a:spcAft>
            </a:pPr>
            <a:r>
              <a:rPr lang="en-US" sz="4000" dirty="0" smtClean="0">
                <a:solidFill>
                  <a:srgbClr val="505050"/>
                </a:solidFill>
                <a:latin typeface="Segoe UI Light"/>
              </a:rPr>
              <a:t>Not Trials. Not Tire Kickers.</a:t>
            </a:r>
          </a:p>
          <a:p>
            <a:pPr>
              <a:lnSpc>
                <a:spcPct val="90000"/>
              </a:lnSpc>
              <a:spcAft>
                <a:spcPts val="600"/>
              </a:spcAft>
            </a:pPr>
            <a:r>
              <a:rPr lang="en-US" sz="4000" dirty="0" smtClean="0">
                <a:solidFill>
                  <a:srgbClr val="505050"/>
                </a:solidFill>
                <a:latin typeface="Segoe UI Light"/>
              </a:rPr>
              <a:t>Real, Paying Customers.</a:t>
            </a:r>
          </a:p>
        </p:txBody>
      </p:sp>
    </p:spTree>
    <p:extLst>
      <p:ext uri="{BB962C8B-B14F-4D97-AF65-F5344CB8AC3E}">
        <p14:creationId xmlns:p14="http://schemas.microsoft.com/office/powerpoint/2010/main" val="31193577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7"/>
                                        </p:tgtEl>
                                      </p:cBhvr>
                                    </p:animEffect>
                                    <p:set>
                                      <p:cBhvr>
                                        <p:cTn id="23" dur="1" fill="hold">
                                          <p:stCondLst>
                                            <p:cond delay="499"/>
                                          </p:stCondLst>
                                        </p:cTn>
                                        <p:tgtEl>
                                          <p:spTgt spid="17"/>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10"/>
                                        </p:tgtEl>
                                      </p:cBhvr>
                                    </p:animEffect>
                                    <p:set>
                                      <p:cBhvr>
                                        <p:cTn id="26" dur="1" fill="hold">
                                          <p:stCondLst>
                                            <p:cond delay="499"/>
                                          </p:stCondLst>
                                        </p:cTn>
                                        <p:tgtEl>
                                          <p:spTgt spid="10"/>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3"/>
                                        </p:tgtEl>
                                      </p:cBhvr>
                                    </p:animEffect>
                                    <p:set>
                                      <p:cBhvr>
                                        <p:cTn id="29" dur="1" fill="hold">
                                          <p:stCondLst>
                                            <p:cond delay="499"/>
                                          </p:stCondLst>
                                        </p:cTn>
                                        <p:tgtEl>
                                          <p:spTgt spid="13"/>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10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childTnLst>
                                </p:cTn>
                              </p:par>
                            </p:childTnLst>
                          </p:cTn>
                        </p:par>
                        <p:par>
                          <p:cTn id="41" fill="hold">
                            <p:stCondLst>
                              <p:cond delay="1000"/>
                            </p:stCondLst>
                            <p:childTnLst>
                              <p:par>
                                <p:cTn id="42" presetID="42" presetClass="entr" presetSubtype="0" fill="hold" grpId="0" nodeType="afterEffect">
                                  <p:stCondLst>
                                    <p:cond delay="0"/>
                                  </p:stCondLst>
                                  <p:childTnLst>
                                    <p:set>
                                      <p:cBhvr>
                                        <p:cTn id="43" dur="1" fill="hold">
                                          <p:stCondLst>
                                            <p:cond delay="0"/>
                                          </p:stCondLst>
                                        </p:cTn>
                                        <p:tgtEl>
                                          <p:spTgt spid="21">
                                            <p:txEl>
                                              <p:pRg st="0" end="0"/>
                                            </p:txEl>
                                          </p:spTgt>
                                        </p:tgtEl>
                                        <p:attrNameLst>
                                          <p:attrName>style.visibility</p:attrName>
                                        </p:attrNameLst>
                                      </p:cBhvr>
                                      <p:to>
                                        <p:strVal val="visible"/>
                                      </p:to>
                                    </p:set>
                                    <p:animEffect transition="in" filter="fade">
                                      <p:cBhvr>
                                        <p:cTn id="44" dur="1000"/>
                                        <p:tgtEl>
                                          <p:spTgt spid="21">
                                            <p:txEl>
                                              <p:pRg st="0" end="0"/>
                                            </p:txEl>
                                          </p:spTgt>
                                        </p:tgtEl>
                                      </p:cBhvr>
                                    </p:animEffect>
                                    <p:anim calcmode="lin" valueType="num">
                                      <p:cBhvr>
                                        <p:cTn id="45"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46"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21">
                                            <p:txEl>
                                              <p:pRg st="1" end="1"/>
                                            </p:txEl>
                                          </p:spTgt>
                                        </p:tgtEl>
                                        <p:attrNameLst>
                                          <p:attrName>style.visibility</p:attrName>
                                        </p:attrNameLst>
                                      </p:cBhvr>
                                      <p:to>
                                        <p:strVal val="visible"/>
                                      </p:to>
                                    </p:set>
                                    <p:animEffect transition="in" filter="fade">
                                      <p:cBhvr>
                                        <p:cTn id="51" dur="1000"/>
                                        <p:tgtEl>
                                          <p:spTgt spid="21">
                                            <p:txEl>
                                              <p:pRg st="1" end="1"/>
                                            </p:txEl>
                                          </p:spTgt>
                                        </p:tgtEl>
                                      </p:cBhvr>
                                    </p:animEffect>
                                    <p:anim calcmode="lin" valueType="num">
                                      <p:cBhvr>
                                        <p:cTn id="52" dur="1000" fill="hold"/>
                                        <p:tgtEl>
                                          <p:spTgt spid="21">
                                            <p:txEl>
                                              <p:pRg st="1" end="1"/>
                                            </p:txEl>
                                          </p:spTgt>
                                        </p:tgtEl>
                                        <p:attrNameLst>
                                          <p:attrName>ppt_x</p:attrName>
                                        </p:attrNameLst>
                                      </p:cBhvr>
                                      <p:tavLst>
                                        <p:tav tm="0">
                                          <p:val>
                                            <p:strVal val="#ppt_x"/>
                                          </p:val>
                                        </p:tav>
                                        <p:tav tm="100000">
                                          <p:val>
                                            <p:strVal val="#ppt_x"/>
                                          </p:val>
                                        </p:tav>
                                      </p:tavLst>
                                    </p:anim>
                                    <p:anim calcmode="lin" valueType="num">
                                      <p:cBhvr>
                                        <p:cTn id="53" dur="1000" fill="hold"/>
                                        <p:tgtEl>
                                          <p:spTgt spid="21">
                                            <p:txEl>
                                              <p:pRg st="1" end="1"/>
                                            </p:txEl>
                                          </p:spTgt>
                                        </p:tgtEl>
                                        <p:attrNameLst>
                                          <p:attrName>ppt_y</p:attrName>
                                        </p:attrNameLst>
                                      </p:cBhvr>
                                      <p:tavLst>
                                        <p:tav tm="0">
                                          <p:val>
                                            <p:strVal val="#ppt_y+.1"/>
                                          </p:val>
                                        </p:tav>
                                        <p:tav tm="100000">
                                          <p:val>
                                            <p:strVal val="#ppt_y"/>
                                          </p:val>
                                        </p:tav>
                                      </p:tavLst>
                                    </p:anim>
                                  </p:childTnLst>
                                </p:cTn>
                              </p:par>
                            </p:childTnLst>
                          </p:cTn>
                        </p:par>
                        <p:par>
                          <p:cTn id="54" fill="hold">
                            <p:stCondLst>
                              <p:cond delay="1000"/>
                            </p:stCondLst>
                            <p:childTnLst>
                              <p:par>
                                <p:cTn id="55" presetID="42" presetClass="entr" presetSubtype="0" fill="hold" grpId="0" nodeType="afterEffect">
                                  <p:stCondLst>
                                    <p:cond delay="0"/>
                                  </p:stCondLst>
                                  <p:childTnLst>
                                    <p:set>
                                      <p:cBhvr>
                                        <p:cTn id="56" dur="1" fill="hold">
                                          <p:stCondLst>
                                            <p:cond delay="0"/>
                                          </p:stCondLst>
                                        </p:cTn>
                                        <p:tgtEl>
                                          <p:spTgt spid="21">
                                            <p:txEl>
                                              <p:pRg st="2" end="2"/>
                                            </p:txEl>
                                          </p:spTgt>
                                        </p:tgtEl>
                                        <p:attrNameLst>
                                          <p:attrName>style.visibility</p:attrName>
                                        </p:attrNameLst>
                                      </p:cBhvr>
                                      <p:to>
                                        <p:strVal val="visible"/>
                                      </p:to>
                                    </p:set>
                                    <p:animEffect transition="in" filter="fade">
                                      <p:cBhvr>
                                        <p:cTn id="57" dur="1000"/>
                                        <p:tgtEl>
                                          <p:spTgt spid="21">
                                            <p:txEl>
                                              <p:pRg st="2" end="2"/>
                                            </p:txEl>
                                          </p:spTgt>
                                        </p:tgtEl>
                                      </p:cBhvr>
                                    </p:animEffect>
                                    <p:anim calcmode="lin" valueType="num">
                                      <p:cBhvr>
                                        <p:cTn id="58" dur="1000" fill="hold"/>
                                        <p:tgtEl>
                                          <p:spTgt spid="21">
                                            <p:txEl>
                                              <p:pRg st="2" end="2"/>
                                            </p:txEl>
                                          </p:spTgt>
                                        </p:tgtEl>
                                        <p:attrNameLst>
                                          <p:attrName>ppt_x</p:attrName>
                                        </p:attrNameLst>
                                      </p:cBhvr>
                                      <p:tavLst>
                                        <p:tav tm="0">
                                          <p:val>
                                            <p:strVal val="#ppt_x"/>
                                          </p:val>
                                        </p:tav>
                                        <p:tav tm="100000">
                                          <p:val>
                                            <p:strVal val="#ppt_x"/>
                                          </p:val>
                                        </p:tav>
                                      </p:tavLst>
                                    </p:anim>
                                    <p:anim calcmode="lin" valueType="num">
                                      <p:cBhvr>
                                        <p:cTn id="59" dur="1000" fill="hold"/>
                                        <p:tgtEl>
                                          <p:spTgt spid="2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0" grpId="0"/>
      <p:bldP spid="10" grpId="1"/>
      <p:bldP spid="13" grpId="0"/>
      <p:bldP spid="13" grpId="1"/>
      <p:bldP spid="14" grpId="0"/>
      <p:bldP spid="14" grpId="1"/>
      <p:bldP spid="16" grpId="0"/>
      <p:bldP spid="17" grpId="0"/>
      <p:bldP spid="17" grpId="1"/>
      <p:bldP spid="21"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Protection</a:t>
            </a:r>
            <a:endParaRPr lang="en-US" dirty="0"/>
          </a:p>
        </p:txBody>
      </p:sp>
      <p:pic>
        <p:nvPicPr>
          <p:cNvPr id="5" name="Picture 4"/>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15904" y="1610955"/>
            <a:ext cx="1371600" cy="1371600"/>
          </a:xfrm>
          <a:prstGeom prst="rect">
            <a:avLst/>
          </a:prstGeom>
        </p:spPr>
      </p:pic>
      <p:pic>
        <p:nvPicPr>
          <p:cNvPr id="7" name="Picture 6"/>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865437" y="1771352"/>
            <a:ext cx="1050806" cy="1050806"/>
          </a:xfrm>
          <a:prstGeom prst="rect">
            <a:avLst/>
          </a:prstGeom>
        </p:spPr>
      </p:pic>
      <p:pic>
        <p:nvPicPr>
          <p:cNvPr id="8" name="Picture 7"/>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3273569">
            <a:off x="3916661" y="1873399"/>
            <a:ext cx="871118" cy="871118"/>
          </a:xfrm>
          <a:prstGeom prst="rect">
            <a:avLst/>
          </a:prstGeom>
        </p:spPr>
      </p:pic>
      <p:pic>
        <p:nvPicPr>
          <p:cNvPr id="17" name="Picture 16"/>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3534380">
            <a:off x="1891585" y="1882900"/>
            <a:ext cx="871118" cy="871118"/>
          </a:xfrm>
          <a:prstGeom prst="rect">
            <a:avLst/>
          </a:prstGeom>
        </p:spPr>
      </p:pic>
      <p:pic>
        <p:nvPicPr>
          <p:cNvPr id="9" name="Picture 8"/>
          <p:cNvPicPr>
            <a:picLocks noChangeAspect="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904144" y="754061"/>
            <a:ext cx="2152293" cy="2152293"/>
          </a:xfrm>
          <a:prstGeom prst="rect">
            <a:avLst/>
          </a:prstGeom>
        </p:spPr>
      </p:pic>
      <p:pic>
        <p:nvPicPr>
          <p:cNvPr id="27" name="Picture 26"/>
          <p:cNvPicPr>
            <a:picLocks noChangeAspect="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599237" y="823872"/>
            <a:ext cx="5486400" cy="5486400"/>
          </a:xfrm>
          <a:prstGeom prst="rect">
            <a:avLst/>
          </a:prstGeom>
        </p:spPr>
      </p:pic>
      <p:grpSp>
        <p:nvGrpSpPr>
          <p:cNvPr id="12" name="Group 11"/>
          <p:cNvGrpSpPr/>
          <p:nvPr/>
        </p:nvGrpSpPr>
        <p:grpSpPr>
          <a:xfrm>
            <a:off x="5675978" y="3795671"/>
            <a:ext cx="3649777" cy="3511591"/>
            <a:chOff x="7919504" y="196687"/>
            <a:chExt cx="2032323" cy="2032323"/>
          </a:xfrm>
        </p:grpSpPr>
        <p:sp>
          <p:nvSpPr>
            <p:cNvPr id="11" name="Rectangle 10"/>
            <p:cNvSpPr/>
            <p:nvPr/>
          </p:nvSpPr>
          <p:spPr bwMode="auto">
            <a:xfrm>
              <a:off x="8123237" y="601662"/>
              <a:ext cx="1676400" cy="122854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19504" y="196687"/>
              <a:ext cx="2032323" cy="2032323"/>
            </a:xfrm>
            <a:prstGeom prst="rect">
              <a:avLst/>
            </a:prstGeom>
          </p:spPr>
        </p:pic>
      </p:grpSp>
      <p:grpSp>
        <p:nvGrpSpPr>
          <p:cNvPr id="16" name="Group 15"/>
          <p:cNvGrpSpPr/>
          <p:nvPr/>
        </p:nvGrpSpPr>
        <p:grpSpPr>
          <a:xfrm>
            <a:off x="6314465" y="4809473"/>
            <a:ext cx="2437064" cy="1573583"/>
            <a:chOff x="5847715" y="4697605"/>
            <a:chExt cx="2437064" cy="1573583"/>
          </a:xfrm>
        </p:grpSpPr>
        <p:pic>
          <p:nvPicPr>
            <p:cNvPr id="3" name="Picture 2"/>
            <p:cNvPicPr>
              <a:picLocks noChangeAspect="1"/>
            </p:cNvPicPr>
            <p:nvPr/>
          </p:nvPicPr>
          <p:blipFill>
            <a:blip r:embed="rId8">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611281" y="5597690"/>
              <a:ext cx="673498" cy="673498"/>
            </a:xfrm>
            <a:prstGeom prst="rect">
              <a:avLst/>
            </a:prstGeom>
          </p:spPr>
        </p:pic>
        <p:pic>
          <p:nvPicPr>
            <p:cNvPr id="28" name="Picture 27"/>
            <p:cNvPicPr>
              <a:picLocks noChangeAspect="1"/>
            </p:cNvPicPr>
            <p:nvPr/>
          </p:nvPicPr>
          <p:blipFill>
            <a:blip r:embed="rId8">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754845" y="5597690"/>
              <a:ext cx="673498" cy="673498"/>
            </a:xfrm>
            <a:prstGeom prst="rect">
              <a:avLst/>
            </a:prstGeom>
          </p:spPr>
        </p:pic>
        <p:pic>
          <p:nvPicPr>
            <p:cNvPr id="13" name="Picture 12"/>
            <p:cNvPicPr>
              <a:picLocks noChangeAspect="1"/>
            </p:cNvPicPr>
            <p:nvPr/>
          </p:nvPicPr>
          <p:blipFill>
            <a:blip r:embed="rId9">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847715" y="4697605"/>
              <a:ext cx="676656" cy="676656"/>
            </a:xfrm>
            <a:prstGeom prst="rect">
              <a:avLst/>
            </a:prstGeom>
          </p:spPr>
        </p:pic>
        <p:pic>
          <p:nvPicPr>
            <p:cNvPr id="31" name="Picture 30"/>
            <p:cNvPicPr>
              <a:picLocks noChangeAspect="1"/>
            </p:cNvPicPr>
            <p:nvPr/>
          </p:nvPicPr>
          <p:blipFill>
            <a:blip r:embed="rId8">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849294" y="5597690"/>
              <a:ext cx="673498" cy="673498"/>
            </a:xfrm>
            <a:prstGeom prst="rect">
              <a:avLst/>
            </a:prstGeom>
          </p:spPr>
        </p:pic>
        <p:pic>
          <p:nvPicPr>
            <p:cNvPr id="34" name="Picture 33"/>
            <p:cNvPicPr>
              <a:picLocks noChangeAspect="1"/>
            </p:cNvPicPr>
            <p:nvPr/>
          </p:nvPicPr>
          <p:blipFill>
            <a:blip r:embed="rId9">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695788" y="4697605"/>
              <a:ext cx="676656" cy="676656"/>
            </a:xfrm>
            <a:prstGeom prst="rect">
              <a:avLst/>
            </a:prstGeom>
          </p:spPr>
        </p:pic>
        <p:pic>
          <p:nvPicPr>
            <p:cNvPr id="35" name="Picture 34"/>
            <p:cNvPicPr>
              <a:picLocks noChangeAspect="1"/>
            </p:cNvPicPr>
            <p:nvPr/>
          </p:nvPicPr>
          <p:blipFill>
            <a:blip r:embed="rId9">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543861" y="4697605"/>
              <a:ext cx="676656" cy="676656"/>
            </a:xfrm>
            <a:prstGeom prst="rect">
              <a:avLst/>
            </a:prstGeom>
          </p:spPr>
        </p:pic>
        <p:pic>
          <p:nvPicPr>
            <p:cNvPr id="15" name="Picture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073731" y="5079237"/>
              <a:ext cx="341252" cy="341252"/>
            </a:xfrm>
            <a:prstGeom prst="rect">
              <a:avLst/>
            </a:prstGeom>
          </p:spPr>
        </p:pic>
        <p:pic>
          <p:nvPicPr>
            <p:cNvPr id="36" name="Picture 3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918184" y="5079237"/>
              <a:ext cx="341252" cy="341252"/>
            </a:xfrm>
            <a:prstGeom prst="rect">
              <a:avLst/>
            </a:prstGeom>
          </p:spPr>
        </p:pic>
        <p:pic>
          <p:nvPicPr>
            <p:cNvPr id="37" name="Picture 3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767412" y="5079237"/>
              <a:ext cx="341252" cy="341252"/>
            </a:xfrm>
            <a:prstGeom prst="rect">
              <a:avLst/>
            </a:prstGeom>
          </p:spPr>
        </p:pic>
      </p:grpSp>
      <p:sp>
        <p:nvSpPr>
          <p:cNvPr id="38" name="TextBox 37"/>
          <p:cNvSpPr txBox="1"/>
          <p:nvPr/>
        </p:nvSpPr>
        <p:spPr>
          <a:xfrm>
            <a:off x="1067248" y="2831173"/>
            <a:ext cx="4974607"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smtClean="0">
                <a:gradFill>
                  <a:gsLst>
                    <a:gs pos="2917">
                      <a:srgbClr val="505050"/>
                    </a:gs>
                    <a:gs pos="30000">
                      <a:srgbClr val="505050"/>
                    </a:gs>
                  </a:gsLst>
                  <a:lin ang="5400000" scaled="0"/>
                </a:gradFill>
                <a:latin typeface="Segoe UI Light"/>
              </a:rPr>
              <a:t>Encryption in Transit…</a:t>
            </a:r>
          </a:p>
        </p:txBody>
      </p:sp>
      <p:sp>
        <p:nvSpPr>
          <p:cNvPr id="39" name="TextBox 38"/>
          <p:cNvSpPr txBox="1"/>
          <p:nvPr/>
        </p:nvSpPr>
        <p:spPr>
          <a:xfrm>
            <a:off x="6851511" y="1799835"/>
            <a:ext cx="2765302"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smtClean="0">
                <a:gradFill>
                  <a:gsLst>
                    <a:gs pos="2917">
                      <a:srgbClr val="505050"/>
                    </a:gs>
                    <a:gs pos="30000">
                      <a:srgbClr val="505050"/>
                    </a:gs>
                  </a:gsLst>
                  <a:lin ang="5400000" scaled="0"/>
                </a:gradFill>
                <a:latin typeface="Segoe UI Light"/>
              </a:rPr>
              <a:t>…and at Rest</a:t>
            </a:r>
          </a:p>
        </p:txBody>
      </p:sp>
      <p:pic>
        <p:nvPicPr>
          <p:cNvPr id="43" name="Picture 42"/>
          <p:cNvPicPr>
            <a:picLocks noChangeAspect="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654548" y="754061"/>
            <a:ext cx="2152293" cy="2152293"/>
          </a:xfrm>
          <a:prstGeom prst="rect">
            <a:avLst/>
          </a:prstGeom>
        </p:spPr>
      </p:pic>
      <p:pic>
        <p:nvPicPr>
          <p:cNvPr id="44" name="Picture 43"/>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16047664">
            <a:off x="7915871" y="1148264"/>
            <a:ext cx="1067206" cy="2083850"/>
          </a:xfrm>
          <a:prstGeom prst="rect">
            <a:avLst/>
          </a:prstGeom>
        </p:spPr>
      </p:pic>
      <p:pic>
        <p:nvPicPr>
          <p:cNvPr id="45" name="Picture 44"/>
          <p:cNvPicPr>
            <a:picLocks noChangeAspect="1"/>
          </p:cNvPicPr>
          <p:nvPr/>
        </p:nvPicPr>
        <p:blipFill>
          <a:blip r:embed="rId10">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894637" y="970583"/>
            <a:ext cx="854044" cy="854044"/>
          </a:xfrm>
          <a:prstGeom prst="rect">
            <a:avLst/>
          </a:prstGeom>
        </p:spPr>
      </p:pic>
      <p:sp>
        <p:nvSpPr>
          <p:cNvPr id="46" name="TextBox 45"/>
          <p:cNvSpPr txBox="1"/>
          <p:nvPr/>
        </p:nvSpPr>
        <p:spPr>
          <a:xfrm>
            <a:off x="5913437" y="2831173"/>
            <a:ext cx="4692712"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smtClean="0">
                <a:gradFill>
                  <a:gsLst>
                    <a:gs pos="2917">
                      <a:srgbClr val="505050"/>
                    </a:gs>
                    <a:gs pos="30000">
                      <a:srgbClr val="505050"/>
                    </a:gs>
                  </a:gsLst>
                  <a:lin ang="5400000" scaled="0"/>
                </a:gradFill>
                <a:latin typeface="Segoe UI Light"/>
              </a:rPr>
              <a:t>…between Datacenters</a:t>
            </a:r>
          </a:p>
        </p:txBody>
      </p:sp>
      <p:sp>
        <p:nvSpPr>
          <p:cNvPr id="4" name="TextBox 3"/>
          <p:cNvSpPr txBox="1"/>
          <p:nvPr/>
        </p:nvSpPr>
        <p:spPr>
          <a:xfrm>
            <a:off x="2545201" y="4120497"/>
            <a:ext cx="7884894" cy="185589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Segoe UI Light"/>
              </a:rPr>
              <a:t>Hardware-based SSL decryption at the load-balancer</a:t>
            </a:r>
          </a:p>
          <a:p>
            <a:pPr>
              <a:lnSpc>
                <a:spcPct val="90000"/>
              </a:lnSpc>
              <a:spcAft>
                <a:spcPts val="600"/>
              </a:spcAft>
            </a:pPr>
            <a:r>
              <a:rPr lang="en-US" sz="2400" dirty="0" smtClean="0">
                <a:gradFill>
                  <a:gsLst>
                    <a:gs pos="2917">
                      <a:srgbClr val="505050"/>
                    </a:gs>
                    <a:gs pos="30000">
                      <a:srgbClr val="505050"/>
                    </a:gs>
                  </a:gsLst>
                  <a:lin ang="5400000" scaled="0"/>
                </a:gradFill>
                <a:latin typeface="Segoe UI Light"/>
              </a:rPr>
              <a:t>Best-in-class cryptography</a:t>
            </a:r>
          </a:p>
          <a:p>
            <a:pPr>
              <a:lnSpc>
                <a:spcPct val="90000"/>
              </a:lnSpc>
              <a:spcAft>
                <a:spcPts val="600"/>
              </a:spcAft>
            </a:pPr>
            <a:r>
              <a:rPr lang="en-US" sz="2400" dirty="0" smtClean="0">
                <a:gradFill>
                  <a:gsLst>
                    <a:gs pos="2917">
                      <a:srgbClr val="505050"/>
                    </a:gs>
                    <a:gs pos="30000">
                      <a:srgbClr val="505050"/>
                    </a:gs>
                  </a:gsLst>
                  <a:lin ang="5400000" scaled="0"/>
                </a:gradFill>
                <a:latin typeface="Segoe UI Light"/>
              </a:rPr>
              <a:t>(Perfect Forward Secrecy, 2048-bit key lengths)</a:t>
            </a:r>
          </a:p>
          <a:p>
            <a:pPr>
              <a:lnSpc>
                <a:spcPct val="90000"/>
              </a:lnSpc>
              <a:spcAft>
                <a:spcPts val="600"/>
              </a:spcAft>
            </a:pPr>
            <a:endParaRPr lang="en-US" sz="2400" dirty="0" err="1" smtClean="0">
              <a:gradFill>
                <a:gsLst>
                  <a:gs pos="2917">
                    <a:srgbClr val="505050"/>
                  </a:gs>
                  <a:gs pos="30000">
                    <a:srgbClr val="505050"/>
                  </a:gs>
                </a:gsLst>
                <a:lin ang="5400000" scaled="0"/>
              </a:gradFill>
              <a:latin typeface="Segoe UI Light"/>
            </a:endParaRPr>
          </a:p>
        </p:txBody>
      </p:sp>
      <p:sp>
        <p:nvSpPr>
          <p:cNvPr id="30" name="TextBox 29"/>
          <p:cNvSpPr txBox="1"/>
          <p:nvPr/>
        </p:nvSpPr>
        <p:spPr>
          <a:xfrm>
            <a:off x="2566174" y="4134596"/>
            <a:ext cx="7884894" cy="1778949"/>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Segoe UI Light"/>
              </a:rPr>
              <a:t>End-to-End encryption of content between datacenters, for disaster recovery.</a:t>
            </a:r>
          </a:p>
          <a:p>
            <a:pPr>
              <a:lnSpc>
                <a:spcPct val="90000"/>
              </a:lnSpc>
              <a:spcAft>
                <a:spcPts val="600"/>
              </a:spcAft>
            </a:pPr>
            <a:r>
              <a:rPr lang="en-US" sz="2400" dirty="0" smtClean="0">
                <a:gradFill>
                  <a:gsLst>
                    <a:gs pos="2917">
                      <a:srgbClr val="505050"/>
                    </a:gs>
                    <a:gs pos="30000">
                      <a:srgbClr val="505050"/>
                    </a:gs>
                  </a:gsLst>
                  <a:lin ang="5400000" scaled="0"/>
                </a:gradFill>
                <a:latin typeface="Segoe UI Light"/>
              </a:rPr>
              <a:t>(AES 256 or better) </a:t>
            </a:r>
          </a:p>
          <a:p>
            <a:pPr>
              <a:lnSpc>
                <a:spcPct val="90000"/>
              </a:lnSpc>
              <a:spcAft>
                <a:spcPts val="600"/>
              </a:spcAft>
            </a:pPr>
            <a:endParaRPr lang="en-US" sz="2400" dirty="0" err="1" smtClean="0">
              <a:gradFill>
                <a:gsLst>
                  <a:gs pos="2917">
                    <a:srgbClr val="505050"/>
                  </a:gs>
                  <a:gs pos="30000">
                    <a:srgbClr val="505050"/>
                  </a:gs>
                </a:gsLst>
                <a:lin ang="5400000" scaled="0"/>
              </a:gradFill>
              <a:latin typeface="Segoe UI Light"/>
            </a:endParaRPr>
          </a:p>
        </p:txBody>
      </p:sp>
      <p:sp>
        <p:nvSpPr>
          <p:cNvPr id="6" name="TextBox 5"/>
          <p:cNvSpPr txBox="1"/>
          <p:nvPr/>
        </p:nvSpPr>
        <p:spPr>
          <a:xfrm>
            <a:off x="1144089" y="3713831"/>
            <a:ext cx="5015251" cy="1778949"/>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Segoe UI Light"/>
              </a:rPr>
              <a:t>BitLocker Drive encryption on all volumes that store content at rest</a:t>
            </a:r>
          </a:p>
          <a:p>
            <a:pPr>
              <a:lnSpc>
                <a:spcPct val="90000"/>
              </a:lnSpc>
              <a:spcAft>
                <a:spcPts val="600"/>
              </a:spcAft>
            </a:pPr>
            <a:r>
              <a:rPr lang="en-US" sz="2400" dirty="0" smtClean="0">
                <a:gradFill>
                  <a:gsLst>
                    <a:gs pos="2917">
                      <a:srgbClr val="505050"/>
                    </a:gs>
                    <a:gs pos="30000">
                      <a:srgbClr val="505050"/>
                    </a:gs>
                  </a:gsLst>
                  <a:lin ang="5400000" scaled="0"/>
                </a:gradFill>
                <a:latin typeface="Segoe UI Light"/>
              </a:rPr>
              <a:t>(AES 256-bit encryption)</a:t>
            </a:r>
          </a:p>
          <a:p>
            <a:pPr>
              <a:lnSpc>
                <a:spcPct val="90000"/>
              </a:lnSpc>
              <a:spcAft>
                <a:spcPts val="600"/>
              </a:spcAft>
            </a:pPr>
            <a:endParaRPr lang="en-US" sz="2400" dirty="0" smtClean="0">
              <a:gradFill>
                <a:gsLst>
                  <a:gs pos="2917">
                    <a:srgbClr val="505050"/>
                  </a:gs>
                  <a:gs pos="30000">
                    <a:srgbClr val="505050"/>
                  </a:gs>
                </a:gsLst>
                <a:lin ang="5400000" scaled="0"/>
              </a:gradFill>
              <a:latin typeface="Segoe UI Light"/>
            </a:endParaRPr>
          </a:p>
        </p:txBody>
      </p:sp>
    </p:spTree>
    <p:extLst>
      <p:ext uri="{BB962C8B-B14F-4D97-AF65-F5344CB8AC3E}">
        <p14:creationId xmlns:p14="http://schemas.microsoft.com/office/powerpoint/2010/main" val="41021143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par>
                                <p:cTn id="13" presetID="10" presetClass="entr" presetSubtype="0"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500"/>
                                        <p:tgtEl>
                                          <p:spTgt spid="46"/>
                                        </p:tgtEl>
                                      </p:cBhvr>
                                    </p:animEffect>
                                  </p:childTnLst>
                                </p:cTn>
                              </p:par>
                              <p:par>
                                <p:cTn id="19" presetID="10"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par>
                                <p:cTn id="22" presetID="10" presetClass="exit" presetSubtype="0" fill="hold" grpId="1" nodeType="withEffect">
                                  <p:stCondLst>
                                    <p:cond delay="0"/>
                                  </p:stCondLst>
                                  <p:childTnLst>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par>
                                <p:cTn id="25" presetID="10" presetClass="entr" presetSubtype="0" fill="hold" grpId="0" nodeType="withEffect">
                                  <p:stCondLst>
                                    <p:cond delay="25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30"/>
                                        </p:tgtEl>
                                      </p:cBhvr>
                                    </p:animEffect>
                                    <p:set>
                                      <p:cBhvr>
                                        <p:cTn id="35" dur="1" fill="hold">
                                          <p:stCondLst>
                                            <p:cond delay="499"/>
                                          </p:stCondLst>
                                        </p:cTn>
                                        <p:tgtEl>
                                          <p:spTgt spid="30"/>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38"/>
                                        </p:tgtEl>
                                      </p:cBhvr>
                                    </p:animEffect>
                                    <p:set>
                                      <p:cBhvr>
                                        <p:cTn id="50" dur="1" fill="hold">
                                          <p:stCondLst>
                                            <p:cond delay="499"/>
                                          </p:stCondLst>
                                        </p:cTn>
                                        <p:tgtEl>
                                          <p:spTgt spid="38"/>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43"/>
                                        </p:tgtEl>
                                      </p:cBhvr>
                                    </p:animEffect>
                                    <p:set>
                                      <p:cBhvr>
                                        <p:cTn id="53" dur="1" fill="hold">
                                          <p:stCondLst>
                                            <p:cond delay="499"/>
                                          </p:stCondLst>
                                        </p:cTn>
                                        <p:tgtEl>
                                          <p:spTgt spid="43"/>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44"/>
                                        </p:tgtEl>
                                      </p:cBhvr>
                                    </p:animEffect>
                                    <p:set>
                                      <p:cBhvr>
                                        <p:cTn id="56" dur="1" fill="hold">
                                          <p:stCondLst>
                                            <p:cond delay="499"/>
                                          </p:stCondLst>
                                        </p:cTn>
                                        <p:tgtEl>
                                          <p:spTgt spid="44"/>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46"/>
                                        </p:tgtEl>
                                      </p:cBhvr>
                                    </p:animEffect>
                                    <p:set>
                                      <p:cBhvr>
                                        <p:cTn id="59" dur="1" fill="hold">
                                          <p:stCondLst>
                                            <p:cond delay="499"/>
                                          </p:stCondLst>
                                        </p:cTn>
                                        <p:tgtEl>
                                          <p:spTgt spid="46"/>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500"/>
                                        <p:tgtEl>
                                          <p:spTgt spid="45"/>
                                        </p:tgtEl>
                                      </p:cBhvr>
                                    </p:animEffect>
                                    <p:set>
                                      <p:cBhvr>
                                        <p:cTn id="62" dur="1" fill="hold">
                                          <p:stCondLst>
                                            <p:cond delay="499"/>
                                          </p:stCondLst>
                                        </p:cTn>
                                        <p:tgtEl>
                                          <p:spTgt spid="45"/>
                                        </p:tgtEl>
                                        <p:attrNameLst>
                                          <p:attrName>style.visibility</p:attrName>
                                        </p:attrNameLst>
                                      </p:cBhvr>
                                      <p:to>
                                        <p:strVal val="hidden"/>
                                      </p:to>
                                    </p:set>
                                  </p:childTnLst>
                                </p:cTn>
                              </p:par>
                              <p:par>
                                <p:cTn id="63" presetID="10" presetClass="entr" presetSubtype="0" fill="hold"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1000"/>
                                        <p:tgtEl>
                                          <p:spTgt spid="27"/>
                                        </p:tgtEl>
                                      </p:cBhvr>
                                    </p:animEffect>
                                  </p:childTnLst>
                                </p:cTn>
                              </p:par>
                            </p:childTnLst>
                          </p:cTn>
                        </p:par>
                        <p:par>
                          <p:cTn id="66" fill="hold">
                            <p:stCondLst>
                              <p:cond delay="1000"/>
                            </p:stCondLst>
                            <p:childTnLst>
                              <p:par>
                                <p:cTn id="67" presetID="10" presetClass="entr" presetSubtype="0" fill="hold"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1000"/>
                                        <p:tgtEl>
                                          <p:spTgt spid="12"/>
                                        </p:tgtEl>
                                      </p:cBhvr>
                                    </p:animEffect>
                                  </p:childTnLst>
                                </p:cTn>
                              </p:par>
                            </p:childTnLst>
                          </p:cTn>
                        </p:par>
                        <p:par>
                          <p:cTn id="70" fill="hold">
                            <p:stCondLst>
                              <p:cond delay="2000"/>
                            </p:stCondLst>
                            <p:childTnLst>
                              <p:par>
                                <p:cTn id="71" presetID="10" presetClass="entr" presetSubtype="0" fill="hold"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750"/>
                                        <p:tgtEl>
                                          <p:spTgt spid="1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fade">
                                      <p:cBhvr>
                                        <p:cTn id="76" dur="750"/>
                                        <p:tgtEl>
                                          <p:spTgt spid="39"/>
                                        </p:tgtEl>
                                      </p:cBhvr>
                                    </p:animEffect>
                                  </p:childTnLst>
                                </p:cTn>
                              </p:par>
                              <p:par>
                                <p:cTn id="77" presetID="10" presetClass="entr" presetSubtype="0" fill="hold" grpId="0" nodeType="withEffect">
                                  <p:stCondLst>
                                    <p:cond delay="250"/>
                                  </p:stCondLst>
                                  <p:childTnLst>
                                    <p:set>
                                      <p:cBhvr>
                                        <p:cTn id="78" dur="1" fill="hold">
                                          <p:stCondLst>
                                            <p:cond delay="0"/>
                                          </p:stCondLst>
                                        </p:cTn>
                                        <p:tgtEl>
                                          <p:spTgt spid="6"/>
                                        </p:tgtEl>
                                        <p:attrNameLst>
                                          <p:attrName>style.visibility</p:attrName>
                                        </p:attrNameLst>
                                      </p:cBhvr>
                                      <p:to>
                                        <p:strVal val="visible"/>
                                      </p:to>
                                    </p:set>
                                    <p:animEffect transition="in" filter="fade">
                                      <p:cBhvr>
                                        <p:cTn id="7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6" grpId="0"/>
      <p:bldP spid="46" grpId="1"/>
      <p:bldP spid="4" grpId="0"/>
      <p:bldP spid="4" grpId="1"/>
      <p:bldP spid="30" grpId="0"/>
      <p:bldP spid="30" grpId="1"/>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18400" y="3044831"/>
            <a:ext cx="9199674" cy="904863"/>
          </a:xfrm>
          <a:prstGeom prst="rect">
            <a:avLst/>
          </a:prstGeom>
          <a:noFill/>
        </p:spPr>
        <p:txBody>
          <a:bodyPr wrap="square" lIns="182880" tIns="146304" rIns="182880" bIns="146304" rtlCol="0" anchor="ctr">
            <a:spAutoFit/>
          </a:bodyPr>
          <a:lstStyle/>
          <a:p>
            <a:pPr algn="ctr">
              <a:lnSpc>
                <a:spcPct val="90000"/>
              </a:lnSpc>
              <a:spcAft>
                <a:spcPts val="600"/>
              </a:spcAft>
            </a:pPr>
            <a:r>
              <a:rPr lang="en-US" sz="4400" dirty="0" smtClean="0">
                <a:gradFill>
                  <a:gsLst>
                    <a:gs pos="2917">
                      <a:srgbClr val="505050"/>
                    </a:gs>
                    <a:gs pos="30000">
                      <a:srgbClr val="505050"/>
                    </a:gs>
                  </a:gsLst>
                  <a:lin ang="5400000" scaled="0"/>
                </a:gradFill>
                <a:latin typeface="Segoe UI Light"/>
              </a:rPr>
              <a:t>But Wait, There’s More!</a:t>
            </a:r>
          </a:p>
        </p:txBody>
      </p:sp>
    </p:spTree>
    <p:extLst>
      <p:ext uri="{BB962C8B-B14F-4D97-AF65-F5344CB8AC3E}">
        <p14:creationId xmlns:p14="http://schemas.microsoft.com/office/powerpoint/2010/main" val="220558585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AzureCloud"/>
          <p:cNvGrpSpPr/>
          <p:nvPr/>
        </p:nvGrpSpPr>
        <p:grpSpPr>
          <a:xfrm>
            <a:off x="5717994" y="-727429"/>
            <a:ext cx="6718481" cy="6718482"/>
            <a:chOff x="5717994" y="-727429"/>
            <a:chExt cx="6718481" cy="6718482"/>
          </a:xfrm>
        </p:grpSpPr>
        <p:pic>
          <p:nvPicPr>
            <p:cNvPr id="2060" name="Picture 12" descr="cloud icon for Windows 8/Metro - Icons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7994" y="-727429"/>
              <a:ext cx="6718481" cy="6718482"/>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6717172" y="5068751"/>
              <a:ext cx="469974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Segoe UI Light"/>
                </a:rPr>
                <a:t>boundless cloud storage platform</a:t>
              </a:r>
            </a:p>
          </p:txBody>
        </p:sp>
        <p:pic>
          <p:nvPicPr>
            <p:cNvPr id="2066" name="Picture 18" descr="http://hammadrajjoub.net/wp-content/uploads/2013/04/windowsazure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6757" y="2069915"/>
              <a:ext cx="3271824" cy="1085156"/>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LargestDB" descr="database icon for Windows 8/Metro - Icons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412" y="2132983"/>
            <a:ext cx="4638931" cy="4638932"/>
          </a:xfrm>
          <a:prstGeom prst="rect">
            <a:avLst/>
          </a:prstGeom>
          <a:noFill/>
          <a:extLst>
            <a:ext uri="{909E8E84-426E-40DD-AFC4-6F175D3DCCD1}">
              <a14:hiddenFill xmlns:a14="http://schemas.microsoft.com/office/drawing/2010/main">
                <a:solidFill>
                  <a:srgbClr val="FFFFFF"/>
                </a:solidFill>
              </a14:hiddenFill>
            </a:ext>
          </a:extLst>
        </p:spPr>
      </p:pic>
      <p:pic>
        <p:nvPicPr>
          <p:cNvPr id="37" name="LargerDB" descr="database icon for Windows 8/Metro - Icons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3344" y="2464707"/>
            <a:ext cx="3488110" cy="3488110"/>
          </a:xfrm>
          <a:prstGeom prst="rect">
            <a:avLst/>
          </a:prstGeom>
          <a:noFill/>
          <a:extLst>
            <a:ext uri="{909E8E84-426E-40DD-AFC4-6F175D3DCCD1}">
              <a14:hiddenFill xmlns:a14="http://schemas.microsoft.com/office/drawing/2010/main">
                <a:solidFill>
                  <a:srgbClr val="FFFFFF"/>
                </a:solidFill>
              </a14:hiddenFill>
            </a:ext>
          </a:extLst>
        </p:spPr>
      </p:pic>
      <p:pic>
        <p:nvPicPr>
          <p:cNvPr id="38" name="MediumDB" descr="database icon for Windows 8/Metro - Icons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8521" y="3079884"/>
            <a:ext cx="2257756" cy="2257756"/>
          </a:xfrm>
          <a:prstGeom prst="rect">
            <a:avLst/>
          </a:prstGeom>
          <a:noFill/>
          <a:extLst>
            <a:ext uri="{909E8E84-426E-40DD-AFC4-6F175D3DCCD1}">
              <a14:hiddenFill xmlns:a14="http://schemas.microsoft.com/office/drawing/2010/main">
                <a:solidFill>
                  <a:srgbClr val="FFFFFF"/>
                </a:solidFill>
              </a14:hiddenFill>
            </a:ext>
          </a:extLst>
        </p:spPr>
      </p:pic>
      <p:pic>
        <p:nvPicPr>
          <p:cNvPr id="39" name="SmallDB" descr="database icon for Windows 8/Metro - Icons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8716" y="3560079"/>
            <a:ext cx="1297366" cy="1297366"/>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blankXray"/>
          <p:cNvGrpSpPr/>
          <p:nvPr/>
        </p:nvGrpSpPr>
        <p:grpSpPr>
          <a:xfrm>
            <a:off x="1385239" y="3338095"/>
            <a:ext cx="3991231" cy="3991232"/>
            <a:chOff x="1709626" y="3195491"/>
            <a:chExt cx="3991231" cy="3991232"/>
          </a:xfrm>
        </p:grpSpPr>
        <p:sp>
          <p:nvSpPr>
            <p:cNvPr id="14" name="Rectangle 13"/>
            <p:cNvSpPr/>
            <p:nvPr/>
          </p:nvSpPr>
          <p:spPr bwMode="auto">
            <a:xfrm>
              <a:off x="2062488" y="4054900"/>
              <a:ext cx="3296491" cy="2398011"/>
            </a:xfrm>
            <a:prstGeom prst="rect">
              <a:avLst/>
            </a:prstGeom>
            <a:solidFill>
              <a:schemeClr val="bg2">
                <a:lumMod val="25000"/>
                <a:alpha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064" name="Picture 16" descr="frame icon for Windows 8/Metro - Icons8"/>
            <p:cNvPicPr>
              <a:picLocks noChangeAspect="1" noChangeArrowheads="1"/>
            </p:cNvPicPr>
            <p:nvPr/>
          </p:nvPicPr>
          <p:blipFill>
            <a:blip r:embed="rId5">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09626" y="3195491"/>
              <a:ext cx="3991231" cy="399123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oup 11"/>
          <p:cNvGrpSpPr/>
          <p:nvPr/>
        </p:nvGrpSpPr>
        <p:grpSpPr>
          <a:xfrm>
            <a:off x="502032" y="2132771"/>
            <a:ext cx="4856373" cy="5174491"/>
            <a:chOff x="5427554" y="876025"/>
            <a:chExt cx="4856373" cy="5174491"/>
          </a:xfrm>
        </p:grpSpPr>
        <p:pic>
          <p:nvPicPr>
            <p:cNvPr id="21" name="Picture 2" descr="database icon for Windows 8/Metro - Icons8"/>
            <p:cNvPicPr>
              <a:picLocks noChangeAspect="1" noChangeArrowheads="1"/>
            </p:cNvPicPr>
            <p:nvPr/>
          </p:nvPicPr>
          <p:blipFill rotWithShape="1">
            <a:blip r:embed="rId4">
              <a:extLst>
                <a:ext uri="{28A0092B-C50C-407E-A947-70E740481C1C}">
                  <a14:useLocalDpi xmlns:a14="http://schemas.microsoft.com/office/drawing/2010/main" val="0"/>
                </a:ext>
              </a:extLst>
            </a:blip>
            <a:srcRect b="59921"/>
            <a:stretch/>
          </p:blipFill>
          <p:spPr bwMode="auto">
            <a:xfrm>
              <a:off x="5446749" y="876025"/>
              <a:ext cx="4638931" cy="1859237"/>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6599235" y="2811460"/>
              <a:ext cx="3486445" cy="2590802"/>
              <a:chOff x="6599235" y="2811460"/>
              <a:chExt cx="3486445" cy="2590802"/>
            </a:xfrm>
          </p:grpSpPr>
          <p:pic>
            <p:nvPicPr>
              <p:cNvPr id="2062" name="Picture 14" descr="database icon for iPhone/iOS 7 - Icons8"/>
              <p:cNvPicPr>
                <a:picLocks noChangeAspect="1" noChangeArrowheads="1"/>
              </p:cNvPicPr>
              <p:nvPr/>
            </p:nvPicPr>
            <p:blipFill rotWithShape="1">
              <a:blip r:embed="rId6">
                <a:lum bright="70000" contrast="-70000"/>
                <a:extLst>
                  <a:ext uri="{28A0092B-C50C-407E-A947-70E740481C1C}">
                    <a14:useLocalDpi xmlns:a14="http://schemas.microsoft.com/office/drawing/2010/main" val="0"/>
                  </a:ext>
                </a:extLst>
              </a:blip>
              <a:srcRect l="24844" t="41722" b="2429"/>
              <a:stretch/>
            </p:blipFill>
            <p:spPr bwMode="auto">
              <a:xfrm>
                <a:off x="6599237" y="2811461"/>
                <a:ext cx="3486443" cy="259080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bwMode="auto">
              <a:xfrm>
                <a:off x="6599236" y="2811460"/>
                <a:ext cx="2927535" cy="1371601"/>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 name="Rectangle 22"/>
              <p:cNvSpPr/>
              <p:nvPr/>
            </p:nvSpPr>
            <p:spPr bwMode="auto">
              <a:xfrm>
                <a:off x="6599235" y="3573461"/>
                <a:ext cx="2800133" cy="100545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19" name="Picture 2" descr="database icon for Windows 8/Metro - Icons8"/>
            <p:cNvPicPr>
              <a:picLocks noChangeAspect="1" noChangeArrowheads="1"/>
            </p:cNvPicPr>
            <p:nvPr/>
          </p:nvPicPr>
          <p:blipFill rotWithShape="1">
            <a:blip r:embed="rId4">
              <a:extLst>
                <a:ext uri="{28A0092B-C50C-407E-A947-70E740481C1C}">
                  <a14:useLocalDpi xmlns:a14="http://schemas.microsoft.com/office/drawing/2010/main" val="0"/>
                </a:ext>
              </a:extLst>
            </a:blip>
            <a:srcRect r="73100"/>
            <a:stretch/>
          </p:blipFill>
          <p:spPr bwMode="auto">
            <a:xfrm>
              <a:off x="5427554" y="876025"/>
              <a:ext cx="1247884" cy="463893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frame icon for Windows 8/Metro - Icons8"/>
            <p:cNvPicPr>
              <a:picLocks noChangeAspect="1" noChangeArrowheads="1"/>
            </p:cNvPicPr>
            <p:nvPr/>
          </p:nvPicPr>
          <p:blipFill>
            <a:blip r:embed="rId5">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292696" y="2059284"/>
              <a:ext cx="3991231" cy="3991232"/>
            </a:xfrm>
            <a:prstGeom prst="rect">
              <a:avLst/>
            </a:prstGeom>
            <a:noFill/>
            <a:extLst>
              <a:ext uri="{909E8E84-426E-40DD-AFC4-6F175D3DCCD1}">
                <a14:hiddenFill xmlns:a14="http://schemas.microsoft.com/office/drawing/2010/main">
                  <a:solidFill>
                    <a:srgbClr val="FFFFFF"/>
                  </a:solidFill>
                </a14:hiddenFill>
              </a:ext>
            </a:extLst>
          </p:spPr>
        </p:pic>
      </p:grpSp>
      <p:pic>
        <p:nvPicPr>
          <p:cNvPr id="2058" name="Picture 10" descr="pdf icon for iPhone/iOS 7 - Icons8"/>
          <p:cNvPicPr>
            <a:picLocks noChangeAspect="1" noChangeArrowheads="1"/>
          </p:cNvPicPr>
          <p:nvPr/>
        </p:nvPicPr>
        <p:blipFill>
          <a:blip r:embed="rId7">
            <a:clrChange>
              <a:clrFrom>
                <a:srgbClr val="333333"/>
              </a:clrFrom>
              <a:clrTo>
                <a:srgbClr val="333333">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82951" y="4567823"/>
            <a:ext cx="780758" cy="780758"/>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2598751" y="4152289"/>
            <a:ext cx="1015343" cy="461665"/>
          </a:xfrm>
          <a:prstGeom prst="rect">
            <a:avLst/>
          </a:prstGeom>
          <a:noFill/>
        </p:spPr>
        <p:txBody>
          <a:bodyPr wrap="none" lIns="182880" tIns="146304" rIns="182880" bIns="146304" rtlCol="0">
            <a:spAutoFit/>
          </a:bodyPr>
          <a:lstStyle/>
          <a:p>
            <a:pPr>
              <a:lnSpc>
                <a:spcPct val="90000"/>
              </a:lnSpc>
              <a:spcAft>
                <a:spcPts val="600"/>
              </a:spcAft>
            </a:pPr>
            <a:r>
              <a:rPr lang="en-US" sz="1200" dirty="0" smtClean="0">
                <a:gradFill>
                  <a:gsLst>
                    <a:gs pos="2917">
                      <a:srgbClr val="505050"/>
                    </a:gs>
                    <a:gs pos="30000">
                      <a:srgbClr val="505050"/>
                    </a:gs>
                  </a:gsLst>
                  <a:lin ang="5400000" scaled="0"/>
                </a:gradFill>
              </a:rPr>
              <a:t>metadata</a:t>
            </a:r>
          </a:p>
        </p:txBody>
      </p:sp>
      <p:pic>
        <p:nvPicPr>
          <p:cNvPr id="27" name="Picture 10" descr="pdf icon for iPhone/iOS 7 - Icons8"/>
          <p:cNvPicPr>
            <a:picLocks noChangeAspect="1" noChangeArrowheads="1"/>
          </p:cNvPicPr>
          <p:nvPr/>
        </p:nvPicPr>
        <p:blipFill>
          <a:blip r:embed="rId7">
            <a:clrChange>
              <a:clrFrom>
                <a:srgbClr val="333333"/>
              </a:clrFrom>
              <a:clrTo>
                <a:srgbClr val="333333">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295094" y="5912688"/>
            <a:ext cx="370723" cy="37072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excel icon for iPhone/iOS 7 - Icons8"/>
          <p:cNvPicPr>
            <a:picLocks noChangeAspect="1" noChangeArrowheads="1"/>
          </p:cNvPicPr>
          <p:nvPr/>
        </p:nvPicPr>
        <p:blipFill>
          <a:blip r:embed="rId8">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69460" y="5572771"/>
            <a:ext cx="602085" cy="60208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xcel icon for iPhone/iOS 7 - Icons8"/>
          <p:cNvPicPr>
            <a:picLocks noChangeAspect="1" noChangeArrowheads="1"/>
          </p:cNvPicPr>
          <p:nvPr/>
        </p:nvPicPr>
        <p:blipFill>
          <a:blip r:embed="rId8">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35915" y="4993669"/>
            <a:ext cx="243524" cy="24352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6" descr="excel icon for iPhone/iOS 7 - Icons8"/>
          <p:cNvPicPr>
            <a:picLocks noChangeAspect="1" noChangeArrowheads="1"/>
          </p:cNvPicPr>
          <p:nvPr/>
        </p:nvPicPr>
        <p:blipFill>
          <a:blip r:embed="rId8">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609423" y="5538163"/>
            <a:ext cx="243524" cy="24352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word icon for iPhone/iOS 7 - Icons8"/>
          <p:cNvPicPr>
            <a:picLocks noChangeAspect="1" noChangeArrowheads="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070573" y="4816825"/>
            <a:ext cx="840736" cy="84073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word icon for iPhone/iOS 7 - Icons8"/>
          <p:cNvPicPr>
            <a:picLocks noChangeAspect="1" noChangeArrowheads="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005175" y="5796765"/>
            <a:ext cx="461380" cy="46138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pdf icon for iPhone/iOS 7 - Icons8"/>
          <p:cNvPicPr>
            <a:picLocks noChangeAspect="1" noChangeArrowheads="1"/>
          </p:cNvPicPr>
          <p:nvPr/>
        </p:nvPicPr>
        <p:blipFill>
          <a:blip r:embed="rId7">
            <a:clrChange>
              <a:clrFrom>
                <a:srgbClr val="333333"/>
              </a:clrFrom>
              <a:clrTo>
                <a:srgbClr val="333333">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72315" y="4406693"/>
            <a:ext cx="370723" cy="37072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publisher icon for iPhone/iOS 7 - Icons8"/>
          <p:cNvPicPr>
            <a:picLocks noChangeAspect="1" noChangeArrowheads="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94055" y="5465508"/>
            <a:ext cx="331257" cy="331257"/>
          </a:xfrm>
          <a:prstGeom prst="rect">
            <a:avLst/>
          </a:prstGeom>
          <a:noFill/>
          <a:extLst>
            <a:ext uri="{909E8E84-426E-40DD-AFC4-6F175D3DCCD1}">
              <a14:hiddenFill xmlns:a14="http://schemas.microsoft.com/office/drawing/2010/main">
                <a:solidFill>
                  <a:srgbClr val="FFFFFF"/>
                </a:solidFill>
              </a14:hiddenFill>
            </a:ext>
          </a:extLst>
        </p:spPr>
      </p:pic>
      <p:sp>
        <p:nvSpPr>
          <p:cNvPr id="45" name="1Tb"/>
          <p:cNvSpPr txBox="1"/>
          <p:nvPr/>
        </p:nvSpPr>
        <p:spPr>
          <a:xfrm>
            <a:off x="2636837" y="2501416"/>
            <a:ext cx="3937423" cy="3260893"/>
          </a:xfrm>
          <a:prstGeom prst="rect">
            <a:avLst/>
          </a:prstGeom>
          <a:noFill/>
        </p:spPr>
        <p:txBody>
          <a:bodyPr wrap="square" lIns="182880" tIns="146304" rIns="182880" bIns="146304" rtlCol="0">
            <a:spAutoFit/>
          </a:bodyPr>
          <a:lstStyle/>
          <a:p>
            <a:pPr algn="ctr">
              <a:lnSpc>
                <a:spcPct val="90000"/>
              </a:lnSpc>
              <a:spcAft>
                <a:spcPts val="600"/>
              </a:spcAft>
            </a:pPr>
            <a:r>
              <a:rPr lang="en-US" sz="11500" dirty="0" smtClean="0">
                <a:gradFill>
                  <a:gsLst>
                    <a:gs pos="2917">
                      <a:srgbClr val="505050"/>
                    </a:gs>
                    <a:gs pos="30000">
                      <a:srgbClr val="505050"/>
                    </a:gs>
                  </a:gsLst>
                  <a:lin ang="5400000" scaled="0"/>
                </a:gradFill>
                <a:latin typeface="Segoe UI Light"/>
              </a:rPr>
              <a:t>1Tb</a:t>
            </a:r>
          </a:p>
          <a:p>
            <a:pPr algn="ctr">
              <a:lnSpc>
                <a:spcPct val="90000"/>
              </a:lnSpc>
              <a:spcAft>
                <a:spcPts val="600"/>
              </a:spcAft>
            </a:pPr>
            <a:r>
              <a:rPr lang="en-US" sz="4400" dirty="0" smtClean="0">
                <a:gradFill>
                  <a:gsLst>
                    <a:gs pos="2917">
                      <a:srgbClr val="505050"/>
                    </a:gs>
                    <a:gs pos="30000">
                      <a:srgbClr val="505050"/>
                    </a:gs>
                  </a:gsLst>
                  <a:lin ang="5400000" scaled="0"/>
                </a:gradFill>
                <a:latin typeface="Segoe UI Light"/>
              </a:rPr>
              <a:t>Site Collections</a:t>
            </a:r>
          </a:p>
          <a:p>
            <a:pPr algn="ctr">
              <a:lnSpc>
                <a:spcPct val="90000"/>
              </a:lnSpc>
              <a:spcAft>
                <a:spcPts val="600"/>
              </a:spcAft>
            </a:pPr>
            <a:r>
              <a:rPr lang="en-US" sz="4400" dirty="0" smtClean="0">
                <a:gradFill>
                  <a:gsLst>
                    <a:gs pos="2917">
                      <a:srgbClr val="505050"/>
                    </a:gs>
                    <a:gs pos="30000">
                      <a:srgbClr val="505050"/>
                    </a:gs>
                  </a:gsLst>
                  <a:lin ang="5400000" scaled="0"/>
                </a:gradFill>
                <a:latin typeface="Segoe UI Light"/>
              </a:rPr>
              <a:t>&amp; OneDrive!</a:t>
            </a:r>
          </a:p>
        </p:txBody>
      </p:sp>
      <p:grpSp>
        <p:nvGrpSpPr>
          <p:cNvPr id="4" name="Group 3"/>
          <p:cNvGrpSpPr/>
          <p:nvPr/>
        </p:nvGrpSpPr>
        <p:grpSpPr>
          <a:xfrm>
            <a:off x="6461647" y="1871163"/>
            <a:ext cx="3642790" cy="3891146"/>
            <a:chOff x="6233047" y="1871163"/>
            <a:chExt cx="3642790" cy="3891146"/>
          </a:xfrm>
        </p:grpSpPr>
        <p:sp>
          <p:nvSpPr>
            <p:cNvPr id="46" name="1Pb"/>
            <p:cNvSpPr txBox="1"/>
            <p:nvPr/>
          </p:nvSpPr>
          <p:spPr>
            <a:xfrm>
              <a:off x="6233047" y="4171104"/>
              <a:ext cx="3642790" cy="1591205"/>
            </a:xfrm>
            <a:prstGeom prst="rect">
              <a:avLst/>
            </a:prstGeom>
            <a:noFill/>
          </p:spPr>
          <p:txBody>
            <a:bodyPr wrap="square" lIns="182880" tIns="146304" rIns="182880" bIns="146304" rtlCol="0">
              <a:spAutoFit/>
            </a:bodyPr>
            <a:lstStyle/>
            <a:p>
              <a:pPr algn="ctr">
                <a:lnSpc>
                  <a:spcPct val="90000"/>
                </a:lnSpc>
                <a:spcAft>
                  <a:spcPts val="600"/>
                </a:spcAft>
              </a:pPr>
              <a:r>
                <a:rPr lang="en-US" sz="4400" dirty="0" smtClean="0">
                  <a:gradFill>
                    <a:gsLst>
                      <a:gs pos="2917">
                        <a:srgbClr val="505050"/>
                      </a:gs>
                      <a:gs pos="30000">
                        <a:srgbClr val="505050"/>
                      </a:gs>
                    </a:gsLst>
                    <a:lin ang="5400000" scaled="0"/>
                  </a:gradFill>
                  <a:latin typeface="Segoe UI Light"/>
                </a:rPr>
                <a:t>Total</a:t>
              </a:r>
            </a:p>
            <a:p>
              <a:pPr algn="ctr">
                <a:lnSpc>
                  <a:spcPct val="90000"/>
                </a:lnSpc>
                <a:spcAft>
                  <a:spcPts val="600"/>
                </a:spcAft>
              </a:pPr>
              <a:r>
                <a:rPr lang="en-US" sz="4400" dirty="0" smtClean="0">
                  <a:gradFill>
                    <a:gsLst>
                      <a:gs pos="2917">
                        <a:srgbClr val="505050"/>
                      </a:gs>
                      <a:gs pos="30000">
                        <a:srgbClr val="505050"/>
                      </a:gs>
                    </a:gsLst>
                    <a:lin ang="5400000" scaled="0"/>
                  </a:gradFill>
                  <a:latin typeface="Segoe UI Light"/>
                </a:rPr>
                <a:t>Storage</a:t>
              </a:r>
            </a:p>
          </p:txBody>
        </p:sp>
        <p:sp>
          <p:nvSpPr>
            <p:cNvPr id="3" name="Rectangle 2"/>
            <p:cNvSpPr/>
            <p:nvPr/>
          </p:nvSpPr>
          <p:spPr>
            <a:xfrm>
              <a:off x="7063986" y="1871163"/>
              <a:ext cx="1923925" cy="2646878"/>
            </a:xfrm>
            <a:prstGeom prst="rect">
              <a:avLst/>
            </a:prstGeom>
          </p:spPr>
          <p:txBody>
            <a:bodyPr wrap="none">
              <a:spAutoFit/>
            </a:bodyPr>
            <a:lstStyle/>
            <a:p>
              <a:pPr algn="ctr"/>
              <a:r>
                <a:rPr lang="en-US" sz="16600" dirty="0">
                  <a:gradFill>
                    <a:gsLst>
                      <a:gs pos="2917">
                        <a:srgbClr val="505050"/>
                      </a:gs>
                      <a:gs pos="30000">
                        <a:srgbClr val="505050"/>
                      </a:gs>
                    </a:gsLst>
                    <a:lin ang="5400000" scaled="0"/>
                  </a:gradFill>
                </a:rPr>
                <a:t>∞</a:t>
              </a:r>
            </a:p>
          </p:txBody>
        </p:sp>
      </p:grpSp>
      <p:sp>
        <p:nvSpPr>
          <p:cNvPr id="40" name="TextBox 39"/>
          <p:cNvSpPr txBox="1"/>
          <p:nvPr/>
        </p:nvSpPr>
        <p:spPr>
          <a:xfrm>
            <a:off x="3022096" y="4716462"/>
            <a:ext cx="5475666" cy="627864"/>
          </a:xfrm>
          <a:prstGeom prst="rect">
            <a:avLst/>
          </a:prstGeom>
          <a:noFill/>
        </p:spPr>
        <p:txBody>
          <a:bodyPr wrap="none" lIns="182880" tIns="146304" rIns="182880" bIns="146304" rtlCol="0">
            <a:spAutoFit/>
          </a:bodyPr>
          <a:lstStyle/>
          <a:p>
            <a:pPr>
              <a:lnSpc>
                <a:spcPct val="90000"/>
              </a:lnSpc>
              <a:spcAft>
                <a:spcPts val="600"/>
              </a:spcAft>
            </a:pPr>
            <a:r>
              <a:rPr lang="en-US" sz="2400" i="1" dirty="0" smtClean="0">
                <a:gradFill>
                  <a:gsLst>
                    <a:gs pos="2917">
                      <a:srgbClr val="505050"/>
                    </a:gs>
                    <a:gs pos="30000">
                      <a:srgbClr val="505050"/>
                    </a:gs>
                  </a:gsLst>
                  <a:lin ang="5400000" scaled="0"/>
                </a:gradFill>
                <a:latin typeface="Segoe UI Light"/>
              </a:rPr>
              <a:t>Unlimited storage. </a:t>
            </a:r>
            <a:r>
              <a:rPr lang="en-US" sz="2400" i="1" smtClean="0">
                <a:gradFill>
                  <a:gsLst>
                    <a:gs pos="2917">
                      <a:srgbClr val="505050"/>
                    </a:gs>
                    <a:gs pos="30000">
                      <a:srgbClr val="505050"/>
                    </a:gs>
                  </a:gsLst>
                  <a:lin ang="5400000" scaled="0"/>
                </a:gradFill>
                <a:latin typeface="Segoe UI Light"/>
              </a:rPr>
              <a:t>Unparalleled Security.</a:t>
            </a:r>
            <a:endParaRPr lang="en-US" sz="2400" i="1" dirty="0" smtClean="0">
              <a:gradFill>
                <a:gsLst>
                  <a:gs pos="2917">
                    <a:srgbClr val="505050"/>
                  </a:gs>
                  <a:gs pos="30000">
                    <a:srgbClr val="505050"/>
                  </a:gs>
                </a:gsLst>
                <a:lin ang="5400000" scaled="0"/>
              </a:gradFill>
              <a:latin typeface="Segoe UI Light"/>
            </a:endParaRPr>
          </a:p>
        </p:txBody>
      </p:sp>
      <p:sp>
        <p:nvSpPr>
          <p:cNvPr id="36" name="TextBox 35"/>
          <p:cNvSpPr txBox="1"/>
          <p:nvPr/>
        </p:nvSpPr>
        <p:spPr>
          <a:xfrm>
            <a:off x="4871394" y="3848848"/>
            <a:ext cx="3135730" cy="1043363"/>
          </a:xfrm>
          <a:prstGeom prst="rect">
            <a:avLst/>
          </a:prstGeom>
          <a:noFill/>
        </p:spPr>
        <p:txBody>
          <a:bodyPr wrap="none" lIns="182880" tIns="146304" rIns="182880" bIns="146304" rtlCol="0">
            <a:spAutoFit/>
          </a:bodyPr>
          <a:lstStyle/>
          <a:p>
            <a:pPr>
              <a:lnSpc>
                <a:spcPct val="90000"/>
              </a:lnSpc>
              <a:spcAft>
                <a:spcPts val="600"/>
              </a:spcAft>
            </a:pPr>
            <a:r>
              <a:rPr lang="en-US" sz="5400" dirty="0">
                <a:gradFill>
                  <a:gsLst>
                    <a:gs pos="2917">
                      <a:srgbClr val="505050"/>
                    </a:gs>
                    <a:gs pos="30000">
                      <a:srgbClr val="505050"/>
                    </a:gs>
                  </a:gsLst>
                  <a:lin ang="5400000" scaled="0"/>
                </a:gradFill>
                <a:latin typeface="Segoe UI Light"/>
              </a:rPr>
              <a:t>Fort </a:t>
            </a:r>
            <a:r>
              <a:rPr lang="en-US" sz="5400" dirty="0" smtClean="0">
                <a:gradFill>
                  <a:gsLst>
                    <a:gs pos="2917">
                      <a:srgbClr val="505050"/>
                    </a:gs>
                    <a:gs pos="30000">
                      <a:srgbClr val="505050"/>
                    </a:gs>
                  </a:gsLst>
                  <a:lin ang="5400000" scaled="0"/>
                </a:gradFill>
                <a:latin typeface="Segoe UI Light"/>
              </a:rPr>
              <a:t>Knox</a:t>
            </a:r>
            <a:endParaRPr lang="en-US" sz="3600" dirty="0">
              <a:gradFill>
                <a:gsLst>
                  <a:gs pos="2917">
                    <a:srgbClr val="505050"/>
                  </a:gs>
                  <a:gs pos="30000">
                    <a:srgbClr val="505050"/>
                  </a:gs>
                </a:gsLst>
                <a:lin ang="5400000" scaled="0"/>
              </a:gradFill>
              <a:latin typeface="Segoe UI Light"/>
            </a:endParaRPr>
          </a:p>
        </p:txBody>
      </p:sp>
      <p:sp>
        <p:nvSpPr>
          <p:cNvPr id="8" name="TextBox 7"/>
          <p:cNvSpPr txBox="1"/>
          <p:nvPr/>
        </p:nvSpPr>
        <p:spPr>
          <a:xfrm>
            <a:off x="3144669" y="4164798"/>
            <a:ext cx="2006768" cy="627864"/>
          </a:xfrm>
          <a:prstGeom prst="rect">
            <a:avLst/>
          </a:prstGeom>
          <a:noFill/>
        </p:spPr>
        <p:txBody>
          <a:bodyPr wrap="none" lIns="182880" tIns="146304" rIns="182880" bIns="146304" rtlCol="0">
            <a:spAutoFit/>
          </a:bodyPr>
          <a:lstStyle/>
          <a:p>
            <a:pPr>
              <a:lnSpc>
                <a:spcPct val="90000"/>
              </a:lnSpc>
              <a:spcAft>
                <a:spcPts val="600"/>
              </a:spcAft>
            </a:pPr>
            <a:r>
              <a:rPr lang="en-US" sz="2400" i="1" dirty="0" smtClean="0">
                <a:gradFill>
                  <a:gsLst>
                    <a:gs pos="2917">
                      <a:srgbClr val="505050"/>
                    </a:gs>
                    <a:gs pos="30000">
                      <a:srgbClr val="505050"/>
                    </a:gs>
                  </a:gsLst>
                  <a:lin ang="5400000" scaled="0"/>
                </a:gradFill>
                <a:latin typeface="Segoe UI Light"/>
              </a:rPr>
              <a:t>Introducing…</a:t>
            </a:r>
          </a:p>
        </p:txBody>
      </p:sp>
      <p:sp>
        <p:nvSpPr>
          <p:cNvPr id="7" name="TextBox 6"/>
          <p:cNvSpPr txBox="1"/>
          <p:nvPr/>
        </p:nvSpPr>
        <p:spPr>
          <a:xfrm>
            <a:off x="4605722" y="2811462"/>
            <a:ext cx="6565515" cy="627864"/>
          </a:xfrm>
          <a:prstGeom prst="rect">
            <a:avLst/>
          </a:prstGeom>
          <a:noFill/>
        </p:spPr>
        <p:txBody>
          <a:bodyPr wrap="none" lIns="182880" tIns="146304" rIns="182880" bIns="146304" rtlCol="0">
            <a:spAutoFit/>
          </a:bodyPr>
          <a:lstStyle/>
          <a:p>
            <a:pPr>
              <a:lnSpc>
                <a:spcPct val="90000"/>
              </a:lnSpc>
              <a:spcAft>
                <a:spcPts val="600"/>
              </a:spcAft>
            </a:pPr>
            <a:r>
              <a:rPr lang="en-US" sz="2400" i="1" dirty="0" smtClean="0">
                <a:gradFill>
                  <a:gsLst>
                    <a:gs pos="2917">
                      <a:srgbClr val="505050"/>
                    </a:gs>
                    <a:gs pos="30000">
                      <a:srgbClr val="505050"/>
                    </a:gs>
                  </a:gsLst>
                  <a:lin ang="5400000" scaled="0"/>
                </a:gradFill>
                <a:latin typeface="Segoe UI Light"/>
              </a:rPr>
              <a:t>You need to know your data is securely protected</a:t>
            </a:r>
          </a:p>
        </p:txBody>
      </p:sp>
      <p:sp>
        <p:nvSpPr>
          <p:cNvPr id="5" name="TextBox 4"/>
          <p:cNvSpPr txBox="1"/>
          <p:nvPr/>
        </p:nvSpPr>
        <p:spPr>
          <a:xfrm>
            <a:off x="1189037" y="1516062"/>
            <a:ext cx="8861850" cy="627864"/>
          </a:xfrm>
          <a:prstGeom prst="rect">
            <a:avLst/>
          </a:prstGeom>
          <a:noFill/>
        </p:spPr>
        <p:txBody>
          <a:bodyPr wrap="none" lIns="182880" tIns="146304" rIns="182880" bIns="146304" rtlCol="0">
            <a:spAutoFit/>
          </a:bodyPr>
          <a:lstStyle/>
          <a:p>
            <a:pPr>
              <a:lnSpc>
                <a:spcPct val="90000"/>
              </a:lnSpc>
              <a:spcAft>
                <a:spcPts val="600"/>
              </a:spcAft>
            </a:pPr>
            <a:r>
              <a:rPr lang="en-US" sz="2400" i="1" dirty="0" smtClean="0">
                <a:gradFill>
                  <a:gsLst>
                    <a:gs pos="2917">
                      <a:srgbClr val="505050"/>
                    </a:gs>
                    <a:gs pos="30000">
                      <a:srgbClr val="505050"/>
                    </a:gs>
                  </a:gsLst>
                  <a:lin ang="5400000" scaled="0"/>
                </a:gradFill>
                <a:latin typeface="Segoe UI Light"/>
              </a:rPr>
              <a:t>You want infinite storage that expands to meet your growing needs</a:t>
            </a:r>
          </a:p>
        </p:txBody>
      </p:sp>
    </p:spTree>
    <p:extLst>
      <p:ext uri="{BB962C8B-B14F-4D97-AF65-F5344CB8AC3E}">
        <p14:creationId xmlns:p14="http://schemas.microsoft.com/office/powerpoint/2010/main" val="4552678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childTnLst>
                          </p:cTn>
                        </p:par>
                        <p:par>
                          <p:cTn id="21" fill="hold">
                            <p:stCondLst>
                              <p:cond delay="1000"/>
                            </p:stCondLst>
                            <p:childTnLst>
                              <p:par>
                                <p:cTn id="22" presetID="22" presetClass="entr" presetSubtype="4" fill="hold" grpId="0" nodeType="after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wipe(down)">
                                      <p:cBhvr>
                                        <p:cTn id="24" dur="500"/>
                                        <p:tgtEl>
                                          <p:spTgt spid="4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36"/>
                                        </p:tgtEl>
                                      </p:cBhvr>
                                    </p:animEffect>
                                    <p:set>
                                      <p:cBhvr>
                                        <p:cTn id="38" dur="1" fill="hold">
                                          <p:stCondLst>
                                            <p:cond delay="499"/>
                                          </p:stCondLst>
                                        </p:cTn>
                                        <p:tgtEl>
                                          <p:spTgt spid="3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40"/>
                                        </p:tgtEl>
                                      </p:cBhvr>
                                    </p:animEffect>
                                    <p:set>
                                      <p:cBhvr>
                                        <p:cTn id="41" dur="1" fill="hold">
                                          <p:stCondLst>
                                            <p:cond delay="499"/>
                                          </p:stCondLst>
                                        </p:cTn>
                                        <p:tgtEl>
                                          <p:spTgt spid="40"/>
                                        </p:tgtEl>
                                        <p:attrNameLst>
                                          <p:attrName>style.visibility</p:attrName>
                                        </p:attrNameLst>
                                      </p:cBhvr>
                                      <p:to>
                                        <p:strVal val="hidden"/>
                                      </p:to>
                                    </p:set>
                                  </p:childTnLst>
                                </p:cTn>
                              </p:par>
                            </p:childTnLst>
                          </p:cTn>
                        </p:par>
                        <p:par>
                          <p:cTn id="42" fill="hold">
                            <p:stCondLst>
                              <p:cond delay="500"/>
                            </p:stCondLst>
                            <p:childTnLst>
                              <p:par>
                                <p:cTn id="43" presetID="10" presetClass="entr" presetSubtype="0"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500"/>
                                        <p:tgtEl>
                                          <p:spTgt spid="39"/>
                                        </p:tgtEl>
                                      </p:cBhvr>
                                    </p:animEffect>
                                  </p:childTnLst>
                                </p:cTn>
                              </p:par>
                            </p:childTnLst>
                          </p:cTn>
                        </p:par>
                        <p:par>
                          <p:cTn id="46" fill="hold">
                            <p:stCondLst>
                              <p:cond delay="1000"/>
                            </p:stCondLst>
                            <p:childTnLst>
                              <p:par>
                                <p:cTn id="47" presetID="10" presetClass="exit" presetSubtype="0" fill="hold" nodeType="afterEffect">
                                  <p:stCondLst>
                                    <p:cond delay="0"/>
                                  </p:stCondLst>
                                  <p:childTnLst>
                                    <p:animEffect transition="out" filter="fade">
                                      <p:cBhvr>
                                        <p:cTn id="48" dur="500"/>
                                        <p:tgtEl>
                                          <p:spTgt spid="39"/>
                                        </p:tgtEl>
                                      </p:cBhvr>
                                    </p:animEffect>
                                    <p:set>
                                      <p:cBhvr>
                                        <p:cTn id="49" dur="1" fill="hold">
                                          <p:stCondLst>
                                            <p:cond delay="499"/>
                                          </p:stCondLst>
                                        </p:cTn>
                                        <p:tgtEl>
                                          <p:spTgt spid="39"/>
                                        </p:tgtEl>
                                        <p:attrNameLst>
                                          <p:attrName>style.visibility</p:attrName>
                                        </p:attrNameLst>
                                      </p:cBhvr>
                                      <p:to>
                                        <p:strVal val="hidden"/>
                                      </p:to>
                                    </p:set>
                                  </p:childTnLst>
                                </p:cTn>
                              </p:par>
                              <p:par>
                                <p:cTn id="50" presetID="10" presetClass="entr" presetSubtype="0" fill="hold"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childTnLst>
                          </p:cTn>
                        </p:par>
                        <p:par>
                          <p:cTn id="53" fill="hold">
                            <p:stCondLst>
                              <p:cond delay="1500"/>
                            </p:stCondLst>
                            <p:childTnLst>
                              <p:par>
                                <p:cTn id="54" presetID="10" presetClass="exit" presetSubtype="0" fill="hold" nodeType="afterEffect">
                                  <p:stCondLst>
                                    <p:cond delay="0"/>
                                  </p:stCondLst>
                                  <p:childTnLst>
                                    <p:animEffect transition="out" filter="fade">
                                      <p:cBhvr>
                                        <p:cTn id="55" dur="500"/>
                                        <p:tgtEl>
                                          <p:spTgt spid="38"/>
                                        </p:tgtEl>
                                      </p:cBhvr>
                                    </p:animEffect>
                                    <p:set>
                                      <p:cBhvr>
                                        <p:cTn id="56" dur="1" fill="hold">
                                          <p:stCondLst>
                                            <p:cond delay="499"/>
                                          </p:stCondLst>
                                        </p:cTn>
                                        <p:tgtEl>
                                          <p:spTgt spid="38"/>
                                        </p:tgtEl>
                                        <p:attrNameLst>
                                          <p:attrName>style.visibility</p:attrName>
                                        </p:attrNameLst>
                                      </p:cBhvr>
                                      <p:to>
                                        <p:strVal val="hidden"/>
                                      </p:to>
                                    </p:set>
                                  </p:childTnLst>
                                </p:cTn>
                              </p:par>
                              <p:par>
                                <p:cTn id="57" presetID="10" presetClass="entr" presetSubtype="0" fill="hold"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500"/>
                                        <p:tgtEl>
                                          <p:spTgt spid="37"/>
                                        </p:tgtEl>
                                      </p:cBhvr>
                                    </p:animEffect>
                                  </p:childTnLst>
                                </p:cTn>
                              </p:par>
                            </p:childTnLst>
                          </p:cTn>
                        </p:par>
                        <p:par>
                          <p:cTn id="60" fill="hold">
                            <p:stCondLst>
                              <p:cond delay="2000"/>
                            </p:stCondLst>
                            <p:childTnLst>
                              <p:par>
                                <p:cTn id="61" presetID="10" presetClass="exit" presetSubtype="0" fill="hold" nodeType="afterEffect">
                                  <p:stCondLst>
                                    <p:cond delay="0"/>
                                  </p:stCondLst>
                                  <p:childTnLst>
                                    <p:animEffect transition="out" filter="fade">
                                      <p:cBhvr>
                                        <p:cTn id="62" dur="500"/>
                                        <p:tgtEl>
                                          <p:spTgt spid="37"/>
                                        </p:tgtEl>
                                      </p:cBhvr>
                                    </p:animEffect>
                                    <p:set>
                                      <p:cBhvr>
                                        <p:cTn id="63" dur="1" fill="hold">
                                          <p:stCondLst>
                                            <p:cond delay="499"/>
                                          </p:stCondLst>
                                        </p:cTn>
                                        <p:tgtEl>
                                          <p:spTgt spid="37"/>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childTnLst>
                          </p:cTn>
                        </p:par>
                        <p:par>
                          <p:cTn id="74" fill="hold">
                            <p:stCondLst>
                              <p:cond delay="1000"/>
                            </p:stCondLst>
                            <p:childTnLst>
                              <p:par>
                                <p:cTn id="75" presetID="1" presetClass="exit" presetSubtype="0" fill="hold" nodeType="afterEffect">
                                  <p:stCondLst>
                                    <p:cond delay="0"/>
                                  </p:stCondLst>
                                  <p:childTnLst>
                                    <p:set>
                                      <p:cBhvr>
                                        <p:cTn id="76" dur="1" fill="hold">
                                          <p:stCondLst>
                                            <p:cond delay="0"/>
                                          </p:stCondLst>
                                        </p:cTn>
                                        <p:tgtEl>
                                          <p:spTgt spid="35"/>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15"/>
                                        </p:tgtEl>
                                        <p:attrNameLst>
                                          <p:attrName>style.visibility</p:attrName>
                                        </p:attrNameLst>
                                      </p:cBhvr>
                                      <p:to>
                                        <p:strVal val="hidden"/>
                                      </p:to>
                                    </p:set>
                                  </p:childTnLst>
                                </p:cTn>
                              </p:par>
                              <p:par>
                                <p:cTn id="79" presetID="1" presetClass="entr" presetSubtype="0" fill="hold" nodeType="withEffect">
                                  <p:stCondLst>
                                    <p:cond delay="0"/>
                                  </p:stCondLst>
                                  <p:childTnLst>
                                    <p:set>
                                      <p:cBhvr>
                                        <p:cTn id="80" dur="1" fill="hold">
                                          <p:stCondLst>
                                            <p:cond delay="0"/>
                                          </p:stCondLst>
                                        </p:cTn>
                                        <p:tgtEl>
                                          <p:spTgt spid="12"/>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31"/>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3"/>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2052"/>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30"/>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2054"/>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2058"/>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29"/>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27"/>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31"/>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2056"/>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fade">
                                      <p:cBhvr>
                                        <p:cTn id="107" dur="500"/>
                                        <p:tgtEl>
                                          <p:spTgt spid="22"/>
                                        </p:tgtEl>
                                      </p:cBhvr>
                                    </p:animEffect>
                                  </p:childTnLst>
                                </p:cTn>
                              </p:par>
                            </p:childTnLst>
                          </p:cTn>
                        </p:par>
                      </p:childTnLst>
                    </p:cTn>
                  </p:par>
                  <p:par>
                    <p:cTn id="108" fill="hold">
                      <p:stCondLst>
                        <p:cond delay="indefinite"/>
                      </p:stCondLst>
                      <p:childTnLst>
                        <p:par>
                          <p:cTn id="109" fill="hold">
                            <p:stCondLst>
                              <p:cond delay="0"/>
                            </p:stCondLst>
                            <p:childTnLst>
                              <p:par>
                                <p:cTn id="110" presetID="43" presetClass="path" presetSubtype="0" accel="50000" decel="50000" fill="hold" nodeType="clickEffect">
                                  <p:stCondLst>
                                    <p:cond delay="0"/>
                                  </p:stCondLst>
                                  <p:childTnLst>
                                    <p:animMotion origin="layout" path="M -1.97345E-6 2.33318E-6 L 0.18075 2.33318E-6 C 0.26181 2.33318E-6 0.36176 -0.05969 0.36176 -0.10826 L 0.36176 -0.21607 " pathEditMode="relative" rAng="0" ptsTypes="AAAA">
                                      <p:cBhvr>
                                        <p:cTn id="111" dur="2000" fill="hold"/>
                                        <p:tgtEl>
                                          <p:spTgt spid="31"/>
                                        </p:tgtEl>
                                        <p:attrNameLst>
                                          <p:attrName>ppt_x</p:attrName>
                                          <p:attrName>ppt_y</p:attrName>
                                        </p:attrNameLst>
                                      </p:cBhvr>
                                      <p:rCtr x="18088" y="-10803"/>
                                    </p:animMotion>
                                  </p:childTnLst>
                                </p:cTn>
                              </p:par>
                              <p:par>
                                <p:cTn id="112" presetID="10" presetClass="exit" presetSubtype="0" fill="hold" nodeType="withEffect">
                                  <p:stCondLst>
                                    <p:cond delay="0"/>
                                  </p:stCondLst>
                                  <p:childTnLst>
                                    <p:animEffect transition="out" filter="fade">
                                      <p:cBhvr>
                                        <p:cTn id="113" dur="1500"/>
                                        <p:tgtEl>
                                          <p:spTgt spid="31"/>
                                        </p:tgtEl>
                                      </p:cBhvr>
                                    </p:animEffect>
                                    <p:set>
                                      <p:cBhvr>
                                        <p:cTn id="114" dur="1" fill="hold">
                                          <p:stCondLst>
                                            <p:cond delay="1499"/>
                                          </p:stCondLst>
                                        </p:cTn>
                                        <p:tgtEl>
                                          <p:spTgt spid="31"/>
                                        </p:tgtEl>
                                        <p:attrNameLst>
                                          <p:attrName>style.visibility</p:attrName>
                                        </p:attrNameLst>
                                      </p:cBhvr>
                                      <p:to>
                                        <p:strVal val="hidden"/>
                                      </p:to>
                                    </p:set>
                                  </p:childTnLst>
                                </p:cTn>
                              </p:par>
                              <p:par>
                                <p:cTn id="115" presetID="0" presetClass="path" presetSubtype="0" accel="50000" decel="50000" fill="hold" nodeType="withEffect">
                                  <p:stCondLst>
                                    <p:cond delay="200"/>
                                  </p:stCondLst>
                                  <p:childTnLst>
                                    <p:animMotion origin="layout" path="M -2.88997E-6 -4.81616E-6 L -2.88997E-6 -4.81616E-6 C 0.0023 -0.02882 0.00422 -0.05765 0.00703 -0.08602 C 0.00728 -0.0892 0.00843 -0.09215 0.00907 -0.0951 C 0.00932 -0.09691 0.00945 -0.09873 0.00996 -0.10032 C 0.01124 -0.10418 0.01277 -0.10735 0.01405 -0.11121 C 0.01788 -0.12301 0.01634 -0.12233 0.02107 -0.13436 C 0.0226 -0.13822 0.02451 -0.1414 0.02617 -0.14526 C 0.02758 -0.14866 0.0286 -0.15275 0.03013 -0.15592 C 0.03855 -0.17295 0.04558 -0.18271 0.05528 -0.19723 C 0.05694 -0.1995 0.0586 -0.20222 0.06038 -0.20427 C 0.06306 -0.20722 0.06587 -0.20994 0.06842 -0.21335 C 0.0794 -0.22719 0.06945 -0.21766 0.08055 -0.22946 C 0.08681 -0.23604 0.09306 -0.2433 0.0997 -0.24898 C 0.10302 -0.25216 0.10646 -0.25465 0.10966 -0.25806 C 0.11348 -0.26192 0.11693 -0.26668 0.12076 -0.27054 C 0.12165 -0.27145 0.1228 -0.27167 0.12382 -0.27236 C 0.13097 -0.27826 0.13774 -0.28529 0.14501 -0.29029 C 0.14935 -0.29324 0.15382 -0.29573 0.15803 -0.29914 C 0.16097 -0.30163 0.16314 -0.30595 0.16608 -0.30822 C 0.17195 -0.31253 0.17833 -0.3148 0.1842 -0.31888 C 0.20322 -0.3325 0.16684 -0.30685 0.19939 -0.32796 C 0.20348 -0.33046 0.20718 -0.33477 0.21139 -0.33681 C 0.22492 -0.34317 0.2322 -0.34385 0.24471 -0.34589 C 0.26334 -0.35565 0.25339 -0.35179 0.2839 -0.35474 L 0.31823 -0.35837 C 0.32117 -0.35883 0.32423 -0.35996 0.3273 -0.36019 C 0.33227 -0.36042 0.33725 -0.36019 0.34236 -0.36019 L 0.34644 -0.35111 " pathEditMode="relative" ptsTypes="AAAAAAAAAAAAAAAAAAAAAAAAAAAAA">
                                      <p:cBhvr>
                                        <p:cTn id="116" dur="2000" fill="hold"/>
                                        <p:tgtEl>
                                          <p:spTgt spid="28"/>
                                        </p:tgtEl>
                                        <p:attrNameLst>
                                          <p:attrName>ppt_x</p:attrName>
                                          <p:attrName>ppt_y</p:attrName>
                                        </p:attrNameLst>
                                      </p:cBhvr>
                                    </p:animMotion>
                                  </p:childTnLst>
                                </p:cTn>
                              </p:par>
                              <p:par>
                                <p:cTn id="117" presetID="10" presetClass="exit" presetSubtype="0" fill="hold" nodeType="withEffect">
                                  <p:stCondLst>
                                    <p:cond delay="200"/>
                                  </p:stCondLst>
                                  <p:childTnLst>
                                    <p:animEffect transition="out" filter="fade">
                                      <p:cBhvr>
                                        <p:cTn id="118" dur="1500"/>
                                        <p:tgtEl>
                                          <p:spTgt spid="28"/>
                                        </p:tgtEl>
                                      </p:cBhvr>
                                    </p:animEffect>
                                    <p:set>
                                      <p:cBhvr>
                                        <p:cTn id="119" dur="1" fill="hold">
                                          <p:stCondLst>
                                            <p:cond delay="1499"/>
                                          </p:stCondLst>
                                        </p:cTn>
                                        <p:tgtEl>
                                          <p:spTgt spid="28"/>
                                        </p:tgtEl>
                                        <p:attrNameLst>
                                          <p:attrName>style.visibility</p:attrName>
                                        </p:attrNameLst>
                                      </p:cBhvr>
                                      <p:to>
                                        <p:strVal val="hidden"/>
                                      </p:to>
                                    </p:set>
                                  </p:childTnLst>
                                </p:cTn>
                              </p:par>
                              <p:par>
                                <p:cTn id="120" presetID="0" presetClass="path" presetSubtype="0" accel="50000" decel="50000" fill="hold" nodeType="withEffect">
                                  <p:stCondLst>
                                    <p:cond delay="500"/>
                                  </p:stCondLst>
                                  <p:childTnLst>
                                    <p:animMotion origin="layout" path="M -4.07965E-6 7.17658E-6 L -4.07965E-6 7.17658E-6 C 0.0217 -0.00249 0.04366 -0.00408 0.06536 -0.00727 C 0.06778 -0.00771 0.07008 -0.00975 0.07251 -0.01089 C 0.07544 -0.01225 0.07851 -0.01338 0.08157 -0.01452 C 0.08655 -0.01611 0.08974 -0.01611 0.09459 -0.01974 C 0.09714 -0.02178 0.09919 -0.02519 0.10161 -0.027 C 0.10863 -0.03222 0.11667 -0.03358 0.1228 -0.0413 C 0.1251 -0.04425 0.1274 -0.04766 0.12982 -0.05015 C 0.13148 -0.05197 0.13327 -0.05219 0.13493 -0.05378 C 0.14144 -0.06014 0.14808 -0.06559 0.15408 -0.07353 C 0.15676 -0.07716 0.15931 -0.08102 0.16212 -0.0842 C 0.16633 -0.08942 0.17093 -0.0935 0.17514 -0.09872 C 0.18203 -0.10712 0.19339 -0.12278 0.20041 -0.13436 C 0.20411 -0.14094 0.20743 -0.1482 0.21139 -0.1541 C 0.21343 -0.15705 0.2156 -0.16 0.21752 -0.16318 C 0.22684 -0.17861 0.22964 -0.18565 0.23858 -0.20426 C 0.24037 -0.20789 0.24177 -0.21175 0.24368 -0.21493 C 0.24471 -0.21674 0.24573 -0.21856 0.24675 -0.22037 C 0.25083 -0.22877 0.25441 -0.23762 0.25875 -0.24557 C 0.26819 -0.26214 0.25977 -0.24625 0.26781 -0.26509 C 0.26947 -0.26894 0.27138 -0.27212 0.27292 -0.27598 C 0.27445 -0.27984 0.27547 -0.28438 0.27687 -0.28846 C 0.27751 -0.29028 0.27828 -0.29209 0.27892 -0.29391 C 0.27994 -0.29686 0.28083 -0.30004 0.28198 -0.30276 C 0.28389 -0.30776 0.28606 -0.31229 0.28798 -0.31706 C 0.28938 -0.32069 0.29066 -0.32432 0.29206 -0.32796 C 0.29398 -0.33272 0.29806 -0.34225 0.29806 -0.34225 C 0.2987 -0.34566 0.29985 -0.35133 0.30011 -0.35474 C 0.30023 -0.35769 0.30011 -0.36064 0.30011 -0.36359 L 0.30011 -0.3797 L 0.41193 -0.54448 " pathEditMode="relative" ptsTypes="AAAAAAAAAAAAAAAAAAAAAAAAAAAAAAAA">
                                      <p:cBhvr>
                                        <p:cTn id="121" dur="2000" fill="hold"/>
                                        <p:tgtEl>
                                          <p:spTgt spid="2054"/>
                                        </p:tgtEl>
                                        <p:attrNameLst>
                                          <p:attrName>ppt_x</p:attrName>
                                          <p:attrName>ppt_y</p:attrName>
                                        </p:attrNameLst>
                                      </p:cBhvr>
                                    </p:animMotion>
                                  </p:childTnLst>
                                </p:cTn>
                              </p:par>
                              <p:par>
                                <p:cTn id="122" presetID="10" presetClass="exit" presetSubtype="0" fill="hold" nodeType="withEffect">
                                  <p:stCondLst>
                                    <p:cond delay="500"/>
                                  </p:stCondLst>
                                  <p:childTnLst>
                                    <p:animEffect transition="out" filter="fade">
                                      <p:cBhvr>
                                        <p:cTn id="123" dur="1500"/>
                                        <p:tgtEl>
                                          <p:spTgt spid="2054"/>
                                        </p:tgtEl>
                                      </p:cBhvr>
                                    </p:animEffect>
                                    <p:set>
                                      <p:cBhvr>
                                        <p:cTn id="124" dur="1" fill="hold">
                                          <p:stCondLst>
                                            <p:cond delay="1499"/>
                                          </p:stCondLst>
                                        </p:cTn>
                                        <p:tgtEl>
                                          <p:spTgt spid="2054"/>
                                        </p:tgtEl>
                                        <p:attrNameLst>
                                          <p:attrName>style.visibility</p:attrName>
                                        </p:attrNameLst>
                                      </p:cBhvr>
                                      <p:to>
                                        <p:strVal val="hidden"/>
                                      </p:to>
                                    </p:set>
                                  </p:childTnLst>
                                </p:cTn>
                              </p:par>
                              <p:par>
                                <p:cTn id="125" presetID="0" presetClass="path" presetSubtype="0" accel="50000" decel="50000" fill="hold" nodeType="withEffect">
                                  <p:stCondLst>
                                    <p:cond delay="600"/>
                                  </p:stCondLst>
                                  <p:childTnLst>
                                    <p:animMotion origin="layout" path="M -1.70028E-6 3.0867E-7 L 0.16313 -0.46936 L 0.45417 -0.60894 L 0.55387 -0.54108 L 0.55476 -0.54108 " pathEditMode="relative" ptsTypes="AAAAA">
                                      <p:cBhvr>
                                        <p:cTn id="126" dur="2000" fill="hold"/>
                                        <p:tgtEl>
                                          <p:spTgt spid="29"/>
                                        </p:tgtEl>
                                        <p:attrNameLst>
                                          <p:attrName>ppt_x</p:attrName>
                                          <p:attrName>ppt_y</p:attrName>
                                        </p:attrNameLst>
                                      </p:cBhvr>
                                    </p:animMotion>
                                  </p:childTnLst>
                                </p:cTn>
                              </p:par>
                              <p:par>
                                <p:cTn id="127" presetID="10" presetClass="exit" presetSubtype="0" fill="hold" nodeType="withEffect">
                                  <p:stCondLst>
                                    <p:cond delay="600"/>
                                  </p:stCondLst>
                                  <p:childTnLst>
                                    <p:animEffect transition="out" filter="fade">
                                      <p:cBhvr>
                                        <p:cTn id="128" dur="1500"/>
                                        <p:tgtEl>
                                          <p:spTgt spid="29"/>
                                        </p:tgtEl>
                                      </p:cBhvr>
                                    </p:animEffect>
                                    <p:set>
                                      <p:cBhvr>
                                        <p:cTn id="129" dur="1" fill="hold">
                                          <p:stCondLst>
                                            <p:cond delay="1499"/>
                                          </p:stCondLst>
                                        </p:cTn>
                                        <p:tgtEl>
                                          <p:spTgt spid="29"/>
                                        </p:tgtEl>
                                        <p:attrNameLst>
                                          <p:attrName>style.visibility</p:attrName>
                                        </p:attrNameLst>
                                      </p:cBhvr>
                                      <p:to>
                                        <p:strVal val="hidden"/>
                                      </p:to>
                                    </p:set>
                                  </p:childTnLst>
                                </p:cTn>
                              </p:par>
                              <p:par>
                                <p:cTn id="130" presetID="0" presetClass="path" presetSubtype="0" accel="50000" decel="50000" fill="hold" nodeType="withEffect">
                                  <p:stCondLst>
                                    <p:cond delay="350"/>
                                  </p:stCondLst>
                                  <p:childTnLst>
                                    <p:animMotion origin="layout" path="M 5.94843E-7 -8.37494E-6 L 0.3666 0.04675 L 0.59624 -0.17726 L 0.60926 -0.30436 " pathEditMode="relative" ptsTypes="AAAA">
                                      <p:cBhvr>
                                        <p:cTn id="131" dur="2000" fill="hold"/>
                                        <p:tgtEl>
                                          <p:spTgt spid="2058"/>
                                        </p:tgtEl>
                                        <p:attrNameLst>
                                          <p:attrName>ppt_x</p:attrName>
                                          <p:attrName>ppt_y</p:attrName>
                                        </p:attrNameLst>
                                      </p:cBhvr>
                                    </p:animMotion>
                                  </p:childTnLst>
                                </p:cTn>
                              </p:par>
                              <p:par>
                                <p:cTn id="132" presetID="10" presetClass="exit" presetSubtype="0" fill="hold" nodeType="withEffect">
                                  <p:stCondLst>
                                    <p:cond delay="350"/>
                                  </p:stCondLst>
                                  <p:childTnLst>
                                    <p:animEffect transition="out" filter="fade">
                                      <p:cBhvr>
                                        <p:cTn id="133" dur="1500"/>
                                        <p:tgtEl>
                                          <p:spTgt spid="2058"/>
                                        </p:tgtEl>
                                      </p:cBhvr>
                                    </p:animEffect>
                                    <p:set>
                                      <p:cBhvr>
                                        <p:cTn id="134" dur="1" fill="hold">
                                          <p:stCondLst>
                                            <p:cond delay="1499"/>
                                          </p:stCondLst>
                                        </p:cTn>
                                        <p:tgtEl>
                                          <p:spTgt spid="2058"/>
                                        </p:tgtEl>
                                        <p:attrNameLst>
                                          <p:attrName>style.visibility</p:attrName>
                                        </p:attrNameLst>
                                      </p:cBhvr>
                                      <p:to>
                                        <p:strVal val="hidden"/>
                                      </p:to>
                                    </p:set>
                                  </p:childTnLst>
                                </p:cTn>
                              </p:par>
                              <p:par>
                                <p:cTn id="135" presetID="0" presetClass="path" presetSubtype="0" accel="50000" decel="50000" fill="hold" nodeType="withEffect">
                                  <p:stCondLst>
                                    <p:cond delay="700"/>
                                  </p:stCondLst>
                                  <p:childTnLst>
                                    <p:animMotion origin="layout" path="M 2.71381E-6 -2.51475E-6 L 0.3232 -0.18452 L 0.60926 -0.59465 " pathEditMode="relative" ptsTypes="AAA">
                                      <p:cBhvr>
                                        <p:cTn id="136" dur="2000" fill="hold"/>
                                        <p:tgtEl>
                                          <p:spTgt spid="27"/>
                                        </p:tgtEl>
                                        <p:attrNameLst>
                                          <p:attrName>ppt_x</p:attrName>
                                          <p:attrName>ppt_y</p:attrName>
                                        </p:attrNameLst>
                                      </p:cBhvr>
                                    </p:animMotion>
                                  </p:childTnLst>
                                </p:cTn>
                              </p:par>
                              <p:par>
                                <p:cTn id="137" presetID="10" presetClass="exit" presetSubtype="0" fill="hold" nodeType="withEffect">
                                  <p:stCondLst>
                                    <p:cond delay="700"/>
                                  </p:stCondLst>
                                  <p:childTnLst>
                                    <p:animEffect transition="out" filter="fade">
                                      <p:cBhvr>
                                        <p:cTn id="138" dur="1500"/>
                                        <p:tgtEl>
                                          <p:spTgt spid="27"/>
                                        </p:tgtEl>
                                      </p:cBhvr>
                                    </p:animEffect>
                                    <p:set>
                                      <p:cBhvr>
                                        <p:cTn id="139" dur="1" fill="hold">
                                          <p:stCondLst>
                                            <p:cond delay="1499"/>
                                          </p:stCondLst>
                                        </p:cTn>
                                        <p:tgtEl>
                                          <p:spTgt spid="27"/>
                                        </p:tgtEl>
                                        <p:attrNameLst>
                                          <p:attrName>style.visibility</p:attrName>
                                        </p:attrNameLst>
                                      </p:cBhvr>
                                      <p:to>
                                        <p:strVal val="hidden"/>
                                      </p:to>
                                    </p:set>
                                  </p:childTnLst>
                                </p:cTn>
                              </p:par>
                              <p:par>
                                <p:cTn id="140" presetID="0" presetClass="path" presetSubtype="0" accel="50000" decel="50000" fill="hold" nodeType="withEffect">
                                  <p:stCondLst>
                                    <p:cond delay="770"/>
                                  </p:stCondLst>
                                  <p:childTnLst>
                                    <p:animMotion origin="layout" path="M 6.22926E-7 3.98547E-6 L 0.33533 0.05197 L 0.56497 -0.3956 " pathEditMode="relative" ptsTypes="AAA">
                                      <p:cBhvr>
                                        <p:cTn id="141" dur="2000" fill="hold"/>
                                        <p:tgtEl>
                                          <p:spTgt spid="2052"/>
                                        </p:tgtEl>
                                        <p:attrNameLst>
                                          <p:attrName>ppt_x</p:attrName>
                                          <p:attrName>ppt_y</p:attrName>
                                        </p:attrNameLst>
                                      </p:cBhvr>
                                    </p:animMotion>
                                  </p:childTnLst>
                                </p:cTn>
                              </p:par>
                              <p:par>
                                <p:cTn id="142" presetID="10" presetClass="exit" presetSubtype="0" fill="hold" nodeType="withEffect">
                                  <p:stCondLst>
                                    <p:cond delay="770"/>
                                  </p:stCondLst>
                                  <p:childTnLst>
                                    <p:animEffect transition="out" filter="fade">
                                      <p:cBhvr>
                                        <p:cTn id="143" dur="1500"/>
                                        <p:tgtEl>
                                          <p:spTgt spid="2052"/>
                                        </p:tgtEl>
                                      </p:cBhvr>
                                    </p:animEffect>
                                    <p:set>
                                      <p:cBhvr>
                                        <p:cTn id="144" dur="1" fill="hold">
                                          <p:stCondLst>
                                            <p:cond delay="1499"/>
                                          </p:stCondLst>
                                        </p:cTn>
                                        <p:tgtEl>
                                          <p:spTgt spid="2052"/>
                                        </p:tgtEl>
                                        <p:attrNameLst>
                                          <p:attrName>style.visibility</p:attrName>
                                        </p:attrNameLst>
                                      </p:cBhvr>
                                      <p:to>
                                        <p:strVal val="hidden"/>
                                      </p:to>
                                    </p:set>
                                  </p:childTnLst>
                                </p:cTn>
                              </p:par>
                              <p:par>
                                <p:cTn id="145" presetID="0" presetClass="path" presetSubtype="0" accel="50000" decel="50000" fill="hold" nodeType="withEffect">
                                  <p:stCondLst>
                                    <p:cond delay="850"/>
                                  </p:stCondLst>
                                  <p:childTnLst>
                                    <p:animMotion origin="layout" path="M 4.81491E-6 -7.35361E-7 L 0.31312 -0.19178 L 0.32321 -0.19905 L 0.55897 -0.48184 L 0.56102 -0.48184 " pathEditMode="relative" ptsTypes="AAAAA">
                                      <p:cBhvr>
                                        <p:cTn id="146" dur="2000" fill="hold"/>
                                        <p:tgtEl>
                                          <p:spTgt spid="2056"/>
                                        </p:tgtEl>
                                        <p:attrNameLst>
                                          <p:attrName>ppt_x</p:attrName>
                                          <p:attrName>ppt_y</p:attrName>
                                        </p:attrNameLst>
                                      </p:cBhvr>
                                    </p:animMotion>
                                  </p:childTnLst>
                                </p:cTn>
                              </p:par>
                              <p:par>
                                <p:cTn id="147" presetID="10" presetClass="exit" presetSubtype="0" fill="hold" nodeType="withEffect">
                                  <p:stCondLst>
                                    <p:cond delay="850"/>
                                  </p:stCondLst>
                                  <p:childTnLst>
                                    <p:animEffect transition="out" filter="fade">
                                      <p:cBhvr>
                                        <p:cTn id="148" dur="1500"/>
                                        <p:tgtEl>
                                          <p:spTgt spid="2056"/>
                                        </p:tgtEl>
                                      </p:cBhvr>
                                    </p:animEffect>
                                    <p:set>
                                      <p:cBhvr>
                                        <p:cTn id="149" dur="1" fill="hold">
                                          <p:stCondLst>
                                            <p:cond delay="1499"/>
                                          </p:stCondLst>
                                        </p:cTn>
                                        <p:tgtEl>
                                          <p:spTgt spid="2056"/>
                                        </p:tgtEl>
                                        <p:attrNameLst>
                                          <p:attrName>style.visibility</p:attrName>
                                        </p:attrNameLst>
                                      </p:cBhvr>
                                      <p:to>
                                        <p:strVal val="hidden"/>
                                      </p:to>
                                    </p:set>
                                  </p:childTnLst>
                                </p:cTn>
                              </p:par>
                              <p:par>
                                <p:cTn id="150" presetID="0" presetClass="path" presetSubtype="0" accel="50000" decel="50000" fill="hold" nodeType="withEffect">
                                  <p:stCondLst>
                                    <p:cond delay="920"/>
                                  </p:stCondLst>
                                  <p:childTnLst>
                                    <p:animMotion origin="layout" path="M -6.37478E-6 2.51475E-6 L 0.13696 -0.36019 L 0.28299 -0.56605 L 0.43311 -0.60713 " pathEditMode="relative" ptsTypes="AAAA">
                                      <p:cBhvr>
                                        <p:cTn id="151" dur="2000" fill="hold"/>
                                        <p:tgtEl>
                                          <p:spTgt spid="30"/>
                                        </p:tgtEl>
                                        <p:attrNameLst>
                                          <p:attrName>ppt_x</p:attrName>
                                          <p:attrName>ppt_y</p:attrName>
                                        </p:attrNameLst>
                                      </p:cBhvr>
                                    </p:animMotion>
                                  </p:childTnLst>
                                </p:cTn>
                              </p:par>
                              <p:par>
                                <p:cTn id="152" presetID="10" presetClass="exit" presetSubtype="0" fill="hold" nodeType="withEffect">
                                  <p:stCondLst>
                                    <p:cond delay="920"/>
                                  </p:stCondLst>
                                  <p:childTnLst>
                                    <p:animEffect transition="out" filter="fade">
                                      <p:cBhvr>
                                        <p:cTn id="153" dur="1500"/>
                                        <p:tgtEl>
                                          <p:spTgt spid="30"/>
                                        </p:tgtEl>
                                      </p:cBhvr>
                                    </p:animEffect>
                                    <p:set>
                                      <p:cBhvr>
                                        <p:cTn id="154" dur="1" fill="hold">
                                          <p:stCondLst>
                                            <p:cond delay="1499"/>
                                          </p:stCondLst>
                                        </p:cTn>
                                        <p:tgtEl>
                                          <p:spTgt spid="30"/>
                                        </p:tgtEl>
                                        <p:attrNameLst>
                                          <p:attrName>style.visibility</p:attrName>
                                        </p:attrNameLst>
                                      </p:cBhvr>
                                      <p:to>
                                        <p:strVal val="hidden"/>
                                      </p:to>
                                    </p:set>
                                  </p:childTnLst>
                                </p:cTn>
                              </p:par>
                            </p:childTnLst>
                          </p:cTn>
                        </p:par>
                      </p:childTnLst>
                    </p:cTn>
                  </p:par>
                  <p:par>
                    <p:cTn id="155" fill="hold">
                      <p:stCondLst>
                        <p:cond delay="indefinite"/>
                      </p:stCondLst>
                      <p:childTnLst>
                        <p:par>
                          <p:cTn id="156" fill="hold">
                            <p:stCondLst>
                              <p:cond delay="0"/>
                            </p:stCondLst>
                            <p:childTnLst>
                              <p:par>
                                <p:cTn id="157" presetID="10" presetClass="exit" presetSubtype="0" fill="hold" nodeType="clickEffect">
                                  <p:stCondLst>
                                    <p:cond delay="0"/>
                                  </p:stCondLst>
                                  <p:childTnLst>
                                    <p:animEffect transition="out" filter="fade">
                                      <p:cBhvr>
                                        <p:cTn id="158" dur="500"/>
                                        <p:tgtEl>
                                          <p:spTgt spid="12"/>
                                        </p:tgtEl>
                                      </p:cBhvr>
                                    </p:animEffect>
                                    <p:set>
                                      <p:cBhvr>
                                        <p:cTn id="159" dur="1" fill="hold">
                                          <p:stCondLst>
                                            <p:cond delay="499"/>
                                          </p:stCondLst>
                                        </p:cTn>
                                        <p:tgtEl>
                                          <p:spTgt spid="12"/>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13"/>
                                        </p:tgtEl>
                                      </p:cBhvr>
                                    </p:animEffect>
                                    <p:set>
                                      <p:cBhvr>
                                        <p:cTn id="162" dur="1" fill="hold">
                                          <p:stCondLst>
                                            <p:cond delay="499"/>
                                          </p:stCondLst>
                                        </p:cTn>
                                        <p:tgtEl>
                                          <p:spTgt spid="13"/>
                                        </p:tgtEl>
                                        <p:attrNameLst>
                                          <p:attrName>style.visibility</p:attrName>
                                        </p:attrNameLst>
                                      </p:cBhvr>
                                      <p:to>
                                        <p:strVal val="hidden"/>
                                      </p:to>
                                    </p:set>
                                  </p:childTnLst>
                                </p:cTn>
                              </p:par>
                              <p:par>
                                <p:cTn id="163" presetID="10" presetClass="entr" presetSubtype="0" fill="hold" nodeType="withEffect">
                                  <p:stCondLst>
                                    <p:cond delay="0"/>
                                  </p:stCondLst>
                                  <p:childTnLst>
                                    <p:set>
                                      <p:cBhvr>
                                        <p:cTn id="164" dur="1" fill="hold">
                                          <p:stCondLst>
                                            <p:cond delay="0"/>
                                          </p:stCondLst>
                                        </p:cTn>
                                        <p:tgtEl>
                                          <p:spTgt spid="39"/>
                                        </p:tgtEl>
                                        <p:attrNameLst>
                                          <p:attrName>style.visibility</p:attrName>
                                        </p:attrNameLst>
                                      </p:cBhvr>
                                      <p:to>
                                        <p:strVal val="visible"/>
                                      </p:to>
                                    </p:set>
                                    <p:animEffect transition="in" filter="fade">
                                      <p:cBhvr>
                                        <p:cTn id="165" dur="500"/>
                                        <p:tgtEl>
                                          <p:spTgt spid="39"/>
                                        </p:tgtEl>
                                      </p:cBhvr>
                                    </p:animEffect>
                                  </p:childTnLst>
                                </p:cTn>
                              </p:par>
                            </p:childTnLst>
                          </p:cTn>
                        </p:par>
                      </p:childTnLst>
                    </p:cTn>
                  </p:par>
                  <p:par>
                    <p:cTn id="166" fill="hold">
                      <p:stCondLst>
                        <p:cond delay="indefinite"/>
                      </p:stCondLst>
                      <p:childTnLst>
                        <p:par>
                          <p:cTn id="167" fill="hold">
                            <p:stCondLst>
                              <p:cond delay="0"/>
                            </p:stCondLst>
                            <p:childTnLst>
                              <p:par>
                                <p:cTn id="168" presetID="10" presetClass="exit" presetSubtype="0" fill="hold" nodeType="clickEffect">
                                  <p:stCondLst>
                                    <p:cond delay="0"/>
                                  </p:stCondLst>
                                  <p:childTnLst>
                                    <p:animEffect transition="out" filter="fade">
                                      <p:cBhvr>
                                        <p:cTn id="169" dur="500"/>
                                        <p:tgtEl>
                                          <p:spTgt spid="39"/>
                                        </p:tgtEl>
                                      </p:cBhvr>
                                    </p:animEffect>
                                    <p:set>
                                      <p:cBhvr>
                                        <p:cTn id="170" dur="1" fill="hold">
                                          <p:stCondLst>
                                            <p:cond delay="499"/>
                                          </p:stCondLst>
                                        </p:cTn>
                                        <p:tgtEl>
                                          <p:spTgt spid="39"/>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2"/>
                                        </p:tgtEl>
                                      </p:cBhvr>
                                    </p:animEffect>
                                    <p:set>
                                      <p:cBhvr>
                                        <p:cTn id="173" dur="1" fill="hold">
                                          <p:stCondLst>
                                            <p:cond delay="499"/>
                                          </p:stCondLst>
                                        </p:cTn>
                                        <p:tgtEl>
                                          <p:spTgt spid="22"/>
                                        </p:tgtEl>
                                        <p:attrNameLst>
                                          <p:attrName>style.visibility</p:attrName>
                                        </p:attrNameLst>
                                      </p:cBhvr>
                                      <p:to>
                                        <p:strVal val="hidden"/>
                                      </p:to>
                                    </p:set>
                                  </p:childTnLst>
                                </p:cTn>
                              </p:par>
                              <p:par>
                                <p:cTn id="174" presetID="42" presetClass="entr" presetSubtype="0" fill="hold" grpId="0" nodeType="withEffect">
                                  <p:stCondLst>
                                    <p:cond delay="0"/>
                                  </p:stCondLst>
                                  <p:childTnLst>
                                    <p:set>
                                      <p:cBhvr>
                                        <p:cTn id="175" dur="1" fill="hold">
                                          <p:stCondLst>
                                            <p:cond delay="0"/>
                                          </p:stCondLst>
                                        </p:cTn>
                                        <p:tgtEl>
                                          <p:spTgt spid="45"/>
                                        </p:tgtEl>
                                        <p:attrNameLst>
                                          <p:attrName>style.visibility</p:attrName>
                                        </p:attrNameLst>
                                      </p:cBhvr>
                                      <p:to>
                                        <p:strVal val="visible"/>
                                      </p:to>
                                    </p:set>
                                    <p:animEffect transition="in" filter="fade">
                                      <p:cBhvr>
                                        <p:cTn id="176" dur="1000"/>
                                        <p:tgtEl>
                                          <p:spTgt spid="45"/>
                                        </p:tgtEl>
                                      </p:cBhvr>
                                    </p:animEffect>
                                    <p:anim calcmode="lin" valueType="num">
                                      <p:cBhvr>
                                        <p:cTn id="177" dur="1000" fill="hold"/>
                                        <p:tgtEl>
                                          <p:spTgt spid="45"/>
                                        </p:tgtEl>
                                        <p:attrNameLst>
                                          <p:attrName>ppt_x</p:attrName>
                                        </p:attrNameLst>
                                      </p:cBhvr>
                                      <p:tavLst>
                                        <p:tav tm="0">
                                          <p:val>
                                            <p:strVal val="#ppt_x"/>
                                          </p:val>
                                        </p:tav>
                                        <p:tav tm="100000">
                                          <p:val>
                                            <p:strVal val="#ppt_x"/>
                                          </p:val>
                                        </p:tav>
                                      </p:tavLst>
                                    </p:anim>
                                    <p:anim calcmode="lin" valueType="num">
                                      <p:cBhvr>
                                        <p:cTn id="178" dur="1000" fill="hold"/>
                                        <p:tgtEl>
                                          <p:spTgt spid="45"/>
                                        </p:tgtEl>
                                        <p:attrNameLst>
                                          <p:attrName>ppt_y</p:attrName>
                                        </p:attrNameLst>
                                      </p:cBhvr>
                                      <p:tavLst>
                                        <p:tav tm="0">
                                          <p:val>
                                            <p:strVal val="#ppt_y+.1"/>
                                          </p:val>
                                        </p:tav>
                                        <p:tav tm="100000">
                                          <p:val>
                                            <p:strVal val="#ppt_y"/>
                                          </p:val>
                                        </p:tav>
                                      </p:tavLst>
                                    </p:anim>
                                  </p:childTnLst>
                                </p:cTn>
                              </p:par>
                              <p:par>
                                <p:cTn id="179" presetID="42" presetClass="entr" presetSubtype="0" fill="hold" nodeType="withEffect">
                                  <p:stCondLst>
                                    <p:cond delay="0"/>
                                  </p:stCondLst>
                                  <p:childTnLst>
                                    <p:set>
                                      <p:cBhvr>
                                        <p:cTn id="180" dur="1" fill="hold">
                                          <p:stCondLst>
                                            <p:cond delay="0"/>
                                          </p:stCondLst>
                                        </p:cTn>
                                        <p:tgtEl>
                                          <p:spTgt spid="4"/>
                                        </p:tgtEl>
                                        <p:attrNameLst>
                                          <p:attrName>style.visibility</p:attrName>
                                        </p:attrNameLst>
                                      </p:cBhvr>
                                      <p:to>
                                        <p:strVal val="visible"/>
                                      </p:to>
                                    </p:set>
                                    <p:animEffect transition="in" filter="fade">
                                      <p:cBhvr>
                                        <p:cTn id="181" dur="1000"/>
                                        <p:tgtEl>
                                          <p:spTgt spid="4"/>
                                        </p:tgtEl>
                                      </p:cBhvr>
                                    </p:animEffect>
                                    <p:anim calcmode="lin" valueType="num">
                                      <p:cBhvr>
                                        <p:cTn id="182" dur="1000" fill="hold"/>
                                        <p:tgtEl>
                                          <p:spTgt spid="4"/>
                                        </p:tgtEl>
                                        <p:attrNameLst>
                                          <p:attrName>ppt_x</p:attrName>
                                        </p:attrNameLst>
                                      </p:cBhvr>
                                      <p:tavLst>
                                        <p:tav tm="0">
                                          <p:val>
                                            <p:strVal val="#ppt_x"/>
                                          </p:val>
                                        </p:tav>
                                        <p:tav tm="100000">
                                          <p:val>
                                            <p:strVal val="#ppt_x"/>
                                          </p:val>
                                        </p:tav>
                                      </p:tavLst>
                                    </p:anim>
                                    <p:anim calcmode="lin" valueType="num">
                                      <p:cBhvr>
                                        <p:cTn id="18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45" grpId="0"/>
      <p:bldP spid="40" grpId="0"/>
      <p:bldP spid="40" grpId="1"/>
      <p:bldP spid="36" grpId="0"/>
      <p:bldP spid="36" grpId="1"/>
      <p:bldP spid="8" grpId="0"/>
      <p:bldP spid="8" grpId="1"/>
      <p:bldP spid="7" grpId="0"/>
      <p:bldP spid="7" grpId="1"/>
      <p:bldP spid="5" grpId="0"/>
      <p:bldP spid="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Fort Knox: Advanced Encrypted Store</a:t>
            </a:r>
            <a:endParaRPr lang="en-US" dirty="0"/>
          </a:p>
        </p:txBody>
      </p:sp>
      <p:pic>
        <p:nvPicPr>
          <p:cNvPr id="9" name="Picture 8"/>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3095" y="3211314"/>
            <a:ext cx="343088" cy="343088"/>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637" y="2659062"/>
            <a:ext cx="1981200" cy="1981200"/>
          </a:xfrm>
          <a:prstGeom prst="rect">
            <a:avLst/>
          </a:prstGeom>
        </p:spPr>
      </p:pic>
      <p:pic>
        <p:nvPicPr>
          <p:cNvPr id="13" name="Picture 12"/>
          <p:cNvPicPr>
            <a:picLocks noChangeAspect="1"/>
          </p:cNvPicPr>
          <p:nvPr/>
        </p:nvPicPr>
        <p:blipFill rotWithShape="1">
          <a:blip r:embed="rId4">
            <a:duotone>
              <a:schemeClr val="accent5">
                <a:shade val="45000"/>
                <a:satMod val="135000"/>
              </a:schemeClr>
              <a:prstClr val="white"/>
            </a:duotone>
            <a:extLst>
              <a:ext uri="{28A0092B-C50C-407E-A947-70E740481C1C}">
                <a14:useLocalDpi xmlns:a14="http://schemas.microsoft.com/office/drawing/2010/main" val="0"/>
              </a:ext>
            </a:extLst>
          </a:blip>
          <a:srcRect b="80769"/>
          <a:stretch/>
        </p:blipFill>
        <p:spPr>
          <a:xfrm>
            <a:off x="274637" y="2659062"/>
            <a:ext cx="1981200" cy="381000"/>
          </a:xfrm>
          <a:prstGeom prst="rect">
            <a:avLst/>
          </a:prstGeom>
        </p:spPr>
      </p:pic>
      <p:pic>
        <p:nvPicPr>
          <p:cNvPr id="14" name="Picture 13"/>
          <p:cNvPicPr>
            <a:picLocks noChangeAspect="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t="28308" b="52461"/>
          <a:stretch/>
        </p:blipFill>
        <p:spPr>
          <a:xfrm>
            <a:off x="274637" y="3192462"/>
            <a:ext cx="1981200" cy="381000"/>
          </a:xfrm>
          <a:prstGeom prst="rect">
            <a:avLst/>
          </a:prstGeom>
        </p:spPr>
      </p:pic>
      <p:pic>
        <p:nvPicPr>
          <p:cNvPr id="15" name="Picture 14"/>
          <p:cNvPicPr>
            <a:picLocks noChangeAspect="1"/>
          </p:cNvPicPr>
          <p:nvPr/>
        </p:nvPicPr>
        <p:blipFill rotWithShape="1">
          <a:blip r:embed="rId4">
            <a:duotone>
              <a:schemeClr val="accent2">
                <a:shade val="45000"/>
                <a:satMod val="135000"/>
              </a:schemeClr>
              <a:prstClr val="white"/>
            </a:duotone>
            <a:extLst>
              <a:ext uri="{28A0092B-C50C-407E-A947-70E740481C1C}">
                <a14:useLocalDpi xmlns:a14="http://schemas.microsoft.com/office/drawing/2010/main" val="0"/>
              </a:ext>
            </a:extLst>
          </a:blip>
          <a:srcRect t="54539" b="26230"/>
          <a:stretch/>
        </p:blipFill>
        <p:spPr>
          <a:xfrm>
            <a:off x="274637" y="3725862"/>
            <a:ext cx="1981200" cy="381000"/>
          </a:xfrm>
          <a:prstGeom prst="rect">
            <a:avLst/>
          </a:prstGeom>
        </p:spPr>
      </p:pic>
      <p:pic>
        <p:nvPicPr>
          <p:cNvPr id="19" name="Picture 18"/>
          <p:cNvPicPr>
            <a:picLocks noChangeAspect="1"/>
          </p:cNvPicPr>
          <p:nvPr/>
        </p:nvPicPr>
        <p:blipFill rotWithShape="1">
          <a:blip r:embed="rId4">
            <a:duotone>
              <a:schemeClr val="accent6">
                <a:shade val="45000"/>
                <a:satMod val="135000"/>
              </a:schemeClr>
              <a:prstClr val="white"/>
            </a:duotone>
            <a:extLst>
              <a:ext uri="{28A0092B-C50C-407E-A947-70E740481C1C}">
                <a14:useLocalDpi xmlns:a14="http://schemas.microsoft.com/office/drawing/2010/main" val="0"/>
              </a:ext>
            </a:extLst>
          </a:blip>
          <a:srcRect t="80770" b="-1"/>
          <a:stretch/>
        </p:blipFill>
        <p:spPr>
          <a:xfrm>
            <a:off x="274637" y="4259262"/>
            <a:ext cx="1981200" cy="381000"/>
          </a:xfrm>
          <a:prstGeom prst="rect">
            <a:avLst/>
          </a:prstGeom>
        </p:spPr>
      </p:pic>
      <p:pic>
        <p:nvPicPr>
          <p:cNvPr id="22" name="Picture 21"/>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03095" y="2689224"/>
            <a:ext cx="343088" cy="343088"/>
          </a:xfrm>
          <a:prstGeom prst="rect">
            <a:avLst/>
          </a:prstGeom>
        </p:spPr>
      </p:pic>
      <p:pic>
        <p:nvPicPr>
          <p:cNvPr id="23" name="Picture 22"/>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3095" y="3766498"/>
            <a:ext cx="343088" cy="343088"/>
          </a:xfrm>
          <a:prstGeom prst="rect">
            <a:avLst/>
          </a:prstGeom>
        </p:spPr>
      </p:pic>
      <p:pic>
        <p:nvPicPr>
          <p:cNvPr id="24" name="Picture 23"/>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03095" y="4268233"/>
            <a:ext cx="343088" cy="343088"/>
          </a:xfrm>
          <a:prstGeom prst="rect">
            <a:avLst/>
          </a:prstGeom>
        </p:spPr>
      </p:pic>
      <p:grpSp>
        <p:nvGrpSpPr>
          <p:cNvPr id="58" name="Group 57"/>
          <p:cNvGrpSpPr/>
          <p:nvPr/>
        </p:nvGrpSpPr>
        <p:grpSpPr>
          <a:xfrm>
            <a:off x="4618037" y="1363662"/>
            <a:ext cx="1225766" cy="1225766"/>
            <a:chOff x="4618037" y="1363662"/>
            <a:chExt cx="1225766" cy="1225766"/>
          </a:xfrm>
        </p:grpSpPr>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8037" y="1363662"/>
              <a:ext cx="1225766" cy="1225766"/>
            </a:xfrm>
            <a:prstGeom prst="rect">
              <a:avLst/>
            </a:prstGeom>
          </p:spPr>
        </p:pic>
        <p:sp>
          <p:nvSpPr>
            <p:cNvPr id="39" name="TextBox 38"/>
            <p:cNvSpPr txBox="1"/>
            <p:nvPr/>
          </p:nvSpPr>
          <p:spPr>
            <a:xfrm>
              <a:off x="4618037" y="1997390"/>
              <a:ext cx="457200"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solidFill>
                    <a:srgbClr val="FFFFFF"/>
                  </a:solidFill>
                </a:rPr>
                <a:t>A</a:t>
              </a:r>
            </a:p>
          </p:txBody>
        </p:sp>
      </p:grpSp>
      <p:grpSp>
        <p:nvGrpSpPr>
          <p:cNvPr id="59" name="Group 58"/>
          <p:cNvGrpSpPr/>
          <p:nvPr/>
        </p:nvGrpSpPr>
        <p:grpSpPr>
          <a:xfrm>
            <a:off x="6188840" y="1363662"/>
            <a:ext cx="1281000" cy="1225766"/>
            <a:chOff x="6188840" y="1363662"/>
            <a:chExt cx="1281000" cy="1225766"/>
          </a:xfrm>
        </p:grpSpPr>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44074" y="1363662"/>
              <a:ext cx="1225766" cy="1225766"/>
            </a:xfrm>
            <a:prstGeom prst="rect">
              <a:avLst/>
            </a:prstGeom>
          </p:spPr>
        </p:pic>
        <p:sp>
          <p:nvSpPr>
            <p:cNvPr id="40" name="TextBox 39"/>
            <p:cNvSpPr txBox="1"/>
            <p:nvPr/>
          </p:nvSpPr>
          <p:spPr>
            <a:xfrm>
              <a:off x="6188840" y="1997390"/>
              <a:ext cx="457200"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solidFill>
                    <a:srgbClr val="FFFFFF"/>
                  </a:solidFill>
                </a:rPr>
                <a:t>B</a:t>
              </a:r>
            </a:p>
          </p:txBody>
        </p:sp>
      </p:grpSp>
      <p:grpSp>
        <p:nvGrpSpPr>
          <p:cNvPr id="60" name="Group 59"/>
          <p:cNvGrpSpPr/>
          <p:nvPr/>
        </p:nvGrpSpPr>
        <p:grpSpPr>
          <a:xfrm>
            <a:off x="7870111" y="1363662"/>
            <a:ext cx="1225766" cy="1225766"/>
            <a:chOff x="7870111" y="1363662"/>
            <a:chExt cx="1225766" cy="1225766"/>
          </a:xfrm>
        </p:grpSpPr>
        <p:pic>
          <p:nvPicPr>
            <p:cNvPr id="30"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70111" y="1363662"/>
              <a:ext cx="1225766" cy="1225766"/>
            </a:xfrm>
            <a:prstGeom prst="rect">
              <a:avLst/>
            </a:prstGeom>
          </p:spPr>
        </p:pic>
        <p:sp>
          <p:nvSpPr>
            <p:cNvPr id="41" name="TextBox 40"/>
            <p:cNvSpPr txBox="1"/>
            <p:nvPr/>
          </p:nvSpPr>
          <p:spPr>
            <a:xfrm>
              <a:off x="7870111" y="1997390"/>
              <a:ext cx="457200"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solidFill>
                    <a:srgbClr val="FFFFFF"/>
                  </a:solidFill>
                </a:rPr>
                <a:t>C</a:t>
              </a:r>
            </a:p>
          </p:txBody>
        </p:sp>
      </p:grpSp>
      <p:grpSp>
        <p:nvGrpSpPr>
          <p:cNvPr id="61" name="Group 60"/>
          <p:cNvGrpSpPr/>
          <p:nvPr/>
        </p:nvGrpSpPr>
        <p:grpSpPr>
          <a:xfrm>
            <a:off x="9489084" y="1371808"/>
            <a:ext cx="1232830" cy="1225766"/>
            <a:chOff x="9489084" y="1371808"/>
            <a:chExt cx="1232830" cy="1225766"/>
          </a:xfrm>
        </p:grpSpPr>
        <p:pic>
          <p:nvPicPr>
            <p:cNvPr id="31" name="Pictur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96148" y="1371808"/>
              <a:ext cx="1225766" cy="1225766"/>
            </a:xfrm>
            <a:prstGeom prst="rect">
              <a:avLst/>
            </a:prstGeom>
          </p:spPr>
        </p:pic>
        <p:sp>
          <p:nvSpPr>
            <p:cNvPr id="42" name="TextBox 41"/>
            <p:cNvSpPr txBox="1"/>
            <p:nvPr/>
          </p:nvSpPr>
          <p:spPr>
            <a:xfrm>
              <a:off x="9489084" y="1997390"/>
              <a:ext cx="457200"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solidFill>
                    <a:srgbClr val="FFFFFF"/>
                  </a:solidFill>
                </a:rPr>
                <a:t>D</a:t>
              </a:r>
            </a:p>
          </p:txBody>
        </p:sp>
      </p:grpSp>
      <p:grpSp>
        <p:nvGrpSpPr>
          <p:cNvPr id="81" name="Group 80"/>
          <p:cNvGrpSpPr/>
          <p:nvPr/>
        </p:nvGrpSpPr>
        <p:grpSpPr>
          <a:xfrm>
            <a:off x="3094037" y="4862766"/>
            <a:ext cx="1025577" cy="1225296"/>
            <a:chOff x="4452514" y="5021642"/>
            <a:chExt cx="1025577" cy="1225296"/>
          </a:xfrm>
        </p:grpSpPr>
        <p:pic>
          <p:nvPicPr>
            <p:cNvPr id="38" name="Picture 3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52514" y="5021642"/>
              <a:ext cx="1025577" cy="1225296"/>
            </a:xfrm>
            <a:prstGeom prst="rect">
              <a:avLst/>
            </a:prstGeom>
          </p:spPr>
        </p:pic>
        <p:sp>
          <p:nvSpPr>
            <p:cNvPr id="44" name="TextBox 43"/>
            <p:cNvSpPr txBox="1"/>
            <p:nvPr/>
          </p:nvSpPr>
          <p:spPr>
            <a:xfrm>
              <a:off x="4620221" y="5492099"/>
              <a:ext cx="457200"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solidFill>
                    <a:srgbClr val="FFFFFF"/>
                  </a:solidFill>
                </a:rPr>
                <a:t>E</a:t>
              </a:r>
            </a:p>
          </p:txBody>
        </p:sp>
      </p:grpSp>
      <p:sp>
        <p:nvSpPr>
          <p:cNvPr id="64" name="Rectangle 63"/>
          <p:cNvSpPr/>
          <p:nvPr/>
        </p:nvSpPr>
        <p:spPr bwMode="auto">
          <a:xfrm>
            <a:off x="9258584" y="4875338"/>
            <a:ext cx="158153" cy="222124"/>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5" name="Rectangle 64"/>
          <p:cNvSpPr/>
          <p:nvPr/>
        </p:nvSpPr>
        <p:spPr bwMode="auto">
          <a:xfrm>
            <a:off x="9258584" y="5411654"/>
            <a:ext cx="158153" cy="222124"/>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6" name="Rectangle 65"/>
          <p:cNvSpPr/>
          <p:nvPr/>
        </p:nvSpPr>
        <p:spPr bwMode="auto">
          <a:xfrm>
            <a:off x="9258584" y="5987253"/>
            <a:ext cx="158153" cy="222124"/>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08" name="Group 107"/>
          <p:cNvGrpSpPr/>
          <p:nvPr/>
        </p:nvGrpSpPr>
        <p:grpSpPr>
          <a:xfrm>
            <a:off x="8351837" y="3895759"/>
            <a:ext cx="4267200" cy="3182902"/>
            <a:chOff x="8351837" y="3895759"/>
            <a:chExt cx="4267200" cy="3182902"/>
          </a:xfrm>
        </p:grpSpPr>
        <p:sp>
          <p:nvSpPr>
            <p:cNvPr id="63" name="Rectangle 62"/>
            <p:cNvSpPr/>
            <p:nvPr/>
          </p:nvSpPr>
          <p:spPr bwMode="auto">
            <a:xfrm>
              <a:off x="9340537" y="3945494"/>
              <a:ext cx="3278500" cy="3133167"/>
            </a:xfrm>
            <a:prstGeom prst="rect">
              <a:avLst/>
            </a:prstGeom>
            <a:noFill/>
            <a:ln>
              <a:solidFill>
                <a:srgbClr val="333333"/>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1" name="Picture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51837" y="3895759"/>
              <a:ext cx="2788430" cy="2788430"/>
            </a:xfrm>
            <a:prstGeom prst="rect">
              <a:avLst/>
            </a:prstGeom>
          </p:spPr>
        </p:pic>
        <p:sp>
          <p:nvSpPr>
            <p:cNvPr id="8" name="TextBox 7"/>
            <p:cNvSpPr txBox="1"/>
            <p:nvPr/>
          </p:nvSpPr>
          <p:spPr>
            <a:xfrm>
              <a:off x="8626404" y="4116604"/>
              <a:ext cx="1785073"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solidFill>
                    <a:srgbClr val="FFFFFF"/>
                  </a:solidFill>
                  <a:latin typeface="Segoe UI Light"/>
                </a:rPr>
                <a:t>Key Store</a:t>
              </a:r>
            </a:p>
          </p:txBody>
        </p:sp>
      </p:grpSp>
      <p:grpSp>
        <p:nvGrpSpPr>
          <p:cNvPr id="45" name="Group 44"/>
          <p:cNvGrpSpPr/>
          <p:nvPr/>
        </p:nvGrpSpPr>
        <p:grpSpPr>
          <a:xfrm>
            <a:off x="10986670" y="4025069"/>
            <a:ext cx="707704" cy="707704"/>
            <a:chOff x="3856036" y="2930316"/>
            <a:chExt cx="707704" cy="707704"/>
          </a:xfrm>
        </p:grpSpPr>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856036" y="2930316"/>
              <a:ext cx="707704" cy="707704"/>
            </a:xfrm>
            <a:prstGeom prst="rect">
              <a:avLst/>
            </a:prstGeom>
          </p:spPr>
        </p:pic>
        <p:sp>
          <p:nvSpPr>
            <p:cNvPr id="43" name="TextBox 42"/>
            <p:cNvSpPr txBox="1"/>
            <p:nvPr/>
          </p:nvSpPr>
          <p:spPr>
            <a:xfrm>
              <a:off x="4053619" y="2946587"/>
              <a:ext cx="457200"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rgbClr val="FFFFFF"/>
                  </a:solidFill>
                </a:rPr>
                <a:t>A</a:t>
              </a:r>
            </a:p>
          </p:txBody>
        </p:sp>
      </p:grpSp>
      <p:grpSp>
        <p:nvGrpSpPr>
          <p:cNvPr id="67" name="Group 66"/>
          <p:cNvGrpSpPr/>
          <p:nvPr/>
        </p:nvGrpSpPr>
        <p:grpSpPr>
          <a:xfrm>
            <a:off x="11366983" y="4466105"/>
            <a:ext cx="707704" cy="707704"/>
            <a:chOff x="3856036" y="2930316"/>
            <a:chExt cx="707704" cy="707704"/>
          </a:xfrm>
        </p:grpSpPr>
        <p:pic>
          <p:nvPicPr>
            <p:cNvPr id="68" name="Picture 6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856036" y="2930316"/>
              <a:ext cx="707704" cy="707704"/>
            </a:xfrm>
            <a:prstGeom prst="rect">
              <a:avLst/>
            </a:prstGeom>
          </p:spPr>
        </p:pic>
        <p:sp>
          <p:nvSpPr>
            <p:cNvPr id="69" name="TextBox 68"/>
            <p:cNvSpPr txBox="1"/>
            <p:nvPr/>
          </p:nvSpPr>
          <p:spPr>
            <a:xfrm>
              <a:off x="4053619" y="2946587"/>
              <a:ext cx="457200"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rgbClr val="FFFFFF"/>
                  </a:solidFill>
                </a:rPr>
                <a:t>B</a:t>
              </a:r>
            </a:p>
          </p:txBody>
        </p:sp>
      </p:grpSp>
      <p:grpSp>
        <p:nvGrpSpPr>
          <p:cNvPr id="70" name="Group 69"/>
          <p:cNvGrpSpPr/>
          <p:nvPr/>
        </p:nvGrpSpPr>
        <p:grpSpPr>
          <a:xfrm>
            <a:off x="11550999" y="5097462"/>
            <a:ext cx="707704" cy="707704"/>
            <a:chOff x="3856036" y="2930316"/>
            <a:chExt cx="707704" cy="707704"/>
          </a:xfrm>
        </p:grpSpPr>
        <p:pic>
          <p:nvPicPr>
            <p:cNvPr id="71" name="Picture 7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856036" y="2930316"/>
              <a:ext cx="707704" cy="707704"/>
            </a:xfrm>
            <a:prstGeom prst="rect">
              <a:avLst/>
            </a:prstGeom>
          </p:spPr>
        </p:pic>
        <p:sp>
          <p:nvSpPr>
            <p:cNvPr id="72" name="TextBox 71"/>
            <p:cNvSpPr txBox="1"/>
            <p:nvPr/>
          </p:nvSpPr>
          <p:spPr>
            <a:xfrm>
              <a:off x="4053619" y="2946587"/>
              <a:ext cx="457200"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rgbClr val="FFFFFF"/>
                  </a:solidFill>
                </a:rPr>
                <a:t>C</a:t>
              </a:r>
            </a:p>
          </p:txBody>
        </p:sp>
      </p:grpSp>
      <p:grpSp>
        <p:nvGrpSpPr>
          <p:cNvPr id="73" name="Group 72"/>
          <p:cNvGrpSpPr/>
          <p:nvPr/>
        </p:nvGrpSpPr>
        <p:grpSpPr>
          <a:xfrm>
            <a:off x="11630614" y="5694420"/>
            <a:ext cx="707704" cy="707704"/>
            <a:chOff x="3856036" y="2930316"/>
            <a:chExt cx="707704" cy="707704"/>
          </a:xfrm>
        </p:grpSpPr>
        <p:pic>
          <p:nvPicPr>
            <p:cNvPr id="74" name="Picture 7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856036" y="2930316"/>
              <a:ext cx="707704" cy="707704"/>
            </a:xfrm>
            <a:prstGeom prst="rect">
              <a:avLst/>
            </a:prstGeom>
          </p:spPr>
        </p:pic>
        <p:sp>
          <p:nvSpPr>
            <p:cNvPr id="75" name="TextBox 74"/>
            <p:cNvSpPr txBox="1"/>
            <p:nvPr/>
          </p:nvSpPr>
          <p:spPr>
            <a:xfrm>
              <a:off x="4053619" y="2946587"/>
              <a:ext cx="457200"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rgbClr val="FFFFFF"/>
                  </a:solidFill>
                </a:rPr>
                <a:t>D</a:t>
              </a:r>
            </a:p>
          </p:txBody>
        </p:sp>
      </p:grpSp>
      <p:grpSp>
        <p:nvGrpSpPr>
          <p:cNvPr id="80" name="Group 79"/>
          <p:cNvGrpSpPr/>
          <p:nvPr/>
        </p:nvGrpSpPr>
        <p:grpSpPr>
          <a:xfrm>
            <a:off x="103095" y="3879350"/>
            <a:ext cx="2788920" cy="2788920"/>
            <a:chOff x="2486538" y="4875338"/>
            <a:chExt cx="1949667" cy="1949667"/>
          </a:xfrm>
        </p:grpSpPr>
        <p:grpSp>
          <p:nvGrpSpPr>
            <p:cNvPr id="76" name="Big DB"/>
            <p:cNvGrpSpPr/>
            <p:nvPr/>
          </p:nvGrpSpPr>
          <p:grpSpPr>
            <a:xfrm>
              <a:off x="2486538" y="4875338"/>
              <a:ext cx="1949667" cy="1949667"/>
              <a:chOff x="-67080" y="2610965"/>
              <a:chExt cx="2709682" cy="2709682"/>
            </a:xfrm>
          </p:grpSpPr>
          <p:sp>
            <p:nvSpPr>
              <p:cNvPr id="77" name="Rounded Rectangle 76"/>
              <p:cNvSpPr/>
              <p:nvPr/>
            </p:nvSpPr>
            <p:spPr bwMode="auto">
              <a:xfrm>
                <a:off x="170919" y="2887662"/>
                <a:ext cx="2237318" cy="1936145"/>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8" name="Picture 7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080" y="2610965"/>
                <a:ext cx="2709682" cy="2709682"/>
              </a:xfrm>
              <a:prstGeom prst="rect">
                <a:avLst/>
              </a:prstGeom>
            </p:spPr>
          </p:pic>
        </p:grpSp>
        <p:sp>
          <p:nvSpPr>
            <p:cNvPr id="79" name="TextBox 78"/>
            <p:cNvSpPr txBox="1"/>
            <p:nvPr/>
          </p:nvSpPr>
          <p:spPr>
            <a:xfrm>
              <a:off x="2566201" y="5087424"/>
              <a:ext cx="1785073" cy="400196"/>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solidFill>
                    <a:srgbClr val="FFFFFF"/>
                  </a:solidFill>
                  <a:latin typeface="Segoe UI Light"/>
                </a:rPr>
                <a:t>Content DB</a:t>
              </a:r>
            </a:p>
          </p:txBody>
        </p:sp>
      </p:grpSp>
      <p:grpSp>
        <p:nvGrpSpPr>
          <p:cNvPr id="92" name="Group 91"/>
          <p:cNvGrpSpPr/>
          <p:nvPr/>
        </p:nvGrpSpPr>
        <p:grpSpPr>
          <a:xfrm>
            <a:off x="10094174" y="3192462"/>
            <a:ext cx="1272809" cy="1272809"/>
            <a:chOff x="10094174" y="3192462"/>
            <a:chExt cx="1272809" cy="1272809"/>
          </a:xfrm>
        </p:grpSpPr>
        <p:grpSp>
          <p:nvGrpSpPr>
            <p:cNvPr id="91" name="Group 90"/>
            <p:cNvGrpSpPr/>
            <p:nvPr/>
          </p:nvGrpSpPr>
          <p:grpSpPr>
            <a:xfrm>
              <a:off x="10336875" y="3625534"/>
              <a:ext cx="797638" cy="753076"/>
              <a:chOff x="10336875" y="3625534"/>
              <a:chExt cx="797638" cy="753076"/>
            </a:xfrm>
          </p:grpSpPr>
          <p:sp>
            <p:nvSpPr>
              <p:cNvPr id="82" name="Oval 81"/>
              <p:cNvSpPr/>
              <p:nvPr/>
            </p:nvSpPr>
            <p:spPr bwMode="auto">
              <a:xfrm>
                <a:off x="10434317" y="3769010"/>
                <a:ext cx="593667" cy="609600"/>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9" name="Oval 88"/>
              <p:cNvSpPr/>
              <p:nvPr/>
            </p:nvSpPr>
            <p:spPr bwMode="auto">
              <a:xfrm>
                <a:off x="10516752" y="3672121"/>
                <a:ext cx="617761" cy="609600"/>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0" name="Oval 89"/>
              <p:cNvSpPr/>
              <p:nvPr/>
            </p:nvSpPr>
            <p:spPr bwMode="auto">
              <a:xfrm>
                <a:off x="10336875" y="3625534"/>
                <a:ext cx="593667" cy="609600"/>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3" name="Picture 2"/>
            <p:cNvPicPr>
              <a:picLocks noChangeAspect="1"/>
            </p:cNvPicPr>
            <p:nvPr/>
          </p:nvPicPr>
          <p:blipFill>
            <a:blip r:embed="rId9">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0094174" y="3192462"/>
              <a:ext cx="1272809" cy="1272809"/>
            </a:xfrm>
            <a:prstGeom prst="rect">
              <a:avLst/>
            </a:prstGeom>
          </p:spPr>
        </p:pic>
      </p:grpSp>
      <p:grpSp>
        <p:nvGrpSpPr>
          <p:cNvPr id="95" name="Group 94"/>
          <p:cNvGrpSpPr/>
          <p:nvPr/>
        </p:nvGrpSpPr>
        <p:grpSpPr>
          <a:xfrm>
            <a:off x="10990286" y="4018502"/>
            <a:ext cx="704088" cy="720216"/>
            <a:chOff x="4427537" y="4025069"/>
            <a:chExt cx="704088" cy="720216"/>
          </a:xfrm>
        </p:grpSpPr>
        <p:pic>
          <p:nvPicPr>
            <p:cNvPr id="93" name="Picture 92"/>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H="1">
              <a:off x="4427537" y="4041197"/>
              <a:ext cx="704088" cy="704088"/>
            </a:xfrm>
            <a:prstGeom prst="rect">
              <a:avLst/>
            </a:prstGeom>
          </p:spPr>
        </p:pic>
        <p:sp>
          <p:nvSpPr>
            <p:cNvPr id="94" name="TextBox 93"/>
            <p:cNvSpPr txBox="1"/>
            <p:nvPr/>
          </p:nvSpPr>
          <p:spPr>
            <a:xfrm>
              <a:off x="4596634" y="4025069"/>
              <a:ext cx="457200"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rgbClr val="FFFFFF"/>
                  </a:solidFill>
                </a:rPr>
                <a:t>A</a:t>
              </a:r>
              <a:endParaRPr lang="en-US" sz="2400" dirty="0" smtClean="0">
                <a:gradFill>
                  <a:gsLst>
                    <a:gs pos="2917">
                      <a:srgbClr val="505050"/>
                    </a:gs>
                    <a:gs pos="30000">
                      <a:srgbClr val="505050"/>
                    </a:gs>
                  </a:gsLst>
                  <a:lin ang="5400000" scaled="0"/>
                </a:gradFill>
              </a:endParaRPr>
            </a:p>
          </p:txBody>
        </p:sp>
      </p:grpSp>
      <p:grpSp>
        <p:nvGrpSpPr>
          <p:cNvPr id="99" name="Group 98"/>
          <p:cNvGrpSpPr/>
          <p:nvPr/>
        </p:nvGrpSpPr>
        <p:grpSpPr>
          <a:xfrm>
            <a:off x="11384628" y="4447185"/>
            <a:ext cx="704088" cy="720216"/>
            <a:chOff x="4427537" y="4025069"/>
            <a:chExt cx="704088" cy="720216"/>
          </a:xfrm>
        </p:grpSpPr>
        <p:pic>
          <p:nvPicPr>
            <p:cNvPr id="100" name="Picture 99"/>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H="1">
              <a:off x="4427537" y="4041197"/>
              <a:ext cx="704088" cy="704088"/>
            </a:xfrm>
            <a:prstGeom prst="rect">
              <a:avLst/>
            </a:prstGeom>
          </p:spPr>
        </p:pic>
        <p:sp>
          <p:nvSpPr>
            <p:cNvPr id="101" name="TextBox 100"/>
            <p:cNvSpPr txBox="1"/>
            <p:nvPr/>
          </p:nvSpPr>
          <p:spPr>
            <a:xfrm>
              <a:off x="4596634" y="4025069"/>
              <a:ext cx="457200"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rgbClr val="FFFFFF"/>
                  </a:solidFill>
                </a:rPr>
                <a:t>B</a:t>
              </a:r>
              <a:endParaRPr lang="en-US" sz="2400" dirty="0" smtClean="0">
                <a:gradFill>
                  <a:gsLst>
                    <a:gs pos="2917">
                      <a:srgbClr val="505050"/>
                    </a:gs>
                    <a:gs pos="30000">
                      <a:srgbClr val="505050"/>
                    </a:gs>
                  </a:gsLst>
                  <a:lin ang="5400000" scaled="0"/>
                </a:gradFill>
              </a:endParaRPr>
            </a:p>
          </p:txBody>
        </p:sp>
      </p:grpSp>
      <p:grpSp>
        <p:nvGrpSpPr>
          <p:cNvPr id="102" name="Group 101"/>
          <p:cNvGrpSpPr/>
          <p:nvPr/>
        </p:nvGrpSpPr>
        <p:grpSpPr>
          <a:xfrm>
            <a:off x="11547478" y="5078542"/>
            <a:ext cx="704088" cy="720216"/>
            <a:chOff x="4427537" y="4025069"/>
            <a:chExt cx="704088" cy="720216"/>
          </a:xfrm>
        </p:grpSpPr>
        <p:pic>
          <p:nvPicPr>
            <p:cNvPr id="103" name="Picture 102"/>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H="1">
              <a:off x="4427537" y="4041197"/>
              <a:ext cx="704088" cy="704088"/>
            </a:xfrm>
            <a:prstGeom prst="rect">
              <a:avLst/>
            </a:prstGeom>
          </p:spPr>
        </p:pic>
        <p:sp>
          <p:nvSpPr>
            <p:cNvPr id="104" name="TextBox 103"/>
            <p:cNvSpPr txBox="1"/>
            <p:nvPr/>
          </p:nvSpPr>
          <p:spPr>
            <a:xfrm>
              <a:off x="4596634" y="4025069"/>
              <a:ext cx="457200"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rgbClr val="FFFFFF"/>
                  </a:solidFill>
                </a:rPr>
                <a:t>C</a:t>
              </a:r>
              <a:endParaRPr lang="en-US" sz="2400" dirty="0" smtClean="0">
                <a:gradFill>
                  <a:gsLst>
                    <a:gs pos="2917">
                      <a:srgbClr val="505050"/>
                    </a:gs>
                    <a:gs pos="30000">
                      <a:srgbClr val="505050"/>
                    </a:gs>
                  </a:gsLst>
                  <a:lin ang="5400000" scaled="0"/>
                </a:gradFill>
              </a:endParaRPr>
            </a:p>
          </p:txBody>
        </p:sp>
      </p:grpSp>
      <p:grpSp>
        <p:nvGrpSpPr>
          <p:cNvPr id="105" name="Group 104"/>
          <p:cNvGrpSpPr/>
          <p:nvPr/>
        </p:nvGrpSpPr>
        <p:grpSpPr>
          <a:xfrm>
            <a:off x="11623487" y="5677014"/>
            <a:ext cx="704088" cy="720216"/>
            <a:chOff x="4427537" y="4025069"/>
            <a:chExt cx="704088" cy="720216"/>
          </a:xfrm>
        </p:grpSpPr>
        <p:pic>
          <p:nvPicPr>
            <p:cNvPr id="106" name="Picture 105"/>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H="1">
              <a:off x="4427537" y="4041197"/>
              <a:ext cx="704088" cy="704088"/>
            </a:xfrm>
            <a:prstGeom prst="rect">
              <a:avLst/>
            </a:prstGeom>
          </p:spPr>
        </p:pic>
        <p:sp>
          <p:nvSpPr>
            <p:cNvPr id="107" name="TextBox 106"/>
            <p:cNvSpPr txBox="1"/>
            <p:nvPr/>
          </p:nvSpPr>
          <p:spPr>
            <a:xfrm>
              <a:off x="4596634" y="4025069"/>
              <a:ext cx="457200"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rgbClr val="FFFFFF"/>
                  </a:solidFill>
                </a:rPr>
                <a:t>D</a:t>
              </a:r>
              <a:endParaRPr lang="en-US" sz="2400" dirty="0" smtClean="0">
                <a:gradFill>
                  <a:gsLst>
                    <a:gs pos="2917">
                      <a:srgbClr val="505050"/>
                    </a:gs>
                    <a:gs pos="30000">
                      <a:srgbClr val="505050"/>
                    </a:gs>
                  </a:gsLst>
                  <a:lin ang="5400000" scaled="0"/>
                </a:gradFill>
              </a:endParaRPr>
            </a:p>
          </p:txBody>
        </p:sp>
      </p:grpSp>
      <p:pic>
        <p:nvPicPr>
          <p:cNvPr id="5" name="Thief 1"/>
          <p:cNvPicPr>
            <a:picLocks noChangeAspect="1"/>
          </p:cNvPicPr>
          <p:nvPr/>
        </p:nvPicPr>
        <p:blipFill rotWithShape="1">
          <a:blip r:embed="rId10">
            <a:duotone>
              <a:prstClr val="black"/>
              <a:srgbClr val="333333">
                <a:tint val="45000"/>
                <a:satMod val="400000"/>
              </a:srgbClr>
            </a:duotone>
            <a:lum bright="20000" contrast="-20000"/>
            <a:extLst>
              <a:ext uri="{28A0092B-C50C-407E-A947-70E740481C1C}">
                <a14:useLocalDpi xmlns:a14="http://schemas.microsoft.com/office/drawing/2010/main" val="0"/>
              </a:ext>
            </a:extLst>
          </a:blip>
          <a:srcRect b="53141"/>
          <a:stretch/>
        </p:blipFill>
        <p:spPr>
          <a:xfrm flipH="1">
            <a:off x="2913855" y="7647697"/>
            <a:ext cx="2964612" cy="1136866"/>
          </a:xfrm>
          <a:prstGeom prst="rect">
            <a:avLst/>
          </a:prstGeom>
        </p:spPr>
      </p:pic>
      <p:pic>
        <p:nvPicPr>
          <p:cNvPr id="83" name="Thief 2"/>
          <p:cNvPicPr>
            <a:picLocks noChangeAspect="1"/>
          </p:cNvPicPr>
          <p:nvPr/>
        </p:nvPicPr>
        <p:blipFill rotWithShape="1">
          <a:blip r:embed="rId10">
            <a:duotone>
              <a:prstClr val="black"/>
              <a:srgbClr val="333333">
                <a:tint val="45000"/>
                <a:satMod val="400000"/>
              </a:srgbClr>
            </a:duotone>
            <a:lum bright="20000" contrast="-20000"/>
            <a:extLst>
              <a:ext uri="{28A0092B-C50C-407E-A947-70E740481C1C}">
                <a14:useLocalDpi xmlns:a14="http://schemas.microsoft.com/office/drawing/2010/main" val="0"/>
              </a:ext>
            </a:extLst>
          </a:blip>
          <a:srcRect l="43886" b="41827"/>
          <a:stretch/>
        </p:blipFill>
        <p:spPr>
          <a:xfrm flipH="1" flipV="1">
            <a:off x="12467818" y="-47689"/>
            <a:ext cx="1663546" cy="1411351"/>
          </a:xfrm>
          <a:prstGeom prst="rect">
            <a:avLst/>
          </a:prstGeom>
        </p:spPr>
      </p:pic>
      <p:pic>
        <p:nvPicPr>
          <p:cNvPr id="84" name="Thief 3"/>
          <p:cNvPicPr>
            <a:picLocks noChangeAspect="1"/>
          </p:cNvPicPr>
          <p:nvPr/>
        </p:nvPicPr>
        <p:blipFill rotWithShape="1">
          <a:blip r:embed="rId10">
            <a:duotone>
              <a:prstClr val="black"/>
              <a:srgbClr val="333333">
                <a:tint val="45000"/>
                <a:satMod val="400000"/>
              </a:srgbClr>
            </a:duotone>
            <a:lum bright="20000" contrast="-20000"/>
            <a:extLst>
              <a:ext uri="{28A0092B-C50C-407E-A947-70E740481C1C}">
                <a14:useLocalDpi xmlns:a14="http://schemas.microsoft.com/office/drawing/2010/main" val="0"/>
              </a:ext>
            </a:extLst>
          </a:blip>
          <a:srcRect b="735"/>
          <a:stretch/>
        </p:blipFill>
        <p:spPr>
          <a:xfrm rot="19315562">
            <a:off x="5948760" y="7562914"/>
            <a:ext cx="2964612" cy="2408318"/>
          </a:xfrm>
          <a:prstGeom prst="rect">
            <a:avLst/>
          </a:prstGeom>
        </p:spPr>
      </p:pic>
      <p:grpSp>
        <p:nvGrpSpPr>
          <p:cNvPr id="55" name="Group 54"/>
          <p:cNvGrpSpPr/>
          <p:nvPr/>
        </p:nvGrpSpPr>
        <p:grpSpPr>
          <a:xfrm>
            <a:off x="10830401" y="6064563"/>
            <a:ext cx="707704" cy="707704"/>
            <a:chOff x="3856036" y="2930316"/>
            <a:chExt cx="707704" cy="707704"/>
          </a:xfrm>
        </p:grpSpPr>
        <p:pic>
          <p:nvPicPr>
            <p:cNvPr id="56" name="Picture 5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856036" y="2930316"/>
              <a:ext cx="707704" cy="707704"/>
            </a:xfrm>
            <a:prstGeom prst="rect">
              <a:avLst/>
            </a:prstGeom>
          </p:spPr>
        </p:pic>
        <p:sp>
          <p:nvSpPr>
            <p:cNvPr id="57" name="TextBox 56"/>
            <p:cNvSpPr txBox="1"/>
            <p:nvPr/>
          </p:nvSpPr>
          <p:spPr>
            <a:xfrm>
              <a:off x="4053619" y="2946587"/>
              <a:ext cx="457200"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rgbClr val="FFFFFF"/>
                  </a:solidFill>
                </a:rPr>
                <a:t>E</a:t>
              </a:r>
            </a:p>
          </p:txBody>
        </p:sp>
      </p:grpSp>
      <p:sp>
        <p:nvSpPr>
          <p:cNvPr id="6" name="Rounded Rectangle 5"/>
          <p:cNvSpPr/>
          <p:nvPr/>
        </p:nvSpPr>
        <p:spPr bwMode="auto">
          <a:xfrm>
            <a:off x="2914864" y="4281721"/>
            <a:ext cx="1447800" cy="456997"/>
          </a:xfrm>
          <a:prstGeom prst="roundRect">
            <a:avLst/>
          </a:prstGeom>
          <a:solidFill>
            <a:srgbClr val="33333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latin typeface="Segoe UI Light"/>
              </a:rPr>
              <a:t>crypto</a:t>
            </a:r>
            <a:endParaRPr lang="en-US" sz="2000" dirty="0">
              <a:gradFill>
                <a:gsLst>
                  <a:gs pos="0">
                    <a:srgbClr val="FFFFFF"/>
                  </a:gs>
                  <a:gs pos="100000">
                    <a:srgbClr val="FFFFFF"/>
                  </a:gs>
                </a:gsLst>
                <a:lin ang="5400000" scaled="0"/>
              </a:gradFill>
              <a:latin typeface="Segoe UI Light"/>
            </a:endParaRPr>
          </a:p>
        </p:txBody>
      </p:sp>
      <p:sp>
        <p:nvSpPr>
          <p:cNvPr id="2" name="Rectangle 1"/>
          <p:cNvSpPr/>
          <p:nvPr/>
        </p:nvSpPr>
        <p:spPr bwMode="auto">
          <a:xfrm>
            <a:off x="-19476" y="1212849"/>
            <a:ext cx="12450980" cy="5781676"/>
          </a:xfrm>
          <a:prstGeom prst="rect">
            <a:avLst/>
          </a:prstGeom>
          <a:solidFill>
            <a:srgbClr val="FFFFFF">
              <a:alpha val="83137"/>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88" name="Group 87"/>
          <p:cNvGrpSpPr/>
          <p:nvPr/>
        </p:nvGrpSpPr>
        <p:grpSpPr>
          <a:xfrm>
            <a:off x="2179637" y="1851187"/>
            <a:ext cx="6699001" cy="3292150"/>
            <a:chOff x="2179637" y="1851187"/>
            <a:chExt cx="6699001" cy="3292150"/>
          </a:xfrm>
        </p:grpSpPr>
        <p:pic>
          <p:nvPicPr>
            <p:cNvPr id="96" name="Picture 95"/>
            <p:cNvPicPr>
              <a:picLocks noChangeAspect="1"/>
            </p:cNvPicPr>
            <p:nvPr/>
          </p:nvPicPr>
          <p:blipFill rotWithShape="1">
            <a:blip r:embed="rId11">
              <a:extLst>
                <a:ext uri="{28A0092B-C50C-407E-A947-70E740481C1C}">
                  <a14:useLocalDpi xmlns:a14="http://schemas.microsoft.com/office/drawing/2010/main" val="0"/>
                </a:ext>
              </a:extLst>
            </a:blip>
            <a:srcRect r="65390"/>
            <a:stretch/>
          </p:blipFill>
          <p:spPr>
            <a:xfrm>
              <a:off x="2179637" y="1851187"/>
              <a:ext cx="3028782" cy="3292150"/>
            </a:xfrm>
            <a:prstGeom prst="rect">
              <a:avLst/>
            </a:prstGeom>
          </p:spPr>
        </p:pic>
        <p:sp>
          <p:nvSpPr>
            <p:cNvPr id="97" name="TextBox 96"/>
            <p:cNvSpPr txBox="1"/>
            <p:nvPr/>
          </p:nvSpPr>
          <p:spPr>
            <a:xfrm>
              <a:off x="4846637" y="2867859"/>
              <a:ext cx="4032001" cy="1258806"/>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rgbClr val="505050"/>
                      </a:gs>
                      <a:gs pos="30000">
                        <a:srgbClr val="505050"/>
                      </a:gs>
                    </a:gsLst>
                    <a:lin ang="5400000" scaled="0"/>
                  </a:gradFill>
                  <a:latin typeface="Segoe UI Light"/>
                </a:rPr>
                <a:t>Unlimited Storage.</a:t>
              </a:r>
            </a:p>
            <a:p>
              <a:pPr>
                <a:lnSpc>
                  <a:spcPct val="90000"/>
                </a:lnSpc>
                <a:spcAft>
                  <a:spcPts val="600"/>
                </a:spcAft>
              </a:pPr>
              <a:r>
                <a:rPr lang="en-US" sz="3200" dirty="0" smtClean="0">
                  <a:gradFill>
                    <a:gsLst>
                      <a:gs pos="2917">
                        <a:srgbClr val="505050"/>
                      </a:gs>
                      <a:gs pos="30000">
                        <a:srgbClr val="505050"/>
                      </a:gs>
                    </a:gsLst>
                    <a:lin ang="5400000" scaled="0"/>
                  </a:gradFill>
                  <a:latin typeface="Segoe UI Light"/>
                </a:rPr>
                <a:t>Unparalleled Security.</a:t>
              </a:r>
            </a:p>
          </p:txBody>
        </p:sp>
      </p:grpSp>
    </p:spTree>
    <p:extLst>
      <p:ext uri="{BB962C8B-B14F-4D97-AF65-F5344CB8AC3E}">
        <p14:creationId xmlns:p14="http://schemas.microsoft.com/office/powerpoint/2010/main" val="3647522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2" presetClass="entr" presetSubtype="8"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0-#ppt_w/2"/>
                                          </p:val>
                                        </p:tav>
                                        <p:tav tm="100000">
                                          <p:val>
                                            <p:strVal val="#ppt_x"/>
                                          </p:val>
                                        </p:tav>
                                      </p:tavLst>
                                    </p:anim>
                                    <p:anim calcmode="lin" valueType="num">
                                      <p:cBhvr additive="base">
                                        <p:cTn id="31" dur="500" fill="hold"/>
                                        <p:tgtEl>
                                          <p:spTgt spid="23"/>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fill="hold"/>
                                        <p:tgtEl>
                                          <p:spTgt spid="24"/>
                                        </p:tgtEl>
                                        <p:attrNameLst>
                                          <p:attrName>ppt_x</p:attrName>
                                        </p:attrNameLst>
                                      </p:cBhvr>
                                      <p:tavLst>
                                        <p:tav tm="0">
                                          <p:val>
                                            <p:strVal val="0-#ppt_w/2"/>
                                          </p:val>
                                        </p:tav>
                                        <p:tav tm="100000">
                                          <p:val>
                                            <p:strVal val="#ppt_x"/>
                                          </p:val>
                                        </p:tav>
                                      </p:tavLst>
                                    </p:anim>
                                    <p:anim calcmode="lin" valueType="num">
                                      <p:cBhvr additive="base">
                                        <p:cTn id="35"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fade">
                                      <p:cBhvr>
                                        <p:cTn id="40" dur="1000"/>
                                        <p:tgtEl>
                                          <p:spTgt spid="58"/>
                                        </p:tgtEl>
                                      </p:cBhvr>
                                    </p:animEffect>
                                    <p:anim calcmode="lin" valueType="num">
                                      <p:cBhvr>
                                        <p:cTn id="41" dur="1000" fill="hold"/>
                                        <p:tgtEl>
                                          <p:spTgt spid="58"/>
                                        </p:tgtEl>
                                        <p:attrNameLst>
                                          <p:attrName>ppt_x</p:attrName>
                                        </p:attrNameLst>
                                      </p:cBhvr>
                                      <p:tavLst>
                                        <p:tav tm="0">
                                          <p:val>
                                            <p:strVal val="#ppt_x"/>
                                          </p:val>
                                        </p:tav>
                                        <p:tav tm="100000">
                                          <p:val>
                                            <p:strVal val="#ppt_x"/>
                                          </p:val>
                                        </p:tav>
                                      </p:tavLst>
                                    </p:anim>
                                    <p:anim calcmode="lin" valueType="num">
                                      <p:cBhvr>
                                        <p:cTn id="42" dur="1000" fill="hold"/>
                                        <p:tgtEl>
                                          <p:spTgt spid="58"/>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fade">
                                      <p:cBhvr>
                                        <p:cTn id="45" dur="1000"/>
                                        <p:tgtEl>
                                          <p:spTgt spid="59"/>
                                        </p:tgtEl>
                                      </p:cBhvr>
                                    </p:animEffect>
                                    <p:anim calcmode="lin" valueType="num">
                                      <p:cBhvr>
                                        <p:cTn id="46" dur="1000" fill="hold"/>
                                        <p:tgtEl>
                                          <p:spTgt spid="59"/>
                                        </p:tgtEl>
                                        <p:attrNameLst>
                                          <p:attrName>ppt_x</p:attrName>
                                        </p:attrNameLst>
                                      </p:cBhvr>
                                      <p:tavLst>
                                        <p:tav tm="0">
                                          <p:val>
                                            <p:strVal val="#ppt_x"/>
                                          </p:val>
                                        </p:tav>
                                        <p:tav tm="100000">
                                          <p:val>
                                            <p:strVal val="#ppt_x"/>
                                          </p:val>
                                        </p:tav>
                                      </p:tavLst>
                                    </p:anim>
                                    <p:anim calcmode="lin" valueType="num">
                                      <p:cBhvr>
                                        <p:cTn id="47" dur="1000" fill="hold"/>
                                        <p:tgtEl>
                                          <p:spTgt spid="59"/>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fade">
                                      <p:cBhvr>
                                        <p:cTn id="50" dur="1000"/>
                                        <p:tgtEl>
                                          <p:spTgt spid="60"/>
                                        </p:tgtEl>
                                      </p:cBhvr>
                                    </p:animEffect>
                                    <p:anim calcmode="lin" valueType="num">
                                      <p:cBhvr>
                                        <p:cTn id="51" dur="1000" fill="hold"/>
                                        <p:tgtEl>
                                          <p:spTgt spid="60"/>
                                        </p:tgtEl>
                                        <p:attrNameLst>
                                          <p:attrName>ppt_x</p:attrName>
                                        </p:attrNameLst>
                                      </p:cBhvr>
                                      <p:tavLst>
                                        <p:tav tm="0">
                                          <p:val>
                                            <p:strVal val="#ppt_x"/>
                                          </p:val>
                                        </p:tav>
                                        <p:tav tm="100000">
                                          <p:val>
                                            <p:strVal val="#ppt_x"/>
                                          </p:val>
                                        </p:tav>
                                      </p:tavLst>
                                    </p:anim>
                                    <p:anim calcmode="lin" valueType="num">
                                      <p:cBhvr>
                                        <p:cTn id="52" dur="1000" fill="hold"/>
                                        <p:tgtEl>
                                          <p:spTgt spid="60"/>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1000"/>
                                        <p:tgtEl>
                                          <p:spTgt spid="61"/>
                                        </p:tgtEl>
                                      </p:cBhvr>
                                    </p:animEffect>
                                    <p:anim calcmode="lin" valueType="num">
                                      <p:cBhvr>
                                        <p:cTn id="56" dur="1000" fill="hold"/>
                                        <p:tgtEl>
                                          <p:spTgt spid="61"/>
                                        </p:tgtEl>
                                        <p:attrNameLst>
                                          <p:attrName>ppt_x</p:attrName>
                                        </p:attrNameLst>
                                      </p:cBhvr>
                                      <p:tavLst>
                                        <p:tav tm="0">
                                          <p:val>
                                            <p:strVal val="#ppt_x"/>
                                          </p:val>
                                        </p:tav>
                                        <p:tav tm="100000">
                                          <p:val>
                                            <p:strVal val="#ppt_x"/>
                                          </p:val>
                                        </p:tav>
                                      </p:tavLst>
                                    </p:anim>
                                    <p:anim calcmode="lin" valueType="num">
                                      <p:cBhvr>
                                        <p:cTn id="57"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108"/>
                                        </p:tgtEl>
                                        <p:attrNameLst>
                                          <p:attrName>style.visibility</p:attrName>
                                        </p:attrNameLst>
                                      </p:cBhvr>
                                      <p:to>
                                        <p:strVal val="visible"/>
                                      </p:to>
                                    </p:set>
                                    <p:animEffect transition="in" filter="fade">
                                      <p:cBhvr>
                                        <p:cTn id="62" dur="1000"/>
                                        <p:tgtEl>
                                          <p:spTgt spid="108"/>
                                        </p:tgtEl>
                                      </p:cBhvr>
                                    </p:animEffect>
                                    <p:anim calcmode="lin" valueType="num">
                                      <p:cBhvr>
                                        <p:cTn id="63" dur="1000" fill="hold"/>
                                        <p:tgtEl>
                                          <p:spTgt spid="108"/>
                                        </p:tgtEl>
                                        <p:attrNameLst>
                                          <p:attrName>ppt_x</p:attrName>
                                        </p:attrNameLst>
                                      </p:cBhvr>
                                      <p:tavLst>
                                        <p:tav tm="0">
                                          <p:val>
                                            <p:strVal val="#ppt_x"/>
                                          </p:val>
                                        </p:tav>
                                        <p:tav tm="100000">
                                          <p:val>
                                            <p:strVal val="#ppt_x"/>
                                          </p:val>
                                        </p:tav>
                                      </p:tavLst>
                                    </p:anim>
                                    <p:anim calcmode="lin" valueType="num">
                                      <p:cBhvr>
                                        <p:cTn id="64" dur="1000" fill="hold"/>
                                        <p:tgtEl>
                                          <p:spTgt spid="108"/>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10" presetClass="entr" presetSubtype="0" fill="hold" nodeType="afterEffect">
                                  <p:stCondLst>
                                    <p:cond delay="0"/>
                                  </p:stCondLst>
                                  <p:childTnLst>
                                    <p:set>
                                      <p:cBhvr>
                                        <p:cTn id="67" dur="1" fill="hold">
                                          <p:stCondLst>
                                            <p:cond delay="0"/>
                                          </p:stCondLst>
                                        </p:cTn>
                                        <p:tgtEl>
                                          <p:spTgt spid="92"/>
                                        </p:tgtEl>
                                        <p:attrNameLst>
                                          <p:attrName>style.visibility</p:attrName>
                                        </p:attrNameLst>
                                      </p:cBhvr>
                                      <p:to>
                                        <p:strVal val="visible"/>
                                      </p:to>
                                    </p:set>
                                    <p:animEffect transition="in" filter="fade">
                                      <p:cBhvr>
                                        <p:cTn id="68" dur="500"/>
                                        <p:tgtEl>
                                          <p:spTgt spid="92"/>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childTnLst>
                                </p:cTn>
                              </p:par>
                              <p:par>
                                <p:cTn id="74" presetID="0" presetClass="path" presetSubtype="0" accel="50000" decel="50000" fill="hold" nodeType="withEffect">
                                  <p:stCondLst>
                                    <p:cond delay="0"/>
                                  </p:stCondLst>
                                  <p:childTnLst>
                                    <p:animMotion origin="layout" path="M -2.38958E-6 -0.00022 L -2.38958E-6 0.00023 C -0.00217 -0.00658 -0.00383 -0.01361 -0.006 -0.01951 C -0.00689 -0.02178 -0.00753 -0.02451 -0.00855 -0.02678 C -0.00995 -0.0295 -0.01276 -0.03291 -0.01442 -0.0354 C -0.01557 -0.03722 -0.01659 -0.03903 -0.01774 -0.04062 C -0.01851 -0.04198 -0.0194 -0.04289 -0.02029 -0.04425 C -0.02183 -0.0463 -0.02297 -0.04925 -0.02451 -0.05106 C -0.03076 -0.05901 -0.02668 -0.05174 -0.03127 -0.05651 C -0.03268 -0.0581 -0.03395 -0.06037 -0.03536 -0.06173 C -0.03702 -0.06332 -0.0388 -0.06355 -0.04046 -0.06536 C -0.04761 -0.07262 -0.0397 -0.06491 -0.05144 -0.07399 C -0.05361 -0.0758 -0.05578 -0.07762 -0.05808 -0.07943 C -0.06012 -0.08057 -0.06369 -0.0817 -0.06574 -0.08284 C -0.06689 -0.08329 -0.06803 -0.08397 -0.06906 -0.08443 C -0.07071 -0.08556 -0.07237 -0.0876 -0.07416 -0.08828 C -0.07608 -0.08874 -0.07799 -0.08919 -0.07991 -0.08987 C -0.08131 -0.09033 -0.08271 -0.09123 -0.08425 -0.09169 C -0.0868 -0.09214 -0.08922 -0.09282 -0.09178 -0.09328 C -0.09624 -0.09645 -0.09867 -0.0985 -0.10352 -0.10031 C -0.10582 -0.10145 -0.10812 -0.10167 -0.11029 -0.10213 C -0.11807 -0.10621 -0.10837 -0.10145 -0.11858 -0.10553 C -0.12433 -0.10803 -0.1219 -0.10894 -0.13045 -0.11098 L -0.13799 -0.11257 C -0.13913 -0.11325 -0.14016 -0.11393 -0.1413 -0.11438 C -0.14411 -0.11552 -0.14705 -0.11643 -0.14986 -0.11802 C -0.15088 -0.11847 -0.15203 -0.11938 -0.15318 -0.11961 C -0.15624 -0.12074 -0.1593 -0.12097 -0.16237 -0.12142 C -0.1676 -0.12505 -0.16224 -0.12165 -0.17079 -0.12505 C -0.17194 -0.12551 -0.17309 -0.12641 -0.17411 -0.12664 C -0.17858 -0.12823 -0.18764 -0.13027 -0.18764 -0.13005 C -0.19313 -0.13413 -0.18815 -0.13118 -0.19849 -0.1339 C -0.20015 -0.13413 -0.20181 -0.13481 -0.2036 -0.13549 C -0.20602 -0.13617 -0.2087 -0.1364 -0.21113 -0.13731 C -0.21317 -0.13776 -0.21509 -0.13867 -0.217 -0.1389 C -0.2207 -0.1398 -0.22428 -0.14003 -0.22785 -0.14071 C -0.23002 -0.14117 -0.23194 -0.14185 -0.23385 -0.1423 C -0.23551 -0.14298 -0.23717 -0.14412 -0.23883 -0.14434 C -0.24304 -0.14502 -0.24725 -0.14525 -0.25159 -0.14593 C -0.25772 -0.15025 -0.25147 -0.14639 -0.2641 -0.14956 C -0.27291 -0.15183 -0.2641 -0.1507 -0.27176 -0.1532 C -0.27419 -0.15388 -0.27674 -0.15433 -0.27929 -0.15478 C -0.29308 -0.15842 -0.27151 -0.15478 -0.29614 -0.15819 C -0.30278 -0.16182 -0.29729 -0.15932 -0.30865 -0.16182 C -0.31082 -0.16227 -0.31325 -0.16273 -0.31542 -0.16364 C -0.31682 -0.16409 -0.31823 -0.165 -0.31963 -0.16522 C -0.32295 -0.16613 -0.32627 -0.16659 -0.32959 -0.16704 C -0.33048 -0.16772 -0.33125 -0.1684 -0.33227 -0.16863 C -0.33827 -0.17135 -0.3458 -0.17158 -0.35154 -0.17249 C -0.35384 -0.17294 -0.35601 -0.17385 -0.35831 -0.17408 C -0.36252 -0.17498 -0.36673 -0.17498 -0.37082 -0.17589 C -0.37171 -0.17589 -0.37248 -0.17725 -0.3735 -0.17748 C -0.37848 -0.1793 -0.38358 -0.17952 -0.38856 -0.18111 C -0.39724 -0.18406 -0.39188 -0.1827 -0.40452 -0.18452 C -0.41447 -0.18815 -0.40426 -0.18474 -0.41805 -0.18815 C -0.43298 -0.19178 -0.41128 -0.18815 -0.43566 -0.19178 C -0.45213 -0.19655 -0.42762 -0.18928 -0.45073 -0.19518 C -0.45238 -0.19564 -0.45404 -0.19655 -0.4557 -0.197 C -0.45953 -0.19768 -0.46311 -0.19813 -0.46668 -0.19882 C -0.47562 -0.20177 -0.46885 -0.19995 -0.48187 -0.20222 C -0.49387 -0.20449 -0.48647 -0.20381 -0.4977 -0.20381 " pathEditMode="relative" rAng="0" ptsTypes="AAAAAAAAAAAAAAAAAAAAAAAAAAAAAAAAAAAAAAAAAAAAAAAAAAAAAAAAAAAAA">
                                      <p:cBhvr>
                                        <p:cTn id="75" dur="2000" fill="hold"/>
                                        <p:tgtEl>
                                          <p:spTgt spid="45"/>
                                        </p:tgtEl>
                                        <p:attrNameLst>
                                          <p:attrName>ppt_x</p:attrName>
                                          <p:attrName>ppt_y</p:attrName>
                                        </p:attrNameLst>
                                      </p:cBhvr>
                                      <p:rCtr x="-24891" y="-10168"/>
                                    </p:animMotion>
                                  </p:childTnLst>
                                </p:cTn>
                              </p:par>
                              <p:par>
                                <p:cTn id="76" presetID="10" presetClass="entr" presetSubtype="0" fill="hold" nodeType="withEffect">
                                  <p:stCondLst>
                                    <p:cond delay="0"/>
                                  </p:stCondLst>
                                  <p:childTnLst>
                                    <p:set>
                                      <p:cBhvr>
                                        <p:cTn id="77" dur="1" fill="hold">
                                          <p:stCondLst>
                                            <p:cond delay="0"/>
                                          </p:stCondLst>
                                        </p:cTn>
                                        <p:tgtEl>
                                          <p:spTgt spid="67"/>
                                        </p:tgtEl>
                                        <p:attrNameLst>
                                          <p:attrName>style.visibility</p:attrName>
                                        </p:attrNameLst>
                                      </p:cBhvr>
                                      <p:to>
                                        <p:strVal val="visible"/>
                                      </p:to>
                                    </p:set>
                                    <p:animEffect transition="in" filter="fade">
                                      <p:cBhvr>
                                        <p:cTn id="78" dur="500"/>
                                        <p:tgtEl>
                                          <p:spTgt spid="67"/>
                                        </p:tgtEl>
                                      </p:cBhvr>
                                    </p:animEffect>
                                  </p:childTnLst>
                                </p:cTn>
                              </p:par>
                              <p:par>
                                <p:cTn id="79" presetID="0" presetClass="path" presetSubtype="0" accel="50000" decel="50000" fill="hold" nodeType="withEffect">
                                  <p:stCondLst>
                                    <p:cond delay="0"/>
                                  </p:stCondLst>
                                  <p:childTnLst>
                                    <p:animMotion origin="layout" path="M 1.94792E-6 2.81888E-6 L 1.94792E-6 0.00045 C -0.00179 -0.00863 -0.00307 -0.01793 -0.00485 -0.02588 C -0.00562 -0.02905 -0.00613 -0.03269 -0.00702 -0.03541 C -0.00817 -0.03904 -0.01047 -0.04358 -0.01187 -0.04698 C -0.01277 -0.04948 -0.01366 -0.05198 -0.01455 -0.05402 C -0.01519 -0.05584 -0.01596 -0.05697 -0.0166 -0.05879 C -0.01787 -0.06151 -0.01877 -0.0656 -0.02004 -0.06809 C -0.02515 -0.07831 -0.02183 -0.06877 -0.02553 -0.07513 C -0.02668 -0.0774 -0.02783 -0.08012 -0.02898 -0.08194 C -0.03025 -0.08421 -0.03179 -0.08443 -0.03319 -0.08693 C -0.03893 -0.09669 -0.03255 -0.08625 -0.04213 -0.0985 C -0.04391 -0.101 -0.0457 -0.1035 -0.04749 -0.10554 C -0.04927 -0.10736 -0.05208 -0.10872 -0.05374 -0.11031 C -0.05464 -0.11099 -0.05566 -0.11167 -0.05642 -0.11235 C -0.05783 -0.11394 -0.05923 -0.11666 -0.06064 -0.11734 C -0.06229 -0.11802 -0.06383 -0.11893 -0.06536 -0.11961 C -0.06651 -0.12029 -0.06766 -0.12143 -0.0688 -0.12211 C -0.07097 -0.12279 -0.07289 -0.12347 -0.07506 -0.12415 C -0.07876 -0.12846 -0.08068 -0.13096 -0.08476 -0.13346 C -0.08655 -0.13505 -0.08833 -0.13527 -0.09012 -0.13595 C -0.09663 -0.1414 -0.08859 -0.13505 -0.09701 -0.14072 C -0.10174 -0.1439 -0.0997 -0.14503 -0.10672 -0.14776 L -0.11284 -0.15003 C -0.11374 -0.15071 -0.11463 -0.15184 -0.11552 -0.15252 C -0.11795 -0.15388 -0.12025 -0.15502 -0.12254 -0.15706 C -0.12331 -0.15774 -0.12433 -0.15888 -0.12523 -0.15933 C -0.12778 -0.16069 -0.13033 -0.16115 -0.13276 -0.16183 C -0.13697 -0.16637 -0.13276 -0.16205 -0.13965 -0.16637 C -0.14054 -0.16705 -0.14156 -0.16818 -0.14233 -0.16864 C -0.14603 -0.17068 -0.15344 -0.17363 -0.15344 -0.17318 C -0.1579 -0.17862 -0.15382 -0.17476 -0.16237 -0.17817 C -0.16365 -0.17862 -0.16505 -0.17976 -0.16646 -0.18044 C -0.1685 -0.18157 -0.17067 -0.1818 -0.17258 -0.18294 C -0.17424 -0.18362 -0.1759 -0.18475 -0.17743 -0.18498 C -0.1805 -0.18611 -0.18343 -0.18657 -0.18637 -0.18747 C -0.18803 -0.18793 -0.18956 -0.18906 -0.19122 -0.18974 C -0.19262 -0.19042 -0.1939 -0.19179 -0.1953 -0.19224 C -0.19875 -0.19338 -0.2022 -0.1936 -0.20564 -0.19428 C -0.21075 -0.20018 -0.20564 -0.19496 -0.21598 -0.19928 C -0.22313 -0.20223 -0.21598 -0.20087 -0.22224 -0.20404 C -0.22415 -0.20518 -0.22632 -0.2054 -0.22837 -0.20609 C -0.2396 -0.21108 -0.22198 -0.20609 -0.24215 -0.21085 C -0.24764 -0.21539 -0.24305 -0.21221 -0.25236 -0.21539 C -0.25415 -0.2163 -0.25607 -0.21698 -0.25785 -0.21789 C -0.259 -0.2188 -0.26015 -0.2197 -0.2613 -0.22016 C -0.26411 -0.22129 -0.26679 -0.22197 -0.2696 -0.22265 C -0.27023 -0.22333 -0.27087 -0.22447 -0.27164 -0.2247 C -0.27662 -0.22833 -0.28274 -0.22878 -0.28747 -0.22969 C -0.28925 -0.2306 -0.29104 -0.23151 -0.29296 -0.23196 C -0.2964 -0.23309 -0.29985 -0.23309 -0.3033 -0.23446 C -0.30393 -0.23446 -0.30457 -0.23627 -0.30534 -0.2365 C -0.30942 -0.23877 -0.31363 -0.239 -0.31772 -0.24126 C -0.32474 -0.24512 -0.32053 -0.24331 -0.33074 -0.2458 C -0.33891 -0.25057 -0.33061 -0.24626 -0.34185 -0.25057 C -0.3541 -0.25556 -0.33636 -0.25057 -0.35614 -0.25556 C -0.36967 -0.26192 -0.34963 -0.25239 -0.36852 -0.2601 C -0.36993 -0.26056 -0.37133 -0.26192 -0.37261 -0.26237 C -0.37567 -0.26351 -0.37861 -0.26419 -0.38154 -0.26487 C -0.38895 -0.26873 -0.38333 -0.26623 -0.39393 -0.26941 C -0.40388 -0.27236 -0.39776 -0.27168 -0.40695 -0.27168 " pathEditMode="relative" rAng="0" ptsTypes="AAAAAAAAAAAAAAAAAAAAAAAAAAAAAAAAAAAAAAAAAAAAAAAAAAAAAAAAAAAAA">
                                      <p:cBhvr>
                                        <p:cTn id="80" dur="2000" fill="hold"/>
                                        <p:tgtEl>
                                          <p:spTgt spid="67"/>
                                        </p:tgtEl>
                                        <p:attrNameLst>
                                          <p:attrName>ppt_x</p:attrName>
                                          <p:attrName>ppt_y</p:attrName>
                                        </p:attrNameLst>
                                      </p:cBhvr>
                                      <p:rCtr x="-20347" y="-13572"/>
                                    </p:animMotion>
                                  </p:childTnLst>
                                </p:cTn>
                              </p:par>
                              <p:par>
                                <p:cTn id="81" presetID="10" presetClass="entr" presetSubtype="0" fill="hold" nodeType="withEffect">
                                  <p:stCondLst>
                                    <p:cond delay="0"/>
                                  </p:stCondLst>
                                  <p:childTnLst>
                                    <p:set>
                                      <p:cBhvr>
                                        <p:cTn id="82" dur="1" fill="hold">
                                          <p:stCondLst>
                                            <p:cond delay="0"/>
                                          </p:stCondLst>
                                        </p:cTn>
                                        <p:tgtEl>
                                          <p:spTgt spid="70"/>
                                        </p:tgtEl>
                                        <p:attrNameLst>
                                          <p:attrName>style.visibility</p:attrName>
                                        </p:attrNameLst>
                                      </p:cBhvr>
                                      <p:to>
                                        <p:strVal val="visible"/>
                                      </p:to>
                                    </p:set>
                                    <p:animEffect transition="in" filter="fade">
                                      <p:cBhvr>
                                        <p:cTn id="83" dur="500"/>
                                        <p:tgtEl>
                                          <p:spTgt spid="70"/>
                                        </p:tgtEl>
                                      </p:cBhvr>
                                    </p:animEffect>
                                  </p:childTnLst>
                                </p:cTn>
                              </p:par>
                              <p:par>
                                <p:cTn id="84" presetID="0" presetClass="path" presetSubtype="0" accel="50000" decel="50000" fill="hold" nodeType="withEffect">
                                  <p:stCondLst>
                                    <p:cond delay="0"/>
                                  </p:stCondLst>
                                  <p:childTnLst>
                                    <p:animMotion origin="layout" path="M -3.0074E-6 4.85701E-6 L -3.0074E-6 0.00068 C -0.00127 -0.01135 -0.00217 -0.02338 -0.00344 -0.03382 C -0.00408 -0.03791 -0.00434 -0.04267 -0.00498 -0.04631 C -0.00587 -0.05107 -0.00753 -0.05697 -0.00842 -0.06151 C -0.00906 -0.06469 -0.0097 -0.06809 -0.01034 -0.07059 C -0.01085 -0.07309 -0.01136 -0.07445 -0.01187 -0.07695 C -0.01276 -0.08035 -0.0134 -0.0858 -0.01429 -0.08897 C -0.01787 -0.10237 -0.01557 -0.08988 -0.01812 -0.09828 C -0.01889 -0.10123 -0.01978 -0.10486 -0.02055 -0.10713 C -0.02144 -0.11008 -0.02259 -0.11054 -0.02361 -0.11371 C -0.02757 -0.12642 -0.0231 -0.11281 -0.02987 -0.12892 C -0.03114 -0.1321 -0.03242 -0.13527 -0.0337 -0.138 C -0.03497 -0.1405 -0.03689 -0.14208 -0.03816 -0.14435 C -0.0388 -0.14503 -0.03944 -0.14594 -0.03995 -0.14685 C -0.04097 -0.14889 -0.04199 -0.15252 -0.04301 -0.15343 C -0.04416 -0.15434 -0.04518 -0.15547 -0.04633 -0.15638 C -0.0471 -0.15729 -0.04799 -0.15888 -0.04876 -0.15979 C -0.05029 -0.16047 -0.05169 -0.16138 -0.05323 -0.16228 C -0.05578 -0.16796 -0.05718 -0.17136 -0.06012 -0.17454 C -0.0614 -0.17658 -0.06254 -0.17681 -0.06382 -0.17772 C -0.06842 -0.18498 -0.0628 -0.17658 -0.0688 -0.18407 C -0.07212 -0.18816 -0.07059 -0.18975 -0.07557 -0.19315 L -0.07991 -0.1961 C -0.08054 -0.19701 -0.08118 -0.1986 -0.08182 -0.19951 C -0.08361 -0.20132 -0.08514 -0.20268 -0.0868 -0.20541 C -0.08731 -0.20631 -0.08807 -0.20768 -0.08871 -0.20836 C -0.0905 -0.21017 -0.09229 -0.21063 -0.09407 -0.21153 C -0.09701 -0.21766 -0.09407 -0.21199 -0.09892 -0.21766 C -0.09956 -0.21834 -0.10033 -0.21993 -0.10084 -0.22061 C -0.10339 -0.22311 -0.10863 -0.22697 -0.10863 -0.22651 C -0.11182 -0.23355 -0.10901 -0.22856 -0.11501 -0.2331 C -0.1159 -0.23355 -0.11692 -0.23514 -0.11794 -0.23605 C -0.11935 -0.23741 -0.12088 -0.23764 -0.12228 -0.23922 C -0.12343 -0.24013 -0.12458 -0.24149 -0.12573 -0.24195 C -0.1279 -0.24331 -0.12994 -0.24399 -0.13199 -0.24513 C -0.13313 -0.24581 -0.13428 -0.24717 -0.13543 -0.24808 C -0.13645 -0.24898 -0.13735 -0.2508 -0.13837 -0.25148 C -0.14079 -0.25284 -0.14322 -0.25307 -0.14564 -0.25398 C -0.14922 -0.26169 -0.14564 -0.25488 -0.15292 -0.26056 C -0.15803 -0.26442 -0.15292 -0.2626 -0.15739 -0.26691 C -0.15879 -0.26828 -0.16032 -0.2685 -0.16173 -0.26941 C -0.16964 -0.27599 -0.15726 -0.26941 -0.17156 -0.27577 C -0.17539 -0.28167 -0.17207 -0.27758 -0.17871 -0.28167 C -0.17998 -0.2828 -0.18139 -0.28371 -0.18266 -0.28484 C -0.18343 -0.28621 -0.18419 -0.28734 -0.18509 -0.28779 C -0.187 -0.28938 -0.18892 -0.29029 -0.19096 -0.2912 C -0.19134 -0.29211 -0.19185 -0.29347 -0.19236 -0.29392 C -0.19594 -0.29846 -0.20028 -0.29914 -0.2036 -0.30028 C -0.20487 -0.30164 -0.20615 -0.30277 -0.20743 -0.30323 C -0.20985 -0.30482 -0.2124 -0.30482 -0.21483 -0.30663 C -0.21521 -0.30663 -0.21572 -0.3089 -0.21623 -0.30936 C -0.21917 -0.31231 -0.22211 -0.31253 -0.22504 -0.31548 C -0.23002 -0.32048 -0.22696 -0.31821 -0.23423 -0.32138 C -0.23998 -0.32774 -0.2341 -0.32207 -0.24202 -0.32774 C -0.2507 -0.33409 -0.23819 -0.32774 -0.25223 -0.33409 C -0.2618 -0.34249 -0.24764 -0.33001 -0.26091 -0.34022 C -0.26193 -0.34068 -0.26295 -0.34249 -0.26385 -0.34317 C -0.26602 -0.34454 -0.26806 -0.34544 -0.27023 -0.34635 C -0.27546 -0.35134 -0.27151 -0.34817 -0.27891 -0.35225 C -0.28606 -0.35611 -0.28172 -0.3552 -0.2881 -0.3552 " pathEditMode="relative" rAng="0" ptsTypes="AAAAAAAAAAAAAAAAAAAAAAAAAAAAAAAAAAAAAAAAAAAAAAAAAAAAAAAAAAAAA">
                                      <p:cBhvr>
                                        <p:cTn id="85" dur="2000" fill="hold"/>
                                        <p:tgtEl>
                                          <p:spTgt spid="70"/>
                                        </p:tgtEl>
                                        <p:attrNameLst>
                                          <p:attrName>ppt_x</p:attrName>
                                          <p:attrName>ppt_y</p:attrName>
                                        </p:attrNameLst>
                                      </p:cBhvr>
                                      <p:rCtr x="-14412" y="-17749"/>
                                    </p:animMotion>
                                  </p:childTnLst>
                                </p:cTn>
                              </p:par>
                              <p:par>
                                <p:cTn id="86" presetID="10" presetClass="entr" presetSubtype="0" fill="hold" nodeType="withEffect">
                                  <p:stCondLst>
                                    <p:cond delay="0"/>
                                  </p:stCondLst>
                                  <p:childTnLst>
                                    <p:set>
                                      <p:cBhvr>
                                        <p:cTn id="87" dur="1" fill="hold">
                                          <p:stCondLst>
                                            <p:cond delay="0"/>
                                          </p:stCondLst>
                                        </p:cTn>
                                        <p:tgtEl>
                                          <p:spTgt spid="73"/>
                                        </p:tgtEl>
                                        <p:attrNameLst>
                                          <p:attrName>style.visibility</p:attrName>
                                        </p:attrNameLst>
                                      </p:cBhvr>
                                      <p:to>
                                        <p:strVal val="visible"/>
                                      </p:to>
                                    </p:set>
                                    <p:animEffect transition="in" filter="fade">
                                      <p:cBhvr>
                                        <p:cTn id="88" dur="500"/>
                                        <p:tgtEl>
                                          <p:spTgt spid="73"/>
                                        </p:tgtEl>
                                      </p:cBhvr>
                                    </p:animEffect>
                                  </p:childTnLst>
                                </p:cTn>
                              </p:par>
                              <p:par>
                                <p:cTn id="89" presetID="0" presetClass="path" presetSubtype="0" accel="50000" decel="50000" fill="hold" nodeType="withEffect">
                                  <p:stCondLst>
                                    <p:cond delay="0"/>
                                  </p:stCondLst>
                                  <p:childTnLst>
                                    <p:animMotion origin="layout" path="M -1.17437E-7 -0.00045 L -1.17437E-7 0.00068 C -0.00077 -0.01453 -0.00128 -0.02928 -0.00191 -0.04244 C -0.0023 -0.04744 -0.00243 -0.05334 -0.00281 -0.05788 C -0.00332 -0.06378 -0.00421 -0.07104 -0.00472 -0.07671 C -0.00498 -0.08057 -0.00536 -0.08488 -0.00574 -0.08783 C -0.006 -0.09101 -0.00625 -0.09283 -0.00651 -0.09578 C -0.00702 -0.09986 -0.0074 -0.1069 -0.00791 -0.11076 C -0.00983 -0.12733 -0.00855 -0.11167 -0.00996 -0.12211 C -0.01034 -0.12596 -0.01085 -0.13028 -0.01123 -0.13345 C -0.01174 -0.13686 -0.01238 -0.13754 -0.01289 -0.1414 C -0.01506 -0.15729 -0.01264 -0.14026 -0.01634 -0.16024 C -0.0171 -0.16432 -0.01774 -0.16818 -0.01851 -0.17158 C -0.01915 -0.17476 -0.02017 -0.17658 -0.02093 -0.17953 C -0.02119 -0.18021 -0.02157 -0.18134 -0.02183 -0.18248 C -0.02247 -0.1852 -0.02298 -0.18951 -0.02349 -0.19065 C -0.02413 -0.19178 -0.02476 -0.19315 -0.0254 -0.19428 C -0.02578 -0.19564 -0.0263 -0.19746 -0.02668 -0.19859 C -0.02757 -0.1995 -0.02834 -0.20041 -0.0291 -0.20154 C -0.03051 -0.20881 -0.03127 -0.21289 -0.03293 -0.21698 C -0.03357 -0.21947 -0.03421 -0.2197 -0.03485 -0.22084 C -0.0374 -0.22991 -0.03434 -0.21947 -0.03766 -0.22878 C -0.03944 -0.23377 -0.03855 -0.23581 -0.04136 -0.2399 L -0.04366 -0.24353 C -0.04404 -0.24467 -0.04442 -0.24671 -0.04468 -0.24784 C -0.0457 -0.25011 -0.04659 -0.2517 -0.04749 -0.25511 C -0.04774 -0.25647 -0.04812 -0.25806 -0.04851 -0.25897 C -0.04953 -0.26101 -0.05042 -0.26169 -0.05144 -0.26282 C -0.05297 -0.27031 -0.05144 -0.26328 -0.05412 -0.27031 C -0.05438 -0.27122 -0.05489 -0.27304 -0.05514 -0.27394 C -0.05655 -0.27712 -0.05936 -0.28189 -0.05936 -0.28143 C -0.06114 -0.29006 -0.05961 -0.28393 -0.0628 -0.28961 C -0.06331 -0.29006 -0.06395 -0.2921 -0.06446 -0.29324 C -0.06523 -0.29483 -0.06599 -0.29505 -0.06676 -0.29709 C -0.0674 -0.29823 -0.06804 -0.30005 -0.06867 -0.3005 C -0.06982 -0.30209 -0.07097 -0.303 -0.07212 -0.30436 C -0.07276 -0.30527 -0.0734 -0.30685 -0.07404 -0.30822 C -0.07455 -0.30935 -0.07506 -0.31139 -0.07557 -0.3123 C -0.07697 -0.31389 -0.07825 -0.31412 -0.07953 -0.31525 C -0.08157 -0.32501 -0.07953 -0.31639 -0.08348 -0.32365 C -0.08629 -0.32842 -0.08348 -0.32592 -0.08604 -0.33137 C -0.0868 -0.33318 -0.08757 -0.33341 -0.08833 -0.33454 C -0.09267 -0.34271 -0.08591 -0.33454 -0.09369 -0.34249 C -0.09586 -0.34975 -0.09395 -0.34453 -0.09765 -0.34975 C -0.09829 -0.35111 -0.09906 -0.35225 -0.09982 -0.35361 C -0.1002 -0.35542 -0.10059 -0.35679 -0.1011 -0.35724 C -0.10212 -0.35951 -0.10314 -0.36042 -0.10429 -0.36155 C -0.10454 -0.36269 -0.1048 -0.36428 -0.10505 -0.36496 C -0.10697 -0.37063 -0.10939 -0.37154 -0.11118 -0.3729 C -0.11195 -0.37449 -0.11259 -0.37585 -0.11335 -0.37653 C -0.11463 -0.37835 -0.11603 -0.37835 -0.11731 -0.38084 C -0.11756 -0.38084 -0.11782 -0.38357 -0.11807 -0.38402 C -0.11973 -0.38765 -0.12127 -0.38788 -0.12293 -0.39174 C -0.12561 -0.39787 -0.12395 -0.39514 -0.1279 -0.399 C -0.1311 -0.40695 -0.1279 -0.39968 -0.13212 -0.40695 C -0.13697 -0.41466 -0.13007 -0.40695 -0.13773 -0.41466 C -0.14297 -0.4251 -0.13518 -0.40967 -0.14246 -0.42238 C -0.14309 -0.42306 -0.1436 -0.4251 -0.14412 -0.42601 C -0.14526 -0.4276 -0.14641 -0.42873 -0.14756 -0.42987 C -0.15037 -0.43622 -0.14833 -0.43237 -0.15228 -0.43736 C -0.15624 -0.44212 -0.15382 -0.44076 -0.15726 -0.44076 " pathEditMode="relative" rAng="0" ptsTypes="AAAAAAAAAAAAAAAAAAAAAAAAAAAAAAAAAAAAAAAAAAAAAAAAAAAAAAAAAAAAA">
                                      <p:cBhvr>
                                        <p:cTn id="90" dur="2000" fill="hold"/>
                                        <p:tgtEl>
                                          <p:spTgt spid="73"/>
                                        </p:tgtEl>
                                        <p:attrNameLst>
                                          <p:attrName>ppt_x</p:attrName>
                                          <p:attrName>ppt_y</p:attrName>
                                        </p:attrNameLst>
                                      </p:cBhvr>
                                      <p:rCtr x="-7863" y="-21970"/>
                                    </p:animMotion>
                                  </p:childTnLst>
                                </p:cTn>
                              </p:par>
                            </p:childTnLst>
                          </p:cTn>
                        </p:par>
                      </p:childTnLst>
                    </p:cTn>
                  </p:par>
                  <p:par>
                    <p:cTn id="91" fill="hold">
                      <p:stCondLst>
                        <p:cond delay="indefinite"/>
                      </p:stCondLst>
                      <p:childTnLst>
                        <p:par>
                          <p:cTn id="92" fill="hold">
                            <p:stCondLst>
                              <p:cond delay="0"/>
                            </p:stCondLst>
                            <p:childTnLst>
                              <p:par>
                                <p:cTn id="93" presetID="0" presetClass="path" presetSubtype="0" accel="50000" decel="50000" fill="hold" nodeType="clickEffect">
                                  <p:stCondLst>
                                    <p:cond delay="0"/>
                                  </p:stCondLst>
                                  <p:childTnLst>
                                    <p:animMotion origin="layout" path="M 3.97753E-6 0.00023 L 3.97753E-6 0.00068 C 0.00357 0.00091 0.00727 0.00181 0.0111 0.0025 C 0.01276 0.00295 0.01455 0.00408 0.01621 0.00454 C 0.0314 0.01044 0.01595 0.00408 0.02833 0.0093 L 0.11948 0.00703 C 0.18394 0.00703 0.09956 0.01521 0.18151 0.00454 C 0.18407 0.0025 0.18662 -0.00023 0.1893 -0.00182 C 0.20564 -0.01226 0.18407 0.0059 0.20219 -0.00863 C 0.2036 -0.00976 0.205 -0.01203 0.2064 -0.01316 C 0.20896 -0.01566 0.20985 -0.01589 0.2124 -0.01793 C 0.21751 -0.02656 0.21266 -0.01839 0.21942 -0.02656 C 0.22172 -0.02951 0.22415 -0.03223 0.22632 -0.03563 C 0.22721 -0.03722 0.22785 -0.03927 0.22887 -0.04063 C 0.23002 -0.04154 0.23117 -0.04176 0.23232 -0.04267 C 0.23308 -0.04312 0.23398 -0.04403 0.23487 -0.04517 C 0.23908 -0.04925 0.23717 -0.04903 0.24087 -0.05152 C 0.24342 -0.05334 0.25032 -0.05697 0.253 -0.0606 C 0.25657 -0.06537 0.25734 -0.06696 0.26155 -0.06991 C 0.2627 -0.07036 0.2664 -0.07263 0.26755 -0.07422 C 0.26844 -0.07535 0.26933 -0.0774 0.27023 -0.07853 C 0.27138 -0.08057 0.27508 -0.08239 0.27623 -0.0833 C 0.28772 -0.10327 0.27074 -0.07422 0.28133 -0.09033 C 0.28325 -0.0926 0.28452 -0.09782 0.28657 -0.09918 C 0.29244 -0.10282 0.28887 -0.09964 0.29691 -0.11053 C 0.29793 -0.11189 0.2992 -0.11326 0.30035 -0.11507 C 0.30099 -0.11553 0.3061 -0.12347 0.30712 -0.12597 C 0.31248 -0.13777 0.30686 -0.12914 0.31325 -0.13709 C 0.31414 -0.13981 0.31491 -0.14231 0.3158 -0.14412 C 0.31656 -0.14594 0.31771 -0.14662 0.31835 -0.14866 C 0.31937 -0.15139 0.32001 -0.15479 0.3209 -0.15797 C 0.3218 -0.16024 0.32282 -0.16205 0.32359 -0.16455 C 0.32422 -0.16659 0.32461 -0.16909 0.32524 -0.17113 C 0.32741 -0.17817 0.32729 -0.17726 0.32971 -0.17976 " pathEditMode="relative" rAng="0" ptsTypes="AAAAAAAAAAAAAAAAAAAAAAAAAAAAAAAAAA">
                                      <p:cBhvr>
                                        <p:cTn id="94" dur="2000" fill="hold"/>
                                        <p:tgtEl>
                                          <p:spTgt spid="13"/>
                                        </p:tgtEl>
                                        <p:attrNameLst>
                                          <p:attrName>ppt_x</p:attrName>
                                          <p:attrName>ppt_y</p:attrName>
                                        </p:attrNameLst>
                                      </p:cBhvr>
                                      <p:rCtr x="16479" y="-8511"/>
                                    </p:animMotion>
                                  </p:childTnLst>
                                </p:cTn>
                              </p:par>
                              <p:par>
                                <p:cTn id="95" presetID="0" presetClass="path" presetSubtype="0" accel="50000" decel="50000" fill="hold" nodeType="withEffect">
                                  <p:stCondLst>
                                    <p:cond delay="0"/>
                                  </p:stCondLst>
                                  <p:childTnLst>
                                    <p:animMotion origin="layout" path="M -3.65331E-6 -8.30685E-7 L -3.65331E-6 -8.30685E-7 C 0.00447 0.00045 0.00894 0.00068 0.01353 0.00159 C 0.03268 0.00613 0.01162 0.00454 0.03089 0.00681 C 0.03791 0.00772 0.04506 0.00794 0.05221 0.00862 C 0.06153 0.00794 0.07084 0.00772 0.08016 0.00681 C 0.08221 0.00658 0.08412 0.00545 0.08603 0.00499 C 0.09472 0.00363 0.1034 0.00295 0.11208 0.00159 C 0.11603 0.00113 0.11986 0.00023 0.12369 -8.30685E-7 C 0.13403 -0.00091 0.14437 -0.00114 0.15471 -0.00182 C 0.16262 -0.00295 0.1676 -0.00318 0.17501 -0.00522 C 0.17667 -0.00567 0.1782 -0.00658 0.17986 -0.00704 C 0.18918 -0.00885 0.20794 -0.01203 0.20794 -0.01203 C 0.21432 -0.01589 0.21036 -0.01385 0.22236 -0.01725 C 0.22466 -0.01793 0.22696 -0.01838 0.22913 -0.01907 C 0.23117 -0.01952 0.23309 -0.0202 0.235 -0.02065 C 0.23743 -0.02134 0.24483 -0.02315 0.24751 -0.02406 C 0.24853 -0.02451 0.24943 -0.02542 0.25045 -0.02587 C 0.25211 -0.02656 0.25364 -0.02701 0.2553 -0.02769 C 0.25759 -0.0286 0.25976 -0.03019 0.26206 -0.03109 C 0.26768 -0.03314 0.26806 -0.03178 0.27266 -0.0345 C 0.28198 -0.03995 0.27278 -0.03654 0.28338 -0.03972 C 0.28491 -0.04085 0.28644 -0.04222 0.28823 -0.04312 C 0.30112 -0.04925 0.28683 -0.03972 0.29972 -0.04834 C 0.30304 -0.05039 0.3061 -0.05311 0.30942 -0.05515 L 0.3181 -0.06037 L 0.32104 -0.06196 C 0.32206 -0.06264 0.32308 -0.06287 0.32397 -0.06378 C 0.32525 -0.06491 0.32653 -0.06627 0.3278 -0.06718 C 0.33635 -0.07354 0.3338 -0.07081 0.34133 -0.07581 C 0.35933 -0.08738 0.33482 -0.07195 0.35001 -0.08262 C 0.35257 -0.08443 0.35831 -0.08693 0.36073 -0.08942 C 0.36635 -0.09533 0.3698 -0.101 0.37529 -0.10667 C 0.38895 -0.12143 0.37388 -0.10622 0.38295 -0.11371 C 0.39673 -0.12483 0.38831 -0.11961 0.39558 -0.12392 C 0.39992 -0.13164 0.39431 -0.12301 0.40235 -0.12914 C 0.40311 -0.12982 0.4035 -0.13164 0.40426 -0.13255 C 0.40541 -0.13391 0.40682 -0.13482 0.40809 -0.13595 C 0.40975 -0.13754 0.41128 -0.13936 0.41294 -0.14117 C 0.41422 -0.14458 0.41486 -0.14912 0.41677 -0.15138 C 0.41779 -0.15252 0.41869 -0.15388 0.41971 -0.15479 C 0.42099 -0.15615 0.42239 -0.15683 0.42354 -0.15842 C 0.42469 -0.15978 0.42545 -0.16205 0.42647 -0.16341 C 0.42737 -0.16478 0.42852 -0.16568 0.42941 -0.16705 C 0.43222 -0.17113 0.43235 -0.17227 0.43426 -0.17726 L 0.43707 -0.19269 C 0.43745 -0.19451 0.43758 -0.19632 0.43809 -0.19791 C 0.43873 -0.20018 0.43949 -0.20245 0.44 -0.20472 C 0.44077 -0.20813 0.44077 -0.21198 0.44192 -0.21516 L 0.44396 -0.22015 " pathEditMode="relative" ptsTypes="AAAAAAAAAAAAAAAAAAAAAAAAAAAAAAAAAAAAAAAAAAAAAAAAAA">
                                      <p:cBhvr>
                                        <p:cTn id="96" dur="2000" fill="hold"/>
                                        <p:tgtEl>
                                          <p:spTgt spid="14"/>
                                        </p:tgtEl>
                                        <p:attrNameLst>
                                          <p:attrName>ppt_x</p:attrName>
                                          <p:attrName>ppt_y</p:attrName>
                                        </p:attrNameLst>
                                      </p:cBhvr>
                                    </p:animMotion>
                                  </p:childTnLst>
                                </p:cTn>
                              </p:par>
                              <p:par>
                                <p:cTn id="97" presetID="0" presetClass="path" presetSubtype="0" accel="50000" decel="50000" fill="hold" nodeType="withEffect">
                                  <p:stCondLst>
                                    <p:cond delay="0"/>
                                  </p:stCondLst>
                                  <p:childTnLst>
                                    <p:animMotion origin="layout" path="M -7.62063E-6 -6.44122E-6 L -7.62063E-6 -6.44122E-6 C 0.01289 0.00045 0.02578 0.00022 0.03867 0.00158 C 0.04122 0.00204 0.04378 0.00476 0.04633 0.00499 L 0.05705 0.0068 C 0.0665 0.01112 0.05527 0.00658 0.07441 0.01021 C 0.07569 0.01044 0.07697 0.01134 0.07824 0.01202 C 0.07926 0.01248 0.08016 0.01361 0.08118 0.01361 C 0.08769 0.01475 0.09407 0.01475 0.10058 0.01543 C 0.11603 0.01429 0.13198 0.01861 0.14692 0.01202 C 0.14832 0.01134 0.14947 0.01066 0.15087 0.01021 C 0.15598 0.00885 0.16121 0.00794 0.16632 0.0068 L 0.17411 0.00499 C 0.17411 0.00499 0.18955 0.00158 0.18955 0.00158 C 0.19083 0.00113 0.1921 0.00022 0.19338 -6.44122E-6 C 0.19759 -0.00091 0.20181 -0.00114 0.20602 -0.00182 C 0.20793 -0.00227 0.20985 -0.00273 0.21176 -0.00341 C 0.21278 -0.00386 0.21368 -0.005 0.2147 -0.00523 C 0.21763 -0.00613 0.22057 -0.00636 0.22338 -0.00704 C 0.2401 -0.0109 0.21393 -0.00613 0.23985 -0.01045 C 0.24636 -0.0143 0.23997 -0.0109 0.25248 -0.01385 C 0.25401 -0.0143 0.25567 -0.01521 0.25721 -0.01544 C 0.26052 -0.01635 0.26372 -0.0168 0.26691 -0.01725 L 0.27559 -0.02247 C 0.27661 -0.02293 0.2775 -0.02384 0.27852 -0.02406 L 0.28529 -0.02588 C 0.29154 -0.02951 0.28554 -0.02633 0.2969 -0.02928 C 0.30393 -0.0311 0.29946 -0.03019 0.30469 -0.03269 C 0.30852 -0.0345 0.31631 -0.03791 0.31631 -0.03791 C 0.3172 -0.03904 0.31809 -0.04086 0.31912 -0.04131 C 0.32167 -0.04245 0.32435 -0.04222 0.3269 -0.04313 C 0.32818 -0.04336 0.32945 -0.04426 0.33073 -0.04472 C 0.33175 -0.04585 0.33265 -0.04744 0.33367 -0.04812 C 0.33494 -0.04903 0.33622 -0.04926 0.3375 -0.04994 C 0.33852 -0.05039 0.33941 -0.0513 0.34043 -0.05175 C 0.34209 -0.05243 0.34375 -0.05266 0.34528 -0.05334 C 0.34822 -0.05493 0.35396 -0.05856 0.35396 -0.05856 C 0.35498 -0.0597 0.35588 -0.06129 0.3569 -0.06197 C 0.35945 -0.06355 0.36469 -0.06537 0.36469 -0.06537 C 0.36915 -0.07331 0.36328 -0.06424 0.37043 -0.07059 C 0.37311 -0.07309 0.37528 -0.0774 0.37822 -0.07922 L 0.38396 -0.08262 C 0.38498 -0.08307 0.386 -0.08353 0.3869 -0.08421 C 0.39647 -0.09283 0.38447 -0.08239 0.39558 -0.09124 C 0.40068 -0.0951 0.39851 -0.09465 0.40426 -0.09805 C 0.40553 -0.09873 0.40694 -0.09896 0.40821 -0.09987 C 0.40949 -0.10078 0.41064 -0.10237 0.41204 -0.10327 C 0.41332 -0.10395 0.41472 -0.10395 0.41587 -0.10486 C 0.41855 -0.1069 0.42098 -0.11031 0.42366 -0.1119 L 0.4294 -0.1153 C 0.4326 -0.11893 0.43655 -0.12393 0.44013 -0.12552 L 0.44396 -0.12733 C 0.44498 -0.12847 0.44587 -0.12983 0.44689 -0.13074 C 0.4483 -0.13187 0.45238 -0.13369 0.45366 -0.13414 C 0.45468 -0.13528 0.45544 -0.13686 0.45659 -0.13754 C 0.45774 -0.13845 0.45915 -0.13868 0.46042 -0.13936 C 0.46144 -0.13981 0.46234 -0.14027 0.46336 -0.14095 C 0.47102 -0.14685 0.46285 -0.14277 0.47306 -0.14617 C 0.47625 -0.1473 0.48263 -0.14957 0.48263 -0.14957 C 0.48391 -0.15071 0.48519 -0.1523 0.48659 -0.15298 C 0.49093 -0.15593 0.49374 -0.15661 0.49821 -0.1582 C 0.4991 -0.15933 0.49999 -0.16092 0.50101 -0.1616 C 0.50293 -0.16319 0.5051 -0.16319 0.50689 -0.16501 C 0.5088 -0.1675 0.51046 -0.17068 0.51263 -0.17204 C 0.51825 -0.17522 0.51467 -0.17295 0.52335 -0.18067 C 0.52463 -0.1818 0.52578 -0.18316 0.52718 -0.18407 C 0.5282 -0.18453 0.52923 -0.18498 0.53012 -0.18566 C 0.53178 -0.18725 0.53331 -0.18929 0.53497 -0.19088 C 0.53854 -0.19451 0.53829 -0.19406 0.54173 -0.1961 C 0.54735 -0.20609 0.53918 -0.19202 0.54659 -0.20291 C 0.54761 -0.2045 0.54837 -0.20654 0.54939 -0.20813 C 0.55131 -0.21063 0.55335 -0.21267 0.55527 -0.21494 C 0.55616 -0.21607 0.55731 -0.21698 0.55807 -0.21834 C 0.55973 -0.22129 0.56088 -0.22515 0.56292 -0.22697 C 0.57007 -0.23332 0.56382 -0.22697 0.56969 -0.23559 C 0.57058 -0.23695 0.57173 -0.23764 0.57263 -0.239 C 0.57492 -0.2424 0.57467 -0.24308 0.57646 -0.24762 C 0.57773 -0.25057 0.57914 -0.2533 0.58041 -0.25625 C 0.58258 -0.26782 0.58143 -0.26328 0.58322 -0.26986 " pathEditMode="relative" ptsTypes="AAAAAAAAAAAAAAAAAAAAAAAAAAAAAAAAAAAAAAAAAAAAAAAAAAAAAAAAAAAAAAAAAAAAAAAAAAAAAAA">
                                      <p:cBhvr>
                                        <p:cTn id="98" dur="2000" fill="hold"/>
                                        <p:tgtEl>
                                          <p:spTgt spid="15"/>
                                        </p:tgtEl>
                                        <p:attrNameLst>
                                          <p:attrName>ppt_x</p:attrName>
                                          <p:attrName>ppt_y</p:attrName>
                                        </p:attrNameLst>
                                      </p:cBhvr>
                                    </p:animMotion>
                                  </p:childTnLst>
                                </p:cTn>
                              </p:par>
                              <p:par>
                                <p:cTn id="99" presetID="0" presetClass="path" presetSubtype="0" accel="50000" decel="50000" fill="hold" nodeType="withEffect">
                                  <p:stCondLst>
                                    <p:cond delay="0"/>
                                  </p:stCondLst>
                                  <p:childTnLst>
                                    <p:animMotion origin="layout" path="M -1.1616E-6 -1.10304E-6 L -1.1616E-6 -1.10304E-6 C 0.00638 -0.00045 0.01276 -0.00159 0.01927 -0.00159 C 0.04799 -0.00159 0.04723 -0.00136 0.06663 0.00181 C 0.08642 0.00885 0.06944 0.00318 0.11705 0.00522 L 0.15662 0.00703 L 0.20602 0.0034 C 0.2073 0.0034 0.20858 0.00204 0.20985 0.00181 C 0.21483 0.00045 0.22581 -0.00114 0.23015 -0.00159 C 0.23283 -0.0025 0.23832 -0.00477 0.24087 -0.00522 C 0.24534 -0.0059 0.24993 -0.00636 0.2544 -0.00681 C 0.26551 -0.0118 0.25325 -0.00681 0.27853 -0.01021 C 0.28427 -0.01112 0.28223 -0.01248 0.28733 -0.01362 C 0.29053 -0.01453 0.29372 -0.01498 0.29691 -0.01543 C 0.29857 -0.01612 0.30023 -0.01657 0.30176 -0.01725 C 0.30304 -0.0177 0.30431 -0.01861 0.30572 -0.01884 C 0.30955 -0.01975 0.31337 -0.01997 0.31733 -0.02065 C 0.32435 -0.02383 0.31988 -0.02179 0.33086 -0.02587 L 0.33571 -0.02746 C 0.33725 -0.02814 0.3389 -0.02883 0.34044 -0.02928 L 0.34924 -0.03087 C 0.35895 -0.03518 0.34503 -0.02951 0.36175 -0.03427 C 0.36277 -0.03473 0.36367 -0.03563 0.36469 -0.03609 C 0.36622 -0.03677 0.36788 -0.03745 0.36954 -0.0379 C 0.38014 -0.0404 0.37516 -0.03813 0.38307 -0.04131 C 0.38435 -0.04176 0.38562 -0.04222 0.3869 -0.0429 C 0.3883 -0.0438 0.38945 -0.04562 0.39086 -0.0463 C 0.39392 -0.04812 0.39724 -0.04857 0.40043 -0.04993 C 0.40337 -0.05084 0.4063 -0.0522 0.40924 -0.05334 C 0.41269 -0.05447 0.41626 -0.05561 0.41983 -0.05674 C 0.42149 -0.0572 0.42303 -0.05788 0.42468 -0.05856 C 0.42698 -0.06083 0.42902 -0.06355 0.43145 -0.06537 C 0.44153 -0.07286 0.44128 -0.07059 0.44983 -0.07558 C 0.45149 -0.07671 0.45302 -0.0783 0.45468 -0.07898 C 0.45621 -0.07989 0.45787 -0.08012 0.45953 -0.0808 C 0.46821 -0.08511 0.46247 -0.08262 0.47013 -0.08942 C 0.47383 -0.09283 0.47779 -0.09419 0.48174 -0.09623 C 0.4834 -0.09805 0.48481 -0.10032 0.48659 -0.10145 C 0.48813 -0.10259 0.48979 -0.10236 0.49144 -0.10327 C 0.49336 -0.10418 0.49527 -0.10577 0.49719 -0.10667 C 0.49885 -0.10735 0.50051 -0.10758 0.50204 -0.10826 C 0.5037 -0.10917 0.50523 -0.11076 0.50689 -0.11167 C 0.50817 -0.11257 0.50957 -0.1128 0.51072 -0.11348 C 0.51608 -0.11666 0.51595 -0.11779 0.52144 -0.12211 C 0.52297 -0.12347 0.52463 -0.1246 0.52629 -0.12551 C 0.52757 -0.12619 0.52885 -0.12642 0.53012 -0.12733 C 0.54595 -0.13663 0.5254 -0.12506 0.5388 -0.13414 C 0.54008 -0.13504 0.54148 -0.13504 0.54276 -0.13595 C 0.54429 -0.13686 0.54595 -0.13822 0.54748 -0.13936 C 0.54876 -0.14004 0.55016 -0.14026 0.55144 -0.14095 C 0.5531 -0.14208 0.55463 -0.14344 0.55629 -0.14435 C 0.55718 -0.14503 0.5582 -0.14526 0.5591 -0.14617 C 0.56089 -0.14775 0.56229 -0.1498 0.56395 -0.15139 C 0.56599 -0.1532 0.56982 -0.15411 0.57174 -0.15479 C 0.57301 -0.15592 0.57429 -0.15729 0.57557 -0.15819 C 0.57722 -0.15956 0.57888 -0.16024 0.58042 -0.1616 C 0.58144 -0.16251 0.5822 -0.16432 0.58335 -0.165 C 0.5845 -0.16614 0.5859 -0.16614 0.58718 -0.16682 C 0.5882 -0.16727 0.5891 -0.16795 0.59012 -0.16863 C 0.59139 -0.17022 0.59254 -0.17249 0.59395 -0.17363 C 0.59586 -0.17522 0.5979 -0.1759 0.59982 -0.17703 C 0.60071 -0.17771 0.60173 -0.17794 0.60263 -0.17885 L 0.60658 -0.18225 C 0.60722 -0.18339 0.60773 -0.18498 0.6085 -0.18566 C 0.60965 -0.18679 0.61105 -0.18656 0.61233 -0.18747 C 0.61373 -0.18838 0.61488 -0.18974 0.61629 -0.19088 C 0.61794 -0.19405 0.61973 -0.19746 0.62203 -0.1995 C 0.62318 -0.20064 0.62458 -0.20064 0.62586 -0.20132 C 0.62688 -0.20177 0.6279 -0.20245 0.62879 -0.20291 C 0.64143 -0.2197 0.62573 -0.19905 0.63556 -0.21153 C 0.64067 -0.21811 0.63837 -0.21607 0.64424 -0.22197 C 0.64718 -0.22469 0.64973 -0.22583 0.65203 -0.23037 C 0.65356 -0.23355 0.65407 -0.23831 0.65586 -0.24081 C 0.65713 -0.2424 0.65854 -0.24399 0.65981 -0.24603 C 0.66109 -0.24807 0.66211 -0.25102 0.66364 -0.25284 C 0.66441 -0.25397 0.66556 -0.25397 0.66658 -0.25465 C 0.67041 -0.26464 0.66607 -0.25511 0.67232 -0.26305 C 0.67347 -0.26464 0.67411 -0.26691 0.67526 -0.26827 C 0.6773 -0.271 0.6796 -0.27213 0.68202 -0.27349 L 0.69364 -0.29415 C 0.69492 -0.29641 0.69645 -0.29823 0.69747 -0.30095 C 0.69875 -0.30436 0.69977 -0.30844 0.70143 -0.31139 C 0.70513 -0.31798 0.70347 -0.31435 0.70615 -0.32161 C 0.70806 -0.33159 0.70589 -0.32274 0.70909 -0.33023 C 0.71049 -0.33364 0.71304 -0.34045 0.71304 -0.34045 " pathEditMode="relative" ptsTypes="AAAAAAAAAAAAAAAAAAAAAAAAAAAAAAAAAAAAAAAAAAAAAAAAAAAAAAAAAAAAAAAAAAAAAAAAAAAAAAAAAAAAA">
                                      <p:cBhvr>
                                        <p:cTn id="100" dur="2000" fill="hold"/>
                                        <p:tgtEl>
                                          <p:spTgt spid="19"/>
                                        </p:tgtEl>
                                        <p:attrNameLst>
                                          <p:attrName>ppt_x</p:attrName>
                                          <p:attrName>ppt_y</p:attrName>
                                        </p:attrNameLst>
                                      </p:cBhvr>
                                    </p:animMotion>
                                  </p:childTnLst>
                                </p:cTn>
                              </p:par>
                            </p:childTnLst>
                          </p:cTn>
                        </p:par>
                        <p:par>
                          <p:cTn id="101" fill="hold">
                            <p:stCondLst>
                              <p:cond delay="2000"/>
                            </p:stCondLst>
                            <p:childTnLst>
                              <p:par>
                                <p:cTn id="102" presetID="10" presetClass="exit" presetSubtype="0" fill="hold" nodeType="afterEffect">
                                  <p:stCondLst>
                                    <p:cond delay="0"/>
                                  </p:stCondLst>
                                  <p:childTnLst>
                                    <p:animEffect transition="out" filter="fade">
                                      <p:cBhvr>
                                        <p:cTn id="103" dur="500"/>
                                        <p:tgtEl>
                                          <p:spTgt spid="13"/>
                                        </p:tgtEl>
                                      </p:cBhvr>
                                    </p:animEffect>
                                    <p:set>
                                      <p:cBhvr>
                                        <p:cTn id="104" dur="1" fill="hold">
                                          <p:stCondLst>
                                            <p:cond delay="499"/>
                                          </p:stCondLst>
                                        </p:cTn>
                                        <p:tgtEl>
                                          <p:spTgt spid="13"/>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500"/>
                                        <p:tgtEl>
                                          <p:spTgt spid="14"/>
                                        </p:tgtEl>
                                      </p:cBhvr>
                                    </p:animEffect>
                                    <p:set>
                                      <p:cBhvr>
                                        <p:cTn id="107" dur="1" fill="hold">
                                          <p:stCondLst>
                                            <p:cond delay="499"/>
                                          </p:stCondLst>
                                        </p:cTn>
                                        <p:tgtEl>
                                          <p:spTgt spid="14"/>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15"/>
                                        </p:tgtEl>
                                      </p:cBhvr>
                                    </p:animEffect>
                                    <p:set>
                                      <p:cBhvr>
                                        <p:cTn id="110" dur="1" fill="hold">
                                          <p:stCondLst>
                                            <p:cond delay="499"/>
                                          </p:stCondLst>
                                        </p:cTn>
                                        <p:tgtEl>
                                          <p:spTgt spid="15"/>
                                        </p:tgtEl>
                                        <p:attrNameLst>
                                          <p:attrName>style.visibility</p:attrName>
                                        </p:attrNameLst>
                                      </p:cBhvr>
                                      <p:to>
                                        <p:strVal val="hidden"/>
                                      </p:to>
                                    </p:set>
                                  </p:childTnLst>
                                </p:cTn>
                              </p:par>
                              <p:par>
                                <p:cTn id="111" presetID="10" presetClass="exit" presetSubtype="0" fill="hold" nodeType="withEffect">
                                  <p:stCondLst>
                                    <p:cond delay="0"/>
                                  </p:stCondLst>
                                  <p:childTnLst>
                                    <p:animEffect transition="out" filter="fade">
                                      <p:cBhvr>
                                        <p:cTn id="112" dur="500"/>
                                        <p:tgtEl>
                                          <p:spTgt spid="19"/>
                                        </p:tgtEl>
                                      </p:cBhvr>
                                    </p:animEffect>
                                    <p:set>
                                      <p:cBhvr>
                                        <p:cTn id="113" dur="1" fill="hold">
                                          <p:stCondLst>
                                            <p:cond delay="499"/>
                                          </p:stCondLst>
                                        </p:cTn>
                                        <p:tgtEl>
                                          <p:spTgt spid="19"/>
                                        </p:tgtEl>
                                        <p:attrNameLst>
                                          <p:attrName>style.visibility</p:attrName>
                                        </p:attrNameLst>
                                      </p:cBhvr>
                                      <p:to>
                                        <p:strVal val="hidden"/>
                                      </p:to>
                                    </p:set>
                                  </p:childTnLst>
                                </p:cTn>
                              </p:par>
                            </p:childTnLst>
                          </p:cTn>
                        </p:par>
                        <p:par>
                          <p:cTn id="114" fill="hold">
                            <p:stCondLst>
                              <p:cond delay="2500"/>
                            </p:stCondLst>
                            <p:childTnLst>
                              <p:par>
                                <p:cTn id="115" presetID="10" presetClass="exit" presetSubtype="0" fill="hold" nodeType="afterEffect">
                                  <p:stCondLst>
                                    <p:cond delay="0"/>
                                  </p:stCondLst>
                                  <p:childTnLst>
                                    <p:animEffect transition="out" filter="fade">
                                      <p:cBhvr>
                                        <p:cTn id="116" dur="500"/>
                                        <p:tgtEl>
                                          <p:spTgt spid="45"/>
                                        </p:tgtEl>
                                      </p:cBhvr>
                                    </p:animEffect>
                                    <p:set>
                                      <p:cBhvr>
                                        <p:cTn id="117" dur="1" fill="hold">
                                          <p:stCondLst>
                                            <p:cond delay="499"/>
                                          </p:stCondLst>
                                        </p:cTn>
                                        <p:tgtEl>
                                          <p:spTgt spid="45"/>
                                        </p:tgtEl>
                                        <p:attrNameLst>
                                          <p:attrName>style.visibility</p:attrName>
                                        </p:attrNameLst>
                                      </p:cBhvr>
                                      <p:to>
                                        <p:strVal val="hidden"/>
                                      </p:to>
                                    </p:set>
                                  </p:childTnLst>
                                </p:cTn>
                              </p:par>
                              <p:par>
                                <p:cTn id="118" presetID="10" presetClass="exit" presetSubtype="0" fill="hold" nodeType="withEffect">
                                  <p:stCondLst>
                                    <p:cond delay="250"/>
                                  </p:stCondLst>
                                  <p:childTnLst>
                                    <p:animEffect transition="out" filter="fade">
                                      <p:cBhvr>
                                        <p:cTn id="119" dur="500"/>
                                        <p:tgtEl>
                                          <p:spTgt spid="67"/>
                                        </p:tgtEl>
                                      </p:cBhvr>
                                    </p:animEffect>
                                    <p:set>
                                      <p:cBhvr>
                                        <p:cTn id="120" dur="1" fill="hold">
                                          <p:stCondLst>
                                            <p:cond delay="499"/>
                                          </p:stCondLst>
                                        </p:cTn>
                                        <p:tgtEl>
                                          <p:spTgt spid="67"/>
                                        </p:tgtEl>
                                        <p:attrNameLst>
                                          <p:attrName>style.visibility</p:attrName>
                                        </p:attrNameLst>
                                      </p:cBhvr>
                                      <p:to>
                                        <p:strVal val="hidden"/>
                                      </p:to>
                                    </p:set>
                                  </p:childTnLst>
                                </p:cTn>
                              </p:par>
                              <p:par>
                                <p:cTn id="121" presetID="10" presetClass="exit" presetSubtype="0" fill="hold" nodeType="withEffect">
                                  <p:stCondLst>
                                    <p:cond delay="500"/>
                                  </p:stCondLst>
                                  <p:childTnLst>
                                    <p:animEffect transition="out" filter="fade">
                                      <p:cBhvr>
                                        <p:cTn id="122" dur="500"/>
                                        <p:tgtEl>
                                          <p:spTgt spid="70"/>
                                        </p:tgtEl>
                                      </p:cBhvr>
                                    </p:animEffect>
                                    <p:set>
                                      <p:cBhvr>
                                        <p:cTn id="123" dur="1" fill="hold">
                                          <p:stCondLst>
                                            <p:cond delay="499"/>
                                          </p:stCondLst>
                                        </p:cTn>
                                        <p:tgtEl>
                                          <p:spTgt spid="70"/>
                                        </p:tgtEl>
                                        <p:attrNameLst>
                                          <p:attrName>style.visibility</p:attrName>
                                        </p:attrNameLst>
                                      </p:cBhvr>
                                      <p:to>
                                        <p:strVal val="hidden"/>
                                      </p:to>
                                    </p:set>
                                  </p:childTnLst>
                                </p:cTn>
                              </p:par>
                              <p:par>
                                <p:cTn id="124" presetID="10" presetClass="exit" presetSubtype="0" fill="hold" nodeType="withEffect">
                                  <p:stCondLst>
                                    <p:cond delay="750"/>
                                  </p:stCondLst>
                                  <p:childTnLst>
                                    <p:animEffect transition="out" filter="fade">
                                      <p:cBhvr>
                                        <p:cTn id="125" dur="500"/>
                                        <p:tgtEl>
                                          <p:spTgt spid="73"/>
                                        </p:tgtEl>
                                      </p:cBhvr>
                                    </p:animEffect>
                                    <p:set>
                                      <p:cBhvr>
                                        <p:cTn id="126" dur="1" fill="hold">
                                          <p:stCondLst>
                                            <p:cond delay="499"/>
                                          </p:stCondLst>
                                        </p:cTn>
                                        <p:tgtEl>
                                          <p:spTgt spid="73"/>
                                        </p:tgtEl>
                                        <p:attrNameLst>
                                          <p:attrName>style.visibility</p:attrName>
                                        </p:attrNameLst>
                                      </p:cBhvr>
                                      <p:to>
                                        <p:strVal val="hidden"/>
                                      </p:to>
                                    </p:se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6"/>
                                        </p:tgtEl>
                                        <p:attrNameLst>
                                          <p:attrName>style.visibility</p:attrName>
                                        </p:attrNameLst>
                                      </p:cBhvr>
                                      <p:to>
                                        <p:strVal val="visible"/>
                                      </p:to>
                                    </p:set>
                                    <p:animEffect transition="in" filter="fade">
                                      <p:cBhvr>
                                        <p:cTn id="131" dur="500"/>
                                        <p:tgtEl>
                                          <p:spTgt spid="6"/>
                                        </p:tgtEl>
                                      </p:cBhvr>
                                    </p:animEffect>
                                  </p:childTnLst>
                                </p:cTn>
                              </p:par>
                            </p:childTnLst>
                          </p:cTn>
                        </p:par>
                        <p:par>
                          <p:cTn id="132" fill="hold">
                            <p:stCondLst>
                              <p:cond delay="500"/>
                            </p:stCondLst>
                            <p:childTnLst>
                              <p:par>
                                <p:cTn id="133" presetID="10" presetClass="entr" presetSubtype="0" fill="hold" nodeType="afterEffect">
                                  <p:stCondLst>
                                    <p:cond delay="0"/>
                                  </p:stCondLst>
                                  <p:childTnLst>
                                    <p:set>
                                      <p:cBhvr>
                                        <p:cTn id="134" dur="1" fill="hold">
                                          <p:stCondLst>
                                            <p:cond delay="0"/>
                                          </p:stCondLst>
                                        </p:cTn>
                                        <p:tgtEl>
                                          <p:spTgt spid="55"/>
                                        </p:tgtEl>
                                        <p:attrNameLst>
                                          <p:attrName>style.visibility</p:attrName>
                                        </p:attrNameLst>
                                      </p:cBhvr>
                                      <p:to>
                                        <p:strVal val="visible"/>
                                      </p:to>
                                    </p:set>
                                    <p:animEffect transition="in" filter="fade">
                                      <p:cBhvr>
                                        <p:cTn id="135" dur="500"/>
                                        <p:tgtEl>
                                          <p:spTgt spid="55"/>
                                        </p:tgtEl>
                                      </p:cBhvr>
                                    </p:animEffect>
                                  </p:childTnLst>
                                </p:cTn>
                              </p:par>
                            </p:childTnLst>
                          </p:cTn>
                        </p:par>
                        <p:par>
                          <p:cTn id="136" fill="hold">
                            <p:stCondLst>
                              <p:cond delay="1000"/>
                            </p:stCondLst>
                            <p:childTnLst>
                              <p:par>
                                <p:cTn id="137" presetID="50" presetClass="path" presetSubtype="0" accel="50000" decel="50000" fill="hold" nodeType="afterEffect">
                                  <p:stCondLst>
                                    <p:cond delay="0"/>
                                  </p:stCondLst>
                                  <p:childTnLst>
                                    <p:animMotion origin="layout" path="M 4.83278E-6 -2.3468E-6 L -0.25122 -2.3468E-6 C -0.36393 -2.3468E-6 -0.5023 -0.07807 -0.5023 -0.14094 L -0.5023 -0.28189 " pathEditMode="relative" rAng="0" ptsTypes="AAAA">
                                      <p:cBhvr>
                                        <p:cTn id="138" dur="1500" fill="hold"/>
                                        <p:tgtEl>
                                          <p:spTgt spid="55"/>
                                        </p:tgtEl>
                                        <p:attrNameLst>
                                          <p:attrName>ppt_x</p:attrName>
                                          <p:attrName>ppt_y</p:attrName>
                                        </p:attrNameLst>
                                      </p:cBhvr>
                                      <p:rCtr x="-25121" y="-14094"/>
                                    </p:animMotion>
                                  </p:childTnLst>
                                </p:cTn>
                              </p:par>
                            </p:childTnLst>
                          </p:cTn>
                        </p:par>
                      </p:childTnLst>
                    </p:cTn>
                  </p:par>
                  <p:par>
                    <p:cTn id="139" fill="hold">
                      <p:stCondLst>
                        <p:cond delay="indefinite"/>
                      </p:stCondLst>
                      <p:childTnLst>
                        <p:par>
                          <p:cTn id="140" fill="hold">
                            <p:stCondLst>
                              <p:cond delay="0"/>
                            </p:stCondLst>
                            <p:childTnLst>
                              <p:par>
                                <p:cTn id="141" presetID="50" presetClass="path" presetSubtype="0" accel="50000" decel="50000" fill="hold" nodeType="clickEffect">
                                  <p:stCondLst>
                                    <p:cond delay="0"/>
                                  </p:stCondLst>
                                  <p:childTnLst>
                                    <p:animMotion origin="layout" path="M -3.22696E-6 2.25601E-6 L 0.12969 2.25601E-6 C 0.18803 2.25601E-6 0.2599 0.06582 0.2599 0.11961 L 0.2599 0.23944 " pathEditMode="relative" rAng="0" ptsTypes="AAAA">
                                      <p:cBhvr>
                                        <p:cTn id="142" dur="1000" fill="hold"/>
                                        <p:tgtEl>
                                          <p:spTgt spid="22"/>
                                        </p:tgtEl>
                                        <p:attrNameLst>
                                          <p:attrName>ppt_x</p:attrName>
                                          <p:attrName>ppt_y</p:attrName>
                                        </p:attrNameLst>
                                      </p:cBhvr>
                                      <p:rCtr x="12995" y="11961"/>
                                    </p:animMotion>
                                  </p:childTnLst>
                                </p:cTn>
                              </p:par>
                              <p:par>
                                <p:cTn id="143" presetID="50" presetClass="path" presetSubtype="0" accel="50000" decel="50000" fill="hold" nodeType="withEffect">
                                  <p:stCondLst>
                                    <p:cond delay="250"/>
                                  </p:stCondLst>
                                  <p:childTnLst>
                                    <p:animMotion origin="layout" path="M -3.22696E-6 1.3527E-6 L 0.12969 1.3527E-6 C 0.18803 1.3527E-6 0.2599 0.04607 0.2599 0.08398 L 0.2599 0.16795 " pathEditMode="relative" rAng="0" ptsTypes="AAAA">
                                      <p:cBhvr>
                                        <p:cTn id="144" dur="1000" fill="hold"/>
                                        <p:tgtEl>
                                          <p:spTgt spid="9"/>
                                        </p:tgtEl>
                                        <p:attrNameLst>
                                          <p:attrName>ppt_x</p:attrName>
                                          <p:attrName>ppt_y</p:attrName>
                                        </p:attrNameLst>
                                      </p:cBhvr>
                                      <p:rCtr x="12995" y="8398"/>
                                    </p:animMotion>
                                  </p:childTnLst>
                                </p:cTn>
                              </p:par>
                              <p:par>
                                <p:cTn id="145" presetID="50" presetClass="path" presetSubtype="0" accel="50000" decel="50000" fill="hold" nodeType="withEffect">
                                  <p:stCondLst>
                                    <p:cond delay="500"/>
                                  </p:stCondLst>
                                  <p:childTnLst>
                                    <p:animMotion origin="layout" path="M -3.22696E-6 4.22152E-6 L 0.12944 4.22152E-6 C 0.18752 4.22152E-6 0.25926 0.02405 0.25926 0.04425 L 0.25926 0.08851 " pathEditMode="relative" rAng="0" ptsTypes="AAAA">
                                      <p:cBhvr>
                                        <p:cTn id="146" dur="1000" fill="hold"/>
                                        <p:tgtEl>
                                          <p:spTgt spid="23"/>
                                        </p:tgtEl>
                                        <p:attrNameLst>
                                          <p:attrName>ppt_x</p:attrName>
                                          <p:attrName>ppt_y</p:attrName>
                                        </p:attrNameLst>
                                      </p:cBhvr>
                                      <p:rCtr x="12956" y="4426"/>
                                    </p:animMotion>
                                  </p:childTnLst>
                                </p:cTn>
                              </p:par>
                              <p:par>
                                <p:cTn id="147" presetID="50" presetClass="path" presetSubtype="0" accel="50000" decel="50000" fill="hold" nodeType="withEffect">
                                  <p:stCondLst>
                                    <p:cond delay="750"/>
                                  </p:stCondLst>
                                  <p:childTnLst>
                                    <p:animMotion origin="layout" path="M -3.22696E-6 3.84022E-6 L 0.12957 3.84022E-6 C 0.18752 3.84022E-6 0.25939 0.00522 0.25939 0.00976 L 0.25939 0.01951 " pathEditMode="relative" rAng="0" ptsTypes="AAAA">
                                      <p:cBhvr>
                                        <p:cTn id="148" dur="1000" fill="hold"/>
                                        <p:tgtEl>
                                          <p:spTgt spid="24"/>
                                        </p:tgtEl>
                                        <p:attrNameLst>
                                          <p:attrName>ppt_x</p:attrName>
                                          <p:attrName>ppt_y</p:attrName>
                                        </p:attrNameLst>
                                      </p:cBhvr>
                                      <p:rCtr x="12969" y="976"/>
                                    </p:animMotion>
                                  </p:childTnLst>
                                </p:cTn>
                              </p:par>
                            </p:childTnLst>
                          </p:cTn>
                        </p:par>
                        <p:par>
                          <p:cTn id="149" fill="hold">
                            <p:stCondLst>
                              <p:cond delay="1750"/>
                            </p:stCondLst>
                            <p:childTnLst>
                              <p:par>
                                <p:cTn id="150" presetID="10" presetClass="exit" presetSubtype="0" fill="hold" nodeType="afterEffect">
                                  <p:stCondLst>
                                    <p:cond delay="0"/>
                                  </p:stCondLst>
                                  <p:childTnLst>
                                    <p:animEffect transition="out" filter="fade">
                                      <p:cBhvr>
                                        <p:cTn id="151" dur="500"/>
                                        <p:tgtEl>
                                          <p:spTgt spid="22"/>
                                        </p:tgtEl>
                                      </p:cBhvr>
                                    </p:animEffect>
                                    <p:set>
                                      <p:cBhvr>
                                        <p:cTn id="152" dur="1" fill="hold">
                                          <p:stCondLst>
                                            <p:cond delay="499"/>
                                          </p:stCondLst>
                                        </p:cTn>
                                        <p:tgtEl>
                                          <p:spTgt spid="22"/>
                                        </p:tgtEl>
                                        <p:attrNameLst>
                                          <p:attrName>style.visibility</p:attrName>
                                        </p:attrNameLst>
                                      </p:cBhvr>
                                      <p:to>
                                        <p:strVal val="hidden"/>
                                      </p:to>
                                    </p:set>
                                  </p:childTnLst>
                                </p:cTn>
                              </p:par>
                              <p:par>
                                <p:cTn id="153" presetID="10" presetClass="exit" presetSubtype="0" fill="hold" nodeType="withEffect">
                                  <p:stCondLst>
                                    <p:cond delay="0"/>
                                  </p:stCondLst>
                                  <p:childTnLst>
                                    <p:animEffect transition="out" filter="fade">
                                      <p:cBhvr>
                                        <p:cTn id="154" dur="500"/>
                                        <p:tgtEl>
                                          <p:spTgt spid="9"/>
                                        </p:tgtEl>
                                      </p:cBhvr>
                                    </p:animEffect>
                                    <p:set>
                                      <p:cBhvr>
                                        <p:cTn id="155" dur="1" fill="hold">
                                          <p:stCondLst>
                                            <p:cond delay="499"/>
                                          </p:stCondLst>
                                        </p:cTn>
                                        <p:tgtEl>
                                          <p:spTgt spid="9"/>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23"/>
                                        </p:tgtEl>
                                      </p:cBhvr>
                                    </p:animEffect>
                                    <p:set>
                                      <p:cBhvr>
                                        <p:cTn id="158" dur="1" fill="hold">
                                          <p:stCondLst>
                                            <p:cond delay="499"/>
                                          </p:stCondLst>
                                        </p:cTn>
                                        <p:tgtEl>
                                          <p:spTgt spid="23"/>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4"/>
                                        </p:tgtEl>
                                      </p:cBhvr>
                                    </p:animEffect>
                                    <p:set>
                                      <p:cBhvr>
                                        <p:cTn id="161" dur="1" fill="hold">
                                          <p:stCondLst>
                                            <p:cond delay="499"/>
                                          </p:stCondLst>
                                        </p:cTn>
                                        <p:tgtEl>
                                          <p:spTgt spid="24"/>
                                        </p:tgtEl>
                                        <p:attrNameLst>
                                          <p:attrName>style.visibility</p:attrName>
                                        </p:attrNameLst>
                                      </p:cBhvr>
                                      <p:to>
                                        <p:strVal val="hidden"/>
                                      </p:to>
                                    </p:set>
                                  </p:childTnLst>
                                </p:cTn>
                              </p:par>
                              <p:par>
                                <p:cTn id="162" presetID="47" presetClass="entr" presetSubtype="0" fill="hold" nodeType="withEffect">
                                  <p:stCondLst>
                                    <p:cond delay="0"/>
                                  </p:stCondLst>
                                  <p:childTnLst>
                                    <p:set>
                                      <p:cBhvr>
                                        <p:cTn id="163" dur="1" fill="hold">
                                          <p:stCondLst>
                                            <p:cond delay="0"/>
                                          </p:stCondLst>
                                        </p:cTn>
                                        <p:tgtEl>
                                          <p:spTgt spid="81"/>
                                        </p:tgtEl>
                                        <p:attrNameLst>
                                          <p:attrName>style.visibility</p:attrName>
                                        </p:attrNameLst>
                                      </p:cBhvr>
                                      <p:to>
                                        <p:strVal val="visible"/>
                                      </p:to>
                                    </p:set>
                                    <p:animEffect transition="in" filter="fade">
                                      <p:cBhvr>
                                        <p:cTn id="164" dur="1000"/>
                                        <p:tgtEl>
                                          <p:spTgt spid="81"/>
                                        </p:tgtEl>
                                      </p:cBhvr>
                                    </p:animEffect>
                                    <p:anim calcmode="lin" valueType="num">
                                      <p:cBhvr>
                                        <p:cTn id="165" dur="1000" fill="hold"/>
                                        <p:tgtEl>
                                          <p:spTgt spid="81"/>
                                        </p:tgtEl>
                                        <p:attrNameLst>
                                          <p:attrName>ppt_x</p:attrName>
                                        </p:attrNameLst>
                                      </p:cBhvr>
                                      <p:tavLst>
                                        <p:tav tm="0">
                                          <p:val>
                                            <p:strVal val="#ppt_x"/>
                                          </p:val>
                                        </p:tav>
                                        <p:tav tm="100000">
                                          <p:val>
                                            <p:strVal val="#ppt_x"/>
                                          </p:val>
                                        </p:tav>
                                      </p:tavLst>
                                    </p:anim>
                                    <p:anim calcmode="lin" valueType="num">
                                      <p:cBhvr>
                                        <p:cTn id="166" dur="1000" fill="hold"/>
                                        <p:tgtEl>
                                          <p:spTgt spid="81"/>
                                        </p:tgtEl>
                                        <p:attrNameLst>
                                          <p:attrName>ppt_y</p:attrName>
                                        </p:attrNameLst>
                                      </p:cBhvr>
                                      <p:tavLst>
                                        <p:tav tm="0">
                                          <p:val>
                                            <p:strVal val="#ppt_y-.1"/>
                                          </p:val>
                                        </p:tav>
                                        <p:tav tm="100000">
                                          <p:val>
                                            <p:strVal val="#ppt_y"/>
                                          </p:val>
                                        </p:tav>
                                      </p:tavLst>
                                    </p:anim>
                                  </p:childTnLst>
                                </p:cTn>
                              </p:par>
                            </p:childTnLst>
                          </p:cTn>
                        </p:par>
                        <p:par>
                          <p:cTn id="167" fill="hold">
                            <p:stCondLst>
                              <p:cond delay="2750"/>
                            </p:stCondLst>
                            <p:childTnLst>
                              <p:par>
                                <p:cTn id="168" presetID="42" presetClass="entr" presetSubtype="0" fill="hold" nodeType="afterEffect">
                                  <p:stCondLst>
                                    <p:cond delay="0"/>
                                  </p:stCondLst>
                                  <p:childTnLst>
                                    <p:set>
                                      <p:cBhvr>
                                        <p:cTn id="169" dur="1" fill="hold">
                                          <p:stCondLst>
                                            <p:cond delay="0"/>
                                          </p:stCondLst>
                                        </p:cTn>
                                        <p:tgtEl>
                                          <p:spTgt spid="80"/>
                                        </p:tgtEl>
                                        <p:attrNameLst>
                                          <p:attrName>style.visibility</p:attrName>
                                        </p:attrNameLst>
                                      </p:cBhvr>
                                      <p:to>
                                        <p:strVal val="visible"/>
                                      </p:to>
                                    </p:set>
                                    <p:animEffect transition="in" filter="fade">
                                      <p:cBhvr>
                                        <p:cTn id="170" dur="1000"/>
                                        <p:tgtEl>
                                          <p:spTgt spid="80"/>
                                        </p:tgtEl>
                                      </p:cBhvr>
                                    </p:animEffect>
                                    <p:anim calcmode="lin" valueType="num">
                                      <p:cBhvr>
                                        <p:cTn id="171" dur="1000" fill="hold"/>
                                        <p:tgtEl>
                                          <p:spTgt spid="80"/>
                                        </p:tgtEl>
                                        <p:attrNameLst>
                                          <p:attrName>ppt_x</p:attrName>
                                        </p:attrNameLst>
                                      </p:cBhvr>
                                      <p:tavLst>
                                        <p:tav tm="0">
                                          <p:val>
                                            <p:strVal val="#ppt_x"/>
                                          </p:val>
                                        </p:tav>
                                        <p:tav tm="100000">
                                          <p:val>
                                            <p:strVal val="#ppt_x"/>
                                          </p:val>
                                        </p:tav>
                                      </p:tavLst>
                                    </p:anim>
                                    <p:anim calcmode="lin" valueType="num">
                                      <p:cBhvr>
                                        <p:cTn id="172"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73" fill="hold">
                      <p:stCondLst>
                        <p:cond delay="indefinite"/>
                      </p:stCondLst>
                      <p:childTnLst>
                        <p:par>
                          <p:cTn id="174" fill="hold">
                            <p:stCondLst>
                              <p:cond delay="0"/>
                            </p:stCondLst>
                            <p:childTnLst>
                              <p:par>
                                <p:cTn id="175" presetID="42" presetClass="path" presetSubtype="0" accel="50000" decel="50000" fill="hold" nodeType="clickEffect">
                                  <p:stCondLst>
                                    <p:cond delay="0"/>
                                  </p:stCondLst>
                                  <p:childTnLst>
                                    <p:animMotion origin="layout" path="M 2.12918E-6 3.81298E-6 L -0.18139 0.00068 " pathEditMode="relative" rAng="0" ptsTypes="AA">
                                      <p:cBhvr>
                                        <p:cTn id="176" dur="2000" fill="hold"/>
                                        <p:tgtEl>
                                          <p:spTgt spid="81"/>
                                        </p:tgtEl>
                                        <p:attrNameLst>
                                          <p:attrName>ppt_x</p:attrName>
                                          <p:attrName>ppt_y</p:attrName>
                                        </p:attrNameLst>
                                      </p:cBhvr>
                                      <p:rCtr x="-9076" y="23"/>
                                    </p:animMotion>
                                  </p:childTnLst>
                                </p:cTn>
                              </p:par>
                            </p:childTnLst>
                          </p:cTn>
                        </p:par>
                        <p:par>
                          <p:cTn id="177" fill="hold">
                            <p:stCondLst>
                              <p:cond delay="2000"/>
                            </p:stCondLst>
                            <p:childTnLst>
                              <p:par>
                                <p:cTn id="178" presetID="10" presetClass="exit" presetSubtype="0" fill="hold" nodeType="afterEffect">
                                  <p:stCondLst>
                                    <p:cond delay="0"/>
                                  </p:stCondLst>
                                  <p:childTnLst>
                                    <p:animEffect transition="out" filter="fade">
                                      <p:cBhvr>
                                        <p:cTn id="179" dur="500"/>
                                        <p:tgtEl>
                                          <p:spTgt spid="81"/>
                                        </p:tgtEl>
                                      </p:cBhvr>
                                    </p:animEffect>
                                    <p:set>
                                      <p:cBhvr>
                                        <p:cTn id="180" dur="1" fill="hold">
                                          <p:stCondLst>
                                            <p:cond delay="499"/>
                                          </p:stCondLst>
                                        </p:cTn>
                                        <p:tgtEl>
                                          <p:spTgt spid="81"/>
                                        </p:tgtEl>
                                        <p:attrNameLst>
                                          <p:attrName>style.visibility</p:attrName>
                                        </p:attrNameLst>
                                      </p:cBhvr>
                                      <p:to>
                                        <p:strVal val="hidden"/>
                                      </p:to>
                                    </p:set>
                                  </p:childTnLst>
                                </p:cTn>
                              </p:par>
                            </p:childTnLst>
                          </p:cTn>
                        </p:par>
                        <p:par>
                          <p:cTn id="181" fill="hold">
                            <p:stCondLst>
                              <p:cond delay="2500"/>
                            </p:stCondLst>
                            <p:childTnLst>
                              <p:par>
                                <p:cTn id="182" presetID="50" presetClass="path" presetSubtype="0" accel="50000" decel="50000" fill="hold" nodeType="afterEffect">
                                  <p:stCondLst>
                                    <p:cond delay="0"/>
                                  </p:stCondLst>
                                  <p:childTnLst>
                                    <p:animMotion origin="layout" path="M 4.83278E-6 -2.3468E-6 L -0.2516 -2.3468E-6 C -0.36444 -2.3468E-6 -0.50345 -0.07648 -0.50345 -0.13845 L -0.50345 -0.27667 " pathEditMode="relative" rAng="0" ptsTypes="AAAA">
                                      <p:cBhvr>
                                        <p:cTn id="183" dur="1500" spd="-100000" fill="hold"/>
                                        <p:tgtEl>
                                          <p:spTgt spid="55"/>
                                        </p:tgtEl>
                                        <p:attrNameLst>
                                          <p:attrName>ppt_x</p:attrName>
                                          <p:attrName>ppt_y</p:attrName>
                                        </p:attrNameLst>
                                      </p:cBhvr>
                                      <p:rCtr x="-25172" y="-13845"/>
                                    </p:animMotion>
                                  </p:childTnLst>
                                </p:cTn>
                              </p:par>
                            </p:childTnLst>
                          </p:cTn>
                        </p:par>
                        <p:par>
                          <p:cTn id="184" fill="hold">
                            <p:stCondLst>
                              <p:cond delay="4000"/>
                            </p:stCondLst>
                            <p:childTnLst>
                              <p:par>
                                <p:cTn id="185" presetID="10" presetClass="exit" presetSubtype="0" fill="hold" grpId="1" nodeType="afterEffect">
                                  <p:stCondLst>
                                    <p:cond delay="0"/>
                                  </p:stCondLst>
                                  <p:childTnLst>
                                    <p:animEffect transition="out" filter="fade">
                                      <p:cBhvr>
                                        <p:cTn id="186" dur="500"/>
                                        <p:tgtEl>
                                          <p:spTgt spid="6"/>
                                        </p:tgtEl>
                                      </p:cBhvr>
                                    </p:animEffect>
                                    <p:set>
                                      <p:cBhvr>
                                        <p:cTn id="187" dur="1" fill="hold">
                                          <p:stCondLst>
                                            <p:cond delay="499"/>
                                          </p:stCondLst>
                                        </p:cTn>
                                        <p:tgtEl>
                                          <p:spTgt spid="6"/>
                                        </p:tgtEl>
                                        <p:attrNameLst>
                                          <p:attrName>style.visibility</p:attrName>
                                        </p:attrNameLst>
                                      </p:cBhvr>
                                      <p:to>
                                        <p:strVal val="hidden"/>
                                      </p:to>
                                    </p:set>
                                  </p:childTnLst>
                                </p:cTn>
                              </p:par>
                            </p:childTnLst>
                          </p:cTn>
                        </p:par>
                      </p:childTnLst>
                    </p:cTn>
                  </p:par>
                  <p:par>
                    <p:cTn id="188" fill="hold">
                      <p:stCondLst>
                        <p:cond delay="indefinite"/>
                      </p:stCondLst>
                      <p:childTnLst>
                        <p:par>
                          <p:cTn id="189" fill="hold">
                            <p:stCondLst>
                              <p:cond delay="0"/>
                            </p:stCondLst>
                            <p:childTnLst>
                              <p:par>
                                <p:cTn id="190" presetID="42" presetClass="path" presetSubtype="0" accel="50000" decel="50000" fill="hold" nodeType="clickEffect">
                                  <p:stCondLst>
                                    <p:cond delay="0"/>
                                  </p:stCondLst>
                                  <p:childTnLst>
                                    <p:animMotion origin="layout" path="M 7.19939E-7 -4.72537E-6 L -0.00779 -0.25351 " pathEditMode="relative" rAng="0" ptsTypes="AA">
                                      <p:cBhvr>
                                        <p:cTn id="191" dur="2500" fill="hold"/>
                                        <p:tgtEl>
                                          <p:spTgt spid="5"/>
                                        </p:tgtEl>
                                        <p:attrNameLst>
                                          <p:attrName>ppt_x</p:attrName>
                                          <p:attrName>ppt_y</p:attrName>
                                        </p:attrNameLst>
                                      </p:cBhvr>
                                      <p:rCtr x="-396" y="-12687"/>
                                    </p:animMotion>
                                  </p:childTnLst>
                                </p:cTn>
                              </p:par>
                            </p:childTnLst>
                          </p:cTn>
                        </p:par>
                      </p:childTnLst>
                    </p:cTn>
                  </p:par>
                  <p:par>
                    <p:cTn id="192" fill="hold">
                      <p:stCondLst>
                        <p:cond delay="indefinite"/>
                      </p:stCondLst>
                      <p:childTnLst>
                        <p:par>
                          <p:cTn id="193" fill="hold">
                            <p:stCondLst>
                              <p:cond delay="0"/>
                            </p:stCondLst>
                            <p:childTnLst>
                              <p:par>
                                <p:cTn id="194" presetID="42" presetClass="path" presetSubtype="0" accel="50000" decel="50000" fill="hold" nodeType="clickEffect">
                                  <p:stCondLst>
                                    <p:cond delay="0"/>
                                  </p:stCondLst>
                                  <p:childTnLst>
                                    <p:animMotion origin="layout" path="M 7.19939E-7 -4.72537E-6 L -0.00779 -0.2517 " pathEditMode="relative" rAng="0" ptsTypes="AA">
                                      <p:cBhvr>
                                        <p:cTn id="195" dur="2500" spd="-100000" fill="hold"/>
                                        <p:tgtEl>
                                          <p:spTgt spid="5"/>
                                        </p:tgtEl>
                                        <p:attrNameLst>
                                          <p:attrName>ppt_x</p:attrName>
                                          <p:attrName>ppt_y</p:attrName>
                                        </p:attrNameLst>
                                      </p:cBhvr>
                                      <p:rCtr x="-396" y="-12596"/>
                                    </p:animMotion>
                                  </p:childTnLst>
                                </p:cTn>
                              </p:par>
                            </p:childTnLst>
                          </p:cTn>
                        </p:par>
                        <p:par>
                          <p:cTn id="196" fill="hold">
                            <p:stCondLst>
                              <p:cond delay="2500"/>
                            </p:stCondLst>
                            <p:childTnLst>
                              <p:par>
                                <p:cTn id="197" presetID="42" presetClass="path" presetSubtype="0" accel="50000" decel="50000" fill="hold" nodeType="afterEffect">
                                  <p:stCondLst>
                                    <p:cond delay="0"/>
                                  </p:stCondLst>
                                  <p:childTnLst>
                                    <p:animMotion origin="layout" path="M -8.98647E-7 -2.77803E-6 L -0.13556 0.00545 " pathEditMode="relative" rAng="0" ptsTypes="AA">
                                      <p:cBhvr>
                                        <p:cTn id="198" dur="2500" fill="hold"/>
                                        <p:tgtEl>
                                          <p:spTgt spid="83"/>
                                        </p:tgtEl>
                                        <p:attrNameLst>
                                          <p:attrName>ppt_x</p:attrName>
                                          <p:attrName>ppt_y</p:attrName>
                                        </p:attrNameLst>
                                      </p:cBhvr>
                                      <p:rCtr x="-6778" y="272"/>
                                    </p:animMotion>
                                  </p:childTnLst>
                                </p:cTn>
                              </p:par>
                            </p:childTnLst>
                          </p:cTn>
                        </p:par>
                      </p:childTnLst>
                    </p:cTn>
                  </p:par>
                  <p:par>
                    <p:cTn id="199" fill="hold">
                      <p:stCondLst>
                        <p:cond delay="indefinite"/>
                      </p:stCondLst>
                      <p:childTnLst>
                        <p:par>
                          <p:cTn id="200" fill="hold">
                            <p:stCondLst>
                              <p:cond delay="0"/>
                            </p:stCondLst>
                            <p:childTnLst>
                              <p:par>
                                <p:cTn id="201" presetID="42" presetClass="path" presetSubtype="0" accel="50000" decel="50000" fill="hold" nodeType="clickEffect">
                                  <p:stCondLst>
                                    <p:cond delay="0"/>
                                  </p:stCondLst>
                                  <p:childTnLst>
                                    <p:animMotion origin="layout" path="M -8.98647E-7 -2.77803E-6 L -0.12892 0.00749 " pathEditMode="relative" rAng="0" ptsTypes="AA">
                                      <p:cBhvr>
                                        <p:cTn id="202" dur="2500" spd="-100000" fill="hold"/>
                                        <p:tgtEl>
                                          <p:spTgt spid="83"/>
                                        </p:tgtEl>
                                        <p:attrNameLst>
                                          <p:attrName>ppt_x</p:attrName>
                                          <p:attrName>ppt_y</p:attrName>
                                        </p:attrNameLst>
                                      </p:cBhvr>
                                      <p:rCtr x="-6446" y="363"/>
                                    </p:animMotion>
                                  </p:childTnLst>
                                </p:cTn>
                              </p:par>
                            </p:childTnLst>
                          </p:cTn>
                        </p:par>
                        <p:par>
                          <p:cTn id="203" fill="hold">
                            <p:stCondLst>
                              <p:cond delay="2500"/>
                            </p:stCondLst>
                            <p:childTnLst>
                              <p:par>
                                <p:cTn id="204" presetID="42" presetClass="path" presetSubtype="0" accel="50000" decel="50000" fill="hold" nodeType="afterEffect">
                                  <p:stCondLst>
                                    <p:cond delay="0"/>
                                  </p:stCondLst>
                                  <p:childTnLst>
                                    <p:animMotion origin="layout" path="M -3.61501E-6 -9.66863E-7 L -0.04531 -0.28506 " pathEditMode="relative" rAng="0" ptsTypes="AA">
                                      <p:cBhvr>
                                        <p:cTn id="205" dur="2500" fill="hold"/>
                                        <p:tgtEl>
                                          <p:spTgt spid="84"/>
                                        </p:tgtEl>
                                        <p:attrNameLst>
                                          <p:attrName>ppt_x</p:attrName>
                                          <p:attrName>ppt_y</p:attrName>
                                        </p:attrNameLst>
                                      </p:cBhvr>
                                      <p:rCtr x="-2272" y="-14253"/>
                                    </p:animMotion>
                                  </p:childTnLst>
                                </p:cTn>
                              </p:par>
                            </p:childTnLst>
                          </p:cTn>
                        </p:par>
                      </p:childTnLst>
                    </p:cTn>
                  </p:par>
                  <p:par>
                    <p:cTn id="206" fill="hold">
                      <p:stCondLst>
                        <p:cond delay="indefinite"/>
                      </p:stCondLst>
                      <p:childTnLst>
                        <p:par>
                          <p:cTn id="207" fill="hold">
                            <p:stCondLst>
                              <p:cond delay="0"/>
                            </p:stCondLst>
                            <p:childTnLst>
                              <p:par>
                                <p:cTn id="208" presetID="10" presetClass="entr" presetSubtype="0" fill="hold" nodeType="clickEffect">
                                  <p:stCondLst>
                                    <p:cond delay="0"/>
                                  </p:stCondLst>
                                  <p:childTnLst>
                                    <p:set>
                                      <p:cBhvr>
                                        <p:cTn id="209" dur="1" fill="hold">
                                          <p:stCondLst>
                                            <p:cond delay="0"/>
                                          </p:stCondLst>
                                        </p:cTn>
                                        <p:tgtEl>
                                          <p:spTgt spid="95"/>
                                        </p:tgtEl>
                                        <p:attrNameLst>
                                          <p:attrName>style.visibility</p:attrName>
                                        </p:attrNameLst>
                                      </p:cBhvr>
                                      <p:to>
                                        <p:strVal val="visible"/>
                                      </p:to>
                                    </p:set>
                                    <p:animEffect transition="in" filter="fade">
                                      <p:cBhvr>
                                        <p:cTn id="210" dur="500"/>
                                        <p:tgtEl>
                                          <p:spTgt spid="95"/>
                                        </p:tgtEl>
                                      </p:cBhvr>
                                    </p:animEffect>
                                  </p:childTnLst>
                                </p:cTn>
                              </p:par>
                              <p:par>
                                <p:cTn id="211" presetID="10" presetClass="entr" presetSubtype="0" fill="hold" nodeType="withEffect">
                                  <p:stCondLst>
                                    <p:cond delay="250"/>
                                  </p:stCondLst>
                                  <p:childTnLst>
                                    <p:set>
                                      <p:cBhvr>
                                        <p:cTn id="212" dur="1" fill="hold">
                                          <p:stCondLst>
                                            <p:cond delay="0"/>
                                          </p:stCondLst>
                                        </p:cTn>
                                        <p:tgtEl>
                                          <p:spTgt spid="99"/>
                                        </p:tgtEl>
                                        <p:attrNameLst>
                                          <p:attrName>style.visibility</p:attrName>
                                        </p:attrNameLst>
                                      </p:cBhvr>
                                      <p:to>
                                        <p:strVal val="visible"/>
                                      </p:to>
                                    </p:set>
                                    <p:animEffect transition="in" filter="fade">
                                      <p:cBhvr>
                                        <p:cTn id="213" dur="500"/>
                                        <p:tgtEl>
                                          <p:spTgt spid="99"/>
                                        </p:tgtEl>
                                      </p:cBhvr>
                                    </p:animEffect>
                                  </p:childTnLst>
                                </p:cTn>
                              </p:par>
                              <p:par>
                                <p:cTn id="214" presetID="10" presetClass="entr" presetSubtype="0" fill="hold" nodeType="withEffect">
                                  <p:stCondLst>
                                    <p:cond delay="500"/>
                                  </p:stCondLst>
                                  <p:childTnLst>
                                    <p:set>
                                      <p:cBhvr>
                                        <p:cTn id="215" dur="1" fill="hold">
                                          <p:stCondLst>
                                            <p:cond delay="0"/>
                                          </p:stCondLst>
                                        </p:cTn>
                                        <p:tgtEl>
                                          <p:spTgt spid="102"/>
                                        </p:tgtEl>
                                        <p:attrNameLst>
                                          <p:attrName>style.visibility</p:attrName>
                                        </p:attrNameLst>
                                      </p:cBhvr>
                                      <p:to>
                                        <p:strVal val="visible"/>
                                      </p:to>
                                    </p:set>
                                    <p:animEffect transition="in" filter="fade">
                                      <p:cBhvr>
                                        <p:cTn id="216" dur="500"/>
                                        <p:tgtEl>
                                          <p:spTgt spid="102"/>
                                        </p:tgtEl>
                                      </p:cBhvr>
                                    </p:animEffect>
                                  </p:childTnLst>
                                </p:cTn>
                              </p:par>
                              <p:par>
                                <p:cTn id="217" presetID="10" presetClass="entr" presetSubtype="0" fill="hold" nodeType="withEffect">
                                  <p:stCondLst>
                                    <p:cond delay="750"/>
                                  </p:stCondLst>
                                  <p:childTnLst>
                                    <p:set>
                                      <p:cBhvr>
                                        <p:cTn id="218" dur="1" fill="hold">
                                          <p:stCondLst>
                                            <p:cond delay="0"/>
                                          </p:stCondLst>
                                        </p:cTn>
                                        <p:tgtEl>
                                          <p:spTgt spid="105"/>
                                        </p:tgtEl>
                                        <p:attrNameLst>
                                          <p:attrName>style.visibility</p:attrName>
                                        </p:attrNameLst>
                                      </p:cBhvr>
                                      <p:to>
                                        <p:strVal val="visible"/>
                                      </p:to>
                                    </p:set>
                                    <p:animEffect transition="in" filter="fade">
                                      <p:cBhvr>
                                        <p:cTn id="219" dur="500"/>
                                        <p:tgtEl>
                                          <p:spTgt spid="105"/>
                                        </p:tgtEl>
                                      </p:cBhvr>
                                    </p:animEffect>
                                  </p:childTnLst>
                                </p:cTn>
                              </p:par>
                            </p:childTnLst>
                          </p:cTn>
                        </p:par>
                        <p:par>
                          <p:cTn id="220" fill="hold">
                            <p:stCondLst>
                              <p:cond delay="1250"/>
                            </p:stCondLst>
                            <p:childTnLst>
                              <p:par>
                                <p:cTn id="221" presetID="42" presetClass="path" presetSubtype="0" accel="50000" decel="50000" fill="hold" nodeType="afterEffect">
                                  <p:stCondLst>
                                    <p:cond delay="0"/>
                                  </p:stCondLst>
                                  <p:childTnLst>
                                    <p:animMotion origin="layout" path="M -3.61501E-6 -9.66863E-7 L -0.04442 -0.27576 " pathEditMode="relative" rAng="0" ptsTypes="AA">
                                      <p:cBhvr>
                                        <p:cTn id="222" dur="2500" spd="-100000" fill="hold"/>
                                        <p:tgtEl>
                                          <p:spTgt spid="84"/>
                                        </p:tgtEl>
                                        <p:attrNameLst>
                                          <p:attrName>ppt_x</p:attrName>
                                          <p:attrName>ppt_y</p:attrName>
                                        </p:attrNameLst>
                                      </p:cBhvr>
                                      <p:rCtr x="-2221" y="-13799"/>
                                    </p:animMotion>
                                  </p:childTnLst>
                                </p:cTn>
                              </p:par>
                            </p:childTnLst>
                          </p:cTn>
                        </p:par>
                      </p:childTnLst>
                    </p:cTn>
                  </p:par>
                  <p:par>
                    <p:cTn id="223" fill="hold">
                      <p:stCondLst>
                        <p:cond delay="indefinite"/>
                      </p:stCondLst>
                      <p:childTnLst>
                        <p:par>
                          <p:cTn id="224" fill="hold">
                            <p:stCondLst>
                              <p:cond delay="0"/>
                            </p:stCondLst>
                            <p:childTnLst>
                              <p:par>
                                <p:cTn id="225" presetID="10" presetClass="entr" presetSubtype="0" fill="hold" nodeType="clickEffect">
                                  <p:stCondLst>
                                    <p:cond delay="0"/>
                                  </p:stCondLst>
                                  <p:childTnLst>
                                    <p:set>
                                      <p:cBhvr>
                                        <p:cTn id="226" dur="1" fill="hold">
                                          <p:stCondLst>
                                            <p:cond delay="0"/>
                                          </p:stCondLst>
                                        </p:cTn>
                                        <p:tgtEl>
                                          <p:spTgt spid="88"/>
                                        </p:tgtEl>
                                        <p:attrNameLst>
                                          <p:attrName>style.visibility</p:attrName>
                                        </p:attrNameLst>
                                      </p:cBhvr>
                                      <p:to>
                                        <p:strVal val="visible"/>
                                      </p:to>
                                    </p:set>
                                    <p:animEffect transition="in" filter="fade">
                                      <p:cBhvr>
                                        <p:cTn id="227" dur="500"/>
                                        <p:tgtEl>
                                          <p:spTgt spid="88"/>
                                        </p:tgtEl>
                                      </p:cBhvr>
                                    </p:animEffect>
                                  </p:childTnLst>
                                </p:cTn>
                              </p:par>
                              <p:par>
                                <p:cTn id="228" presetID="10" presetClass="entr" presetSubtype="0" fill="hold" grpId="0" nodeType="withEffect">
                                  <p:stCondLst>
                                    <p:cond delay="0"/>
                                  </p:stCondLst>
                                  <p:childTnLst>
                                    <p:set>
                                      <p:cBhvr>
                                        <p:cTn id="229" dur="1" fill="hold">
                                          <p:stCondLst>
                                            <p:cond delay="0"/>
                                          </p:stCondLst>
                                        </p:cTn>
                                        <p:tgtEl>
                                          <p:spTgt spid="2"/>
                                        </p:tgtEl>
                                        <p:attrNameLst>
                                          <p:attrName>style.visibility</p:attrName>
                                        </p:attrNameLst>
                                      </p:cBhvr>
                                      <p:to>
                                        <p:strVal val="visible"/>
                                      </p:to>
                                    </p:set>
                                    <p:animEffect transition="in" filter="fade">
                                      <p:cBhvr>
                                        <p:cTn id="2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Summing Up…</a:t>
            </a:r>
            <a:endParaRPr lang="en-US" dirty="0"/>
          </a:p>
        </p:txBody>
      </p:sp>
      <p:grpSp>
        <p:nvGrpSpPr>
          <p:cNvPr id="47" name="Group 1"/>
          <p:cNvGrpSpPr/>
          <p:nvPr/>
        </p:nvGrpSpPr>
        <p:grpSpPr>
          <a:xfrm>
            <a:off x="1328059" y="1169864"/>
            <a:ext cx="3366178" cy="2479798"/>
            <a:chOff x="1328059" y="1169864"/>
            <a:chExt cx="3366178" cy="2479798"/>
          </a:xfrm>
        </p:grpSpPr>
        <p:graphicFrame>
          <p:nvGraphicFramePr>
            <p:cNvPr id="5" name="Chart 3"/>
            <p:cNvGraphicFramePr/>
            <p:nvPr>
              <p:extLst/>
            </p:nvPr>
          </p:nvGraphicFramePr>
          <p:xfrm>
            <a:off x="1399877" y="1169864"/>
            <a:ext cx="3222542" cy="2023360"/>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5"/>
            <p:cNvSpPr txBox="1"/>
            <p:nvPr/>
          </p:nvSpPr>
          <p:spPr>
            <a:xfrm>
              <a:off x="1328059" y="2966398"/>
              <a:ext cx="3366178" cy="683264"/>
            </a:xfrm>
            <a:prstGeom prst="rect">
              <a:avLst/>
            </a:prstGeom>
            <a:noFill/>
          </p:spPr>
          <p:txBody>
            <a:bodyPr wrap="none" lIns="182880" tIns="146304" rIns="182880" bIns="146304" rtlCol="0">
              <a:spAutoFit/>
            </a:bodyPr>
            <a:lstStyle/>
            <a:p>
              <a:pPr>
                <a:lnSpc>
                  <a:spcPct val="90000"/>
                </a:lnSpc>
                <a:spcAft>
                  <a:spcPts val="600"/>
                </a:spcAft>
              </a:pPr>
              <a:r>
                <a:rPr lang="en-US" sz="2800" dirty="0" smtClean="0">
                  <a:gradFill>
                    <a:gsLst>
                      <a:gs pos="2917">
                        <a:srgbClr val="505050"/>
                      </a:gs>
                      <a:gs pos="30000">
                        <a:srgbClr val="505050"/>
                      </a:gs>
                    </a:gsLst>
                    <a:lin ang="5400000" scaled="0"/>
                  </a:gradFill>
                  <a:latin typeface="Segoe UI Light"/>
                </a:rPr>
                <a:t>Reliable and Mature</a:t>
              </a:r>
            </a:p>
          </p:txBody>
        </p:sp>
      </p:grpSp>
      <p:grpSp>
        <p:nvGrpSpPr>
          <p:cNvPr id="48" name="Group 47"/>
          <p:cNvGrpSpPr/>
          <p:nvPr/>
        </p:nvGrpSpPr>
        <p:grpSpPr>
          <a:xfrm>
            <a:off x="7176080" y="1855061"/>
            <a:ext cx="4462006" cy="1794601"/>
            <a:chOff x="7176080" y="1855061"/>
            <a:chExt cx="4462006" cy="1794601"/>
          </a:xfrm>
        </p:grpSpPr>
        <p:sp>
          <p:nvSpPr>
            <p:cNvPr id="18" name="TextBox 17"/>
            <p:cNvSpPr txBox="1"/>
            <p:nvPr/>
          </p:nvSpPr>
          <p:spPr>
            <a:xfrm>
              <a:off x="7770064" y="2966398"/>
              <a:ext cx="3274038" cy="683264"/>
            </a:xfrm>
            <a:prstGeom prst="rect">
              <a:avLst/>
            </a:prstGeom>
            <a:noFill/>
          </p:spPr>
          <p:txBody>
            <a:bodyPr wrap="none" lIns="182880" tIns="146304" rIns="182880" bIns="146304" rtlCol="0">
              <a:spAutoFit/>
            </a:bodyPr>
            <a:lstStyle/>
            <a:p>
              <a:pPr>
                <a:lnSpc>
                  <a:spcPct val="90000"/>
                </a:lnSpc>
                <a:spcAft>
                  <a:spcPts val="600"/>
                </a:spcAft>
              </a:pPr>
              <a:r>
                <a:rPr lang="en-US" sz="2800" dirty="0" smtClean="0">
                  <a:gradFill>
                    <a:gsLst>
                      <a:gs pos="2917">
                        <a:srgbClr val="505050"/>
                      </a:gs>
                      <a:gs pos="30000">
                        <a:srgbClr val="505050"/>
                      </a:gs>
                    </a:gsLst>
                    <a:lin ang="5400000" scaled="0"/>
                  </a:gradFill>
                  <a:latin typeface="Segoe UI Light"/>
                </a:rPr>
                <a:t>Evergreen and Safe</a:t>
              </a:r>
            </a:p>
          </p:txBody>
        </p:sp>
        <p:grpSp>
          <p:nvGrpSpPr>
            <p:cNvPr id="39" name="Group 38"/>
            <p:cNvGrpSpPr/>
            <p:nvPr/>
          </p:nvGrpSpPr>
          <p:grpSpPr>
            <a:xfrm>
              <a:off x="7176080" y="1855061"/>
              <a:ext cx="4462006" cy="1023549"/>
              <a:chOff x="6428023" y="1242925"/>
              <a:chExt cx="4462006" cy="1023549"/>
            </a:xfrm>
          </p:grpSpPr>
          <p:pic>
            <p:nvPicPr>
              <p:cNvPr id="34" name="Picture 33"/>
              <p:cNvPicPr>
                <a:picLocks noChangeAspect="1"/>
              </p:cNvPicPr>
              <p:nvPr/>
            </p:nvPicPr>
            <p:blipFill>
              <a:blip r:embed="rId3"/>
              <a:stretch>
                <a:fillRect/>
              </a:stretch>
            </p:blipFill>
            <p:spPr>
              <a:xfrm>
                <a:off x="9513650" y="1265963"/>
                <a:ext cx="1376379" cy="977473"/>
              </a:xfrm>
              <a:prstGeom prst="rect">
                <a:avLst/>
              </a:prstGeom>
            </p:spPr>
          </p:pic>
          <p:pic>
            <p:nvPicPr>
              <p:cNvPr id="35" name="Picture 34"/>
              <p:cNvPicPr>
                <a:picLocks noChangeAspect="1"/>
              </p:cNvPicPr>
              <p:nvPr/>
            </p:nvPicPr>
            <p:blipFill>
              <a:blip r:embed="rId4"/>
              <a:stretch>
                <a:fillRect/>
              </a:stretch>
            </p:blipFill>
            <p:spPr>
              <a:xfrm>
                <a:off x="6428023" y="1242925"/>
                <a:ext cx="3085627" cy="1023549"/>
              </a:xfrm>
              <a:prstGeom prst="rect">
                <a:avLst/>
              </a:prstGeom>
            </p:spPr>
          </p:pic>
        </p:grpSp>
      </p:grpSp>
      <p:grpSp>
        <p:nvGrpSpPr>
          <p:cNvPr id="38" name="Group 37"/>
          <p:cNvGrpSpPr/>
          <p:nvPr/>
        </p:nvGrpSpPr>
        <p:grpSpPr>
          <a:xfrm>
            <a:off x="1248121" y="4457699"/>
            <a:ext cx="3750916" cy="2102276"/>
            <a:chOff x="3714830" y="3909586"/>
            <a:chExt cx="3750916" cy="2102276"/>
          </a:xfrm>
        </p:grpSpPr>
        <p:grpSp>
          <p:nvGrpSpPr>
            <p:cNvPr id="19" name="Group 18"/>
            <p:cNvGrpSpPr/>
            <p:nvPr/>
          </p:nvGrpSpPr>
          <p:grpSpPr>
            <a:xfrm>
              <a:off x="3968576" y="3924705"/>
              <a:ext cx="1395528" cy="1606923"/>
              <a:chOff x="10336875" y="3192462"/>
              <a:chExt cx="1030107" cy="1186148"/>
            </a:xfrm>
          </p:grpSpPr>
          <p:grpSp>
            <p:nvGrpSpPr>
              <p:cNvPr id="20" name="Group 19"/>
              <p:cNvGrpSpPr/>
              <p:nvPr/>
            </p:nvGrpSpPr>
            <p:grpSpPr>
              <a:xfrm>
                <a:off x="10336875" y="3625534"/>
                <a:ext cx="797638" cy="753076"/>
                <a:chOff x="10336875" y="3625534"/>
                <a:chExt cx="797638" cy="753076"/>
              </a:xfrm>
            </p:grpSpPr>
            <p:sp>
              <p:nvSpPr>
                <p:cNvPr id="22" name="Oval 21"/>
                <p:cNvSpPr/>
                <p:nvPr/>
              </p:nvSpPr>
              <p:spPr bwMode="auto">
                <a:xfrm>
                  <a:off x="10434317" y="3769010"/>
                  <a:ext cx="593667" cy="609600"/>
                </a:xfrm>
                <a:prstGeom prst="ellipse">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endParaRPr lang="en-US" sz="2000" kern="0" dirty="0" smtClean="0">
                    <a:gradFill>
                      <a:gsLst>
                        <a:gs pos="0">
                          <a:srgbClr val="FFFFFF"/>
                        </a:gs>
                        <a:gs pos="100000">
                          <a:srgbClr val="FFFFFF"/>
                        </a:gs>
                      </a:gsLst>
                      <a:lin ang="5400000" scaled="0"/>
                    </a:gradFill>
                  </a:endParaRPr>
                </a:p>
              </p:txBody>
            </p:sp>
            <p:sp>
              <p:nvSpPr>
                <p:cNvPr id="23" name="Oval 22"/>
                <p:cNvSpPr/>
                <p:nvPr/>
              </p:nvSpPr>
              <p:spPr bwMode="auto">
                <a:xfrm>
                  <a:off x="10516752" y="3672121"/>
                  <a:ext cx="617761" cy="609600"/>
                </a:xfrm>
                <a:prstGeom prst="ellipse">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endParaRPr lang="en-US" sz="2000" kern="0" dirty="0" smtClean="0">
                    <a:gradFill>
                      <a:gsLst>
                        <a:gs pos="0">
                          <a:srgbClr val="FFFFFF"/>
                        </a:gs>
                        <a:gs pos="100000">
                          <a:srgbClr val="FFFFFF"/>
                        </a:gs>
                      </a:gsLst>
                      <a:lin ang="5400000" scaled="0"/>
                    </a:gradFill>
                  </a:endParaRPr>
                </a:p>
              </p:txBody>
            </p:sp>
            <p:sp>
              <p:nvSpPr>
                <p:cNvPr id="24" name="Oval 23"/>
                <p:cNvSpPr/>
                <p:nvPr/>
              </p:nvSpPr>
              <p:spPr bwMode="auto">
                <a:xfrm>
                  <a:off x="10336875" y="3625534"/>
                  <a:ext cx="593667" cy="609600"/>
                </a:xfrm>
                <a:prstGeom prst="ellipse">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endParaRPr lang="en-US" sz="2000" kern="0" dirty="0" smtClean="0">
                    <a:gradFill>
                      <a:gsLst>
                        <a:gs pos="0">
                          <a:srgbClr val="FFFFFF"/>
                        </a:gs>
                        <a:gs pos="100000">
                          <a:srgbClr val="FFFFFF"/>
                        </a:gs>
                      </a:gsLst>
                      <a:lin ang="5400000" scaled="0"/>
                    </a:gradFill>
                  </a:endParaRPr>
                </a:p>
              </p:txBody>
            </p:sp>
          </p:grpSp>
          <p:pic>
            <p:nvPicPr>
              <p:cNvPr id="21" name="Picture 20"/>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338936" y="3192462"/>
                <a:ext cx="1028046" cy="1028046"/>
              </a:xfrm>
              <a:prstGeom prst="rect">
                <a:avLst/>
              </a:prstGeom>
            </p:spPr>
          </p:pic>
        </p:grpSp>
        <p:sp>
          <p:nvSpPr>
            <p:cNvPr id="26" name="TextBox 25"/>
            <p:cNvSpPr txBox="1"/>
            <p:nvPr/>
          </p:nvSpPr>
          <p:spPr>
            <a:xfrm>
              <a:off x="3714830" y="5328598"/>
              <a:ext cx="3750916"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latin typeface="Segoe UI Light"/>
                </a:rPr>
                <a:t>Secure &amp; Compliant</a:t>
              </a:r>
            </a:p>
          </p:txBody>
        </p:sp>
        <p:pic>
          <p:nvPicPr>
            <p:cNvPr id="37" name="Picture 36"/>
            <p:cNvPicPr>
              <a:picLocks noChangeAspect="1"/>
            </p:cNvPicPr>
            <p:nvPr/>
          </p:nvPicPr>
          <p:blipFill>
            <a:blip r:embed="rId6"/>
            <a:stretch>
              <a:fillRect/>
            </a:stretch>
          </p:blipFill>
          <p:spPr>
            <a:xfrm>
              <a:off x="5502031" y="3909586"/>
              <a:ext cx="1577404" cy="1592384"/>
            </a:xfrm>
            <a:prstGeom prst="rect">
              <a:avLst/>
            </a:prstGeom>
          </p:spPr>
        </p:pic>
      </p:grpSp>
      <p:grpSp>
        <p:nvGrpSpPr>
          <p:cNvPr id="51" name="Group 50"/>
          <p:cNvGrpSpPr/>
          <p:nvPr/>
        </p:nvGrpSpPr>
        <p:grpSpPr>
          <a:xfrm>
            <a:off x="7568634" y="3954462"/>
            <a:ext cx="3676898" cy="2651551"/>
            <a:chOff x="7568634" y="3954462"/>
            <a:chExt cx="3676898" cy="2651551"/>
          </a:xfrm>
        </p:grpSpPr>
        <p:sp>
          <p:nvSpPr>
            <p:cNvPr id="30" name="1Pb"/>
            <p:cNvSpPr txBox="1"/>
            <p:nvPr/>
          </p:nvSpPr>
          <p:spPr>
            <a:xfrm>
              <a:off x="7568634" y="5458006"/>
              <a:ext cx="3676898" cy="1148007"/>
            </a:xfrm>
            <a:prstGeom prst="rect">
              <a:avLst/>
            </a:prstGeom>
            <a:noFill/>
          </p:spPr>
          <p:txBody>
            <a:bodyPr wrap="square" lIns="182880" tIns="146304" rIns="182880" bIns="146304" rtlCol="0">
              <a:spAutoFit/>
            </a:bodyPr>
            <a:lstStyle/>
            <a:p>
              <a:pPr defTabSz="914400">
                <a:lnSpc>
                  <a:spcPct val="90000"/>
                </a:lnSpc>
                <a:spcAft>
                  <a:spcPts val="600"/>
                </a:spcAft>
                <a:defRPr/>
              </a:pPr>
              <a:r>
                <a:rPr lang="en-US" sz="2800" kern="0" dirty="0" smtClean="0">
                  <a:gradFill>
                    <a:gsLst>
                      <a:gs pos="2917">
                        <a:srgbClr val="505050"/>
                      </a:gs>
                      <a:gs pos="30000">
                        <a:srgbClr val="505050"/>
                      </a:gs>
                    </a:gsLst>
                    <a:lin ang="5400000" scaled="0"/>
                  </a:gradFill>
                  <a:latin typeface="Segoe UI Light"/>
                </a:rPr>
                <a:t>Unlimited Storage.</a:t>
              </a:r>
            </a:p>
            <a:p>
              <a:pPr defTabSz="914400">
                <a:lnSpc>
                  <a:spcPct val="90000"/>
                </a:lnSpc>
                <a:spcAft>
                  <a:spcPts val="600"/>
                </a:spcAft>
                <a:defRPr/>
              </a:pPr>
              <a:r>
                <a:rPr lang="en-US" sz="2800" kern="0" dirty="0" smtClean="0">
                  <a:gradFill>
                    <a:gsLst>
                      <a:gs pos="2917">
                        <a:srgbClr val="505050"/>
                      </a:gs>
                      <a:gs pos="30000">
                        <a:srgbClr val="505050"/>
                      </a:gs>
                    </a:gsLst>
                    <a:lin ang="5400000" scaled="0"/>
                  </a:gradFill>
                  <a:latin typeface="Segoe UI Light"/>
                </a:rPr>
                <a:t>Unparalleled Security.</a:t>
              </a:r>
            </a:p>
          </p:txBody>
        </p:sp>
        <p:pic>
          <p:nvPicPr>
            <p:cNvPr id="29" name="Picture 28"/>
            <p:cNvPicPr>
              <a:picLocks noChangeAspect="1"/>
            </p:cNvPicPr>
            <p:nvPr/>
          </p:nvPicPr>
          <p:blipFill rotWithShape="1">
            <a:blip r:embed="rId7">
              <a:duotone>
                <a:schemeClr val="accent2">
                  <a:shade val="45000"/>
                  <a:satMod val="135000"/>
                </a:schemeClr>
                <a:prstClr val="white"/>
              </a:duotone>
              <a:extLst>
                <a:ext uri="{28A0092B-C50C-407E-A947-70E740481C1C}">
                  <a14:useLocalDpi xmlns:a14="http://schemas.microsoft.com/office/drawing/2010/main" val="0"/>
                </a:ext>
              </a:extLst>
            </a:blip>
            <a:srcRect l="22148"/>
            <a:stretch/>
          </p:blipFill>
          <p:spPr>
            <a:xfrm>
              <a:off x="9652743" y="4411664"/>
              <a:ext cx="842342" cy="1099653"/>
            </a:xfrm>
            <a:prstGeom prst="rect">
              <a:avLst/>
            </a:prstGeom>
          </p:spPr>
        </p:pic>
        <p:sp>
          <p:nvSpPr>
            <p:cNvPr id="50" name="TextBox 49"/>
            <p:cNvSpPr txBox="1"/>
            <p:nvPr/>
          </p:nvSpPr>
          <p:spPr>
            <a:xfrm>
              <a:off x="8123237" y="3954462"/>
              <a:ext cx="1143000" cy="2206758"/>
            </a:xfrm>
            <a:prstGeom prst="rect">
              <a:avLst/>
            </a:prstGeom>
            <a:noFill/>
          </p:spPr>
          <p:txBody>
            <a:bodyPr wrap="square" lIns="182880" tIns="146304" rIns="182880" bIns="146304" rtlCol="0">
              <a:spAutoFit/>
            </a:bodyPr>
            <a:lstStyle/>
            <a:p>
              <a:pPr algn="ctr">
                <a:lnSpc>
                  <a:spcPct val="90000"/>
                </a:lnSpc>
                <a:spcAft>
                  <a:spcPts val="600"/>
                </a:spcAft>
              </a:pPr>
              <a:r>
                <a:rPr lang="en-US" sz="13800" dirty="0" smtClean="0">
                  <a:solidFill>
                    <a:srgbClr val="33A9D2"/>
                  </a:solidFill>
                </a:rPr>
                <a:t>∞</a:t>
              </a:r>
            </a:p>
          </p:txBody>
        </p:sp>
      </p:grpSp>
    </p:spTree>
    <p:extLst>
      <p:ext uri="{BB962C8B-B14F-4D97-AF65-F5344CB8AC3E}">
        <p14:creationId xmlns:p14="http://schemas.microsoft.com/office/powerpoint/2010/main" val="39139894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750"/>
                                        <p:tgtEl>
                                          <p:spTgt spid="47"/>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750"/>
                                        <p:tgtEl>
                                          <p:spTgt spid="48"/>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750"/>
                                        <p:tgtEl>
                                          <p:spTgt spid="38"/>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7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99037" y="2582863"/>
            <a:ext cx="6248400" cy="1828799"/>
          </a:xfrm>
        </p:spPr>
        <p:txBody>
          <a:bodyPr/>
          <a:lstStyle/>
          <a:p>
            <a:r>
              <a:rPr lang="en-US" dirty="0" smtClean="0"/>
              <a:t>Thank You!</a:t>
            </a:r>
            <a:br>
              <a:rPr lang="en-US" dirty="0" smtClean="0"/>
            </a:br>
            <a:r>
              <a:rPr lang="en-US" dirty="0" smtClean="0"/>
              <a:t>Questions?</a:t>
            </a:r>
            <a:endParaRPr lang="en-US" dirty="0"/>
          </a:p>
        </p:txBody>
      </p:sp>
      <p:sp>
        <p:nvSpPr>
          <p:cNvPr id="6" name="Text Placeholder 5"/>
          <p:cNvSpPr>
            <a:spLocks noGrp="1"/>
          </p:cNvSpPr>
          <p:nvPr>
            <p:ph type="body" sz="quarter" idx="10"/>
          </p:nvPr>
        </p:nvSpPr>
        <p:spPr>
          <a:xfrm>
            <a:off x="5761038" y="4868847"/>
            <a:ext cx="5486400" cy="627864"/>
          </a:xfrm>
        </p:spPr>
        <p:txBody>
          <a:bodyPr/>
          <a:lstStyle/>
          <a:p>
            <a:r>
              <a:rPr lang="en-US" dirty="0" smtClean="0"/>
              <a:t>bencan@microsoft.com</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65390"/>
          <a:stretch/>
        </p:blipFill>
        <p:spPr>
          <a:xfrm>
            <a:off x="2179637" y="1851187"/>
            <a:ext cx="3028782" cy="3292150"/>
          </a:xfrm>
          <a:prstGeom prst="rect">
            <a:avLst/>
          </a:prstGeom>
        </p:spPr>
      </p:pic>
      <p:sp>
        <p:nvSpPr>
          <p:cNvPr id="5" name="Text Placeholder 5"/>
          <p:cNvSpPr txBox="1">
            <a:spLocks/>
          </p:cNvSpPr>
          <p:nvPr/>
        </p:nvSpPr>
        <p:spPr>
          <a:xfrm>
            <a:off x="9913937" y="6588260"/>
            <a:ext cx="2667000" cy="406265"/>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sz="32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sz="1600" dirty="0" smtClean="0">
                <a:gradFill>
                  <a:gsLst>
                    <a:gs pos="1250">
                      <a:srgbClr val="FFFFFF"/>
                    </a:gs>
                    <a:gs pos="100000">
                      <a:srgbClr val="FFFFFF"/>
                    </a:gs>
                  </a:gsLst>
                  <a:lin ang="5400000" scaled="0"/>
                </a:gradFill>
              </a:rPr>
              <a:t>Icons courtesy icons8.com</a:t>
            </a:r>
          </a:p>
        </p:txBody>
      </p:sp>
    </p:spTree>
    <p:extLst>
      <p:ext uri="{BB962C8B-B14F-4D97-AF65-F5344CB8AC3E}">
        <p14:creationId xmlns:p14="http://schemas.microsoft.com/office/powerpoint/2010/main" val="32869558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fade">
                                      <p:cBhvr>
                                        <p:cTn id="2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P spid="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061701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5731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740510" y="3217195"/>
            <a:ext cx="5505618" cy="2449901"/>
          </a:xfrm>
          <a:prstGeom prst="rect">
            <a:avLst/>
          </a:prstGeom>
          <a:noFill/>
        </p:spPr>
        <p:txBody>
          <a:bodyPr wrap="square" lIns="182880" tIns="146304" rIns="182880" bIns="146304" rtlCol="0">
            <a:spAutoFit/>
          </a:bodyPr>
          <a:lstStyle/>
          <a:p>
            <a:pPr algn="ctr">
              <a:lnSpc>
                <a:spcPct val="90000"/>
              </a:lnSpc>
              <a:spcAft>
                <a:spcPts val="600"/>
              </a:spcAft>
            </a:pPr>
            <a:r>
              <a:rPr lang="en-US" sz="9600" dirty="0" smtClean="0">
                <a:gradFill>
                  <a:gsLst>
                    <a:gs pos="2917">
                      <a:srgbClr val="505050"/>
                    </a:gs>
                    <a:gs pos="30000">
                      <a:srgbClr val="505050"/>
                    </a:gs>
                  </a:gsLst>
                  <a:lin ang="5400000" scaled="0"/>
                </a:gradFill>
                <a:latin typeface="Segoe UI Light"/>
                <a:cs typeface="Segoe UI Semibold" panose="020B0702040204020203" pitchFamily="34" charset="0"/>
              </a:rPr>
              <a:t>250,000+</a:t>
            </a:r>
          </a:p>
          <a:p>
            <a:pPr algn="ctr">
              <a:lnSpc>
                <a:spcPct val="90000"/>
              </a:lnSpc>
              <a:spcAft>
                <a:spcPts val="600"/>
              </a:spcAft>
            </a:pPr>
            <a:r>
              <a:rPr lang="en-US" sz="4800" dirty="0">
                <a:gradFill>
                  <a:gsLst>
                    <a:gs pos="2917">
                      <a:srgbClr val="505050"/>
                    </a:gs>
                    <a:gs pos="30000">
                      <a:srgbClr val="505050"/>
                    </a:gs>
                  </a:gsLst>
                  <a:lin ang="5400000" scaled="0"/>
                </a:gradFill>
                <a:latin typeface="Segoe UI Light"/>
                <a:cs typeface="Segoe UI Semibold" panose="020B0702040204020203" pitchFamily="34" charset="0"/>
              </a:rPr>
              <a:t>r</a:t>
            </a:r>
            <a:r>
              <a:rPr lang="en-US" sz="4800" dirty="0" smtClean="0">
                <a:gradFill>
                  <a:gsLst>
                    <a:gs pos="2917">
                      <a:srgbClr val="505050"/>
                    </a:gs>
                    <a:gs pos="30000">
                      <a:srgbClr val="505050"/>
                    </a:gs>
                  </a:gsLst>
                  <a:lin ang="5400000" scaled="0"/>
                </a:gradFill>
                <a:latin typeface="Segoe UI Light"/>
                <a:cs typeface="Segoe UI Semibold" panose="020B0702040204020203" pitchFamily="34" charset="0"/>
              </a:rPr>
              <a:t>equests per second</a:t>
            </a:r>
            <a:endParaRPr lang="en-US" sz="8800" dirty="0" smtClean="0">
              <a:gradFill>
                <a:gsLst>
                  <a:gs pos="2917">
                    <a:srgbClr val="505050"/>
                  </a:gs>
                  <a:gs pos="30000">
                    <a:srgbClr val="505050"/>
                  </a:gs>
                </a:gsLst>
                <a:lin ang="5400000" scaled="0"/>
              </a:gradFill>
              <a:latin typeface="Segoe UI Light"/>
              <a:cs typeface="Segoe UI Semibold" panose="020B0702040204020203" pitchFamily="34" charset="0"/>
            </a:endParaRPr>
          </a:p>
        </p:txBody>
      </p:sp>
      <p:grpSp>
        <p:nvGrpSpPr>
          <p:cNvPr id="18" name="Group 17"/>
          <p:cNvGrpSpPr/>
          <p:nvPr/>
        </p:nvGrpSpPr>
        <p:grpSpPr>
          <a:xfrm>
            <a:off x="8351835" y="2472800"/>
            <a:ext cx="2709682" cy="2286493"/>
            <a:chOff x="8351835" y="1962092"/>
            <a:chExt cx="2709682" cy="2286493"/>
          </a:xfrm>
        </p:grpSpPr>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84305" y="1962092"/>
              <a:ext cx="1044742" cy="849370"/>
            </a:xfrm>
            <a:prstGeom prst="rect">
              <a:avLst/>
            </a:prstGeom>
          </p:spPr>
        </p:pic>
        <p:sp>
          <p:nvSpPr>
            <p:cNvPr id="29" name="TextBox 28"/>
            <p:cNvSpPr txBox="1"/>
            <p:nvPr/>
          </p:nvSpPr>
          <p:spPr>
            <a:xfrm>
              <a:off x="8351835" y="2872824"/>
              <a:ext cx="2709682" cy="1375761"/>
            </a:xfrm>
            <a:prstGeom prst="rect">
              <a:avLst/>
            </a:prstGeom>
            <a:noFill/>
          </p:spPr>
          <p:txBody>
            <a:bodyPr wrap="square" lIns="182880" tIns="146304" rIns="182880" bIns="146304" rtlCol="0">
              <a:spAutoFit/>
            </a:bodyPr>
            <a:lstStyle/>
            <a:p>
              <a:pPr algn="ctr">
                <a:lnSpc>
                  <a:spcPct val="90000"/>
                </a:lnSpc>
              </a:pPr>
              <a:r>
                <a:rPr lang="en-US" sz="5400" dirty="0" smtClean="0">
                  <a:gradFill>
                    <a:gsLst>
                      <a:gs pos="2917">
                        <a:srgbClr val="505050"/>
                      </a:gs>
                      <a:gs pos="30000">
                        <a:srgbClr val="505050"/>
                      </a:gs>
                    </a:gsLst>
                    <a:lin ang="5400000" scaled="0"/>
                  </a:gradFill>
                  <a:latin typeface="Segoe UI Light"/>
                  <a:cs typeface="Segoe UI Semibold" panose="020B0702040204020203" pitchFamily="34" charset="0"/>
                </a:rPr>
                <a:t>5,700</a:t>
              </a:r>
            </a:p>
            <a:p>
              <a:pPr algn="ctr">
                <a:lnSpc>
                  <a:spcPct val="90000"/>
                </a:lnSpc>
              </a:pPr>
              <a:r>
                <a:rPr lang="en-US" sz="2400" dirty="0" smtClean="0">
                  <a:gradFill>
                    <a:gsLst>
                      <a:gs pos="2917">
                        <a:srgbClr val="505050"/>
                      </a:gs>
                      <a:gs pos="30000">
                        <a:srgbClr val="505050"/>
                      </a:gs>
                    </a:gsLst>
                    <a:lin ang="5400000" scaled="0"/>
                  </a:gradFill>
                  <a:latin typeface="Segoe UI Light"/>
                  <a:cs typeface="Segoe UI Semibold" panose="020B0702040204020203" pitchFamily="34" charset="0"/>
                </a:rPr>
                <a:t>tweets per second</a:t>
              </a:r>
              <a:endParaRPr lang="en-US" sz="4800" dirty="0" smtClean="0">
                <a:gradFill>
                  <a:gsLst>
                    <a:gs pos="2917">
                      <a:srgbClr val="505050"/>
                    </a:gs>
                    <a:gs pos="30000">
                      <a:srgbClr val="505050"/>
                    </a:gs>
                  </a:gsLst>
                  <a:lin ang="5400000" scaled="0"/>
                </a:gradFill>
                <a:latin typeface="Segoe UI Light"/>
                <a:cs typeface="Segoe UI Semibold" panose="020B0702040204020203" pitchFamily="34" charset="0"/>
              </a:endParaRPr>
            </a:p>
          </p:txBody>
        </p:sp>
      </p:grpSp>
      <p:sp>
        <p:nvSpPr>
          <p:cNvPr id="4" name="Title 3"/>
          <p:cNvSpPr>
            <a:spLocks noGrp="1"/>
          </p:cNvSpPr>
          <p:nvPr>
            <p:ph type="title"/>
          </p:nvPr>
        </p:nvSpPr>
        <p:spPr>
          <a:xfrm>
            <a:off x="274639" y="295274"/>
            <a:ext cx="11889564" cy="917575"/>
          </a:xfrm>
          <a:prstGeom prst="rect">
            <a:avLst/>
          </a:prstGeom>
        </p:spPr>
        <p:txBody>
          <a:bodyPr/>
          <a:lstStyle/>
          <a:p>
            <a:r>
              <a:rPr lang="en-US" dirty="0"/>
              <a:t>Lots of </a:t>
            </a:r>
            <a:r>
              <a:rPr lang="en-US" dirty="0" smtClean="0"/>
              <a:t>usage…</a:t>
            </a:r>
            <a:endParaRPr lang="en-US" dirty="0"/>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6001" y="1516062"/>
            <a:ext cx="5754636" cy="1993396"/>
          </a:xfrm>
          <a:prstGeom prst="rect">
            <a:avLst/>
          </a:prstGeom>
        </p:spPr>
      </p:pic>
      <p:graphicFrame>
        <p:nvGraphicFramePr>
          <p:cNvPr id="17" name="Chart 16"/>
          <p:cNvGraphicFramePr/>
          <p:nvPr>
            <p:extLst/>
          </p:nvPr>
        </p:nvGraphicFramePr>
        <p:xfrm>
          <a:off x="6677803" y="654904"/>
          <a:ext cx="5514725" cy="301684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0" name="Chart 19"/>
          <p:cNvGraphicFramePr/>
          <p:nvPr>
            <p:extLst/>
          </p:nvPr>
        </p:nvGraphicFramePr>
        <p:xfrm>
          <a:off x="6677803" y="3802062"/>
          <a:ext cx="5514725" cy="3016845"/>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23944514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Graphic spid="20"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noFill/>
        </p:spPr>
        <p:txBody>
          <a:bodyPr/>
          <a:lstStyle/>
          <a:p>
            <a:r>
              <a:rPr lang="en-US" dirty="0" smtClean="0"/>
              <a:t>Lots of content…</a:t>
            </a:r>
            <a:endParaRPr lang="en-US" dirty="0"/>
          </a:p>
        </p:txBody>
      </p:sp>
      <p:pic>
        <p:nvPicPr>
          <p:cNvPr id="155" name="Picture 15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2187" y="3268662"/>
            <a:ext cx="914400" cy="914400"/>
          </a:xfrm>
          <a:prstGeom prst="rect">
            <a:avLst/>
          </a:prstGeom>
        </p:spPr>
      </p:pic>
      <p:graphicFrame>
        <p:nvGraphicFramePr>
          <p:cNvPr id="40" name="Team v Pro Chart"/>
          <p:cNvGraphicFramePr>
            <a:graphicFrameLocks/>
          </p:cNvGraphicFramePr>
          <p:nvPr>
            <p:extLst/>
          </p:nvPr>
        </p:nvGraphicFramePr>
        <p:xfrm>
          <a:off x="6151436" y="1058862"/>
          <a:ext cx="5715000" cy="5715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1" name="Doc Type Pie"/>
          <p:cNvGraphicFramePr/>
          <p:nvPr>
            <p:extLst/>
          </p:nvPr>
        </p:nvGraphicFramePr>
        <p:xfrm>
          <a:off x="6016449" y="602900"/>
          <a:ext cx="5715000" cy="5715000"/>
        </p:xfrm>
        <a:graphic>
          <a:graphicData uri="http://schemas.openxmlformats.org/drawingml/2006/chart">
            <c:chart xmlns:c="http://schemas.openxmlformats.org/drawingml/2006/chart" xmlns:r="http://schemas.openxmlformats.org/officeDocument/2006/relationships" r:id="rId5"/>
          </a:graphicData>
        </a:graphic>
      </p:graphicFrame>
      <p:grpSp>
        <p:nvGrpSpPr>
          <p:cNvPr id="156" name="Group 155"/>
          <p:cNvGrpSpPr/>
          <p:nvPr/>
        </p:nvGrpSpPr>
        <p:grpSpPr>
          <a:xfrm>
            <a:off x="1994987" y="2811462"/>
            <a:ext cx="1828800" cy="1828800"/>
            <a:chOff x="2103661" y="2203100"/>
            <a:chExt cx="4114800" cy="4114800"/>
          </a:xfrm>
        </p:grpSpPr>
        <p:sp>
          <p:nvSpPr>
            <p:cNvPr id="157" name="Rounded Rectangle 156"/>
            <p:cNvSpPr/>
            <p:nvPr/>
          </p:nvSpPr>
          <p:spPr bwMode="auto">
            <a:xfrm>
              <a:off x="2408237" y="2887662"/>
              <a:ext cx="3505200" cy="2743200"/>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58" name="Picture 15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3661" y="2203100"/>
              <a:ext cx="4114800" cy="4114800"/>
            </a:xfrm>
            <a:prstGeom prst="rect">
              <a:avLst/>
            </a:prstGeom>
          </p:spPr>
        </p:pic>
      </p:grpSp>
      <p:grpSp>
        <p:nvGrpSpPr>
          <p:cNvPr id="159" name="Group 158"/>
          <p:cNvGrpSpPr/>
          <p:nvPr/>
        </p:nvGrpSpPr>
        <p:grpSpPr>
          <a:xfrm>
            <a:off x="1537787" y="2354262"/>
            <a:ext cx="2743200" cy="2743200"/>
            <a:chOff x="2103661" y="2203100"/>
            <a:chExt cx="4114800" cy="4114800"/>
          </a:xfrm>
        </p:grpSpPr>
        <p:sp>
          <p:nvSpPr>
            <p:cNvPr id="160" name="Rounded Rectangle 159"/>
            <p:cNvSpPr/>
            <p:nvPr/>
          </p:nvSpPr>
          <p:spPr bwMode="auto">
            <a:xfrm>
              <a:off x="2408237" y="2887662"/>
              <a:ext cx="3505200" cy="2743200"/>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61" name="Picture 16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3661" y="2203100"/>
              <a:ext cx="4114800" cy="4114800"/>
            </a:xfrm>
            <a:prstGeom prst="rect">
              <a:avLst/>
            </a:prstGeom>
          </p:spPr>
        </p:pic>
      </p:grpSp>
      <p:grpSp>
        <p:nvGrpSpPr>
          <p:cNvPr id="162" name="Group 161"/>
          <p:cNvGrpSpPr/>
          <p:nvPr/>
        </p:nvGrpSpPr>
        <p:grpSpPr>
          <a:xfrm>
            <a:off x="1080587" y="1897062"/>
            <a:ext cx="3657600" cy="3657600"/>
            <a:chOff x="2103661" y="2203100"/>
            <a:chExt cx="4114800" cy="4114800"/>
          </a:xfrm>
        </p:grpSpPr>
        <p:sp>
          <p:nvSpPr>
            <p:cNvPr id="163" name="Rounded Rectangle 162"/>
            <p:cNvSpPr/>
            <p:nvPr/>
          </p:nvSpPr>
          <p:spPr bwMode="auto">
            <a:xfrm>
              <a:off x="2408237" y="2887662"/>
              <a:ext cx="3505200" cy="2743200"/>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64" name="Picture 16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3661" y="2203100"/>
              <a:ext cx="4114800" cy="4114800"/>
            </a:xfrm>
            <a:prstGeom prst="rect">
              <a:avLst/>
            </a:prstGeom>
          </p:spPr>
        </p:pic>
      </p:grpSp>
      <p:grpSp>
        <p:nvGrpSpPr>
          <p:cNvPr id="3" name="Group 2"/>
          <p:cNvGrpSpPr/>
          <p:nvPr/>
        </p:nvGrpSpPr>
        <p:grpSpPr>
          <a:xfrm>
            <a:off x="623387" y="1439862"/>
            <a:ext cx="4572000" cy="4572000"/>
            <a:chOff x="2103661" y="2203100"/>
            <a:chExt cx="4114800" cy="4114800"/>
          </a:xfrm>
        </p:grpSpPr>
        <p:sp>
          <p:nvSpPr>
            <p:cNvPr id="2" name="Rounded Rectangle 1"/>
            <p:cNvSpPr/>
            <p:nvPr/>
          </p:nvSpPr>
          <p:spPr bwMode="auto">
            <a:xfrm>
              <a:off x="2408237" y="2887662"/>
              <a:ext cx="3505200" cy="2743200"/>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3661" y="2203100"/>
              <a:ext cx="4114800" cy="4114800"/>
            </a:xfrm>
            <a:prstGeom prst="rect">
              <a:avLst/>
            </a:prstGeom>
          </p:spPr>
        </p:pic>
      </p:grpSp>
      <p:sp>
        <p:nvSpPr>
          <p:cNvPr id="165" name="TextBox 1"/>
          <p:cNvSpPr txBox="1"/>
          <p:nvPr/>
        </p:nvSpPr>
        <p:spPr>
          <a:xfrm>
            <a:off x="623388" y="5861261"/>
            <a:ext cx="4572000" cy="904863"/>
          </a:xfrm>
          <a:prstGeom prst="rect">
            <a:avLst/>
          </a:prstGeom>
          <a:noFill/>
        </p:spPr>
        <p:txBody>
          <a:bodyPr wrap="square" lIns="182880" tIns="146304" rIns="182880" bIns="146304"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lnSpc>
                <a:spcPct val="90000"/>
              </a:lnSpc>
              <a:spcAft>
                <a:spcPts val="600"/>
              </a:spcAft>
            </a:pPr>
            <a:r>
              <a:rPr lang="en-US" sz="4400" dirty="0" smtClean="0">
                <a:gradFill>
                  <a:gsLst>
                    <a:gs pos="2917">
                      <a:srgbClr val="505050"/>
                    </a:gs>
                    <a:gs pos="30000">
                      <a:srgbClr val="505050"/>
                    </a:gs>
                  </a:gsLst>
                  <a:lin ang="5400000" scaled="0"/>
                </a:gradFill>
                <a:latin typeface="Segoe UI Light"/>
              </a:rPr>
              <a:t>500% </a:t>
            </a:r>
            <a:r>
              <a:rPr lang="en-US" sz="4400" dirty="0" err="1" smtClean="0">
                <a:gradFill>
                  <a:gsLst>
                    <a:gs pos="2917">
                      <a:srgbClr val="505050"/>
                    </a:gs>
                    <a:gs pos="30000">
                      <a:srgbClr val="505050"/>
                    </a:gs>
                  </a:gsLst>
                  <a:lin ang="5400000" scaled="0"/>
                </a:gradFill>
                <a:latin typeface="Segoe UI Light"/>
              </a:rPr>
              <a:t>YoY</a:t>
            </a:r>
            <a:r>
              <a:rPr lang="en-US" sz="4400" dirty="0" smtClean="0">
                <a:gradFill>
                  <a:gsLst>
                    <a:gs pos="2917">
                      <a:srgbClr val="505050"/>
                    </a:gs>
                    <a:gs pos="30000">
                      <a:srgbClr val="505050"/>
                    </a:gs>
                  </a:gsLst>
                  <a:lin ang="5400000" scaled="0"/>
                </a:gradFill>
                <a:latin typeface="Segoe UI Light"/>
              </a:rPr>
              <a:t> Growth</a:t>
            </a:r>
          </a:p>
        </p:txBody>
      </p:sp>
      <p:sp>
        <p:nvSpPr>
          <p:cNvPr id="5" name="TextBox 4"/>
          <p:cNvSpPr txBox="1"/>
          <p:nvPr/>
        </p:nvSpPr>
        <p:spPr>
          <a:xfrm>
            <a:off x="1429339" y="2008796"/>
            <a:ext cx="2960098"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solidFill>
                  <a:srgbClr val="FFFFFF"/>
                </a:solidFill>
              </a:rPr>
              <a:t>400+ Petabytes</a:t>
            </a:r>
          </a:p>
        </p:txBody>
      </p:sp>
    </p:spTree>
    <p:extLst>
      <p:ext uri="{BB962C8B-B14F-4D97-AF65-F5344CB8AC3E}">
        <p14:creationId xmlns:p14="http://schemas.microsoft.com/office/powerpoint/2010/main" val="15520326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250"/>
                                        <p:tgtEl>
                                          <p:spTgt spid="156"/>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159"/>
                                        </p:tgtEl>
                                        <p:attrNameLst>
                                          <p:attrName>style.visibility</p:attrName>
                                        </p:attrNameLst>
                                      </p:cBhvr>
                                      <p:to>
                                        <p:strVal val="visible"/>
                                      </p:to>
                                    </p:set>
                                    <p:animEffect transition="in" filter="fade">
                                      <p:cBhvr>
                                        <p:cTn id="11" dur="250"/>
                                        <p:tgtEl>
                                          <p:spTgt spid="159"/>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162"/>
                                        </p:tgtEl>
                                        <p:attrNameLst>
                                          <p:attrName>style.visibility</p:attrName>
                                        </p:attrNameLst>
                                      </p:cBhvr>
                                      <p:to>
                                        <p:strVal val="visible"/>
                                      </p:to>
                                    </p:set>
                                    <p:animEffect transition="in" filter="fade">
                                      <p:cBhvr>
                                        <p:cTn id="15" dur="250"/>
                                        <p:tgtEl>
                                          <p:spTgt spid="162"/>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250"/>
                                        <p:tgtEl>
                                          <p:spTgt spid="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65"/>
                                        </p:tgtEl>
                                        <p:attrNameLst>
                                          <p:attrName>style.visibility</p:attrName>
                                        </p:attrNameLst>
                                      </p:cBhvr>
                                      <p:to>
                                        <p:strVal val="visible"/>
                                      </p:to>
                                    </p:set>
                                    <p:anim calcmode="lin" valueType="num">
                                      <p:cBhvr additive="base">
                                        <p:cTn id="26" dur="500" fill="hold"/>
                                        <p:tgtEl>
                                          <p:spTgt spid="165"/>
                                        </p:tgtEl>
                                        <p:attrNameLst>
                                          <p:attrName>ppt_x</p:attrName>
                                        </p:attrNameLst>
                                      </p:cBhvr>
                                      <p:tavLst>
                                        <p:tav tm="0">
                                          <p:val>
                                            <p:strVal val="#ppt_x"/>
                                          </p:val>
                                        </p:tav>
                                        <p:tav tm="100000">
                                          <p:val>
                                            <p:strVal val="#ppt_x"/>
                                          </p:val>
                                        </p:tav>
                                      </p:tavLst>
                                    </p:anim>
                                    <p:anim calcmode="lin" valueType="num">
                                      <p:cBhvr additive="base">
                                        <p:cTn id="27" dur="500" fill="hold"/>
                                        <p:tgtEl>
                                          <p:spTgt spid="165"/>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41"/>
                                        </p:tgtEl>
                                      </p:cBhvr>
                                    </p:animEffect>
                                    <p:set>
                                      <p:cBhvr>
                                        <p:cTn id="37" dur="1" fill="hold">
                                          <p:stCondLst>
                                            <p:cond delay="499"/>
                                          </p:stCondLst>
                                        </p:cTn>
                                        <p:tgtEl>
                                          <p:spTgt spid="41"/>
                                        </p:tgtEl>
                                        <p:attrNameLst>
                                          <p:attrName>style.visibility</p:attrName>
                                        </p:attrNameLst>
                                      </p:cBhvr>
                                      <p:to>
                                        <p:strVal val="hidden"/>
                                      </p:to>
                                    </p:set>
                                  </p:childTnLst>
                                </p:cTn>
                              </p:par>
                              <p:par>
                                <p:cTn id="38" presetID="10"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0" grpId="0">
        <p:bldAsOne/>
      </p:bldGraphic>
      <p:bldGraphic spid="41" grpId="0">
        <p:bldAsOne/>
      </p:bldGraphic>
      <p:bldGraphic spid="41" grpId="1">
        <p:bldAsOne/>
      </p:bldGraphic>
      <p:bldP spid="165"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a:stretch>
        </a:blipFill>
        <a:effectLst/>
      </p:bgPr>
    </p:bg>
    <p:spTree>
      <p:nvGrpSpPr>
        <p:cNvPr id="1" name=""/>
        <p:cNvGrpSpPr/>
        <p:nvPr/>
      </p:nvGrpSpPr>
      <p:grpSpPr>
        <a:xfrm>
          <a:off x="0" y="0"/>
          <a:ext cx="0" cy="0"/>
          <a:chOff x="0" y="0"/>
          <a:chExt cx="0" cy="0"/>
        </a:xfrm>
      </p:grpSpPr>
      <p:sp>
        <p:nvSpPr>
          <p:cNvPr id="13" name="TextBox 12"/>
          <p:cNvSpPr txBox="1"/>
          <p:nvPr/>
        </p:nvSpPr>
        <p:spPr>
          <a:xfrm>
            <a:off x="188909" y="3326598"/>
            <a:ext cx="3438528"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smtClean="0">
                <a:gradFill>
                  <a:gsLst>
                    <a:gs pos="2917">
                      <a:srgbClr val="505050"/>
                    </a:gs>
                    <a:gs pos="30000">
                      <a:srgbClr val="505050"/>
                    </a:gs>
                  </a:gsLst>
                  <a:lin ang="5400000" scaled="0"/>
                </a:gradFill>
                <a:latin typeface="Segoe UI Light"/>
                <a:cs typeface="Segoe UI Semibold" panose="020B0702040204020203" pitchFamily="34" charset="0"/>
              </a:rPr>
              <a:t>&gt;400,000 Cores</a:t>
            </a:r>
            <a:endParaRPr lang="en-US" sz="3200" dirty="0">
              <a:gradFill>
                <a:gsLst>
                  <a:gs pos="2917">
                    <a:srgbClr val="505050"/>
                  </a:gs>
                  <a:gs pos="30000">
                    <a:srgbClr val="505050"/>
                  </a:gs>
                </a:gsLst>
                <a:lin ang="5400000" scaled="0"/>
              </a:gradFill>
              <a:latin typeface="Segoe UI Light"/>
              <a:cs typeface="Segoe UI Semibold" panose="020B0702040204020203" pitchFamily="34" charset="0"/>
            </a:endParaRPr>
          </a:p>
        </p:txBody>
      </p:sp>
      <p:grpSp>
        <p:nvGrpSpPr>
          <p:cNvPr id="31" name="Group 30"/>
          <p:cNvGrpSpPr/>
          <p:nvPr/>
        </p:nvGrpSpPr>
        <p:grpSpPr>
          <a:xfrm>
            <a:off x="427037" y="3878262"/>
            <a:ext cx="2962272" cy="4606855"/>
            <a:chOff x="427037" y="3878262"/>
            <a:chExt cx="2962272" cy="4606855"/>
          </a:xfrm>
        </p:grpSpPr>
        <p:pic>
          <p:nvPicPr>
            <p:cNvPr id="10" name="Picture 9"/>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27037" y="6230895"/>
              <a:ext cx="685800" cy="685800"/>
            </a:xfrm>
            <a:prstGeom prst="rect">
              <a:avLst/>
            </a:prstGeom>
          </p:spPr>
        </p:pic>
        <p:pic>
          <p:nvPicPr>
            <p:cNvPr id="14" name="Picture 13"/>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87449" y="6230895"/>
              <a:ext cx="685800" cy="685800"/>
            </a:xfrm>
            <a:prstGeom prst="rect">
              <a:avLst/>
            </a:prstGeom>
          </p:spPr>
        </p:pic>
        <p:pic>
          <p:nvPicPr>
            <p:cNvPr id="15" name="Picture 14"/>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947861" y="6230895"/>
              <a:ext cx="685800" cy="685800"/>
            </a:xfrm>
            <a:prstGeom prst="rect">
              <a:avLst/>
            </a:prstGeom>
          </p:spPr>
        </p:pic>
        <p:pic>
          <p:nvPicPr>
            <p:cNvPr id="16" name="Picture 15"/>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703509" y="6230895"/>
              <a:ext cx="685800" cy="685800"/>
            </a:xfrm>
            <a:prstGeom prst="rect">
              <a:avLst/>
            </a:prstGeom>
          </p:spPr>
        </p:pic>
        <p:pic>
          <p:nvPicPr>
            <p:cNvPr id="17" name="Picture 16"/>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27037" y="5446684"/>
              <a:ext cx="685800" cy="685800"/>
            </a:xfrm>
            <a:prstGeom prst="rect">
              <a:avLst/>
            </a:prstGeom>
          </p:spPr>
        </p:pic>
        <p:pic>
          <p:nvPicPr>
            <p:cNvPr id="18" name="Picture 17"/>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87449" y="5446684"/>
              <a:ext cx="685800" cy="685800"/>
            </a:xfrm>
            <a:prstGeom prst="rect">
              <a:avLst/>
            </a:prstGeom>
          </p:spPr>
        </p:pic>
        <p:pic>
          <p:nvPicPr>
            <p:cNvPr id="19" name="Picture 18"/>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947861" y="5446684"/>
              <a:ext cx="685800" cy="685800"/>
            </a:xfrm>
            <a:prstGeom prst="rect">
              <a:avLst/>
            </a:prstGeom>
          </p:spPr>
        </p:pic>
        <p:pic>
          <p:nvPicPr>
            <p:cNvPr id="20" name="Picture 19"/>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703509" y="5446684"/>
              <a:ext cx="685800" cy="685800"/>
            </a:xfrm>
            <a:prstGeom prst="rect">
              <a:avLst/>
            </a:prstGeom>
          </p:spPr>
        </p:pic>
        <p:pic>
          <p:nvPicPr>
            <p:cNvPr id="21" name="Picture 20"/>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27037" y="4662473"/>
              <a:ext cx="685800" cy="685800"/>
            </a:xfrm>
            <a:prstGeom prst="rect">
              <a:avLst/>
            </a:prstGeom>
          </p:spPr>
        </p:pic>
        <p:pic>
          <p:nvPicPr>
            <p:cNvPr id="22" name="Picture 21"/>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87449" y="4662473"/>
              <a:ext cx="685800" cy="685800"/>
            </a:xfrm>
            <a:prstGeom prst="rect">
              <a:avLst/>
            </a:prstGeom>
          </p:spPr>
        </p:pic>
        <p:pic>
          <p:nvPicPr>
            <p:cNvPr id="23" name="Picture 22"/>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947861" y="4662473"/>
              <a:ext cx="685800" cy="685800"/>
            </a:xfrm>
            <a:prstGeom prst="rect">
              <a:avLst/>
            </a:prstGeom>
          </p:spPr>
        </p:pic>
        <p:pic>
          <p:nvPicPr>
            <p:cNvPr id="24" name="Picture 23"/>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703509" y="4662473"/>
              <a:ext cx="685800" cy="685800"/>
            </a:xfrm>
            <a:prstGeom prst="rect">
              <a:avLst/>
            </a:prstGeom>
          </p:spPr>
        </p:pic>
        <p:pic>
          <p:nvPicPr>
            <p:cNvPr id="25" name="Picture 24"/>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27037" y="3878262"/>
              <a:ext cx="685800" cy="685800"/>
            </a:xfrm>
            <a:prstGeom prst="rect">
              <a:avLst/>
            </a:prstGeom>
          </p:spPr>
        </p:pic>
        <p:pic>
          <p:nvPicPr>
            <p:cNvPr id="26" name="Picture 25"/>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87449" y="3878262"/>
              <a:ext cx="685800" cy="685800"/>
            </a:xfrm>
            <a:prstGeom prst="rect">
              <a:avLst/>
            </a:prstGeom>
          </p:spPr>
        </p:pic>
        <p:pic>
          <p:nvPicPr>
            <p:cNvPr id="27" name="Picture 26"/>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947861" y="3878262"/>
              <a:ext cx="685800" cy="685800"/>
            </a:xfrm>
            <a:prstGeom prst="rect">
              <a:avLst/>
            </a:prstGeom>
          </p:spPr>
        </p:pic>
        <p:pic>
          <p:nvPicPr>
            <p:cNvPr id="28" name="Picture 27"/>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703509" y="3878262"/>
              <a:ext cx="685800" cy="685800"/>
            </a:xfrm>
            <a:prstGeom prst="rect">
              <a:avLst/>
            </a:prstGeom>
          </p:spPr>
        </p:pic>
        <p:pic>
          <p:nvPicPr>
            <p:cNvPr id="36" name="Picture 35"/>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27037" y="7015106"/>
              <a:ext cx="685800" cy="685800"/>
            </a:xfrm>
            <a:prstGeom prst="rect">
              <a:avLst/>
            </a:prstGeom>
          </p:spPr>
        </p:pic>
        <p:pic>
          <p:nvPicPr>
            <p:cNvPr id="37" name="Picture 36"/>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87449" y="7015106"/>
              <a:ext cx="685800" cy="685800"/>
            </a:xfrm>
            <a:prstGeom prst="rect">
              <a:avLst/>
            </a:prstGeom>
          </p:spPr>
        </p:pic>
        <p:pic>
          <p:nvPicPr>
            <p:cNvPr id="38" name="Picture 37"/>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947861" y="7015106"/>
              <a:ext cx="685800" cy="685800"/>
            </a:xfrm>
            <a:prstGeom prst="rect">
              <a:avLst/>
            </a:prstGeom>
          </p:spPr>
        </p:pic>
        <p:pic>
          <p:nvPicPr>
            <p:cNvPr id="39" name="Picture 38"/>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703509" y="7015106"/>
              <a:ext cx="685800" cy="685800"/>
            </a:xfrm>
            <a:prstGeom prst="rect">
              <a:avLst/>
            </a:prstGeom>
          </p:spPr>
        </p:pic>
        <p:pic>
          <p:nvPicPr>
            <p:cNvPr id="40" name="Picture 39"/>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27037" y="7799317"/>
              <a:ext cx="685800" cy="685800"/>
            </a:xfrm>
            <a:prstGeom prst="rect">
              <a:avLst/>
            </a:prstGeom>
          </p:spPr>
        </p:pic>
        <p:pic>
          <p:nvPicPr>
            <p:cNvPr id="41" name="Picture 40"/>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87449" y="7799317"/>
              <a:ext cx="685800" cy="685800"/>
            </a:xfrm>
            <a:prstGeom prst="rect">
              <a:avLst/>
            </a:prstGeom>
          </p:spPr>
        </p:pic>
        <p:pic>
          <p:nvPicPr>
            <p:cNvPr id="42" name="Picture 41"/>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947861" y="7799317"/>
              <a:ext cx="685800" cy="685800"/>
            </a:xfrm>
            <a:prstGeom prst="rect">
              <a:avLst/>
            </a:prstGeom>
          </p:spPr>
        </p:pic>
        <p:pic>
          <p:nvPicPr>
            <p:cNvPr id="43" name="Picture 42"/>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703509" y="7799317"/>
              <a:ext cx="685800" cy="685800"/>
            </a:xfrm>
            <a:prstGeom prst="rect">
              <a:avLst/>
            </a:prstGeom>
          </p:spPr>
        </p:pic>
      </p:grpSp>
      <p:sp>
        <p:nvSpPr>
          <p:cNvPr id="46" name="TextBox 45"/>
          <p:cNvSpPr txBox="1"/>
          <p:nvPr/>
        </p:nvSpPr>
        <p:spPr>
          <a:xfrm>
            <a:off x="-39691" y="6387242"/>
            <a:ext cx="3895728" cy="738664"/>
          </a:xfrm>
          <a:prstGeom prst="rect">
            <a:avLst/>
          </a:prstGeom>
          <a:noFill/>
        </p:spPr>
        <p:txBody>
          <a:bodyPr wrap="square" lIns="182880" tIns="146304" rIns="182880" bIns="146304" rtlCol="0">
            <a:spAutoFit/>
          </a:bodyPr>
          <a:lstStyle>
            <a:defPPr>
              <a:defRPr lang="en-US"/>
            </a:defPPr>
            <a:lvl1pPr algn="ctr">
              <a:lnSpc>
                <a:spcPct val="90000"/>
              </a:lnSpc>
              <a:spcAft>
                <a:spcPts val="600"/>
              </a:spcAft>
              <a:defRPr sz="2400">
                <a:gradFill>
                  <a:gsLst>
                    <a:gs pos="2917">
                      <a:schemeClr val="tx1"/>
                    </a:gs>
                    <a:gs pos="30000">
                      <a:schemeClr val="tx1"/>
                    </a:gs>
                  </a:gsLst>
                  <a:lin ang="5400000" scaled="0"/>
                </a:gradFill>
                <a:latin typeface="Segoe UI Semibold" panose="020B0702040204020203" pitchFamily="34" charset="0"/>
                <a:cs typeface="Segoe UI Semibold" panose="020B0702040204020203" pitchFamily="34" charset="0"/>
              </a:defRPr>
            </a:lvl1pPr>
          </a:lstStyle>
          <a:p>
            <a:r>
              <a:rPr lang="en-US" sz="3200" dirty="0" smtClean="0">
                <a:gradFill>
                  <a:gsLst>
                    <a:gs pos="2917">
                      <a:srgbClr val="505050"/>
                    </a:gs>
                    <a:gs pos="30000">
                      <a:srgbClr val="505050"/>
                    </a:gs>
                  </a:gsLst>
                  <a:lin ang="5400000" scaled="0"/>
                </a:gradFill>
                <a:latin typeface="Segoe UI Light"/>
              </a:rPr>
              <a:t>+15,000 per Month</a:t>
            </a:r>
            <a:endParaRPr lang="en-US" sz="3200" dirty="0">
              <a:gradFill>
                <a:gsLst>
                  <a:gs pos="2917">
                    <a:srgbClr val="505050"/>
                  </a:gs>
                  <a:gs pos="30000">
                    <a:srgbClr val="505050"/>
                  </a:gs>
                </a:gsLst>
                <a:lin ang="5400000" scaled="0"/>
              </a:gradFill>
              <a:latin typeface="Segoe UI Light"/>
            </a:endParaRPr>
          </a:p>
        </p:txBody>
      </p:sp>
      <p:grpSp>
        <p:nvGrpSpPr>
          <p:cNvPr id="109" name="Group 108"/>
          <p:cNvGrpSpPr/>
          <p:nvPr/>
        </p:nvGrpSpPr>
        <p:grpSpPr>
          <a:xfrm>
            <a:off x="6341658" y="3178574"/>
            <a:ext cx="10159940" cy="6790442"/>
            <a:chOff x="3508215" y="3499018"/>
            <a:chExt cx="10159940" cy="6790442"/>
          </a:xfrm>
        </p:grpSpPr>
        <p:pic>
          <p:nvPicPr>
            <p:cNvPr id="29" name="Picture 28"/>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917034" y="3499018"/>
              <a:ext cx="685800" cy="685800"/>
            </a:xfrm>
            <a:prstGeom prst="rect">
              <a:avLst/>
            </a:prstGeom>
          </p:spPr>
        </p:pic>
        <p:grpSp>
          <p:nvGrpSpPr>
            <p:cNvPr id="105" name="Group 104"/>
            <p:cNvGrpSpPr/>
            <p:nvPr/>
          </p:nvGrpSpPr>
          <p:grpSpPr>
            <a:xfrm>
              <a:off x="8252250" y="4261675"/>
              <a:ext cx="2036384" cy="690988"/>
              <a:chOff x="8268765" y="4398864"/>
              <a:chExt cx="2036384" cy="690988"/>
            </a:xfrm>
          </p:grpSpPr>
          <p:pic>
            <p:nvPicPr>
              <p:cNvPr id="48" name="Picture 47"/>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619349" y="4398864"/>
                <a:ext cx="685800" cy="685800"/>
              </a:xfrm>
              <a:prstGeom prst="rect">
                <a:avLst/>
              </a:prstGeom>
            </p:spPr>
          </p:pic>
          <p:pic>
            <p:nvPicPr>
              <p:cNvPr id="51" name="Picture 50"/>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268765" y="4398864"/>
                <a:ext cx="685800" cy="685800"/>
              </a:xfrm>
              <a:prstGeom prst="rect">
                <a:avLst/>
              </a:prstGeom>
            </p:spPr>
          </p:pic>
          <p:pic>
            <p:nvPicPr>
              <p:cNvPr id="54" name="Picture 53"/>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933549" y="4404052"/>
                <a:ext cx="685800" cy="685800"/>
              </a:xfrm>
              <a:prstGeom prst="rect">
                <a:avLst/>
              </a:prstGeom>
            </p:spPr>
          </p:pic>
        </p:grpSp>
        <p:grpSp>
          <p:nvGrpSpPr>
            <p:cNvPr id="104" name="Group 103"/>
            <p:cNvGrpSpPr/>
            <p:nvPr/>
          </p:nvGrpSpPr>
          <p:grpSpPr>
            <a:xfrm>
              <a:off x="7586601" y="5029520"/>
              <a:ext cx="3387833" cy="685800"/>
              <a:chOff x="7603116" y="5110845"/>
              <a:chExt cx="3387833" cy="685800"/>
            </a:xfrm>
          </p:grpSpPr>
          <p:pic>
            <p:nvPicPr>
              <p:cNvPr id="55" name="Picture 54"/>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619349" y="5110845"/>
                <a:ext cx="685800" cy="685800"/>
              </a:xfrm>
              <a:prstGeom prst="rect">
                <a:avLst/>
              </a:prstGeom>
            </p:spPr>
          </p:pic>
          <p:pic>
            <p:nvPicPr>
              <p:cNvPr id="56" name="Picture 55"/>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268765" y="5110845"/>
                <a:ext cx="685800" cy="685800"/>
              </a:xfrm>
              <a:prstGeom prst="rect">
                <a:avLst/>
              </a:prstGeom>
            </p:spPr>
          </p:pic>
          <p:pic>
            <p:nvPicPr>
              <p:cNvPr id="57" name="Picture 56"/>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933549" y="5110845"/>
                <a:ext cx="685800" cy="685800"/>
              </a:xfrm>
              <a:prstGeom prst="rect">
                <a:avLst/>
              </a:prstGeom>
            </p:spPr>
          </p:pic>
          <p:pic>
            <p:nvPicPr>
              <p:cNvPr id="70" name="Picture 69"/>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603116" y="5110845"/>
                <a:ext cx="685800" cy="685800"/>
              </a:xfrm>
              <a:prstGeom prst="rect">
                <a:avLst/>
              </a:prstGeom>
            </p:spPr>
          </p:pic>
          <p:pic>
            <p:nvPicPr>
              <p:cNvPr id="75" name="Picture 74"/>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305149" y="5110845"/>
                <a:ext cx="685800" cy="685800"/>
              </a:xfrm>
              <a:prstGeom prst="rect">
                <a:avLst/>
              </a:prstGeom>
            </p:spPr>
          </p:pic>
        </p:grpSp>
        <p:grpSp>
          <p:nvGrpSpPr>
            <p:cNvPr id="103" name="Group 102"/>
            <p:cNvGrpSpPr/>
            <p:nvPr/>
          </p:nvGrpSpPr>
          <p:grpSpPr>
            <a:xfrm>
              <a:off x="6893384" y="5792177"/>
              <a:ext cx="4766850" cy="685800"/>
              <a:chOff x="6909899" y="5822826"/>
              <a:chExt cx="4766850" cy="685800"/>
            </a:xfrm>
          </p:grpSpPr>
          <p:pic>
            <p:nvPicPr>
              <p:cNvPr id="58" name="Picture 57"/>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619349" y="5822826"/>
                <a:ext cx="685800" cy="685800"/>
              </a:xfrm>
              <a:prstGeom prst="rect">
                <a:avLst/>
              </a:prstGeom>
            </p:spPr>
          </p:pic>
          <p:pic>
            <p:nvPicPr>
              <p:cNvPr id="59" name="Picture 58"/>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268765" y="5822826"/>
                <a:ext cx="685800" cy="685800"/>
              </a:xfrm>
              <a:prstGeom prst="rect">
                <a:avLst/>
              </a:prstGeom>
            </p:spPr>
          </p:pic>
          <p:pic>
            <p:nvPicPr>
              <p:cNvPr id="60" name="Picture 59"/>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933549" y="5822826"/>
                <a:ext cx="685800" cy="685800"/>
              </a:xfrm>
              <a:prstGeom prst="rect">
                <a:avLst/>
              </a:prstGeom>
            </p:spPr>
          </p:pic>
          <p:pic>
            <p:nvPicPr>
              <p:cNvPr id="71" name="Picture 70"/>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603116" y="5822826"/>
                <a:ext cx="685800" cy="685800"/>
              </a:xfrm>
              <a:prstGeom prst="rect">
                <a:avLst/>
              </a:prstGeom>
            </p:spPr>
          </p:pic>
          <p:pic>
            <p:nvPicPr>
              <p:cNvPr id="76" name="Picture 75"/>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305149" y="5822826"/>
                <a:ext cx="685800" cy="685800"/>
              </a:xfrm>
              <a:prstGeom prst="rect">
                <a:avLst/>
              </a:prstGeom>
            </p:spPr>
          </p:pic>
          <p:pic>
            <p:nvPicPr>
              <p:cNvPr id="80" name="Picture 79"/>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990949" y="5822826"/>
                <a:ext cx="685800" cy="685800"/>
              </a:xfrm>
              <a:prstGeom prst="rect">
                <a:avLst/>
              </a:prstGeom>
            </p:spPr>
          </p:pic>
          <p:pic>
            <p:nvPicPr>
              <p:cNvPr id="84" name="Picture 83"/>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909899" y="5822826"/>
                <a:ext cx="685800" cy="685800"/>
              </a:xfrm>
              <a:prstGeom prst="rect">
                <a:avLst/>
              </a:prstGeom>
            </p:spPr>
          </p:pic>
        </p:grpSp>
        <p:grpSp>
          <p:nvGrpSpPr>
            <p:cNvPr id="102" name="Group 101"/>
            <p:cNvGrpSpPr/>
            <p:nvPr/>
          </p:nvGrpSpPr>
          <p:grpSpPr>
            <a:xfrm>
              <a:off x="6211725" y="6554834"/>
              <a:ext cx="6118580" cy="685800"/>
              <a:chOff x="6228240" y="6621462"/>
              <a:chExt cx="6118580" cy="685800"/>
            </a:xfrm>
          </p:grpSpPr>
          <p:pic>
            <p:nvPicPr>
              <p:cNvPr id="61" name="Picture 60"/>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619349" y="6621462"/>
                <a:ext cx="685800" cy="685800"/>
              </a:xfrm>
              <a:prstGeom prst="rect">
                <a:avLst/>
              </a:prstGeom>
            </p:spPr>
          </p:pic>
          <p:pic>
            <p:nvPicPr>
              <p:cNvPr id="62" name="Picture 61"/>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268765" y="6621462"/>
                <a:ext cx="685800" cy="685800"/>
              </a:xfrm>
              <a:prstGeom prst="rect">
                <a:avLst/>
              </a:prstGeom>
            </p:spPr>
          </p:pic>
          <p:pic>
            <p:nvPicPr>
              <p:cNvPr id="63" name="Picture 62"/>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933549" y="6621462"/>
                <a:ext cx="685800" cy="685800"/>
              </a:xfrm>
              <a:prstGeom prst="rect">
                <a:avLst/>
              </a:prstGeom>
            </p:spPr>
          </p:pic>
          <p:pic>
            <p:nvPicPr>
              <p:cNvPr id="72" name="Picture 71"/>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603116" y="6621462"/>
                <a:ext cx="685800" cy="685800"/>
              </a:xfrm>
              <a:prstGeom prst="rect">
                <a:avLst/>
              </a:prstGeom>
            </p:spPr>
          </p:pic>
          <p:pic>
            <p:nvPicPr>
              <p:cNvPr id="77" name="Picture 76"/>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305149" y="6621462"/>
                <a:ext cx="685800" cy="685800"/>
              </a:xfrm>
              <a:prstGeom prst="rect">
                <a:avLst/>
              </a:prstGeom>
            </p:spPr>
          </p:pic>
          <p:pic>
            <p:nvPicPr>
              <p:cNvPr id="81" name="Picture 80"/>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990949" y="6621462"/>
                <a:ext cx="685800" cy="685800"/>
              </a:xfrm>
              <a:prstGeom prst="rect">
                <a:avLst/>
              </a:prstGeom>
            </p:spPr>
          </p:pic>
          <p:pic>
            <p:nvPicPr>
              <p:cNvPr id="85" name="Picture 84"/>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909899" y="6621462"/>
                <a:ext cx="685800" cy="685800"/>
              </a:xfrm>
              <a:prstGeom prst="rect">
                <a:avLst/>
              </a:prstGeom>
            </p:spPr>
          </p:pic>
          <p:pic>
            <p:nvPicPr>
              <p:cNvPr id="88" name="Picture 87"/>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228240" y="6621462"/>
                <a:ext cx="685800" cy="685800"/>
              </a:xfrm>
              <a:prstGeom prst="rect">
                <a:avLst/>
              </a:prstGeom>
            </p:spPr>
          </p:pic>
          <p:pic>
            <p:nvPicPr>
              <p:cNvPr id="91" name="Picture 90"/>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1661020" y="6621462"/>
                <a:ext cx="685800" cy="685800"/>
              </a:xfrm>
              <a:prstGeom prst="rect">
                <a:avLst/>
              </a:prstGeom>
            </p:spPr>
          </p:pic>
        </p:grpSp>
        <p:grpSp>
          <p:nvGrpSpPr>
            <p:cNvPr id="106" name="Group 105"/>
            <p:cNvGrpSpPr/>
            <p:nvPr/>
          </p:nvGrpSpPr>
          <p:grpSpPr>
            <a:xfrm>
              <a:off x="5529649" y="7317491"/>
              <a:ext cx="7468435" cy="685800"/>
              <a:chOff x="5546164" y="7383462"/>
              <a:chExt cx="7468435" cy="685800"/>
            </a:xfrm>
          </p:grpSpPr>
          <p:pic>
            <p:nvPicPr>
              <p:cNvPr id="64" name="Picture 63"/>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619349" y="7383462"/>
                <a:ext cx="685800" cy="685800"/>
              </a:xfrm>
              <a:prstGeom prst="rect">
                <a:avLst/>
              </a:prstGeom>
            </p:spPr>
          </p:pic>
          <p:pic>
            <p:nvPicPr>
              <p:cNvPr id="65" name="Picture 64"/>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268765" y="7383462"/>
                <a:ext cx="685800" cy="685800"/>
              </a:xfrm>
              <a:prstGeom prst="rect">
                <a:avLst/>
              </a:prstGeom>
            </p:spPr>
          </p:pic>
          <p:pic>
            <p:nvPicPr>
              <p:cNvPr id="66" name="Picture 65"/>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933549" y="7383462"/>
                <a:ext cx="685800" cy="685800"/>
              </a:xfrm>
              <a:prstGeom prst="rect">
                <a:avLst/>
              </a:prstGeom>
            </p:spPr>
          </p:pic>
          <p:pic>
            <p:nvPicPr>
              <p:cNvPr id="73" name="Picture 72"/>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603116" y="7383462"/>
                <a:ext cx="685800" cy="685800"/>
              </a:xfrm>
              <a:prstGeom prst="rect">
                <a:avLst/>
              </a:prstGeom>
            </p:spPr>
          </p:pic>
          <p:pic>
            <p:nvPicPr>
              <p:cNvPr id="78" name="Picture 77"/>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305149" y="7383462"/>
                <a:ext cx="685800" cy="685800"/>
              </a:xfrm>
              <a:prstGeom prst="rect">
                <a:avLst/>
              </a:prstGeom>
            </p:spPr>
          </p:pic>
          <p:pic>
            <p:nvPicPr>
              <p:cNvPr id="82" name="Picture 81"/>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990949" y="7383462"/>
                <a:ext cx="685800" cy="685800"/>
              </a:xfrm>
              <a:prstGeom prst="rect">
                <a:avLst/>
              </a:prstGeom>
            </p:spPr>
          </p:pic>
          <p:pic>
            <p:nvPicPr>
              <p:cNvPr id="86" name="Picture 85"/>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909899" y="7383462"/>
                <a:ext cx="685800" cy="685800"/>
              </a:xfrm>
              <a:prstGeom prst="rect">
                <a:avLst/>
              </a:prstGeom>
            </p:spPr>
          </p:pic>
          <p:pic>
            <p:nvPicPr>
              <p:cNvPr id="89" name="Picture 88"/>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228240" y="7383462"/>
                <a:ext cx="685800" cy="685800"/>
              </a:xfrm>
              <a:prstGeom prst="rect">
                <a:avLst/>
              </a:prstGeom>
            </p:spPr>
          </p:pic>
          <p:pic>
            <p:nvPicPr>
              <p:cNvPr id="92" name="Picture 91"/>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1661020" y="7383462"/>
                <a:ext cx="685800" cy="685800"/>
              </a:xfrm>
              <a:prstGeom prst="rect">
                <a:avLst/>
              </a:prstGeom>
            </p:spPr>
          </p:pic>
          <p:pic>
            <p:nvPicPr>
              <p:cNvPr id="94" name="Picture 93"/>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2328799" y="7383462"/>
                <a:ext cx="685800" cy="685800"/>
              </a:xfrm>
              <a:prstGeom prst="rect">
                <a:avLst/>
              </a:prstGeom>
            </p:spPr>
          </p:pic>
          <p:pic>
            <p:nvPicPr>
              <p:cNvPr id="96" name="Picture 95"/>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546164" y="7383462"/>
                <a:ext cx="685800" cy="685800"/>
              </a:xfrm>
              <a:prstGeom prst="rect">
                <a:avLst/>
              </a:prstGeom>
            </p:spPr>
          </p:pic>
        </p:grpSp>
        <p:grpSp>
          <p:nvGrpSpPr>
            <p:cNvPr id="107" name="Group 106"/>
            <p:cNvGrpSpPr/>
            <p:nvPr/>
          </p:nvGrpSpPr>
          <p:grpSpPr>
            <a:xfrm>
              <a:off x="4859578" y="8080150"/>
              <a:ext cx="8808577" cy="685800"/>
              <a:chOff x="4876093" y="8221662"/>
              <a:chExt cx="8808577" cy="685800"/>
            </a:xfrm>
          </p:grpSpPr>
          <p:pic>
            <p:nvPicPr>
              <p:cNvPr id="67" name="Picture 66"/>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619349" y="8221662"/>
                <a:ext cx="685800" cy="685800"/>
              </a:xfrm>
              <a:prstGeom prst="rect">
                <a:avLst/>
              </a:prstGeom>
            </p:spPr>
          </p:pic>
          <p:pic>
            <p:nvPicPr>
              <p:cNvPr id="68" name="Picture 67"/>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268765" y="8221662"/>
                <a:ext cx="685800" cy="685800"/>
              </a:xfrm>
              <a:prstGeom prst="rect">
                <a:avLst/>
              </a:prstGeom>
            </p:spPr>
          </p:pic>
          <p:pic>
            <p:nvPicPr>
              <p:cNvPr id="69" name="Picture 68"/>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933549" y="8221662"/>
                <a:ext cx="685800" cy="685800"/>
              </a:xfrm>
              <a:prstGeom prst="rect">
                <a:avLst/>
              </a:prstGeom>
            </p:spPr>
          </p:pic>
          <p:pic>
            <p:nvPicPr>
              <p:cNvPr id="74" name="Picture 73"/>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603116" y="8221662"/>
                <a:ext cx="685800" cy="685800"/>
              </a:xfrm>
              <a:prstGeom prst="rect">
                <a:avLst/>
              </a:prstGeom>
            </p:spPr>
          </p:pic>
          <p:pic>
            <p:nvPicPr>
              <p:cNvPr id="79" name="Picture 78"/>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305149" y="8221662"/>
                <a:ext cx="685800" cy="685800"/>
              </a:xfrm>
              <a:prstGeom prst="rect">
                <a:avLst/>
              </a:prstGeom>
            </p:spPr>
          </p:pic>
          <p:pic>
            <p:nvPicPr>
              <p:cNvPr id="83" name="Picture 82"/>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990949" y="8221662"/>
                <a:ext cx="685800" cy="685800"/>
              </a:xfrm>
              <a:prstGeom prst="rect">
                <a:avLst/>
              </a:prstGeom>
            </p:spPr>
          </p:pic>
          <p:pic>
            <p:nvPicPr>
              <p:cNvPr id="87" name="Picture 86"/>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909899" y="8221662"/>
                <a:ext cx="685800" cy="685800"/>
              </a:xfrm>
              <a:prstGeom prst="rect">
                <a:avLst/>
              </a:prstGeom>
            </p:spPr>
          </p:pic>
          <p:pic>
            <p:nvPicPr>
              <p:cNvPr id="90" name="Picture 89"/>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228240" y="8221662"/>
                <a:ext cx="685800" cy="685800"/>
              </a:xfrm>
              <a:prstGeom prst="rect">
                <a:avLst/>
              </a:prstGeom>
            </p:spPr>
          </p:pic>
          <p:pic>
            <p:nvPicPr>
              <p:cNvPr id="93" name="Picture 92"/>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1661020" y="8221662"/>
                <a:ext cx="685800" cy="685800"/>
              </a:xfrm>
              <a:prstGeom prst="rect">
                <a:avLst/>
              </a:prstGeom>
            </p:spPr>
          </p:pic>
          <p:pic>
            <p:nvPicPr>
              <p:cNvPr id="95" name="Picture 94"/>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2328799" y="8221662"/>
                <a:ext cx="685800" cy="685800"/>
              </a:xfrm>
              <a:prstGeom prst="rect">
                <a:avLst/>
              </a:prstGeom>
            </p:spPr>
          </p:pic>
          <p:pic>
            <p:nvPicPr>
              <p:cNvPr id="97" name="Picture 96"/>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546164" y="8221662"/>
                <a:ext cx="685800" cy="685800"/>
              </a:xfrm>
              <a:prstGeom prst="rect">
                <a:avLst/>
              </a:prstGeom>
            </p:spPr>
          </p:pic>
          <p:pic>
            <p:nvPicPr>
              <p:cNvPr id="98" name="Picture 97"/>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876093" y="8221662"/>
                <a:ext cx="685800" cy="685800"/>
              </a:xfrm>
              <a:prstGeom prst="rect">
                <a:avLst/>
              </a:prstGeom>
            </p:spPr>
          </p:pic>
          <p:pic>
            <p:nvPicPr>
              <p:cNvPr id="101" name="Picture 100"/>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2998870" y="8221662"/>
                <a:ext cx="685800" cy="685800"/>
              </a:xfrm>
              <a:prstGeom prst="rect">
                <a:avLst/>
              </a:prstGeom>
            </p:spPr>
          </p:pic>
        </p:grpSp>
        <p:grpSp>
          <p:nvGrpSpPr>
            <p:cNvPr id="110" name="Group 109"/>
            <p:cNvGrpSpPr/>
            <p:nvPr/>
          </p:nvGrpSpPr>
          <p:grpSpPr>
            <a:xfrm>
              <a:off x="4158049" y="8841003"/>
              <a:ext cx="9510106" cy="685800"/>
              <a:chOff x="4174564" y="8221662"/>
              <a:chExt cx="9510106" cy="685800"/>
            </a:xfrm>
          </p:grpSpPr>
          <p:pic>
            <p:nvPicPr>
              <p:cNvPr id="111" name="Picture 110"/>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619349" y="8221662"/>
                <a:ext cx="685800" cy="685800"/>
              </a:xfrm>
              <a:prstGeom prst="rect">
                <a:avLst/>
              </a:prstGeom>
            </p:spPr>
          </p:pic>
          <p:pic>
            <p:nvPicPr>
              <p:cNvPr id="112" name="Picture 111"/>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268765" y="8221662"/>
                <a:ext cx="685800" cy="685800"/>
              </a:xfrm>
              <a:prstGeom prst="rect">
                <a:avLst/>
              </a:prstGeom>
            </p:spPr>
          </p:pic>
          <p:pic>
            <p:nvPicPr>
              <p:cNvPr id="113" name="Picture 112"/>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933549" y="8221662"/>
                <a:ext cx="685800" cy="685800"/>
              </a:xfrm>
              <a:prstGeom prst="rect">
                <a:avLst/>
              </a:prstGeom>
            </p:spPr>
          </p:pic>
          <p:pic>
            <p:nvPicPr>
              <p:cNvPr id="114" name="Picture 113"/>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603116" y="8221662"/>
                <a:ext cx="685800" cy="685800"/>
              </a:xfrm>
              <a:prstGeom prst="rect">
                <a:avLst/>
              </a:prstGeom>
            </p:spPr>
          </p:pic>
          <p:pic>
            <p:nvPicPr>
              <p:cNvPr id="115" name="Picture 114"/>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305149" y="8221662"/>
                <a:ext cx="685800" cy="685800"/>
              </a:xfrm>
              <a:prstGeom prst="rect">
                <a:avLst/>
              </a:prstGeom>
            </p:spPr>
          </p:pic>
          <p:pic>
            <p:nvPicPr>
              <p:cNvPr id="116" name="Picture 115"/>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990949" y="8221662"/>
                <a:ext cx="685800" cy="685800"/>
              </a:xfrm>
              <a:prstGeom prst="rect">
                <a:avLst/>
              </a:prstGeom>
            </p:spPr>
          </p:pic>
          <p:pic>
            <p:nvPicPr>
              <p:cNvPr id="117" name="Picture 116"/>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909899" y="8221662"/>
                <a:ext cx="685800" cy="685800"/>
              </a:xfrm>
              <a:prstGeom prst="rect">
                <a:avLst/>
              </a:prstGeom>
            </p:spPr>
          </p:pic>
          <p:pic>
            <p:nvPicPr>
              <p:cNvPr id="118" name="Picture 117"/>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228240" y="8221662"/>
                <a:ext cx="685800" cy="685800"/>
              </a:xfrm>
              <a:prstGeom prst="rect">
                <a:avLst/>
              </a:prstGeom>
            </p:spPr>
          </p:pic>
          <p:pic>
            <p:nvPicPr>
              <p:cNvPr id="119" name="Picture 118"/>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1661020" y="8221662"/>
                <a:ext cx="685800" cy="685800"/>
              </a:xfrm>
              <a:prstGeom prst="rect">
                <a:avLst/>
              </a:prstGeom>
            </p:spPr>
          </p:pic>
          <p:pic>
            <p:nvPicPr>
              <p:cNvPr id="120" name="Picture 119"/>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2328799" y="8221662"/>
                <a:ext cx="685800" cy="685800"/>
              </a:xfrm>
              <a:prstGeom prst="rect">
                <a:avLst/>
              </a:prstGeom>
            </p:spPr>
          </p:pic>
          <p:pic>
            <p:nvPicPr>
              <p:cNvPr id="121" name="Picture 120"/>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546164" y="8221662"/>
                <a:ext cx="685800" cy="685800"/>
              </a:xfrm>
              <a:prstGeom prst="rect">
                <a:avLst/>
              </a:prstGeom>
            </p:spPr>
          </p:pic>
          <p:pic>
            <p:nvPicPr>
              <p:cNvPr id="122" name="Picture 121"/>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876093" y="8221662"/>
                <a:ext cx="685800" cy="685800"/>
              </a:xfrm>
              <a:prstGeom prst="rect">
                <a:avLst/>
              </a:prstGeom>
            </p:spPr>
          </p:pic>
          <p:pic>
            <p:nvPicPr>
              <p:cNvPr id="123" name="Picture 122"/>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2998870" y="8221662"/>
                <a:ext cx="685800" cy="685800"/>
              </a:xfrm>
              <a:prstGeom prst="rect">
                <a:avLst/>
              </a:prstGeom>
            </p:spPr>
          </p:pic>
          <p:pic>
            <p:nvPicPr>
              <p:cNvPr id="124" name="Picture 123"/>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174564" y="8221662"/>
                <a:ext cx="685800" cy="685800"/>
              </a:xfrm>
              <a:prstGeom prst="rect">
                <a:avLst/>
              </a:prstGeom>
            </p:spPr>
          </p:pic>
        </p:grpSp>
        <p:grpSp>
          <p:nvGrpSpPr>
            <p:cNvPr id="125" name="Group 124"/>
            <p:cNvGrpSpPr/>
            <p:nvPr/>
          </p:nvGrpSpPr>
          <p:grpSpPr>
            <a:xfrm>
              <a:off x="3508215" y="9603660"/>
              <a:ext cx="10159940" cy="685800"/>
              <a:chOff x="3524730" y="8221662"/>
              <a:chExt cx="10159940" cy="685800"/>
            </a:xfrm>
          </p:grpSpPr>
          <p:pic>
            <p:nvPicPr>
              <p:cNvPr id="126" name="Picture 125"/>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619349" y="8221662"/>
                <a:ext cx="685800" cy="685800"/>
              </a:xfrm>
              <a:prstGeom prst="rect">
                <a:avLst/>
              </a:prstGeom>
            </p:spPr>
          </p:pic>
          <p:pic>
            <p:nvPicPr>
              <p:cNvPr id="127" name="Picture 126"/>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268765" y="8221662"/>
                <a:ext cx="685800" cy="685800"/>
              </a:xfrm>
              <a:prstGeom prst="rect">
                <a:avLst/>
              </a:prstGeom>
            </p:spPr>
          </p:pic>
          <p:pic>
            <p:nvPicPr>
              <p:cNvPr id="128" name="Picture 127"/>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933549" y="8221662"/>
                <a:ext cx="685800" cy="685800"/>
              </a:xfrm>
              <a:prstGeom prst="rect">
                <a:avLst/>
              </a:prstGeom>
            </p:spPr>
          </p:pic>
          <p:pic>
            <p:nvPicPr>
              <p:cNvPr id="129" name="Picture 128"/>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603116" y="8221662"/>
                <a:ext cx="685800" cy="685800"/>
              </a:xfrm>
              <a:prstGeom prst="rect">
                <a:avLst/>
              </a:prstGeom>
            </p:spPr>
          </p:pic>
          <p:pic>
            <p:nvPicPr>
              <p:cNvPr id="130" name="Picture 129"/>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305149" y="8221662"/>
                <a:ext cx="685800" cy="685800"/>
              </a:xfrm>
              <a:prstGeom prst="rect">
                <a:avLst/>
              </a:prstGeom>
            </p:spPr>
          </p:pic>
          <p:pic>
            <p:nvPicPr>
              <p:cNvPr id="131" name="Picture 130"/>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0990949" y="8221662"/>
                <a:ext cx="685800" cy="685800"/>
              </a:xfrm>
              <a:prstGeom prst="rect">
                <a:avLst/>
              </a:prstGeom>
            </p:spPr>
          </p:pic>
          <p:pic>
            <p:nvPicPr>
              <p:cNvPr id="132" name="Picture 131"/>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909899" y="8221662"/>
                <a:ext cx="685800" cy="685800"/>
              </a:xfrm>
              <a:prstGeom prst="rect">
                <a:avLst/>
              </a:prstGeom>
            </p:spPr>
          </p:pic>
          <p:pic>
            <p:nvPicPr>
              <p:cNvPr id="133" name="Picture 132"/>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228240" y="8221662"/>
                <a:ext cx="685800" cy="685800"/>
              </a:xfrm>
              <a:prstGeom prst="rect">
                <a:avLst/>
              </a:prstGeom>
            </p:spPr>
          </p:pic>
          <p:pic>
            <p:nvPicPr>
              <p:cNvPr id="134" name="Picture 133"/>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1661020" y="8221662"/>
                <a:ext cx="685800" cy="685800"/>
              </a:xfrm>
              <a:prstGeom prst="rect">
                <a:avLst/>
              </a:prstGeom>
            </p:spPr>
          </p:pic>
          <p:pic>
            <p:nvPicPr>
              <p:cNvPr id="135" name="Picture 134"/>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2328799" y="8221662"/>
                <a:ext cx="685800" cy="685800"/>
              </a:xfrm>
              <a:prstGeom prst="rect">
                <a:avLst/>
              </a:prstGeom>
            </p:spPr>
          </p:pic>
          <p:pic>
            <p:nvPicPr>
              <p:cNvPr id="136" name="Picture 135"/>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546164" y="8221662"/>
                <a:ext cx="685800" cy="685800"/>
              </a:xfrm>
              <a:prstGeom prst="rect">
                <a:avLst/>
              </a:prstGeom>
            </p:spPr>
          </p:pic>
          <p:pic>
            <p:nvPicPr>
              <p:cNvPr id="137" name="Picture 136"/>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876093" y="8221662"/>
                <a:ext cx="685800" cy="685800"/>
              </a:xfrm>
              <a:prstGeom prst="rect">
                <a:avLst/>
              </a:prstGeom>
            </p:spPr>
          </p:pic>
          <p:pic>
            <p:nvPicPr>
              <p:cNvPr id="138" name="Picture 137"/>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2998870" y="8221662"/>
                <a:ext cx="685800" cy="685800"/>
              </a:xfrm>
              <a:prstGeom prst="rect">
                <a:avLst/>
              </a:prstGeom>
            </p:spPr>
          </p:pic>
          <p:pic>
            <p:nvPicPr>
              <p:cNvPr id="139" name="Picture 138"/>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174564" y="8221662"/>
                <a:ext cx="685800" cy="685800"/>
              </a:xfrm>
              <a:prstGeom prst="rect">
                <a:avLst/>
              </a:prstGeom>
            </p:spPr>
          </p:pic>
          <p:pic>
            <p:nvPicPr>
              <p:cNvPr id="155" name="Picture 154"/>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524730" y="8221662"/>
                <a:ext cx="685800" cy="685800"/>
              </a:xfrm>
              <a:prstGeom prst="rect">
                <a:avLst/>
              </a:prstGeom>
            </p:spPr>
          </p:pic>
        </p:grpSp>
      </p:grpSp>
      <p:sp>
        <p:nvSpPr>
          <p:cNvPr id="4" name="Title 3"/>
          <p:cNvSpPr>
            <a:spLocks noGrp="1"/>
          </p:cNvSpPr>
          <p:nvPr>
            <p:ph type="title"/>
          </p:nvPr>
        </p:nvSpPr>
        <p:spPr>
          <a:noFill/>
        </p:spPr>
        <p:txBody>
          <a:bodyPr/>
          <a:lstStyle/>
          <a:p>
            <a:r>
              <a:rPr lang="en-US" dirty="0"/>
              <a:t>Lots</a:t>
            </a:r>
            <a:r>
              <a:rPr lang="en-US"/>
              <a:t> of </a:t>
            </a:r>
            <a:r>
              <a:rPr lang="en-US" smtClean="0"/>
              <a:t>machines…</a:t>
            </a:r>
            <a:endParaRPr lang="en-US" dirty="0"/>
          </a:p>
        </p:txBody>
      </p:sp>
      <p:sp>
        <p:nvSpPr>
          <p:cNvPr id="158" name="TextBox 157"/>
          <p:cNvSpPr txBox="1"/>
          <p:nvPr/>
        </p:nvSpPr>
        <p:spPr>
          <a:xfrm>
            <a:off x="8123237" y="4372800"/>
            <a:ext cx="2559925" cy="1181862"/>
          </a:xfrm>
          <a:prstGeom prst="rect">
            <a:avLst/>
          </a:prstGeom>
          <a:noFill/>
        </p:spPr>
        <p:txBody>
          <a:bodyPr wrap="square" lIns="182880" tIns="146304" rIns="182880" bIns="146304" rtlCol="0">
            <a:spAutoFit/>
          </a:bodyPr>
          <a:lstStyle/>
          <a:p>
            <a:pPr algn="ctr">
              <a:lnSpc>
                <a:spcPct val="90000"/>
              </a:lnSpc>
              <a:spcAft>
                <a:spcPts val="600"/>
              </a:spcAft>
            </a:pPr>
            <a:r>
              <a:rPr lang="en-US" sz="3200" dirty="0" smtClean="0">
                <a:gradFill>
                  <a:gsLst>
                    <a:gs pos="2917">
                      <a:srgbClr val="505050"/>
                    </a:gs>
                    <a:gs pos="30000">
                      <a:srgbClr val="505050"/>
                    </a:gs>
                  </a:gsLst>
                  <a:lin ang="5400000" scaled="0"/>
                </a:gradFill>
                <a:latin typeface="Segoe UI Light"/>
                <a:cs typeface="Segoe UI Semibold" panose="020B0702040204020203" pitchFamily="34" charset="0"/>
              </a:rPr>
              <a:t>46,000 SQL Databases</a:t>
            </a:r>
            <a:endParaRPr lang="en-US" sz="3200" dirty="0">
              <a:gradFill>
                <a:gsLst>
                  <a:gs pos="2917">
                    <a:srgbClr val="505050"/>
                  </a:gs>
                  <a:gs pos="30000">
                    <a:srgbClr val="505050"/>
                  </a:gs>
                </a:gsLst>
                <a:lin ang="5400000" scaled="0"/>
              </a:gradFill>
              <a:latin typeface="Segoe UI Light"/>
              <a:cs typeface="Segoe UI Semibold" panose="020B0702040204020203" pitchFamily="34" charset="0"/>
            </a:endParaRPr>
          </a:p>
        </p:txBody>
      </p:sp>
      <p:sp>
        <p:nvSpPr>
          <p:cNvPr id="2" name="TextBox 139"/>
          <p:cNvSpPr txBox="1"/>
          <p:nvPr/>
        </p:nvSpPr>
        <p:spPr>
          <a:xfrm>
            <a:off x="4963529" y="7333458"/>
            <a:ext cx="3159708" cy="1181862"/>
          </a:xfrm>
          <a:prstGeom prst="rect">
            <a:avLst/>
          </a:prstGeom>
          <a:noFill/>
        </p:spPr>
        <p:txBody>
          <a:bodyPr wrap="square" lIns="182880" tIns="146304" rIns="182880" bIns="146304" rtlCol="0">
            <a:spAutoFit/>
          </a:bodyPr>
          <a:lstStyle/>
          <a:p>
            <a:pPr algn="ctr">
              <a:lnSpc>
                <a:spcPct val="90000"/>
              </a:lnSpc>
              <a:spcAft>
                <a:spcPts val="600"/>
              </a:spcAft>
            </a:pPr>
            <a:r>
              <a:rPr lang="en-US" sz="3200" dirty="0">
                <a:gradFill>
                  <a:gsLst>
                    <a:gs pos="2917">
                      <a:srgbClr val="505050"/>
                    </a:gs>
                    <a:gs pos="30000">
                      <a:srgbClr val="505050"/>
                    </a:gs>
                  </a:gsLst>
                  <a:lin ang="5400000" scaled="0"/>
                </a:gradFill>
                <a:latin typeface="Segoe UI Light"/>
                <a:cs typeface="Segoe UI Semibold" panose="020B0702040204020203" pitchFamily="34" charset="0"/>
              </a:rPr>
              <a:t>Adding </a:t>
            </a:r>
            <a:r>
              <a:rPr lang="en-US" sz="3200" dirty="0" smtClean="0">
                <a:gradFill>
                  <a:gsLst>
                    <a:gs pos="2917">
                      <a:srgbClr val="505050"/>
                    </a:gs>
                    <a:gs pos="30000">
                      <a:srgbClr val="505050"/>
                    </a:gs>
                  </a:gsLst>
                  <a:lin ang="5400000" scaled="0"/>
                </a:gradFill>
                <a:latin typeface="Segoe UI Light"/>
                <a:cs typeface="Segoe UI Semibold" panose="020B0702040204020203" pitchFamily="34" charset="0"/>
              </a:rPr>
              <a:t>1,000’s per month</a:t>
            </a:r>
            <a:endParaRPr lang="en-US" sz="3200" dirty="0">
              <a:gradFill>
                <a:gsLst>
                  <a:gs pos="2917">
                    <a:srgbClr val="505050"/>
                  </a:gs>
                  <a:gs pos="30000">
                    <a:srgbClr val="505050"/>
                  </a:gs>
                </a:gsLst>
                <a:lin ang="5400000" scaled="0"/>
              </a:gradFill>
              <a:latin typeface="Segoe UI Light"/>
              <a:cs typeface="Segoe UI Semibold" panose="020B0702040204020203" pitchFamily="34" charset="0"/>
            </a:endParaRPr>
          </a:p>
        </p:txBody>
      </p:sp>
    </p:spTree>
    <p:extLst>
      <p:ext uri="{BB962C8B-B14F-4D97-AF65-F5344CB8AC3E}">
        <p14:creationId xmlns:p14="http://schemas.microsoft.com/office/powerpoint/2010/main" val="9584976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nodeType="clickEffect">
                                  <p:stCondLst>
                                    <p:cond delay="0"/>
                                  </p:stCondLst>
                                  <p:childTnLst>
                                    <p:animMotion origin="layout" path="M -3.75032E-6 -4.82524E-6 L -3.75032E-6 -0.29664 " pathEditMode="relative" rAng="0" ptsTypes="AA">
                                      <p:cBhvr>
                                        <p:cTn id="17" dur="1500" fill="hold"/>
                                        <p:tgtEl>
                                          <p:spTgt spid="31"/>
                                        </p:tgtEl>
                                        <p:attrNameLst>
                                          <p:attrName>ppt_x</p:attrName>
                                          <p:attrName>ppt_y</p:attrName>
                                        </p:attrNameLst>
                                      </p:cBhvr>
                                      <p:rCtr x="0" y="-14843"/>
                                    </p:animMotion>
                                  </p:childTnLst>
                                </p:cTn>
                              </p:par>
                              <p:par>
                                <p:cTn id="18" presetID="42" presetClass="path" presetSubtype="0" accel="50000" decel="50000" fill="hold" grpId="1" nodeType="withEffect">
                                  <p:stCondLst>
                                    <p:cond delay="0"/>
                                  </p:stCondLst>
                                  <p:childTnLst>
                                    <p:animMotion origin="layout" path="M -3.75032E-6 3.30912E-6 L -3.75032E-6 -0.29279 " pathEditMode="relative" rAng="0" ptsTypes="AA">
                                      <p:cBhvr>
                                        <p:cTn id="19" dur="1500" fill="hold"/>
                                        <p:tgtEl>
                                          <p:spTgt spid="13"/>
                                        </p:tgtEl>
                                        <p:attrNameLst>
                                          <p:attrName>ppt_x</p:attrName>
                                          <p:attrName>ppt_y</p:attrName>
                                        </p:attrNameLst>
                                      </p:cBhvr>
                                      <p:rCtr x="0" y="-14639"/>
                                    </p:animMotion>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anim calcmode="lin" valueType="num">
                                      <p:cBhvr>
                                        <p:cTn id="24" dur="500" fill="hold"/>
                                        <p:tgtEl>
                                          <p:spTgt spid="46"/>
                                        </p:tgtEl>
                                        <p:attrNameLst>
                                          <p:attrName>ppt_x</p:attrName>
                                        </p:attrNameLst>
                                      </p:cBhvr>
                                      <p:tavLst>
                                        <p:tav tm="0">
                                          <p:val>
                                            <p:strVal val="#ppt_x"/>
                                          </p:val>
                                        </p:tav>
                                        <p:tav tm="100000">
                                          <p:val>
                                            <p:strVal val="#ppt_x"/>
                                          </p:val>
                                        </p:tav>
                                      </p:tavLst>
                                    </p:anim>
                                    <p:anim calcmode="lin" valueType="num">
                                      <p:cBhvr>
                                        <p:cTn id="25" dur="5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09"/>
                                        </p:tgtEl>
                                        <p:attrNameLst>
                                          <p:attrName>style.visibility</p:attrName>
                                        </p:attrNameLst>
                                      </p:cBhvr>
                                      <p:to>
                                        <p:strVal val="visible"/>
                                      </p:to>
                                    </p:set>
                                    <p:animEffect transition="in" filter="fade">
                                      <p:cBhvr>
                                        <p:cTn id="30" dur="1000"/>
                                        <p:tgtEl>
                                          <p:spTgt spid="109"/>
                                        </p:tgtEl>
                                      </p:cBhvr>
                                    </p:animEffect>
                                    <p:anim calcmode="lin" valueType="num">
                                      <p:cBhvr>
                                        <p:cTn id="31" dur="1000" fill="hold"/>
                                        <p:tgtEl>
                                          <p:spTgt spid="109"/>
                                        </p:tgtEl>
                                        <p:attrNameLst>
                                          <p:attrName>ppt_x</p:attrName>
                                        </p:attrNameLst>
                                      </p:cBhvr>
                                      <p:tavLst>
                                        <p:tav tm="0">
                                          <p:val>
                                            <p:strVal val="#ppt_x"/>
                                          </p:val>
                                        </p:tav>
                                        <p:tav tm="100000">
                                          <p:val>
                                            <p:strVal val="#ppt_x"/>
                                          </p:val>
                                        </p:tav>
                                      </p:tavLst>
                                    </p:anim>
                                    <p:anim calcmode="lin" valueType="num">
                                      <p:cBhvr>
                                        <p:cTn id="32" dur="1000" fill="hold"/>
                                        <p:tgtEl>
                                          <p:spTgt spid="109"/>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158"/>
                                        </p:tgtEl>
                                        <p:attrNameLst>
                                          <p:attrName>style.visibility</p:attrName>
                                        </p:attrNameLst>
                                      </p:cBhvr>
                                      <p:to>
                                        <p:strVal val="visible"/>
                                      </p:to>
                                    </p:set>
                                    <p:animEffect transition="in" filter="fade">
                                      <p:cBhvr>
                                        <p:cTn id="36" dur="500"/>
                                        <p:tgtEl>
                                          <p:spTgt spid="158"/>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path" presetSubtype="0" accel="50000" decel="50000" fill="hold" nodeType="clickEffect">
                                  <p:stCondLst>
                                    <p:cond delay="0"/>
                                  </p:stCondLst>
                                  <p:childTnLst>
                                    <p:animMotion origin="layout" path="M -2.47383E-6 -4.74353E-6 L -2.47383E-6 -0.43645 " pathEditMode="relative" rAng="0" ptsTypes="AA">
                                      <p:cBhvr>
                                        <p:cTn id="40" dur="1500" fill="hold"/>
                                        <p:tgtEl>
                                          <p:spTgt spid="109"/>
                                        </p:tgtEl>
                                        <p:attrNameLst>
                                          <p:attrName>ppt_x</p:attrName>
                                          <p:attrName>ppt_y</p:attrName>
                                        </p:attrNameLst>
                                      </p:cBhvr>
                                      <p:rCtr x="0" y="-21834"/>
                                    </p:animMotion>
                                  </p:childTnLst>
                                </p:cTn>
                              </p:par>
                              <p:par>
                                <p:cTn id="41" presetID="42" presetClass="path" presetSubtype="0" accel="50000" decel="50000" fill="hold" grpId="1" nodeType="withEffect">
                                  <p:stCondLst>
                                    <p:cond delay="0"/>
                                  </p:stCondLst>
                                  <p:childTnLst>
                                    <p:animMotion origin="layout" path="M -3.31376E-6 -1.91557E-6 L -3.31376E-6 -0.4226 " pathEditMode="relative" rAng="0" ptsTypes="AA">
                                      <p:cBhvr>
                                        <p:cTn id="42" dur="1500" fill="hold"/>
                                        <p:tgtEl>
                                          <p:spTgt spid="158"/>
                                        </p:tgtEl>
                                        <p:attrNameLst>
                                          <p:attrName>ppt_x</p:attrName>
                                          <p:attrName>ppt_y</p:attrName>
                                        </p:attrNameLst>
                                      </p:cBhvr>
                                      <p:rCtr x="0" y="-21130"/>
                                    </p:animMotion>
                                  </p:childTnLst>
                                </p:cTn>
                              </p:par>
                              <p:par>
                                <p:cTn id="43" presetID="42" presetClass="path" presetSubtype="0" accel="50000" decel="50000" fill="hold" grpId="0" nodeType="withEffect">
                                  <p:stCondLst>
                                    <p:cond delay="0"/>
                                  </p:stCondLst>
                                  <p:childTnLst>
                                    <p:animMotion origin="layout" path="M 1.2484E-6 4.92964E-6 L 1.2484E-6 -0.42261 " pathEditMode="relative" rAng="0" ptsTypes="AA">
                                      <p:cBhvr>
                                        <p:cTn id="44" dur="1500" fill="hold"/>
                                        <p:tgtEl>
                                          <p:spTgt spid="2"/>
                                        </p:tgtEl>
                                        <p:attrNameLst>
                                          <p:attrName>ppt_x</p:attrName>
                                          <p:attrName>ppt_y</p:attrName>
                                        </p:attrNameLst>
                                      </p:cBhvr>
                                      <p:rCtr x="0" y="-2113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46" grpId="0"/>
      <p:bldP spid="158" grpId="0"/>
      <p:bldP spid="158" grpId="1"/>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15409" y="1363661"/>
            <a:ext cx="9357846" cy="1142999"/>
          </a:xfrm>
          <a:prstGeom prst="rect">
            <a:avLst/>
          </a:prstGeom>
          <a:gradFill flip="none" rotWithShape="1">
            <a:gsLst>
              <a:gs pos="0">
                <a:srgbClr val="3A91D2"/>
              </a:gs>
              <a:gs pos="85000">
                <a:schemeClr val="tx2">
                  <a:tint val="44500"/>
                  <a:satMod val="160000"/>
                </a:schemeClr>
              </a:gs>
              <a:gs pos="100000">
                <a:schemeClr val="tx2">
                  <a:tint val="23500"/>
                  <a:satMod val="160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r" defTabSz="932472" fontAlgn="base">
              <a:spcBef>
                <a:spcPct val="0"/>
              </a:spcBef>
              <a:spcAft>
                <a:spcPct val="0"/>
              </a:spcAft>
            </a:pPr>
            <a:r>
              <a:rPr lang="en-US" sz="4000">
                <a:gradFill>
                  <a:gsLst>
                    <a:gs pos="0">
                      <a:srgbClr val="FFFFFF"/>
                    </a:gs>
                    <a:gs pos="100000">
                      <a:srgbClr val="FFFFFF"/>
                    </a:gs>
                  </a:gsLst>
                  <a:lin ang="5400000" scaled="0"/>
                </a:gradFill>
                <a:latin typeface="Segoe UI Light"/>
                <a:ea typeface="Segoe UI" pitchFamily="34" charset="0"/>
                <a:cs typeface="Segoe UI" pitchFamily="34" charset="0"/>
              </a:rPr>
              <a:t>Unbreakable</a:t>
            </a: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a:t>
            </a:r>
            <a:r>
              <a:rPr lang="en-US" sz="4000">
                <a:gradFill>
                  <a:gsLst>
                    <a:gs pos="0">
                      <a:srgbClr val="FFFFFF"/>
                    </a:gs>
                    <a:gs pos="100000">
                      <a:srgbClr val="FFFFFF"/>
                    </a:gs>
                  </a:gsLst>
                  <a:lin ang="5400000" scaled="0"/>
                </a:gradFill>
                <a:latin typeface="Segoe UI Light"/>
                <a:ea typeface="Segoe UI" pitchFamily="34" charset="0"/>
                <a:cs typeface="Segoe UI" pitchFamily="34" charset="0"/>
              </a:rPr>
              <a:t> Year in Review</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7" name="Rectangle 26"/>
          <p:cNvSpPr/>
          <p:nvPr/>
        </p:nvSpPr>
        <p:spPr bwMode="auto">
          <a:xfrm>
            <a:off x="-14923" y="2771497"/>
            <a:ext cx="8442959" cy="1067594"/>
          </a:xfrm>
          <a:prstGeom prst="rect">
            <a:avLst/>
          </a:prstGeom>
          <a:gradFill flip="none" rotWithShape="1">
            <a:gsLst>
              <a:gs pos="0">
                <a:schemeClr val="accent5"/>
              </a:gs>
              <a:gs pos="85000">
                <a:schemeClr val="accent5">
                  <a:tint val="44500"/>
                  <a:satMod val="160000"/>
                </a:schemeClr>
              </a:gs>
              <a:gs pos="100000">
                <a:schemeClr val="accent5">
                  <a:tint val="23500"/>
                  <a:satMod val="160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r" defTabSz="932472" fontAlgn="base">
              <a:spcBef>
                <a:spcPct val="0"/>
              </a:spcBef>
              <a:spcAft>
                <a:spcPct val="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Change We Can Believe In</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1" name="Rectangle 30"/>
          <p:cNvSpPr/>
          <p:nvPr/>
        </p:nvSpPr>
        <p:spPr bwMode="auto">
          <a:xfrm>
            <a:off x="-14925" y="4103928"/>
            <a:ext cx="6995161" cy="1067594"/>
          </a:xfrm>
          <a:prstGeom prst="rect">
            <a:avLst/>
          </a:prstGeom>
          <a:gradFill flip="none" rotWithShape="1">
            <a:gsLst>
              <a:gs pos="0">
                <a:schemeClr val="accent4"/>
              </a:gs>
              <a:gs pos="72000">
                <a:schemeClr val="accent4">
                  <a:tint val="44500"/>
                  <a:satMod val="160000"/>
                </a:schemeClr>
              </a:gs>
              <a:gs pos="100000">
                <a:schemeClr val="accent4">
                  <a:tint val="23500"/>
                  <a:satMod val="160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r" defTabSz="932472" fontAlgn="base">
              <a:spcBef>
                <a:spcPct val="0"/>
              </a:spcBef>
              <a:spcAft>
                <a:spcPct val="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Rock Solid Security</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Topics</a:t>
            </a:r>
            <a:endParaRPr lang="en-US" dirty="0"/>
          </a:p>
        </p:txBody>
      </p:sp>
      <p:sp>
        <p:nvSpPr>
          <p:cNvPr id="7" name="Rectangle 6"/>
          <p:cNvSpPr/>
          <p:nvPr/>
        </p:nvSpPr>
        <p:spPr bwMode="auto">
          <a:xfrm>
            <a:off x="-15409" y="5436358"/>
            <a:ext cx="10729446" cy="1067594"/>
          </a:xfrm>
          <a:prstGeom prst="rect">
            <a:avLst/>
          </a:prstGeom>
          <a:gradFill flip="none" rotWithShape="1">
            <a:gsLst>
              <a:gs pos="0">
                <a:schemeClr val="accent6"/>
              </a:gs>
              <a:gs pos="87000">
                <a:schemeClr val="accent6">
                  <a:tint val="44500"/>
                  <a:satMod val="160000"/>
                </a:schemeClr>
              </a:gs>
              <a:gs pos="100000">
                <a:schemeClr val="accent6">
                  <a:tint val="23500"/>
                  <a:satMod val="160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r" defTabSz="932472" fontAlgn="base">
              <a:spcBef>
                <a:spcPct val="0"/>
              </a:spcBef>
              <a:spcAft>
                <a:spcPct val="0"/>
              </a:spcAft>
            </a:pPr>
            <a:r>
              <a:rPr lang="en-US" sz="4000">
                <a:gradFill>
                  <a:gsLst>
                    <a:gs pos="0">
                      <a:srgbClr val="FFFFFF"/>
                    </a:gs>
                    <a:gs pos="100000">
                      <a:srgbClr val="FFFFFF"/>
                    </a:gs>
                  </a:gsLst>
                  <a:lin ang="5400000" scaled="0"/>
                </a:gradFill>
                <a:latin typeface="Segoe UI Light"/>
                <a:ea typeface="Segoe UI" pitchFamily="34" charset="0"/>
                <a:cs typeface="Segoe UI" pitchFamily="34" charset="0"/>
              </a:rPr>
              <a:t>Fort </a:t>
            </a:r>
            <a:r>
              <a:rPr lang="en-US" sz="4000" smtClean="0">
                <a:gradFill>
                  <a:gsLst>
                    <a:gs pos="0">
                      <a:srgbClr val="FFFFFF"/>
                    </a:gs>
                    <a:gs pos="100000">
                      <a:srgbClr val="FFFFFF"/>
                    </a:gs>
                  </a:gsLst>
                  <a:lin ang="5400000" scaled="0"/>
                </a:gradFill>
                <a:latin typeface="Segoe UI Light"/>
                <a:ea typeface="Segoe UI" pitchFamily="34" charset="0"/>
                <a:cs typeface="Segoe UI" pitchFamily="34" charset="0"/>
              </a:rPr>
              <a:t>Knox: </a:t>
            </a: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Boundless Encrypted Storage</a:t>
            </a:r>
          </a:p>
        </p:txBody>
      </p:sp>
    </p:spTree>
    <p:extLst>
      <p:ext uri="{BB962C8B-B14F-4D97-AF65-F5344CB8AC3E}">
        <p14:creationId xmlns:p14="http://schemas.microsoft.com/office/powerpoint/2010/main" val="2951035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1"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Unbreakable – Year in Review</a:t>
            </a:r>
            <a:endParaRPr lang="en-US" dirty="0"/>
          </a:p>
        </p:txBody>
      </p:sp>
      <p:graphicFrame>
        <p:nvGraphicFramePr>
          <p:cNvPr id="7" name="Table 4" hidden="1"/>
          <p:cNvGraphicFramePr>
            <a:graphicFrameLocks noGrp="1"/>
          </p:cNvGraphicFramePr>
          <p:nvPr>
            <p:extLst/>
          </p:nvPr>
        </p:nvGraphicFramePr>
        <p:xfrm>
          <a:off x="668264" y="2506662"/>
          <a:ext cx="11099946" cy="2741783"/>
        </p:xfrm>
        <a:graphic>
          <a:graphicData uri="http://schemas.openxmlformats.org/drawingml/2006/table">
            <a:tbl>
              <a:tblPr firstRow="1" bandRow="1">
                <a:tableStyleId>{5C22544A-7EE6-4342-B048-85BDC9FD1C3A}</a:tableStyleId>
              </a:tblPr>
              <a:tblGrid>
                <a:gridCol w="1849991">
                  <a:extLst>
                    <a:ext uri="{9D8B030D-6E8A-4147-A177-3AD203B41FA5}">
                      <a16:colId xmlns:a16="http://schemas.microsoft.com/office/drawing/2014/main" xmlns="" val="2480313847"/>
                    </a:ext>
                  </a:extLst>
                </a:gridCol>
                <a:gridCol w="1849991">
                  <a:extLst>
                    <a:ext uri="{9D8B030D-6E8A-4147-A177-3AD203B41FA5}">
                      <a16:colId xmlns:a16="http://schemas.microsoft.com/office/drawing/2014/main" xmlns="" val="2017060931"/>
                    </a:ext>
                  </a:extLst>
                </a:gridCol>
                <a:gridCol w="1849991">
                  <a:extLst>
                    <a:ext uri="{9D8B030D-6E8A-4147-A177-3AD203B41FA5}">
                      <a16:colId xmlns:a16="http://schemas.microsoft.com/office/drawing/2014/main" xmlns="" val="2790493439"/>
                    </a:ext>
                  </a:extLst>
                </a:gridCol>
                <a:gridCol w="1849991">
                  <a:extLst>
                    <a:ext uri="{9D8B030D-6E8A-4147-A177-3AD203B41FA5}">
                      <a16:colId xmlns:a16="http://schemas.microsoft.com/office/drawing/2014/main" xmlns="" val="4187358119"/>
                    </a:ext>
                  </a:extLst>
                </a:gridCol>
                <a:gridCol w="1849991">
                  <a:extLst>
                    <a:ext uri="{9D8B030D-6E8A-4147-A177-3AD203B41FA5}">
                      <a16:colId xmlns:a16="http://schemas.microsoft.com/office/drawing/2014/main" xmlns="" val="2188089769"/>
                    </a:ext>
                  </a:extLst>
                </a:gridCol>
                <a:gridCol w="1849991">
                  <a:extLst>
                    <a:ext uri="{9D8B030D-6E8A-4147-A177-3AD203B41FA5}">
                      <a16:colId xmlns:a16="http://schemas.microsoft.com/office/drawing/2014/main" xmlns="" val="943894496"/>
                    </a:ext>
                  </a:extLst>
                </a:gridCol>
              </a:tblGrid>
              <a:tr h="685800">
                <a:tc gridSpan="2">
                  <a:txBody>
                    <a:bodyPr/>
                    <a:lstStyle/>
                    <a:p>
                      <a:pPr algn="ctr"/>
                      <a:r>
                        <a:rPr lang="en-US" sz="3600" dirty="0" smtClean="0"/>
                        <a:t>2012</a:t>
                      </a:r>
                      <a:endParaRPr lang="en-US" sz="3600" dirty="0"/>
                    </a:p>
                  </a:txBody>
                  <a:tcPr/>
                </a:tc>
                <a:tc hMerge="1">
                  <a:txBody>
                    <a:bodyPr/>
                    <a:lstStyle/>
                    <a:p>
                      <a:endParaRPr lang="en-US" dirty="0"/>
                    </a:p>
                  </a:txBody>
                  <a:tcPr/>
                </a:tc>
                <a:tc gridSpan="4">
                  <a:txBody>
                    <a:bodyPr/>
                    <a:lstStyle/>
                    <a:p>
                      <a:pPr algn="ctr"/>
                      <a:r>
                        <a:rPr lang="en-US" sz="3600" dirty="0" smtClean="0"/>
                        <a:t>2013</a:t>
                      </a:r>
                      <a:endParaRPr lang="en-US" sz="36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592298685"/>
                  </a:ext>
                </a:extLst>
              </a:tr>
              <a:tr h="600984">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tc>
                  <a:txBody>
                    <a:bodyPr/>
                    <a:lstStyle/>
                    <a:p>
                      <a:pPr algn="ctr"/>
                      <a:r>
                        <a:rPr lang="en-US" sz="3600" dirty="0" smtClean="0"/>
                        <a:t>Q1</a:t>
                      </a:r>
                      <a:endParaRPr lang="en-US" sz="3600" dirty="0"/>
                    </a:p>
                  </a:txBody>
                  <a:tcPr/>
                </a:tc>
                <a:tc>
                  <a:txBody>
                    <a:bodyPr/>
                    <a:lstStyle/>
                    <a:p>
                      <a:pPr algn="ctr"/>
                      <a:r>
                        <a:rPr lang="en-US" sz="3600" dirty="0" smtClean="0"/>
                        <a:t>Q2</a:t>
                      </a:r>
                      <a:endParaRPr lang="en-US" sz="3600" dirty="0"/>
                    </a:p>
                  </a:txBody>
                  <a:tcPr/>
                </a:tc>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extLst>
                  <a:ext uri="{0D108BD9-81ED-4DB2-BD59-A6C34878D82A}">
                    <a16:rowId xmlns:a16="http://schemas.microsoft.com/office/drawing/2014/main" xmlns="" val="1801629802"/>
                  </a:ext>
                </a:extLst>
              </a:tr>
              <a:tr h="1415903">
                <a:tc>
                  <a:txBody>
                    <a:bodyPr/>
                    <a:lstStyle/>
                    <a:p>
                      <a:pPr algn="ctr"/>
                      <a:r>
                        <a:rPr lang="en-US" sz="4800" dirty="0" smtClean="0"/>
                        <a:t>99.98</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99.94</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99.96</a:t>
                      </a:r>
                      <a:endParaRPr lang="en-US" sz="4800" dirty="0"/>
                    </a:p>
                  </a:txBody>
                  <a:tcPr anchor="ctr"/>
                </a:tc>
                <a:tc>
                  <a:txBody>
                    <a:bodyPr/>
                    <a:lstStyle/>
                    <a:p>
                      <a:pPr algn="ctr"/>
                      <a:r>
                        <a:rPr lang="en-US" sz="4800" dirty="0" smtClean="0"/>
                        <a:t>99.98</a:t>
                      </a:r>
                      <a:endParaRPr lang="en-US" sz="4800" dirty="0"/>
                    </a:p>
                  </a:txBody>
                  <a:tcPr anchor="ctr"/>
                </a:tc>
                <a:extLst>
                  <a:ext uri="{0D108BD9-81ED-4DB2-BD59-A6C34878D82A}">
                    <a16:rowId xmlns:a16="http://schemas.microsoft.com/office/drawing/2014/main" xmlns="" val="2124208703"/>
                  </a:ext>
                </a:extLst>
              </a:tr>
            </a:tbl>
          </a:graphicData>
        </a:graphic>
      </p:graphicFrame>
      <p:sp>
        <p:nvSpPr>
          <p:cNvPr id="12" name="TextBox 6"/>
          <p:cNvSpPr txBox="1"/>
          <p:nvPr/>
        </p:nvSpPr>
        <p:spPr>
          <a:xfrm>
            <a:off x="731837" y="5397255"/>
            <a:ext cx="10975168" cy="794064"/>
          </a:xfrm>
          <a:prstGeom prst="rect">
            <a:avLst/>
          </a:prstGeom>
          <a:noFill/>
        </p:spPr>
        <p:txBody>
          <a:bodyPr wrap="square" lIns="182880" tIns="146304" rIns="182880" bIns="146304" rtlCol="0">
            <a:spAutoFit/>
          </a:bodyPr>
          <a:lstStyle/>
          <a:p>
            <a:pPr>
              <a:lnSpc>
                <a:spcPct val="90000"/>
              </a:lnSpc>
              <a:spcAft>
                <a:spcPts val="600"/>
              </a:spcAft>
            </a:pPr>
            <a:r>
              <a:rPr lang="en-US" sz="3600" dirty="0">
                <a:gradFill>
                  <a:gsLst>
                    <a:gs pos="2917">
                      <a:srgbClr val="505050"/>
                    </a:gs>
                    <a:gs pos="30000">
                      <a:srgbClr val="505050"/>
                    </a:gs>
                  </a:gsLst>
                  <a:lin ang="5400000" scaled="0"/>
                </a:gradFill>
                <a:latin typeface="Segoe UI Light"/>
              </a:rPr>
              <a:t>Exceeded </a:t>
            </a:r>
            <a:r>
              <a:rPr lang="en-US" sz="3600" dirty="0">
                <a:gradFill>
                  <a:gsLst>
                    <a:gs pos="2917">
                      <a:srgbClr val="505050"/>
                    </a:gs>
                    <a:gs pos="30000">
                      <a:srgbClr val="505050"/>
                    </a:gs>
                  </a:gsLst>
                  <a:lin ang="5400000" scaled="0"/>
                </a:gradFill>
                <a:latin typeface="Segoe UI Light"/>
                <a:hlinkClick r:id="rId3"/>
              </a:rPr>
              <a:t>SLA</a:t>
            </a:r>
            <a:r>
              <a:rPr lang="en-US" sz="3600" dirty="0">
                <a:gradFill>
                  <a:gsLst>
                    <a:gs pos="2917">
                      <a:srgbClr val="505050"/>
                    </a:gs>
                    <a:gs pos="30000">
                      <a:srgbClr val="505050"/>
                    </a:gs>
                  </a:gsLst>
                  <a:lin ang="5400000" scaled="0"/>
                </a:gradFill>
                <a:latin typeface="Segoe UI Light"/>
              </a:rPr>
              <a:t> Globally Last 6 </a:t>
            </a:r>
            <a:r>
              <a:rPr lang="en-US" sz="3600">
                <a:gradFill>
                  <a:gsLst>
                    <a:gs pos="2917">
                      <a:srgbClr val="505050"/>
                    </a:gs>
                    <a:gs pos="30000">
                      <a:srgbClr val="505050"/>
                    </a:gs>
                  </a:gsLst>
                  <a:lin ang="5400000" scaled="0"/>
                </a:gradFill>
                <a:latin typeface="Segoe UI Light"/>
              </a:rPr>
              <a:t>Quarters </a:t>
            </a:r>
            <a:endParaRPr lang="en-US" sz="3600" dirty="0">
              <a:gradFill>
                <a:gsLst>
                  <a:gs pos="2917">
                    <a:srgbClr val="505050"/>
                  </a:gs>
                  <a:gs pos="30000">
                    <a:srgbClr val="505050"/>
                  </a:gs>
                </a:gsLst>
                <a:lin ang="5400000" scaled="0"/>
              </a:gradFill>
              <a:latin typeface="Segoe UI Light"/>
            </a:endParaRPr>
          </a:p>
        </p:txBody>
      </p:sp>
      <p:graphicFrame>
        <p:nvGraphicFramePr>
          <p:cNvPr id="14" name="Chart 7"/>
          <p:cNvGraphicFramePr/>
          <p:nvPr>
            <p:extLst/>
          </p:nvPr>
        </p:nvGraphicFramePr>
        <p:xfrm>
          <a:off x="679665" y="1363662"/>
          <a:ext cx="10822767" cy="3256397"/>
        </p:xfrm>
        <a:graphic>
          <a:graphicData uri="http://schemas.openxmlformats.org/drawingml/2006/chart">
            <c:chart xmlns:c="http://schemas.openxmlformats.org/drawingml/2006/chart" xmlns:r="http://schemas.openxmlformats.org/officeDocument/2006/relationships" r:id="rId4"/>
          </a:graphicData>
        </a:graphic>
      </p:graphicFrame>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30492" y="1281336"/>
            <a:ext cx="2209800" cy="765472"/>
          </a:xfrm>
          <a:prstGeom prst="rect">
            <a:avLst/>
          </a:prstGeom>
        </p:spPr>
      </p:pic>
    </p:spTree>
    <p:extLst>
      <p:ext uri="{BB962C8B-B14F-4D97-AF65-F5344CB8AC3E}">
        <p14:creationId xmlns:p14="http://schemas.microsoft.com/office/powerpoint/2010/main" val="47318973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Unbreakable – Year in Review</a:t>
            </a:r>
            <a:endParaRPr lang="en-US" dirty="0"/>
          </a:p>
        </p:txBody>
      </p:sp>
      <p:graphicFrame>
        <p:nvGraphicFramePr>
          <p:cNvPr id="10" name="Chart 4"/>
          <p:cNvGraphicFramePr/>
          <p:nvPr>
            <p:extLst/>
          </p:nvPr>
        </p:nvGraphicFramePr>
        <p:xfrm>
          <a:off x="808037" y="1363662"/>
          <a:ext cx="10744200" cy="3810000"/>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6"/>
          <p:cNvSpPr txBox="1"/>
          <p:nvPr/>
        </p:nvSpPr>
        <p:spPr>
          <a:xfrm>
            <a:off x="731837" y="5249862"/>
            <a:ext cx="10975168" cy="1612749"/>
          </a:xfrm>
          <a:prstGeom prst="rect">
            <a:avLst/>
          </a:prstGeom>
          <a:noFill/>
        </p:spPr>
        <p:txBody>
          <a:bodyPr wrap="square" lIns="182880" tIns="146304" rIns="182880" bIns="146304" rtlCol="0">
            <a:spAutoFit/>
          </a:bodyPr>
          <a:lstStyle/>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Exceeded SLA 11 of last 12 Months</a:t>
            </a:r>
          </a:p>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Clear Positive Trend</a:t>
            </a:r>
          </a:p>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1 Major Incident in September Impacting LATAM Region (cable cut)</a:t>
            </a:r>
          </a:p>
        </p:txBody>
      </p:sp>
      <p:sp>
        <p:nvSpPr>
          <p:cNvPr id="2" name="TextBox 6"/>
          <p:cNvSpPr txBox="1"/>
          <p:nvPr/>
        </p:nvSpPr>
        <p:spPr>
          <a:xfrm>
            <a:off x="731837" y="5249862"/>
            <a:ext cx="10975168" cy="1612749"/>
          </a:xfrm>
          <a:prstGeom prst="rect">
            <a:avLst/>
          </a:prstGeom>
          <a:noFill/>
        </p:spPr>
        <p:txBody>
          <a:bodyPr wrap="square" lIns="182880" tIns="146304" rIns="182880" bIns="146304" rtlCol="0">
            <a:spAutoFit/>
          </a:bodyPr>
          <a:lstStyle/>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Exceeded SLA 11 of last 12 Months</a:t>
            </a:r>
          </a:p>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Clear Positive Trend</a:t>
            </a:r>
          </a:p>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1 Major Incident in September Impacting LATAM Region (cable cut)</a:t>
            </a:r>
          </a:p>
        </p:txBody>
      </p:sp>
      <p:sp>
        <p:nvSpPr>
          <p:cNvPr id="4" name="TextBox 6"/>
          <p:cNvSpPr txBox="1"/>
          <p:nvPr/>
        </p:nvSpPr>
        <p:spPr>
          <a:xfrm>
            <a:off x="731837" y="5249862"/>
            <a:ext cx="10975168" cy="1612749"/>
          </a:xfrm>
          <a:prstGeom prst="rect">
            <a:avLst/>
          </a:prstGeom>
          <a:noFill/>
        </p:spPr>
        <p:txBody>
          <a:bodyPr wrap="square" lIns="182880" tIns="146304" rIns="182880" bIns="146304" rtlCol="0">
            <a:spAutoFit/>
          </a:bodyPr>
          <a:lstStyle/>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Exceeded SLA 11 of last 12 Months</a:t>
            </a:r>
          </a:p>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Clear Positive </a:t>
            </a:r>
            <a:r>
              <a:rPr lang="en-US" sz="2800" dirty="0">
                <a:gradFill>
                  <a:gsLst>
                    <a:gs pos="2917">
                      <a:srgbClr val="505050"/>
                    </a:gs>
                    <a:gs pos="30000">
                      <a:srgbClr val="505050"/>
                    </a:gs>
                  </a:gsLst>
                  <a:lin ang="5400000" scaled="0"/>
                </a:gradFill>
                <a:latin typeface="Segoe UI Light"/>
              </a:rPr>
              <a:t>Trend above </a:t>
            </a:r>
            <a:r>
              <a:rPr lang="en-US" sz="2800" dirty="0" smtClean="0">
                <a:gradFill>
                  <a:gsLst>
                    <a:gs pos="2917">
                      <a:srgbClr val="505050"/>
                    </a:gs>
                    <a:gs pos="30000">
                      <a:srgbClr val="505050"/>
                    </a:gs>
                  </a:gsLst>
                  <a:lin ang="5400000" scaled="0"/>
                </a:gradFill>
                <a:latin typeface="Segoe UI Light"/>
              </a:rPr>
              <a:t>99.95%</a:t>
            </a:r>
            <a:endParaRPr lang="en-US" sz="2800" dirty="0">
              <a:gradFill>
                <a:gsLst>
                  <a:gs pos="2917">
                    <a:srgbClr val="505050"/>
                  </a:gs>
                  <a:gs pos="30000">
                    <a:srgbClr val="505050"/>
                  </a:gs>
                </a:gsLst>
                <a:lin ang="5400000" scaled="0"/>
              </a:gradFill>
              <a:latin typeface="Segoe UI Light"/>
            </a:endParaRPr>
          </a:p>
          <a:p>
            <a:pPr marL="342900" indent="-342900">
              <a:lnSpc>
                <a:spcPct val="90000"/>
              </a:lnSpc>
              <a:spcAft>
                <a:spcPts val="600"/>
              </a:spcAft>
              <a:buFont typeface="Arial" panose="020B0604020202020204" pitchFamily="34" charset="0"/>
              <a:buChar char="•"/>
            </a:pPr>
            <a:r>
              <a:rPr lang="en-US" sz="2800" dirty="0" smtClean="0">
                <a:gradFill>
                  <a:gsLst>
                    <a:gs pos="2917">
                      <a:srgbClr val="505050"/>
                    </a:gs>
                    <a:gs pos="30000">
                      <a:srgbClr val="505050"/>
                    </a:gs>
                  </a:gsLst>
                  <a:lin ang="5400000" scaled="0"/>
                </a:gradFill>
                <a:latin typeface="Segoe UI Light"/>
              </a:rPr>
              <a:t>1 Major Incident in September Impacting LATAM Region (cable cut)</a:t>
            </a:r>
          </a:p>
        </p:txBody>
      </p:sp>
    </p:spTree>
    <p:extLst>
      <p:ext uri="{BB962C8B-B14F-4D97-AF65-F5344CB8AC3E}">
        <p14:creationId xmlns:p14="http://schemas.microsoft.com/office/powerpoint/2010/main" val="2506816466"/>
      </p:ext>
    </p:extLst>
  </p:cSld>
  <p:clrMapOvr>
    <a:masterClrMapping/>
  </p:clrMapOvr>
  <p:transition>
    <p:fade/>
  </p:transition>
  <p:timing>
    <p:tnLst>
      <p:par>
        <p:cTn id="1" dur="indefinite" restart="never" nodeType="tmRoot"/>
      </p:par>
    </p:tnLst>
  </p:timing>
</p:sld>
</file>

<file path=ppt/theme/_rels/theme4.xml.rels><?xml version="1.0" encoding="UTF-8" standalone="yes"?>
<Relationships xmlns="http://schemas.openxmlformats.org/package/2006/relationships"><Relationship Id="rId1" Type="http://schemas.openxmlformats.org/officeDocument/2006/relationships/image" Target="../media/image10.jpeg"/></Relationships>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73F19C53-BB2B-4C4D-816D-1195BB6E726B}" vid="{5A4F13AD-32CC-4115-B021-B1ABF67D5619}"/>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2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4.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5.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E618702-D93B-45BD-8C31-7612B8D4317D}"/>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SharePoint_Conference_2014_ITPro_Template</Template>
  <TotalTime>117</TotalTime>
  <Words>4791</Words>
  <Application>Microsoft Office PowerPoint</Application>
  <PresentationFormat>Custom</PresentationFormat>
  <Paragraphs>452</Paragraphs>
  <Slides>37</Slides>
  <Notes>32</Notes>
  <HiddenSlides>0</HiddenSlides>
  <MMClips>1</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37</vt:i4>
      </vt:variant>
    </vt:vector>
  </HeadingPairs>
  <TitlesOfParts>
    <vt:vector size="52" baseType="lpstr">
      <vt:lpstr>Arial</vt:lpstr>
      <vt:lpstr>Calibri</vt:lpstr>
      <vt:lpstr>Consolas</vt:lpstr>
      <vt:lpstr>Segoe UI</vt:lpstr>
      <vt:lpstr>Segoe UI Light</vt:lpstr>
      <vt:lpstr>Segoe UI Semibold</vt:lpstr>
      <vt:lpstr>Tw Cen MT</vt:lpstr>
      <vt:lpstr>Tw Cen MT Condensed</vt:lpstr>
      <vt:lpstr>Wingdings</vt:lpstr>
      <vt:lpstr>Wingdings 3</vt:lpstr>
      <vt:lpstr>5-30499_SPC_2014_ITPro_Template_16x9</vt:lpstr>
      <vt:lpstr>1_5-30499_SPC_2014_ITPro_Template_16x9</vt:lpstr>
      <vt:lpstr>2_5-30499_SPC_2014_ITPro_Template_16x9</vt:lpstr>
      <vt:lpstr>Integral</vt:lpstr>
      <vt:lpstr>5-30499_SPC_2014_Dev_Template_16x9</vt:lpstr>
      <vt:lpstr>PowerPoint Presentation</vt:lpstr>
      <vt:lpstr>Secure and Reliable at Massive Scale: Running SharePoint Online</vt:lpstr>
      <vt:lpstr>Explosive Growth…</vt:lpstr>
      <vt:lpstr>Lots of usage…</vt:lpstr>
      <vt:lpstr>Lots of content…</vt:lpstr>
      <vt:lpstr>Lots of machines…</vt:lpstr>
      <vt:lpstr>Topics</vt:lpstr>
      <vt:lpstr>Unbreakable – Year in Review</vt:lpstr>
      <vt:lpstr>Unbreakable – Year in Review</vt:lpstr>
      <vt:lpstr>September Incident</vt:lpstr>
      <vt:lpstr>September Incident</vt:lpstr>
      <vt:lpstr>Growing Maturity</vt:lpstr>
      <vt:lpstr>Escalation Sources</vt:lpstr>
      <vt:lpstr>Healthy Front-Ends</vt:lpstr>
      <vt:lpstr>Healthy SQL</vt:lpstr>
      <vt:lpstr>Managing SQL Growth</vt:lpstr>
      <vt:lpstr>PowerPoint Presentation</vt:lpstr>
      <vt:lpstr>PowerPoint Presentation</vt:lpstr>
      <vt:lpstr>Topology Simplification</vt:lpstr>
      <vt:lpstr>Topology Simplification</vt:lpstr>
      <vt:lpstr>‘MinRole’ Topology</vt:lpstr>
      <vt:lpstr>Tackling Change</vt:lpstr>
      <vt:lpstr>Making change safe</vt:lpstr>
      <vt:lpstr>Upgrade automation </vt:lpstr>
      <vt:lpstr>Safe, but also super fast</vt:lpstr>
      <vt:lpstr>Automation is key</vt:lpstr>
      <vt:lpstr>Lockbox: No Default Access to Your Data</vt:lpstr>
      <vt:lpstr>Making sense of it all</vt:lpstr>
      <vt:lpstr>Tested and Proven</vt:lpstr>
      <vt:lpstr>Data Protection</vt:lpstr>
      <vt:lpstr>PowerPoint Presentation</vt:lpstr>
      <vt:lpstr>PowerPoint Presentation</vt:lpstr>
      <vt:lpstr>Fort Knox: Advanced Encrypted Store</vt:lpstr>
      <vt:lpstr>Summing Up…</vt:lpstr>
      <vt:lpstr>Thank You! Questions?</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Secure, Reliable and Evergreen Service at Massive Scale: Lessons learned from Running SharePoint Online</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2014-03-04T08:50:57Z</dcterms:created>
  <dcterms:modified xsi:type="dcterms:W3CDTF">2014-03-04T03:01:25Z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