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2.xml" ContentType="application/vnd.openxmlformats-officedocument.theme+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drawings/drawing1.xml" ContentType="application/vnd.openxmlformats-officedocument.drawingml.chartshape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2.xml" ContentType="application/vnd.openxmlformats-officedocument.drawingml.chart+xml"/>
  <Override PartName="/ppt/theme/themeOverride2.xml" ContentType="application/vnd.openxmlformats-officedocument.themeOverr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rts/chart3.xml" ContentType="application/vnd.openxmlformats-officedocument.drawingml.chart+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217" r:id="rId5"/>
    <p:sldMasterId id="2147484250" r:id="rId6"/>
  </p:sldMasterIdLst>
  <p:notesMasterIdLst>
    <p:notesMasterId r:id="rId58"/>
  </p:notesMasterIdLst>
  <p:handoutMasterIdLst>
    <p:handoutMasterId r:id="rId59"/>
  </p:handoutMasterIdLst>
  <p:sldIdLst>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 id="294" r:id="rId43"/>
    <p:sldId id="295" r:id="rId44"/>
    <p:sldId id="296" r:id="rId45"/>
    <p:sldId id="297" r:id="rId46"/>
    <p:sldId id="298" r:id="rId47"/>
    <p:sldId id="299" r:id="rId48"/>
    <p:sldId id="300" r:id="rId49"/>
    <p:sldId id="301" r:id="rId50"/>
    <p:sldId id="302" r:id="rId51"/>
    <p:sldId id="303" r:id="rId52"/>
    <p:sldId id="304" r:id="rId53"/>
    <p:sldId id="305" r:id="rId54"/>
    <p:sldId id="257" r:id="rId55"/>
    <p:sldId id="306" r:id="rId56"/>
    <p:sldId id="307" r:id="rId57"/>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8608"/>
    <a:srgbClr val="F9A03E"/>
    <a:srgbClr val="E39E48"/>
    <a:srgbClr val="6E8B2D"/>
    <a:srgbClr val="87AB37"/>
    <a:srgbClr val="9FC54D"/>
    <a:srgbClr val="505050"/>
    <a:srgbClr val="785393"/>
    <a:srgbClr val="80599D"/>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4232" autoAdjust="0"/>
    <p:restoredTop sz="95232" autoAdjust="0"/>
  </p:normalViewPr>
  <p:slideViewPr>
    <p:cSldViewPr snapToObjects="1">
      <p:cViewPr varScale="1">
        <p:scale>
          <a:sx n="130" d="100"/>
          <a:sy n="130" d="100"/>
        </p:scale>
        <p:origin x="516" y="120"/>
      </p:cViewPr>
      <p:guideLst/>
    </p:cSldViewPr>
  </p:slideViewPr>
  <p:outlineViewPr>
    <p:cViewPr>
      <p:scale>
        <a:sx n="33" d="100"/>
        <a:sy n="33" d="100"/>
      </p:scale>
      <p:origin x="0" y="-21634"/>
    </p:cViewPr>
    <p:sldLst>
      <p:sld r:id="rId1" collapse="1"/>
      <p:sld r:id="rId2" collapse="1"/>
      <p:sld r:id="rId3" collapse="1"/>
    </p:sldLst>
  </p:outlineViewPr>
  <p:notesTextViewPr>
    <p:cViewPr>
      <p:scale>
        <a:sx n="100" d="100"/>
        <a:sy n="100" d="100"/>
      </p:scale>
      <p:origin x="0" y="0"/>
    </p:cViewPr>
  </p:notesTextViewPr>
  <p:sorterViewPr>
    <p:cViewPr>
      <p:scale>
        <a:sx n="125" d="100"/>
        <a:sy n="125" d="100"/>
      </p:scale>
      <p:origin x="0" y="0"/>
    </p:cViewPr>
  </p:sorterViewPr>
  <p:notesViewPr>
    <p:cSldViewPr snapToObjects="1" showGuides="1">
      <p:cViewPr varScale="1">
        <p:scale>
          <a:sx n="63" d="100"/>
          <a:sy n="63" d="100"/>
        </p:scale>
        <p:origin x="3134" y="53"/>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schemas.openxmlformats.org/officeDocument/2006/relationships/slide" Target="slides/slide44.xml"/><Relationship Id="rId55" Type="http://schemas.openxmlformats.org/officeDocument/2006/relationships/slide" Target="slides/slide49.xml"/><Relationship Id="rId63" Type="http://schemas.openxmlformats.org/officeDocument/2006/relationships/theme" Target="theme/theme1.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slide" Target="slides/slide47.xml"/><Relationship Id="rId58" Type="http://schemas.openxmlformats.org/officeDocument/2006/relationships/notesMaster" Target="notesMasters/notesMaster1.xml"/><Relationship Id="rId5" Type="http://schemas.openxmlformats.org/officeDocument/2006/relationships/slideMaster" Target="slideMasters/slideMaster2.xml"/><Relationship Id="rId61" Type="http://schemas.openxmlformats.org/officeDocument/2006/relationships/presProps" Target="presProps.xml"/><Relationship Id="rId19" Type="http://schemas.openxmlformats.org/officeDocument/2006/relationships/slide" Target="slides/slide1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slide" Target="slides/slide50.xml"/><Relationship Id="rId64" Type="http://schemas.openxmlformats.org/officeDocument/2006/relationships/tableStyles" Target="tableStyles.xml"/><Relationship Id="rId8" Type="http://schemas.openxmlformats.org/officeDocument/2006/relationships/slide" Target="slides/slide2.xml"/><Relationship Id="rId51" Type="http://schemas.openxmlformats.org/officeDocument/2006/relationships/slide" Target="slides/slide45.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handoutMaster" Target="handoutMasters/handoutMaster1.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3.xml"/></Relationships>
</file>

<file path=ppt/_rels/viewProps.xml.rels><?xml version="1.0" encoding="UTF-8" standalone="yes"?>
<Relationships xmlns="http://schemas.openxmlformats.org/package/2006/relationships"><Relationship Id="rId3" Type="http://schemas.openxmlformats.org/officeDocument/2006/relationships/slide" Target="slides/slide45.xml"/><Relationship Id="rId2" Type="http://schemas.openxmlformats.org/officeDocument/2006/relationships/slide" Target="slides/slide44.xml"/><Relationship Id="rId1" Type="http://schemas.openxmlformats.org/officeDocument/2006/relationships/slide" Target="slides/slide3.xml"/></Relationships>
</file>

<file path=ppt/charts/_rels/chart1.xml.rels><?xml version="1.0" encoding="UTF-8" standalone="yes"?>
<Relationships xmlns="http://schemas.openxmlformats.org/package/2006/relationships"><Relationship Id="rId3" Type="http://schemas.openxmlformats.org/officeDocument/2006/relationships/chartUserShapes" Target="../drawings/drawing1.xml"/><Relationship Id="rId2" Type="http://schemas.openxmlformats.org/officeDocument/2006/relationships/package" Target="../embeddings/Microsoft_Excel_Worksheet1.xlsx"/><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2" Type="http://schemas.openxmlformats.org/officeDocument/2006/relationships/oleObject" Target="file:///C:\Documents%20and%20Settings\sony.paul\Desktop\GS%20Metrics%20Overtime.xlsx" TargetMode="External"/><Relationship Id="rId1" Type="http://schemas.openxmlformats.org/officeDocument/2006/relationships/themeOverride" Target="../theme/themeOverride2.xml"/></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3550330792199564"/>
          <c:y val="7.1644627564201662E-5"/>
          <c:w val="0.51123182571815251"/>
          <c:h val="0.94129419613075382"/>
        </c:manualLayout>
      </c:layout>
      <c:pieChart>
        <c:varyColors val="1"/>
        <c:ser>
          <c:idx val="0"/>
          <c:order val="0"/>
          <c:tx>
            <c:strRef>
              <c:f>Sheet1!$B$1</c:f>
              <c:strCache>
                <c:ptCount val="1"/>
                <c:pt idx="0">
                  <c:v>Terms</c:v>
                </c:pt>
              </c:strCache>
            </c:strRef>
          </c:tx>
          <c:dPt>
            <c:idx val="0"/>
            <c:bubble3D val="0"/>
            <c:spPr>
              <a:solidFill>
                <a:schemeClr val="accent2"/>
              </a:solidFill>
            </c:spPr>
          </c:dPt>
          <c:dPt>
            <c:idx val="2"/>
            <c:bubble3D val="0"/>
            <c:spPr>
              <a:solidFill>
                <a:schemeClr val="accent2">
                  <a:lumMod val="40000"/>
                  <a:lumOff val="60000"/>
                </a:schemeClr>
              </a:solidFill>
            </c:spPr>
          </c:dPt>
          <c:dPt>
            <c:idx val="3"/>
            <c:bubble3D val="0"/>
            <c:spPr>
              <a:solidFill>
                <a:schemeClr val="accent5"/>
              </a:solidFill>
            </c:spPr>
          </c:dPt>
          <c:dPt>
            <c:idx val="5"/>
            <c:bubble3D val="0"/>
            <c:spPr>
              <a:solidFill>
                <a:schemeClr val="bg2"/>
              </a:solidFill>
            </c:spPr>
          </c:dPt>
          <c:dLbls>
            <c:dLbl>
              <c:idx val="5"/>
              <c:tx>
                <c:rich>
                  <a:bodyPr/>
                  <a:lstStyle/>
                  <a:p>
                    <a:pPr>
                      <a:defRPr>
                        <a:solidFill>
                          <a:schemeClr val="bg1"/>
                        </a:solidFill>
                      </a:defRPr>
                    </a:pPr>
                    <a:r>
                      <a:rPr lang="en-US" b="1" dirty="0">
                        <a:solidFill>
                          <a:schemeClr val="tx2">
                            <a:lumMod val="75000"/>
                          </a:schemeClr>
                        </a:solidFill>
                      </a:rPr>
                      <a:t>15%</a:t>
                    </a:r>
                  </a:p>
                </c:rich>
              </c:tx>
              <c:spPr/>
              <c:showLegendKey val="0"/>
              <c:showVal val="0"/>
              <c:showCatName val="0"/>
              <c:showSerName val="0"/>
              <c:showPercent val="1"/>
              <c:showBubbleSize val="0"/>
              <c:extLst>
                <c:ext xmlns:c15="http://schemas.microsoft.com/office/drawing/2012/chart" uri="{CE6537A1-D6FC-4f65-9D91-7224C49458BB}"/>
              </c:extLst>
            </c:dLbl>
            <c:spPr>
              <a:noFill/>
              <a:ln>
                <a:noFill/>
              </a:ln>
              <a:effectLst/>
            </c:spPr>
            <c:showLegendKey val="0"/>
            <c:showVal val="0"/>
            <c:showCatName val="0"/>
            <c:showSerName val="0"/>
            <c:showPercent val="1"/>
            <c:showBubbleSize val="0"/>
            <c:showLeaderLines val="1"/>
            <c:extLst>
              <c:ext xmlns:c15="http://schemas.microsoft.com/office/drawing/2012/chart" uri="{CE6537A1-D6FC-4f65-9D91-7224C49458BB}"/>
            </c:extLst>
          </c:dLbls>
          <c:cat>
            <c:strRef>
              <c:f>Sheet1!$A$2:$A$7</c:f>
              <c:strCache>
                <c:ptCount val="6"/>
                <c:pt idx="0">
                  <c:v>Service delivery — related to services, service lines or industries</c:v>
                </c:pt>
                <c:pt idx="1">
                  <c:v>Engagement management</c:v>
                </c:pt>
                <c:pt idx="2">
                  <c:v>Business development</c:v>
                </c:pt>
                <c:pt idx="3">
                  <c:v>Client administration — including travel, expenses and technology</c:v>
                </c:pt>
                <c:pt idx="4">
                  <c:v>Tools</c:v>
                </c:pt>
                <c:pt idx="5">
                  <c:v>Personal administration — includes benefits and development</c:v>
                </c:pt>
              </c:strCache>
            </c:strRef>
          </c:cat>
          <c:val>
            <c:numRef>
              <c:f>Sheet1!$B$2:$B$7</c:f>
              <c:numCache>
                <c:formatCode>General</c:formatCode>
                <c:ptCount val="6"/>
                <c:pt idx="0">
                  <c:v>61</c:v>
                </c:pt>
                <c:pt idx="1">
                  <c:v>15</c:v>
                </c:pt>
                <c:pt idx="2">
                  <c:v>6</c:v>
                </c:pt>
                <c:pt idx="3">
                  <c:v>34</c:v>
                </c:pt>
                <c:pt idx="4">
                  <c:v>37</c:v>
                </c:pt>
                <c:pt idx="5">
                  <c:v>26</c:v>
                </c:pt>
              </c:numCache>
            </c:numRef>
          </c:val>
        </c:ser>
        <c:dLbls>
          <c:showLegendKey val="0"/>
          <c:showVal val="0"/>
          <c:showCatName val="0"/>
          <c:showSerName val="0"/>
          <c:showPercent val="0"/>
          <c:showBubbleSize val="0"/>
          <c:showLeaderLines val="1"/>
        </c:dLbls>
        <c:firstSliceAng val="0"/>
      </c:pieChart>
    </c:plotArea>
    <c:legend>
      <c:legendPos val="tr"/>
      <c:legendEntry>
        <c:idx val="0"/>
        <c:txPr>
          <a:bodyPr/>
          <a:lstStyle/>
          <a:p>
            <a:pPr>
              <a:defRPr sz="1800" baseline="0"/>
            </a:pPr>
            <a:endParaRPr lang="en-US"/>
          </a:p>
        </c:txPr>
      </c:legendEntry>
      <c:legendEntry>
        <c:idx val="1"/>
        <c:txPr>
          <a:bodyPr/>
          <a:lstStyle/>
          <a:p>
            <a:pPr>
              <a:defRPr sz="1800" baseline="0"/>
            </a:pPr>
            <a:endParaRPr lang="en-US"/>
          </a:p>
        </c:txPr>
      </c:legendEntry>
      <c:legendEntry>
        <c:idx val="2"/>
        <c:txPr>
          <a:bodyPr/>
          <a:lstStyle/>
          <a:p>
            <a:pPr>
              <a:defRPr sz="1800" baseline="0"/>
            </a:pPr>
            <a:endParaRPr lang="en-US"/>
          </a:p>
        </c:txPr>
      </c:legendEntry>
      <c:legendEntry>
        <c:idx val="3"/>
        <c:txPr>
          <a:bodyPr/>
          <a:lstStyle/>
          <a:p>
            <a:pPr>
              <a:defRPr sz="1800" kern="0" baseline="0"/>
            </a:pPr>
            <a:endParaRPr lang="en-US"/>
          </a:p>
        </c:txPr>
      </c:legendEntry>
      <c:legendEntry>
        <c:idx val="4"/>
        <c:txPr>
          <a:bodyPr/>
          <a:lstStyle/>
          <a:p>
            <a:pPr>
              <a:defRPr sz="1800" baseline="0"/>
            </a:pPr>
            <a:endParaRPr lang="en-US"/>
          </a:p>
        </c:txPr>
      </c:legendEntry>
      <c:legendEntry>
        <c:idx val="5"/>
        <c:txPr>
          <a:bodyPr/>
          <a:lstStyle/>
          <a:p>
            <a:pPr>
              <a:defRPr sz="1800" baseline="0"/>
            </a:pPr>
            <a:endParaRPr lang="en-US"/>
          </a:p>
        </c:txPr>
      </c:legendEntry>
      <c:layout>
        <c:manualLayout>
          <c:xMode val="edge"/>
          <c:yMode val="edge"/>
          <c:x val="0.49929148122788997"/>
          <c:y val="4.7888777371861382E-2"/>
          <c:w val="0.49340922058655712"/>
          <c:h val="0.88515806124610119"/>
        </c:manualLayout>
      </c:layout>
      <c:overlay val="0"/>
      <c:txPr>
        <a:bodyPr/>
        <a:lstStyle/>
        <a:p>
          <a:pPr>
            <a:defRPr sz="1800" baseline="0"/>
          </a:pPr>
          <a:endParaRPr lang="en-US"/>
        </a:p>
      </c:txPr>
    </c:legend>
    <c:plotVisOnly val="1"/>
    <c:dispBlanksAs val="gap"/>
    <c:showDLblsOverMax val="0"/>
  </c:chart>
  <c:txPr>
    <a:bodyPr/>
    <a:lstStyle/>
    <a:p>
      <a:pPr>
        <a:defRPr sz="1800"/>
      </a:pPr>
      <a:endParaRPr lang="en-US"/>
    </a:p>
  </c:txPr>
  <c:externalData r:id="rId2">
    <c:autoUpdate val="0"/>
  </c:externalData>
  <c:userShapes r:id="rId3"/>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sz="1400"/>
            </a:pPr>
            <a:r>
              <a:rPr lang="en-US" sz="2000" dirty="0">
                <a:latin typeface="Segoe UI" panose="020B0502040204020203" pitchFamily="34" charset="0"/>
                <a:ea typeface="Segoe UI" panose="020B0502040204020203" pitchFamily="34" charset="0"/>
                <a:cs typeface="Segoe UI" panose="020B0502040204020203" pitchFamily="34" charset="0"/>
              </a:rPr>
              <a:t>Relevancy </a:t>
            </a:r>
            <a:r>
              <a:rPr lang="en-US" sz="2000" dirty="0" smtClean="0">
                <a:latin typeface="Segoe UI" panose="020B0502040204020203" pitchFamily="34" charset="0"/>
                <a:ea typeface="Segoe UI" panose="020B0502040204020203" pitchFamily="34" charset="0"/>
                <a:cs typeface="Segoe UI" panose="020B0502040204020203" pitchFamily="34" charset="0"/>
              </a:rPr>
              <a:t>metrics </a:t>
            </a:r>
            <a:r>
              <a:rPr lang="en-US" sz="2000" dirty="0">
                <a:latin typeface="Segoe UI" panose="020B0502040204020203" pitchFamily="34" charset="0"/>
                <a:ea typeface="Segoe UI" panose="020B0502040204020203" pitchFamily="34" charset="0"/>
                <a:cs typeface="Segoe UI" panose="020B0502040204020203" pitchFamily="34" charset="0"/>
              </a:rPr>
              <a:t>a</a:t>
            </a:r>
            <a:r>
              <a:rPr lang="en-US" sz="2000" dirty="0" smtClean="0">
                <a:latin typeface="Segoe UI" panose="020B0502040204020203" pitchFamily="34" charset="0"/>
                <a:ea typeface="Segoe UI" panose="020B0502040204020203" pitchFamily="34" charset="0"/>
                <a:cs typeface="Segoe UI" panose="020B0502040204020203" pitchFamily="34" charset="0"/>
              </a:rPr>
              <a:t>cross top </a:t>
            </a:r>
            <a:r>
              <a:rPr lang="en-US" sz="2000" dirty="0">
                <a:latin typeface="Segoe UI" panose="020B0502040204020203" pitchFamily="34" charset="0"/>
                <a:ea typeface="Segoe UI" panose="020B0502040204020203" pitchFamily="34" charset="0"/>
                <a:cs typeface="Segoe UI" panose="020B0502040204020203" pitchFamily="34" charset="0"/>
              </a:rPr>
              <a:t>10 </a:t>
            </a:r>
            <a:r>
              <a:rPr lang="en-US" sz="2000" dirty="0" smtClean="0">
                <a:latin typeface="Segoe UI" panose="020B0502040204020203" pitchFamily="34" charset="0"/>
                <a:ea typeface="Segoe UI" panose="020B0502040204020203" pitchFamily="34" charset="0"/>
                <a:cs typeface="Segoe UI" panose="020B0502040204020203" pitchFamily="34" charset="0"/>
              </a:rPr>
              <a:t>results</a:t>
            </a:r>
            <a:endParaRPr lang="en-US" sz="2000" dirty="0">
              <a:latin typeface="Segoe UI" panose="020B0502040204020203" pitchFamily="34" charset="0"/>
              <a:ea typeface="Segoe UI" panose="020B0502040204020203" pitchFamily="34" charset="0"/>
              <a:cs typeface="Segoe UI" panose="020B0502040204020203" pitchFamily="34" charset="0"/>
            </a:endParaRPr>
          </a:p>
        </c:rich>
      </c:tx>
      <c:overlay val="0"/>
    </c:title>
    <c:autoTitleDeleted val="0"/>
    <c:plotArea>
      <c:layout/>
      <c:barChart>
        <c:barDir val="col"/>
        <c:grouping val="clustered"/>
        <c:varyColors val="0"/>
        <c:ser>
          <c:idx val="0"/>
          <c:order val="0"/>
          <c:tx>
            <c:strRef>
              <c:f>Charts!$A$9</c:f>
              <c:strCache>
                <c:ptCount val="1"/>
                <c:pt idx="0">
                  <c:v>Dec'12</c:v>
                </c:pt>
              </c:strCache>
            </c:strRef>
          </c:tx>
          <c:spPr>
            <a:solidFill>
              <a:sysClr val="window" lastClr="FFFFFF">
                <a:lumMod val="85000"/>
              </a:sysClr>
            </a:solidFill>
            <a:ln w="25400">
              <a:noFill/>
            </a:ln>
          </c:spPr>
          <c:invertIfNegative val="0"/>
          <c:dLbls>
            <c:spPr>
              <a:noFill/>
              <a:ln>
                <a:noFill/>
              </a:ln>
              <a:effectLst/>
            </c:spPr>
            <c:txPr>
              <a:bodyPr/>
              <a:lstStyle/>
              <a:p>
                <a:pPr>
                  <a:defRPr sz="1050">
                    <a:latin typeface="+mn-lt"/>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Charts!$B$8:$D$8</c:f>
              <c:strCache>
                <c:ptCount val="3"/>
                <c:pt idx="0">
                  <c:v>Precision</c:v>
                </c:pt>
                <c:pt idx="1">
                  <c:v>Recall</c:v>
                </c:pt>
                <c:pt idx="2">
                  <c:v>MRR</c:v>
                </c:pt>
              </c:strCache>
            </c:strRef>
          </c:cat>
          <c:val>
            <c:numRef>
              <c:f>Charts!$B$9:$D$9</c:f>
              <c:numCache>
                <c:formatCode>0.000</c:formatCode>
                <c:ptCount val="3"/>
                <c:pt idx="0">
                  <c:v>8.6131535947712418E-2</c:v>
                </c:pt>
                <c:pt idx="1">
                  <c:v>0.13</c:v>
                </c:pt>
                <c:pt idx="2">
                  <c:v>0.4880000000000001</c:v>
                </c:pt>
              </c:numCache>
            </c:numRef>
          </c:val>
        </c:ser>
        <c:ser>
          <c:idx val="1"/>
          <c:order val="1"/>
          <c:tx>
            <c:strRef>
              <c:f>Charts!$A$10</c:f>
              <c:strCache>
                <c:ptCount val="1"/>
                <c:pt idx="0">
                  <c:v>Mar'13</c:v>
                </c:pt>
              </c:strCache>
            </c:strRef>
          </c:tx>
          <c:spPr>
            <a:solidFill>
              <a:srgbClr val="7F7E82"/>
            </a:solidFill>
            <a:ln w="25400">
              <a:noFill/>
            </a:ln>
          </c:spPr>
          <c:invertIfNegative val="0"/>
          <c:dLbls>
            <c:spPr>
              <a:noFill/>
              <a:ln>
                <a:noFill/>
              </a:ln>
              <a:effectLst/>
            </c:spPr>
            <c:txPr>
              <a:bodyPr/>
              <a:lstStyle/>
              <a:p>
                <a:pPr>
                  <a:defRPr sz="1050">
                    <a:latin typeface="+mn-lt"/>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Charts!$B$8:$D$8</c:f>
              <c:strCache>
                <c:ptCount val="3"/>
                <c:pt idx="0">
                  <c:v>Precision</c:v>
                </c:pt>
                <c:pt idx="1">
                  <c:v>Recall</c:v>
                </c:pt>
                <c:pt idx="2">
                  <c:v>MRR</c:v>
                </c:pt>
              </c:strCache>
            </c:strRef>
          </c:cat>
          <c:val>
            <c:numRef>
              <c:f>Charts!$B$10:$D$10</c:f>
              <c:numCache>
                <c:formatCode>0.000</c:formatCode>
                <c:ptCount val="3"/>
                <c:pt idx="0">
                  <c:v>7.0520654792955273E-2</c:v>
                </c:pt>
                <c:pt idx="1">
                  <c:v>5.7173597138385886E-2</c:v>
                </c:pt>
                <c:pt idx="2">
                  <c:v>0.43700000000000006</c:v>
                </c:pt>
              </c:numCache>
            </c:numRef>
          </c:val>
        </c:ser>
        <c:ser>
          <c:idx val="2"/>
          <c:order val="2"/>
          <c:tx>
            <c:strRef>
              <c:f>Charts!$A$11</c:f>
              <c:strCache>
                <c:ptCount val="1"/>
                <c:pt idx="0">
                  <c:v>Apr'13</c:v>
                </c:pt>
              </c:strCache>
            </c:strRef>
          </c:tx>
          <c:spPr>
            <a:solidFill>
              <a:srgbClr val="FFFF00"/>
            </a:solidFill>
            <a:ln w="25400">
              <a:noFill/>
            </a:ln>
          </c:spPr>
          <c:invertIfNegative val="0"/>
          <c:dLbls>
            <c:spPr>
              <a:noFill/>
              <a:ln>
                <a:noFill/>
              </a:ln>
              <a:effectLst/>
            </c:spPr>
            <c:txPr>
              <a:bodyPr/>
              <a:lstStyle/>
              <a:p>
                <a:pPr>
                  <a:defRPr sz="1050">
                    <a:latin typeface="+mn-lt"/>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Charts!$B$8:$D$8</c:f>
              <c:strCache>
                <c:ptCount val="3"/>
                <c:pt idx="0">
                  <c:v>Precision</c:v>
                </c:pt>
                <c:pt idx="1">
                  <c:v>Recall</c:v>
                </c:pt>
                <c:pt idx="2">
                  <c:v>MRR</c:v>
                </c:pt>
              </c:strCache>
            </c:strRef>
          </c:cat>
          <c:val>
            <c:numRef>
              <c:f>Charts!$B$11:$D$11</c:f>
              <c:numCache>
                <c:formatCode>0.000</c:formatCode>
                <c:ptCount val="3"/>
                <c:pt idx="0">
                  <c:v>0.20388534913182801</c:v>
                </c:pt>
                <c:pt idx="1">
                  <c:v>0.13979217608274561</c:v>
                </c:pt>
                <c:pt idx="2">
                  <c:v>0.49000000000000005</c:v>
                </c:pt>
              </c:numCache>
            </c:numRef>
          </c:val>
        </c:ser>
        <c:dLbls>
          <c:showLegendKey val="0"/>
          <c:showVal val="1"/>
          <c:showCatName val="0"/>
          <c:showSerName val="0"/>
          <c:showPercent val="0"/>
          <c:showBubbleSize val="0"/>
        </c:dLbls>
        <c:gapWidth val="100"/>
        <c:axId val="-102778544"/>
        <c:axId val="-102771472"/>
      </c:barChart>
      <c:catAx>
        <c:axId val="-102778544"/>
        <c:scaling>
          <c:orientation val="minMax"/>
        </c:scaling>
        <c:delete val="0"/>
        <c:axPos val="b"/>
        <c:numFmt formatCode="General" sourceLinked="0"/>
        <c:majorTickMark val="out"/>
        <c:minorTickMark val="none"/>
        <c:tickLblPos val="low"/>
        <c:spPr>
          <a:ln>
            <a:solidFill>
              <a:srgbClr val="000000"/>
            </a:solidFill>
            <a:prstDash val="solid"/>
          </a:ln>
        </c:spPr>
        <c:txPr>
          <a:bodyPr/>
          <a:lstStyle/>
          <a:p>
            <a:pPr>
              <a:defRPr sz="1400">
                <a:latin typeface="+mn-lt"/>
              </a:defRPr>
            </a:pPr>
            <a:endParaRPr lang="en-US"/>
          </a:p>
        </c:txPr>
        <c:crossAx val="-102771472"/>
        <c:crosses val="autoZero"/>
        <c:auto val="1"/>
        <c:lblAlgn val="ctr"/>
        <c:lblOffset val="100"/>
        <c:noMultiLvlLbl val="0"/>
      </c:catAx>
      <c:valAx>
        <c:axId val="-102771472"/>
        <c:scaling>
          <c:orientation val="minMax"/>
        </c:scaling>
        <c:delete val="0"/>
        <c:axPos val="l"/>
        <c:numFmt formatCode="#,##0.000" sourceLinked="0"/>
        <c:majorTickMark val="out"/>
        <c:minorTickMark val="none"/>
        <c:tickLblPos val="low"/>
        <c:spPr>
          <a:ln>
            <a:solidFill>
              <a:srgbClr val="000000"/>
            </a:solidFill>
            <a:prstDash val="solid"/>
          </a:ln>
        </c:spPr>
        <c:txPr>
          <a:bodyPr/>
          <a:lstStyle/>
          <a:p>
            <a:pPr>
              <a:defRPr sz="1400">
                <a:latin typeface="+mn-lt"/>
              </a:defRPr>
            </a:pPr>
            <a:endParaRPr lang="en-US"/>
          </a:p>
        </c:txPr>
        <c:crossAx val="-102778544"/>
        <c:crosses val="autoZero"/>
        <c:crossBetween val="between"/>
      </c:valAx>
      <c:spPr>
        <a:solidFill>
          <a:srgbClr val="FFFFFF"/>
        </a:solidFill>
        <a:ln w="25400">
          <a:noFill/>
        </a:ln>
      </c:spPr>
    </c:plotArea>
    <c:legend>
      <c:legendPos val="b"/>
      <c:overlay val="0"/>
      <c:spPr>
        <a:ln w="25400">
          <a:noFill/>
        </a:ln>
      </c:spPr>
      <c:txPr>
        <a:bodyPr/>
        <a:lstStyle/>
        <a:p>
          <a:pPr>
            <a:defRPr sz="1100">
              <a:latin typeface="Arial Narrow"/>
              <a:ea typeface="Arial Narrow"/>
              <a:cs typeface="Arial Narrow"/>
            </a:defRPr>
          </a:pPr>
          <a:endParaRPr lang="en-US"/>
        </a:p>
      </c:txPr>
    </c:legend>
    <c:plotVisOnly val="1"/>
    <c:dispBlanksAs val="gap"/>
    <c:showDLblsOverMax val="0"/>
  </c:chart>
  <c:spPr>
    <a:solidFill>
      <a:srgbClr val="FFFFFF"/>
    </a:solidFill>
    <a:ln w="25400">
      <a:noFill/>
    </a:ln>
  </c:spPr>
  <c:txPr>
    <a:bodyPr/>
    <a:lstStyle/>
    <a:p>
      <a:pPr>
        <a:defRPr sz="800" b="0">
          <a:solidFill>
            <a:srgbClr val="000000"/>
          </a:solidFill>
          <a:latin typeface="Arial Narrow"/>
          <a:ea typeface="Arial Narrow"/>
          <a:cs typeface="Arial Narrow"/>
        </a:defRPr>
      </a:pPr>
      <a:endParaRPr lang="en-US"/>
    </a:p>
  </c:txPr>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4278843476899833"/>
          <c:y val="7.1448167509440927E-2"/>
          <c:w val="0.66987896290496041"/>
          <c:h val="0.91622728969496714"/>
        </c:manualLayout>
      </c:layout>
      <c:radarChart>
        <c:radarStyle val="marker"/>
        <c:varyColors val="0"/>
        <c:ser>
          <c:idx val="0"/>
          <c:order val="0"/>
          <c:spPr>
            <a:ln w="63500" cap="rnd">
              <a:solidFill>
                <a:schemeClr val="accent1"/>
              </a:solidFill>
              <a:round/>
            </a:ln>
            <a:effectLst/>
          </c:spPr>
          <c:marker>
            <c:symbol val="none"/>
          </c:marker>
          <c:val>
            <c:numRef>
              <c:f>Sheet1!$B$3:$B$7</c:f>
              <c:numCache>
                <c:formatCode>General</c:formatCode>
                <c:ptCount val="5"/>
                <c:pt idx="0">
                  <c:v>8</c:v>
                </c:pt>
                <c:pt idx="1">
                  <c:v>8</c:v>
                </c:pt>
                <c:pt idx="2">
                  <c:v>9</c:v>
                </c:pt>
                <c:pt idx="3">
                  <c:v>6</c:v>
                </c:pt>
                <c:pt idx="4">
                  <c:v>5</c:v>
                </c:pt>
              </c:numCache>
            </c:numRef>
          </c:val>
        </c:ser>
        <c:dLbls>
          <c:showLegendKey val="0"/>
          <c:showVal val="0"/>
          <c:showCatName val="0"/>
          <c:showSerName val="0"/>
          <c:showPercent val="0"/>
          <c:showBubbleSize val="0"/>
        </c:dLbls>
        <c:axId val="-2117822512"/>
        <c:axId val="-2117814896"/>
      </c:radarChart>
      <c:catAx>
        <c:axId val="-2117822512"/>
        <c:scaling>
          <c:orientation val="minMax"/>
        </c:scaling>
        <c:delete val="1"/>
        <c:axPos val="b"/>
        <c:majorTickMark val="none"/>
        <c:minorTickMark val="none"/>
        <c:tickLblPos val="nextTo"/>
        <c:crossAx val="-2117814896"/>
        <c:crosses val="autoZero"/>
        <c:auto val="1"/>
        <c:lblAlgn val="ctr"/>
        <c:lblOffset val="100"/>
        <c:noMultiLvlLbl val="0"/>
      </c:catAx>
      <c:valAx>
        <c:axId val="-2117814896"/>
        <c:scaling>
          <c:orientation val="minMax"/>
        </c:scaling>
        <c:delete val="1"/>
        <c:axPos val="l"/>
        <c:majorGridlines>
          <c:spPr>
            <a:ln w="12700" cap="flat" cmpd="sng" algn="ctr">
              <a:solidFill>
                <a:schemeClr val="bg1">
                  <a:lumMod val="65000"/>
                </a:schemeClr>
              </a:solidFill>
              <a:round/>
            </a:ln>
            <a:effectLst/>
          </c:spPr>
        </c:majorGridlines>
        <c:numFmt formatCode="General" sourceLinked="0"/>
        <c:majorTickMark val="out"/>
        <c:minorTickMark val="none"/>
        <c:tickLblPos val="nextTo"/>
        <c:crossAx val="-211782251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drawings/drawing1.xml><?xml version="1.0" encoding="utf-8"?>
<c:userShapes xmlns:c="http://schemas.openxmlformats.org/drawingml/2006/chart">
  <cdr:relSizeAnchor xmlns:cdr="http://schemas.openxmlformats.org/drawingml/2006/chartDrawing">
    <cdr:from>
      <cdr:x>0.04348</cdr:x>
      <cdr:y>0.93596</cdr:y>
    </cdr:from>
    <cdr:to>
      <cdr:x>0.9913</cdr:x>
      <cdr:y>1</cdr:y>
    </cdr:to>
    <cdr:sp macro="" textlink="">
      <cdr:nvSpPr>
        <cdr:cNvPr id="2" name="TextBox 1"/>
        <cdr:cNvSpPr txBox="1"/>
      </cdr:nvSpPr>
      <cdr:spPr>
        <a:xfrm xmlns:a="http://schemas.openxmlformats.org/drawingml/2006/main">
          <a:off x="381000" y="4800600"/>
          <a:ext cx="8305800" cy="30480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en-US" sz="1100" dirty="0"/>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27AAADD-8F94-4863-AB67-1D448E3F1BC3}" type="datetime1">
              <a:rPr lang="en-US" smtClean="0">
                <a:latin typeface="Segoe UI" pitchFamily="34" charset="0"/>
              </a:rPr>
              <a:t>3/6/2014</a:t>
            </a:fld>
            <a:endParaRPr lang="en-US" dirty="0">
              <a:latin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
        <p:nvSpPr>
          <p:cNvPr id="3" name="Footer Placeholder 2"/>
          <p:cNvSpPr>
            <a:spLocks noGrp="1"/>
          </p:cNvSpPr>
          <p:nvPr>
            <p:ph type="ftr" sz="quarter" idx="2"/>
          </p:nvPr>
        </p:nvSpPr>
        <p:spPr>
          <a:xfrm>
            <a:off x="320074" y="8685213"/>
            <a:ext cx="5463504" cy="458787"/>
          </a:xfrm>
          <a:prstGeom prst="rect">
            <a:avLst/>
          </a:prstGeom>
        </p:spPr>
        <p:txBody>
          <a:bodyPr vert="horz" lIns="91440" tIns="45720" rIns="91440" bIns="45720" rtlCol="0" anchor="b"/>
          <a:lstStyle>
            <a:lvl1pPr algn="l">
              <a:defRPr sz="1200"/>
            </a:lvl1pPr>
          </a:lstStyle>
          <a:p>
            <a:r>
              <a:rPr lang="en-US" sz="500" dirty="0" smtClean="0"/>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SharePoint Conference 2014</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E74353ED-ACB2-44BF-A903-985B0AF962B7}" type="datetime1">
              <a:rPr lang="en-US" smtClean="0"/>
              <a:t>3/6/2014</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hdr="0"/>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54988308-DA46-4504-956E-21F7DECBE5F6}"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2918801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 18</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CC6A85E-5EE5-463F-AE1A-8F2DC1035E92}"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29</a:t>
            </a:fld>
            <a:endParaRPr lang="en-US" dirty="0">
              <a:solidFill>
                <a:prstClr val="black"/>
              </a:solidFill>
            </a:endParaRPr>
          </a:p>
        </p:txBody>
      </p:sp>
    </p:spTree>
    <p:extLst>
      <p:ext uri="{BB962C8B-B14F-4D97-AF65-F5344CB8AC3E}">
        <p14:creationId xmlns:p14="http://schemas.microsoft.com/office/powerpoint/2010/main" val="243153521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p:txBody>
      </p:sp>
      <p:sp>
        <p:nvSpPr>
          <p:cNvPr id="4" name="Header Placeholder 3"/>
          <p:cNvSpPr>
            <a:spLocks noGrp="1"/>
          </p:cNvSpPr>
          <p:nvPr>
            <p:ph type="hdr" sz="quarter" idx="10"/>
          </p:nvPr>
        </p:nvSpPr>
        <p:spPr/>
        <p:txBody>
          <a:bodyPr/>
          <a:lstStyle/>
          <a:p>
            <a:r>
              <a:rPr lang="en-US" smtClean="0">
                <a:solidFill>
                  <a:prstClr val="black"/>
                </a:solidFill>
              </a:rPr>
              <a:t>TechReady 18</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04E5F73-A338-4330-9368-702309B638F8}"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30</a:t>
            </a:fld>
            <a:endParaRPr lang="en-US" dirty="0">
              <a:solidFill>
                <a:prstClr val="black"/>
              </a:solidFill>
            </a:endParaRPr>
          </a:p>
        </p:txBody>
      </p:sp>
    </p:spTree>
    <p:extLst>
      <p:ext uri="{BB962C8B-B14F-4D97-AF65-F5344CB8AC3E}">
        <p14:creationId xmlns:p14="http://schemas.microsoft.com/office/powerpoint/2010/main" val="7111471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p:txBody>
      </p:sp>
      <p:sp>
        <p:nvSpPr>
          <p:cNvPr id="4" name="Header Placeholder 3"/>
          <p:cNvSpPr>
            <a:spLocks noGrp="1"/>
          </p:cNvSpPr>
          <p:nvPr>
            <p:ph type="hdr" sz="quarter" idx="10"/>
          </p:nvPr>
        </p:nvSpPr>
        <p:spPr/>
        <p:txBody>
          <a:bodyPr/>
          <a:lstStyle/>
          <a:p>
            <a:r>
              <a:rPr lang="en-US" smtClean="0">
                <a:solidFill>
                  <a:prstClr val="black"/>
                </a:solidFill>
              </a:rPr>
              <a:t>TechReady 18</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04E5F73-A338-4330-9368-702309B638F8}"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31</a:t>
            </a:fld>
            <a:endParaRPr lang="en-US" dirty="0">
              <a:solidFill>
                <a:prstClr val="black"/>
              </a:solidFill>
            </a:endParaRPr>
          </a:p>
        </p:txBody>
      </p:sp>
    </p:spTree>
    <p:extLst>
      <p:ext uri="{BB962C8B-B14F-4D97-AF65-F5344CB8AC3E}">
        <p14:creationId xmlns:p14="http://schemas.microsoft.com/office/powerpoint/2010/main" val="36754141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 18</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04E5F73-A338-4330-9368-702309B638F8}"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32</a:t>
            </a:fld>
            <a:endParaRPr lang="en-US" dirty="0">
              <a:solidFill>
                <a:prstClr val="black"/>
              </a:solidFill>
            </a:endParaRPr>
          </a:p>
        </p:txBody>
      </p:sp>
    </p:spTree>
    <p:extLst>
      <p:ext uri="{BB962C8B-B14F-4D97-AF65-F5344CB8AC3E}">
        <p14:creationId xmlns:p14="http://schemas.microsoft.com/office/powerpoint/2010/main" val="408060893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 18</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04E5F73-A338-4330-9368-702309B638F8}"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33</a:t>
            </a:fld>
            <a:endParaRPr lang="en-US" dirty="0">
              <a:solidFill>
                <a:prstClr val="black"/>
              </a:solidFill>
            </a:endParaRPr>
          </a:p>
        </p:txBody>
      </p:sp>
    </p:spTree>
    <p:extLst>
      <p:ext uri="{BB962C8B-B14F-4D97-AF65-F5344CB8AC3E}">
        <p14:creationId xmlns:p14="http://schemas.microsoft.com/office/powerpoint/2010/main" val="22333517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 18</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04E5F73-A338-4330-9368-702309B638F8}"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34</a:t>
            </a:fld>
            <a:endParaRPr lang="en-US" dirty="0">
              <a:solidFill>
                <a:prstClr val="black"/>
              </a:solidFill>
            </a:endParaRPr>
          </a:p>
        </p:txBody>
      </p:sp>
    </p:spTree>
    <p:extLst>
      <p:ext uri="{BB962C8B-B14F-4D97-AF65-F5344CB8AC3E}">
        <p14:creationId xmlns:p14="http://schemas.microsoft.com/office/powerpoint/2010/main" val="44532854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solidFill>
                  <a:prstClr val="black"/>
                </a:solidFill>
              </a:rPr>
              <a:t>TechReady 18</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C1D6B90F-775A-4E75-B1CB-461756EBBC00}"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35</a:t>
            </a:fld>
            <a:endParaRPr lang="en-US" dirty="0">
              <a:solidFill>
                <a:prstClr val="black"/>
              </a:solidFill>
            </a:endParaRPr>
          </a:p>
        </p:txBody>
      </p:sp>
    </p:spTree>
    <p:extLst>
      <p:ext uri="{BB962C8B-B14F-4D97-AF65-F5344CB8AC3E}">
        <p14:creationId xmlns:p14="http://schemas.microsoft.com/office/powerpoint/2010/main" val="238389409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 18</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04E5F73-A338-4330-9368-702309B638F8}"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36</a:t>
            </a:fld>
            <a:endParaRPr lang="en-US" dirty="0">
              <a:solidFill>
                <a:prstClr val="black"/>
              </a:solidFill>
            </a:endParaRPr>
          </a:p>
        </p:txBody>
      </p:sp>
    </p:spTree>
    <p:extLst>
      <p:ext uri="{BB962C8B-B14F-4D97-AF65-F5344CB8AC3E}">
        <p14:creationId xmlns:p14="http://schemas.microsoft.com/office/powerpoint/2010/main" val="15947629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solidFill>
                  <a:prstClr val="black"/>
                </a:solidFill>
              </a:rPr>
              <a:t>TechReady 18</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A162DCE-8114-442A-8E74-4D0D458F02ED}"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37</a:t>
            </a:fld>
            <a:endParaRPr lang="en-US" dirty="0">
              <a:solidFill>
                <a:prstClr val="black"/>
              </a:solidFill>
            </a:endParaRPr>
          </a:p>
        </p:txBody>
      </p:sp>
    </p:spTree>
    <p:extLst>
      <p:ext uri="{BB962C8B-B14F-4D97-AF65-F5344CB8AC3E}">
        <p14:creationId xmlns:p14="http://schemas.microsoft.com/office/powerpoint/2010/main" val="237229314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solidFill>
                  <a:prstClr val="black"/>
                </a:solidFill>
              </a:rPr>
              <a:t>TechReady 18</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5546C13-BE58-4FE5-80EC-42FA8D53AC61}"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38</a:t>
            </a:fld>
            <a:endParaRPr lang="en-US" dirty="0">
              <a:solidFill>
                <a:prstClr val="black"/>
              </a:solidFill>
            </a:endParaRPr>
          </a:p>
        </p:txBody>
      </p:sp>
    </p:spTree>
    <p:extLst>
      <p:ext uri="{BB962C8B-B14F-4D97-AF65-F5344CB8AC3E}">
        <p14:creationId xmlns:p14="http://schemas.microsoft.com/office/powerpoint/2010/main" val="1517529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06A1D164-B33D-4403-8B09-EB3C0309BC7D}"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87111609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 18</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C3BDBE4E-930D-4D93-BE5E-312D0261644E}"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39</a:t>
            </a:fld>
            <a:endParaRPr lang="en-US" dirty="0">
              <a:solidFill>
                <a:prstClr val="black"/>
              </a:solidFill>
            </a:endParaRPr>
          </a:p>
        </p:txBody>
      </p:sp>
    </p:spTree>
    <p:extLst>
      <p:ext uri="{BB962C8B-B14F-4D97-AF65-F5344CB8AC3E}">
        <p14:creationId xmlns:p14="http://schemas.microsoft.com/office/powerpoint/2010/main" val="375469507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solidFill>
                  <a:prstClr val="black"/>
                </a:solidFill>
              </a:rPr>
              <a:t>TechReady 18</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45B036E-5925-44B8-815B-05D6884A9330}"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40</a:t>
            </a:fld>
            <a:endParaRPr lang="en-US" dirty="0">
              <a:solidFill>
                <a:prstClr val="black"/>
              </a:solidFill>
            </a:endParaRPr>
          </a:p>
        </p:txBody>
      </p:sp>
    </p:spTree>
    <p:extLst>
      <p:ext uri="{BB962C8B-B14F-4D97-AF65-F5344CB8AC3E}">
        <p14:creationId xmlns:p14="http://schemas.microsoft.com/office/powerpoint/2010/main" val="267616367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solidFill>
                  <a:prstClr val="black"/>
                </a:solidFill>
              </a:rPr>
              <a:t>TechReady 18</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F6FCAB74-3D83-4259-945A-8A9D088B4E6E}"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41</a:t>
            </a:fld>
            <a:endParaRPr lang="en-US" dirty="0">
              <a:solidFill>
                <a:prstClr val="black"/>
              </a:solidFill>
            </a:endParaRPr>
          </a:p>
        </p:txBody>
      </p:sp>
    </p:spTree>
    <p:extLst>
      <p:ext uri="{BB962C8B-B14F-4D97-AF65-F5344CB8AC3E}">
        <p14:creationId xmlns:p14="http://schemas.microsoft.com/office/powerpoint/2010/main" val="190957576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solidFill>
                  <a:prstClr val="black"/>
                </a:solidFill>
              </a:rPr>
              <a:t>TechReady 18</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CDCAD7A6-9CEA-4168-A28F-1CC7D0260F93}"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42</a:t>
            </a:fld>
            <a:endParaRPr lang="en-US" dirty="0">
              <a:solidFill>
                <a:prstClr val="black"/>
              </a:solidFill>
            </a:endParaRPr>
          </a:p>
        </p:txBody>
      </p:sp>
    </p:spTree>
    <p:extLst>
      <p:ext uri="{BB962C8B-B14F-4D97-AF65-F5344CB8AC3E}">
        <p14:creationId xmlns:p14="http://schemas.microsoft.com/office/powerpoint/2010/main" val="125621412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solidFill>
                  <a:prstClr val="black"/>
                </a:solidFill>
              </a:rPr>
              <a:t>TechReady 18</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58CCDA9-52AA-48DD-AFC1-0A259F3F0DC7}"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44</a:t>
            </a:fld>
            <a:endParaRPr lang="en-US" dirty="0">
              <a:solidFill>
                <a:prstClr val="black"/>
              </a:solidFill>
            </a:endParaRPr>
          </a:p>
        </p:txBody>
      </p:sp>
    </p:spTree>
    <p:extLst>
      <p:ext uri="{BB962C8B-B14F-4D97-AF65-F5344CB8AC3E}">
        <p14:creationId xmlns:p14="http://schemas.microsoft.com/office/powerpoint/2010/main" val="227803141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endParaRPr lang="en-US" sz="900" kern="1200" dirty="0" smtClean="0">
              <a:solidFill>
                <a:schemeClr val="tx1"/>
              </a:solidFill>
              <a:latin typeface="Segoe UI" pitchFamily="34" charset="0"/>
              <a:ea typeface="+mn-ea"/>
              <a:cs typeface="+mn-cs"/>
            </a:endParaRPr>
          </a:p>
        </p:txBody>
      </p:sp>
      <p:sp>
        <p:nvSpPr>
          <p:cNvPr id="5" name="Date Placeholder 4"/>
          <p:cNvSpPr>
            <a:spLocks noGrp="1"/>
          </p:cNvSpPr>
          <p:nvPr>
            <p:ph type="dt" idx="10"/>
          </p:nvPr>
        </p:nvSpPr>
        <p:spPr/>
        <p:txBody>
          <a:bodyPr/>
          <a:lstStyle/>
          <a:p>
            <a:fld id="{F22B3E36-5CE0-4CB7-82DE-38A88C71BFA8}" type="datetime1">
              <a:rPr lang="en-US" smtClean="0">
                <a:solidFill>
                  <a:prstClr val="black"/>
                </a:solidFill>
              </a:rPr>
              <a:pPr/>
              <a:t>3/6/2014</a:t>
            </a:fld>
            <a:endParaRPr lang="en-US" dirty="0">
              <a:solidFill>
                <a:prstClr val="black"/>
              </a:solidFill>
            </a:endParaRPr>
          </a:p>
        </p:txBody>
      </p:sp>
      <p:sp>
        <p:nvSpPr>
          <p:cNvPr id="6" name="Footer Placeholder 5"/>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Windows Vista and other product names are or may be registered trademarks and/or trademarks in the U.S. and/or other countries.</a:t>
            </a:r>
          </a:p>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br>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12"/>
          </p:nvPr>
        </p:nvSpPr>
        <p:spPr/>
        <p:txBody>
          <a:bodyPr/>
          <a:lstStyle/>
          <a:p>
            <a:fld id="{8B263312-38AA-4E1E-B2B5-0F8F122B24FE}" type="slidenum">
              <a:rPr lang="en-US" smtClean="0">
                <a:solidFill>
                  <a:prstClr val="black"/>
                </a:solidFill>
              </a:rPr>
              <a:pPr/>
              <a:t>45</a:t>
            </a:fld>
            <a:endParaRPr lang="en-US" dirty="0">
              <a:solidFill>
                <a:prstClr val="black"/>
              </a:solidFill>
            </a:endParaRPr>
          </a:p>
        </p:txBody>
      </p:sp>
      <p:sp>
        <p:nvSpPr>
          <p:cNvPr id="8" name="Header Placeholder 7"/>
          <p:cNvSpPr>
            <a:spLocks noGrp="1"/>
          </p:cNvSpPr>
          <p:nvPr>
            <p:ph type="hdr" sz="quarter" idx="13"/>
          </p:nvPr>
        </p:nvSpPr>
        <p:spPr/>
        <p:txBody>
          <a:bodyPr/>
          <a:lstStyle/>
          <a:p>
            <a:r>
              <a:rPr lang="en-US" dirty="0">
                <a:solidFill>
                  <a:prstClr val="black"/>
                </a:solidFill>
              </a:rPr>
              <a:t>Tech Ready 15</a:t>
            </a:r>
          </a:p>
        </p:txBody>
      </p:sp>
    </p:spTree>
    <p:extLst>
      <p:ext uri="{BB962C8B-B14F-4D97-AF65-F5344CB8AC3E}">
        <p14:creationId xmlns:p14="http://schemas.microsoft.com/office/powerpoint/2010/main" val="55060062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06A1D164-B33D-4403-8B09-EB3C0309BC7D}"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47</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71402613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49</a:t>
            </a:fld>
            <a:endParaRPr lang="en-US" dirty="0"/>
          </a:p>
        </p:txBody>
      </p:sp>
      <p:sp>
        <p:nvSpPr>
          <p:cNvPr id="10" name="Date Placeholder 9"/>
          <p:cNvSpPr>
            <a:spLocks noGrp="1"/>
          </p:cNvSpPr>
          <p:nvPr>
            <p:ph type="dt" idx="13"/>
          </p:nvPr>
        </p:nvSpPr>
        <p:spPr/>
        <p:txBody>
          <a:bodyPr/>
          <a:lstStyle/>
          <a:p>
            <a:fld id="{F6D0C1E9-C76A-461C-8E91-17FFC972AC04}" type="datetime1">
              <a:rPr lang="en-US" smtClean="0"/>
              <a:t>3/6/2014</a:t>
            </a:fld>
            <a:endParaRPr lang="en-US" dirty="0"/>
          </a:p>
        </p:txBody>
      </p:sp>
      <p:sp>
        <p:nvSpPr>
          <p:cNvPr id="7" name="Footer Placeholder 6"/>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62472667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54988308-DA46-4504-956E-21F7DECBE5F6}"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50</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69694177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5" name="Date Placeholder 4"/>
          <p:cNvSpPr>
            <a:spLocks noGrp="1"/>
          </p:cNvSpPr>
          <p:nvPr>
            <p:ph type="dt" idx="11"/>
          </p:nvPr>
        </p:nvSpPr>
        <p:spPr/>
        <p:txBody>
          <a:bodyPr/>
          <a:lstStyle/>
          <a:p>
            <a:fld id="{0E82BC82-8750-4FBE-93D3-93C35779230C}"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51</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25129122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endParaRPr lang="en-US" sz="900" kern="1200" dirty="0" smtClean="0">
              <a:solidFill>
                <a:schemeClr val="tx1"/>
              </a:solidFill>
              <a:latin typeface="Segoe UI" pitchFamily="34" charset="0"/>
              <a:ea typeface="+mn-ea"/>
              <a:cs typeface="+mn-cs"/>
            </a:endParaRPr>
          </a:p>
        </p:txBody>
      </p:sp>
      <p:sp>
        <p:nvSpPr>
          <p:cNvPr id="5" name="Date Placeholder 4"/>
          <p:cNvSpPr>
            <a:spLocks noGrp="1"/>
          </p:cNvSpPr>
          <p:nvPr>
            <p:ph type="dt" idx="10"/>
          </p:nvPr>
        </p:nvSpPr>
        <p:spPr/>
        <p:txBody>
          <a:bodyPr/>
          <a:lstStyle/>
          <a:p>
            <a:fld id="{F22B3E36-5CE0-4CB7-82DE-38A88C71BFA8}" type="datetime1">
              <a:rPr lang="en-US" smtClean="0">
                <a:solidFill>
                  <a:prstClr val="black"/>
                </a:solidFill>
              </a:rPr>
              <a:pPr/>
              <a:t>3/6/2014</a:t>
            </a:fld>
            <a:endParaRPr lang="en-US" dirty="0">
              <a:solidFill>
                <a:prstClr val="black"/>
              </a:solidFill>
            </a:endParaRPr>
          </a:p>
        </p:txBody>
      </p:sp>
      <p:sp>
        <p:nvSpPr>
          <p:cNvPr id="6" name="Footer Placeholder 5"/>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Windows Vista and other product names are or may be registered trademarks and/or trademarks in the U.S. and/or other countries.</a:t>
            </a:r>
          </a:p>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br>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12"/>
          </p:nvPr>
        </p:nvSpPr>
        <p:spPr/>
        <p:txBody>
          <a:bodyPr/>
          <a:lstStyle/>
          <a:p>
            <a:fld id="{8B263312-38AA-4E1E-B2B5-0F8F122B24FE}" type="slidenum">
              <a:rPr lang="en-US" smtClean="0">
                <a:solidFill>
                  <a:prstClr val="black"/>
                </a:solidFill>
              </a:rPr>
              <a:pPr/>
              <a:t>3</a:t>
            </a:fld>
            <a:endParaRPr lang="en-US" dirty="0">
              <a:solidFill>
                <a:prstClr val="black"/>
              </a:solidFill>
            </a:endParaRPr>
          </a:p>
        </p:txBody>
      </p:sp>
      <p:sp>
        <p:nvSpPr>
          <p:cNvPr id="8" name="Header Placeholder 7"/>
          <p:cNvSpPr>
            <a:spLocks noGrp="1"/>
          </p:cNvSpPr>
          <p:nvPr>
            <p:ph type="hdr" sz="quarter" idx="13"/>
          </p:nvPr>
        </p:nvSpPr>
        <p:spPr/>
        <p:txBody>
          <a:bodyPr/>
          <a:lstStyle/>
          <a:p>
            <a:r>
              <a:rPr lang="en-US" dirty="0">
                <a:solidFill>
                  <a:prstClr val="black"/>
                </a:solidFill>
              </a:rPr>
              <a:t>Tech Ready 15</a:t>
            </a:r>
          </a:p>
        </p:txBody>
      </p:sp>
    </p:spTree>
    <p:extLst>
      <p:ext uri="{BB962C8B-B14F-4D97-AF65-F5344CB8AC3E}">
        <p14:creationId xmlns:p14="http://schemas.microsoft.com/office/powerpoint/2010/main" val="8379165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E4D542E-F5D3-4435-8566-607040B7D875}" type="slidenum">
              <a:rPr lang="en-US" smtClean="0">
                <a:solidFill>
                  <a:prstClr val="black"/>
                </a:solidFill>
              </a:rPr>
              <a:pPr/>
              <a:t>13</a:t>
            </a:fld>
            <a:endParaRPr lang="en-US">
              <a:solidFill>
                <a:prstClr val="black"/>
              </a:solidFill>
            </a:endParaRPr>
          </a:p>
        </p:txBody>
      </p:sp>
    </p:spTree>
    <p:extLst>
      <p:ext uri="{BB962C8B-B14F-4D97-AF65-F5344CB8AC3E}">
        <p14:creationId xmlns:p14="http://schemas.microsoft.com/office/powerpoint/2010/main" val="15845597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E4D542E-F5D3-4435-8566-607040B7D875}" type="slidenum">
              <a:rPr lang="en-US" smtClean="0">
                <a:solidFill>
                  <a:prstClr val="black"/>
                </a:solidFill>
              </a:rPr>
              <a:pPr/>
              <a:t>15</a:t>
            </a:fld>
            <a:endParaRPr lang="en-US">
              <a:solidFill>
                <a:prstClr val="black"/>
              </a:solidFill>
            </a:endParaRPr>
          </a:p>
        </p:txBody>
      </p:sp>
    </p:spTree>
    <p:extLst>
      <p:ext uri="{BB962C8B-B14F-4D97-AF65-F5344CB8AC3E}">
        <p14:creationId xmlns:p14="http://schemas.microsoft.com/office/powerpoint/2010/main" val="30404076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E4D542E-F5D3-4435-8566-607040B7D875}" type="slidenum">
              <a:rPr lang="en-US" smtClean="0">
                <a:solidFill>
                  <a:prstClr val="black"/>
                </a:solidFill>
              </a:rPr>
              <a:pPr/>
              <a:t>16</a:t>
            </a:fld>
            <a:endParaRPr lang="en-US">
              <a:solidFill>
                <a:prstClr val="black"/>
              </a:solidFill>
            </a:endParaRPr>
          </a:p>
        </p:txBody>
      </p:sp>
    </p:spTree>
    <p:extLst>
      <p:ext uri="{BB962C8B-B14F-4D97-AF65-F5344CB8AC3E}">
        <p14:creationId xmlns:p14="http://schemas.microsoft.com/office/powerpoint/2010/main" val="13645089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Rot="1" noChangeAspect="1" noChangeArrowheads="1" noTextEdit="1"/>
          </p:cNvSpPr>
          <p:nvPr>
            <p:ph type="sldImg"/>
          </p:nvPr>
        </p:nvSpPr>
        <p:spPr>
          <a:ln/>
        </p:spPr>
      </p:sp>
      <p:sp>
        <p:nvSpPr>
          <p:cNvPr id="27651" name="Rectangle 3"/>
          <p:cNvSpPr>
            <a:spLocks noGrp="1" noChangeArrowheads="1"/>
          </p:cNvSpPr>
          <p:nvPr>
            <p:ph type="body" idx="1"/>
          </p:nvPr>
        </p:nvSpPr>
        <p:spPr>
          <a:noFill/>
          <a:ln/>
        </p:spPr>
        <p:txBody>
          <a:bodyPr/>
          <a:lstStyle/>
          <a:p>
            <a:pPr eaLnBrk="1" hangingPunct="1"/>
            <a:endParaRPr lang="en-US"/>
          </a:p>
        </p:txBody>
      </p:sp>
    </p:spTree>
    <p:extLst>
      <p:ext uri="{BB962C8B-B14F-4D97-AF65-F5344CB8AC3E}">
        <p14:creationId xmlns:p14="http://schemas.microsoft.com/office/powerpoint/2010/main" val="11913275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4" name="Rectangle 2"/>
          <p:cNvSpPr>
            <a:spLocks noGrp="1" noRot="1" noChangeAspect="1" noChangeArrowheads="1" noTextEdit="1"/>
          </p:cNvSpPr>
          <p:nvPr>
            <p:ph type="sldImg"/>
          </p:nvPr>
        </p:nvSpPr>
        <p:spPr>
          <a:ln/>
        </p:spPr>
      </p:sp>
      <p:sp>
        <p:nvSpPr>
          <p:cNvPr id="238595" name="Rectangle 3"/>
          <p:cNvSpPr>
            <a:spLocks noGrp="1" noChangeArrowheads="1"/>
          </p:cNvSpPr>
          <p:nvPr>
            <p:ph type="body" idx="1"/>
          </p:nvPr>
        </p:nvSpPr>
        <p:spPr/>
        <p:txBody>
          <a:bodyPr/>
          <a:lstStyle/>
          <a:p>
            <a:endParaRPr lang="en-GB" dirty="0"/>
          </a:p>
        </p:txBody>
      </p:sp>
    </p:spTree>
    <p:extLst>
      <p:ext uri="{BB962C8B-B14F-4D97-AF65-F5344CB8AC3E}">
        <p14:creationId xmlns:p14="http://schemas.microsoft.com/office/powerpoint/2010/main" val="37755450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 18</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42223009-6A91-417E-A094-F7C1AB212FC7}"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28</a:t>
            </a:fld>
            <a:endParaRPr lang="en-US" dirty="0">
              <a:solidFill>
                <a:prstClr val="black"/>
              </a:solidFill>
            </a:endParaRPr>
          </a:p>
        </p:txBody>
      </p:sp>
    </p:spTree>
    <p:extLst>
      <p:ext uri="{BB962C8B-B14F-4D97-AF65-F5344CB8AC3E}">
        <p14:creationId xmlns:p14="http://schemas.microsoft.com/office/powerpoint/2010/main" val="51275728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emf"/><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jpg"/><Relationship Id="rId1" Type="http://schemas.openxmlformats.org/officeDocument/2006/relationships/slideMaster" Target="../slideMasters/slideMaster3.xml"/><Relationship Id="rId4" Type="http://schemas.openxmlformats.org/officeDocument/2006/relationships/image" Target="../media/image11.png"/></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5.jpg"/><Relationship Id="rId1" Type="http://schemas.openxmlformats.org/officeDocument/2006/relationships/slideMaster" Target="../slideMasters/slideMaster3.xml"/><Relationship Id="rId4" Type="http://schemas.openxmlformats.org/officeDocument/2006/relationships/image" Target="../media/image13.png"/></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4" name="Rectangle 3"/>
          <p:cNvSpPr/>
          <p:nvPr userDrawn="1"/>
        </p:nvSpPr>
        <p:spPr bwMode="gray">
          <a:xfrm>
            <a:off x="0" y="2895599"/>
            <a:ext cx="8071104" cy="67481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9" name="Picture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037124" y="3100829"/>
            <a:ext cx="3681991" cy="633985"/>
          </a:xfrm>
          <a:prstGeom prst="rect">
            <a:avLst/>
          </a:prstGeom>
        </p:spPr>
      </p:pic>
    </p:spTree>
    <p:extLst>
      <p:ext uri="{BB962C8B-B14F-4D97-AF65-F5344CB8AC3E}">
        <p14:creationId xmlns:p14="http://schemas.microsoft.com/office/powerpoint/2010/main" val="12275957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750"/>
                                        <p:tgtEl>
                                          <p:spTgt spid="9"/>
                                        </p:tgtEl>
                                      </p:cBhvr>
                                    </p:animEffect>
                                  </p:childTnLst>
                                </p:cTn>
                              </p:par>
                              <p:par>
                                <p:cTn id="20" presetID="63" presetClass="path" presetSubtype="0" decel="100000" fill="hold" nodeType="withEffect">
                                  <p:stCondLst>
                                    <p:cond delay="580"/>
                                  </p:stCondLst>
                                  <p:childTnLst>
                                    <p:animMotion origin="layout" path="M -0.02412 2.94598E-6 L -4.48813E-6 2.94598E-6 " pathEditMode="relative" rAng="0" ptsTypes="AA">
                                      <p:cBhvr>
                                        <p:cTn id="21" dur="500" fill="hold"/>
                                        <p:tgtEl>
                                          <p:spTgt spid="9"/>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426487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2547077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83850819"/>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47242816"/>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2915293295"/>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390161380"/>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7379"/>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
        <p:nvSpPr>
          <p:cNvPr id="15" name="Text Placeholder 4"/>
          <p:cNvSpPr>
            <a:spLocks noGrp="1"/>
          </p:cNvSpPr>
          <p:nvPr>
            <p:ph type="body" sz="quarter" idx="15" hasCustomPrompt="1"/>
          </p:nvPr>
        </p:nvSpPr>
        <p:spPr>
          <a:xfrm>
            <a:off x="8800211" y="1590086"/>
            <a:ext cx="1600200" cy="433965"/>
          </a:xfrm>
        </p:spPr>
        <p:txBody>
          <a:bodyPr/>
          <a:lstStyle>
            <a:lvl1pPr marL="0" indent="0" algn="r">
              <a:buNone/>
              <a:defRPr sz="1800" baseline="0"/>
            </a:lvl1pPr>
          </a:lstStyle>
          <a:p>
            <a:pPr lvl="0"/>
            <a:r>
              <a:rPr lang="en-US" dirty="0" smtClean="0"/>
              <a:t>Session Code</a:t>
            </a:r>
            <a:endParaRPr lang="en-US" dirty="0"/>
          </a:p>
        </p:txBody>
      </p:sp>
    </p:spTree>
    <p:extLst>
      <p:ext uri="{BB962C8B-B14F-4D97-AF65-F5344CB8AC3E}">
        <p14:creationId xmlns:p14="http://schemas.microsoft.com/office/powerpoint/2010/main" val="109382862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8.71539E-7 L 4.30431E-6 -8.71539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8.71539E-7 L 4.30431E-6 -8.71539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53860340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183363366"/>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2433338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480330917"/>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789656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4" name="Rectangle 3"/>
          <p:cNvSpPr/>
          <p:nvPr userDrawn="1"/>
        </p:nvSpPr>
        <p:spPr bwMode="gray">
          <a:xfrm>
            <a:off x="0" y="2895599"/>
            <a:ext cx="8071104" cy="67481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9" name="Picture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037124" y="3100829"/>
            <a:ext cx="3681991" cy="633985"/>
          </a:xfrm>
          <a:prstGeom prst="rect">
            <a:avLst/>
          </a:prstGeom>
        </p:spPr>
      </p:pic>
    </p:spTree>
    <p:extLst>
      <p:ext uri="{BB962C8B-B14F-4D97-AF65-F5344CB8AC3E}">
        <p14:creationId xmlns:p14="http://schemas.microsoft.com/office/powerpoint/2010/main" val="406945019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750"/>
                                        <p:tgtEl>
                                          <p:spTgt spid="9"/>
                                        </p:tgtEl>
                                      </p:cBhvr>
                                    </p:animEffect>
                                  </p:childTnLst>
                                </p:cTn>
                              </p:par>
                              <p:par>
                                <p:cTn id="20" presetID="63" presetClass="path" presetSubtype="0" decel="100000" fill="hold" nodeType="withEffect">
                                  <p:stCondLst>
                                    <p:cond delay="580"/>
                                  </p:stCondLst>
                                  <p:childTnLst>
                                    <p:animMotion origin="layout" path="M -0.02412 2.94598E-6 L -4.48813E-6 2.94598E-6 " pathEditMode="relative" rAng="0" ptsTypes="AA">
                                      <p:cBhvr>
                                        <p:cTn id="21" dur="500" fill="hold"/>
                                        <p:tgtEl>
                                          <p:spTgt spid="9"/>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7379"/>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Tree>
    <p:extLst>
      <p:ext uri="{BB962C8B-B14F-4D97-AF65-F5344CB8AC3E}">
        <p14:creationId xmlns:p14="http://schemas.microsoft.com/office/powerpoint/2010/main" val="47123069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8.71539E-7 L 4.30431E-6 -8.71539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8.71539E-7 L 4.30431E-6 -8.71539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107570687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207634783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1960556583"/>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58966154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167237198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355406622"/>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123226007"/>
      </p:ext>
    </p:extLst>
  </p:cSld>
  <p:clrMapOvr>
    <a:masterClrMapping/>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620867"/>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50264765"/>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086888062"/>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394148606"/>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596962410"/>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785269547"/>
      </p:ext>
    </p:extLst>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6617543"/>
      </p:ext>
    </p:extLst>
  </p:cSld>
  <p:clrMapOvr>
    <a:masterClrMapping/>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850994067"/>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1388286098"/>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1197462116"/>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136713694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1513910929"/>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777322599"/>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409931849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3940092610"/>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32634492"/>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9001323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0592764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48539663"/>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23570758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type="title">
  <p:cSld name="Cover">
    <p:spTree>
      <p:nvGrpSpPr>
        <p:cNvPr id="1" name=""/>
        <p:cNvGrpSpPr/>
        <p:nvPr/>
      </p:nvGrpSpPr>
      <p:grpSpPr>
        <a:xfrm>
          <a:off x="0" y="0"/>
          <a:ext cx="0" cy="0"/>
          <a:chOff x="0" y="0"/>
          <a:chExt cx="0" cy="0"/>
        </a:xfrm>
      </p:grpSpPr>
      <p:pic>
        <p:nvPicPr>
          <p:cNvPr id="9" name="Picture 2"/>
          <p:cNvPicPr>
            <a:picLocks noChangeAspect="1" noChangeArrowheads="1"/>
          </p:cNvPicPr>
          <p:nvPr/>
        </p:nvPicPr>
        <p:blipFill>
          <a:blip r:embed="rId2" cstate="print"/>
          <a:srcRect/>
          <a:stretch>
            <a:fillRect/>
          </a:stretch>
        </p:blipFill>
        <p:spPr bwMode="auto">
          <a:xfrm>
            <a:off x="3089071" y="5862418"/>
            <a:ext cx="1337605" cy="760035"/>
          </a:xfrm>
          <a:prstGeom prst="rect">
            <a:avLst/>
          </a:prstGeom>
          <a:noFill/>
          <a:ln w="9525">
            <a:noFill/>
            <a:miter lim="800000"/>
            <a:headEnd/>
            <a:tailEnd/>
          </a:ln>
          <a:effectLst/>
        </p:spPr>
      </p:pic>
      <p:sp>
        <p:nvSpPr>
          <p:cNvPr id="2" name="Title 1"/>
          <p:cNvSpPr>
            <a:spLocks noGrp="1"/>
          </p:cNvSpPr>
          <p:nvPr>
            <p:ph type="ctrTitle"/>
          </p:nvPr>
        </p:nvSpPr>
        <p:spPr>
          <a:xfrm>
            <a:off x="3172770" y="793080"/>
            <a:ext cx="7466781" cy="877528"/>
          </a:xfrm>
        </p:spPr>
        <p:txBody>
          <a:bodyPr/>
          <a:lstStyle/>
          <a:p>
            <a:r>
              <a:rPr lang="en-US" smtClean="0"/>
              <a:t>Click to edit Master title style</a:t>
            </a:r>
            <a:endParaRPr lang="en-GB" dirty="0"/>
          </a:p>
        </p:txBody>
      </p:sp>
      <p:sp>
        <p:nvSpPr>
          <p:cNvPr id="3" name="Subtitle 2"/>
          <p:cNvSpPr>
            <a:spLocks noGrp="1"/>
          </p:cNvSpPr>
          <p:nvPr>
            <p:ph type="subTitle" idx="1"/>
          </p:nvPr>
        </p:nvSpPr>
        <p:spPr>
          <a:xfrm>
            <a:off x="3172770" y="1788102"/>
            <a:ext cx="7466781" cy="517065"/>
          </a:xfrm>
        </p:spPr>
        <p:txBody>
          <a:bodyPr/>
          <a:lstStyle>
            <a:lvl1pPr marL="0" indent="0" algn="l">
              <a:buNone/>
              <a:defRPr sz="2400">
                <a:solidFill>
                  <a:schemeClr val="bg2"/>
                </a:solidFill>
              </a:defRPr>
            </a:lvl1pPr>
            <a:lvl2pPr marL="0" indent="0" algn="l">
              <a:buNone/>
              <a:defRPr sz="1900">
                <a:solidFill>
                  <a:schemeClr val="tx1">
                    <a:tint val="75000"/>
                  </a:schemeClr>
                </a:solidFill>
              </a:defRPr>
            </a:lvl2pPr>
            <a:lvl3pPr marL="1110264" indent="0" algn="ctr">
              <a:buNone/>
              <a:defRPr>
                <a:solidFill>
                  <a:schemeClr val="tx1">
                    <a:tint val="75000"/>
                  </a:schemeClr>
                </a:solidFill>
              </a:defRPr>
            </a:lvl3pPr>
            <a:lvl4pPr marL="1665397" indent="0" algn="ctr">
              <a:buNone/>
              <a:defRPr>
                <a:solidFill>
                  <a:schemeClr val="tx1">
                    <a:tint val="75000"/>
                  </a:schemeClr>
                </a:solidFill>
              </a:defRPr>
            </a:lvl4pPr>
            <a:lvl5pPr marL="2220529" indent="0" algn="ctr">
              <a:buNone/>
              <a:defRPr>
                <a:solidFill>
                  <a:schemeClr val="tx1">
                    <a:tint val="75000"/>
                  </a:schemeClr>
                </a:solidFill>
              </a:defRPr>
            </a:lvl5pPr>
            <a:lvl6pPr marL="2775661" indent="0" algn="ctr">
              <a:buNone/>
              <a:defRPr>
                <a:solidFill>
                  <a:schemeClr val="tx1">
                    <a:tint val="75000"/>
                  </a:schemeClr>
                </a:solidFill>
              </a:defRPr>
            </a:lvl6pPr>
            <a:lvl7pPr marL="3330793" indent="0" algn="ctr">
              <a:buNone/>
              <a:defRPr>
                <a:solidFill>
                  <a:schemeClr val="tx1">
                    <a:tint val="75000"/>
                  </a:schemeClr>
                </a:solidFill>
              </a:defRPr>
            </a:lvl7pPr>
            <a:lvl8pPr marL="3885926" indent="0" algn="ctr">
              <a:buNone/>
              <a:defRPr>
                <a:solidFill>
                  <a:schemeClr val="tx1">
                    <a:tint val="75000"/>
                  </a:schemeClr>
                </a:solidFill>
              </a:defRPr>
            </a:lvl8pPr>
            <a:lvl9pPr marL="4441058" indent="0" algn="ctr">
              <a:buNone/>
              <a:defRPr>
                <a:solidFill>
                  <a:schemeClr val="tx1">
                    <a:tint val="75000"/>
                  </a:schemeClr>
                </a:solidFill>
              </a:defRPr>
            </a:lvl9pPr>
          </a:lstStyle>
          <a:p>
            <a:r>
              <a:rPr lang="en-US" smtClean="0"/>
              <a:t>Click to edit Master subtitle style</a:t>
            </a:r>
            <a:endParaRPr lang="en-GB" dirty="0"/>
          </a:p>
        </p:txBody>
      </p:sp>
      <p:grpSp>
        <p:nvGrpSpPr>
          <p:cNvPr id="12" name="Group 11"/>
          <p:cNvGrpSpPr/>
          <p:nvPr/>
        </p:nvGrpSpPr>
        <p:grpSpPr>
          <a:xfrm>
            <a:off x="-8884" y="2452963"/>
            <a:ext cx="12445359" cy="3415843"/>
            <a:chOff x="-6532" y="2405084"/>
            <a:chExt cx="9150532" cy="3349170"/>
          </a:xfrm>
        </p:grpSpPr>
        <p:sp>
          <p:nvSpPr>
            <p:cNvPr id="1032" name="Freeform 8"/>
            <p:cNvSpPr>
              <a:spLocks/>
            </p:cNvSpPr>
            <p:nvPr userDrawn="1"/>
          </p:nvSpPr>
          <p:spPr bwMode="gray">
            <a:xfrm>
              <a:off x="2273222" y="2405084"/>
              <a:ext cx="6870778" cy="2495225"/>
            </a:xfrm>
            <a:custGeom>
              <a:avLst/>
              <a:gdLst/>
              <a:ahLst/>
              <a:cxnLst>
                <a:cxn ang="0">
                  <a:pos x="0" y="1852"/>
                </a:cxn>
                <a:cxn ang="0">
                  <a:pos x="5081" y="0"/>
                </a:cxn>
                <a:cxn ang="0">
                  <a:pos x="5081" y="968"/>
                </a:cxn>
                <a:cxn ang="0">
                  <a:pos x="0" y="1852"/>
                </a:cxn>
              </a:cxnLst>
              <a:rect l="0" t="0" r="r" b="b"/>
              <a:pathLst>
                <a:path w="5081" h="1852">
                  <a:moveTo>
                    <a:pt x="0" y="1852"/>
                  </a:moveTo>
                  <a:lnTo>
                    <a:pt x="5081" y="0"/>
                  </a:lnTo>
                  <a:lnTo>
                    <a:pt x="5081" y="968"/>
                  </a:lnTo>
                  <a:lnTo>
                    <a:pt x="0" y="1852"/>
                  </a:lnTo>
                  <a:close/>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endParaRPr lang="en-GB" dirty="0">
                <a:solidFill>
                  <a:srgbClr val="505050"/>
                </a:solidFill>
              </a:endParaRPr>
            </a:p>
          </p:txBody>
        </p:sp>
        <p:pic>
          <p:nvPicPr>
            <p:cNvPr id="8" name="Picture 3"/>
            <p:cNvPicPr>
              <a:picLocks noChangeAspect="1" noChangeArrowheads="1"/>
            </p:cNvPicPr>
            <p:nvPr userDrawn="1"/>
          </p:nvPicPr>
          <p:blipFill>
            <a:blip r:embed="rId3" cstate="print"/>
            <a:srcRect/>
            <a:stretch>
              <a:fillRect/>
            </a:stretch>
          </p:blipFill>
          <p:spPr bwMode="auto">
            <a:xfrm>
              <a:off x="-6532" y="4411503"/>
              <a:ext cx="2289891" cy="1342751"/>
            </a:xfrm>
            <a:prstGeom prst="rect">
              <a:avLst/>
            </a:prstGeom>
            <a:noFill/>
            <a:ln w="9525">
              <a:noFill/>
              <a:miter lim="800000"/>
              <a:headEnd/>
              <a:tailEnd/>
            </a:ln>
            <a:effectLst/>
          </p:spPr>
        </p:pic>
      </p:grpSp>
    </p:spTree>
    <p:extLst>
      <p:ext uri="{BB962C8B-B14F-4D97-AF65-F5344CB8AC3E}">
        <p14:creationId xmlns:p14="http://schemas.microsoft.com/office/powerpoint/2010/main" val="2107662340"/>
      </p:ext>
    </p:extLst>
  </p:cSld>
  <p:clrMapOvr>
    <a:masterClrMapping/>
  </p:clrMapOvr>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type="obj">
  <p:cSld name="Standard sli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Footer Placeholder 4"/>
          <p:cNvSpPr>
            <a:spLocks noGrp="1"/>
          </p:cNvSpPr>
          <p:nvPr>
            <p:ph type="ftr" sz="quarter" idx="11"/>
          </p:nvPr>
        </p:nvSpPr>
        <p:spPr>
          <a:xfrm>
            <a:off x="4503794" y="6542910"/>
            <a:ext cx="4671023" cy="205613"/>
          </a:xfrm>
          <a:prstGeom prst="rect">
            <a:avLst/>
          </a:prstGeom>
        </p:spPr>
        <p:txBody>
          <a:bodyPr lIns="111026" tIns="55513" rIns="111026" bIns="55513"/>
          <a:lstStyle/>
          <a:p>
            <a:r>
              <a:rPr lang="en-GB" dirty="0" smtClean="0">
                <a:solidFill>
                  <a:srgbClr val="505050"/>
                </a:solidFill>
              </a:rPr>
              <a:t>Knowledge Supporting Services</a:t>
            </a:r>
            <a:endParaRPr lang="en-GB" dirty="0">
              <a:solidFill>
                <a:srgbClr val="505050"/>
              </a:solidFill>
            </a:endParaRPr>
          </a:p>
        </p:txBody>
      </p:sp>
      <p:sp>
        <p:nvSpPr>
          <p:cNvPr id="7" name="Line 10"/>
          <p:cNvSpPr>
            <a:spLocks noChangeShapeType="1"/>
          </p:cNvSpPr>
          <p:nvPr/>
        </p:nvSpPr>
        <p:spPr bwMode="auto">
          <a:xfrm>
            <a:off x="621824" y="1064783"/>
            <a:ext cx="11192828" cy="0"/>
          </a:xfrm>
          <a:prstGeom prst="line">
            <a:avLst/>
          </a:prstGeom>
          <a:noFill/>
          <a:ln w="19050">
            <a:solidFill>
              <a:schemeClr val="accent2"/>
            </a:solidFill>
            <a:round/>
            <a:headEnd/>
            <a:tailEnd/>
          </a:ln>
          <a:effectLst/>
        </p:spPr>
        <p:txBody>
          <a:bodyPr wrap="none" lIns="111026" tIns="55513" rIns="111026" bIns="55513"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FFFFFF"/>
              </a:solidFill>
            </a:endParaRPr>
          </a:p>
        </p:txBody>
      </p:sp>
      <p:sp>
        <p:nvSpPr>
          <p:cNvPr id="8" name="Line 11"/>
          <p:cNvSpPr>
            <a:spLocks noChangeShapeType="1"/>
          </p:cNvSpPr>
          <p:nvPr/>
        </p:nvSpPr>
        <p:spPr bwMode="auto">
          <a:xfrm>
            <a:off x="621824" y="6366670"/>
            <a:ext cx="11192828" cy="0"/>
          </a:xfrm>
          <a:prstGeom prst="line">
            <a:avLst/>
          </a:prstGeom>
          <a:noFill/>
          <a:ln w="3175">
            <a:solidFill>
              <a:schemeClr val="bg1"/>
            </a:solidFill>
            <a:round/>
            <a:headEnd/>
            <a:tailEnd/>
          </a:ln>
          <a:effectLst/>
        </p:spPr>
        <p:txBody>
          <a:bodyPr wrap="none" lIns="111026" tIns="55513" rIns="111026" bIns="55513"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FFFFFF"/>
              </a:solidFill>
            </a:endParaRPr>
          </a:p>
        </p:txBody>
      </p:sp>
    </p:spTree>
    <p:extLst>
      <p:ext uri="{BB962C8B-B14F-4D97-AF65-F5344CB8AC3E}">
        <p14:creationId xmlns:p14="http://schemas.microsoft.com/office/powerpoint/2010/main" val="1469693398"/>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cSld name="Divider 4">
    <p:spTree>
      <p:nvGrpSpPr>
        <p:cNvPr id="1" name=""/>
        <p:cNvGrpSpPr/>
        <p:nvPr/>
      </p:nvGrpSpPr>
      <p:grpSpPr>
        <a:xfrm>
          <a:off x="0" y="0"/>
          <a:ext cx="0" cy="0"/>
          <a:chOff x="0" y="0"/>
          <a:chExt cx="0" cy="0"/>
        </a:xfrm>
      </p:grpSpPr>
      <p:sp>
        <p:nvSpPr>
          <p:cNvPr id="4" name="Title Placeholder 1"/>
          <p:cNvSpPr>
            <a:spLocks noGrp="1"/>
          </p:cNvSpPr>
          <p:nvPr>
            <p:ph type="title"/>
          </p:nvPr>
        </p:nvSpPr>
        <p:spPr>
          <a:xfrm>
            <a:off x="621824" y="205173"/>
            <a:ext cx="11192828" cy="820691"/>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algn="l">
              <a:defRPr/>
            </a:lvl1pPr>
          </a:lstStyle>
          <a:p>
            <a:pPr lvl="0" algn="l" fontAlgn="base">
              <a:lnSpc>
                <a:spcPct val="85000"/>
              </a:lnSpc>
              <a:spcAft>
                <a:spcPct val="0"/>
              </a:spcAft>
            </a:pPr>
            <a:r>
              <a:rPr lang="en-US" smtClean="0"/>
              <a:t>Click to edit Master title style</a:t>
            </a:r>
            <a:endParaRPr lang="en-US" dirty="0"/>
          </a:p>
        </p:txBody>
      </p:sp>
      <p:sp>
        <p:nvSpPr>
          <p:cNvPr id="12" name="Footer Placeholder 11"/>
          <p:cNvSpPr>
            <a:spLocks noGrp="1"/>
          </p:cNvSpPr>
          <p:nvPr>
            <p:ph type="ftr" sz="quarter" idx="10"/>
          </p:nvPr>
        </p:nvSpPr>
        <p:spPr>
          <a:xfrm>
            <a:off x="4315793" y="6542910"/>
            <a:ext cx="4671023" cy="205613"/>
          </a:xfrm>
          <a:prstGeom prst="rect">
            <a:avLst/>
          </a:prstGeom>
        </p:spPr>
        <p:txBody>
          <a:bodyPr lIns="111026" tIns="55513" rIns="111026" bIns="55513"/>
          <a:lstStyle/>
          <a:p>
            <a:r>
              <a:rPr lang="en-US" dirty="0" smtClean="0">
                <a:solidFill>
                  <a:srgbClr val="505050"/>
                </a:solidFill>
              </a:rPr>
              <a:t>Knowledge Supporting Services</a:t>
            </a:r>
            <a:endParaRPr lang="en-US" dirty="0">
              <a:solidFill>
                <a:srgbClr val="505050"/>
              </a:solidFill>
            </a:endParaRPr>
          </a:p>
        </p:txBody>
      </p:sp>
      <p:sp>
        <p:nvSpPr>
          <p:cNvPr id="4101" name="Freeform 5"/>
          <p:cNvSpPr>
            <a:spLocks/>
          </p:cNvSpPr>
          <p:nvPr/>
        </p:nvSpPr>
        <p:spPr bwMode="gray">
          <a:xfrm>
            <a:off x="621824" y="1061112"/>
            <a:ext cx="11192828" cy="5287990"/>
          </a:xfrm>
          <a:custGeom>
            <a:avLst/>
            <a:gdLst/>
            <a:ahLst/>
            <a:cxnLst>
              <a:cxn ang="0">
                <a:pos x="0" y="0"/>
              </a:cxn>
              <a:cxn ang="0">
                <a:pos x="0" y="3266"/>
              </a:cxn>
              <a:cxn ang="0">
                <a:pos x="5184" y="2352"/>
              </a:cxn>
              <a:cxn ang="0">
                <a:pos x="5184" y="0"/>
              </a:cxn>
              <a:cxn ang="0">
                <a:pos x="0" y="0"/>
              </a:cxn>
            </a:cxnLst>
            <a:rect l="0" t="0" r="r" b="b"/>
            <a:pathLst>
              <a:path w="5184" h="3266">
                <a:moveTo>
                  <a:pt x="0" y="0"/>
                </a:moveTo>
                <a:lnTo>
                  <a:pt x="0" y="3266"/>
                </a:lnTo>
                <a:lnTo>
                  <a:pt x="5184" y="2352"/>
                </a:lnTo>
                <a:lnTo>
                  <a:pt x="5184" y="0"/>
                </a:lnTo>
                <a:lnTo>
                  <a:pt x="0" y="0"/>
                </a:lnTo>
                <a:close/>
              </a:path>
            </a:pathLst>
          </a:custGeom>
          <a:blipFill dpi="0" rotWithShape="1">
            <a:blip r:embed="rId2" cstate="print"/>
            <a:srcRect/>
            <a:stretch>
              <a:fillRect/>
            </a:stretch>
          </a:blipFill>
          <a:ln w="9525">
            <a:noFill/>
            <a:round/>
            <a:headEnd/>
            <a:tailEnd/>
          </a:ln>
        </p:spPr>
        <p:txBody>
          <a:bodyPr vert="horz" wrap="square" lIns="111026" tIns="55513" rIns="111026" bIns="55513" numCol="1" anchor="t" anchorCtr="0" compatLnSpc="1">
            <a:prstTxWarp prst="textNoShape">
              <a:avLst/>
            </a:prstTxWarp>
          </a:bodyPr>
          <a:lstStyle/>
          <a:p>
            <a:endParaRPr lang="en-GB" dirty="0">
              <a:solidFill>
                <a:srgbClr val="505050"/>
              </a:solidFill>
            </a:endParaRPr>
          </a:p>
        </p:txBody>
      </p:sp>
    </p:spTree>
    <p:extLst>
      <p:ext uri="{BB962C8B-B14F-4D97-AF65-F5344CB8AC3E}">
        <p14:creationId xmlns:p14="http://schemas.microsoft.com/office/powerpoint/2010/main" val="469244321"/>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cSld name="Divider 2">
    <p:spTree>
      <p:nvGrpSpPr>
        <p:cNvPr id="1" name=""/>
        <p:cNvGrpSpPr/>
        <p:nvPr/>
      </p:nvGrpSpPr>
      <p:grpSpPr>
        <a:xfrm>
          <a:off x="0" y="0"/>
          <a:ext cx="0" cy="0"/>
          <a:chOff x="0" y="0"/>
          <a:chExt cx="0" cy="0"/>
        </a:xfrm>
      </p:grpSpPr>
      <p:sp>
        <p:nvSpPr>
          <p:cNvPr id="4" name="Title Placeholder 1"/>
          <p:cNvSpPr>
            <a:spLocks noGrp="1"/>
          </p:cNvSpPr>
          <p:nvPr>
            <p:ph type="title"/>
          </p:nvPr>
        </p:nvSpPr>
        <p:spPr>
          <a:xfrm>
            <a:off x="621824" y="205173"/>
            <a:ext cx="11192828" cy="820691"/>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algn="l">
              <a:defRPr/>
            </a:lvl1pPr>
          </a:lstStyle>
          <a:p>
            <a:pPr lvl="0" algn="l" fontAlgn="base">
              <a:lnSpc>
                <a:spcPct val="85000"/>
              </a:lnSpc>
              <a:spcAft>
                <a:spcPct val="0"/>
              </a:spcAft>
            </a:pPr>
            <a:r>
              <a:rPr lang="en-US" smtClean="0"/>
              <a:t>Click to edit Master title style</a:t>
            </a:r>
            <a:endParaRPr lang="en-US" dirty="0"/>
          </a:p>
        </p:txBody>
      </p:sp>
      <p:sp>
        <p:nvSpPr>
          <p:cNvPr id="12" name="Footer Placeholder 11"/>
          <p:cNvSpPr>
            <a:spLocks noGrp="1"/>
          </p:cNvSpPr>
          <p:nvPr>
            <p:ph type="ftr" sz="quarter" idx="10"/>
          </p:nvPr>
        </p:nvSpPr>
        <p:spPr>
          <a:xfrm>
            <a:off x="4315793" y="6542910"/>
            <a:ext cx="4671023" cy="205613"/>
          </a:xfrm>
          <a:prstGeom prst="rect">
            <a:avLst/>
          </a:prstGeom>
        </p:spPr>
        <p:txBody>
          <a:bodyPr lIns="111026" tIns="55513" rIns="111026" bIns="55513"/>
          <a:lstStyle/>
          <a:p>
            <a:r>
              <a:rPr lang="en-US" dirty="0" smtClean="0">
                <a:solidFill>
                  <a:srgbClr val="505050"/>
                </a:solidFill>
              </a:rPr>
              <a:t>Knowledge Supporting Services</a:t>
            </a:r>
            <a:endParaRPr lang="en-US" dirty="0">
              <a:solidFill>
                <a:srgbClr val="505050"/>
              </a:solidFill>
            </a:endParaRPr>
          </a:p>
        </p:txBody>
      </p:sp>
      <p:sp>
        <p:nvSpPr>
          <p:cNvPr id="4101" name="Freeform 5"/>
          <p:cNvSpPr>
            <a:spLocks/>
          </p:cNvSpPr>
          <p:nvPr/>
        </p:nvSpPr>
        <p:spPr bwMode="gray">
          <a:xfrm>
            <a:off x="621824" y="1061112"/>
            <a:ext cx="11192828" cy="5287990"/>
          </a:xfrm>
          <a:custGeom>
            <a:avLst/>
            <a:gdLst/>
            <a:ahLst/>
            <a:cxnLst>
              <a:cxn ang="0">
                <a:pos x="0" y="0"/>
              </a:cxn>
              <a:cxn ang="0">
                <a:pos x="0" y="3266"/>
              </a:cxn>
              <a:cxn ang="0">
                <a:pos x="5184" y="2352"/>
              </a:cxn>
              <a:cxn ang="0">
                <a:pos x="5184" y="0"/>
              </a:cxn>
              <a:cxn ang="0">
                <a:pos x="0" y="0"/>
              </a:cxn>
            </a:cxnLst>
            <a:rect l="0" t="0" r="r" b="b"/>
            <a:pathLst>
              <a:path w="5184" h="3266">
                <a:moveTo>
                  <a:pt x="0" y="0"/>
                </a:moveTo>
                <a:lnTo>
                  <a:pt x="0" y="3266"/>
                </a:lnTo>
                <a:lnTo>
                  <a:pt x="5184" y="2352"/>
                </a:lnTo>
                <a:lnTo>
                  <a:pt x="5184" y="0"/>
                </a:lnTo>
                <a:lnTo>
                  <a:pt x="0" y="0"/>
                </a:lnTo>
                <a:close/>
              </a:path>
            </a:pathLst>
          </a:custGeom>
          <a:solidFill>
            <a:schemeClr val="accent1"/>
          </a:solidFill>
          <a:ln w="9525">
            <a:noFill/>
            <a:round/>
            <a:headEnd/>
            <a:tailEnd/>
          </a:ln>
        </p:spPr>
        <p:txBody>
          <a:bodyPr vert="horz" wrap="square" lIns="111026" tIns="55513" rIns="111026" bIns="55513" numCol="1" anchor="t" anchorCtr="0" compatLnSpc="1">
            <a:prstTxWarp prst="textNoShape">
              <a:avLst/>
            </a:prstTxWarp>
          </a:bodyPr>
          <a:lstStyle/>
          <a:p>
            <a:endParaRPr lang="en-GB" dirty="0">
              <a:solidFill>
                <a:srgbClr val="505050"/>
              </a:solidFill>
            </a:endParaRPr>
          </a:p>
        </p:txBody>
      </p:sp>
    </p:spTree>
    <p:extLst>
      <p:ext uri="{BB962C8B-B14F-4D97-AF65-F5344CB8AC3E}">
        <p14:creationId xmlns:p14="http://schemas.microsoft.com/office/powerpoint/2010/main" val="494858374"/>
      </p:ext>
    </p:extLst>
  </p:cSld>
  <p:clrMapOvr>
    <a:masterClrMapping/>
  </p:clrMapOvr>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bwMode="gray">
          <a:xfrm>
            <a:off x="458332" y="6184087"/>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4" name="Rectangle 3"/>
          <p:cNvSpPr/>
          <p:nvPr userDrawn="1"/>
        </p:nvSpPr>
        <p:spPr bwMode="gray">
          <a:xfrm>
            <a:off x="0" y="2895600"/>
            <a:ext cx="8071104" cy="67481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5" name="Rectangle 4"/>
          <p:cNvSpPr/>
          <p:nvPr userDrawn="1"/>
        </p:nvSpPr>
        <p:spPr bwMode="gray">
          <a:xfrm>
            <a:off x="274639" y="3497264"/>
            <a:ext cx="8191182" cy="67481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8" name="Picture 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2530151" y="2938013"/>
            <a:ext cx="4695936" cy="959618"/>
          </a:xfrm>
          <a:prstGeom prst="rect">
            <a:avLst/>
          </a:prstGeom>
        </p:spPr>
      </p:pic>
    </p:spTree>
    <p:extLst>
      <p:ext uri="{BB962C8B-B14F-4D97-AF65-F5344CB8AC3E}">
        <p14:creationId xmlns:p14="http://schemas.microsoft.com/office/powerpoint/2010/main" val="337094837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750"/>
                                        <p:tgtEl>
                                          <p:spTgt spid="8"/>
                                        </p:tgtEl>
                                      </p:cBhvr>
                                    </p:animEffect>
                                  </p:childTnLst>
                                </p:cTn>
                              </p:par>
                              <p:par>
                                <p:cTn id="20" presetID="63" presetClass="path" presetSubtype="0" decel="100000" fill="hold" nodeType="withEffect">
                                  <p:stCondLst>
                                    <p:cond delay="580"/>
                                  </p:stCondLst>
                                  <p:childTnLst>
                                    <p:animMotion origin="layout" path="M -0.02409 1.50289E-6 L -4.16667E-7 1.50289E-6 " pathEditMode="relative" rAng="0" ptsTypes="AA">
                                      <p:cBhvr>
                                        <p:cTn id="21" dur="500" fill="hold"/>
                                        <p:tgtEl>
                                          <p:spTgt spid="8"/>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6"/>
            <a:ext cx="4960252" cy="93027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1" name="Rectangle 10"/>
          <p:cNvSpPr/>
          <p:nvPr userDrawn="1"/>
        </p:nvSpPr>
        <p:spPr bwMode="gray">
          <a:xfrm>
            <a:off x="452527" y="665741"/>
            <a:ext cx="4943439" cy="93027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2" name="Rectangle 11"/>
          <p:cNvSpPr/>
          <p:nvPr userDrawn="1"/>
        </p:nvSpPr>
        <p:spPr bwMode="gray">
          <a:xfrm>
            <a:off x="7035837" y="3771579"/>
            <a:ext cx="4943439" cy="64007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a:off x="7198360" y="3937001"/>
            <a:ext cx="4963478" cy="954397"/>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a:off x="7035837" y="4791456"/>
            <a:ext cx="4943439" cy="1639824"/>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8" y="600047"/>
            <a:ext cx="10285898"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7" y="3060901"/>
            <a:ext cx="8214225" cy="1371600"/>
          </a:xfrm>
          <a:noFill/>
        </p:spPr>
        <p:txBody>
          <a:bodyPr vert="horz" wrap="square" lIns="146304" tIns="91440" rIns="146304" bIns="91440" rtlCol="0" anchor="t" anchorCtr="0">
            <a:noAutofit/>
          </a:bodyPr>
          <a:lstStyle>
            <a:lvl1pPr>
              <a:defRPr lang="en-US" sz="4399"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7379"/>
            <a:ext cx="8214226" cy="1371600"/>
          </a:xfrm>
        </p:spPr>
        <p:txBody>
          <a:bodyPr tIns="109728" bIns="109728">
            <a:noAutofit/>
          </a:bodyPr>
          <a:lstStyle>
            <a:lvl1pPr marL="0" indent="0">
              <a:spcBef>
                <a:spcPts val="0"/>
              </a:spcBef>
              <a:buNone/>
              <a:defRPr lang="en-US" sz="3199"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563"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bwMode="gray">
          <a:xfrm>
            <a:off x="11247439" y="479426"/>
            <a:ext cx="731837" cy="155994"/>
          </a:xfrm>
          <a:prstGeom prst="rect">
            <a:avLst/>
          </a:prstGeom>
        </p:spPr>
      </p:pic>
      <p:sp>
        <p:nvSpPr>
          <p:cNvPr id="5" name="Text Placeholder 4"/>
          <p:cNvSpPr>
            <a:spLocks noGrp="1"/>
          </p:cNvSpPr>
          <p:nvPr>
            <p:ph type="body" sz="quarter" idx="15" hasCustomPrompt="1"/>
          </p:nvPr>
        </p:nvSpPr>
        <p:spPr>
          <a:xfrm>
            <a:off x="8800212" y="1590087"/>
            <a:ext cx="1600200" cy="433966"/>
          </a:xfrm>
        </p:spPr>
        <p:txBody>
          <a:bodyPr/>
          <a:lstStyle>
            <a:lvl1pPr marL="0" indent="0" algn="r">
              <a:buNone/>
              <a:defRPr sz="1800" baseline="0"/>
            </a:lvl1pPr>
          </a:lstStyle>
          <a:p>
            <a:pPr lvl="0"/>
            <a:r>
              <a:rPr lang="en-US" dirty="0" smtClean="0"/>
              <a:t>Session Code</a:t>
            </a:r>
            <a:endParaRPr lang="en-US" dirty="0"/>
          </a:p>
        </p:txBody>
      </p:sp>
    </p:spTree>
    <p:extLst>
      <p:ext uri="{BB962C8B-B14F-4D97-AF65-F5344CB8AC3E}">
        <p14:creationId xmlns:p14="http://schemas.microsoft.com/office/powerpoint/2010/main" val="15109414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8.71539E-7 L 4.30431E-6 -8.71539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8.71539E-7 L 4.30431E-6 -8.71539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198"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3954464"/>
            <a:ext cx="10058401" cy="1829593"/>
          </a:xfrm>
          <a:noFill/>
        </p:spPr>
        <p:txBody>
          <a:bodyPr lIns="182880" tIns="146304" rIns="182880" bIns="146304">
            <a:noAutofit/>
          </a:bodyPr>
          <a:lstStyle>
            <a:lvl1pPr marL="0" indent="0">
              <a:spcBef>
                <a:spcPts val="0"/>
              </a:spcBef>
              <a:buNone/>
              <a:defRPr sz="3599"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8" y="5741677"/>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flipH="1">
            <a:off x="7438038" y="5910384"/>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flipH="1">
            <a:off x="7193592" y="6282994"/>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267494372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198"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8" y="5741677"/>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4"/>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2" y="6282994"/>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279961640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3"/>
            <a:ext cx="11887200" cy="1831975"/>
          </a:xfrm>
          <a:noFill/>
        </p:spPr>
        <p:txBody>
          <a:bodyPr tIns="91440" bIns="91440" anchor="t" anchorCtr="0"/>
          <a:lstStyle>
            <a:lvl1pPr>
              <a:defRPr sz="8799"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70" y="479426"/>
            <a:ext cx="3251060" cy="60972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8" name="Rectangle 7"/>
          <p:cNvSpPr/>
          <p:nvPr userDrawn="1"/>
        </p:nvSpPr>
        <p:spPr bwMode="gray">
          <a:xfrm flipH="1">
            <a:off x="6675438" y="5741677"/>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4"/>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2" y="6282994"/>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155182579"/>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3"/>
            <a:ext cx="11887200" cy="1831975"/>
          </a:xfrm>
          <a:noFill/>
        </p:spPr>
        <p:txBody>
          <a:bodyPr tIns="91440" bIns="91440" anchor="t" anchorCtr="0"/>
          <a:lstStyle>
            <a:lvl1pPr>
              <a:defRPr sz="8799"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65014364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3"/>
            <a:ext cx="11887200" cy="1831975"/>
          </a:xfrm>
          <a:noFill/>
        </p:spPr>
        <p:txBody>
          <a:bodyPr tIns="91440" bIns="91440" anchor="t" anchorCtr="0"/>
          <a:lstStyle>
            <a:lvl1pPr algn="l" defTabSz="932563" rtl="0" eaLnBrk="1" latinLnBrk="0" hangingPunct="1">
              <a:lnSpc>
                <a:spcPct val="90000"/>
              </a:lnSpc>
              <a:spcBef>
                <a:spcPct val="0"/>
              </a:spcBef>
              <a:buNone/>
              <a:defRPr lang="en-US" sz="8799"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72475590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3"/>
            <a:ext cx="11887200" cy="1831975"/>
          </a:xfrm>
          <a:noFill/>
        </p:spPr>
        <p:txBody>
          <a:bodyPr tIns="91440" bIns="91440" anchor="t" anchorCtr="0"/>
          <a:lstStyle>
            <a:lvl1pPr algn="l" defTabSz="932563" rtl="0" eaLnBrk="1" latinLnBrk="0" hangingPunct="1">
              <a:lnSpc>
                <a:spcPct val="90000"/>
              </a:lnSpc>
              <a:spcBef>
                <a:spcPct val="0"/>
              </a:spcBef>
              <a:buNone/>
              <a:defRPr lang="en-US" sz="8799"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126936227"/>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50"/>
            <a:ext cx="11889564" cy="2059025"/>
          </a:xfrm>
        </p:spPr>
        <p:txBody>
          <a:bodyPr/>
          <a:lstStyle>
            <a:lvl1pPr marL="0" indent="0">
              <a:buNone/>
              <a:defRPr/>
            </a:lvl1pPr>
            <a:lvl2pPr marL="28569" indent="0">
              <a:buNone/>
              <a:defRPr sz="2000"/>
            </a:lvl2pPr>
            <a:lvl3pPr marL="223795" indent="0">
              <a:buNone/>
              <a:defRPr sz="2000"/>
            </a:lvl3pPr>
            <a:lvl4pPr marL="476159" indent="0">
              <a:buNone/>
              <a:defRPr sz="1800"/>
            </a:lvl4pPr>
            <a:lvl5pPr marL="739632"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381468653"/>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50"/>
            <a:ext cx="11889564" cy="2059025"/>
          </a:xfrm>
        </p:spPr>
        <p:txBody>
          <a:bodyPr/>
          <a:lstStyle>
            <a:lvl1pPr marL="0" indent="0">
              <a:buNone/>
              <a:defRPr>
                <a:gradFill>
                  <a:gsLst>
                    <a:gs pos="2920">
                      <a:schemeClr val="tx2"/>
                    </a:gs>
                    <a:gs pos="39000">
                      <a:schemeClr val="tx2"/>
                    </a:gs>
                  </a:gsLst>
                  <a:lin ang="5400000" scaled="0"/>
                </a:gradFill>
              </a:defRPr>
            </a:lvl1pPr>
            <a:lvl2pPr marL="28569" indent="0">
              <a:buNone/>
              <a:defRPr sz="2000"/>
            </a:lvl2pPr>
            <a:lvl3pPr marL="223795" indent="0">
              <a:buNone/>
              <a:defRPr sz="2000"/>
            </a:lvl3pPr>
            <a:lvl4pPr marL="476159" indent="0">
              <a:buNone/>
              <a:defRPr sz="1800"/>
            </a:lvl4pPr>
            <a:lvl5pPr marL="739632"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43836098"/>
      </p:ext>
    </p:extLst>
  </p:cSld>
  <p:clrMapOvr>
    <a:masterClrMapping/>
  </p:clrMapOvr>
  <p:transition>
    <p:fade/>
  </p:transition>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9"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819617151"/>
      </p:ext>
    </p:extLst>
  </p:cSld>
  <p:clrMapOvr>
    <a:masterClrMapping/>
  </p:clrMapOvr>
  <p:transition>
    <p:fade/>
  </p:transition>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9"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42727535"/>
      </p:ext>
    </p:extLst>
  </p:cSld>
  <p:clrMapOvr>
    <a:masterClrMapping/>
  </p:clrMapOvr>
  <p:transition>
    <p:fade/>
  </p:transition>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539349"/>
          </a:xfrm>
        </p:spPr>
        <p:txBody>
          <a:bodyPr wrap="square">
            <a:spAutoFit/>
          </a:bodyPr>
          <a:lstStyle>
            <a:lvl1pPr marL="0" indent="0">
              <a:spcBef>
                <a:spcPts val="1224"/>
              </a:spcBef>
              <a:buClr>
                <a:schemeClr val="tx1"/>
              </a:buClr>
              <a:buFont typeface="Wingdings" pitchFamily="2" charset="2"/>
              <a:buNone/>
              <a:defRPr sz="3599"/>
            </a:lvl1pPr>
            <a:lvl2pPr marL="0" indent="0">
              <a:buNone/>
              <a:defRPr sz="2000"/>
            </a:lvl2pPr>
            <a:lvl3pPr marL="231730" indent="0">
              <a:buNone/>
              <a:tabLst/>
              <a:defRPr sz="2000"/>
            </a:lvl3pPr>
            <a:lvl4pPr marL="460287" indent="0">
              <a:buNone/>
              <a:defRPr/>
            </a:lvl4pPr>
            <a:lvl5pPr marL="685669"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9349"/>
          </a:xfrm>
        </p:spPr>
        <p:txBody>
          <a:bodyPr wrap="square">
            <a:spAutoFit/>
          </a:bodyPr>
          <a:lstStyle>
            <a:lvl1pPr marL="0" indent="0">
              <a:spcBef>
                <a:spcPts val="1224"/>
              </a:spcBef>
              <a:buClr>
                <a:schemeClr val="tx1"/>
              </a:buClr>
              <a:buFont typeface="Wingdings" pitchFamily="2" charset="2"/>
              <a:buNone/>
              <a:defRPr sz="3599"/>
            </a:lvl1pPr>
            <a:lvl2pPr marL="0" indent="0">
              <a:buNone/>
              <a:defRPr sz="2000"/>
            </a:lvl2pPr>
            <a:lvl3pPr marL="231730" indent="0">
              <a:buNone/>
              <a:tabLst/>
              <a:defRPr sz="2000"/>
            </a:lvl3pPr>
            <a:lvl4pPr marL="460287" indent="0">
              <a:buNone/>
              <a:defRPr/>
            </a:lvl4pPr>
            <a:lvl5pPr marL="685669"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947899721"/>
      </p:ext>
    </p:extLst>
  </p:cSld>
  <p:clrMapOvr>
    <a:masterClrMapping/>
  </p:clrMapOvr>
  <p:transition>
    <p:fade/>
  </p:transition>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0" indent="0">
              <a:spcBef>
                <a:spcPts val="1224"/>
              </a:spcBef>
              <a:buClr>
                <a:schemeClr val="tx1"/>
              </a:buClr>
              <a:buFont typeface="Wingdings" pitchFamily="2" charset="2"/>
              <a:buNone/>
              <a:defRPr sz="3599">
                <a:gradFill>
                  <a:gsLst>
                    <a:gs pos="5109">
                      <a:schemeClr val="tx2"/>
                    </a:gs>
                    <a:gs pos="25000">
                      <a:schemeClr val="tx2"/>
                    </a:gs>
                  </a:gsLst>
                  <a:lin ang="5400000" scaled="0"/>
                </a:gradFill>
              </a:defRPr>
            </a:lvl1pPr>
            <a:lvl2pPr marL="0" indent="0">
              <a:buNone/>
              <a:defRPr sz="2000"/>
            </a:lvl2pPr>
            <a:lvl3pPr marL="231730" indent="0">
              <a:buNone/>
              <a:tabLst/>
              <a:defRPr sz="2000"/>
            </a:lvl3pPr>
            <a:lvl4pPr marL="460287" indent="0">
              <a:buNone/>
              <a:defRPr/>
            </a:lvl4pPr>
            <a:lvl5pPr marL="685669"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50"/>
            <a:ext cx="5486399" cy="2536079"/>
          </a:xfrm>
        </p:spPr>
        <p:txBody>
          <a:bodyPr wrap="square">
            <a:spAutoFit/>
          </a:bodyPr>
          <a:lstStyle>
            <a:lvl1pPr marL="0" indent="0">
              <a:spcBef>
                <a:spcPts val="1224"/>
              </a:spcBef>
              <a:buClr>
                <a:schemeClr val="tx1"/>
              </a:buClr>
              <a:buFont typeface="Wingdings" pitchFamily="2" charset="2"/>
              <a:buNone/>
              <a:defRPr sz="3599">
                <a:gradFill>
                  <a:gsLst>
                    <a:gs pos="100000">
                      <a:schemeClr val="tx2"/>
                    </a:gs>
                    <a:gs pos="0">
                      <a:schemeClr val="tx2"/>
                    </a:gs>
                  </a:gsLst>
                  <a:lin ang="5400000" scaled="0"/>
                </a:gradFill>
              </a:defRPr>
            </a:lvl1pPr>
            <a:lvl2pPr marL="0" indent="0">
              <a:buNone/>
              <a:defRPr sz="2000"/>
            </a:lvl2pPr>
            <a:lvl3pPr marL="231730" indent="0">
              <a:buNone/>
              <a:tabLst/>
              <a:defRPr sz="2000"/>
            </a:lvl3pPr>
            <a:lvl4pPr marL="460287" indent="0">
              <a:buNone/>
              <a:defRPr/>
            </a:lvl4pPr>
            <a:lvl5pPr marL="685669"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35922133"/>
      </p:ext>
    </p:extLst>
  </p:cSld>
  <p:clrMapOvr>
    <a:masterClrMapping/>
  </p:clrMapOvr>
  <p:transition>
    <p:fade/>
  </p:transition>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607035"/>
          </a:xfrm>
        </p:spPr>
        <p:txBody>
          <a:bodyPr wrap="square">
            <a:spAutoFit/>
          </a:bodyPr>
          <a:lstStyle>
            <a:lvl1pPr marL="287282" indent="-287282">
              <a:spcBef>
                <a:spcPts val="1224"/>
              </a:spcBef>
              <a:buClr>
                <a:schemeClr val="tx1"/>
              </a:buClr>
              <a:buFont typeface="Wingdings" panose="05000000000000000000" pitchFamily="2" charset="2"/>
              <a:buChar char="§"/>
              <a:defRPr sz="3599"/>
            </a:lvl1pPr>
            <a:lvl2pPr marL="531064" indent="-233150">
              <a:defRPr sz="2400"/>
            </a:lvl2pPr>
            <a:lvl3pPr marL="699450" indent="-168387">
              <a:tabLst/>
              <a:defRPr sz="2000"/>
            </a:lvl3pPr>
            <a:lvl4pPr marL="880789" indent="-181339">
              <a:defRPr/>
            </a:lvl4pPr>
            <a:lvl5pPr marL="1049175" indent="-16838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50"/>
            <a:ext cx="5486399" cy="2607035"/>
          </a:xfrm>
        </p:spPr>
        <p:txBody>
          <a:bodyPr wrap="square">
            <a:spAutoFit/>
          </a:bodyPr>
          <a:lstStyle>
            <a:lvl1pPr marL="287282" indent="-287282">
              <a:spcBef>
                <a:spcPts val="1224"/>
              </a:spcBef>
              <a:buClr>
                <a:schemeClr val="tx1"/>
              </a:buClr>
              <a:buFont typeface="Wingdings" panose="05000000000000000000" pitchFamily="2" charset="2"/>
              <a:buChar char="§"/>
              <a:defRPr sz="3599"/>
            </a:lvl1pPr>
            <a:lvl2pPr marL="531064" indent="-233150">
              <a:defRPr sz="2400"/>
            </a:lvl2pPr>
            <a:lvl3pPr marL="699450" indent="-168387">
              <a:tabLst/>
              <a:defRPr sz="2000"/>
            </a:lvl3pPr>
            <a:lvl4pPr marL="880789" indent="-181339">
              <a:defRPr/>
            </a:lvl4pPr>
            <a:lvl5pPr marL="1049175" indent="-16838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180705561"/>
      </p:ext>
    </p:extLst>
  </p:cSld>
  <p:clrMapOvr>
    <a:masterClrMapping/>
  </p:clrMapOvr>
  <p:transition>
    <p:fade/>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603790"/>
          </a:xfrm>
        </p:spPr>
        <p:txBody>
          <a:bodyPr wrap="square">
            <a:spAutoFit/>
          </a:bodyPr>
          <a:lstStyle>
            <a:lvl1pPr marL="287282" indent="-287282">
              <a:spcBef>
                <a:spcPts val="1224"/>
              </a:spcBef>
              <a:buClr>
                <a:schemeClr val="tx2"/>
              </a:buClr>
              <a:buFont typeface="Wingdings" panose="05000000000000000000" pitchFamily="2" charset="2"/>
              <a:buChar char="§"/>
              <a:defRPr sz="3599">
                <a:gradFill>
                  <a:gsLst>
                    <a:gs pos="5109">
                      <a:schemeClr val="tx2"/>
                    </a:gs>
                    <a:gs pos="100000">
                      <a:schemeClr val="tx2"/>
                    </a:gs>
                  </a:gsLst>
                  <a:lin ang="5400000" scaled="0"/>
                </a:gradFill>
              </a:defRPr>
            </a:lvl1pPr>
            <a:lvl2pPr marL="531064" indent="-233150">
              <a:defRPr sz="2400"/>
            </a:lvl2pPr>
            <a:lvl3pPr marL="699450" indent="-168387">
              <a:tabLst/>
              <a:defRPr sz="2000"/>
            </a:lvl3pPr>
            <a:lvl4pPr marL="880789" indent="-181339">
              <a:defRPr/>
            </a:lvl4pPr>
            <a:lvl5pPr marL="1049175" indent="-16838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50"/>
            <a:ext cx="5486399" cy="2603790"/>
          </a:xfrm>
        </p:spPr>
        <p:txBody>
          <a:bodyPr wrap="square">
            <a:spAutoFit/>
          </a:bodyPr>
          <a:lstStyle>
            <a:lvl1pPr marL="287282" indent="-287282">
              <a:spcBef>
                <a:spcPts val="1224"/>
              </a:spcBef>
              <a:buClr>
                <a:schemeClr val="tx2"/>
              </a:buClr>
              <a:buFont typeface="Wingdings" panose="05000000000000000000" pitchFamily="2" charset="2"/>
              <a:buChar char="§"/>
              <a:defRPr sz="3599">
                <a:gradFill>
                  <a:gsLst>
                    <a:gs pos="5109">
                      <a:schemeClr val="tx2"/>
                    </a:gs>
                    <a:gs pos="100000">
                      <a:schemeClr val="tx2"/>
                    </a:gs>
                  </a:gsLst>
                  <a:lin ang="5400000" scaled="0"/>
                </a:gradFill>
              </a:defRPr>
            </a:lvl1pPr>
            <a:lvl2pPr marL="531064" indent="-233150">
              <a:defRPr sz="2400"/>
            </a:lvl2pPr>
            <a:lvl3pPr marL="699450" indent="-168387">
              <a:tabLst/>
              <a:defRPr sz="2000"/>
            </a:lvl3pPr>
            <a:lvl4pPr marL="880789" indent="-181339">
              <a:defRPr/>
            </a:lvl4pPr>
            <a:lvl5pPr marL="1049175" indent="-16838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776491327"/>
      </p:ext>
    </p:extLst>
  </p:cSld>
  <p:clrMapOvr>
    <a:masterClrMapping/>
  </p:clrMapOvr>
  <p:transition>
    <p:fade/>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389724797"/>
      </p:ext>
    </p:extLst>
  </p:cSld>
  <p:clrMapOvr>
    <a:masterClrMapping/>
  </p:clrMapOvr>
  <p:transition>
    <p:fade/>
  </p:transition>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4"/>
            <a:ext cx="11889564" cy="917575"/>
          </a:xfrm>
        </p:spPr>
        <p:txBody>
          <a:bodyPr/>
          <a:lstStyle>
            <a:lvl1pPr>
              <a:defRPr sz="7198" baseline="0"/>
            </a:lvl1pPr>
          </a:lstStyle>
          <a:p>
            <a:r>
              <a:rPr lang="en-US" smtClean="0"/>
              <a:t>Click to edit Master title style</a:t>
            </a:r>
            <a:endParaRPr lang="en-US" dirty="0"/>
          </a:p>
        </p:txBody>
      </p:sp>
    </p:spTree>
    <p:extLst>
      <p:ext uri="{BB962C8B-B14F-4D97-AF65-F5344CB8AC3E}">
        <p14:creationId xmlns:p14="http://schemas.microsoft.com/office/powerpoint/2010/main" val="754655177"/>
      </p:ext>
    </p:extLst>
  </p:cSld>
  <p:clrMapOvr>
    <a:masterClrMapping/>
  </p:clrMapOvr>
  <p:transition>
    <p:fade/>
  </p:transition>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6" y="2125664"/>
            <a:ext cx="8219813" cy="1828800"/>
          </a:xfrm>
        </p:spPr>
        <p:txBody>
          <a:bodyPr/>
          <a:lstStyle>
            <a:lvl1pPr>
              <a:defRPr sz="5999" baseline="0"/>
            </a:lvl1pPr>
          </a:lstStyle>
          <a:p>
            <a:r>
              <a:rPr lang="en-US" smtClean="0"/>
              <a:t>Click to edit Master title style</a:t>
            </a:r>
            <a:endParaRPr lang="en-US" dirty="0"/>
          </a:p>
        </p:txBody>
      </p:sp>
    </p:spTree>
    <p:extLst>
      <p:ext uri="{BB962C8B-B14F-4D97-AF65-F5344CB8AC3E}">
        <p14:creationId xmlns:p14="http://schemas.microsoft.com/office/powerpoint/2010/main" val="3236924515"/>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6" y="2125664"/>
            <a:ext cx="8219813" cy="1828800"/>
          </a:xfrm>
        </p:spPr>
        <p:txBody>
          <a:bodyPr/>
          <a:lstStyle>
            <a:lvl1pPr>
              <a:defRPr sz="5999" baseline="0"/>
            </a:lvl1pPr>
          </a:lstStyle>
          <a:p>
            <a:r>
              <a:rPr lang="en-US" smtClean="0"/>
              <a:t>Click to edit Master title style</a:t>
            </a:r>
            <a:endParaRPr lang="en-US" dirty="0"/>
          </a:p>
        </p:txBody>
      </p:sp>
    </p:spTree>
    <p:extLst>
      <p:ext uri="{BB962C8B-B14F-4D97-AF65-F5344CB8AC3E}">
        <p14:creationId xmlns:p14="http://schemas.microsoft.com/office/powerpoint/2010/main" val="211407604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7"/>
            <a:ext cx="10058399" cy="917575"/>
          </a:xfrm>
        </p:spPr>
        <p:txBody>
          <a:bodyPr/>
          <a:lstStyle>
            <a:lvl1pPr marL="233318" indent="-233318">
              <a:defRPr sz="5999"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199"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572618601"/>
      </p:ext>
    </p:extLst>
  </p:cSld>
  <p:clrMapOvr>
    <a:masterClrMapping/>
  </p:clrMapOvr>
  <p:transition>
    <p:fade/>
  </p:transition>
  <p:timing>
    <p:tnLst>
      <p:par>
        <p:cTn id="1" dur="indefinite" restart="never" nodeType="tmRoot"/>
      </p:par>
    </p:tn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4"/>
            <a:ext cx="10058399" cy="917575"/>
          </a:xfrm>
        </p:spPr>
        <p:txBody>
          <a:bodyPr/>
          <a:lstStyle>
            <a:lvl1pPr marL="282520" indent="-282520">
              <a:tabLst>
                <a:tab pos="282520" algn="l"/>
              </a:tabLst>
              <a:defRPr sz="5999"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199"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70799257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7" y="2430463"/>
            <a:ext cx="11887200" cy="932563"/>
          </a:xfrm>
        </p:spPr>
        <p:txBody>
          <a:bodyPr/>
          <a:lstStyle>
            <a:lvl1pPr marL="0" indent="0">
              <a:buNone/>
              <a:defRPr sz="5399">
                <a:gradFill>
                  <a:gsLst>
                    <a:gs pos="3333">
                      <a:schemeClr val="tx1"/>
                    </a:gs>
                    <a:gs pos="39000">
                      <a:schemeClr val="tx1"/>
                    </a:gs>
                  </a:gsLst>
                  <a:lin ang="5400000" scaled="0"/>
                </a:gradFill>
              </a:defRPr>
            </a:lvl1pPr>
            <a:lvl2pPr marL="0" indent="0">
              <a:buFontTx/>
              <a:buNone/>
              <a:defRPr sz="2000"/>
            </a:lvl2pPr>
            <a:lvl3pPr marL="228557" indent="0">
              <a:buNone/>
              <a:defRPr/>
            </a:lvl3pPr>
            <a:lvl4pPr marL="457112" indent="0">
              <a:buNone/>
              <a:defRPr/>
            </a:lvl4pPr>
            <a:lvl5pPr marL="685669" indent="0">
              <a:buNone/>
              <a:defRPr/>
            </a:lvl5pPr>
          </a:lstStyle>
          <a:p>
            <a:pPr lvl="0"/>
            <a:r>
              <a:rPr lang="en-US" smtClean="0"/>
              <a:t>Click to edit Master text styles</a:t>
            </a:r>
          </a:p>
        </p:txBody>
      </p:sp>
      <p:sp>
        <p:nvSpPr>
          <p:cNvPr id="4" name="Title 1"/>
          <p:cNvSpPr>
            <a:spLocks noGrp="1"/>
          </p:cNvSpPr>
          <p:nvPr>
            <p:ph type="title"/>
          </p:nvPr>
        </p:nvSpPr>
        <p:spPr>
          <a:xfrm>
            <a:off x="282576" y="1211264"/>
            <a:ext cx="11889564" cy="917575"/>
          </a:xfrm>
        </p:spPr>
        <p:txBody>
          <a:bodyPr/>
          <a:lstStyle>
            <a:lvl1pPr>
              <a:defRPr sz="7198"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1463039035"/>
      </p:ext>
    </p:extLst>
  </p:cSld>
  <p:clrMapOvr>
    <a:masterClrMapping/>
  </p:clrMapOvr>
  <p:transition>
    <p:fade/>
  </p:transition>
  <p:timing>
    <p:tnLst>
      <p:par>
        <p:cTn id="1" dur="indefinite" restart="never" nodeType="tmRoot"/>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72205336"/>
      </p:ext>
    </p:extLst>
  </p:cSld>
  <p:clrMapOvr>
    <a:masterClrMapping/>
  </p:clrMapOvr>
  <p:transition>
    <p:fade/>
  </p:transition>
  <p:timing>
    <p:tnLst>
      <p:par>
        <p:cTn id="1" dur="indefinite" restart="never" nodeType="tmRoot"/>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3399765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2391791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69311319"/>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8.xml><?xml version="1.0" encoding="utf-8"?>
<p:sldLayout xmlns:a="http://schemas.openxmlformats.org/drawingml/2006/main" xmlns:r="http://schemas.openxmlformats.org/officeDocument/2006/relationships" xmlns:p="http://schemas.openxmlformats.org/presentationml/2006/main"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2" tIns="46632" rIns="46632" bIns="46632" numCol="1" spcCol="0" rtlCol="0" fromWordArt="0" anchor="ctr" anchorCtr="0" forceAA="0" compatLnSpc="1">
            <a:prstTxWarp prst="textNoShape">
              <a:avLst/>
            </a:prstTxWarp>
            <a:noAutofit/>
          </a:bodyPr>
          <a:lstStyle/>
          <a:p>
            <a:pPr algn="ctr" defTabSz="932293" fontAlgn="base">
              <a:spcBef>
                <a:spcPct val="0"/>
              </a:spcBef>
              <a:spcAft>
                <a:spcPct val="0"/>
              </a:spcAft>
            </a:pPr>
            <a:endParaRPr lang="en-US" sz="1800"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3"/>
            <a:ext cx="11887199" cy="2131353"/>
          </a:xfrm>
        </p:spPr>
        <p:txBody>
          <a:bodyPr/>
          <a:lstStyle>
            <a:lvl1pPr marL="0" indent="0">
              <a:buNone/>
              <a:defRPr sz="3299">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48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494"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406"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795"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379440176"/>
      </p:ext>
    </p:extLst>
  </p:cSld>
  <p:clrMapOvr>
    <a:masterClrMapping/>
  </p:clrMapOvr>
  <p:transition>
    <p:fade/>
  </p:transition>
  <p:timing>
    <p:tnLst>
      <p:par>
        <p:cTn id="1" dur="indefinite" restart="never" nodeType="tmRoot"/>
      </p:par>
    </p:tnLst>
  </p:timing>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9" y="1212851"/>
            <a:ext cx="11887200" cy="2443746"/>
          </a:xfrm>
          <a:prstGeom prst="rect">
            <a:avLst/>
          </a:prstGeom>
        </p:spPr>
        <p:txBody>
          <a:bodyPr/>
          <a:lstStyle>
            <a:lvl1pPr marL="290457" indent="-290457">
              <a:buClr>
                <a:schemeClr val="tx1"/>
              </a:buClr>
              <a:buSzPct val="90000"/>
              <a:buFont typeface="Wingdings" panose="05000000000000000000" pitchFamily="2" charset="2"/>
              <a:buChar char="§"/>
              <a:defRPr sz="3599">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390" indent="-280935">
              <a:buClr>
                <a:schemeClr val="tx1"/>
              </a:buClr>
              <a:buSzPct val="90000"/>
              <a:buFont typeface="Wingdings" panose="05000000000000000000" pitchFamily="2" charset="2"/>
              <a:buChar char="§"/>
              <a:defRPr sz="3199">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847" indent="-290457">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404" indent="-228557">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960" indent="-228557">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2"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699"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7293451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41.xml"/><Relationship Id="rId18" Type="http://schemas.openxmlformats.org/officeDocument/2006/relationships/slideLayout" Target="../slideLayouts/slideLayout46.xml"/><Relationship Id="rId26" Type="http://schemas.openxmlformats.org/officeDocument/2006/relationships/slideLayout" Target="../slideLayouts/slideLayout54.xml"/><Relationship Id="rId3" Type="http://schemas.openxmlformats.org/officeDocument/2006/relationships/slideLayout" Target="../slideLayouts/slideLayout31.xml"/><Relationship Id="rId21" Type="http://schemas.openxmlformats.org/officeDocument/2006/relationships/slideLayout" Target="../slideLayouts/slideLayout49.xml"/><Relationship Id="rId34" Type="http://schemas.openxmlformats.org/officeDocument/2006/relationships/image" Target="../media/image1.png"/><Relationship Id="rId7" Type="http://schemas.openxmlformats.org/officeDocument/2006/relationships/slideLayout" Target="../slideLayouts/slideLayout35.xml"/><Relationship Id="rId12" Type="http://schemas.openxmlformats.org/officeDocument/2006/relationships/slideLayout" Target="../slideLayouts/slideLayout40.xml"/><Relationship Id="rId17" Type="http://schemas.openxmlformats.org/officeDocument/2006/relationships/slideLayout" Target="../slideLayouts/slideLayout45.xml"/><Relationship Id="rId25" Type="http://schemas.openxmlformats.org/officeDocument/2006/relationships/slideLayout" Target="../slideLayouts/slideLayout53.xml"/><Relationship Id="rId33" Type="http://schemas.openxmlformats.org/officeDocument/2006/relationships/theme" Target="../theme/theme2.xml"/><Relationship Id="rId2" Type="http://schemas.openxmlformats.org/officeDocument/2006/relationships/slideLayout" Target="../slideLayouts/slideLayout30.xml"/><Relationship Id="rId16" Type="http://schemas.openxmlformats.org/officeDocument/2006/relationships/slideLayout" Target="../slideLayouts/slideLayout44.xml"/><Relationship Id="rId20" Type="http://schemas.openxmlformats.org/officeDocument/2006/relationships/slideLayout" Target="../slideLayouts/slideLayout48.xml"/><Relationship Id="rId29" Type="http://schemas.openxmlformats.org/officeDocument/2006/relationships/slideLayout" Target="../slideLayouts/slideLayout57.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24" Type="http://schemas.openxmlformats.org/officeDocument/2006/relationships/slideLayout" Target="../slideLayouts/slideLayout52.xml"/><Relationship Id="rId32" Type="http://schemas.openxmlformats.org/officeDocument/2006/relationships/slideLayout" Target="../slideLayouts/slideLayout60.xml"/><Relationship Id="rId5" Type="http://schemas.openxmlformats.org/officeDocument/2006/relationships/slideLayout" Target="../slideLayouts/slideLayout33.xml"/><Relationship Id="rId15" Type="http://schemas.openxmlformats.org/officeDocument/2006/relationships/slideLayout" Target="../slideLayouts/slideLayout43.xml"/><Relationship Id="rId23" Type="http://schemas.openxmlformats.org/officeDocument/2006/relationships/slideLayout" Target="../slideLayouts/slideLayout51.xml"/><Relationship Id="rId28" Type="http://schemas.openxmlformats.org/officeDocument/2006/relationships/slideLayout" Target="../slideLayouts/slideLayout56.xml"/><Relationship Id="rId10" Type="http://schemas.openxmlformats.org/officeDocument/2006/relationships/slideLayout" Target="../slideLayouts/slideLayout38.xml"/><Relationship Id="rId19" Type="http://schemas.openxmlformats.org/officeDocument/2006/relationships/slideLayout" Target="../slideLayouts/slideLayout47.xml"/><Relationship Id="rId31" Type="http://schemas.openxmlformats.org/officeDocument/2006/relationships/slideLayout" Target="../slideLayouts/slideLayout59.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slideLayout" Target="../slideLayouts/slideLayout42.xml"/><Relationship Id="rId22" Type="http://schemas.openxmlformats.org/officeDocument/2006/relationships/slideLayout" Target="../slideLayouts/slideLayout50.xml"/><Relationship Id="rId27" Type="http://schemas.openxmlformats.org/officeDocument/2006/relationships/slideLayout" Target="../slideLayouts/slideLayout55.xml"/><Relationship Id="rId30" Type="http://schemas.openxmlformats.org/officeDocument/2006/relationships/slideLayout" Target="../slideLayouts/slideLayout58.xml"/><Relationship Id="rId8" Type="http://schemas.openxmlformats.org/officeDocument/2006/relationships/slideLayout" Target="../slideLayouts/slideLayout3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68.xml"/><Relationship Id="rId13" Type="http://schemas.openxmlformats.org/officeDocument/2006/relationships/slideLayout" Target="../slideLayouts/slideLayout73.xml"/><Relationship Id="rId18" Type="http://schemas.openxmlformats.org/officeDocument/2006/relationships/slideLayout" Target="../slideLayouts/slideLayout78.xml"/><Relationship Id="rId26" Type="http://schemas.openxmlformats.org/officeDocument/2006/relationships/slideLayout" Target="../slideLayouts/slideLayout86.xml"/><Relationship Id="rId3" Type="http://schemas.openxmlformats.org/officeDocument/2006/relationships/slideLayout" Target="../slideLayouts/slideLayout63.xml"/><Relationship Id="rId21" Type="http://schemas.openxmlformats.org/officeDocument/2006/relationships/slideLayout" Target="../slideLayouts/slideLayout81.xml"/><Relationship Id="rId7" Type="http://schemas.openxmlformats.org/officeDocument/2006/relationships/slideLayout" Target="../slideLayouts/slideLayout67.xml"/><Relationship Id="rId12" Type="http://schemas.openxmlformats.org/officeDocument/2006/relationships/slideLayout" Target="../slideLayouts/slideLayout72.xml"/><Relationship Id="rId17" Type="http://schemas.openxmlformats.org/officeDocument/2006/relationships/slideLayout" Target="../slideLayouts/slideLayout77.xml"/><Relationship Id="rId25" Type="http://schemas.openxmlformats.org/officeDocument/2006/relationships/slideLayout" Target="../slideLayouts/slideLayout85.xml"/><Relationship Id="rId2" Type="http://schemas.openxmlformats.org/officeDocument/2006/relationships/slideLayout" Target="../slideLayouts/slideLayout62.xml"/><Relationship Id="rId16" Type="http://schemas.openxmlformats.org/officeDocument/2006/relationships/slideLayout" Target="../slideLayouts/slideLayout76.xml"/><Relationship Id="rId20" Type="http://schemas.openxmlformats.org/officeDocument/2006/relationships/slideLayout" Target="../slideLayouts/slideLayout80.xml"/><Relationship Id="rId29" Type="http://schemas.openxmlformats.org/officeDocument/2006/relationships/slideLayout" Target="../slideLayouts/slideLayout89.xml"/><Relationship Id="rId1" Type="http://schemas.openxmlformats.org/officeDocument/2006/relationships/slideLayout" Target="../slideLayouts/slideLayout61.xml"/><Relationship Id="rId6" Type="http://schemas.openxmlformats.org/officeDocument/2006/relationships/slideLayout" Target="../slideLayouts/slideLayout66.xml"/><Relationship Id="rId11" Type="http://schemas.openxmlformats.org/officeDocument/2006/relationships/slideLayout" Target="../slideLayouts/slideLayout71.xml"/><Relationship Id="rId24" Type="http://schemas.openxmlformats.org/officeDocument/2006/relationships/slideLayout" Target="../slideLayouts/slideLayout84.xml"/><Relationship Id="rId5" Type="http://schemas.openxmlformats.org/officeDocument/2006/relationships/slideLayout" Target="../slideLayouts/slideLayout65.xml"/><Relationship Id="rId15" Type="http://schemas.openxmlformats.org/officeDocument/2006/relationships/slideLayout" Target="../slideLayouts/slideLayout75.xml"/><Relationship Id="rId23" Type="http://schemas.openxmlformats.org/officeDocument/2006/relationships/slideLayout" Target="../slideLayouts/slideLayout83.xml"/><Relationship Id="rId28" Type="http://schemas.openxmlformats.org/officeDocument/2006/relationships/slideLayout" Target="../slideLayouts/slideLayout88.xml"/><Relationship Id="rId10" Type="http://schemas.openxmlformats.org/officeDocument/2006/relationships/slideLayout" Target="../slideLayouts/slideLayout70.xml"/><Relationship Id="rId19" Type="http://schemas.openxmlformats.org/officeDocument/2006/relationships/slideLayout" Target="../slideLayouts/slideLayout79.xml"/><Relationship Id="rId31" Type="http://schemas.openxmlformats.org/officeDocument/2006/relationships/image" Target="../media/image1.png"/><Relationship Id="rId4" Type="http://schemas.openxmlformats.org/officeDocument/2006/relationships/slideLayout" Target="../slideLayouts/slideLayout64.xml"/><Relationship Id="rId9" Type="http://schemas.openxmlformats.org/officeDocument/2006/relationships/slideLayout" Target="../slideLayouts/slideLayout69.xml"/><Relationship Id="rId14" Type="http://schemas.openxmlformats.org/officeDocument/2006/relationships/slideLayout" Target="../slideLayouts/slideLayout74.xml"/><Relationship Id="rId22" Type="http://schemas.openxmlformats.org/officeDocument/2006/relationships/slideLayout" Target="../slideLayouts/slideLayout82.xml"/><Relationship Id="rId27" Type="http://schemas.openxmlformats.org/officeDocument/2006/relationships/slideLayout" Target="../slideLayouts/slideLayout87.xml"/><Relationship Id="rId30"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0"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790270825"/>
      </p:ext>
    </p:extLst>
  </p:cSld>
  <p:clrMap bg1="lt1" tx1="dk1" bg2="lt2" tx2="dk2" accent1="accent1" accent2="accent2" accent3="accent3" accent4="accent4" accent5="accent5" accent6="accent6" hlink="hlink" folHlink="folHlink"/>
  <p:sldLayoutIdLst>
    <p:sldLayoutId id="2147484205" r:id="rId1"/>
    <p:sldLayoutId id="2147484187" r:id="rId2"/>
    <p:sldLayoutId id="2147484105" r:id="rId3"/>
    <p:sldLayoutId id="2147484182" r:id="rId4"/>
    <p:sldLayoutId id="2147484216" r:id="rId5"/>
    <p:sldLayoutId id="2147484130" r:id="rId6"/>
    <p:sldLayoutId id="2147484101" r:id="rId7"/>
    <p:sldLayoutId id="2147484102" r:id="rId8"/>
    <p:sldLayoutId id="2147484098" r:id="rId9"/>
    <p:sldLayoutId id="2147484212" r:id="rId10"/>
    <p:sldLayoutId id="2147484086" r:id="rId11"/>
    <p:sldLayoutId id="2147484211" r:id="rId12"/>
    <p:sldLayoutId id="2147484100" r:id="rId13"/>
    <p:sldLayoutId id="2147484213" r:id="rId14"/>
    <p:sldLayoutId id="2147484089" r:id="rId15"/>
    <p:sldLayoutId id="2147484215" r:id="rId16"/>
    <p:sldLayoutId id="2147484092" r:id="rId17"/>
    <p:sldLayoutId id="2147484190" r:id="rId18"/>
    <p:sldLayoutId id="2147484195" r:id="rId19"/>
    <p:sldLayoutId id="2147484209" r:id="rId20"/>
    <p:sldLayoutId id="2147484196" r:id="rId21"/>
    <p:sldLayoutId id="2147484208" r:id="rId22"/>
    <p:sldLayoutId id="2147484192" r:id="rId23"/>
    <p:sldLayoutId id="2147484093" r:id="rId24"/>
    <p:sldLayoutId id="2147484127" r:id="rId25"/>
    <p:sldLayoutId id="2147484128" r:id="rId26"/>
    <p:sldLayoutId id="2147484129" r:id="rId27"/>
    <p:sldLayoutId id="2147484203" r:id="rId28"/>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pos="7661" userDrawn="1">
          <p15:clr>
            <a:srgbClr val="5ACBF0"/>
          </p15:clr>
        </p15:guide>
        <p15:guide id="4" orient="horz" pos="4219" userDrawn="1">
          <p15:clr>
            <a:srgbClr val="5ACBF0"/>
          </p15:clr>
        </p15:guide>
        <p15:guide id="5" pos="749" userDrawn="1">
          <p15:clr>
            <a:srgbClr val="5ACBF0"/>
          </p15:clr>
        </p15:guide>
        <p15:guide id="6" pos="1325" userDrawn="1">
          <p15:clr>
            <a:srgbClr val="5ACBF0"/>
          </p15:clr>
        </p15:guide>
        <p15:guide id="7" pos="1901" userDrawn="1">
          <p15:clr>
            <a:srgbClr val="5ACBF0"/>
          </p15:clr>
        </p15:guide>
        <p15:guide id="8" pos="2477" userDrawn="1">
          <p15:clr>
            <a:srgbClr val="5ACBF0"/>
          </p15:clr>
        </p15:guide>
        <p15:guide id="9" pos="3053" userDrawn="1">
          <p15:clr>
            <a:srgbClr val="5ACBF0"/>
          </p15:clr>
        </p15:guide>
        <p15:guide id="10" pos="3629" userDrawn="1">
          <p15:clr>
            <a:srgbClr val="5ACBF0"/>
          </p15:clr>
        </p15:guide>
        <p15:guide id="11" pos="4205" userDrawn="1">
          <p15:clr>
            <a:srgbClr val="5ACBF0"/>
          </p15:clr>
        </p15:guide>
        <p15:guide id="12" pos="4781" userDrawn="1">
          <p15:clr>
            <a:srgbClr val="5ACBF0"/>
          </p15:clr>
        </p15:guide>
        <p15:guide id="13" pos="5357" userDrawn="1">
          <p15:clr>
            <a:srgbClr val="5ACBF0"/>
          </p15:clr>
        </p15:guide>
        <p15:guide id="14" pos="5933" userDrawn="1">
          <p15:clr>
            <a:srgbClr val="5ACBF0"/>
          </p15:clr>
        </p15:guide>
        <p15:guide id="15" pos="6509" userDrawn="1">
          <p15:clr>
            <a:srgbClr val="5ACBF0"/>
          </p15:clr>
        </p15:guide>
        <p15:guide id="16" pos="7085" userDrawn="1">
          <p15:clr>
            <a:srgbClr val="5ACBF0"/>
          </p15:clr>
        </p15:guide>
        <p15:guide id="17" orient="horz" pos="763" userDrawn="1">
          <p15:clr>
            <a:srgbClr val="5ACBF0"/>
          </p15:clr>
        </p15:guide>
        <p15:guide id="18" orient="horz" pos="1339" userDrawn="1">
          <p15:clr>
            <a:srgbClr val="5ACBF0"/>
          </p15:clr>
        </p15:guide>
        <p15:guide id="19" orient="horz" pos="1915" userDrawn="1">
          <p15:clr>
            <a:srgbClr val="5ACBF0"/>
          </p15:clr>
        </p15:guide>
        <p15:guide id="20" orient="horz" pos="2491" userDrawn="1">
          <p15:clr>
            <a:srgbClr val="5ACBF0"/>
          </p15:clr>
        </p15:guide>
        <p15:guide id="21" orient="horz" pos="3067" userDrawn="1">
          <p15:clr>
            <a:srgbClr val="5ACBF0"/>
          </p15:clr>
        </p15:guide>
        <p15:guide id="22" orient="horz" pos="3643" userDrawn="1">
          <p15:clr>
            <a:srgbClr val="5ACBF0"/>
          </p15:clr>
        </p15:guide>
        <p15:guide id="23" pos="288" userDrawn="1">
          <p15:clr>
            <a:srgbClr val="C35EA4"/>
          </p15:clr>
        </p15:guide>
        <p15:guide id="24" pos="7546" userDrawn="1">
          <p15:clr>
            <a:srgbClr val="C35EA4"/>
          </p15:clr>
        </p15:guide>
        <p15:guide id="25" orient="horz" pos="302" userDrawn="1">
          <p15:clr>
            <a:srgbClr val="C35EA4"/>
          </p15:clr>
        </p15:guide>
        <p15:guide id="26" orient="horz" pos="4104" userDrawn="1">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5" name="Picture 4"/>
          <p:cNvPicPr>
            <a:picLocks noChangeAspect="1"/>
          </p:cNvPicPr>
          <p:nvPr/>
        </p:nvPicPr>
        <p:blipFill>
          <a:blip r:embed="rId34"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2909468440"/>
      </p:ext>
    </p:extLst>
  </p:cSld>
  <p:clrMap bg1="lt1" tx1="dk1" bg2="lt2" tx2="dk2" accent1="accent1" accent2="accent2" accent3="accent3" accent4="accent4" accent5="accent5" accent6="accent6" hlink="hlink" folHlink="folHlink"/>
  <p:sldLayoutIdLst>
    <p:sldLayoutId id="2147484218" r:id="rId1"/>
    <p:sldLayoutId id="2147484219" r:id="rId2"/>
    <p:sldLayoutId id="2147484220" r:id="rId3"/>
    <p:sldLayoutId id="2147484221" r:id="rId4"/>
    <p:sldLayoutId id="2147484222" r:id="rId5"/>
    <p:sldLayoutId id="2147484223" r:id="rId6"/>
    <p:sldLayoutId id="2147484224" r:id="rId7"/>
    <p:sldLayoutId id="2147484225" r:id="rId8"/>
    <p:sldLayoutId id="2147484226" r:id="rId9"/>
    <p:sldLayoutId id="2147484227" r:id="rId10"/>
    <p:sldLayoutId id="2147484228" r:id="rId11"/>
    <p:sldLayoutId id="2147484229" r:id="rId12"/>
    <p:sldLayoutId id="2147484230" r:id="rId13"/>
    <p:sldLayoutId id="2147484231" r:id="rId14"/>
    <p:sldLayoutId id="2147484232" r:id="rId15"/>
    <p:sldLayoutId id="2147484233" r:id="rId16"/>
    <p:sldLayoutId id="2147484234" r:id="rId17"/>
    <p:sldLayoutId id="2147484235" r:id="rId18"/>
    <p:sldLayoutId id="2147484236" r:id="rId19"/>
    <p:sldLayoutId id="2147484237" r:id="rId20"/>
    <p:sldLayoutId id="2147484238" r:id="rId21"/>
    <p:sldLayoutId id="2147484239" r:id="rId22"/>
    <p:sldLayoutId id="2147484240" r:id="rId23"/>
    <p:sldLayoutId id="2147484241" r:id="rId24"/>
    <p:sldLayoutId id="2147484242" r:id="rId25"/>
    <p:sldLayoutId id="2147484243" r:id="rId26"/>
    <p:sldLayoutId id="2147484244" r:id="rId27"/>
    <p:sldLayoutId id="2147484245" r:id="rId28"/>
    <p:sldLayoutId id="2147484246" r:id="rId29"/>
    <p:sldLayoutId id="2147484247" r:id="rId30"/>
    <p:sldLayoutId id="2147484248" r:id="rId31"/>
    <p:sldLayoutId id="2147484249" r:id="rId3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5"/>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1"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1" cstate="screen">
            <a:extLst>
              <a:ext uri="{28A0092B-C50C-407E-A947-70E740481C1C}">
                <a14:useLocalDpi xmlns:a14="http://schemas.microsoft.com/office/drawing/2010/main"/>
              </a:ext>
            </a:extLst>
          </a:blip>
          <a:stretch>
            <a:fillRect/>
          </a:stretch>
        </p:blipFill>
        <p:spPr>
          <a:xfrm rot="5400000">
            <a:off x="10532395" y="1944336"/>
            <a:ext cx="4298019" cy="409351"/>
          </a:xfrm>
          <a:prstGeom prst="rect">
            <a:avLst/>
          </a:prstGeom>
        </p:spPr>
      </p:pic>
    </p:spTree>
    <p:extLst>
      <p:ext uri="{BB962C8B-B14F-4D97-AF65-F5344CB8AC3E}">
        <p14:creationId xmlns:p14="http://schemas.microsoft.com/office/powerpoint/2010/main" val="1339197069"/>
      </p:ext>
    </p:extLst>
  </p:cSld>
  <p:clrMap bg1="lt1" tx1="dk1" bg2="lt2" tx2="dk2" accent1="accent1" accent2="accent2" accent3="accent3" accent4="accent4" accent5="accent5" accent6="accent6" hlink="hlink" folHlink="folHlink"/>
  <p:sldLayoutIdLst>
    <p:sldLayoutId id="2147484251" r:id="rId1"/>
    <p:sldLayoutId id="2147484252" r:id="rId2"/>
    <p:sldLayoutId id="2147484253" r:id="rId3"/>
    <p:sldLayoutId id="2147484254" r:id="rId4"/>
    <p:sldLayoutId id="2147484255" r:id="rId5"/>
    <p:sldLayoutId id="2147484256" r:id="rId6"/>
    <p:sldLayoutId id="2147484257" r:id="rId7"/>
    <p:sldLayoutId id="2147484258" r:id="rId8"/>
    <p:sldLayoutId id="2147484259" r:id="rId9"/>
    <p:sldLayoutId id="2147484260" r:id="rId10"/>
    <p:sldLayoutId id="2147484261" r:id="rId11"/>
    <p:sldLayoutId id="2147484262" r:id="rId12"/>
    <p:sldLayoutId id="2147484263" r:id="rId13"/>
    <p:sldLayoutId id="2147484264" r:id="rId14"/>
    <p:sldLayoutId id="2147484265" r:id="rId15"/>
    <p:sldLayoutId id="2147484266" r:id="rId16"/>
    <p:sldLayoutId id="2147484267" r:id="rId17"/>
    <p:sldLayoutId id="2147484268" r:id="rId18"/>
    <p:sldLayoutId id="2147484269" r:id="rId19"/>
    <p:sldLayoutId id="2147484270" r:id="rId20"/>
    <p:sldLayoutId id="2147484271" r:id="rId21"/>
    <p:sldLayoutId id="2147484272" r:id="rId22"/>
    <p:sldLayoutId id="2147484273" r:id="rId23"/>
    <p:sldLayoutId id="2147484274" r:id="rId24"/>
    <p:sldLayoutId id="2147484275" r:id="rId25"/>
    <p:sldLayoutId id="2147484276" r:id="rId26"/>
    <p:sldLayoutId id="2147484277" r:id="rId27"/>
    <p:sldLayoutId id="2147484278" r:id="rId28"/>
    <p:sldLayoutId id="2147484279" r:id="rId29"/>
  </p:sldLayoutIdLst>
  <p:transition>
    <p:fade/>
  </p:transition>
  <p:timing>
    <p:tnLst>
      <p:par>
        <p:cTn id="1" dur="indefinite" restart="never" nodeType="tmRoot"/>
      </p:par>
    </p:tnLst>
  </p:timing>
  <p:txStyles>
    <p:titleStyle>
      <a:lvl1pPr algn="l" defTabSz="932563" rtl="0" eaLnBrk="1" latinLnBrk="0" hangingPunct="1">
        <a:lnSpc>
          <a:spcPct val="90000"/>
        </a:lnSpc>
        <a:spcBef>
          <a:spcPct val="0"/>
        </a:spcBef>
        <a:buNone/>
        <a:defRPr lang="en-US" sz="5399"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4" marR="0" indent="-342834" algn="l" defTabSz="932563"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3999" kern="1200" spc="0" baseline="0">
          <a:gradFill>
            <a:gsLst>
              <a:gs pos="1250">
                <a:schemeClr val="tx1"/>
              </a:gs>
              <a:gs pos="100000">
                <a:schemeClr val="tx1"/>
              </a:gs>
            </a:gsLst>
            <a:lin ang="5400000" scaled="0"/>
          </a:gradFill>
          <a:latin typeface="+mj-lt"/>
          <a:ea typeface="+mn-ea"/>
          <a:cs typeface="+mn-cs"/>
        </a:defRPr>
      </a:lvl1pPr>
      <a:lvl2pPr marL="584088" marR="0" indent="-241253" algn="l" defTabSz="932563"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799946" marR="0" indent="-228557" algn="l" defTabSz="932563"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503" marR="0" indent="-228557" algn="l" defTabSz="932563"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058" marR="0" indent="-228557" algn="l" defTabSz="932563"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4548"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30"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112"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94"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3" rtl="0" eaLnBrk="1" latinLnBrk="0" hangingPunct="1">
        <a:defRPr sz="1800" kern="1200">
          <a:solidFill>
            <a:schemeClr val="tx1"/>
          </a:solidFill>
          <a:latin typeface="+mn-lt"/>
          <a:ea typeface="+mn-ea"/>
          <a:cs typeface="+mn-cs"/>
        </a:defRPr>
      </a:lvl1pPr>
      <a:lvl2pPr marL="466281" algn="l" defTabSz="932563" rtl="0" eaLnBrk="1" latinLnBrk="0" hangingPunct="1">
        <a:defRPr sz="1800" kern="1200">
          <a:solidFill>
            <a:schemeClr val="tx1"/>
          </a:solidFill>
          <a:latin typeface="+mn-lt"/>
          <a:ea typeface="+mn-ea"/>
          <a:cs typeface="+mn-cs"/>
        </a:defRPr>
      </a:lvl2pPr>
      <a:lvl3pPr marL="932563" algn="l" defTabSz="932563" rtl="0" eaLnBrk="1" latinLnBrk="0" hangingPunct="1">
        <a:defRPr sz="1800" kern="1200">
          <a:solidFill>
            <a:schemeClr val="tx1"/>
          </a:solidFill>
          <a:latin typeface="+mn-lt"/>
          <a:ea typeface="+mn-ea"/>
          <a:cs typeface="+mn-cs"/>
        </a:defRPr>
      </a:lvl3pPr>
      <a:lvl4pPr marL="1398844" algn="l" defTabSz="932563" rtl="0" eaLnBrk="1" latinLnBrk="0" hangingPunct="1">
        <a:defRPr sz="1800" kern="1200">
          <a:solidFill>
            <a:schemeClr val="tx1"/>
          </a:solidFill>
          <a:latin typeface="+mn-lt"/>
          <a:ea typeface="+mn-ea"/>
          <a:cs typeface="+mn-cs"/>
        </a:defRPr>
      </a:lvl4pPr>
      <a:lvl5pPr marL="1865126" algn="l" defTabSz="932563" rtl="0" eaLnBrk="1" latinLnBrk="0" hangingPunct="1">
        <a:defRPr sz="1800" kern="1200">
          <a:solidFill>
            <a:schemeClr val="tx1"/>
          </a:solidFill>
          <a:latin typeface="+mn-lt"/>
          <a:ea typeface="+mn-ea"/>
          <a:cs typeface="+mn-cs"/>
        </a:defRPr>
      </a:lvl5pPr>
      <a:lvl6pPr marL="2331408" algn="l" defTabSz="932563" rtl="0" eaLnBrk="1" latinLnBrk="0" hangingPunct="1">
        <a:defRPr sz="1800" kern="1200">
          <a:solidFill>
            <a:schemeClr val="tx1"/>
          </a:solidFill>
          <a:latin typeface="+mn-lt"/>
          <a:ea typeface="+mn-ea"/>
          <a:cs typeface="+mn-cs"/>
        </a:defRPr>
      </a:lvl6pPr>
      <a:lvl7pPr marL="2797689" algn="l" defTabSz="932563" rtl="0" eaLnBrk="1" latinLnBrk="0" hangingPunct="1">
        <a:defRPr sz="1800" kern="1200">
          <a:solidFill>
            <a:schemeClr val="tx1"/>
          </a:solidFill>
          <a:latin typeface="+mn-lt"/>
          <a:ea typeface="+mn-ea"/>
          <a:cs typeface="+mn-cs"/>
        </a:defRPr>
      </a:lvl7pPr>
      <a:lvl8pPr marL="3263970" algn="l" defTabSz="932563" rtl="0" eaLnBrk="1" latinLnBrk="0" hangingPunct="1">
        <a:defRPr sz="1800" kern="1200">
          <a:solidFill>
            <a:schemeClr val="tx1"/>
          </a:solidFill>
          <a:latin typeface="+mn-lt"/>
          <a:ea typeface="+mn-ea"/>
          <a:cs typeface="+mn-cs"/>
        </a:defRPr>
      </a:lvl8pPr>
      <a:lvl9pPr marL="3730253" algn="l" defTabSz="932563"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9.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1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5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1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xml"/><Relationship Id="rId1" Type="http://schemas.openxmlformats.org/officeDocument/2006/relationships/slideLayout" Target="../slideLayouts/slideLayout38.xml"/></Relationships>
</file>

<file path=ppt/slides/_rels/slide1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8.xml"/></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6.xml"/><Relationship Id="rId1" Type="http://schemas.openxmlformats.org/officeDocument/2006/relationships/slideLayout" Target="../slideLayouts/slideLayout38.xml"/></Relationships>
</file>

<file path=ppt/slides/_rels/slide1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3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2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8.xml"/><Relationship Id="rId1" Type="http://schemas.openxmlformats.org/officeDocument/2006/relationships/slideLayout" Target="../slideLayouts/slideLayout5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8.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8.xml"/></Relationships>
</file>

<file path=ppt/slides/_rels/slide3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45.xml"/></Relationships>
</file>

<file path=ppt/slides/_rels/slide3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2.xml"/><Relationship Id="rId1" Type="http://schemas.openxmlformats.org/officeDocument/2006/relationships/slideLayout" Target="../slideLayouts/slideLayout45.xml"/></Relationships>
</file>

<file path=ppt/slides/_rels/slide3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3.xml"/><Relationship Id="rId1" Type="http://schemas.openxmlformats.org/officeDocument/2006/relationships/slideLayout" Target="../slideLayouts/slideLayout45.xml"/></Relationships>
</file>

<file path=ppt/slides/_rels/slide3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4.xml"/><Relationship Id="rId1" Type="http://schemas.openxmlformats.org/officeDocument/2006/relationships/slideLayout" Target="../slideLayouts/slideLayout45.xml"/></Relationships>
</file>

<file path=ppt/slides/_rels/slide3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5.xml"/><Relationship Id="rId1" Type="http://schemas.openxmlformats.org/officeDocument/2006/relationships/slideLayout" Target="../slideLayouts/slideLayout45.xml"/></Relationships>
</file>

<file path=ppt/slides/_rels/slide35.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6.xml"/><Relationship Id="rId1" Type="http://schemas.openxmlformats.org/officeDocument/2006/relationships/slideLayout" Target="../slideLayouts/slideLayout45.xml"/></Relationships>
</file>

<file path=ppt/slides/_rels/slide3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7.xml"/><Relationship Id="rId1" Type="http://schemas.openxmlformats.org/officeDocument/2006/relationships/slideLayout" Target="../slideLayouts/slideLayout45.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5.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5.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8.xml"/></Relationships>
</file>

<file path=ppt/slides/_rels/slide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38.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3.xml"/></Relationships>
</file>

<file path=ppt/slides/_rels/slide4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2.xml"/><Relationship Id="rId1" Type="http://schemas.openxmlformats.org/officeDocument/2006/relationships/slideLayout" Target="../slideLayouts/slideLayout38.xml"/></Relationships>
</file>

<file path=ppt/slides/_rels/slide4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3.xml"/><Relationship Id="rId1" Type="http://schemas.openxmlformats.org/officeDocument/2006/relationships/slideLayout" Target="../slideLayouts/slideLayout38.xml"/></Relationships>
</file>

<file path=ppt/slides/_rels/slide4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38.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8.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8.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47.xml.rels><?xml version="1.0" encoding="UTF-8" standalone="yes"?>
<Relationships xmlns="http://schemas.openxmlformats.org/package/2006/relationships"><Relationship Id="rId3" Type="http://schemas.openxmlformats.org/officeDocument/2006/relationships/hyperlink" Target="mailto:Ed.Dale@ey.com" TargetMode="External"/><Relationship Id="rId2" Type="http://schemas.openxmlformats.org/officeDocument/2006/relationships/notesSlide" Target="../notesSlides/notesSlide26.xml"/><Relationship Id="rId1" Type="http://schemas.openxmlformats.org/officeDocument/2006/relationships/slideLayout" Target="../slideLayouts/slideLayout30.xml"/><Relationship Id="rId5" Type="http://schemas.openxmlformats.org/officeDocument/2006/relationships/hyperlink" Target="mailto:Pat.Velderman@microsoft.com" TargetMode="External"/><Relationship Id="rId4" Type="http://schemas.openxmlformats.org/officeDocument/2006/relationships/hyperlink" Target="http://www.linkedin.com/in/eddale/" TargetMode="Externa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4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7.xml"/><Relationship Id="rId1" Type="http://schemas.openxmlformats.org/officeDocument/2006/relationships/slideLayout" Target="../slideLayouts/slideLayout9.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38.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9.xml"/></Relationships>
</file>

<file path=ppt/slides/_rels/slide5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9.xml"/><Relationship Id="rId1" Type="http://schemas.openxmlformats.org/officeDocument/2006/relationships/slideLayout" Target="../slideLayouts/slideLayout85.xml"/></Relationships>
</file>

<file path=ppt/slides/_rels/slide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3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754545201"/>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74638" y="449262"/>
            <a:ext cx="11887200" cy="1831975"/>
          </a:xfrm>
        </p:spPr>
        <p:txBody>
          <a:bodyPr/>
          <a:lstStyle/>
          <a:p>
            <a:r>
              <a:rPr lang="en-GB" dirty="0"/>
              <a:t>The right content is available in the </a:t>
            </a:r>
            <a:r>
              <a:rPr lang="en-GB" dirty="0" smtClean="0"/>
              <a:t>index.</a:t>
            </a:r>
            <a:r>
              <a:rPr lang="en-GB" dirty="0"/>
              <a:t/>
            </a:r>
            <a:br>
              <a:rPr lang="en-GB" dirty="0"/>
            </a:br>
            <a:r>
              <a:rPr lang="en-GB" sz="5000" dirty="0" smtClean="0"/>
              <a:t/>
            </a:r>
            <a:br>
              <a:rPr lang="en-GB" sz="5000" dirty="0" smtClean="0"/>
            </a:br>
            <a:r>
              <a:rPr lang="en-GB" dirty="0" smtClean="0"/>
              <a:t>Content </a:t>
            </a:r>
            <a:r>
              <a:rPr lang="en-GB" dirty="0"/>
              <a:t>is optimized </a:t>
            </a:r>
            <a:r>
              <a:rPr lang="en-GB" dirty="0" smtClean="0"/>
              <a:t/>
            </a:r>
            <a:br>
              <a:rPr lang="en-GB" dirty="0" smtClean="0"/>
            </a:br>
            <a:r>
              <a:rPr lang="en-GB" dirty="0" smtClean="0"/>
              <a:t>for search.</a:t>
            </a:r>
            <a:r>
              <a:rPr lang="en-GB" dirty="0"/>
              <a:t/>
            </a:r>
            <a:br>
              <a:rPr lang="en-GB" dirty="0"/>
            </a:br>
            <a:endParaRPr lang="en-US" dirty="0"/>
          </a:p>
        </p:txBody>
      </p:sp>
    </p:spTree>
    <p:extLst>
      <p:ext uri="{BB962C8B-B14F-4D97-AF65-F5344CB8AC3E}">
        <p14:creationId xmlns:p14="http://schemas.microsoft.com/office/powerpoint/2010/main" val="3790971526"/>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rotWithShape="1">
          <a:blip r:embed="rId2" cstate="print"/>
          <a:srcRect l="11108" t="16150" b="9768"/>
          <a:stretch/>
        </p:blipFill>
        <p:spPr bwMode="auto">
          <a:xfrm>
            <a:off x="0" y="0"/>
            <a:ext cx="12436475" cy="6994526"/>
          </a:xfrm>
          <a:prstGeom prst="rect">
            <a:avLst/>
          </a:prstGeom>
          <a:noFill/>
          <a:ln w="9525">
            <a:noFill/>
            <a:miter lim="800000"/>
            <a:headEnd/>
            <a:tailEnd/>
          </a:ln>
        </p:spPr>
      </p:pic>
      <p:sp>
        <p:nvSpPr>
          <p:cNvPr id="5" name="Rectangle 4"/>
          <p:cNvSpPr/>
          <p:nvPr/>
        </p:nvSpPr>
        <p:spPr bwMode="auto">
          <a:xfrm>
            <a:off x="198437" y="220662"/>
            <a:ext cx="11965763" cy="4116388"/>
          </a:xfrm>
          <a:prstGeom prst="rect">
            <a:avLst/>
          </a:prstGeom>
          <a:solidFill>
            <a:schemeClr val="bg1">
              <a:alpha val="82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 name="Title 1"/>
          <p:cNvSpPr>
            <a:spLocks noGrp="1"/>
          </p:cNvSpPr>
          <p:nvPr>
            <p:ph type="title"/>
          </p:nvPr>
        </p:nvSpPr>
        <p:spPr>
          <a:xfrm>
            <a:off x="388935" y="450850"/>
            <a:ext cx="11775265" cy="917575"/>
          </a:xfrm>
        </p:spPr>
        <p:txBody>
          <a:bodyPr/>
          <a:lstStyle/>
          <a:p>
            <a:r>
              <a:rPr lang="en-US" dirty="0" smtClean="0"/>
              <a:t>Search log analysis </a:t>
            </a:r>
            <a:r>
              <a:rPr lang="en-US" dirty="0"/>
              <a:t>—</a:t>
            </a:r>
            <a:r>
              <a:rPr lang="en-US" dirty="0" smtClean="0">
                <a:latin typeface="Arial"/>
                <a:cs typeface="Arial"/>
              </a:rPr>
              <a:t> </a:t>
            </a:r>
            <a:r>
              <a:rPr lang="en-US" dirty="0" smtClean="0"/>
              <a:t>core questions</a:t>
            </a:r>
            <a:endParaRPr lang="en-US" dirty="0"/>
          </a:p>
        </p:txBody>
      </p:sp>
      <p:sp>
        <p:nvSpPr>
          <p:cNvPr id="3" name="Content Placeholder 2"/>
          <p:cNvSpPr>
            <a:spLocks noGrp="1"/>
          </p:cNvSpPr>
          <p:nvPr>
            <p:ph type="body" sz="quarter" idx="10"/>
          </p:nvPr>
        </p:nvSpPr>
        <p:spPr>
          <a:xfrm>
            <a:off x="886600" y="1746250"/>
            <a:ext cx="10896600" cy="2843855"/>
          </a:xfrm>
        </p:spPr>
        <p:txBody>
          <a:bodyPr/>
          <a:lstStyle/>
          <a:p>
            <a:r>
              <a:rPr lang="en-US" sz="4800" dirty="0" smtClean="0"/>
              <a:t>What are people looking for?</a:t>
            </a:r>
          </a:p>
          <a:p>
            <a:r>
              <a:rPr lang="en-US" sz="4800" dirty="0" smtClean="0"/>
              <a:t>Are they finding what they need?</a:t>
            </a:r>
          </a:p>
          <a:p>
            <a:r>
              <a:rPr lang="en-US" sz="4800" dirty="0" smtClean="0"/>
              <a:t>If they aren’t, what can we do to help?</a:t>
            </a:r>
            <a:endParaRPr lang="en-US" sz="4800" dirty="0"/>
          </a:p>
        </p:txBody>
      </p:sp>
    </p:spTree>
    <p:extLst>
      <p:ext uri="{BB962C8B-B14F-4D97-AF65-F5344CB8AC3E}">
        <p14:creationId xmlns:p14="http://schemas.microsoft.com/office/powerpoint/2010/main" val="604106702"/>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are people </a:t>
            </a:r>
            <a:br>
              <a:rPr lang="en-US" dirty="0" smtClean="0"/>
            </a:br>
            <a:r>
              <a:rPr lang="en-US" dirty="0" smtClean="0"/>
              <a:t>looking for?</a:t>
            </a:r>
            <a:endParaRPr lang="en-US" dirty="0"/>
          </a:p>
        </p:txBody>
      </p:sp>
    </p:spTree>
    <p:extLst>
      <p:ext uri="{BB962C8B-B14F-4D97-AF65-F5344CB8AC3E}">
        <p14:creationId xmlns:p14="http://schemas.microsoft.com/office/powerpoint/2010/main" val="4211103260"/>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are people looking for?</a:t>
            </a:r>
            <a:endParaRPr lang="en-US" dirty="0"/>
          </a:p>
        </p:txBody>
      </p:sp>
      <p:sp>
        <p:nvSpPr>
          <p:cNvPr id="3" name="Content Placeholder 2"/>
          <p:cNvSpPr>
            <a:spLocks noGrp="1"/>
          </p:cNvSpPr>
          <p:nvPr>
            <p:ph type="body" sz="quarter" idx="11"/>
          </p:nvPr>
        </p:nvSpPr>
        <p:spPr>
          <a:xfrm>
            <a:off x="274639" y="1212849"/>
            <a:ext cx="11889564" cy="3323987"/>
          </a:xfrm>
        </p:spPr>
        <p:txBody>
          <a:bodyPr/>
          <a:lstStyle/>
          <a:p>
            <a:pPr marL="0" indent="0">
              <a:buNone/>
            </a:pPr>
            <a:r>
              <a:rPr lang="en-US" dirty="0" smtClean="0"/>
              <a:t>Approximately 3,000 terms showed up consistently every month over a 12-month period.</a:t>
            </a:r>
          </a:p>
          <a:p>
            <a:pPr marL="0" indent="0">
              <a:buNone/>
            </a:pPr>
            <a:r>
              <a:rPr lang="en-US" dirty="0" smtClean="0"/>
              <a:t>Of these, 175 consistently ranked in the top 500.</a:t>
            </a:r>
          </a:p>
          <a:p>
            <a:endParaRPr lang="en-US" dirty="0" smtClean="0"/>
          </a:p>
          <a:p>
            <a:endParaRPr lang="en-US" dirty="0"/>
          </a:p>
        </p:txBody>
      </p:sp>
      <p:graphicFrame>
        <p:nvGraphicFramePr>
          <p:cNvPr id="5" name="Content Placeholder 3"/>
          <p:cNvGraphicFramePr>
            <a:graphicFrameLocks/>
          </p:cNvGraphicFramePr>
          <p:nvPr>
            <p:extLst/>
          </p:nvPr>
        </p:nvGraphicFramePr>
        <p:xfrm>
          <a:off x="-3459163" y="3219444"/>
          <a:ext cx="14447838" cy="318237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922463146"/>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aren’t they finding what they need?</a:t>
            </a:r>
            <a:endParaRPr lang="en-US" dirty="0"/>
          </a:p>
        </p:txBody>
      </p:sp>
      <p:sp>
        <p:nvSpPr>
          <p:cNvPr id="3" name="Content Placeholder 2"/>
          <p:cNvSpPr>
            <a:spLocks noGrp="1"/>
          </p:cNvSpPr>
          <p:nvPr>
            <p:ph type="body" sz="quarter" idx="11"/>
          </p:nvPr>
        </p:nvSpPr>
        <p:spPr>
          <a:xfrm>
            <a:off x="274639" y="1212849"/>
            <a:ext cx="11889564" cy="5478423"/>
          </a:xfrm>
        </p:spPr>
        <p:txBody>
          <a:bodyPr/>
          <a:lstStyle/>
          <a:p>
            <a:pPr marL="0" indent="0">
              <a:buNone/>
            </a:pPr>
            <a:r>
              <a:rPr lang="en-US" dirty="0" smtClean="0"/>
              <a:t>Not all content sources are included in the index.</a:t>
            </a:r>
          </a:p>
          <a:p>
            <a:pPr marL="0" indent="0">
              <a:buNone/>
            </a:pPr>
            <a:r>
              <a:rPr lang="en-US" dirty="0" smtClean="0"/>
              <a:t>Content is not optimized for search.</a:t>
            </a:r>
          </a:p>
          <a:p>
            <a:pPr marL="0" indent="0">
              <a:buNone/>
            </a:pPr>
            <a:r>
              <a:rPr lang="en-US" dirty="0" smtClean="0"/>
              <a:t>There are content gaps.</a:t>
            </a:r>
          </a:p>
          <a:p>
            <a:pPr marL="0" indent="0">
              <a:buNone/>
            </a:pPr>
            <a:r>
              <a:rPr lang="en-US" dirty="0" smtClean="0"/>
              <a:t>Search queries are poorly constructed.</a:t>
            </a:r>
          </a:p>
          <a:p>
            <a:endParaRPr lang="en-US" dirty="0" smtClean="0"/>
          </a:p>
          <a:p>
            <a:endParaRPr lang="en-US" dirty="0" smtClean="0"/>
          </a:p>
          <a:p>
            <a:endParaRPr lang="en-US" dirty="0" smtClean="0"/>
          </a:p>
          <a:p>
            <a:endParaRPr lang="en-US" dirty="0"/>
          </a:p>
        </p:txBody>
      </p:sp>
      <p:pic>
        <p:nvPicPr>
          <p:cNvPr id="1027" name="Picture 3"/>
          <p:cNvPicPr>
            <a:picLocks noChangeAspect="1" noChangeArrowheads="1"/>
          </p:cNvPicPr>
          <p:nvPr/>
        </p:nvPicPr>
        <p:blipFill rotWithShape="1">
          <a:blip r:embed="rId2" cstate="print"/>
          <a:srcRect t="12451" b="53684"/>
          <a:stretch/>
        </p:blipFill>
        <p:spPr bwMode="auto">
          <a:xfrm>
            <a:off x="-592138" y="4095750"/>
            <a:ext cx="13639800" cy="2955925"/>
          </a:xfrm>
          <a:prstGeom prst="rect">
            <a:avLst/>
          </a:prstGeom>
          <a:noFill/>
          <a:ln w="9525">
            <a:noFill/>
            <a:miter lim="800000"/>
            <a:headEnd/>
            <a:tailEnd/>
          </a:ln>
          <a:effectLst/>
        </p:spPr>
      </p:pic>
    </p:spTree>
    <p:extLst>
      <p:ext uri="{BB962C8B-B14F-4D97-AF65-F5344CB8AC3E}">
        <p14:creationId xmlns:p14="http://schemas.microsoft.com/office/powerpoint/2010/main" val="3045294875"/>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Improving results — expand the index</a:t>
            </a:r>
            <a:endParaRPr lang="en-US" dirty="0"/>
          </a:p>
        </p:txBody>
      </p:sp>
      <p:sp>
        <p:nvSpPr>
          <p:cNvPr id="3" name="Content Placeholder 2"/>
          <p:cNvSpPr>
            <a:spLocks noGrp="1"/>
          </p:cNvSpPr>
          <p:nvPr>
            <p:ph type="body" sz="quarter" idx="11"/>
          </p:nvPr>
        </p:nvSpPr>
        <p:spPr>
          <a:xfrm>
            <a:off x="274639" y="1212849"/>
            <a:ext cx="11889564" cy="2308324"/>
          </a:xfrm>
        </p:spPr>
        <p:txBody>
          <a:bodyPr/>
          <a:lstStyle/>
          <a:p>
            <a:pPr marL="0" indent="0">
              <a:buNone/>
            </a:pPr>
            <a:r>
              <a:rPr lang="en-US" dirty="0" smtClean="0"/>
              <a:t>We used subject matter resources to identify the “best” links for our search results.</a:t>
            </a:r>
          </a:p>
          <a:p>
            <a:pPr lvl="1"/>
            <a:r>
              <a:rPr lang="en-US" dirty="0" smtClean="0"/>
              <a:t>Migrated some content to an indexed source</a:t>
            </a:r>
          </a:p>
          <a:p>
            <a:pPr lvl="1"/>
            <a:r>
              <a:rPr lang="en-US" dirty="0" smtClean="0"/>
              <a:t>Created links in indexed sources with carefully selected keywords</a:t>
            </a:r>
          </a:p>
          <a:p>
            <a:pPr lvl="1"/>
            <a:r>
              <a:rPr lang="en-US" dirty="0" smtClean="0"/>
              <a:t>Developed a prioritized list of sources to be considered for indexing</a:t>
            </a:r>
            <a:endParaRPr lang="en-US" dirty="0"/>
          </a:p>
        </p:txBody>
      </p:sp>
      <p:sp>
        <p:nvSpPr>
          <p:cNvPr id="10" name="Can 9"/>
          <p:cNvSpPr/>
          <p:nvPr/>
        </p:nvSpPr>
        <p:spPr>
          <a:xfrm>
            <a:off x="8912807" y="3730413"/>
            <a:ext cx="1243648" cy="1010320"/>
          </a:xfrm>
          <a:prstGeom prst="can">
            <a:avLst/>
          </a:prstGeom>
        </p:spPr>
        <p:style>
          <a:lnRef idx="2">
            <a:schemeClr val="accent1">
              <a:shade val="50000"/>
            </a:schemeClr>
          </a:lnRef>
          <a:fillRef idx="1">
            <a:schemeClr val="accent1"/>
          </a:fillRef>
          <a:effectRef idx="0">
            <a:schemeClr val="accent1"/>
          </a:effectRef>
          <a:fontRef idx="minor">
            <a:schemeClr val="lt1"/>
          </a:fontRef>
        </p:style>
        <p:txBody>
          <a:bodyPr lIns="111026" tIns="55513" rIns="111026" bIns="55513" rtlCol="0" anchor="ctr"/>
          <a:lstStyle/>
          <a:p>
            <a:pPr algn="ctr"/>
            <a:endParaRPr lang="en-US">
              <a:solidFill>
                <a:srgbClr val="FFFFFF"/>
              </a:solidFill>
            </a:endParaRPr>
          </a:p>
        </p:txBody>
      </p:sp>
      <p:sp>
        <p:nvSpPr>
          <p:cNvPr id="11" name="Can 10"/>
          <p:cNvSpPr/>
          <p:nvPr/>
        </p:nvSpPr>
        <p:spPr>
          <a:xfrm>
            <a:off x="9534631" y="4118998"/>
            <a:ext cx="1243648" cy="1010320"/>
          </a:xfrm>
          <a:prstGeom prst="can">
            <a:avLst/>
          </a:prstGeom>
        </p:spPr>
        <p:style>
          <a:lnRef idx="2">
            <a:schemeClr val="accent1">
              <a:shade val="50000"/>
            </a:schemeClr>
          </a:lnRef>
          <a:fillRef idx="1">
            <a:schemeClr val="accent1"/>
          </a:fillRef>
          <a:effectRef idx="0">
            <a:schemeClr val="accent1"/>
          </a:effectRef>
          <a:fontRef idx="minor">
            <a:schemeClr val="lt1"/>
          </a:fontRef>
        </p:style>
        <p:txBody>
          <a:bodyPr lIns="111026" tIns="55513" rIns="111026" bIns="55513" rtlCol="0" anchor="ctr"/>
          <a:lstStyle/>
          <a:p>
            <a:pPr algn="ctr"/>
            <a:endParaRPr lang="en-US">
              <a:solidFill>
                <a:srgbClr val="FFFFFF"/>
              </a:solidFill>
            </a:endParaRPr>
          </a:p>
        </p:txBody>
      </p:sp>
      <p:sp>
        <p:nvSpPr>
          <p:cNvPr id="12" name="Can 11"/>
          <p:cNvSpPr/>
          <p:nvPr/>
        </p:nvSpPr>
        <p:spPr>
          <a:xfrm>
            <a:off x="9120081" y="4585300"/>
            <a:ext cx="1243648" cy="1010320"/>
          </a:xfrm>
          <a:prstGeom prst="can">
            <a:avLst/>
          </a:prstGeom>
        </p:spPr>
        <p:style>
          <a:lnRef idx="2">
            <a:schemeClr val="accent1">
              <a:shade val="50000"/>
            </a:schemeClr>
          </a:lnRef>
          <a:fillRef idx="1">
            <a:schemeClr val="accent1"/>
          </a:fillRef>
          <a:effectRef idx="0">
            <a:schemeClr val="accent1"/>
          </a:effectRef>
          <a:fontRef idx="minor">
            <a:schemeClr val="lt1"/>
          </a:fontRef>
        </p:style>
        <p:txBody>
          <a:bodyPr lIns="111026" tIns="55513" rIns="111026" bIns="55513" rtlCol="0" anchor="ctr"/>
          <a:lstStyle/>
          <a:p>
            <a:pPr algn="ctr"/>
            <a:endParaRPr lang="en-US">
              <a:solidFill>
                <a:srgbClr val="FFFFFF"/>
              </a:solidFill>
            </a:endParaRPr>
          </a:p>
        </p:txBody>
      </p:sp>
      <p:grpSp>
        <p:nvGrpSpPr>
          <p:cNvPr id="21" name="Group 20"/>
          <p:cNvGrpSpPr/>
          <p:nvPr/>
        </p:nvGrpSpPr>
        <p:grpSpPr>
          <a:xfrm>
            <a:off x="1865471" y="4118997"/>
            <a:ext cx="5653567" cy="2520000"/>
            <a:chOff x="1752600" y="4038599"/>
            <a:chExt cx="4156822" cy="2470813"/>
          </a:xfrm>
        </p:grpSpPr>
        <p:sp>
          <p:nvSpPr>
            <p:cNvPr id="4" name="Flowchart: Connector 3"/>
            <p:cNvSpPr/>
            <p:nvPr/>
          </p:nvSpPr>
          <p:spPr>
            <a:xfrm>
              <a:off x="4056575" y="4038599"/>
              <a:ext cx="1852847" cy="2470813"/>
            </a:xfrm>
            <a:prstGeom prst="flowChartConnector">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rgbClr val="FFFFFF"/>
                  </a:solidFill>
                </a:rPr>
                <a:t>Indexed content</a:t>
              </a:r>
              <a:endParaRPr lang="en-US" dirty="0">
                <a:solidFill>
                  <a:srgbClr val="FFFFFF"/>
                </a:solidFill>
              </a:endParaRPr>
            </a:p>
          </p:txBody>
        </p:sp>
        <p:sp>
          <p:nvSpPr>
            <p:cNvPr id="5" name="Can 4"/>
            <p:cNvSpPr/>
            <p:nvPr/>
          </p:nvSpPr>
          <p:spPr>
            <a:xfrm>
              <a:off x="1752600" y="5181600"/>
              <a:ext cx="914400" cy="990600"/>
            </a:xfrm>
            <a:prstGeom prst="ca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900" dirty="0">
                  <a:solidFill>
                    <a:srgbClr val="FFFFFF"/>
                  </a:solidFill>
                </a:rPr>
                <a:t>Migrate content</a:t>
              </a:r>
            </a:p>
          </p:txBody>
        </p:sp>
        <p:sp>
          <p:nvSpPr>
            <p:cNvPr id="8" name="Folded Corner 7"/>
            <p:cNvSpPr/>
            <p:nvPr/>
          </p:nvSpPr>
          <p:spPr>
            <a:xfrm>
              <a:off x="2133600" y="4038600"/>
              <a:ext cx="685800" cy="838200"/>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dirty="0">
                  <a:solidFill>
                    <a:srgbClr val="FFFFFF"/>
                  </a:solidFill>
                </a:rPr>
                <a:t>Create links</a:t>
              </a:r>
            </a:p>
          </p:txBody>
        </p:sp>
        <p:cxnSp>
          <p:nvCxnSpPr>
            <p:cNvPr id="15" name="Straight Arrow Connector 14"/>
            <p:cNvCxnSpPr>
              <a:stCxn id="8" idx="3"/>
              <a:endCxn id="4" idx="2"/>
            </p:cNvCxnSpPr>
            <p:nvPr/>
          </p:nvCxnSpPr>
          <p:spPr>
            <a:xfrm>
              <a:off x="2819400" y="4457700"/>
              <a:ext cx="1237175" cy="816306"/>
            </a:xfrm>
            <a:prstGeom prst="straightConnector1">
              <a:avLst/>
            </a:prstGeom>
            <a:ln>
              <a:headEnd type="triangle" w="med" len="med"/>
              <a:tailEnd type="none" w="med" len="med"/>
            </a:ln>
          </p:spPr>
          <p:style>
            <a:lnRef idx="1">
              <a:schemeClr val="accent1"/>
            </a:lnRef>
            <a:fillRef idx="0">
              <a:schemeClr val="accent1"/>
            </a:fillRef>
            <a:effectRef idx="0">
              <a:schemeClr val="accent1"/>
            </a:effectRef>
            <a:fontRef idx="minor">
              <a:schemeClr val="tx1"/>
            </a:fontRef>
          </p:style>
        </p:cxnSp>
      </p:grpSp>
      <p:cxnSp>
        <p:nvCxnSpPr>
          <p:cNvPr id="19" name="Straight Connector 18"/>
          <p:cNvCxnSpPr/>
          <p:nvPr/>
        </p:nvCxnSpPr>
        <p:spPr>
          <a:xfrm>
            <a:off x="8083709" y="3885847"/>
            <a:ext cx="0" cy="2331508"/>
          </a:xfrm>
          <a:prstGeom prst="line">
            <a:avLst/>
          </a:prstGeom>
          <a:ln w="38100">
            <a:prstDash val="dash"/>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8601895" y="5673337"/>
            <a:ext cx="2798207" cy="666108"/>
          </a:xfrm>
          <a:prstGeom prst="rect">
            <a:avLst/>
          </a:prstGeom>
          <a:noFill/>
        </p:spPr>
        <p:txBody>
          <a:bodyPr wrap="square" lIns="111026" tIns="55513" rIns="111026" bIns="55513" rtlCol="0">
            <a:spAutoFit/>
          </a:bodyPr>
          <a:lstStyle/>
          <a:p>
            <a:r>
              <a:rPr lang="en-US" dirty="0" smtClean="0">
                <a:solidFill>
                  <a:srgbClr val="505050"/>
                </a:solidFill>
              </a:rPr>
              <a:t>Content for future indexing</a:t>
            </a:r>
            <a:endParaRPr lang="en-US" dirty="0">
              <a:solidFill>
                <a:srgbClr val="505050"/>
              </a:solidFill>
            </a:endParaRPr>
          </a:p>
        </p:txBody>
      </p:sp>
      <p:sp>
        <p:nvSpPr>
          <p:cNvPr id="17" name="Right Arrow 16"/>
          <p:cNvSpPr/>
          <p:nvPr/>
        </p:nvSpPr>
        <p:spPr>
          <a:xfrm>
            <a:off x="3212756" y="5478636"/>
            <a:ext cx="1761834" cy="388585"/>
          </a:xfrm>
          <a:prstGeom prst="rightArrow">
            <a:avLst>
              <a:gd name="adj1" fmla="val 39895"/>
              <a:gd name="adj2" fmla="val 55053"/>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111026" tIns="55513" rIns="111026" bIns="55513" rtlCol="0" anchor="ctr"/>
          <a:lstStyle/>
          <a:p>
            <a:pPr algn="ctr"/>
            <a:endParaRPr lang="en-US">
              <a:solidFill>
                <a:srgbClr val="FFFFFF"/>
              </a:solidFill>
            </a:endParaRPr>
          </a:p>
        </p:txBody>
      </p:sp>
    </p:spTree>
    <p:extLst>
      <p:ext uri="{BB962C8B-B14F-4D97-AF65-F5344CB8AC3E}">
        <p14:creationId xmlns:p14="http://schemas.microsoft.com/office/powerpoint/2010/main" val="3857980118"/>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cstate="print"/>
          <a:srcRect/>
          <a:stretch>
            <a:fillRect/>
          </a:stretch>
        </p:blipFill>
        <p:spPr bwMode="auto">
          <a:xfrm>
            <a:off x="2291211" y="1108801"/>
            <a:ext cx="8235976" cy="1398905"/>
          </a:xfrm>
          <a:prstGeom prst="rect">
            <a:avLst/>
          </a:prstGeom>
          <a:noFill/>
          <a:ln w="9525">
            <a:noFill/>
            <a:miter lim="800000"/>
            <a:headEnd/>
            <a:tailEnd/>
          </a:ln>
        </p:spPr>
      </p:pic>
      <p:sp>
        <p:nvSpPr>
          <p:cNvPr id="2" name="Title 1"/>
          <p:cNvSpPr>
            <a:spLocks noGrp="1"/>
          </p:cNvSpPr>
          <p:nvPr>
            <p:ph type="title"/>
          </p:nvPr>
        </p:nvSpPr>
        <p:spPr/>
        <p:txBody>
          <a:bodyPr/>
          <a:lstStyle/>
          <a:p>
            <a:r>
              <a:rPr lang="en-US" dirty="0"/>
              <a:t>Improving results — </a:t>
            </a:r>
            <a:r>
              <a:rPr lang="en-US" dirty="0" smtClean="0"/>
              <a:t>best bets</a:t>
            </a:r>
            <a:endParaRPr lang="en-US" dirty="0"/>
          </a:p>
        </p:txBody>
      </p:sp>
      <p:sp>
        <p:nvSpPr>
          <p:cNvPr id="3" name="Content Placeholder 2"/>
          <p:cNvSpPr>
            <a:spLocks noGrp="1"/>
          </p:cNvSpPr>
          <p:nvPr>
            <p:ph type="body" sz="quarter" idx="11"/>
          </p:nvPr>
        </p:nvSpPr>
        <p:spPr>
          <a:xfrm>
            <a:off x="274639" y="2486942"/>
            <a:ext cx="11889564" cy="3397853"/>
          </a:xfrm>
        </p:spPr>
        <p:txBody>
          <a:bodyPr/>
          <a:lstStyle/>
          <a:p>
            <a:pPr marL="0" indent="0">
              <a:buNone/>
            </a:pPr>
            <a:r>
              <a:rPr lang="en-US" sz="3600" dirty="0" smtClean="0"/>
              <a:t>“EY professionals recommend,” or best bets, is an alternative way to get to content when the source </a:t>
            </a:r>
            <a:r>
              <a:rPr lang="en-US" sz="3600" dirty="0"/>
              <a:t>i</a:t>
            </a:r>
            <a:r>
              <a:rPr lang="en-US" sz="3600" dirty="0" smtClean="0"/>
              <a:t>sn’t indexed.</a:t>
            </a:r>
          </a:p>
          <a:p>
            <a:pPr marL="0" indent="0">
              <a:buNone/>
            </a:pPr>
            <a:r>
              <a:rPr lang="en-US" sz="3600" dirty="0" smtClean="0"/>
              <a:t>Every month, we evaluate the top 100 queries and ask our subject matter resources to recommend the best sources.</a:t>
            </a:r>
          </a:p>
          <a:p>
            <a:pPr marL="0" indent="0">
              <a:buNone/>
            </a:pPr>
            <a:r>
              <a:rPr lang="en-US" sz="3600" dirty="0" smtClean="0"/>
              <a:t>We promote the process to encourage content owners to proactively submit keywords with their content.</a:t>
            </a:r>
            <a:endParaRPr lang="en-US" sz="3600" dirty="0"/>
          </a:p>
        </p:txBody>
      </p:sp>
    </p:spTree>
    <p:extLst>
      <p:ext uri="{BB962C8B-B14F-4D97-AF65-F5344CB8AC3E}">
        <p14:creationId xmlns:p14="http://schemas.microsoft.com/office/powerpoint/2010/main" val="4190624000"/>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rotWithShape="1">
          <a:blip r:embed="rId2" cstate="print"/>
          <a:srcRect t="1977" b="11803"/>
          <a:stretch/>
        </p:blipFill>
        <p:spPr bwMode="auto">
          <a:xfrm>
            <a:off x="0" y="0"/>
            <a:ext cx="12436475" cy="6994525"/>
          </a:xfrm>
          <a:prstGeom prst="rect">
            <a:avLst/>
          </a:prstGeom>
          <a:noFill/>
          <a:ln w="9525">
            <a:noFill/>
            <a:miter lim="800000"/>
            <a:headEnd/>
            <a:tailEnd/>
          </a:ln>
          <a:effectLst/>
        </p:spPr>
      </p:pic>
      <p:sp>
        <p:nvSpPr>
          <p:cNvPr id="2" name="Title 1"/>
          <p:cNvSpPr>
            <a:spLocks noGrp="1"/>
          </p:cNvSpPr>
          <p:nvPr>
            <p:ph type="title"/>
          </p:nvPr>
        </p:nvSpPr>
        <p:spPr>
          <a:xfrm>
            <a:off x="274639" y="295274"/>
            <a:ext cx="11889564" cy="1754188"/>
          </a:xfrm>
          <a:solidFill>
            <a:schemeClr val="bg1">
              <a:alpha val="70000"/>
            </a:schemeClr>
          </a:solidFill>
        </p:spPr>
        <p:txBody>
          <a:bodyPr/>
          <a:lstStyle/>
          <a:p>
            <a:r>
              <a:rPr lang="en-US" dirty="0"/>
              <a:t>Improving </a:t>
            </a:r>
            <a:r>
              <a:rPr lang="en-US" dirty="0" smtClean="0"/>
              <a:t>results </a:t>
            </a:r>
            <a:r>
              <a:rPr lang="en-US" dirty="0"/>
              <a:t>—</a:t>
            </a:r>
            <a:r>
              <a:rPr lang="en-US" dirty="0" smtClean="0"/>
              <a:t> educating contributors</a:t>
            </a:r>
            <a:endParaRPr lang="en-US" dirty="0"/>
          </a:p>
        </p:txBody>
      </p:sp>
      <p:sp>
        <p:nvSpPr>
          <p:cNvPr id="3" name="Content Placeholder 2"/>
          <p:cNvSpPr>
            <a:spLocks noGrp="1"/>
          </p:cNvSpPr>
          <p:nvPr>
            <p:ph type="body" sz="quarter" idx="11"/>
          </p:nvPr>
        </p:nvSpPr>
        <p:spPr>
          <a:xfrm>
            <a:off x="274639" y="2049462"/>
            <a:ext cx="11889564" cy="4259628"/>
          </a:xfrm>
          <a:solidFill>
            <a:schemeClr val="bg1">
              <a:alpha val="70000"/>
            </a:schemeClr>
          </a:solidFill>
        </p:spPr>
        <p:txBody>
          <a:bodyPr/>
          <a:lstStyle/>
          <a:p>
            <a:pPr marL="0" indent="0">
              <a:buNone/>
            </a:pPr>
            <a:r>
              <a:rPr lang="en-US" dirty="0" smtClean="0"/>
              <a:t>Identify content submitters</a:t>
            </a:r>
          </a:p>
          <a:p>
            <a:pPr lvl="1"/>
            <a:r>
              <a:rPr lang="en-US" sz="3200" dirty="0" smtClean="0"/>
              <a:t>Conducted 1-hour search </a:t>
            </a:r>
            <a:r>
              <a:rPr lang="en-US" sz="3200" dirty="0"/>
              <a:t>engine optimization training </a:t>
            </a:r>
            <a:endParaRPr lang="en-US" sz="3200" dirty="0" smtClean="0"/>
          </a:p>
          <a:p>
            <a:pPr lvl="1"/>
            <a:r>
              <a:rPr lang="en-US" sz="3200" dirty="0" smtClean="0"/>
              <a:t>Developed quick reference guides</a:t>
            </a:r>
          </a:p>
          <a:p>
            <a:pPr marL="0" indent="0">
              <a:buNone/>
            </a:pPr>
            <a:r>
              <a:rPr lang="en-US" dirty="0" smtClean="0"/>
              <a:t>Publish monthly lists of popular keywords </a:t>
            </a:r>
          </a:p>
          <a:p>
            <a:pPr lvl="1"/>
            <a:r>
              <a:rPr lang="en-US" sz="3200" dirty="0" smtClean="0"/>
              <a:t>Drives use of common terminology </a:t>
            </a:r>
          </a:p>
          <a:p>
            <a:pPr marL="0" indent="0">
              <a:buNone/>
            </a:pPr>
            <a:r>
              <a:rPr lang="en-US" dirty="0" smtClean="0"/>
              <a:t>Promote search team </a:t>
            </a:r>
          </a:p>
          <a:p>
            <a:pPr lvl="1"/>
            <a:r>
              <a:rPr lang="en-US" sz="3200" dirty="0" smtClean="0"/>
              <a:t>Assists with </a:t>
            </a:r>
            <a:r>
              <a:rPr lang="en-US" sz="3200" dirty="0"/>
              <a:t>troublesome queries</a:t>
            </a:r>
          </a:p>
        </p:txBody>
      </p:sp>
    </p:spTree>
    <p:extLst>
      <p:ext uri="{BB962C8B-B14F-4D97-AF65-F5344CB8AC3E}">
        <p14:creationId xmlns:p14="http://schemas.microsoft.com/office/powerpoint/2010/main" val="3489241135"/>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Improving results</a:t>
            </a:r>
            <a:endParaRPr lang="en-US" dirty="0"/>
          </a:p>
        </p:txBody>
      </p:sp>
      <p:sp>
        <p:nvSpPr>
          <p:cNvPr id="3" name="Content Placeholder 2"/>
          <p:cNvSpPr>
            <a:spLocks noGrp="1"/>
          </p:cNvSpPr>
          <p:nvPr>
            <p:ph type="body" sz="quarter" idx="11"/>
          </p:nvPr>
        </p:nvSpPr>
        <p:spPr>
          <a:xfrm>
            <a:off x="274639" y="1212849"/>
            <a:ext cx="11889564" cy="4124206"/>
          </a:xfrm>
        </p:spPr>
        <p:txBody>
          <a:bodyPr/>
          <a:lstStyle/>
          <a:p>
            <a:pPr marL="0" indent="0">
              <a:buNone/>
            </a:pPr>
            <a:r>
              <a:rPr lang="en-US" dirty="0" smtClean="0"/>
              <a:t>Expand your index</a:t>
            </a:r>
          </a:p>
          <a:p>
            <a:pPr lvl="1"/>
            <a:r>
              <a:rPr lang="en-US" sz="2400" dirty="0" smtClean="0"/>
              <a:t>Index the right content sources</a:t>
            </a:r>
          </a:p>
          <a:p>
            <a:pPr lvl="1"/>
            <a:r>
              <a:rPr lang="en-US" sz="2400" dirty="0" smtClean="0"/>
              <a:t>Create best bets to point to content you cannot index</a:t>
            </a:r>
          </a:p>
          <a:p>
            <a:pPr marL="0" indent="0">
              <a:buNone/>
            </a:pPr>
            <a:r>
              <a:rPr lang="en-US" dirty="0" smtClean="0"/>
              <a:t>Optimize your content</a:t>
            </a:r>
          </a:p>
          <a:p>
            <a:pPr lvl="1"/>
            <a:r>
              <a:rPr lang="en-US" sz="2400" dirty="0" smtClean="0"/>
              <a:t>Teach the creators how to make their content appear higher</a:t>
            </a:r>
          </a:p>
          <a:p>
            <a:pPr lvl="1"/>
            <a:r>
              <a:rPr lang="en-US" sz="2400" dirty="0" smtClean="0"/>
              <a:t>Use logs to find content that needs to be created</a:t>
            </a:r>
          </a:p>
          <a:p>
            <a:pPr marL="0" indent="0">
              <a:buNone/>
            </a:pPr>
            <a:r>
              <a:rPr lang="en-US" dirty="0" smtClean="0"/>
              <a:t>Teach the users</a:t>
            </a:r>
          </a:p>
          <a:p>
            <a:pPr lvl="1"/>
            <a:r>
              <a:rPr lang="en-US" sz="2400" dirty="0" smtClean="0"/>
              <a:t>Leverage communications, newsletters, team communications</a:t>
            </a:r>
          </a:p>
        </p:txBody>
      </p:sp>
    </p:spTree>
    <p:extLst>
      <p:ext uri="{BB962C8B-B14F-4D97-AF65-F5344CB8AC3E}">
        <p14:creationId xmlns:p14="http://schemas.microsoft.com/office/powerpoint/2010/main" val="2588172886"/>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en-GB" dirty="0"/>
              <a:t>The search algorithm is measured and </a:t>
            </a:r>
            <a:r>
              <a:rPr lang="en-GB" dirty="0" smtClean="0"/>
              <a:t>tuned.</a:t>
            </a:r>
            <a:r>
              <a:rPr lang="en-GB" dirty="0"/>
              <a:t/>
            </a:r>
            <a:br>
              <a:rPr lang="en-GB" dirty="0"/>
            </a:br>
            <a:r>
              <a:rPr lang="en-US" dirty="0" smtClean="0"/>
              <a:t/>
            </a:r>
            <a:br>
              <a:rPr lang="en-US" dirty="0" smtClean="0"/>
            </a:br>
            <a:endParaRPr lang="fr-CA" dirty="0" smtClean="0"/>
          </a:p>
        </p:txBody>
      </p:sp>
    </p:spTree>
    <p:extLst>
      <p:ext uri="{BB962C8B-B14F-4D97-AF65-F5344CB8AC3E}">
        <p14:creationId xmlns:p14="http://schemas.microsoft.com/office/powerpoint/2010/main" val="226805934"/>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smtClean="0"/>
              <a:t>Making enterprise search </a:t>
            </a:r>
            <a:br>
              <a:rPr lang="en-GB" dirty="0" smtClean="0"/>
            </a:br>
            <a:r>
              <a:rPr lang="en-GB" dirty="0" smtClean="0"/>
              <a:t>successful at EY</a:t>
            </a:r>
            <a:r>
              <a:rPr lang="en-US" dirty="0" smtClean="0"/>
              <a:t/>
            </a:r>
            <a:br>
              <a:rPr lang="en-US" dirty="0" smtClean="0"/>
            </a:br>
            <a:endParaRPr lang="en-US" dirty="0"/>
          </a:p>
        </p:txBody>
      </p:sp>
      <p:sp>
        <p:nvSpPr>
          <p:cNvPr id="5" name="Text Placeholder 4"/>
          <p:cNvSpPr>
            <a:spLocks noGrp="1"/>
          </p:cNvSpPr>
          <p:nvPr>
            <p:ph type="body" sz="quarter" idx="14"/>
          </p:nvPr>
        </p:nvSpPr>
        <p:spPr/>
        <p:txBody>
          <a:bodyPr/>
          <a:lstStyle/>
          <a:p>
            <a:r>
              <a:rPr lang="en-US" dirty="0" smtClean="0"/>
              <a:t>Ed Dale	</a:t>
            </a:r>
          </a:p>
          <a:p>
            <a:r>
              <a:rPr lang="en-US" dirty="0" smtClean="0"/>
              <a:t>Search Services Manager</a:t>
            </a:r>
          </a:p>
          <a:p>
            <a:r>
              <a:rPr lang="en-US" dirty="0" smtClean="0"/>
              <a:t>EY</a:t>
            </a:r>
            <a:endParaRPr lang="en-US" dirty="0"/>
          </a:p>
        </p:txBody>
      </p:sp>
      <p:sp>
        <p:nvSpPr>
          <p:cNvPr id="8" name="Text Placeholder 7"/>
          <p:cNvSpPr>
            <a:spLocks noGrp="1"/>
          </p:cNvSpPr>
          <p:nvPr>
            <p:ph type="body" sz="quarter" idx="15"/>
          </p:nvPr>
        </p:nvSpPr>
        <p:spPr/>
        <p:txBody>
          <a:bodyPr/>
          <a:lstStyle/>
          <a:p>
            <a:r>
              <a:rPr lang="en-US" dirty="0" smtClean="0"/>
              <a:t>SPC278</a:t>
            </a:r>
            <a:endParaRPr lang="en-US" dirty="0"/>
          </a:p>
        </p:txBody>
      </p:sp>
      <p:sp>
        <p:nvSpPr>
          <p:cNvPr id="6" name="Text Placeholder 4"/>
          <p:cNvSpPr txBox="1">
            <a:spLocks/>
          </p:cNvSpPr>
          <p:nvPr/>
        </p:nvSpPr>
        <p:spPr bwMode="ltGray">
          <a:xfrm>
            <a:off x="6370637" y="4487862"/>
            <a:ext cx="4114800" cy="1371600"/>
          </a:xfrm>
          <a:prstGeom prst="rect">
            <a:avLst/>
          </a:prstGeom>
        </p:spPr>
        <p:txBody>
          <a:bodyPr vert="horz" wrap="square" lIns="146304" tIns="109728" rIns="146304" bIns="109728" rtlCol="0">
            <a:noAutofit/>
          </a:bodyPr>
          <a:lstStyle>
            <a:lvl1pPr marL="0" marR="0" indent="0" algn="l" defTabSz="932742" rtl="0" eaLnBrk="1" fontAlgn="auto" latinLnBrk="0" hangingPunct="1">
              <a:lnSpc>
                <a:spcPct val="90000"/>
              </a:lnSpc>
              <a:spcBef>
                <a:spcPts val="0"/>
              </a:spcBef>
              <a:spcAft>
                <a:spcPts val="0"/>
              </a:spcAft>
              <a:buClr>
                <a:schemeClr val="tx1"/>
              </a:buClr>
              <a:buSzPct val="90000"/>
              <a:buFont typeface="Wingdings" panose="05000000000000000000" pitchFamily="2" charset="2"/>
              <a:buNone/>
              <a:tabLst/>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505050"/>
              </a:buClr>
            </a:pPr>
            <a:r>
              <a:rPr dirty="0" smtClean="0">
                <a:gradFill>
                  <a:gsLst>
                    <a:gs pos="0">
                      <a:srgbClr val="E6E6E6">
                        <a:lumMod val="10000"/>
                      </a:srgbClr>
                    </a:gs>
                    <a:gs pos="100000">
                      <a:srgbClr val="E6E6E6">
                        <a:lumMod val="10000"/>
                      </a:srgbClr>
                    </a:gs>
                  </a:gsLst>
                  <a:lin ang="5400000" scaled="0"/>
                </a:gradFill>
              </a:rPr>
              <a:t>Pat </a:t>
            </a:r>
            <a:r>
              <a:rPr dirty="0" err="1" smtClean="0">
                <a:gradFill>
                  <a:gsLst>
                    <a:gs pos="0">
                      <a:srgbClr val="E6E6E6">
                        <a:lumMod val="10000"/>
                      </a:srgbClr>
                    </a:gs>
                    <a:gs pos="100000">
                      <a:srgbClr val="E6E6E6">
                        <a:lumMod val="10000"/>
                      </a:srgbClr>
                    </a:gs>
                  </a:gsLst>
                  <a:lin ang="5400000" scaled="0"/>
                </a:gradFill>
              </a:rPr>
              <a:t>Velderman</a:t>
            </a:r>
            <a:r>
              <a:rPr dirty="0" smtClean="0">
                <a:gradFill>
                  <a:gsLst>
                    <a:gs pos="0">
                      <a:srgbClr val="E6E6E6">
                        <a:lumMod val="10000"/>
                      </a:srgbClr>
                    </a:gs>
                    <a:gs pos="100000">
                      <a:srgbClr val="E6E6E6">
                        <a:lumMod val="10000"/>
                      </a:srgbClr>
                    </a:gs>
                  </a:gsLst>
                  <a:lin ang="5400000" scaled="0"/>
                </a:gradFill>
              </a:rPr>
              <a:t>	</a:t>
            </a:r>
          </a:p>
          <a:p>
            <a:pPr>
              <a:buClr>
                <a:srgbClr val="505050"/>
              </a:buClr>
            </a:pPr>
            <a:r>
              <a:rPr dirty="0" smtClean="0">
                <a:gradFill>
                  <a:gsLst>
                    <a:gs pos="0">
                      <a:srgbClr val="E6E6E6">
                        <a:lumMod val="10000"/>
                      </a:srgbClr>
                    </a:gs>
                    <a:gs pos="100000">
                      <a:srgbClr val="E6E6E6">
                        <a:lumMod val="10000"/>
                      </a:srgbClr>
                    </a:gs>
                  </a:gsLst>
                  <a:lin ang="5400000" scaled="0"/>
                </a:gradFill>
              </a:rPr>
              <a:t>Consultant</a:t>
            </a:r>
          </a:p>
          <a:p>
            <a:pPr>
              <a:buClr>
                <a:srgbClr val="505050"/>
              </a:buClr>
            </a:pPr>
            <a:r>
              <a:rPr dirty="0" smtClean="0">
                <a:gradFill>
                  <a:gsLst>
                    <a:gs pos="0">
                      <a:srgbClr val="E6E6E6">
                        <a:lumMod val="10000"/>
                      </a:srgbClr>
                    </a:gs>
                    <a:gs pos="100000">
                      <a:srgbClr val="E6E6E6">
                        <a:lumMod val="10000"/>
                      </a:srgbClr>
                    </a:gs>
                  </a:gsLst>
                  <a:lin ang="5400000" scaled="0"/>
                </a:gradFill>
              </a:rPr>
              <a:t>Microsoft</a:t>
            </a:r>
            <a:endParaRPr dirty="0">
              <a:gradFill>
                <a:gsLst>
                  <a:gs pos="0">
                    <a:srgbClr val="E6E6E6">
                      <a:lumMod val="10000"/>
                    </a:srgbClr>
                  </a:gs>
                  <a:gs pos="100000">
                    <a:srgbClr val="E6E6E6">
                      <a:lumMod val="10000"/>
                    </a:srgbClr>
                  </a:gs>
                </a:gsLst>
                <a:lin ang="5400000" scaled="0"/>
              </a:gradFill>
            </a:endParaRPr>
          </a:p>
        </p:txBody>
      </p:sp>
    </p:spTree>
    <p:extLst>
      <p:ext uri="{BB962C8B-B14F-4D97-AF65-F5344CB8AC3E}">
        <p14:creationId xmlns:p14="http://schemas.microsoft.com/office/powerpoint/2010/main" val="263372687"/>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txBox="1">
            <a:spLocks noChangeArrowheads="1"/>
          </p:cNvSpPr>
          <p:nvPr/>
        </p:nvSpPr>
        <p:spPr>
          <a:xfrm>
            <a:off x="1798637" y="3802062"/>
            <a:ext cx="11197146" cy="880792"/>
          </a:xfrm>
          <a:prstGeom prst="rect">
            <a:avLst/>
          </a:prstGeom>
        </p:spPr>
        <p:txBody>
          <a:bodyPr lIns="111026" tIns="55513" rIns="111026" bIns="55513"/>
          <a:lstStyle/>
          <a:p>
            <a:pPr fontAlgn="base">
              <a:lnSpc>
                <a:spcPct val="85000"/>
              </a:lnSpc>
              <a:spcBef>
                <a:spcPct val="0"/>
              </a:spcBef>
              <a:spcAft>
                <a:spcPct val="0"/>
              </a:spcAft>
              <a:defRPr/>
            </a:pPr>
            <a:endParaRPr lang="en-US" sz="5400" spc="-102" dirty="0">
              <a:ln w="3175">
                <a:noFill/>
              </a:ln>
              <a:gradFill>
                <a:gsLst>
                  <a:gs pos="1250">
                    <a:srgbClr val="505050"/>
                  </a:gs>
                  <a:gs pos="100000">
                    <a:srgbClr val="505050"/>
                  </a:gs>
                </a:gsLst>
                <a:lin ang="5400000" scaled="0"/>
              </a:gradFill>
              <a:latin typeface="Segoe UI Light"/>
              <a:cs typeface="Segoe UI" pitchFamily="34" charset="0"/>
            </a:endParaRPr>
          </a:p>
        </p:txBody>
      </p:sp>
      <p:sp>
        <p:nvSpPr>
          <p:cNvPr id="2" name="Title 1"/>
          <p:cNvSpPr>
            <a:spLocks noGrp="1"/>
          </p:cNvSpPr>
          <p:nvPr>
            <p:ph type="title"/>
          </p:nvPr>
        </p:nvSpPr>
        <p:spPr/>
        <p:txBody>
          <a:bodyPr/>
          <a:lstStyle/>
          <a:p>
            <a:r>
              <a:rPr lang="en-US" dirty="0"/>
              <a:t>Measuring </a:t>
            </a:r>
            <a:r>
              <a:rPr lang="en-US" dirty="0" smtClean="0"/>
              <a:t>relevance</a:t>
            </a:r>
            <a:endParaRPr lang="en-US" dirty="0"/>
          </a:p>
        </p:txBody>
      </p:sp>
      <p:sp>
        <p:nvSpPr>
          <p:cNvPr id="5" name="Text Placeholder 4"/>
          <p:cNvSpPr>
            <a:spLocks noGrp="1"/>
          </p:cNvSpPr>
          <p:nvPr>
            <p:ph type="body" sz="quarter" idx="11"/>
          </p:nvPr>
        </p:nvSpPr>
        <p:spPr>
          <a:xfrm>
            <a:off x="274639" y="1212849"/>
            <a:ext cx="11889564" cy="3468642"/>
          </a:xfrm>
        </p:spPr>
        <p:txBody>
          <a:bodyPr/>
          <a:lstStyle/>
          <a:p>
            <a:pPr marL="0" indent="0" defTabSz="1110264" fontAlgn="base">
              <a:spcAft>
                <a:spcPct val="0"/>
              </a:spcAft>
              <a:buClr>
                <a:srgbClr val="FFD200"/>
              </a:buClr>
              <a:buSzPct val="70000"/>
              <a:buNone/>
              <a:defRPr/>
            </a:pPr>
            <a:r>
              <a:rPr lang="en-US" kern="0" dirty="0" smtClean="0"/>
              <a:t>Measuring the relevance of search results often </a:t>
            </a:r>
            <a:r>
              <a:rPr lang="en-US" kern="0" dirty="0"/>
              <a:t>r</a:t>
            </a:r>
            <a:r>
              <a:rPr lang="en-US" kern="0" dirty="0" smtClean="0"/>
              <a:t>equires </a:t>
            </a:r>
            <a:r>
              <a:rPr lang="en-US" kern="0" dirty="0"/>
              <a:t>a </a:t>
            </a:r>
            <a:r>
              <a:rPr lang="en-US" kern="0" dirty="0" smtClean="0"/>
              <a:t>subjective, user-based </a:t>
            </a:r>
            <a:r>
              <a:rPr lang="en-US" kern="0" dirty="0"/>
              <a:t>evaluation of </a:t>
            </a:r>
            <a:r>
              <a:rPr lang="en-US" kern="0" dirty="0" smtClean="0"/>
              <a:t>a query </a:t>
            </a:r>
            <a:r>
              <a:rPr lang="en-US" kern="0" dirty="0"/>
              <a:t>and </a:t>
            </a:r>
            <a:r>
              <a:rPr lang="en-US" kern="0" dirty="0" smtClean="0"/>
              <a:t>its results.</a:t>
            </a:r>
            <a:endParaRPr lang="en-US" kern="0" dirty="0"/>
          </a:p>
          <a:p>
            <a:pPr marL="3175" lvl="1" defTabSz="1110264" fontAlgn="base">
              <a:spcAft>
                <a:spcPct val="0"/>
              </a:spcAft>
              <a:buClr>
                <a:srgbClr val="FFD200"/>
              </a:buClr>
              <a:buSzPct val="70000"/>
              <a:buNone/>
              <a:defRPr/>
            </a:pPr>
            <a:r>
              <a:rPr lang="en-US" sz="3400" kern="0" dirty="0" smtClean="0"/>
              <a:t>This takes significant effort.</a:t>
            </a:r>
            <a:endParaRPr lang="en-US" sz="3400" kern="0" dirty="0"/>
          </a:p>
          <a:p>
            <a:pPr marL="3175" lvl="1" defTabSz="1110264" fontAlgn="base">
              <a:spcAft>
                <a:spcPct val="0"/>
              </a:spcAft>
              <a:buClr>
                <a:srgbClr val="FFD200"/>
              </a:buClr>
              <a:buSzPct val="70000"/>
              <a:buNone/>
              <a:defRPr/>
            </a:pPr>
            <a:r>
              <a:rPr lang="en-US" sz="3400" kern="0" dirty="0" smtClean="0"/>
              <a:t>We can automate </a:t>
            </a:r>
            <a:r>
              <a:rPr lang="en-US" sz="3400" kern="0" dirty="0"/>
              <a:t>this process as much as </a:t>
            </a:r>
            <a:r>
              <a:rPr lang="en-US" sz="3400" kern="0" dirty="0" smtClean="0"/>
              <a:t>possible, though the approach still requires </a:t>
            </a:r>
            <a:r>
              <a:rPr lang="en-US" sz="3400" kern="0" dirty="0"/>
              <a:t>regular updating to keep </a:t>
            </a:r>
            <a:r>
              <a:rPr lang="en-US" sz="3400" kern="0" dirty="0" smtClean="0"/>
              <a:t>current.</a:t>
            </a:r>
          </a:p>
        </p:txBody>
      </p:sp>
    </p:spTree>
    <p:extLst>
      <p:ext uri="{BB962C8B-B14F-4D97-AF65-F5344CB8AC3E}">
        <p14:creationId xmlns:p14="http://schemas.microsoft.com/office/powerpoint/2010/main" val="1646486255"/>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One way to measure </a:t>
            </a:r>
            <a:r>
              <a:rPr lang="en-US" dirty="0" smtClean="0"/>
              <a:t>relevance</a:t>
            </a:r>
            <a:endParaRPr lang="en-US" dirty="0"/>
          </a:p>
        </p:txBody>
      </p:sp>
      <p:sp>
        <p:nvSpPr>
          <p:cNvPr id="5" name="Text Placeholder 4"/>
          <p:cNvSpPr>
            <a:spLocks noGrp="1"/>
          </p:cNvSpPr>
          <p:nvPr>
            <p:ph type="body" sz="quarter" idx="11"/>
          </p:nvPr>
        </p:nvSpPr>
        <p:spPr>
          <a:xfrm>
            <a:off x="274639" y="1212849"/>
            <a:ext cx="11889564" cy="5539978"/>
          </a:xfrm>
        </p:spPr>
        <p:txBody>
          <a:bodyPr/>
          <a:lstStyle/>
          <a:p>
            <a:pPr defTabSz="1110264" fontAlgn="base">
              <a:spcAft>
                <a:spcPct val="0"/>
              </a:spcAft>
              <a:buClr>
                <a:srgbClr val="FFD200"/>
              </a:buClr>
              <a:buSzPct val="70000"/>
              <a:defRPr/>
            </a:pPr>
            <a:r>
              <a:rPr lang="en-US" kern="0" dirty="0"/>
              <a:t>Identify “ideal” </a:t>
            </a:r>
            <a:r>
              <a:rPr lang="en-US" kern="0" dirty="0" smtClean="0"/>
              <a:t>documents or results </a:t>
            </a:r>
            <a:r>
              <a:rPr lang="en-US" kern="0" dirty="0"/>
              <a:t>for a given keyword search</a:t>
            </a:r>
          </a:p>
          <a:p>
            <a:pPr marL="3175" lvl="1" defTabSz="1110264" fontAlgn="base">
              <a:spcAft>
                <a:spcPct val="0"/>
              </a:spcAft>
              <a:buClr>
                <a:srgbClr val="FFD200"/>
              </a:buClr>
              <a:buSzPct val="70000"/>
              <a:defRPr/>
            </a:pPr>
            <a:r>
              <a:rPr lang="en-US" sz="2400" kern="0" dirty="0" smtClean="0"/>
              <a:t>Use your users; these </a:t>
            </a:r>
            <a:r>
              <a:rPr lang="en-US" sz="2400" kern="0" dirty="0"/>
              <a:t>documents represent the best possible result in our experts’ </a:t>
            </a:r>
            <a:r>
              <a:rPr lang="en-US" sz="2400" kern="0" dirty="0" smtClean="0"/>
              <a:t>opinion.</a:t>
            </a:r>
          </a:p>
          <a:p>
            <a:pPr defTabSz="1110264" fontAlgn="base">
              <a:spcAft>
                <a:spcPct val="0"/>
              </a:spcAft>
              <a:buClr>
                <a:srgbClr val="FFD200"/>
              </a:buClr>
              <a:buSzPct val="70000"/>
              <a:defRPr/>
            </a:pPr>
            <a:r>
              <a:rPr lang="en-US" sz="3600" kern="0" dirty="0"/>
              <a:t>Measure the search against this ideal</a:t>
            </a:r>
          </a:p>
          <a:p>
            <a:pPr marL="3175" lvl="1" defTabSz="1110264" fontAlgn="base">
              <a:spcAft>
                <a:spcPct val="0"/>
              </a:spcAft>
              <a:buClr>
                <a:srgbClr val="FFD200"/>
              </a:buClr>
              <a:buSzPct val="70000"/>
              <a:defRPr/>
            </a:pPr>
            <a:r>
              <a:rPr lang="en-US" sz="2400" kern="0" dirty="0"/>
              <a:t>Conduct the keyword search against your </a:t>
            </a:r>
            <a:r>
              <a:rPr lang="en-US" sz="2400" kern="0" dirty="0" smtClean="0"/>
              <a:t>content and count </a:t>
            </a:r>
            <a:r>
              <a:rPr lang="en-US" sz="2400" kern="0" dirty="0"/>
              <a:t>how many ideal documents are found and </a:t>
            </a:r>
            <a:r>
              <a:rPr lang="en-US" sz="2400" kern="0" dirty="0" smtClean="0"/>
              <a:t>where</a:t>
            </a:r>
            <a:endParaRPr lang="en-US" sz="2400" kern="0" dirty="0"/>
          </a:p>
          <a:p>
            <a:pPr defTabSz="1110264" fontAlgn="base">
              <a:spcAft>
                <a:spcPct val="0"/>
              </a:spcAft>
              <a:buClr>
                <a:srgbClr val="FFD200"/>
              </a:buClr>
              <a:buSzPct val="70000"/>
              <a:defRPr/>
            </a:pPr>
            <a:r>
              <a:rPr lang="en-US" sz="3600" kern="0" dirty="0"/>
              <a:t>This test can be used to gather three metrics of relevancy:</a:t>
            </a:r>
          </a:p>
          <a:p>
            <a:pPr marL="3175" lvl="1" defTabSz="1110264" fontAlgn="base">
              <a:spcAft>
                <a:spcPct val="0"/>
              </a:spcAft>
              <a:buClr>
                <a:srgbClr val="FFD200"/>
              </a:buClr>
              <a:buSzPct val="70000"/>
              <a:defRPr/>
            </a:pPr>
            <a:r>
              <a:rPr lang="en-US" sz="2400" b="1" kern="0" dirty="0" smtClean="0"/>
              <a:t>Precision</a:t>
            </a:r>
            <a:r>
              <a:rPr lang="en-US" sz="2400" kern="0" dirty="0" smtClean="0"/>
              <a:t>, which measures how exact the result set is</a:t>
            </a:r>
            <a:endParaRPr lang="en-US" sz="2400" kern="0" dirty="0"/>
          </a:p>
          <a:p>
            <a:pPr marL="3175" lvl="1" defTabSz="1110264" fontAlgn="base">
              <a:spcAft>
                <a:spcPct val="0"/>
              </a:spcAft>
              <a:buClr>
                <a:srgbClr val="FFD200"/>
              </a:buClr>
              <a:buSzPct val="70000"/>
              <a:defRPr/>
            </a:pPr>
            <a:r>
              <a:rPr lang="en-US" sz="2400" b="1" kern="0" dirty="0" smtClean="0"/>
              <a:t>Recall</a:t>
            </a:r>
            <a:r>
              <a:rPr lang="en-US" sz="2400" kern="0" dirty="0" smtClean="0"/>
              <a:t>, which measures </a:t>
            </a:r>
            <a:r>
              <a:rPr lang="en-US" sz="2400" kern="0" dirty="0"/>
              <a:t>how </a:t>
            </a:r>
            <a:r>
              <a:rPr lang="en-US" sz="2400" kern="0" dirty="0" smtClean="0"/>
              <a:t>complete the </a:t>
            </a:r>
            <a:r>
              <a:rPr lang="en-US" sz="2400" kern="0" dirty="0"/>
              <a:t>result set </a:t>
            </a:r>
            <a:r>
              <a:rPr lang="en-US" sz="2400" kern="0" dirty="0" smtClean="0"/>
              <a:t>is</a:t>
            </a:r>
            <a:endParaRPr lang="en-US" sz="2400" kern="0" dirty="0"/>
          </a:p>
          <a:p>
            <a:pPr marL="3175" lvl="1" defTabSz="1110264" fontAlgn="base">
              <a:spcAft>
                <a:spcPct val="0"/>
              </a:spcAft>
              <a:buClr>
                <a:srgbClr val="FFD200"/>
              </a:buClr>
              <a:buSzPct val="70000"/>
              <a:defRPr/>
            </a:pPr>
            <a:r>
              <a:rPr lang="en-US" sz="2400" b="1" kern="0" dirty="0"/>
              <a:t>Mean reciprocal </a:t>
            </a:r>
            <a:r>
              <a:rPr lang="en-US" sz="2400" b="1" kern="0" dirty="0" smtClean="0"/>
              <a:t>rank</a:t>
            </a:r>
            <a:r>
              <a:rPr lang="en-US" sz="2400" kern="0" dirty="0" smtClean="0"/>
              <a:t>,</a:t>
            </a:r>
            <a:r>
              <a:rPr lang="en-US" sz="2400" b="1" kern="0" dirty="0" smtClean="0"/>
              <a:t> </a:t>
            </a:r>
            <a:r>
              <a:rPr lang="en-US" sz="2400" kern="0" dirty="0" smtClean="0"/>
              <a:t>which measures the </a:t>
            </a:r>
            <a:r>
              <a:rPr lang="en-US" sz="2400" kern="0" dirty="0"/>
              <a:t>position of the best document within the result </a:t>
            </a:r>
            <a:r>
              <a:rPr lang="en-US" sz="2400" kern="0" dirty="0" smtClean="0"/>
              <a:t>set</a:t>
            </a:r>
            <a:endParaRPr lang="en-US" sz="2400" kern="0" dirty="0"/>
          </a:p>
        </p:txBody>
      </p:sp>
    </p:spTree>
    <p:extLst>
      <p:ext uri="{BB962C8B-B14F-4D97-AF65-F5344CB8AC3E}">
        <p14:creationId xmlns:p14="http://schemas.microsoft.com/office/powerpoint/2010/main" val="1044142114"/>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r>
              <a:rPr lang="en-US" dirty="0" smtClean="0"/>
              <a:t>Example </a:t>
            </a:r>
            <a:r>
              <a:rPr lang="en-US" dirty="0"/>
              <a:t>— 0% recall, 0% precision</a:t>
            </a:r>
            <a:br>
              <a:rPr lang="en-US" dirty="0"/>
            </a:br>
            <a:endParaRPr lang="en-US" dirty="0"/>
          </a:p>
        </p:txBody>
      </p:sp>
      <p:sp>
        <p:nvSpPr>
          <p:cNvPr id="41988" name="Oval 4"/>
          <p:cNvSpPr>
            <a:spLocks noChangeArrowheads="1"/>
          </p:cNvSpPr>
          <p:nvPr/>
        </p:nvSpPr>
        <p:spPr bwMode="auto">
          <a:xfrm>
            <a:off x="729992" y="2160000"/>
            <a:ext cx="3960000" cy="3960000"/>
          </a:xfrm>
          <a:prstGeom prst="ellipse">
            <a:avLst/>
          </a:prstGeom>
          <a:solidFill>
            <a:schemeClr val="accent2">
              <a:alpha val="50000"/>
            </a:schemeClr>
          </a:solid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11026" tIns="55513" rIns="111026" bIns="55513" anchor="ctr"/>
          <a:lstStyle/>
          <a:p>
            <a:endParaRPr lang="en-US">
              <a:solidFill>
                <a:srgbClr val="505050"/>
              </a:solidFill>
            </a:endParaRPr>
          </a:p>
        </p:txBody>
      </p:sp>
      <p:sp>
        <p:nvSpPr>
          <p:cNvPr id="41990" name="Oval 6"/>
          <p:cNvSpPr>
            <a:spLocks noChangeArrowheads="1"/>
          </p:cNvSpPr>
          <p:nvPr/>
        </p:nvSpPr>
        <p:spPr bwMode="auto">
          <a:xfrm>
            <a:off x="7669160" y="2160000"/>
            <a:ext cx="3960000" cy="3960000"/>
          </a:xfrm>
          <a:prstGeom prst="ellipse">
            <a:avLst/>
          </a:prstGeom>
          <a:solidFill>
            <a:schemeClr val="accent1">
              <a:alpha val="50000"/>
            </a:schemeClr>
          </a:solid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11026" tIns="55513" rIns="111026" bIns="55513" anchor="ctr"/>
          <a:lstStyle/>
          <a:p>
            <a:endParaRPr lang="en-US">
              <a:solidFill>
                <a:srgbClr val="505050"/>
              </a:solidFill>
            </a:endParaRPr>
          </a:p>
        </p:txBody>
      </p:sp>
      <p:sp>
        <p:nvSpPr>
          <p:cNvPr id="41992" name="Text Box 8"/>
          <p:cNvSpPr txBox="1">
            <a:spLocks noChangeArrowheads="1"/>
          </p:cNvSpPr>
          <p:nvPr/>
        </p:nvSpPr>
        <p:spPr bwMode="auto">
          <a:xfrm>
            <a:off x="1570037" y="1487303"/>
            <a:ext cx="2279911" cy="3891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11026" tIns="55513" rIns="111026" bIns="55513">
            <a:spAutoFit/>
          </a:bodyPr>
          <a:lstStyle/>
          <a:p>
            <a:r>
              <a:rPr lang="en-US" dirty="0">
                <a:solidFill>
                  <a:srgbClr val="505050"/>
                </a:solidFill>
              </a:rPr>
              <a:t>Relevant </a:t>
            </a:r>
            <a:r>
              <a:rPr lang="en-US" dirty="0" smtClean="0">
                <a:solidFill>
                  <a:srgbClr val="505050"/>
                </a:solidFill>
              </a:rPr>
              <a:t>documents</a:t>
            </a:r>
            <a:endParaRPr lang="en-US" dirty="0">
              <a:solidFill>
                <a:srgbClr val="505050"/>
              </a:solidFill>
            </a:endParaRPr>
          </a:p>
        </p:txBody>
      </p:sp>
      <p:sp>
        <p:nvSpPr>
          <p:cNvPr id="41993" name="Text Box 9"/>
          <p:cNvSpPr txBox="1">
            <a:spLocks noChangeArrowheads="1"/>
          </p:cNvSpPr>
          <p:nvPr/>
        </p:nvSpPr>
        <p:spPr bwMode="auto">
          <a:xfrm>
            <a:off x="8705533" y="1476623"/>
            <a:ext cx="1619218" cy="3891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11026" tIns="55513" rIns="111026" bIns="55513">
            <a:spAutoFit/>
          </a:bodyPr>
          <a:lstStyle/>
          <a:p>
            <a:r>
              <a:rPr lang="en-US" dirty="0">
                <a:solidFill>
                  <a:srgbClr val="505050"/>
                </a:solidFill>
              </a:rPr>
              <a:t>Search </a:t>
            </a:r>
            <a:r>
              <a:rPr lang="en-US" dirty="0" smtClean="0">
                <a:solidFill>
                  <a:srgbClr val="505050"/>
                </a:solidFill>
              </a:rPr>
              <a:t>results</a:t>
            </a:r>
            <a:endParaRPr lang="en-US" dirty="0">
              <a:solidFill>
                <a:srgbClr val="505050"/>
              </a:solidFill>
            </a:endParaRPr>
          </a:p>
        </p:txBody>
      </p:sp>
    </p:spTree>
    <p:extLst>
      <p:ext uri="{BB962C8B-B14F-4D97-AF65-F5344CB8AC3E}">
        <p14:creationId xmlns:p14="http://schemas.microsoft.com/office/powerpoint/2010/main" val="2512327768"/>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r>
              <a:rPr lang="en-US" dirty="0"/>
              <a:t>Example </a:t>
            </a:r>
            <a:r>
              <a:rPr lang="en-US" dirty="0" smtClean="0"/>
              <a:t>— </a:t>
            </a:r>
            <a:r>
              <a:rPr lang="en-US" dirty="0"/>
              <a:t>50% </a:t>
            </a:r>
            <a:r>
              <a:rPr lang="en-US" dirty="0" smtClean="0"/>
              <a:t>recall</a:t>
            </a:r>
            <a:r>
              <a:rPr lang="en-US" dirty="0"/>
              <a:t>, 50% </a:t>
            </a:r>
            <a:r>
              <a:rPr lang="en-US" dirty="0" smtClean="0"/>
              <a:t>precision</a:t>
            </a:r>
            <a:r>
              <a:rPr lang="en-US" dirty="0"/>
              <a:t/>
            </a:r>
            <a:br>
              <a:rPr lang="en-US" dirty="0"/>
            </a:br>
            <a:endParaRPr lang="en-US" dirty="0"/>
          </a:p>
        </p:txBody>
      </p:sp>
      <p:sp>
        <p:nvSpPr>
          <p:cNvPr id="41988" name="Oval 4"/>
          <p:cNvSpPr>
            <a:spLocks noChangeArrowheads="1"/>
          </p:cNvSpPr>
          <p:nvPr/>
        </p:nvSpPr>
        <p:spPr bwMode="auto">
          <a:xfrm>
            <a:off x="2636837" y="2160000"/>
            <a:ext cx="3960000" cy="3960000"/>
          </a:xfrm>
          <a:prstGeom prst="ellipse">
            <a:avLst/>
          </a:prstGeom>
          <a:solidFill>
            <a:schemeClr val="accent2">
              <a:alpha val="50000"/>
            </a:schemeClr>
          </a:solid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11026" tIns="55513" rIns="111026" bIns="55513" anchor="ctr"/>
          <a:lstStyle/>
          <a:p>
            <a:endParaRPr lang="en-US">
              <a:solidFill>
                <a:srgbClr val="505050"/>
              </a:solidFill>
            </a:endParaRPr>
          </a:p>
        </p:txBody>
      </p:sp>
      <p:sp>
        <p:nvSpPr>
          <p:cNvPr id="41990" name="Oval 6"/>
          <p:cNvSpPr>
            <a:spLocks noChangeArrowheads="1"/>
          </p:cNvSpPr>
          <p:nvPr/>
        </p:nvSpPr>
        <p:spPr bwMode="auto">
          <a:xfrm>
            <a:off x="4493272" y="2160000"/>
            <a:ext cx="3960000" cy="3960000"/>
          </a:xfrm>
          <a:prstGeom prst="ellipse">
            <a:avLst/>
          </a:prstGeom>
          <a:solidFill>
            <a:schemeClr val="accent1">
              <a:alpha val="50000"/>
            </a:schemeClr>
          </a:solid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11026" tIns="55513" rIns="111026" bIns="55513" anchor="ctr"/>
          <a:lstStyle/>
          <a:p>
            <a:endParaRPr lang="en-US">
              <a:solidFill>
                <a:srgbClr val="505050"/>
              </a:solidFill>
            </a:endParaRPr>
          </a:p>
        </p:txBody>
      </p:sp>
      <p:sp>
        <p:nvSpPr>
          <p:cNvPr id="41992" name="Text Box 8"/>
          <p:cNvSpPr txBox="1">
            <a:spLocks noChangeArrowheads="1"/>
          </p:cNvSpPr>
          <p:nvPr/>
        </p:nvSpPr>
        <p:spPr bwMode="auto">
          <a:xfrm>
            <a:off x="2228202" y="1476623"/>
            <a:ext cx="2279911" cy="3891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11026" tIns="55513" rIns="111026" bIns="55513">
            <a:spAutoFit/>
          </a:bodyPr>
          <a:lstStyle/>
          <a:p>
            <a:r>
              <a:rPr lang="en-US" dirty="0">
                <a:solidFill>
                  <a:srgbClr val="505050"/>
                </a:solidFill>
              </a:rPr>
              <a:t>Relevant </a:t>
            </a:r>
            <a:r>
              <a:rPr lang="en-US" dirty="0" smtClean="0">
                <a:solidFill>
                  <a:srgbClr val="505050"/>
                </a:solidFill>
              </a:rPr>
              <a:t>documents</a:t>
            </a:r>
            <a:endParaRPr lang="en-US" dirty="0">
              <a:solidFill>
                <a:srgbClr val="505050"/>
              </a:solidFill>
            </a:endParaRPr>
          </a:p>
        </p:txBody>
      </p:sp>
      <p:sp>
        <p:nvSpPr>
          <p:cNvPr id="41993" name="Text Box 9"/>
          <p:cNvSpPr txBox="1">
            <a:spLocks noChangeArrowheads="1"/>
          </p:cNvSpPr>
          <p:nvPr/>
        </p:nvSpPr>
        <p:spPr bwMode="auto">
          <a:xfrm>
            <a:off x="6583473" y="1476622"/>
            <a:ext cx="1619218" cy="3891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11026" tIns="55513" rIns="111026" bIns="55513">
            <a:spAutoFit/>
          </a:bodyPr>
          <a:lstStyle/>
          <a:p>
            <a:r>
              <a:rPr lang="en-US" dirty="0">
                <a:solidFill>
                  <a:srgbClr val="505050"/>
                </a:solidFill>
              </a:rPr>
              <a:t>Search r</a:t>
            </a:r>
            <a:r>
              <a:rPr lang="en-US" dirty="0" smtClean="0">
                <a:solidFill>
                  <a:srgbClr val="505050"/>
                </a:solidFill>
              </a:rPr>
              <a:t>esults</a:t>
            </a:r>
            <a:endParaRPr lang="en-US" dirty="0">
              <a:solidFill>
                <a:srgbClr val="505050"/>
              </a:solidFill>
            </a:endParaRPr>
          </a:p>
        </p:txBody>
      </p:sp>
    </p:spTree>
    <p:extLst>
      <p:ext uri="{BB962C8B-B14F-4D97-AF65-F5344CB8AC3E}">
        <p14:creationId xmlns:p14="http://schemas.microsoft.com/office/powerpoint/2010/main" val="2616228285"/>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90" name="Oval 6"/>
          <p:cNvSpPr>
            <a:spLocks noChangeArrowheads="1"/>
          </p:cNvSpPr>
          <p:nvPr/>
        </p:nvSpPr>
        <p:spPr bwMode="auto">
          <a:xfrm>
            <a:off x="3709373" y="2160000"/>
            <a:ext cx="3960000" cy="3960000"/>
          </a:xfrm>
          <a:prstGeom prst="ellipse">
            <a:avLst/>
          </a:prstGeom>
          <a:solidFill>
            <a:schemeClr val="accent1">
              <a:alpha val="50000"/>
            </a:schemeClr>
          </a:solid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11026" tIns="55513" rIns="111026" bIns="55513" anchor="ctr"/>
          <a:lstStyle/>
          <a:p>
            <a:endParaRPr lang="en-US">
              <a:solidFill>
                <a:srgbClr val="505050"/>
              </a:solidFill>
            </a:endParaRPr>
          </a:p>
        </p:txBody>
      </p:sp>
      <p:sp>
        <p:nvSpPr>
          <p:cNvPr id="41986" name="Rectangle 2"/>
          <p:cNvSpPr>
            <a:spLocks noGrp="1" noChangeArrowheads="1"/>
          </p:cNvSpPr>
          <p:nvPr>
            <p:ph type="title"/>
          </p:nvPr>
        </p:nvSpPr>
        <p:spPr/>
        <p:txBody>
          <a:bodyPr/>
          <a:lstStyle/>
          <a:p>
            <a:r>
              <a:rPr lang="en-US" dirty="0"/>
              <a:t>Example </a:t>
            </a:r>
            <a:r>
              <a:rPr lang="en-US" dirty="0" smtClean="0"/>
              <a:t>— </a:t>
            </a:r>
            <a:r>
              <a:rPr lang="en-US" dirty="0"/>
              <a:t>100% </a:t>
            </a:r>
            <a:r>
              <a:rPr lang="en-US" dirty="0" smtClean="0"/>
              <a:t>recall</a:t>
            </a:r>
            <a:r>
              <a:rPr lang="en-US" dirty="0"/>
              <a:t>, 50% </a:t>
            </a:r>
            <a:r>
              <a:rPr lang="en-US" dirty="0" smtClean="0"/>
              <a:t>precision</a:t>
            </a:r>
            <a:r>
              <a:rPr lang="en-US" dirty="0"/>
              <a:t/>
            </a:r>
            <a:br>
              <a:rPr lang="en-US" dirty="0"/>
            </a:br>
            <a:endParaRPr lang="en-US" dirty="0"/>
          </a:p>
        </p:txBody>
      </p:sp>
      <p:sp>
        <p:nvSpPr>
          <p:cNvPr id="41988" name="Oval 4"/>
          <p:cNvSpPr>
            <a:spLocks noChangeArrowheads="1"/>
          </p:cNvSpPr>
          <p:nvPr/>
        </p:nvSpPr>
        <p:spPr bwMode="auto">
          <a:xfrm>
            <a:off x="4699373" y="3150000"/>
            <a:ext cx="1980000" cy="1980000"/>
          </a:xfrm>
          <a:prstGeom prst="ellipse">
            <a:avLst/>
          </a:prstGeom>
          <a:solidFill>
            <a:schemeClr val="accent2">
              <a:alpha val="50000"/>
            </a:schemeClr>
          </a:solid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11026" tIns="55513" rIns="111026" bIns="55513" anchor="ctr"/>
          <a:lstStyle/>
          <a:p>
            <a:endParaRPr lang="en-US">
              <a:solidFill>
                <a:srgbClr val="505050"/>
              </a:solidFill>
            </a:endParaRPr>
          </a:p>
        </p:txBody>
      </p:sp>
      <p:sp>
        <p:nvSpPr>
          <p:cNvPr id="41992" name="Text Box 8"/>
          <p:cNvSpPr txBox="1">
            <a:spLocks noChangeArrowheads="1"/>
          </p:cNvSpPr>
          <p:nvPr/>
        </p:nvSpPr>
        <p:spPr bwMode="auto">
          <a:xfrm>
            <a:off x="1429462" y="1487302"/>
            <a:ext cx="2279911" cy="3891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11026" tIns="55513" rIns="111026" bIns="55513">
            <a:spAutoFit/>
          </a:bodyPr>
          <a:lstStyle/>
          <a:p>
            <a:r>
              <a:rPr lang="en-US" dirty="0">
                <a:solidFill>
                  <a:srgbClr val="505050"/>
                </a:solidFill>
              </a:rPr>
              <a:t>Relevant </a:t>
            </a:r>
            <a:r>
              <a:rPr lang="en-US" dirty="0" smtClean="0">
                <a:solidFill>
                  <a:srgbClr val="505050"/>
                </a:solidFill>
              </a:rPr>
              <a:t>documents</a:t>
            </a:r>
            <a:endParaRPr lang="en-US" dirty="0">
              <a:solidFill>
                <a:srgbClr val="505050"/>
              </a:solidFill>
            </a:endParaRPr>
          </a:p>
        </p:txBody>
      </p:sp>
      <p:sp>
        <p:nvSpPr>
          <p:cNvPr id="41993" name="Text Box 9"/>
          <p:cNvSpPr txBox="1">
            <a:spLocks noChangeArrowheads="1"/>
          </p:cNvSpPr>
          <p:nvPr/>
        </p:nvSpPr>
        <p:spPr bwMode="auto">
          <a:xfrm>
            <a:off x="7669373" y="1479633"/>
            <a:ext cx="1619218" cy="3891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11026" tIns="55513" rIns="111026" bIns="55513">
            <a:spAutoFit/>
          </a:bodyPr>
          <a:lstStyle/>
          <a:p>
            <a:r>
              <a:rPr lang="en-US" dirty="0">
                <a:solidFill>
                  <a:srgbClr val="505050"/>
                </a:solidFill>
              </a:rPr>
              <a:t>Search </a:t>
            </a:r>
            <a:r>
              <a:rPr lang="en-US" dirty="0" smtClean="0">
                <a:solidFill>
                  <a:srgbClr val="505050"/>
                </a:solidFill>
              </a:rPr>
              <a:t>results</a:t>
            </a:r>
            <a:endParaRPr lang="en-US" dirty="0">
              <a:solidFill>
                <a:srgbClr val="505050"/>
              </a:solidFill>
            </a:endParaRPr>
          </a:p>
        </p:txBody>
      </p:sp>
    </p:spTree>
    <p:extLst>
      <p:ext uri="{BB962C8B-B14F-4D97-AF65-F5344CB8AC3E}">
        <p14:creationId xmlns:p14="http://schemas.microsoft.com/office/powerpoint/2010/main" val="4047272142"/>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r>
              <a:rPr lang="en-US" dirty="0"/>
              <a:t>Example </a:t>
            </a:r>
            <a:r>
              <a:rPr lang="en-US" dirty="0" smtClean="0"/>
              <a:t>— </a:t>
            </a:r>
            <a:r>
              <a:rPr lang="en-US" dirty="0"/>
              <a:t>50% </a:t>
            </a:r>
            <a:r>
              <a:rPr lang="en-US" dirty="0" smtClean="0"/>
              <a:t>recall</a:t>
            </a:r>
            <a:r>
              <a:rPr lang="en-US" dirty="0"/>
              <a:t>, 100% </a:t>
            </a:r>
            <a:r>
              <a:rPr lang="en-US" dirty="0" smtClean="0"/>
              <a:t>precision</a:t>
            </a:r>
            <a:r>
              <a:rPr lang="en-US" dirty="0"/>
              <a:t/>
            </a:r>
            <a:br>
              <a:rPr lang="en-US" dirty="0"/>
            </a:br>
            <a:endParaRPr lang="en-US" dirty="0"/>
          </a:p>
        </p:txBody>
      </p:sp>
      <p:sp>
        <p:nvSpPr>
          <p:cNvPr id="41988" name="Oval 4"/>
          <p:cNvSpPr>
            <a:spLocks noChangeArrowheads="1"/>
          </p:cNvSpPr>
          <p:nvPr/>
        </p:nvSpPr>
        <p:spPr bwMode="auto">
          <a:xfrm>
            <a:off x="3708000" y="2160000"/>
            <a:ext cx="3960000" cy="3960000"/>
          </a:xfrm>
          <a:prstGeom prst="ellipse">
            <a:avLst/>
          </a:prstGeom>
          <a:solidFill>
            <a:schemeClr val="accent2">
              <a:alpha val="50000"/>
            </a:schemeClr>
          </a:solid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11026" tIns="55513" rIns="111026" bIns="55513" anchor="ctr"/>
          <a:lstStyle/>
          <a:p>
            <a:endParaRPr lang="en-US">
              <a:solidFill>
                <a:srgbClr val="505050"/>
              </a:solidFill>
            </a:endParaRPr>
          </a:p>
        </p:txBody>
      </p:sp>
      <p:sp>
        <p:nvSpPr>
          <p:cNvPr id="41990" name="Oval 6"/>
          <p:cNvSpPr>
            <a:spLocks noChangeArrowheads="1"/>
          </p:cNvSpPr>
          <p:nvPr/>
        </p:nvSpPr>
        <p:spPr bwMode="auto">
          <a:xfrm>
            <a:off x="4698000" y="3150000"/>
            <a:ext cx="1980000" cy="1980000"/>
          </a:xfrm>
          <a:prstGeom prst="ellipse">
            <a:avLst/>
          </a:prstGeom>
          <a:solidFill>
            <a:schemeClr val="accent1">
              <a:alpha val="50000"/>
            </a:schemeClr>
          </a:solid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11026" tIns="55513" rIns="111026" bIns="55513" anchor="ctr"/>
          <a:lstStyle/>
          <a:p>
            <a:endParaRPr lang="en-US">
              <a:solidFill>
                <a:srgbClr val="505050"/>
              </a:solidFill>
            </a:endParaRPr>
          </a:p>
        </p:txBody>
      </p:sp>
      <p:sp>
        <p:nvSpPr>
          <p:cNvPr id="41992" name="Text Box 8"/>
          <p:cNvSpPr txBox="1">
            <a:spLocks noChangeArrowheads="1"/>
          </p:cNvSpPr>
          <p:nvPr/>
        </p:nvSpPr>
        <p:spPr bwMode="auto">
          <a:xfrm>
            <a:off x="1428089" y="1476623"/>
            <a:ext cx="2279911" cy="3891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11026" tIns="55513" rIns="111026" bIns="55513">
            <a:spAutoFit/>
          </a:bodyPr>
          <a:lstStyle/>
          <a:p>
            <a:r>
              <a:rPr lang="en-US" dirty="0">
                <a:solidFill>
                  <a:srgbClr val="505050"/>
                </a:solidFill>
              </a:rPr>
              <a:t>Relevant </a:t>
            </a:r>
            <a:r>
              <a:rPr lang="en-US" dirty="0" smtClean="0">
                <a:solidFill>
                  <a:srgbClr val="505050"/>
                </a:solidFill>
              </a:rPr>
              <a:t>documents</a:t>
            </a:r>
            <a:endParaRPr lang="en-US" dirty="0">
              <a:solidFill>
                <a:srgbClr val="505050"/>
              </a:solidFill>
            </a:endParaRPr>
          </a:p>
        </p:txBody>
      </p:sp>
      <p:sp>
        <p:nvSpPr>
          <p:cNvPr id="41993" name="Text Box 9"/>
          <p:cNvSpPr txBox="1">
            <a:spLocks noChangeArrowheads="1"/>
          </p:cNvSpPr>
          <p:nvPr/>
        </p:nvSpPr>
        <p:spPr bwMode="auto">
          <a:xfrm>
            <a:off x="7668000" y="1476623"/>
            <a:ext cx="1619218" cy="3891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11026" tIns="55513" rIns="111026" bIns="55513">
            <a:spAutoFit/>
          </a:bodyPr>
          <a:lstStyle/>
          <a:p>
            <a:r>
              <a:rPr lang="en-US" dirty="0">
                <a:solidFill>
                  <a:srgbClr val="505050"/>
                </a:solidFill>
              </a:rPr>
              <a:t>Search </a:t>
            </a:r>
            <a:r>
              <a:rPr lang="en-US" dirty="0" smtClean="0">
                <a:solidFill>
                  <a:srgbClr val="505050"/>
                </a:solidFill>
              </a:rPr>
              <a:t>results</a:t>
            </a:r>
            <a:endParaRPr lang="en-US" dirty="0">
              <a:solidFill>
                <a:srgbClr val="505050"/>
              </a:solidFill>
            </a:endParaRPr>
          </a:p>
        </p:txBody>
      </p:sp>
    </p:spTree>
    <p:extLst>
      <p:ext uri="{BB962C8B-B14F-4D97-AF65-F5344CB8AC3E}">
        <p14:creationId xmlns:p14="http://schemas.microsoft.com/office/powerpoint/2010/main" val="3366674908"/>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6" name="Rectangle 6"/>
          <p:cNvSpPr>
            <a:spLocks noGrp="1" noChangeArrowheads="1"/>
          </p:cNvSpPr>
          <p:nvPr>
            <p:ph type="title"/>
          </p:nvPr>
        </p:nvSpPr>
        <p:spPr>
          <a:xfrm>
            <a:off x="621824" y="281724"/>
            <a:ext cx="11197146" cy="417729"/>
          </a:xfrm>
        </p:spPr>
        <p:txBody>
          <a:bodyPr/>
          <a:lstStyle/>
          <a:p>
            <a:pPr fontAlgn="base">
              <a:spcAft>
                <a:spcPct val="0"/>
              </a:spcAft>
              <a:defRPr/>
            </a:pPr>
            <a:r>
              <a:rPr lang="en-US" dirty="0"/>
              <a:t>Results</a:t>
            </a:r>
          </a:p>
        </p:txBody>
      </p:sp>
      <p:sp>
        <p:nvSpPr>
          <p:cNvPr id="2050" name="Rectangle 2"/>
          <p:cNvSpPr>
            <a:spLocks noChangeArrowheads="1"/>
          </p:cNvSpPr>
          <p:nvPr/>
        </p:nvSpPr>
        <p:spPr bwMode="auto">
          <a:xfrm>
            <a:off x="0" y="-194554"/>
            <a:ext cx="224285" cy="389109"/>
          </a:xfrm>
          <a:prstGeom prst="rect">
            <a:avLst/>
          </a:prstGeom>
          <a:noFill/>
          <a:ln w="9525">
            <a:noFill/>
            <a:miter lim="800000"/>
            <a:headEnd/>
            <a:tailEnd/>
          </a:ln>
          <a:effectLst/>
        </p:spPr>
        <p:txBody>
          <a:bodyPr vert="horz" wrap="none" lIns="111026" tIns="55513" rIns="111026" bIns="55513" numCol="1" anchor="ctr" anchorCtr="0" compatLnSpc="1">
            <a:prstTxWarp prst="textNoShape">
              <a:avLst/>
            </a:prstTxWarp>
            <a:spAutoFit/>
          </a:bodyPr>
          <a:lstStyle/>
          <a:p>
            <a:endParaRPr lang="en-US">
              <a:solidFill>
                <a:srgbClr val="505050"/>
              </a:solidFill>
            </a:endParaRPr>
          </a:p>
        </p:txBody>
      </p:sp>
      <p:graphicFrame>
        <p:nvGraphicFramePr>
          <p:cNvPr id="23" name="Table 22"/>
          <p:cNvGraphicFramePr>
            <a:graphicFrameLocks noGrp="1"/>
          </p:cNvGraphicFramePr>
          <p:nvPr>
            <p:extLst/>
          </p:nvPr>
        </p:nvGraphicFramePr>
        <p:xfrm>
          <a:off x="2713037" y="4973885"/>
          <a:ext cx="6705600" cy="1498001"/>
        </p:xfrm>
        <a:graphic>
          <a:graphicData uri="http://schemas.openxmlformats.org/drawingml/2006/table">
            <a:tbl>
              <a:tblPr/>
              <a:tblGrid>
                <a:gridCol w="1735568"/>
                <a:gridCol w="1798680"/>
                <a:gridCol w="1585676"/>
                <a:gridCol w="1585676"/>
              </a:tblGrid>
              <a:tr h="263561">
                <a:tc>
                  <a:txBody>
                    <a:bodyPr/>
                    <a:lstStyle/>
                    <a:p>
                      <a:pPr algn="l" fontAlgn="b"/>
                      <a:endParaRPr lang="en-US" sz="1600" b="1" i="0" u="none" strike="noStrike" dirty="0">
                        <a:solidFill>
                          <a:srgbClr val="FFFFFF"/>
                        </a:solidFill>
                        <a:latin typeface="+mn-lt"/>
                      </a:endParaRPr>
                    </a:p>
                  </a:txBody>
                  <a:tcPr marL="0" marR="0" marT="0" marB="0" anchor="ctr">
                    <a:lnL>
                      <a:noFill/>
                    </a:lnL>
                    <a:lnR w="6350" cap="flat" cmpd="sng" algn="ctr">
                      <a:solidFill>
                        <a:srgbClr val="FFFFFF"/>
                      </a:solidFill>
                      <a:prstDash val="solid"/>
                      <a:round/>
                      <a:headEnd type="none" w="med" len="med"/>
                      <a:tailEnd type="none" w="med" len="med"/>
                    </a:lnR>
                    <a:lnT>
                      <a:noFill/>
                    </a:lnT>
                    <a:lnB w="19050" cap="flat" cmpd="sng" algn="ctr">
                      <a:solidFill>
                        <a:srgbClr val="FFFFFF"/>
                      </a:solidFill>
                      <a:prstDash val="solid"/>
                      <a:round/>
                      <a:headEnd type="none" w="med" len="med"/>
                      <a:tailEnd type="none" w="med" len="med"/>
                    </a:lnB>
                    <a:solidFill>
                      <a:schemeClr val="bg1"/>
                    </a:solidFill>
                  </a:tcPr>
                </a:tc>
                <a:tc gridSpan="3">
                  <a:txBody>
                    <a:bodyPr/>
                    <a:lstStyle/>
                    <a:p>
                      <a:pPr algn="ctr" fontAlgn="b"/>
                      <a:r>
                        <a:rPr lang="en-US" sz="1600" b="1" i="0" u="none" strike="noStrike" dirty="0" smtClean="0">
                          <a:solidFill>
                            <a:srgbClr val="FFFFFF"/>
                          </a:solidFill>
                          <a:latin typeface="+mn-lt"/>
                        </a:rPr>
                        <a:t>Across top 10 results</a:t>
                      </a:r>
                      <a:endParaRPr lang="en-US" sz="1600" b="1" i="0" u="none" strike="noStrike" dirty="0">
                        <a:solidFill>
                          <a:srgbClr val="FFFFFF"/>
                        </a:solidFill>
                        <a:latin typeface="+mn-lt"/>
                      </a:endParaRPr>
                    </a:p>
                  </a:txBody>
                  <a:tcPr marL="0" marR="0" marT="0" marB="0" anchor="ctr">
                    <a:lnL w="63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a:noFill/>
                    </a:lnT>
                    <a:lnB w="19050" cap="flat" cmpd="sng" algn="ctr">
                      <a:solidFill>
                        <a:srgbClr val="FFFFFF"/>
                      </a:solidFill>
                      <a:prstDash val="solid"/>
                      <a:round/>
                      <a:headEnd type="none" w="med" len="med"/>
                      <a:tailEnd type="none" w="med" len="med"/>
                    </a:lnB>
                    <a:solidFill>
                      <a:srgbClr val="4F81BD"/>
                    </a:solidFill>
                  </a:tcPr>
                </a:tc>
                <a:tc hMerge="1">
                  <a:txBody>
                    <a:bodyPr/>
                    <a:lstStyle/>
                    <a:p>
                      <a:pPr algn="ctr" fontAlgn="b"/>
                      <a:endParaRPr lang="en-US" sz="1000" b="1" i="0" u="none" strike="noStrike" dirty="0">
                        <a:solidFill>
                          <a:srgbClr val="FFFFFF"/>
                        </a:solidFill>
                        <a:latin typeface="Arial"/>
                      </a:endParaRPr>
                    </a:p>
                  </a:txBody>
                  <a:tcPr marL="0" marR="0" marT="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w="19050" cap="flat" cmpd="sng" algn="ctr">
                      <a:solidFill>
                        <a:srgbClr val="FFFFFF"/>
                      </a:solidFill>
                      <a:prstDash val="solid"/>
                      <a:round/>
                      <a:headEnd type="none" w="med" len="med"/>
                      <a:tailEnd type="none" w="med" len="med"/>
                    </a:lnB>
                    <a:solidFill>
                      <a:srgbClr val="4F81BD"/>
                    </a:solidFill>
                  </a:tcPr>
                </a:tc>
                <a:tc hMerge="1">
                  <a:txBody>
                    <a:bodyPr/>
                    <a:lstStyle/>
                    <a:p>
                      <a:pPr algn="ctr" fontAlgn="b"/>
                      <a:endParaRPr lang="en-US" sz="1000" b="1" i="0" u="none" strike="noStrike" dirty="0">
                        <a:solidFill>
                          <a:srgbClr val="FFFFFF"/>
                        </a:solidFill>
                        <a:latin typeface="Arial"/>
                      </a:endParaRPr>
                    </a:p>
                  </a:txBody>
                  <a:tcPr marL="0" marR="0" marT="0" marB="0" anchor="ctr">
                    <a:lnL w="6350" cap="flat" cmpd="sng" algn="ctr">
                      <a:solidFill>
                        <a:srgbClr val="FFFFFF"/>
                      </a:solidFill>
                      <a:prstDash val="solid"/>
                      <a:round/>
                      <a:headEnd type="none" w="med" len="med"/>
                      <a:tailEnd type="none" w="med" len="med"/>
                    </a:lnL>
                    <a:lnR>
                      <a:noFill/>
                    </a:lnR>
                    <a:lnT>
                      <a:noFill/>
                    </a:lnT>
                    <a:lnB w="19050" cap="flat" cmpd="sng" algn="ctr">
                      <a:solidFill>
                        <a:srgbClr val="FFFFFF"/>
                      </a:solidFill>
                      <a:prstDash val="solid"/>
                      <a:round/>
                      <a:headEnd type="none" w="med" len="med"/>
                      <a:tailEnd type="none" w="med" len="med"/>
                    </a:lnB>
                    <a:solidFill>
                      <a:srgbClr val="4F81BD"/>
                    </a:solidFill>
                  </a:tcPr>
                </a:tc>
              </a:tr>
              <a:tr h="263561">
                <a:tc>
                  <a:txBody>
                    <a:bodyPr/>
                    <a:lstStyle/>
                    <a:p>
                      <a:pPr algn="l" fontAlgn="b"/>
                      <a:r>
                        <a:rPr lang="en-US" sz="1600" b="1" i="0" u="none" strike="noStrike" dirty="0" smtClean="0">
                          <a:solidFill>
                            <a:srgbClr val="FFFFFF"/>
                          </a:solidFill>
                          <a:latin typeface="+mn-lt"/>
                        </a:rPr>
                        <a:t>  Month</a:t>
                      </a:r>
                      <a:endParaRPr lang="en-US" sz="1600" b="1" i="0" u="none" strike="noStrike" dirty="0">
                        <a:solidFill>
                          <a:srgbClr val="FFFFFF"/>
                        </a:solidFill>
                        <a:latin typeface="+mn-lt"/>
                      </a:endParaRPr>
                    </a:p>
                  </a:txBody>
                  <a:tcPr marL="0" marR="0" marT="0" marB="0" anchor="ctr">
                    <a:lnL>
                      <a:noFill/>
                    </a:lnL>
                    <a:lnR w="63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4F81BD"/>
                    </a:solidFill>
                  </a:tcPr>
                </a:tc>
                <a:tc>
                  <a:txBody>
                    <a:bodyPr/>
                    <a:lstStyle/>
                    <a:p>
                      <a:pPr algn="ctr" fontAlgn="b"/>
                      <a:r>
                        <a:rPr lang="en-US" sz="1600" b="1" i="0" u="none" strike="noStrike" dirty="0">
                          <a:solidFill>
                            <a:srgbClr val="FFFFFF"/>
                          </a:solidFill>
                          <a:latin typeface="+mn-lt"/>
                        </a:rPr>
                        <a:t>Precision</a:t>
                      </a:r>
                    </a:p>
                  </a:txBody>
                  <a:tcPr marL="0" marR="0" marT="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4F81BD"/>
                    </a:solidFill>
                  </a:tcPr>
                </a:tc>
                <a:tc>
                  <a:txBody>
                    <a:bodyPr/>
                    <a:lstStyle/>
                    <a:p>
                      <a:pPr algn="ctr" fontAlgn="b"/>
                      <a:r>
                        <a:rPr lang="en-US" sz="1600" b="1" i="0" u="none" strike="noStrike" dirty="0">
                          <a:solidFill>
                            <a:srgbClr val="FFFFFF"/>
                          </a:solidFill>
                          <a:latin typeface="+mn-lt"/>
                        </a:rPr>
                        <a:t>Recall</a:t>
                      </a:r>
                    </a:p>
                  </a:txBody>
                  <a:tcPr marL="0" marR="0" marT="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4F81BD"/>
                    </a:solidFill>
                  </a:tcPr>
                </a:tc>
                <a:tc>
                  <a:txBody>
                    <a:bodyPr/>
                    <a:lstStyle/>
                    <a:p>
                      <a:pPr algn="ctr" fontAlgn="b"/>
                      <a:r>
                        <a:rPr lang="en-US" sz="1600" b="1" i="0" u="none" strike="noStrike" dirty="0" smtClean="0">
                          <a:solidFill>
                            <a:srgbClr val="FFFFFF"/>
                          </a:solidFill>
                          <a:latin typeface="+mn-lt"/>
                        </a:rPr>
                        <a:t>Mean reciprocal rank (MRR)</a:t>
                      </a:r>
                      <a:endParaRPr lang="en-US" sz="1600" b="1" i="0" u="none" strike="noStrike" dirty="0">
                        <a:solidFill>
                          <a:srgbClr val="FFFFFF"/>
                        </a:solidFill>
                        <a:latin typeface="+mn-lt"/>
                      </a:endParaRPr>
                    </a:p>
                  </a:txBody>
                  <a:tcPr marL="0" marR="0" marT="0" marB="0" anchor="ctr">
                    <a:lnL w="6350" cap="flat" cmpd="sng" algn="ctr">
                      <a:solidFill>
                        <a:srgbClr val="FFFFFF"/>
                      </a:solidFill>
                      <a:prstDash val="solid"/>
                      <a:round/>
                      <a:headEnd type="none" w="med" len="med"/>
                      <a:tailEnd type="none" w="med" len="med"/>
                    </a:lnL>
                    <a:lnR>
                      <a:no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4F81BD"/>
                    </a:solidFill>
                  </a:tcPr>
                </a:tc>
              </a:tr>
              <a:tr h="248920">
                <a:tc>
                  <a:txBody>
                    <a:bodyPr/>
                    <a:lstStyle/>
                    <a:p>
                      <a:pPr algn="l" fontAlgn="b"/>
                      <a:r>
                        <a:rPr lang="en-US" sz="1600" b="0" i="0" u="none" strike="noStrike" dirty="0" smtClean="0">
                          <a:solidFill>
                            <a:srgbClr val="000000"/>
                          </a:solidFill>
                          <a:latin typeface="+mn-lt"/>
                        </a:rPr>
                        <a:t>  December</a:t>
                      </a:r>
                      <a:r>
                        <a:rPr lang="en-US" sz="1600" b="0" i="0" u="none" strike="noStrike" baseline="0" dirty="0" smtClean="0">
                          <a:solidFill>
                            <a:srgbClr val="000000"/>
                          </a:solidFill>
                          <a:latin typeface="+mn-lt"/>
                        </a:rPr>
                        <a:t> 20</a:t>
                      </a:r>
                      <a:r>
                        <a:rPr lang="en-US" sz="1600" b="0" i="0" u="none" strike="noStrike" dirty="0" smtClean="0">
                          <a:solidFill>
                            <a:srgbClr val="000000"/>
                          </a:solidFill>
                          <a:latin typeface="+mn-lt"/>
                        </a:rPr>
                        <a:t>12</a:t>
                      </a:r>
                      <a:endParaRPr lang="en-US" sz="1600" b="0" i="0" u="none" strike="noStrike" dirty="0">
                        <a:solidFill>
                          <a:srgbClr val="000000"/>
                        </a:solidFill>
                        <a:latin typeface="+mn-lt"/>
                      </a:endParaRPr>
                    </a:p>
                  </a:txBody>
                  <a:tcPr marL="0" marR="0" marT="0" marB="0" anchor="ctr">
                    <a:lnL>
                      <a:noFill/>
                    </a:lnL>
                    <a:lnR w="63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B8CCE4"/>
                    </a:solidFill>
                  </a:tcPr>
                </a:tc>
                <a:tc>
                  <a:txBody>
                    <a:bodyPr/>
                    <a:lstStyle/>
                    <a:p>
                      <a:pPr algn="ctr" fontAlgn="b"/>
                      <a:r>
                        <a:rPr lang="en-US" sz="1600" b="0" i="0" u="none" strike="noStrike">
                          <a:solidFill>
                            <a:srgbClr val="000000"/>
                          </a:solidFill>
                          <a:latin typeface="+mn-lt"/>
                        </a:rPr>
                        <a:t>0.086</a:t>
                      </a:r>
                    </a:p>
                  </a:txBody>
                  <a:tcPr marL="0" marR="0" marT="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B8CCE4"/>
                    </a:solidFill>
                  </a:tcPr>
                </a:tc>
                <a:tc>
                  <a:txBody>
                    <a:bodyPr/>
                    <a:lstStyle/>
                    <a:p>
                      <a:pPr algn="ctr" fontAlgn="b"/>
                      <a:r>
                        <a:rPr lang="en-US" sz="1600" b="0" i="0" u="none" strike="noStrike" dirty="0">
                          <a:solidFill>
                            <a:srgbClr val="000000"/>
                          </a:solidFill>
                          <a:latin typeface="+mn-lt"/>
                        </a:rPr>
                        <a:t>0.130</a:t>
                      </a:r>
                    </a:p>
                  </a:txBody>
                  <a:tcPr marL="0" marR="0" marT="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B8CCE4"/>
                    </a:solidFill>
                  </a:tcPr>
                </a:tc>
                <a:tc>
                  <a:txBody>
                    <a:bodyPr/>
                    <a:lstStyle/>
                    <a:p>
                      <a:pPr algn="ctr" fontAlgn="b"/>
                      <a:r>
                        <a:rPr lang="en-US" sz="1600" b="0" i="0" u="none" strike="noStrike" dirty="0">
                          <a:solidFill>
                            <a:srgbClr val="000000"/>
                          </a:solidFill>
                          <a:latin typeface="+mn-lt"/>
                        </a:rPr>
                        <a:t>0.488</a:t>
                      </a:r>
                    </a:p>
                  </a:txBody>
                  <a:tcPr marL="0" marR="0" marT="0" marB="0" anchor="ctr">
                    <a:lnL w="6350" cap="flat" cmpd="sng" algn="ctr">
                      <a:solidFill>
                        <a:srgbClr val="FFFFFF"/>
                      </a:solidFill>
                      <a:prstDash val="solid"/>
                      <a:round/>
                      <a:headEnd type="none" w="med" len="med"/>
                      <a:tailEnd type="none" w="med" len="med"/>
                    </a:lnL>
                    <a:lnR>
                      <a:noFill/>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B8CCE4"/>
                    </a:solidFill>
                  </a:tcPr>
                </a:tc>
              </a:tr>
              <a:tr h="248920">
                <a:tc>
                  <a:txBody>
                    <a:bodyPr/>
                    <a:lstStyle/>
                    <a:p>
                      <a:pPr algn="l" fontAlgn="b"/>
                      <a:r>
                        <a:rPr lang="en-US" sz="1600" b="0" i="0" u="none" strike="noStrike" dirty="0" smtClean="0">
                          <a:solidFill>
                            <a:srgbClr val="000000"/>
                          </a:solidFill>
                          <a:latin typeface="+mn-lt"/>
                        </a:rPr>
                        <a:t>  Mar</a:t>
                      </a:r>
                      <a:r>
                        <a:rPr lang="en-US" sz="1600" b="0" i="0" u="none" strike="noStrike" baseline="0" dirty="0" smtClean="0">
                          <a:solidFill>
                            <a:srgbClr val="000000"/>
                          </a:solidFill>
                          <a:latin typeface="+mn-lt"/>
                        </a:rPr>
                        <a:t>ch 20</a:t>
                      </a:r>
                      <a:r>
                        <a:rPr lang="en-US" sz="1600" b="0" i="0" u="none" strike="noStrike" dirty="0" smtClean="0">
                          <a:solidFill>
                            <a:srgbClr val="000000"/>
                          </a:solidFill>
                          <a:latin typeface="+mn-lt"/>
                        </a:rPr>
                        <a:t>13</a:t>
                      </a:r>
                      <a:endParaRPr lang="en-US" sz="1600" b="0" i="0" u="none" strike="noStrike" dirty="0">
                        <a:solidFill>
                          <a:srgbClr val="000000"/>
                        </a:solidFill>
                        <a:latin typeface="+mn-lt"/>
                      </a:endParaRPr>
                    </a:p>
                  </a:txBody>
                  <a:tcPr marL="0" marR="0" marT="0" marB="0" anchor="ctr">
                    <a:lnL>
                      <a:noFill/>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BE5F1"/>
                    </a:solidFill>
                  </a:tcPr>
                </a:tc>
                <a:tc>
                  <a:txBody>
                    <a:bodyPr/>
                    <a:lstStyle/>
                    <a:p>
                      <a:pPr algn="ctr" fontAlgn="b"/>
                      <a:r>
                        <a:rPr lang="en-US" sz="1600" b="0" i="0" u="none" strike="noStrike">
                          <a:solidFill>
                            <a:srgbClr val="000000"/>
                          </a:solidFill>
                          <a:latin typeface="+mn-lt"/>
                        </a:rPr>
                        <a:t>0.071</a:t>
                      </a:r>
                    </a:p>
                  </a:txBody>
                  <a:tcPr marL="0" marR="0" marT="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BE5F1"/>
                    </a:solidFill>
                  </a:tcPr>
                </a:tc>
                <a:tc>
                  <a:txBody>
                    <a:bodyPr/>
                    <a:lstStyle/>
                    <a:p>
                      <a:pPr algn="ctr" fontAlgn="b"/>
                      <a:r>
                        <a:rPr lang="en-US" sz="1600" b="0" i="0" u="none" strike="noStrike">
                          <a:solidFill>
                            <a:srgbClr val="000000"/>
                          </a:solidFill>
                          <a:latin typeface="+mn-lt"/>
                        </a:rPr>
                        <a:t>0.057</a:t>
                      </a:r>
                    </a:p>
                  </a:txBody>
                  <a:tcPr marL="0" marR="0" marT="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BE5F1"/>
                    </a:solidFill>
                  </a:tcPr>
                </a:tc>
                <a:tc>
                  <a:txBody>
                    <a:bodyPr/>
                    <a:lstStyle/>
                    <a:p>
                      <a:pPr algn="ctr" fontAlgn="b"/>
                      <a:r>
                        <a:rPr lang="en-US" sz="1600" b="0" i="0" u="none" strike="noStrike" dirty="0">
                          <a:solidFill>
                            <a:srgbClr val="000000"/>
                          </a:solidFill>
                          <a:latin typeface="+mn-lt"/>
                        </a:rPr>
                        <a:t>0.437</a:t>
                      </a:r>
                    </a:p>
                  </a:txBody>
                  <a:tcPr marL="0" marR="0" marT="0" marB="0" anchor="ctr">
                    <a:lnL w="6350" cap="flat" cmpd="sng" algn="ctr">
                      <a:solidFill>
                        <a:srgbClr val="FFFFFF"/>
                      </a:solidFill>
                      <a:prstDash val="solid"/>
                      <a:round/>
                      <a:headEnd type="none" w="med" len="med"/>
                      <a:tailEnd type="none" w="med" len="med"/>
                    </a:lnL>
                    <a:lnR>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BE5F1"/>
                    </a:solidFill>
                  </a:tcPr>
                </a:tc>
              </a:tr>
              <a:tr h="248920">
                <a:tc>
                  <a:txBody>
                    <a:bodyPr/>
                    <a:lstStyle/>
                    <a:p>
                      <a:pPr algn="l" fontAlgn="b"/>
                      <a:r>
                        <a:rPr lang="en-US" sz="1600" b="0" i="0" u="none" strike="noStrike" dirty="0" smtClean="0">
                          <a:solidFill>
                            <a:srgbClr val="000000"/>
                          </a:solidFill>
                          <a:latin typeface="+mn-lt"/>
                        </a:rPr>
                        <a:t>  April</a:t>
                      </a:r>
                      <a:r>
                        <a:rPr lang="en-US" sz="1600" b="0" i="0" u="none" strike="noStrike" baseline="0" dirty="0" smtClean="0">
                          <a:solidFill>
                            <a:srgbClr val="000000"/>
                          </a:solidFill>
                          <a:latin typeface="+mn-lt"/>
                        </a:rPr>
                        <a:t> 20</a:t>
                      </a:r>
                      <a:r>
                        <a:rPr lang="en-US" sz="1600" b="0" i="0" u="none" strike="noStrike" dirty="0" smtClean="0">
                          <a:solidFill>
                            <a:srgbClr val="000000"/>
                          </a:solidFill>
                          <a:latin typeface="+mn-lt"/>
                        </a:rPr>
                        <a:t>13</a:t>
                      </a:r>
                      <a:endParaRPr lang="en-US" sz="1600" b="0" i="0" u="none" strike="noStrike" dirty="0">
                        <a:solidFill>
                          <a:srgbClr val="000000"/>
                        </a:solidFill>
                        <a:latin typeface="+mn-lt"/>
                      </a:endParaRPr>
                    </a:p>
                  </a:txBody>
                  <a:tcPr marL="0" marR="0" marT="0" marB="0" anchor="ctr">
                    <a:lnL>
                      <a:noFill/>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a:noFill/>
                    </a:lnB>
                    <a:solidFill>
                      <a:srgbClr val="B8CCE4"/>
                    </a:solidFill>
                  </a:tcPr>
                </a:tc>
                <a:tc>
                  <a:txBody>
                    <a:bodyPr/>
                    <a:lstStyle/>
                    <a:p>
                      <a:pPr algn="ctr" fontAlgn="b"/>
                      <a:r>
                        <a:rPr lang="en-US" sz="1600" b="0" i="0" u="none" strike="noStrike">
                          <a:solidFill>
                            <a:srgbClr val="000000"/>
                          </a:solidFill>
                          <a:latin typeface="+mn-lt"/>
                        </a:rPr>
                        <a:t>0.204</a:t>
                      </a:r>
                    </a:p>
                  </a:txBody>
                  <a:tcPr marL="0" marR="0" marT="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a:noFill/>
                    </a:lnB>
                    <a:solidFill>
                      <a:srgbClr val="B8CCE4"/>
                    </a:solidFill>
                  </a:tcPr>
                </a:tc>
                <a:tc>
                  <a:txBody>
                    <a:bodyPr/>
                    <a:lstStyle/>
                    <a:p>
                      <a:pPr algn="ctr" fontAlgn="b"/>
                      <a:r>
                        <a:rPr lang="en-US" sz="1600" b="0" i="0" u="none" strike="noStrike" dirty="0">
                          <a:solidFill>
                            <a:srgbClr val="000000"/>
                          </a:solidFill>
                          <a:latin typeface="+mn-lt"/>
                        </a:rPr>
                        <a:t>0.140</a:t>
                      </a:r>
                    </a:p>
                  </a:txBody>
                  <a:tcPr marL="0" marR="0" marT="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a:noFill/>
                    </a:lnB>
                    <a:solidFill>
                      <a:srgbClr val="B8CCE4"/>
                    </a:solidFill>
                  </a:tcPr>
                </a:tc>
                <a:tc>
                  <a:txBody>
                    <a:bodyPr/>
                    <a:lstStyle/>
                    <a:p>
                      <a:pPr algn="ctr" fontAlgn="b"/>
                      <a:r>
                        <a:rPr lang="en-US" sz="1600" b="0" i="0" u="none" strike="noStrike" dirty="0">
                          <a:solidFill>
                            <a:srgbClr val="000000"/>
                          </a:solidFill>
                          <a:latin typeface="+mn-lt"/>
                        </a:rPr>
                        <a:t>0.490</a:t>
                      </a:r>
                    </a:p>
                  </a:txBody>
                  <a:tcPr marL="0" marR="0" marT="0" marB="0" anchor="ctr">
                    <a:lnL w="6350" cap="flat" cmpd="sng" algn="ctr">
                      <a:solidFill>
                        <a:srgbClr val="FFFFFF"/>
                      </a:solidFill>
                      <a:prstDash val="solid"/>
                      <a:round/>
                      <a:headEnd type="none" w="med" len="med"/>
                      <a:tailEnd type="none" w="med" len="med"/>
                    </a:lnL>
                    <a:lnR>
                      <a:noFill/>
                    </a:lnR>
                    <a:lnT w="6350" cap="flat" cmpd="sng" algn="ctr">
                      <a:solidFill>
                        <a:srgbClr val="FFFFFF"/>
                      </a:solidFill>
                      <a:prstDash val="solid"/>
                      <a:round/>
                      <a:headEnd type="none" w="med" len="med"/>
                      <a:tailEnd type="none" w="med" len="med"/>
                    </a:lnT>
                    <a:lnB>
                      <a:noFill/>
                    </a:lnB>
                    <a:solidFill>
                      <a:srgbClr val="B8CCE4"/>
                    </a:solidFill>
                  </a:tcPr>
                </a:tc>
              </a:tr>
            </a:tbl>
          </a:graphicData>
        </a:graphic>
      </p:graphicFrame>
      <p:graphicFrame>
        <p:nvGraphicFramePr>
          <p:cNvPr id="7" name="Chart 6"/>
          <p:cNvGraphicFramePr/>
          <p:nvPr>
            <p:extLst/>
          </p:nvPr>
        </p:nvGraphicFramePr>
        <p:xfrm>
          <a:off x="1140010" y="1243471"/>
          <a:ext cx="9949180" cy="357497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532220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EY’s hybrid environment</a:t>
            </a:r>
            <a:endParaRPr lang="en-US" dirty="0"/>
          </a:p>
        </p:txBody>
      </p:sp>
    </p:spTree>
    <p:extLst>
      <p:ext uri="{BB962C8B-B14F-4D97-AF65-F5344CB8AC3E}">
        <p14:creationId xmlns:p14="http://schemas.microsoft.com/office/powerpoint/2010/main" val="1639753739"/>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Relevant IT factors</a:t>
            </a:r>
            <a:endParaRPr lang="en-US" dirty="0"/>
          </a:p>
        </p:txBody>
      </p:sp>
      <p:sp>
        <p:nvSpPr>
          <p:cNvPr id="3" name="Text Placeholder 2"/>
          <p:cNvSpPr>
            <a:spLocks noGrp="1"/>
          </p:cNvSpPr>
          <p:nvPr>
            <p:ph type="body" sz="quarter" idx="11"/>
          </p:nvPr>
        </p:nvSpPr>
        <p:spPr>
          <a:xfrm>
            <a:off x="274639" y="1212849"/>
            <a:ext cx="11889564" cy="4154984"/>
          </a:xfrm>
        </p:spPr>
        <p:txBody>
          <a:bodyPr/>
          <a:lstStyle/>
          <a:p>
            <a:r>
              <a:rPr lang="en-US" dirty="0" smtClean="0"/>
              <a:t>Major, concurrent transformations</a:t>
            </a:r>
          </a:p>
          <a:p>
            <a:pPr lvl="1"/>
            <a:r>
              <a:rPr lang="en-US" dirty="0" smtClean="0"/>
              <a:t>Upgrading Windows XP to Windows 7</a:t>
            </a:r>
          </a:p>
          <a:p>
            <a:pPr lvl="1"/>
            <a:r>
              <a:rPr lang="en-US" dirty="0" smtClean="0"/>
              <a:t>Consolidating data centers </a:t>
            </a:r>
          </a:p>
          <a:p>
            <a:pPr lvl="1"/>
            <a:r>
              <a:rPr lang="en-US" dirty="0" smtClean="0"/>
              <a:t>Moving from Lotus platforms (Notes, Connections, </a:t>
            </a:r>
            <a:r>
              <a:rPr lang="en-US" dirty="0" err="1" smtClean="0"/>
              <a:t>Quickr</a:t>
            </a:r>
            <a:r>
              <a:rPr lang="en-US" dirty="0" smtClean="0"/>
              <a:t> and </a:t>
            </a:r>
            <a:r>
              <a:rPr lang="en-US" dirty="0" err="1" smtClean="0"/>
              <a:t>SameTime</a:t>
            </a:r>
            <a:r>
              <a:rPr lang="en-US" dirty="0" smtClean="0"/>
              <a:t>) to Microsoft (Outlook, Lync and SharePoint)</a:t>
            </a:r>
          </a:p>
          <a:p>
            <a:pPr>
              <a:spcBef>
                <a:spcPts val="1800"/>
              </a:spcBef>
            </a:pPr>
            <a:r>
              <a:rPr lang="en-US" dirty="0" smtClean="0"/>
              <a:t>Moving from customized applications to standard products</a:t>
            </a:r>
          </a:p>
          <a:p>
            <a:pPr>
              <a:spcBef>
                <a:spcPts val="1800"/>
              </a:spcBef>
            </a:pPr>
            <a:r>
              <a:rPr lang="en-US" dirty="0" smtClean="0"/>
              <a:t>Focus on information security and risk management</a:t>
            </a:r>
          </a:p>
        </p:txBody>
      </p:sp>
    </p:spTree>
    <p:extLst>
      <p:ext uri="{BB962C8B-B14F-4D97-AF65-F5344CB8AC3E}">
        <p14:creationId xmlns:p14="http://schemas.microsoft.com/office/powerpoint/2010/main" val="1116311813"/>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Journey to the cloud for intranet content</a:t>
            </a:r>
            <a:endParaRPr lang="en-US" dirty="0"/>
          </a:p>
        </p:txBody>
      </p:sp>
      <p:sp>
        <p:nvSpPr>
          <p:cNvPr id="3" name="Text Placeholder 2"/>
          <p:cNvSpPr>
            <a:spLocks noGrp="1"/>
          </p:cNvSpPr>
          <p:nvPr>
            <p:ph type="body" sz="quarter" idx="11"/>
          </p:nvPr>
        </p:nvSpPr>
        <p:spPr>
          <a:xfrm>
            <a:off x="274639" y="1516062"/>
            <a:ext cx="11889564" cy="3527119"/>
          </a:xfrm>
        </p:spPr>
        <p:txBody>
          <a:bodyPr/>
          <a:lstStyle/>
          <a:p>
            <a:r>
              <a:rPr lang="en-US" dirty="0" smtClean="0"/>
              <a:t>2011: selected SharePoint 2010 with FAST search</a:t>
            </a:r>
          </a:p>
          <a:p>
            <a:pPr>
              <a:spcBef>
                <a:spcPts val="1800"/>
              </a:spcBef>
            </a:pPr>
            <a:r>
              <a:rPr lang="en-US" dirty="0" smtClean="0"/>
              <a:t>2012: changed target to SharePoint 2013</a:t>
            </a:r>
          </a:p>
          <a:p>
            <a:pPr>
              <a:spcBef>
                <a:spcPts val="1800"/>
              </a:spcBef>
            </a:pPr>
            <a:r>
              <a:rPr lang="en-US" dirty="0"/>
              <a:t>2012</a:t>
            </a:r>
            <a:r>
              <a:rPr lang="en-US" dirty="0" smtClean="0"/>
              <a:t>: selected hybrid cloud with O365-D</a:t>
            </a:r>
          </a:p>
          <a:p>
            <a:pPr lvl="1"/>
            <a:r>
              <a:rPr lang="en-US" sz="2400" dirty="0" smtClean="0"/>
              <a:t>“Cloud first” hosting strategy</a:t>
            </a:r>
          </a:p>
          <a:p>
            <a:pPr lvl="1"/>
            <a:r>
              <a:rPr lang="en-US" sz="2400" dirty="0" smtClean="0"/>
              <a:t>On-premises hosting for applications not appropriate for the cloud and for </a:t>
            </a:r>
            <a:br>
              <a:rPr lang="en-US" sz="2400" dirty="0" smtClean="0"/>
            </a:br>
            <a:r>
              <a:rPr lang="en-US" sz="2400" dirty="0" smtClean="0"/>
              <a:t>content which must reside within the country</a:t>
            </a:r>
          </a:p>
        </p:txBody>
      </p:sp>
    </p:spTree>
    <p:extLst>
      <p:ext uri="{BB962C8B-B14F-4D97-AF65-F5344CB8AC3E}">
        <p14:creationId xmlns:p14="http://schemas.microsoft.com/office/powerpoint/2010/main" val="101530101"/>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About this session</a:t>
            </a:r>
            <a:endParaRPr lang="en-US" dirty="0"/>
          </a:p>
        </p:txBody>
      </p:sp>
      <p:sp>
        <p:nvSpPr>
          <p:cNvPr id="5" name="Text Placeholder 4"/>
          <p:cNvSpPr>
            <a:spLocks noGrp="1"/>
          </p:cNvSpPr>
          <p:nvPr>
            <p:ph type="body" sz="quarter" idx="11"/>
          </p:nvPr>
        </p:nvSpPr>
        <p:spPr>
          <a:xfrm>
            <a:off x="274639" y="1439862"/>
            <a:ext cx="11889564" cy="4665893"/>
          </a:xfrm>
        </p:spPr>
        <p:txBody>
          <a:bodyPr/>
          <a:lstStyle/>
          <a:p>
            <a:r>
              <a:rPr lang="en-US" dirty="0" smtClean="0"/>
              <a:t>Objectives </a:t>
            </a:r>
          </a:p>
          <a:p>
            <a:pPr lvl="1"/>
            <a:r>
              <a:rPr lang="en-US" sz="2800" dirty="0" smtClean="0"/>
              <a:t>Share a basic search analysis approach</a:t>
            </a:r>
          </a:p>
          <a:p>
            <a:pPr lvl="1"/>
            <a:r>
              <a:rPr lang="en-US" sz="2800" dirty="0" smtClean="0"/>
              <a:t>Learn the elements of search quality monitoring and improvement</a:t>
            </a:r>
          </a:p>
          <a:p>
            <a:pPr lvl="1"/>
            <a:r>
              <a:rPr lang="en-US" sz="2800" dirty="0"/>
              <a:t>Understand how search fits in </a:t>
            </a:r>
            <a:r>
              <a:rPr lang="en-US" sz="2800" dirty="0">
                <a:solidFill>
                  <a:schemeClr val="tx1"/>
                </a:solidFill>
              </a:rPr>
              <a:t>EY’s h</a:t>
            </a:r>
            <a:r>
              <a:rPr lang="en-US" sz="2800" dirty="0"/>
              <a:t>ybrid </a:t>
            </a:r>
            <a:r>
              <a:rPr lang="en-US" sz="2800" dirty="0" smtClean="0"/>
              <a:t>environment</a:t>
            </a:r>
          </a:p>
          <a:p>
            <a:pPr lvl="1"/>
            <a:endParaRPr lang="en-US" sz="2800" dirty="0"/>
          </a:p>
          <a:p>
            <a:pPr>
              <a:lnSpc>
                <a:spcPct val="100000"/>
              </a:lnSpc>
            </a:pPr>
            <a:r>
              <a:rPr lang="en-GB" dirty="0" smtClean="0"/>
              <a:t>Takeaways</a:t>
            </a:r>
            <a:endParaRPr lang="en-US" dirty="0"/>
          </a:p>
          <a:p>
            <a:pPr>
              <a:lnSpc>
                <a:spcPct val="100000"/>
              </a:lnSpc>
              <a:spcBef>
                <a:spcPts val="0"/>
              </a:spcBef>
            </a:pPr>
            <a:r>
              <a:rPr lang="en-US" sz="2800" dirty="0">
                <a:gradFill>
                  <a:gsLst>
                    <a:gs pos="1250">
                      <a:schemeClr val="tx1"/>
                    </a:gs>
                    <a:gs pos="100000">
                      <a:schemeClr val="tx1"/>
                    </a:gs>
                  </a:gsLst>
                  <a:lin ang="5400000" scaled="0"/>
                </a:gradFill>
                <a:latin typeface="+mn-lt"/>
              </a:rPr>
              <a:t>Search quality can be measured and </a:t>
            </a:r>
            <a:r>
              <a:rPr lang="en-US" sz="2800" dirty="0" smtClean="0">
                <a:gradFill>
                  <a:gsLst>
                    <a:gs pos="1250">
                      <a:schemeClr val="tx1"/>
                    </a:gs>
                    <a:gs pos="100000">
                      <a:schemeClr val="tx1"/>
                    </a:gs>
                  </a:gsLst>
                  <a:lin ang="5400000" scaled="0"/>
                </a:gradFill>
                <a:latin typeface="+mn-lt"/>
              </a:rPr>
              <a:t>improved.</a:t>
            </a:r>
            <a:endParaRPr lang="en-US" sz="2800" dirty="0">
              <a:gradFill>
                <a:gsLst>
                  <a:gs pos="1250">
                    <a:schemeClr val="tx1"/>
                  </a:gs>
                  <a:gs pos="100000">
                    <a:schemeClr val="tx1"/>
                  </a:gs>
                </a:gsLst>
                <a:lin ang="5400000" scaled="0"/>
              </a:gradFill>
              <a:latin typeface="+mn-lt"/>
            </a:endParaRPr>
          </a:p>
          <a:p>
            <a:pPr>
              <a:lnSpc>
                <a:spcPct val="100000"/>
              </a:lnSpc>
              <a:spcBef>
                <a:spcPts val="0"/>
              </a:spcBef>
            </a:pPr>
            <a:r>
              <a:rPr lang="en-US" sz="2800" dirty="0" smtClean="0">
                <a:gradFill>
                  <a:gsLst>
                    <a:gs pos="1250">
                      <a:schemeClr val="tx1"/>
                    </a:gs>
                    <a:gs pos="100000">
                      <a:schemeClr val="tx1"/>
                    </a:gs>
                  </a:gsLst>
                  <a:lin ang="5400000" scaled="0"/>
                </a:gradFill>
                <a:latin typeface="+mn-lt"/>
              </a:rPr>
              <a:t>Search </a:t>
            </a:r>
            <a:r>
              <a:rPr lang="en-US" sz="2800" dirty="0">
                <a:gradFill>
                  <a:gsLst>
                    <a:gs pos="1250">
                      <a:schemeClr val="tx1"/>
                    </a:gs>
                    <a:gs pos="100000">
                      <a:schemeClr val="tx1"/>
                    </a:gs>
                  </a:gsLst>
                  <a:lin ang="5400000" scaled="0"/>
                </a:gradFill>
                <a:latin typeface="+mn-lt"/>
              </a:rPr>
              <a:t>installation is the start – not the </a:t>
            </a:r>
            <a:r>
              <a:rPr lang="en-US" sz="2800" dirty="0" smtClean="0">
                <a:gradFill>
                  <a:gsLst>
                    <a:gs pos="1250">
                      <a:schemeClr val="tx1"/>
                    </a:gs>
                    <a:gs pos="100000">
                      <a:schemeClr val="tx1"/>
                    </a:gs>
                  </a:gsLst>
                  <a:lin ang="5400000" scaled="0"/>
                </a:gradFill>
                <a:latin typeface="+mn-lt"/>
              </a:rPr>
              <a:t>end.</a:t>
            </a:r>
            <a:endParaRPr lang="en-US" sz="2800" dirty="0">
              <a:gradFill>
                <a:gsLst>
                  <a:gs pos="1250">
                    <a:schemeClr val="tx1"/>
                  </a:gs>
                  <a:gs pos="100000">
                    <a:schemeClr val="tx1"/>
                  </a:gs>
                </a:gsLst>
                <a:lin ang="5400000" scaled="0"/>
              </a:gradFill>
              <a:latin typeface="+mn-lt"/>
            </a:endParaRPr>
          </a:p>
          <a:p>
            <a:pPr>
              <a:lnSpc>
                <a:spcPct val="100000"/>
              </a:lnSpc>
              <a:spcBef>
                <a:spcPts val="0"/>
              </a:spcBef>
            </a:pPr>
            <a:r>
              <a:rPr lang="en-US" sz="2800" dirty="0" smtClean="0">
                <a:gradFill>
                  <a:gsLst>
                    <a:gs pos="1250">
                      <a:schemeClr val="tx1"/>
                    </a:gs>
                    <a:gs pos="100000">
                      <a:schemeClr val="tx1"/>
                    </a:gs>
                  </a:gsLst>
                  <a:lin ang="5400000" scaled="0"/>
                </a:gradFill>
                <a:latin typeface="+mn-lt"/>
              </a:rPr>
              <a:t>Simple </a:t>
            </a:r>
            <a:r>
              <a:rPr lang="en-US" sz="2800" dirty="0">
                <a:gradFill>
                  <a:gsLst>
                    <a:gs pos="1250">
                      <a:schemeClr val="tx1"/>
                    </a:gs>
                    <a:gs pos="100000">
                      <a:schemeClr val="tx1"/>
                    </a:gs>
                  </a:gsLst>
                  <a:lin ang="5400000" scaled="0"/>
                </a:gradFill>
                <a:latin typeface="+mn-lt"/>
              </a:rPr>
              <a:t>steps to improve search quality in your company</a:t>
            </a:r>
          </a:p>
        </p:txBody>
      </p:sp>
    </p:spTree>
    <p:extLst>
      <p:ext uri="{BB962C8B-B14F-4D97-AF65-F5344CB8AC3E}">
        <p14:creationId xmlns:p14="http://schemas.microsoft.com/office/powerpoint/2010/main" val="8688552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1617" y="1418038"/>
            <a:ext cx="12009940" cy="48986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itle 3"/>
          <p:cNvSpPr>
            <a:spLocks noGrp="1"/>
          </p:cNvSpPr>
          <p:nvPr>
            <p:ph type="title"/>
          </p:nvPr>
        </p:nvSpPr>
        <p:spPr/>
        <p:txBody>
          <a:bodyPr/>
          <a:lstStyle/>
          <a:p>
            <a:r>
              <a:rPr lang="en-US" dirty="0" smtClean="0"/>
              <a:t>Hybrid intranet – release 1</a:t>
            </a:r>
            <a:endParaRPr lang="en-US" dirty="0"/>
          </a:p>
        </p:txBody>
      </p:sp>
      <p:sp>
        <p:nvSpPr>
          <p:cNvPr id="6" name="Rectangle 5"/>
          <p:cNvSpPr/>
          <p:nvPr/>
        </p:nvSpPr>
        <p:spPr bwMode="auto">
          <a:xfrm>
            <a:off x="4868562" y="2156732"/>
            <a:ext cx="5301049" cy="2457229"/>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8" name="Rectangle 7"/>
          <p:cNvSpPr/>
          <p:nvPr/>
        </p:nvSpPr>
        <p:spPr bwMode="auto">
          <a:xfrm>
            <a:off x="5989637" y="5156185"/>
            <a:ext cx="2057400" cy="669574"/>
          </a:xfrm>
          <a:prstGeom prst="rect">
            <a:avLst/>
          </a:prstGeom>
          <a:solidFill>
            <a:srgbClr val="FFFCEC"/>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3" name="Rectangle 2"/>
          <p:cNvSpPr/>
          <p:nvPr/>
        </p:nvSpPr>
        <p:spPr bwMode="auto">
          <a:xfrm>
            <a:off x="1341436" y="4078808"/>
            <a:ext cx="1401763" cy="1247254"/>
          </a:xfrm>
          <a:prstGeom prst="rect">
            <a:avLst/>
          </a:prstGeom>
          <a:solidFill>
            <a:srgbClr val="FFFCEC"/>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0" name="Rectangle 9"/>
          <p:cNvSpPr/>
          <p:nvPr/>
        </p:nvSpPr>
        <p:spPr bwMode="auto">
          <a:xfrm>
            <a:off x="1341436" y="2799818"/>
            <a:ext cx="1401764" cy="1278989"/>
          </a:xfrm>
          <a:prstGeom prst="rect">
            <a:avLst/>
          </a:prstGeom>
          <a:solidFill>
            <a:srgbClr val="FFFCEC"/>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2258181834"/>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1617" y="1418038"/>
            <a:ext cx="12009940" cy="48986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itle 3"/>
          <p:cNvSpPr>
            <a:spLocks noGrp="1"/>
          </p:cNvSpPr>
          <p:nvPr>
            <p:ph type="title"/>
          </p:nvPr>
        </p:nvSpPr>
        <p:spPr/>
        <p:txBody>
          <a:bodyPr/>
          <a:lstStyle/>
          <a:p>
            <a:r>
              <a:rPr lang="en-US" dirty="0" smtClean="0"/>
              <a:t>Hybrid intranet – release 2</a:t>
            </a:r>
            <a:endParaRPr lang="en-US" dirty="0"/>
          </a:p>
        </p:txBody>
      </p:sp>
    </p:spTree>
    <p:extLst>
      <p:ext uri="{BB962C8B-B14F-4D97-AF65-F5344CB8AC3E}">
        <p14:creationId xmlns:p14="http://schemas.microsoft.com/office/powerpoint/2010/main" val="3468700359"/>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1617" y="1418038"/>
            <a:ext cx="12009940" cy="48986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itle 3"/>
          <p:cNvSpPr>
            <a:spLocks noGrp="1"/>
          </p:cNvSpPr>
          <p:nvPr>
            <p:ph type="title"/>
          </p:nvPr>
        </p:nvSpPr>
        <p:spPr/>
        <p:txBody>
          <a:bodyPr/>
          <a:lstStyle/>
          <a:p>
            <a:r>
              <a:rPr lang="en-US" dirty="0" smtClean="0"/>
              <a:t>Hybrid intranet enterprise search</a:t>
            </a:r>
            <a:endParaRPr lang="en-US" dirty="0"/>
          </a:p>
        </p:txBody>
      </p:sp>
      <p:sp>
        <p:nvSpPr>
          <p:cNvPr id="24" name="Rectangle 23"/>
          <p:cNvSpPr/>
          <p:nvPr/>
        </p:nvSpPr>
        <p:spPr bwMode="auto">
          <a:xfrm>
            <a:off x="274639" y="1342536"/>
            <a:ext cx="11946918" cy="4989384"/>
          </a:xfrm>
          <a:prstGeom prst="rect">
            <a:avLst/>
          </a:prstGeom>
          <a:solidFill>
            <a:srgbClr val="FFFFFF">
              <a:alpha val="45000"/>
            </a:srgbClr>
          </a:solidFill>
          <a:ln w="10795" cap="flat" cmpd="sng" algn="ctr">
            <a:noFill/>
            <a:prstDash val="solid"/>
            <a:headEnd type="none" w="med" len="med"/>
            <a:tailEnd type="none" w="med" len="med"/>
          </a:ln>
          <a:effectLst/>
        </p:spPr>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defRPr/>
            </a:pPr>
            <a:endParaRPr lang="en-US" sz="2000" kern="0" dirty="0">
              <a:gradFill>
                <a:gsLst>
                  <a:gs pos="0">
                    <a:srgbClr val="FFFFFF"/>
                  </a:gs>
                  <a:gs pos="100000">
                    <a:srgbClr val="FFFFFF"/>
                  </a:gs>
                </a:gsLst>
                <a:lin ang="5400000" scaled="0"/>
              </a:gradFill>
            </a:endParaRPr>
          </a:p>
        </p:txBody>
      </p:sp>
      <p:sp>
        <p:nvSpPr>
          <p:cNvPr id="28" name="Arc 27"/>
          <p:cNvSpPr/>
          <p:nvPr/>
        </p:nvSpPr>
        <p:spPr>
          <a:xfrm rot="11392814">
            <a:off x="6020225" y="3408090"/>
            <a:ext cx="5110818" cy="2371128"/>
          </a:xfrm>
          <a:prstGeom prst="arc">
            <a:avLst>
              <a:gd name="adj1" fmla="val 11631664"/>
              <a:gd name="adj2" fmla="val 0"/>
            </a:avLst>
          </a:prstGeom>
          <a:noFill/>
          <a:ln w="63500" cap="flat" cmpd="sng" algn="ctr">
            <a:solidFill>
              <a:srgbClr val="E39E48"/>
            </a:solidFill>
            <a:prstDash val="solid"/>
            <a:headEnd type="triangle"/>
            <a:tailEnd type="none"/>
          </a:ln>
          <a:effectLst/>
        </p:spPr>
        <p:txBody>
          <a:bodyPr rtlCol="0" anchor="ctr"/>
          <a:lstStyle/>
          <a:p>
            <a:pPr algn="ctr" defTabSz="914400">
              <a:defRPr/>
            </a:pPr>
            <a:endParaRPr lang="en-US" kern="0">
              <a:solidFill>
                <a:srgbClr val="FFFFFF"/>
              </a:solidFill>
            </a:endParaRPr>
          </a:p>
        </p:txBody>
      </p:sp>
      <p:sp>
        <p:nvSpPr>
          <p:cNvPr id="29" name="Arc 28"/>
          <p:cNvSpPr/>
          <p:nvPr/>
        </p:nvSpPr>
        <p:spPr>
          <a:xfrm rot="12679926">
            <a:off x="8452914" y="4029887"/>
            <a:ext cx="2631516" cy="1364949"/>
          </a:xfrm>
          <a:prstGeom prst="arc">
            <a:avLst>
              <a:gd name="adj1" fmla="val 11866047"/>
              <a:gd name="adj2" fmla="val 21321523"/>
            </a:avLst>
          </a:prstGeom>
          <a:noFill/>
          <a:ln w="63500" cap="flat" cmpd="sng" algn="ctr">
            <a:solidFill>
              <a:srgbClr val="E39E48"/>
            </a:solidFill>
            <a:prstDash val="solid"/>
            <a:headEnd type="none"/>
            <a:tailEnd type="none"/>
          </a:ln>
          <a:effectLst/>
        </p:spPr>
        <p:txBody>
          <a:bodyPr rtlCol="0" anchor="ctr"/>
          <a:lstStyle/>
          <a:p>
            <a:pPr algn="ctr" defTabSz="914400">
              <a:defRPr/>
            </a:pPr>
            <a:endParaRPr lang="en-US" kern="0">
              <a:solidFill>
                <a:srgbClr val="FFFFFF"/>
              </a:solidFill>
            </a:endParaRPr>
          </a:p>
        </p:txBody>
      </p:sp>
      <p:sp>
        <p:nvSpPr>
          <p:cNvPr id="30" name="TextBox 29"/>
          <p:cNvSpPr txBox="1"/>
          <p:nvPr/>
        </p:nvSpPr>
        <p:spPr>
          <a:xfrm>
            <a:off x="9542482" y="1609514"/>
            <a:ext cx="1807033" cy="794064"/>
          </a:xfrm>
          <a:prstGeom prst="rect">
            <a:avLst/>
          </a:prstGeom>
          <a:noFill/>
          <a:ln>
            <a:noFill/>
          </a:ln>
        </p:spPr>
        <p:txBody>
          <a:bodyPr wrap="none" lIns="182880" tIns="146304" rIns="182880" bIns="146304" rtlCol="0">
            <a:spAutoFit/>
          </a:bodyPr>
          <a:lstStyle/>
          <a:p>
            <a:pPr defTabSz="914400">
              <a:lnSpc>
                <a:spcPct val="90000"/>
              </a:lnSpc>
              <a:spcAft>
                <a:spcPts val="600"/>
              </a:spcAft>
              <a:defRPr/>
            </a:pPr>
            <a:r>
              <a:rPr lang="en-US" sz="3600" b="1" kern="0" dirty="0" smtClean="0">
                <a:solidFill>
                  <a:srgbClr val="FFC000"/>
                </a:solidFill>
              </a:rPr>
              <a:t>Search</a:t>
            </a:r>
          </a:p>
        </p:txBody>
      </p:sp>
      <p:sp>
        <p:nvSpPr>
          <p:cNvPr id="31" name="TextBox 30"/>
          <p:cNvSpPr txBox="1"/>
          <p:nvPr/>
        </p:nvSpPr>
        <p:spPr>
          <a:xfrm>
            <a:off x="9580417" y="5934888"/>
            <a:ext cx="1590820" cy="794064"/>
          </a:xfrm>
          <a:prstGeom prst="rect">
            <a:avLst/>
          </a:prstGeom>
          <a:noFill/>
        </p:spPr>
        <p:txBody>
          <a:bodyPr wrap="none" lIns="182880" tIns="146304" rIns="182880" bIns="146304" rtlCol="0">
            <a:spAutoFit/>
          </a:bodyPr>
          <a:lstStyle/>
          <a:p>
            <a:pPr defTabSz="914400">
              <a:lnSpc>
                <a:spcPct val="90000"/>
              </a:lnSpc>
              <a:spcAft>
                <a:spcPts val="600"/>
              </a:spcAft>
              <a:defRPr/>
            </a:pPr>
            <a:r>
              <a:rPr lang="en-US" sz="3600" b="1" kern="0" dirty="0" smtClean="0">
                <a:solidFill>
                  <a:srgbClr val="E39E48"/>
                </a:solidFill>
              </a:rPr>
              <a:t>Crawl</a:t>
            </a:r>
          </a:p>
        </p:txBody>
      </p:sp>
      <p:sp>
        <p:nvSpPr>
          <p:cNvPr id="32" name="Arc 31"/>
          <p:cNvSpPr/>
          <p:nvPr/>
        </p:nvSpPr>
        <p:spPr>
          <a:xfrm rot="11046750">
            <a:off x="2755868" y="2544172"/>
            <a:ext cx="8611298" cy="3628741"/>
          </a:xfrm>
          <a:prstGeom prst="arc">
            <a:avLst>
              <a:gd name="adj1" fmla="val 11728827"/>
              <a:gd name="adj2" fmla="val 21589261"/>
            </a:avLst>
          </a:prstGeom>
          <a:noFill/>
          <a:ln w="63500" cap="flat" cmpd="sng" algn="ctr">
            <a:solidFill>
              <a:srgbClr val="E39E48"/>
            </a:solidFill>
            <a:prstDash val="solid"/>
            <a:headEnd type="none"/>
            <a:tailEnd type="none"/>
          </a:ln>
          <a:effectLst/>
        </p:spPr>
        <p:txBody>
          <a:bodyPr rtlCol="0" anchor="ctr"/>
          <a:lstStyle/>
          <a:p>
            <a:pPr algn="ctr" defTabSz="914400">
              <a:defRPr/>
            </a:pPr>
            <a:endParaRPr lang="en-US" kern="0">
              <a:solidFill>
                <a:srgbClr val="FFFFFF"/>
              </a:solidFill>
            </a:endParaRPr>
          </a:p>
        </p:txBody>
      </p:sp>
      <p:sp>
        <p:nvSpPr>
          <p:cNvPr id="13" name="Arc 12"/>
          <p:cNvSpPr/>
          <p:nvPr/>
        </p:nvSpPr>
        <p:spPr>
          <a:xfrm rot="10800000" flipV="1">
            <a:off x="6175854" y="2240063"/>
            <a:ext cx="4723650" cy="1552389"/>
          </a:xfrm>
          <a:prstGeom prst="arc">
            <a:avLst>
              <a:gd name="adj1" fmla="val 10846337"/>
              <a:gd name="adj2" fmla="val 21586859"/>
            </a:avLst>
          </a:prstGeom>
          <a:noFill/>
          <a:ln w="63500" cap="flat" cmpd="sng" algn="ctr">
            <a:solidFill>
              <a:srgbClr val="FFC000"/>
            </a:solidFill>
            <a:prstDash val="solid"/>
            <a:headEnd type="none"/>
            <a:tailEnd type="none"/>
          </a:ln>
          <a:effectLst/>
        </p:spPr>
        <p:txBody>
          <a:bodyPr rtlCol="0" anchor="ctr"/>
          <a:lstStyle/>
          <a:p>
            <a:pPr algn="ctr" defTabSz="914400">
              <a:defRPr/>
            </a:pPr>
            <a:endParaRPr lang="en-US" kern="0">
              <a:solidFill>
                <a:srgbClr val="FFFF00"/>
              </a:solidFill>
            </a:endParaRPr>
          </a:p>
        </p:txBody>
      </p:sp>
      <p:sp>
        <p:nvSpPr>
          <p:cNvPr id="14" name="Arc 13"/>
          <p:cNvSpPr/>
          <p:nvPr/>
        </p:nvSpPr>
        <p:spPr>
          <a:xfrm rot="10800000" flipV="1">
            <a:off x="8656637" y="2659062"/>
            <a:ext cx="2278257" cy="895594"/>
          </a:xfrm>
          <a:prstGeom prst="arc">
            <a:avLst>
              <a:gd name="adj1" fmla="val 10547409"/>
              <a:gd name="adj2" fmla="val 21321523"/>
            </a:avLst>
          </a:prstGeom>
          <a:noFill/>
          <a:ln w="63500" cap="flat" cmpd="sng" algn="ctr">
            <a:solidFill>
              <a:srgbClr val="FFC000"/>
            </a:solidFill>
            <a:prstDash val="solid"/>
            <a:headEnd type="triangle"/>
            <a:tailEnd type="none"/>
          </a:ln>
          <a:effectLst/>
        </p:spPr>
        <p:txBody>
          <a:bodyPr rtlCol="0" anchor="ctr"/>
          <a:lstStyle/>
          <a:p>
            <a:pPr algn="ctr" defTabSz="914400">
              <a:defRPr/>
            </a:pPr>
            <a:endParaRPr lang="en-US" kern="0">
              <a:solidFill>
                <a:srgbClr val="FFFF00"/>
              </a:solidFill>
            </a:endParaRPr>
          </a:p>
        </p:txBody>
      </p:sp>
      <p:sp>
        <p:nvSpPr>
          <p:cNvPr id="17" name="Arc 16"/>
          <p:cNvSpPr/>
          <p:nvPr/>
        </p:nvSpPr>
        <p:spPr>
          <a:xfrm rot="10800000" flipV="1">
            <a:off x="2789236" y="1897062"/>
            <a:ext cx="8110268" cy="2057399"/>
          </a:xfrm>
          <a:prstGeom prst="arc">
            <a:avLst>
              <a:gd name="adj1" fmla="val 10772401"/>
              <a:gd name="adj2" fmla="val 21586859"/>
            </a:avLst>
          </a:prstGeom>
          <a:noFill/>
          <a:ln w="63500" cap="flat" cmpd="sng" algn="ctr">
            <a:solidFill>
              <a:srgbClr val="FFC000"/>
            </a:solidFill>
            <a:prstDash val="solid"/>
            <a:headEnd type="none"/>
            <a:tailEnd type="none"/>
          </a:ln>
          <a:effectLst/>
        </p:spPr>
        <p:txBody>
          <a:bodyPr rtlCol="0" anchor="ctr"/>
          <a:lstStyle/>
          <a:p>
            <a:pPr algn="ctr" defTabSz="914400">
              <a:defRPr/>
            </a:pPr>
            <a:endParaRPr lang="en-US" kern="0">
              <a:solidFill>
                <a:srgbClr val="FFFF00"/>
              </a:solidFill>
            </a:endParaRPr>
          </a:p>
        </p:txBody>
      </p:sp>
    </p:spTree>
    <p:extLst>
      <p:ext uri="{BB962C8B-B14F-4D97-AF65-F5344CB8AC3E}">
        <p14:creationId xmlns:p14="http://schemas.microsoft.com/office/powerpoint/2010/main" val="202126172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500"/>
                                        <p:tgtEl>
                                          <p:spTgt spid="31"/>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wipe(left)">
                                      <p:cBhvr>
                                        <p:cTn id="10" dur="500"/>
                                        <p:tgtEl>
                                          <p:spTgt spid="29"/>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wipe(left)">
                                      <p:cBhvr>
                                        <p:cTn id="13" dur="500"/>
                                        <p:tgtEl>
                                          <p:spTgt spid="28"/>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32"/>
                                        </p:tgtEl>
                                        <p:attrNameLst>
                                          <p:attrName>style.visibility</p:attrName>
                                        </p:attrNameLst>
                                      </p:cBhvr>
                                      <p:to>
                                        <p:strVal val="visible"/>
                                      </p:to>
                                    </p:set>
                                    <p:animEffect transition="in" filter="wipe(left)">
                                      <p:cBhvr>
                                        <p:cTn id="16" dur="500"/>
                                        <p:tgtEl>
                                          <p:spTgt spid="32"/>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wipe(left)">
                                      <p:cBhvr>
                                        <p:cTn id="21" dur="500"/>
                                        <p:tgtEl>
                                          <p:spTgt spid="30"/>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wipe(left)">
                                      <p:cBhvr>
                                        <p:cTn id="24" dur="500"/>
                                        <p:tgtEl>
                                          <p:spTgt spid="17"/>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left)">
                                      <p:cBhvr>
                                        <p:cTn id="27" dur="500"/>
                                        <p:tgtEl>
                                          <p:spTgt spid="13"/>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wipe(left)">
                                      <p:cBhvr>
                                        <p:cTn id="3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P spid="30" grpId="0"/>
      <p:bldP spid="31" grpId="0"/>
      <p:bldP spid="32" grpId="0" animBg="1"/>
      <p:bldP spid="13" grpId="0" animBg="1"/>
      <p:bldP spid="14" grpId="0" animBg="1"/>
      <p:bldP spid="17"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7528" y="1372909"/>
            <a:ext cx="10599909" cy="52485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itle 3"/>
          <p:cNvSpPr>
            <a:spLocks noGrp="1"/>
          </p:cNvSpPr>
          <p:nvPr>
            <p:ph type="title"/>
          </p:nvPr>
        </p:nvSpPr>
        <p:spPr/>
        <p:txBody>
          <a:bodyPr/>
          <a:lstStyle/>
          <a:p>
            <a:r>
              <a:rPr lang="en-US" dirty="0" smtClean="0"/>
              <a:t>Full intranet search</a:t>
            </a:r>
            <a:endParaRPr lang="en-US" dirty="0"/>
          </a:p>
        </p:txBody>
      </p:sp>
      <p:sp>
        <p:nvSpPr>
          <p:cNvPr id="5" name="Arc 4"/>
          <p:cNvSpPr/>
          <p:nvPr/>
        </p:nvSpPr>
        <p:spPr>
          <a:xfrm>
            <a:off x="2087522" y="1459714"/>
            <a:ext cx="4953000" cy="1905000"/>
          </a:xfrm>
          <a:prstGeom prst="arc">
            <a:avLst>
              <a:gd name="adj1" fmla="val 11058069"/>
              <a:gd name="adj2" fmla="val 0"/>
            </a:avLst>
          </a:prstGeom>
          <a:noFill/>
          <a:ln w="63500" cap="flat" cmpd="sng" algn="ctr">
            <a:solidFill>
              <a:srgbClr val="FFC000"/>
            </a:solidFill>
            <a:prstDash val="solid"/>
            <a:headEnd type="none"/>
            <a:tailEnd type="triangle"/>
          </a:ln>
          <a:effectLst/>
        </p:spPr>
        <p:txBody>
          <a:bodyPr rtlCol="0" anchor="ctr"/>
          <a:lstStyle/>
          <a:p>
            <a:pPr algn="ctr" defTabSz="914400">
              <a:defRPr/>
            </a:pPr>
            <a:endParaRPr lang="en-US" kern="0">
              <a:solidFill>
                <a:srgbClr val="FFFFFF"/>
              </a:solidFill>
            </a:endParaRPr>
          </a:p>
        </p:txBody>
      </p:sp>
      <p:sp>
        <p:nvSpPr>
          <p:cNvPr id="8" name="Arc 7"/>
          <p:cNvSpPr/>
          <p:nvPr/>
        </p:nvSpPr>
        <p:spPr>
          <a:xfrm>
            <a:off x="4154861" y="1688314"/>
            <a:ext cx="2885661" cy="1447800"/>
          </a:xfrm>
          <a:prstGeom prst="arc">
            <a:avLst>
              <a:gd name="adj1" fmla="val 11058069"/>
              <a:gd name="adj2" fmla="val 0"/>
            </a:avLst>
          </a:prstGeom>
          <a:noFill/>
          <a:ln w="63500" cap="flat" cmpd="sng" algn="ctr">
            <a:solidFill>
              <a:srgbClr val="FFC000"/>
            </a:solidFill>
            <a:prstDash val="solid"/>
            <a:headEnd type="none"/>
            <a:tailEnd type="triangle"/>
          </a:ln>
          <a:effectLst/>
        </p:spPr>
        <p:txBody>
          <a:bodyPr rtlCol="0" anchor="ctr"/>
          <a:lstStyle/>
          <a:p>
            <a:pPr algn="ctr" defTabSz="914400">
              <a:defRPr/>
            </a:pPr>
            <a:endParaRPr lang="en-US" kern="0">
              <a:solidFill>
                <a:srgbClr val="FFFFFF"/>
              </a:solidFill>
            </a:endParaRPr>
          </a:p>
        </p:txBody>
      </p:sp>
      <p:sp>
        <p:nvSpPr>
          <p:cNvPr id="9" name="Arc 8"/>
          <p:cNvSpPr/>
          <p:nvPr/>
        </p:nvSpPr>
        <p:spPr>
          <a:xfrm>
            <a:off x="5630388" y="1993114"/>
            <a:ext cx="1410133" cy="744070"/>
          </a:xfrm>
          <a:prstGeom prst="arc">
            <a:avLst>
              <a:gd name="adj1" fmla="val 11058069"/>
              <a:gd name="adj2" fmla="val 0"/>
            </a:avLst>
          </a:prstGeom>
          <a:noFill/>
          <a:ln w="63500" cap="flat" cmpd="sng" algn="ctr">
            <a:solidFill>
              <a:srgbClr val="FFC000"/>
            </a:solidFill>
            <a:prstDash val="solid"/>
            <a:headEnd type="none"/>
            <a:tailEnd type="triangle"/>
          </a:ln>
          <a:effectLst/>
        </p:spPr>
        <p:txBody>
          <a:bodyPr rtlCol="0" anchor="ctr"/>
          <a:lstStyle/>
          <a:p>
            <a:pPr algn="ctr" defTabSz="914400">
              <a:defRPr/>
            </a:pPr>
            <a:endParaRPr lang="en-US" kern="0">
              <a:solidFill>
                <a:srgbClr val="FFFFFF"/>
              </a:solidFill>
            </a:endParaRPr>
          </a:p>
        </p:txBody>
      </p:sp>
      <p:cxnSp>
        <p:nvCxnSpPr>
          <p:cNvPr id="10" name="Straight Connector 9"/>
          <p:cNvCxnSpPr/>
          <p:nvPr/>
        </p:nvCxnSpPr>
        <p:spPr>
          <a:xfrm flipH="1">
            <a:off x="6051106" y="3040062"/>
            <a:ext cx="989415" cy="2667000"/>
          </a:xfrm>
          <a:prstGeom prst="line">
            <a:avLst/>
          </a:prstGeom>
          <a:ln w="63500">
            <a:solidFill>
              <a:srgbClr val="FFC000"/>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7192922" y="3040062"/>
            <a:ext cx="1752600" cy="2590800"/>
          </a:xfrm>
          <a:prstGeom prst="line">
            <a:avLst/>
          </a:prstGeom>
          <a:ln w="63500">
            <a:solidFill>
              <a:srgbClr val="FFC000"/>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7497722" y="2963862"/>
            <a:ext cx="1524000" cy="304800"/>
          </a:xfrm>
          <a:prstGeom prst="line">
            <a:avLst/>
          </a:prstGeom>
          <a:ln w="63500">
            <a:solidFill>
              <a:srgbClr val="FFC000"/>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rot="20804160">
            <a:off x="6437917" y="3206288"/>
            <a:ext cx="2334466" cy="332399"/>
          </a:xfrm>
          <a:prstGeom prst="rect">
            <a:avLst/>
          </a:prstGeom>
          <a:solidFill>
            <a:schemeClr val="bg1">
              <a:alpha val="75000"/>
            </a:schemeClr>
          </a:solidFill>
        </p:spPr>
        <p:txBody>
          <a:bodyPr wrap="square" lIns="0" tIns="0" rIns="0" bIns="0" rtlCol="0">
            <a:spAutoFit/>
          </a:bodyPr>
          <a:lstStyle/>
          <a:p>
            <a:pPr>
              <a:lnSpc>
                <a:spcPct val="90000"/>
              </a:lnSpc>
              <a:spcAft>
                <a:spcPts val="600"/>
              </a:spcAft>
            </a:pPr>
            <a:r>
              <a:rPr lang="en-US" sz="2400" b="1" dirty="0" smtClean="0">
                <a:solidFill>
                  <a:srgbClr val="FFC000"/>
                </a:solidFill>
              </a:rPr>
              <a:t>Remote </a:t>
            </a:r>
            <a:r>
              <a:rPr lang="en-US" sz="2400" b="1" dirty="0">
                <a:solidFill>
                  <a:srgbClr val="FFC000"/>
                </a:solidFill>
              </a:rPr>
              <a:t>S</a:t>
            </a:r>
            <a:r>
              <a:rPr lang="en-US" sz="2400" b="1" dirty="0" smtClean="0">
                <a:solidFill>
                  <a:srgbClr val="FFC000"/>
                </a:solidFill>
              </a:rPr>
              <a:t>ources</a:t>
            </a:r>
          </a:p>
        </p:txBody>
      </p:sp>
      <p:sp>
        <p:nvSpPr>
          <p:cNvPr id="12" name="TextBox 11"/>
          <p:cNvSpPr txBox="1"/>
          <p:nvPr/>
        </p:nvSpPr>
        <p:spPr>
          <a:xfrm>
            <a:off x="6396791" y="1421598"/>
            <a:ext cx="1329531" cy="627864"/>
          </a:xfrm>
          <a:prstGeom prst="rect">
            <a:avLst/>
          </a:prstGeom>
          <a:noFill/>
          <a:ln>
            <a:noFill/>
          </a:ln>
        </p:spPr>
        <p:txBody>
          <a:bodyPr wrap="none" lIns="182880" tIns="146304" rIns="182880" bIns="146304" rtlCol="0">
            <a:spAutoFit/>
          </a:bodyPr>
          <a:lstStyle/>
          <a:p>
            <a:pPr defTabSz="914400">
              <a:lnSpc>
                <a:spcPct val="90000"/>
              </a:lnSpc>
              <a:spcAft>
                <a:spcPts val="600"/>
              </a:spcAft>
              <a:defRPr/>
            </a:pPr>
            <a:r>
              <a:rPr lang="en-US" sz="2400" b="1" kern="0" dirty="0" smtClean="0">
                <a:solidFill>
                  <a:srgbClr val="FFC000"/>
                </a:solidFill>
              </a:rPr>
              <a:t>Search</a:t>
            </a:r>
          </a:p>
        </p:txBody>
      </p:sp>
    </p:spTree>
    <p:extLst>
      <p:ext uri="{BB962C8B-B14F-4D97-AF65-F5344CB8AC3E}">
        <p14:creationId xmlns:p14="http://schemas.microsoft.com/office/powerpoint/2010/main" val="177487154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left)">
                                      <p:cBhvr>
                                        <p:cTn id="10" dur="500"/>
                                        <p:tgtEl>
                                          <p:spTgt spid="5"/>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500"/>
                                        <p:tgtEl>
                                          <p:spTgt spid="8"/>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left)">
                                      <p:cBhvr>
                                        <p:cTn id="16" dur="500"/>
                                        <p:tgtEl>
                                          <p:spTgt spid="9"/>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wipe(down)">
                                      <p:cBhvr>
                                        <p:cTn id="21" dur="500"/>
                                        <p:tgtEl>
                                          <p:spTgt spid="10"/>
                                        </p:tgtEl>
                                      </p:cBhvr>
                                    </p:animEffect>
                                  </p:childTnLst>
                                </p:cTn>
                              </p:par>
                              <p:par>
                                <p:cTn id="22" presetID="22" presetClass="entr" presetSubtype="4" fill="hold" nodeType="with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wipe(down)">
                                      <p:cBhvr>
                                        <p:cTn id="24" dur="500"/>
                                        <p:tgtEl>
                                          <p:spTgt spid="11"/>
                                        </p:tgtEl>
                                      </p:cBhvr>
                                    </p:animEffect>
                                  </p:childTnLst>
                                </p:cTn>
                              </p:par>
                              <p:par>
                                <p:cTn id="25" presetID="22" presetClass="entr" presetSubtype="4" fill="hold" nodeType="with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down)">
                                      <p:cBhvr>
                                        <p:cTn id="27" dur="500"/>
                                        <p:tgtEl>
                                          <p:spTgt spid="14"/>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wipe(down)">
                                      <p:cBhvr>
                                        <p:cTn id="3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P spid="22" grpId="0" animBg="1"/>
      <p:bldP spid="1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7528" y="1372909"/>
            <a:ext cx="10599909" cy="52485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itle 3"/>
          <p:cNvSpPr>
            <a:spLocks noGrp="1"/>
          </p:cNvSpPr>
          <p:nvPr>
            <p:ph type="title"/>
          </p:nvPr>
        </p:nvSpPr>
        <p:spPr/>
        <p:txBody>
          <a:bodyPr/>
          <a:lstStyle/>
          <a:p>
            <a:r>
              <a:rPr lang="en-US" dirty="0" smtClean="0"/>
              <a:t>Full extranet search</a:t>
            </a:r>
            <a:endParaRPr lang="en-US" dirty="0"/>
          </a:p>
        </p:txBody>
      </p:sp>
      <p:sp>
        <p:nvSpPr>
          <p:cNvPr id="9" name="Arc 8"/>
          <p:cNvSpPr/>
          <p:nvPr/>
        </p:nvSpPr>
        <p:spPr>
          <a:xfrm>
            <a:off x="3932237" y="4487862"/>
            <a:ext cx="1676400" cy="914400"/>
          </a:xfrm>
          <a:prstGeom prst="arc">
            <a:avLst>
              <a:gd name="adj1" fmla="val 11058069"/>
              <a:gd name="adj2" fmla="val 0"/>
            </a:avLst>
          </a:prstGeom>
          <a:noFill/>
          <a:ln w="63500" cap="flat" cmpd="sng" algn="ctr">
            <a:solidFill>
              <a:srgbClr val="FFC000"/>
            </a:solidFill>
            <a:prstDash val="solid"/>
            <a:headEnd type="none"/>
            <a:tailEnd type="triangle"/>
          </a:ln>
          <a:effectLst/>
        </p:spPr>
        <p:txBody>
          <a:bodyPr rtlCol="0" anchor="ctr"/>
          <a:lstStyle/>
          <a:p>
            <a:pPr algn="ctr" defTabSz="914400">
              <a:defRPr/>
            </a:pPr>
            <a:endParaRPr lang="en-US" kern="0">
              <a:solidFill>
                <a:srgbClr val="FFFFFF"/>
              </a:solidFill>
            </a:endParaRPr>
          </a:p>
        </p:txBody>
      </p:sp>
      <p:cxnSp>
        <p:nvCxnSpPr>
          <p:cNvPr id="14" name="Straight Connector 13"/>
          <p:cNvCxnSpPr/>
          <p:nvPr/>
        </p:nvCxnSpPr>
        <p:spPr>
          <a:xfrm>
            <a:off x="5989637" y="5478462"/>
            <a:ext cx="2971800" cy="304800"/>
          </a:xfrm>
          <a:prstGeom prst="line">
            <a:avLst/>
          </a:prstGeom>
          <a:ln w="63500">
            <a:solidFill>
              <a:srgbClr val="FFC000"/>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rot="20804160">
            <a:off x="6149032" y="5437037"/>
            <a:ext cx="2334466" cy="332399"/>
          </a:xfrm>
          <a:prstGeom prst="rect">
            <a:avLst/>
          </a:prstGeom>
          <a:solidFill>
            <a:schemeClr val="bg1">
              <a:alpha val="75000"/>
            </a:schemeClr>
          </a:solidFill>
        </p:spPr>
        <p:txBody>
          <a:bodyPr wrap="square" lIns="0" tIns="0" rIns="0" bIns="0" rtlCol="0">
            <a:spAutoFit/>
          </a:bodyPr>
          <a:lstStyle/>
          <a:p>
            <a:pPr>
              <a:lnSpc>
                <a:spcPct val="90000"/>
              </a:lnSpc>
              <a:spcAft>
                <a:spcPts val="600"/>
              </a:spcAft>
            </a:pPr>
            <a:r>
              <a:rPr lang="en-US" sz="2400" b="1" dirty="0" smtClean="0">
                <a:solidFill>
                  <a:srgbClr val="FFC000"/>
                </a:solidFill>
              </a:rPr>
              <a:t>Remote Source</a:t>
            </a:r>
          </a:p>
        </p:txBody>
      </p:sp>
      <p:sp>
        <p:nvSpPr>
          <p:cNvPr id="12" name="TextBox 11"/>
          <p:cNvSpPr txBox="1"/>
          <p:nvPr/>
        </p:nvSpPr>
        <p:spPr>
          <a:xfrm>
            <a:off x="4694237" y="4012398"/>
            <a:ext cx="1329531" cy="627864"/>
          </a:xfrm>
          <a:prstGeom prst="rect">
            <a:avLst/>
          </a:prstGeom>
          <a:noFill/>
          <a:ln>
            <a:noFill/>
          </a:ln>
        </p:spPr>
        <p:txBody>
          <a:bodyPr wrap="none" lIns="182880" tIns="146304" rIns="182880" bIns="146304" rtlCol="0">
            <a:spAutoFit/>
          </a:bodyPr>
          <a:lstStyle/>
          <a:p>
            <a:pPr defTabSz="914400">
              <a:lnSpc>
                <a:spcPct val="90000"/>
              </a:lnSpc>
              <a:spcAft>
                <a:spcPts val="600"/>
              </a:spcAft>
              <a:defRPr/>
            </a:pPr>
            <a:r>
              <a:rPr lang="en-US" sz="2400" b="1" kern="0" dirty="0" smtClean="0">
                <a:solidFill>
                  <a:srgbClr val="FFC000"/>
                </a:solidFill>
              </a:rPr>
              <a:t>Search</a:t>
            </a:r>
          </a:p>
        </p:txBody>
      </p:sp>
      <p:sp>
        <p:nvSpPr>
          <p:cNvPr id="15" name="Arc 14"/>
          <p:cNvSpPr/>
          <p:nvPr/>
        </p:nvSpPr>
        <p:spPr>
          <a:xfrm>
            <a:off x="4770437" y="4640262"/>
            <a:ext cx="800533" cy="533400"/>
          </a:xfrm>
          <a:prstGeom prst="arc">
            <a:avLst>
              <a:gd name="adj1" fmla="val 11058069"/>
              <a:gd name="adj2" fmla="val 0"/>
            </a:avLst>
          </a:prstGeom>
          <a:noFill/>
          <a:ln w="63500" cap="flat" cmpd="sng" algn="ctr">
            <a:solidFill>
              <a:srgbClr val="FFC000"/>
            </a:solidFill>
            <a:prstDash val="solid"/>
            <a:headEnd type="none"/>
            <a:tailEnd type="none"/>
          </a:ln>
          <a:effectLst/>
        </p:spPr>
        <p:txBody>
          <a:bodyPr rtlCol="0" anchor="ctr"/>
          <a:lstStyle/>
          <a:p>
            <a:pPr algn="ctr" defTabSz="914400">
              <a:defRPr/>
            </a:pPr>
            <a:endParaRPr lang="en-US" kern="0">
              <a:solidFill>
                <a:srgbClr val="FFFFFF"/>
              </a:solidFill>
            </a:endParaRPr>
          </a:p>
        </p:txBody>
      </p:sp>
      <p:sp>
        <p:nvSpPr>
          <p:cNvPr id="16" name="Arc 15"/>
          <p:cNvSpPr/>
          <p:nvPr/>
        </p:nvSpPr>
        <p:spPr>
          <a:xfrm>
            <a:off x="5532438" y="4411662"/>
            <a:ext cx="1447800" cy="838199"/>
          </a:xfrm>
          <a:prstGeom prst="arc">
            <a:avLst>
              <a:gd name="adj1" fmla="val 10734487"/>
              <a:gd name="adj2" fmla="val 0"/>
            </a:avLst>
          </a:prstGeom>
          <a:noFill/>
          <a:ln w="63500" cap="flat" cmpd="sng" algn="ctr">
            <a:solidFill>
              <a:srgbClr val="FFC000"/>
            </a:solidFill>
            <a:prstDash val="solid"/>
            <a:headEnd type="none"/>
            <a:tailEnd type="none"/>
          </a:ln>
          <a:effectLst/>
        </p:spPr>
        <p:txBody>
          <a:bodyPr rtlCol="0" anchor="ctr"/>
          <a:lstStyle/>
          <a:p>
            <a:pPr algn="ctr" defTabSz="914400">
              <a:defRPr/>
            </a:pPr>
            <a:endParaRPr lang="en-US" kern="0">
              <a:solidFill>
                <a:srgbClr val="FFFFFF"/>
              </a:solidFill>
            </a:endParaRPr>
          </a:p>
        </p:txBody>
      </p:sp>
    </p:spTree>
    <p:extLst>
      <p:ext uri="{BB962C8B-B14F-4D97-AF65-F5344CB8AC3E}">
        <p14:creationId xmlns:p14="http://schemas.microsoft.com/office/powerpoint/2010/main" val="22237335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left)">
                                      <p:cBhvr>
                                        <p:cTn id="10" dur="500"/>
                                        <p:tgtEl>
                                          <p:spTgt spid="9"/>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ipe(left)">
                                      <p:cBhvr>
                                        <p:cTn id="13" dur="500"/>
                                        <p:tgtEl>
                                          <p:spTgt spid="15"/>
                                        </p:tgtEl>
                                      </p:cBhvr>
                                    </p:animEffect>
                                  </p:childTnLst>
                                </p:cTn>
                              </p:par>
                              <p:par>
                                <p:cTn id="14" presetID="22" presetClass="entr" presetSubtype="2"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wipe(right)">
                                      <p:cBhvr>
                                        <p:cTn id="16" dur="500"/>
                                        <p:tgtEl>
                                          <p:spTgt spid="16"/>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2" fill="hold" nodeType="click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wipe(right)">
                                      <p:cBhvr>
                                        <p:cTn id="21" dur="500"/>
                                        <p:tgtEl>
                                          <p:spTgt spid="14"/>
                                        </p:tgtEl>
                                      </p:cBhvr>
                                    </p:animEffect>
                                  </p:childTnLst>
                                </p:cTn>
                              </p:par>
                              <p:par>
                                <p:cTn id="22" presetID="22" presetClass="entr" presetSubtype="2" fill="hold" grpId="0" nodeType="with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wipe(right)">
                                      <p:cBhvr>
                                        <p:cTn id="2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2" grpId="0" animBg="1"/>
      <p:bldP spid="12" grpId="0"/>
      <p:bldP spid="15" grpId="0" animBg="1"/>
      <p:bldP spid="16"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Balancing control and flexibility</a:t>
            </a:r>
            <a:endParaRPr lang="en-US" dirty="0"/>
          </a:p>
        </p:txBody>
      </p:sp>
      <p:sp>
        <p:nvSpPr>
          <p:cNvPr id="4" name="Rectangle 3"/>
          <p:cNvSpPr/>
          <p:nvPr/>
        </p:nvSpPr>
        <p:spPr>
          <a:xfrm>
            <a:off x="662369" y="3020898"/>
            <a:ext cx="4267200" cy="1631216"/>
          </a:xfrm>
          <a:prstGeom prst="rect">
            <a:avLst/>
          </a:prstGeom>
        </p:spPr>
        <p:txBody>
          <a:bodyPr wrap="square">
            <a:spAutoFit/>
          </a:bodyPr>
          <a:lstStyle/>
          <a:p>
            <a:r>
              <a:rPr lang="en-US" sz="4000" dirty="0">
                <a:gradFill>
                  <a:gsLst>
                    <a:gs pos="2920">
                      <a:srgbClr val="0072C6"/>
                    </a:gs>
                    <a:gs pos="39000">
                      <a:srgbClr val="0072C6"/>
                    </a:gs>
                  </a:gsLst>
                  <a:lin ang="5400000" scaled="0"/>
                </a:gradFill>
                <a:latin typeface="Segoe UI Light"/>
              </a:rPr>
              <a:t>Search team</a:t>
            </a:r>
          </a:p>
          <a:p>
            <a:r>
              <a:rPr lang="en-US" sz="2000" dirty="0" smtClean="0">
                <a:gradFill>
                  <a:gsLst>
                    <a:gs pos="1250">
                      <a:srgbClr val="505050"/>
                    </a:gs>
                    <a:gs pos="100000">
                      <a:srgbClr val="505050"/>
                    </a:gs>
                  </a:gsLst>
                  <a:lin ang="5400000" scaled="0"/>
                </a:gradFill>
              </a:rPr>
              <a:t>Monitor</a:t>
            </a:r>
            <a:r>
              <a:rPr lang="en-US" sz="2000" dirty="0" smtClean="0">
                <a:solidFill>
                  <a:srgbClr val="0072C6"/>
                </a:solidFill>
              </a:rPr>
              <a:t> </a:t>
            </a:r>
            <a:r>
              <a:rPr lang="en-US" sz="2000" dirty="0" smtClean="0">
                <a:gradFill>
                  <a:gsLst>
                    <a:gs pos="1250">
                      <a:srgbClr val="505050"/>
                    </a:gs>
                    <a:gs pos="100000">
                      <a:srgbClr val="505050"/>
                    </a:gs>
                  </a:gsLst>
                  <a:lin ang="5400000" scaled="0"/>
                </a:gradFill>
              </a:rPr>
              <a:t>quality</a:t>
            </a:r>
          </a:p>
          <a:p>
            <a:r>
              <a:rPr lang="en-US" sz="2000" dirty="0" smtClean="0">
                <a:gradFill>
                  <a:gsLst>
                    <a:gs pos="1250">
                      <a:srgbClr val="505050"/>
                    </a:gs>
                    <a:gs pos="100000">
                      <a:srgbClr val="505050"/>
                    </a:gs>
                  </a:gsLst>
                  <a:lin ang="5400000" scaled="0"/>
                </a:gradFill>
              </a:rPr>
              <a:t>Test </a:t>
            </a:r>
            <a:r>
              <a:rPr lang="en-US" sz="2000" dirty="0">
                <a:gradFill>
                  <a:gsLst>
                    <a:gs pos="1250">
                      <a:srgbClr val="505050"/>
                    </a:gs>
                    <a:gs pos="100000">
                      <a:srgbClr val="505050"/>
                    </a:gs>
                  </a:gsLst>
                  <a:lin ang="5400000" scaled="0"/>
                </a:gradFill>
              </a:rPr>
              <a:t>with full index</a:t>
            </a:r>
          </a:p>
          <a:p>
            <a:pPr marL="457200" lvl="1" indent="-228600">
              <a:buFont typeface="Arial" panose="020B0604020202020204" pitchFamily="34" charset="0"/>
              <a:buChar char="•"/>
            </a:pPr>
            <a:endParaRPr lang="en-US" sz="2000" dirty="0" smtClean="0">
              <a:solidFill>
                <a:srgbClr val="0072C6"/>
              </a:solidFill>
            </a:endParaRPr>
          </a:p>
        </p:txBody>
      </p:sp>
      <p:sp>
        <p:nvSpPr>
          <p:cNvPr id="5" name="Rectangle 4"/>
          <p:cNvSpPr/>
          <p:nvPr/>
        </p:nvSpPr>
        <p:spPr>
          <a:xfrm>
            <a:off x="7643341" y="3020898"/>
            <a:ext cx="4520861" cy="1323439"/>
          </a:xfrm>
          <a:prstGeom prst="rect">
            <a:avLst/>
          </a:prstGeom>
        </p:spPr>
        <p:txBody>
          <a:bodyPr wrap="square">
            <a:spAutoFit/>
          </a:bodyPr>
          <a:lstStyle/>
          <a:p>
            <a:r>
              <a:rPr lang="en-US" sz="4000" dirty="0">
                <a:gradFill>
                  <a:gsLst>
                    <a:gs pos="2920">
                      <a:srgbClr val="0072C6"/>
                    </a:gs>
                    <a:gs pos="39000">
                      <a:srgbClr val="0072C6"/>
                    </a:gs>
                  </a:gsLst>
                  <a:lin ang="5400000" scaled="0"/>
                </a:gradFill>
                <a:latin typeface="Segoe UI Light"/>
              </a:rPr>
              <a:t>Information security</a:t>
            </a:r>
          </a:p>
          <a:p>
            <a:r>
              <a:rPr lang="en-US" sz="2000" dirty="0" smtClean="0">
                <a:gradFill>
                  <a:gsLst>
                    <a:gs pos="1250">
                      <a:srgbClr val="505050"/>
                    </a:gs>
                    <a:gs pos="100000">
                      <a:srgbClr val="505050"/>
                    </a:gs>
                  </a:gsLst>
                  <a:lin ang="5400000" scaled="0"/>
                </a:gradFill>
              </a:rPr>
              <a:t>Cannot </a:t>
            </a:r>
            <a:r>
              <a:rPr lang="en-US" sz="2000" dirty="0">
                <a:gradFill>
                  <a:gsLst>
                    <a:gs pos="1250">
                      <a:srgbClr val="505050"/>
                    </a:gs>
                    <a:gs pos="100000">
                      <a:srgbClr val="505050"/>
                    </a:gs>
                  </a:gsLst>
                  <a:lin ang="5400000" scaled="0"/>
                </a:gradFill>
              </a:rPr>
              <a:t>move production </a:t>
            </a:r>
            <a:r>
              <a:rPr lang="en-US" sz="2000" dirty="0" smtClean="0">
                <a:gradFill>
                  <a:gsLst>
                    <a:gs pos="1250">
                      <a:srgbClr val="505050"/>
                    </a:gs>
                    <a:gs pos="100000">
                      <a:srgbClr val="505050"/>
                    </a:gs>
                  </a:gsLst>
                  <a:lin ang="5400000" scaled="0"/>
                </a:gradFill>
              </a:rPr>
              <a:t>data</a:t>
            </a:r>
          </a:p>
          <a:p>
            <a:r>
              <a:rPr lang="en-US" sz="2000" dirty="0" smtClean="0">
                <a:gradFill>
                  <a:gsLst>
                    <a:gs pos="1250">
                      <a:srgbClr val="505050"/>
                    </a:gs>
                    <a:gs pos="100000">
                      <a:srgbClr val="505050"/>
                    </a:gs>
                  </a:gsLst>
                  <a:lin ang="5400000" scaled="0"/>
                </a:gradFill>
              </a:rPr>
              <a:t>Cannot </a:t>
            </a:r>
            <a:r>
              <a:rPr lang="en-US" sz="2000" dirty="0">
                <a:gradFill>
                  <a:gsLst>
                    <a:gs pos="1250">
                      <a:srgbClr val="505050"/>
                    </a:gs>
                    <a:gs pos="100000">
                      <a:srgbClr val="505050"/>
                    </a:gs>
                  </a:gsLst>
                  <a:lin ang="5400000" scaled="0"/>
                </a:gradFill>
              </a:rPr>
              <a:t>simulate users</a:t>
            </a:r>
          </a:p>
        </p:txBody>
      </p:sp>
      <p:sp>
        <p:nvSpPr>
          <p:cNvPr id="6" name="Rectangle 5"/>
          <p:cNvSpPr/>
          <p:nvPr/>
        </p:nvSpPr>
        <p:spPr>
          <a:xfrm>
            <a:off x="6446837" y="5383438"/>
            <a:ext cx="5717366" cy="1323439"/>
          </a:xfrm>
          <a:prstGeom prst="rect">
            <a:avLst/>
          </a:prstGeom>
        </p:spPr>
        <p:txBody>
          <a:bodyPr wrap="square">
            <a:spAutoFit/>
          </a:bodyPr>
          <a:lstStyle/>
          <a:p>
            <a:r>
              <a:rPr lang="en-US" sz="4000" dirty="0">
                <a:gradFill>
                  <a:gsLst>
                    <a:gs pos="2920">
                      <a:srgbClr val="0072C6"/>
                    </a:gs>
                    <a:gs pos="39000">
                      <a:srgbClr val="0072C6"/>
                    </a:gs>
                  </a:gsLst>
                  <a:lin ang="5400000" scaled="0"/>
                </a:gradFill>
                <a:latin typeface="Segoe UI Light"/>
              </a:rPr>
              <a:t>Operations</a:t>
            </a:r>
          </a:p>
          <a:p>
            <a:r>
              <a:rPr lang="en-US" sz="2000" dirty="0" smtClean="0">
                <a:gradFill>
                  <a:gsLst>
                    <a:gs pos="1250">
                      <a:srgbClr val="505050"/>
                    </a:gs>
                    <a:gs pos="100000">
                      <a:srgbClr val="505050"/>
                    </a:gs>
                  </a:gsLst>
                  <a:lin ang="5400000" scaled="0"/>
                </a:gradFill>
              </a:rPr>
              <a:t>Cannot </a:t>
            </a:r>
            <a:r>
              <a:rPr lang="en-US" sz="2000" dirty="0">
                <a:gradFill>
                  <a:gsLst>
                    <a:gs pos="1250">
                      <a:srgbClr val="505050"/>
                    </a:gs>
                    <a:gs pos="100000">
                      <a:srgbClr val="505050"/>
                    </a:gs>
                  </a:gsLst>
                  <a:lin ang="5400000" scaled="0"/>
                </a:gradFill>
              </a:rPr>
              <a:t>test in production </a:t>
            </a:r>
            <a:r>
              <a:rPr lang="en-US" sz="2000" dirty="0" smtClean="0">
                <a:gradFill>
                  <a:gsLst>
                    <a:gs pos="1250">
                      <a:srgbClr val="505050"/>
                    </a:gs>
                    <a:gs pos="100000">
                      <a:srgbClr val="505050"/>
                    </a:gs>
                  </a:gsLst>
                  <a:lin ang="5400000" scaled="0"/>
                </a:gradFill>
              </a:rPr>
              <a:t>environment</a:t>
            </a:r>
          </a:p>
          <a:p>
            <a:r>
              <a:rPr lang="en-US" sz="2000" dirty="0" smtClean="0">
                <a:gradFill>
                  <a:gsLst>
                    <a:gs pos="1250">
                      <a:srgbClr val="505050"/>
                    </a:gs>
                    <a:gs pos="100000">
                      <a:srgbClr val="505050"/>
                    </a:gs>
                  </a:gsLst>
                  <a:lin ang="5400000" scaled="0"/>
                </a:gradFill>
              </a:rPr>
              <a:t>Cannot </a:t>
            </a:r>
            <a:r>
              <a:rPr lang="en-US" sz="2000" dirty="0">
                <a:gradFill>
                  <a:gsLst>
                    <a:gs pos="1250">
                      <a:srgbClr val="505050"/>
                    </a:gs>
                    <a:gs pos="100000">
                      <a:srgbClr val="505050"/>
                    </a:gs>
                  </a:gsLst>
                  <a:lin ang="5400000" scaled="0"/>
                </a:gradFill>
              </a:rPr>
              <a:t>touch production servers</a:t>
            </a:r>
          </a:p>
        </p:txBody>
      </p:sp>
      <p:sp>
        <p:nvSpPr>
          <p:cNvPr id="7" name="Rectangle 6"/>
          <p:cNvSpPr/>
          <p:nvPr/>
        </p:nvSpPr>
        <p:spPr>
          <a:xfrm>
            <a:off x="996725" y="5383438"/>
            <a:ext cx="4790571" cy="1323439"/>
          </a:xfrm>
          <a:prstGeom prst="rect">
            <a:avLst/>
          </a:prstGeom>
        </p:spPr>
        <p:txBody>
          <a:bodyPr wrap="square">
            <a:spAutoFit/>
          </a:bodyPr>
          <a:lstStyle/>
          <a:p>
            <a:r>
              <a:rPr lang="en-US" sz="4000" dirty="0">
                <a:gradFill>
                  <a:gsLst>
                    <a:gs pos="2920">
                      <a:srgbClr val="0072C6"/>
                    </a:gs>
                    <a:gs pos="39000">
                      <a:srgbClr val="0072C6"/>
                    </a:gs>
                  </a:gsLst>
                  <a:lin ang="5400000" scaled="0"/>
                </a:gradFill>
                <a:latin typeface="Segoe UI Light"/>
              </a:rPr>
              <a:t>Change</a:t>
            </a:r>
            <a:r>
              <a:rPr lang="en-US" sz="2800" dirty="0" smtClean="0">
                <a:solidFill>
                  <a:srgbClr val="0072C6"/>
                </a:solidFill>
              </a:rPr>
              <a:t> </a:t>
            </a:r>
            <a:r>
              <a:rPr lang="en-US" sz="4000" dirty="0">
                <a:gradFill>
                  <a:gsLst>
                    <a:gs pos="2920">
                      <a:srgbClr val="0072C6"/>
                    </a:gs>
                    <a:gs pos="39000">
                      <a:srgbClr val="0072C6"/>
                    </a:gs>
                  </a:gsLst>
                  <a:lin ang="5400000" scaled="0"/>
                </a:gradFill>
                <a:latin typeface="Segoe UI Light"/>
              </a:rPr>
              <a:t>management</a:t>
            </a:r>
          </a:p>
          <a:p>
            <a:r>
              <a:rPr lang="en-US" sz="2000" dirty="0" smtClean="0">
                <a:gradFill>
                  <a:gsLst>
                    <a:gs pos="1250">
                      <a:srgbClr val="505050"/>
                    </a:gs>
                    <a:gs pos="100000">
                      <a:srgbClr val="505050"/>
                    </a:gs>
                  </a:gsLst>
                  <a:lin ang="5400000" scaled="0"/>
                </a:gradFill>
              </a:rPr>
              <a:t>Must test all changes</a:t>
            </a:r>
          </a:p>
          <a:p>
            <a:r>
              <a:rPr lang="en-US" sz="2000" dirty="0" smtClean="0">
                <a:gradFill>
                  <a:gsLst>
                    <a:gs pos="1250">
                      <a:srgbClr val="505050"/>
                    </a:gs>
                    <a:gs pos="100000">
                      <a:srgbClr val="505050"/>
                    </a:gs>
                  </a:gsLst>
                  <a:lin ang="5400000" scaled="0"/>
                </a:gradFill>
              </a:rPr>
              <a:t>Mitigate risks</a:t>
            </a:r>
            <a:endParaRPr lang="en-US" sz="2000" dirty="0">
              <a:gradFill>
                <a:gsLst>
                  <a:gs pos="1250">
                    <a:srgbClr val="505050"/>
                  </a:gs>
                  <a:gs pos="100000">
                    <a:srgbClr val="505050"/>
                  </a:gs>
                </a:gsLst>
                <a:lin ang="5400000" scaled="0"/>
              </a:gradFill>
            </a:endParaRPr>
          </a:p>
        </p:txBody>
      </p:sp>
      <p:sp>
        <p:nvSpPr>
          <p:cNvPr id="8" name="Rectangle 7"/>
          <p:cNvSpPr/>
          <p:nvPr/>
        </p:nvSpPr>
        <p:spPr>
          <a:xfrm>
            <a:off x="4649447" y="1053688"/>
            <a:ext cx="4267200" cy="1631216"/>
          </a:xfrm>
          <a:prstGeom prst="rect">
            <a:avLst/>
          </a:prstGeom>
        </p:spPr>
        <p:txBody>
          <a:bodyPr wrap="square">
            <a:spAutoFit/>
          </a:bodyPr>
          <a:lstStyle/>
          <a:p>
            <a:r>
              <a:rPr lang="en-US" sz="4000" dirty="0">
                <a:gradFill>
                  <a:gsLst>
                    <a:gs pos="2920">
                      <a:srgbClr val="0072C6"/>
                    </a:gs>
                    <a:gs pos="39000">
                      <a:srgbClr val="0072C6"/>
                    </a:gs>
                  </a:gsLst>
                  <a:lin ang="5400000" scaled="0"/>
                </a:gradFill>
                <a:latin typeface="Segoe UI Light"/>
              </a:rPr>
              <a:t>Business</a:t>
            </a:r>
          </a:p>
          <a:p>
            <a:r>
              <a:rPr lang="en-US" sz="2000" dirty="0">
                <a:gradFill>
                  <a:gsLst>
                    <a:gs pos="1250">
                      <a:srgbClr val="505050"/>
                    </a:gs>
                    <a:gs pos="100000">
                      <a:srgbClr val="505050"/>
                    </a:gs>
                  </a:gsLst>
                  <a:lin ang="5400000" scaled="0"/>
                </a:gradFill>
              </a:rPr>
              <a:t>Quality</a:t>
            </a:r>
            <a:r>
              <a:rPr lang="en-US" sz="2000" dirty="0" smtClean="0">
                <a:solidFill>
                  <a:srgbClr val="0072C6"/>
                </a:solidFill>
              </a:rPr>
              <a:t> </a:t>
            </a:r>
            <a:r>
              <a:rPr lang="en-US" sz="2000" dirty="0">
                <a:gradFill>
                  <a:gsLst>
                    <a:gs pos="1250">
                      <a:srgbClr val="505050"/>
                    </a:gs>
                    <a:gs pos="100000">
                      <a:srgbClr val="505050"/>
                    </a:gs>
                  </a:gsLst>
                  <a:lin ang="5400000" scaled="0"/>
                </a:gradFill>
              </a:rPr>
              <a:t>results</a:t>
            </a:r>
          </a:p>
          <a:p>
            <a:r>
              <a:rPr lang="en-US" sz="2000" dirty="0">
                <a:gradFill>
                  <a:gsLst>
                    <a:gs pos="1250">
                      <a:srgbClr val="505050"/>
                    </a:gs>
                    <a:gs pos="100000">
                      <a:srgbClr val="505050"/>
                    </a:gs>
                  </a:gsLst>
                  <a:lin ang="5400000" scaled="0"/>
                </a:gradFill>
              </a:rPr>
              <a:t>Quick</a:t>
            </a:r>
            <a:r>
              <a:rPr lang="en-US" sz="2000" dirty="0" smtClean="0">
                <a:solidFill>
                  <a:srgbClr val="0072C6"/>
                </a:solidFill>
              </a:rPr>
              <a:t> </a:t>
            </a:r>
            <a:r>
              <a:rPr lang="en-US" sz="2000" dirty="0">
                <a:gradFill>
                  <a:gsLst>
                    <a:gs pos="1250">
                      <a:srgbClr val="505050"/>
                    </a:gs>
                    <a:gs pos="100000">
                      <a:srgbClr val="505050"/>
                    </a:gs>
                  </a:gsLst>
                  <a:lin ang="5400000" scaled="0"/>
                </a:gradFill>
              </a:rPr>
              <a:t>changes</a:t>
            </a:r>
          </a:p>
          <a:p>
            <a:pPr marL="457200" lvl="1" indent="-228600">
              <a:buFont typeface="Arial" panose="020B0604020202020204" pitchFamily="34" charset="0"/>
              <a:buChar char="•"/>
            </a:pPr>
            <a:endParaRPr lang="en-US" sz="2000" dirty="0" smtClean="0">
              <a:solidFill>
                <a:srgbClr val="0072C6"/>
              </a:solidFill>
            </a:endParaRPr>
          </a:p>
        </p:txBody>
      </p:sp>
      <p:graphicFrame>
        <p:nvGraphicFramePr>
          <p:cNvPr id="9" name="Chart 8"/>
          <p:cNvGraphicFramePr>
            <a:graphicFrameLocks/>
          </p:cNvGraphicFramePr>
          <p:nvPr>
            <p:extLst/>
          </p:nvPr>
        </p:nvGraphicFramePr>
        <p:xfrm>
          <a:off x="3289666" y="2219079"/>
          <a:ext cx="4561742" cy="3335215"/>
        </p:xfrm>
        <a:graphic>
          <a:graphicData uri="http://schemas.openxmlformats.org/drawingml/2006/chart">
            <c:chart xmlns:c="http://schemas.openxmlformats.org/drawingml/2006/chart" xmlns:r="http://schemas.openxmlformats.org/officeDocument/2006/relationships" r:id="rId3"/>
          </a:graphicData>
        </a:graphic>
      </p:graphicFrame>
      <p:cxnSp>
        <p:nvCxnSpPr>
          <p:cNvPr id="11" name="Straight Arrow Connector 10"/>
          <p:cNvCxnSpPr/>
          <p:nvPr/>
        </p:nvCxnSpPr>
        <p:spPr>
          <a:xfrm flipV="1">
            <a:off x="5471686" y="3464380"/>
            <a:ext cx="1584751" cy="514689"/>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flipV="1">
            <a:off x="5471686" y="2321202"/>
            <a:ext cx="0" cy="1657867"/>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a:off x="5463961" y="3979069"/>
            <a:ext cx="1010658" cy="137160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flipH="1">
            <a:off x="4471988" y="3979069"/>
            <a:ext cx="991973" cy="1388269"/>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flipH="1" flipV="1">
            <a:off x="3905250" y="3481388"/>
            <a:ext cx="1566436" cy="497681"/>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8796340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5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500"/>
                                        <p:tgtEl>
                                          <p:spTgt spid="9"/>
                                        </p:tgtEl>
                                      </p:cBhvr>
                                    </p:animEffect>
                                  </p:childTnLst>
                                </p:cTn>
                              </p:par>
                              <p:par>
                                <p:cTn id="33" presetID="10" presetClass="entr" presetSubtype="0" fill="hold" nodeType="with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500"/>
                                        <p:tgtEl>
                                          <p:spTgt spid="11"/>
                                        </p:tgtEl>
                                      </p:cBhvr>
                                    </p:animEffect>
                                  </p:childTnLst>
                                </p:cTn>
                              </p:par>
                              <p:par>
                                <p:cTn id="36" presetID="10" presetClass="entr" presetSubtype="0" fill="hold" nodeType="with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fade">
                                      <p:cBhvr>
                                        <p:cTn id="38" dur="500"/>
                                        <p:tgtEl>
                                          <p:spTgt spid="14"/>
                                        </p:tgtEl>
                                      </p:cBhvr>
                                    </p:animEffect>
                                  </p:childTnLst>
                                </p:cTn>
                              </p:par>
                              <p:par>
                                <p:cTn id="39" presetID="10" presetClass="entr" presetSubtype="0" fill="hold" nodeType="with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fade">
                                      <p:cBhvr>
                                        <p:cTn id="41" dur="500"/>
                                        <p:tgtEl>
                                          <p:spTgt spid="23"/>
                                        </p:tgtEl>
                                      </p:cBhvr>
                                    </p:animEffect>
                                  </p:childTnLst>
                                </p:cTn>
                              </p:par>
                              <p:par>
                                <p:cTn id="42" presetID="10" presetClass="entr" presetSubtype="0" fill="hold" nodeType="withEffect">
                                  <p:stCondLst>
                                    <p:cond delay="0"/>
                                  </p:stCondLst>
                                  <p:childTnLst>
                                    <p:set>
                                      <p:cBhvr>
                                        <p:cTn id="43" dur="1" fill="hold">
                                          <p:stCondLst>
                                            <p:cond delay="0"/>
                                          </p:stCondLst>
                                        </p:cTn>
                                        <p:tgtEl>
                                          <p:spTgt spid="26"/>
                                        </p:tgtEl>
                                        <p:attrNameLst>
                                          <p:attrName>style.visibility</p:attrName>
                                        </p:attrNameLst>
                                      </p:cBhvr>
                                      <p:to>
                                        <p:strVal val="visible"/>
                                      </p:to>
                                    </p:set>
                                    <p:animEffect transition="in" filter="fade">
                                      <p:cBhvr>
                                        <p:cTn id="44" dur="500"/>
                                        <p:tgtEl>
                                          <p:spTgt spid="26"/>
                                        </p:tgtEl>
                                      </p:cBhvr>
                                    </p:animEffect>
                                  </p:childTnLst>
                                </p:cTn>
                              </p:par>
                              <p:par>
                                <p:cTn id="45" presetID="10" presetClass="entr" presetSubtype="0" fill="hold" nodeType="with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fade">
                                      <p:cBhvr>
                                        <p:cTn id="4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Graphic spid="9" grpId="0">
        <p:bldAsOne/>
      </p:bldGraphic>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Search components to manage</a:t>
            </a:r>
            <a:endParaRPr lang="en-US" dirty="0"/>
          </a:p>
        </p:txBody>
      </p:sp>
      <p:sp>
        <p:nvSpPr>
          <p:cNvPr id="13" name="Rectangular Callout 12"/>
          <p:cNvSpPr/>
          <p:nvPr/>
        </p:nvSpPr>
        <p:spPr bwMode="auto">
          <a:xfrm>
            <a:off x="4911951" y="1287461"/>
            <a:ext cx="5040086" cy="1985035"/>
          </a:xfrm>
          <a:prstGeom prst="wedgeRectCallout">
            <a:avLst>
              <a:gd name="adj1" fmla="val -63475"/>
              <a:gd name="adj2" fmla="val 34648"/>
            </a:avLst>
          </a:prstGeom>
          <a:solidFill>
            <a:schemeClr val="bg2"/>
          </a:solidFill>
          <a:ln>
            <a:solidFill>
              <a:schemeClr val="accent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457200" indent="-222250" defTabSz="932231"/>
            <a:r>
              <a:rPr lang="en-US" sz="2400" dirty="0" smtClean="0">
                <a:solidFill>
                  <a:srgbClr val="0072C6"/>
                </a:solidFill>
              </a:rPr>
              <a:t>The user interface</a:t>
            </a:r>
          </a:p>
          <a:p>
            <a:pPr marL="234950" defTabSz="932231">
              <a:buClr>
                <a:srgbClr val="FFC000"/>
              </a:buClr>
            </a:pPr>
            <a:r>
              <a:rPr lang="en-US" sz="2400" dirty="0" smtClean="0">
                <a:solidFill>
                  <a:srgbClr val="505050"/>
                </a:solidFill>
              </a:rPr>
              <a:t>Result pages:</a:t>
            </a:r>
            <a:endParaRPr lang="en-US" sz="2400" dirty="0">
              <a:solidFill>
                <a:srgbClr val="505050"/>
              </a:solidFill>
            </a:endParaRPr>
          </a:p>
          <a:p>
            <a:pPr marL="457200" lvl="2" defTabSz="932231">
              <a:buClr>
                <a:srgbClr val="FFC000"/>
              </a:buClr>
            </a:pPr>
            <a:r>
              <a:rPr lang="en-US" sz="2400" dirty="0">
                <a:solidFill>
                  <a:srgbClr val="505050"/>
                </a:solidFill>
              </a:rPr>
              <a:t>Refiners</a:t>
            </a:r>
          </a:p>
          <a:p>
            <a:pPr marL="457200" lvl="2" defTabSz="932231">
              <a:buClr>
                <a:srgbClr val="FFC000"/>
              </a:buClr>
            </a:pPr>
            <a:r>
              <a:rPr lang="en-US" sz="2400" dirty="0">
                <a:solidFill>
                  <a:srgbClr val="505050"/>
                </a:solidFill>
              </a:rPr>
              <a:t>Result </a:t>
            </a:r>
            <a:r>
              <a:rPr lang="en-US" sz="2400" dirty="0" smtClean="0">
                <a:solidFill>
                  <a:srgbClr val="505050"/>
                </a:solidFill>
              </a:rPr>
              <a:t>presentations</a:t>
            </a:r>
            <a:endParaRPr lang="en-US" sz="2400" dirty="0">
              <a:solidFill>
                <a:srgbClr val="505050"/>
              </a:solidFill>
            </a:endParaRPr>
          </a:p>
          <a:p>
            <a:pPr marL="457200" lvl="2" defTabSz="932231">
              <a:buClr>
                <a:srgbClr val="FFC000"/>
              </a:buClr>
            </a:pPr>
            <a:r>
              <a:rPr lang="en-US" sz="2400" dirty="0">
                <a:solidFill>
                  <a:srgbClr val="505050"/>
                </a:solidFill>
              </a:rPr>
              <a:t>Preview</a:t>
            </a:r>
          </a:p>
        </p:txBody>
      </p:sp>
      <p:sp>
        <p:nvSpPr>
          <p:cNvPr id="14" name="Rectangular Callout 13"/>
          <p:cNvSpPr/>
          <p:nvPr/>
        </p:nvSpPr>
        <p:spPr bwMode="auto">
          <a:xfrm>
            <a:off x="4911951" y="3573462"/>
            <a:ext cx="5040086" cy="3200400"/>
          </a:xfrm>
          <a:prstGeom prst="wedgeRectCallout">
            <a:avLst>
              <a:gd name="adj1" fmla="val -62181"/>
              <a:gd name="adj2" fmla="val 8071"/>
            </a:avLst>
          </a:prstGeom>
          <a:solidFill>
            <a:schemeClr val="bg2"/>
          </a:solidFill>
          <a:ln>
            <a:solidFill>
              <a:schemeClr val="accent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457200" indent="-222250" defTabSz="932231"/>
            <a:r>
              <a:rPr lang="en-US" sz="2400" dirty="0" smtClean="0">
                <a:solidFill>
                  <a:srgbClr val="0072C6"/>
                </a:solidFill>
              </a:rPr>
              <a:t>The search engine</a:t>
            </a:r>
            <a:endParaRPr lang="en-US" sz="2400" dirty="0">
              <a:solidFill>
                <a:srgbClr val="0072C6"/>
              </a:solidFill>
            </a:endParaRPr>
          </a:p>
          <a:p>
            <a:pPr marL="234950" defTabSz="932231">
              <a:buClr>
                <a:srgbClr val="FFC000"/>
              </a:buClr>
            </a:pPr>
            <a:r>
              <a:rPr lang="en-US" sz="2400" dirty="0">
                <a:solidFill>
                  <a:srgbClr val="505050"/>
                </a:solidFill>
              </a:rPr>
              <a:t>Crawling </a:t>
            </a:r>
            <a:r>
              <a:rPr lang="en-US" sz="2400" dirty="0" smtClean="0">
                <a:solidFill>
                  <a:srgbClr val="505050"/>
                </a:solidFill>
              </a:rPr>
              <a:t>and </a:t>
            </a:r>
            <a:r>
              <a:rPr lang="en-US" sz="2400" dirty="0">
                <a:solidFill>
                  <a:srgbClr val="505050"/>
                </a:solidFill>
              </a:rPr>
              <a:t>document processing</a:t>
            </a:r>
          </a:p>
          <a:p>
            <a:pPr marL="234950" defTabSz="932231">
              <a:buClr>
                <a:srgbClr val="FFC000"/>
              </a:buClr>
            </a:pPr>
            <a:r>
              <a:rPr lang="en-US" sz="2400" dirty="0" smtClean="0">
                <a:solidFill>
                  <a:srgbClr val="505050"/>
                </a:solidFill>
              </a:rPr>
              <a:t>Indexing</a:t>
            </a:r>
            <a:endParaRPr lang="en-US" sz="2400" dirty="0">
              <a:solidFill>
                <a:srgbClr val="505050"/>
              </a:solidFill>
            </a:endParaRPr>
          </a:p>
          <a:p>
            <a:pPr marL="234950" defTabSz="932231">
              <a:buClr>
                <a:srgbClr val="FFC000"/>
              </a:buClr>
            </a:pPr>
            <a:r>
              <a:rPr lang="en-US" sz="2400" dirty="0" smtClean="0">
                <a:solidFill>
                  <a:srgbClr val="505050"/>
                </a:solidFill>
              </a:rPr>
              <a:t>Return results to:</a:t>
            </a:r>
            <a:endParaRPr lang="en-US" sz="2400" dirty="0">
              <a:solidFill>
                <a:srgbClr val="505050"/>
              </a:solidFill>
            </a:endParaRPr>
          </a:p>
          <a:p>
            <a:pPr marL="457200" lvl="1" defTabSz="932231">
              <a:buClr>
                <a:srgbClr val="FFC000"/>
              </a:buClr>
            </a:pPr>
            <a:r>
              <a:rPr lang="en-US" sz="2400" dirty="0">
                <a:solidFill>
                  <a:srgbClr val="505050"/>
                </a:solidFill>
              </a:rPr>
              <a:t>Search </a:t>
            </a:r>
            <a:r>
              <a:rPr lang="en-US" sz="2400" dirty="0" smtClean="0">
                <a:solidFill>
                  <a:srgbClr val="505050"/>
                </a:solidFill>
              </a:rPr>
              <a:t>centers</a:t>
            </a:r>
            <a:endParaRPr lang="en-US" sz="2400" dirty="0">
              <a:solidFill>
                <a:srgbClr val="505050"/>
              </a:solidFill>
            </a:endParaRPr>
          </a:p>
          <a:p>
            <a:pPr marL="457200" lvl="1" defTabSz="932231">
              <a:buClr>
                <a:srgbClr val="FFC000"/>
              </a:buClr>
            </a:pPr>
            <a:r>
              <a:rPr lang="en-US" sz="2400" dirty="0">
                <a:solidFill>
                  <a:srgbClr val="505050"/>
                </a:solidFill>
              </a:rPr>
              <a:t>Web parts</a:t>
            </a:r>
          </a:p>
          <a:p>
            <a:pPr marL="457200" lvl="1" defTabSz="932231">
              <a:buClr>
                <a:srgbClr val="FFC000"/>
              </a:buClr>
            </a:pPr>
            <a:r>
              <a:rPr lang="en-US" sz="2400" dirty="0" smtClean="0">
                <a:solidFill>
                  <a:srgbClr val="505050"/>
                </a:solidFill>
              </a:rPr>
              <a:t>Applications</a:t>
            </a:r>
          </a:p>
          <a:p>
            <a:pPr marL="457200" lvl="1" defTabSz="932231">
              <a:buClr>
                <a:srgbClr val="FFC000"/>
              </a:buClr>
            </a:pPr>
            <a:r>
              <a:rPr lang="en-US" sz="2400" dirty="0" smtClean="0">
                <a:solidFill>
                  <a:srgbClr val="505050"/>
                </a:solidFill>
              </a:rPr>
              <a:t>SharePoint</a:t>
            </a:r>
            <a:endParaRPr lang="en-US" sz="2400" dirty="0">
              <a:solidFill>
                <a:srgbClr val="505050"/>
              </a:solidFill>
            </a:endParaRPr>
          </a:p>
        </p:txBody>
      </p:sp>
      <p:pic>
        <p:nvPicPr>
          <p:cNvPr id="2" name="Picture 1"/>
          <p:cNvPicPr>
            <a:picLocks noChangeAspect="1"/>
          </p:cNvPicPr>
          <p:nvPr/>
        </p:nvPicPr>
        <p:blipFill rotWithShape="1">
          <a:blip r:embed="rId3"/>
          <a:srcRect l="84713" t="15886" b="2117"/>
          <a:stretch/>
        </p:blipFill>
        <p:spPr>
          <a:xfrm>
            <a:off x="2155371" y="2002972"/>
            <a:ext cx="1806116" cy="3984171"/>
          </a:xfrm>
          <a:prstGeom prst="rect">
            <a:avLst/>
          </a:prstGeom>
        </p:spPr>
      </p:pic>
    </p:spTree>
    <p:extLst>
      <p:ext uri="{BB962C8B-B14F-4D97-AF65-F5344CB8AC3E}">
        <p14:creationId xmlns:p14="http://schemas.microsoft.com/office/powerpoint/2010/main" val="6529258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027237" y="1773516"/>
            <a:ext cx="8245234" cy="4215842"/>
          </a:xfrm>
          <a:prstGeom prst="rect">
            <a:avLst/>
          </a:prstGeom>
          <a:solidFill>
            <a:srgbClr val="FFF599"/>
          </a:solidFill>
          <a:ln w="9525">
            <a:solidFill>
              <a:schemeClr val="accent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defTabSz="932231"/>
            <a:endParaRPr lang="en-US" sz="1223" dirty="0">
              <a:solidFill>
                <a:srgbClr val="000000"/>
              </a:solidFill>
            </a:endParaRPr>
          </a:p>
        </p:txBody>
      </p:sp>
      <p:sp>
        <p:nvSpPr>
          <p:cNvPr id="2" name="Title 1"/>
          <p:cNvSpPr>
            <a:spLocks noGrp="1"/>
          </p:cNvSpPr>
          <p:nvPr>
            <p:ph type="title"/>
          </p:nvPr>
        </p:nvSpPr>
        <p:spPr/>
        <p:txBody>
          <a:bodyPr/>
          <a:lstStyle/>
          <a:p>
            <a:r>
              <a:rPr lang="en-US" dirty="0" smtClean="0"/>
              <a:t>Enterprise </a:t>
            </a:r>
            <a:r>
              <a:rPr lang="en-US" dirty="0"/>
              <a:t>s</a:t>
            </a:r>
            <a:r>
              <a:rPr lang="en-US" dirty="0" smtClean="0"/>
              <a:t>earch site has seven pages</a:t>
            </a:r>
            <a:endParaRPr lang="en-US" dirty="0"/>
          </a:p>
        </p:txBody>
      </p:sp>
      <p:sp>
        <p:nvSpPr>
          <p:cNvPr id="13" name="Rectangle 12"/>
          <p:cNvSpPr/>
          <p:nvPr/>
        </p:nvSpPr>
        <p:spPr>
          <a:xfrm>
            <a:off x="2515358" y="2447947"/>
            <a:ext cx="3577962" cy="388438"/>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defTabSz="932231"/>
            <a:r>
              <a:rPr lang="en-US" sz="1835" b="1" dirty="0">
                <a:solidFill>
                  <a:srgbClr val="000000"/>
                </a:solidFill>
              </a:rPr>
              <a:t>Result p</a:t>
            </a:r>
            <a:r>
              <a:rPr lang="en-US" sz="1835" b="1" dirty="0" smtClean="0">
                <a:solidFill>
                  <a:srgbClr val="000000"/>
                </a:solidFill>
              </a:rPr>
              <a:t>ages (verticals)</a:t>
            </a:r>
            <a:endParaRPr lang="en-US" sz="1835" b="1" dirty="0">
              <a:solidFill>
                <a:srgbClr val="000000"/>
              </a:solidFill>
            </a:endParaRPr>
          </a:p>
        </p:txBody>
      </p:sp>
      <p:sp>
        <p:nvSpPr>
          <p:cNvPr id="14" name="Rectangle 13"/>
          <p:cNvSpPr/>
          <p:nvPr/>
        </p:nvSpPr>
        <p:spPr>
          <a:xfrm>
            <a:off x="6803312" y="2932018"/>
            <a:ext cx="1992213" cy="388438"/>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defTabSz="932231"/>
            <a:r>
              <a:rPr lang="en-US" sz="1835" b="1" dirty="0">
                <a:solidFill>
                  <a:srgbClr val="000000"/>
                </a:solidFill>
              </a:rPr>
              <a:t>Other </a:t>
            </a:r>
            <a:r>
              <a:rPr lang="en-US" sz="1835" b="1" dirty="0" smtClean="0">
                <a:solidFill>
                  <a:srgbClr val="000000"/>
                </a:solidFill>
              </a:rPr>
              <a:t>pages</a:t>
            </a:r>
            <a:endParaRPr lang="en-US" sz="1835" b="1" dirty="0">
              <a:solidFill>
                <a:srgbClr val="000000"/>
              </a:solidFill>
            </a:endParaRPr>
          </a:p>
        </p:txBody>
      </p:sp>
      <p:sp>
        <p:nvSpPr>
          <p:cNvPr id="17" name="Rectangle 16"/>
          <p:cNvSpPr/>
          <p:nvPr/>
        </p:nvSpPr>
        <p:spPr>
          <a:xfrm>
            <a:off x="3832957" y="2961317"/>
            <a:ext cx="1864500" cy="1374145"/>
          </a:xfrm>
          <a:prstGeom prst="rect">
            <a:avLst/>
          </a:prstGeom>
          <a:solidFill>
            <a:srgbClr val="FFFFFF"/>
          </a:solid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defTabSz="932231"/>
            <a:endParaRPr lang="en-US" sz="1223" dirty="0">
              <a:solidFill>
                <a:srgbClr val="000000"/>
              </a:solidFill>
            </a:endParaRPr>
          </a:p>
        </p:txBody>
      </p:sp>
      <p:sp>
        <p:nvSpPr>
          <p:cNvPr id="16" name="Rectangle 15"/>
          <p:cNvSpPr/>
          <p:nvPr/>
        </p:nvSpPr>
        <p:spPr>
          <a:xfrm>
            <a:off x="3338347" y="3301833"/>
            <a:ext cx="1864500" cy="1374145"/>
          </a:xfrm>
          <a:prstGeom prst="rect">
            <a:avLst/>
          </a:prstGeom>
          <a:solidFill>
            <a:srgbClr val="FFFFFF"/>
          </a:solid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defTabSz="932231"/>
            <a:endParaRPr lang="en-US" sz="1223" dirty="0">
              <a:solidFill>
                <a:srgbClr val="000000"/>
              </a:solidFill>
            </a:endParaRPr>
          </a:p>
        </p:txBody>
      </p:sp>
      <p:sp>
        <p:nvSpPr>
          <p:cNvPr id="15" name="Rectangle 14"/>
          <p:cNvSpPr/>
          <p:nvPr/>
        </p:nvSpPr>
        <p:spPr>
          <a:xfrm>
            <a:off x="2843738" y="3716480"/>
            <a:ext cx="1864500" cy="1374145"/>
          </a:xfrm>
          <a:prstGeom prst="rect">
            <a:avLst/>
          </a:prstGeom>
          <a:solidFill>
            <a:srgbClr val="FFFFFF"/>
          </a:solid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defTabSz="932231"/>
            <a:endParaRPr lang="en-US" sz="1223" dirty="0">
              <a:solidFill>
                <a:srgbClr val="000000"/>
              </a:solidFill>
            </a:endParaRPr>
          </a:p>
        </p:txBody>
      </p:sp>
      <p:sp>
        <p:nvSpPr>
          <p:cNvPr id="3" name="Rectangle 2"/>
          <p:cNvSpPr/>
          <p:nvPr/>
        </p:nvSpPr>
        <p:spPr>
          <a:xfrm>
            <a:off x="2349128" y="4131126"/>
            <a:ext cx="1864500" cy="1374145"/>
          </a:xfrm>
          <a:prstGeom prst="rect">
            <a:avLst/>
          </a:prstGeom>
          <a:solidFill>
            <a:srgbClr val="FFFFFF"/>
          </a:solid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defTabSz="932231"/>
            <a:endParaRPr lang="en-US" sz="1223" dirty="0">
              <a:solidFill>
                <a:srgbClr val="000000"/>
              </a:solidFill>
            </a:endParaRPr>
          </a:p>
        </p:txBody>
      </p:sp>
      <p:sp>
        <p:nvSpPr>
          <p:cNvPr id="6" name="TextBox 5"/>
          <p:cNvSpPr txBox="1"/>
          <p:nvPr/>
        </p:nvSpPr>
        <p:spPr>
          <a:xfrm>
            <a:off x="2494145" y="4185472"/>
            <a:ext cx="1487389" cy="246942"/>
          </a:xfrm>
          <a:prstGeom prst="rect">
            <a:avLst/>
          </a:prstGeom>
          <a:noFill/>
        </p:spPr>
        <p:txBody>
          <a:bodyPr wrap="square" lIns="0" tIns="37290" rIns="0" bIns="0" rtlCol="0">
            <a:spAutoFit/>
          </a:bodyPr>
          <a:lstStyle/>
          <a:p>
            <a:pPr defTabSz="932231">
              <a:lnSpc>
                <a:spcPct val="85000"/>
              </a:lnSpc>
              <a:spcAft>
                <a:spcPts val="612"/>
              </a:spcAft>
              <a:buClr>
                <a:srgbClr val="FFE600"/>
              </a:buClr>
              <a:buSzPct val="70000"/>
            </a:pPr>
            <a:r>
              <a:rPr lang="en-US" sz="1600" b="1" dirty="0">
                <a:solidFill>
                  <a:srgbClr val="000000"/>
                </a:solidFill>
              </a:rPr>
              <a:t>Everything</a:t>
            </a:r>
          </a:p>
        </p:txBody>
      </p:sp>
      <p:sp>
        <p:nvSpPr>
          <p:cNvPr id="7" name="TextBox 6"/>
          <p:cNvSpPr txBox="1"/>
          <p:nvPr/>
        </p:nvSpPr>
        <p:spPr>
          <a:xfrm>
            <a:off x="2950817" y="3781136"/>
            <a:ext cx="1029359" cy="246942"/>
          </a:xfrm>
          <a:prstGeom prst="rect">
            <a:avLst/>
          </a:prstGeom>
          <a:noFill/>
        </p:spPr>
        <p:txBody>
          <a:bodyPr wrap="square" lIns="0" tIns="37290" rIns="0" bIns="0" rtlCol="0">
            <a:spAutoFit/>
          </a:bodyPr>
          <a:lstStyle/>
          <a:p>
            <a:pPr defTabSz="932231">
              <a:lnSpc>
                <a:spcPct val="85000"/>
              </a:lnSpc>
              <a:spcAft>
                <a:spcPts val="612"/>
              </a:spcAft>
              <a:buClr>
                <a:srgbClr val="FFE600"/>
              </a:buClr>
              <a:buSzPct val="70000"/>
            </a:pPr>
            <a:r>
              <a:rPr lang="en-US" sz="1600" b="1" dirty="0">
                <a:solidFill>
                  <a:srgbClr val="000000"/>
                </a:solidFill>
              </a:rPr>
              <a:t>People</a:t>
            </a:r>
          </a:p>
        </p:txBody>
      </p:sp>
      <p:sp>
        <p:nvSpPr>
          <p:cNvPr id="8" name="TextBox 7"/>
          <p:cNvSpPr txBox="1"/>
          <p:nvPr/>
        </p:nvSpPr>
        <p:spPr>
          <a:xfrm>
            <a:off x="3460919" y="3369109"/>
            <a:ext cx="1505195" cy="246942"/>
          </a:xfrm>
          <a:prstGeom prst="rect">
            <a:avLst/>
          </a:prstGeom>
          <a:noFill/>
        </p:spPr>
        <p:txBody>
          <a:bodyPr wrap="square" lIns="0" tIns="37290" rIns="0" bIns="0" rtlCol="0">
            <a:spAutoFit/>
          </a:bodyPr>
          <a:lstStyle/>
          <a:p>
            <a:pPr defTabSz="932231">
              <a:lnSpc>
                <a:spcPct val="85000"/>
              </a:lnSpc>
              <a:spcAft>
                <a:spcPts val="612"/>
              </a:spcAft>
              <a:buClr>
                <a:srgbClr val="FFE600"/>
              </a:buClr>
              <a:buSzPct val="70000"/>
            </a:pPr>
            <a:r>
              <a:rPr lang="en-US" sz="1600" b="1" dirty="0">
                <a:solidFill>
                  <a:srgbClr val="000000"/>
                </a:solidFill>
              </a:rPr>
              <a:t>Conversations</a:t>
            </a:r>
          </a:p>
        </p:txBody>
      </p:sp>
      <p:sp>
        <p:nvSpPr>
          <p:cNvPr id="9" name="TextBox 8"/>
          <p:cNvSpPr txBox="1"/>
          <p:nvPr/>
        </p:nvSpPr>
        <p:spPr>
          <a:xfrm>
            <a:off x="3981534" y="3015087"/>
            <a:ext cx="1505195" cy="246942"/>
          </a:xfrm>
          <a:prstGeom prst="rect">
            <a:avLst/>
          </a:prstGeom>
          <a:noFill/>
        </p:spPr>
        <p:txBody>
          <a:bodyPr wrap="square" lIns="0" tIns="37290" rIns="0" bIns="0" rtlCol="0">
            <a:spAutoFit/>
          </a:bodyPr>
          <a:lstStyle/>
          <a:p>
            <a:pPr defTabSz="932231">
              <a:lnSpc>
                <a:spcPct val="85000"/>
              </a:lnSpc>
              <a:spcAft>
                <a:spcPts val="612"/>
              </a:spcAft>
              <a:buClr>
                <a:srgbClr val="FFE600"/>
              </a:buClr>
              <a:buSzPct val="70000"/>
            </a:pPr>
            <a:r>
              <a:rPr lang="en-US" sz="1600" b="1" dirty="0">
                <a:solidFill>
                  <a:srgbClr val="000000"/>
                </a:solidFill>
              </a:rPr>
              <a:t>Sites</a:t>
            </a:r>
          </a:p>
        </p:txBody>
      </p:sp>
      <p:sp>
        <p:nvSpPr>
          <p:cNvPr id="18" name="Rectangle 17"/>
          <p:cNvSpPr/>
          <p:nvPr/>
        </p:nvSpPr>
        <p:spPr>
          <a:xfrm>
            <a:off x="7361779" y="3444054"/>
            <a:ext cx="1864500" cy="1374145"/>
          </a:xfrm>
          <a:prstGeom prst="rect">
            <a:avLst/>
          </a:prstGeom>
          <a:solidFill>
            <a:srgbClr val="FFFFFF"/>
          </a:solid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defTabSz="932231"/>
            <a:endParaRPr lang="en-US" sz="1223" dirty="0">
              <a:solidFill>
                <a:srgbClr val="000000"/>
              </a:solidFill>
            </a:endParaRPr>
          </a:p>
        </p:txBody>
      </p:sp>
      <p:sp>
        <p:nvSpPr>
          <p:cNvPr id="19" name="Rectangle 18"/>
          <p:cNvSpPr/>
          <p:nvPr/>
        </p:nvSpPr>
        <p:spPr>
          <a:xfrm>
            <a:off x="6867170" y="3858700"/>
            <a:ext cx="1864500" cy="1374145"/>
          </a:xfrm>
          <a:prstGeom prst="rect">
            <a:avLst/>
          </a:prstGeom>
          <a:solidFill>
            <a:srgbClr val="FFFFFF"/>
          </a:solid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defTabSz="932231"/>
            <a:endParaRPr lang="en-US" sz="1223" dirty="0">
              <a:solidFill>
                <a:srgbClr val="000000"/>
              </a:solidFill>
            </a:endParaRPr>
          </a:p>
        </p:txBody>
      </p:sp>
      <p:sp>
        <p:nvSpPr>
          <p:cNvPr id="20" name="Rectangle 19"/>
          <p:cNvSpPr/>
          <p:nvPr/>
        </p:nvSpPr>
        <p:spPr>
          <a:xfrm>
            <a:off x="6372560" y="4273346"/>
            <a:ext cx="1864500" cy="1374145"/>
          </a:xfrm>
          <a:prstGeom prst="rect">
            <a:avLst/>
          </a:prstGeom>
          <a:solidFill>
            <a:srgbClr val="FFFFFF"/>
          </a:solid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defTabSz="932231"/>
            <a:endParaRPr lang="en-US" sz="1223" dirty="0">
              <a:solidFill>
                <a:srgbClr val="000000"/>
              </a:solidFill>
            </a:endParaRPr>
          </a:p>
        </p:txBody>
      </p:sp>
      <p:sp>
        <p:nvSpPr>
          <p:cNvPr id="12" name="TextBox 11"/>
          <p:cNvSpPr txBox="1"/>
          <p:nvPr/>
        </p:nvSpPr>
        <p:spPr>
          <a:xfrm>
            <a:off x="7499191" y="3496506"/>
            <a:ext cx="1505195" cy="246942"/>
          </a:xfrm>
          <a:prstGeom prst="rect">
            <a:avLst/>
          </a:prstGeom>
          <a:noFill/>
        </p:spPr>
        <p:txBody>
          <a:bodyPr wrap="square" lIns="0" tIns="37290" rIns="0" bIns="0" rtlCol="0">
            <a:spAutoFit/>
          </a:bodyPr>
          <a:lstStyle/>
          <a:p>
            <a:pPr defTabSz="932231">
              <a:lnSpc>
                <a:spcPct val="85000"/>
              </a:lnSpc>
              <a:spcAft>
                <a:spcPts val="612"/>
              </a:spcAft>
              <a:buClr>
                <a:srgbClr val="FFE600"/>
              </a:buClr>
              <a:buSzPct val="70000"/>
            </a:pPr>
            <a:r>
              <a:rPr lang="en-US" sz="1600" b="1" dirty="0">
                <a:solidFill>
                  <a:srgbClr val="000000"/>
                </a:solidFill>
              </a:rPr>
              <a:t>Preferences</a:t>
            </a:r>
          </a:p>
        </p:txBody>
      </p:sp>
      <p:sp>
        <p:nvSpPr>
          <p:cNvPr id="10" name="TextBox 9"/>
          <p:cNvSpPr txBox="1"/>
          <p:nvPr/>
        </p:nvSpPr>
        <p:spPr>
          <a:xfrm>
            <a:off x="6439492" y="4377198"/>
            <a:ext cx="1797568" cy="456230"/>
          </a:xfrm>
          <a:prstGeom prst="rect">
            <a:avLst/>
          </a:prstGeom>
          <a:noFill/>
        </p:spPr>
        <p:txBody>
          <a:bodyPr wrap="square" lIns="0" tIns="37290" rIns="0" bIns="0" rtlCol="0">
            <a:spAutoFit/>
          </a:bodyPr>
          <a:lstStyle/>
          <a:p>
            <a:pPr defTabSz="932231">
              <a:lnSpc>
                <a:spcPct val="85000"/>
              </a:lnSpc>
              <a:spcAft>
                <a:spcPts val="612"/>
              </a:spcAft>
              <a:buClr>
                <a:srgbClr val="FFE600"/>
              </a:buClr>
              <a:buSzPct val="70000"/>
            </a:pPr>
            <a:r>
              <a:rPr lang="en-US" sz="1600" b="1" dirty="0">
                <a:solidFill>
                  <a:srgbClr val="000000"/>
                </a:solidFill>
              </a:rPr>
              <a:t>Advanced </a:t>
            </a:r>
            <a:r>
              <a:rPr lang="en-US" sz="1600" b="1" dirty="0" smtClean="0">
                <a:solidFill>
                  <a:srgbClr val="000000"/>
                </a:solidFill>
              </a:rPr>
              <a:t>search  </a:t>
            </a:r>
            <a:r>
              <a:rPr lang="en-US" sz="1600" b="1" dirty="0">
                <a:solidFill>
                  <a:srgbClr val="000000"/>
                </a:solidFill>
              </a:rPr>
              <a:t>i</a:t>
            </a:r>
            <a:r>
              <a:rPr lang="en-US" sz="1600" b="1" dirty="0" smtClean="0">
                <a:solidFill>
                  <a:srgbClr val="000000"/>
                </a:solidFill>
              </a:rPr>
              <a:t>nput</a:t>
            </a:r>
            <a:endParaRPr lang="en-US" sz="1600" b="1" dirty="0">
              <a:solidFill>
                <a:srgbClr val="000000"/>
              </a:solidFill>
            </a:endParaRPr>
          </a:p>
        </p:txBody>
      </p:sp>
      <p:sp>
        <p:nvSpPr>
          <p:cNvPr id="11" name="TextBox 10"/>
          <p:cNvSpPr txBox="1"/>
          <p:nvPr/>
        </p:nvSpPr>
        <p:spPr>
          <a:xfrm>
            <a:off x="6994570" y="3901959"/>
            <a:ext cx="1505195" cy="246942"/>
          </a:xfrm>
          <a:prstGeom prst="rect">
            <a:avLst/>
          </a:prstGeom>
          <a:noFill/>
        </p:spPr>
        <p:txBody>
          <a:bodyPr wrap="square" lIns="0" tIns="37290" rIns="0" bIns="0" rtlCol="0">
            <a:spAutoFit/>
          </a:bodyPr>
          <a:lstStyle/>
          <a:p>
            <a:pPr defTabSz="932231">
              <a:lnSpc>
                <a:spcPct val="85000"/>
              </a:lnSpc>
              <a:spcAft>
                <a:spcPts val="612"/>
              </a:spcAft>
              <a:buClr>
                <a:srgbClr val="FFE600"/>
              </a:buClr>
              <a:buSzPct val="70000"/>
            </a:pPr>
            <a:r>
              <a:rPr lang="en-US" sz="1600" b="1" dirty="0">
                <a:solidFill>
                  <a:srgbClr val="000000"/>
                </a:solidFill>
              </a:rPr>
              <a:t>Search input</a:t>
            </a:r>
          </a:p>
        </p:txBody>
      </p:sp>
      <p:sp>
        <p:nvSpPr>
          <p:cNvPr id="21" name="TextBox 20"/>
          <p:cNvSpPr txBox="1"/>
          <p:nvPr/>
        </p:nvSpPr>
        <p:spPr>
          <a:xfrm>
            <a:off x="2090171" y="1805805"/>
            <a:ext cx="3124189" cy="250982"/>
          </a:xfrm>
          <a:prstGeom prst="rect">
            <a:avLst/>
          </a:prstGeom>
          <a:noFill/>
        </p:spPr>
        <p:txBody>
          <a:bodyPr wrap="none" lIns="0" tIns="37290" rIns="0" bIns="0" rtlCol="0">
            <a:spAutoFit/>
          </a:bodyPr>
          <a:lstStyle/>
          <a:p>
            <a:pPr defTabSz="932231">
              <a:lnSpc>
                <a:spcPct val="85000"/>
              </a:lnSpc>
              <a:spcAft>
                <a:spcPts val="612"/>
              </a:spcAft>
              <a:buClr>
                <a:srgbClr val="FFE600"/>
              </a:buClr>
              <a:buSzPct val="70000"/>
            </a:pPr>
            <a:r>
              <a:rPr lang="en-US" sz="1631" b="1" dirty="0">
                <a:solidFill>
                  <a:srgbClr val="000000"/>
                </a:solidFill>
              </a:rPr>
              <a:t>Enterprise </a:t>
            </a:r>
            <a:r>
              <a:rPr lang="en-US" sz="1631" b="1" dirty="0" smtClean="0">
                <a:solidFill>
                  <a:srgbClr val="000000"/>
                </a:solidFill>
              </a:rPr>
              <a:t>search </a:t>
            </a:r>
            <a:r>
              <a:rPr lang="en-US" sz="1631" b="1" dirty="0">
                <a:solidFill>
                  <a:srgbClr val="000000"/>
                </a:solidFill>
              </a:rPr>
              <a:t>s</a:t>
            </a:r>
            <a:r>
              <a:rPr lang="en-US" sz="1631" b="1" dirty="0" smtClean="0">
                <a:solidFill>
                  <a:srgbClr val="000000"/>
                </a:solidFill>
              </a:rPr>
              <a:t>ite </a:t>
            </a:r>
            <a:r>
              <a:rPr lang="en-US" sz="1631" b="1" dirty="0">
                <a:solidFill>
                  <a:srgbClr val="000000"/>
                </a:solidFill>
              </a:rPr>
              <a:t>c</a:t>
            </a:r>
            <a:r>
              <a:rPr lang="en-US" sz="1631" b="1" dirty="0" smtClean="0">
                <a:solidFill>
                  <a:srgbClr val="000000"/>
                </a:solidFill>
              </a:rPr>
              <a:t>ollection</a:t>
            </a:r>
            <a:endParaRPr lang="en-US" sz="1631" b="1" dirty="0">
              <a:solidFill>
                <a:srgbClr val="000000"/>
              </a:solidFill>
            </a:endParaRPr>
          </a:p>
        </p:txBody>
      </p:sp>
    </p:spTree>
    <p:extLst>
      <p:ext uri="{BB962C8B-B14F-4D97-AF65-F5344CB8AC3E}">
        <p14:creationId xmlns:p14="http://schemas.microsoft.com/office/powerpoint/2010/main" val="4285860609"/>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Managing changes to production</a:t>
            </a:r>
            <a:endParaRPr lang="en-US" dirty="0"/>
          </a:p>
        </p:txBody>
      </p:sp>
      <p:sp>
        <p:nvSpPr>
          <p:cNvPr id="6" name="TextBox 5"/>
          <p:cNvSpPr txBox="1"/>
          <p:nvPr/>
        </p:nvSpPr>
        <p:spPr>
          <a:xfrm>
            <a:off x="9224644" y="2858216"/>
            <a:ext cx="2391617" cy="742462"/>
          </a:xfrm>
          <a:prstGeom prst="rect">
            <a:avLst/>
          </a:prstGeom>
          <a:noFill/>
        </p:spPr>
        <p:txBody>
          <a:bodyPr wrap="none" lIns="0" tIns="37290" rIns="0" bIns="0" rtlCol="0">
            <a:spAutoFit/>
          </a:bodyPr>
          <a:lstStyle/>
          <a:p>
            <a:pPr defTabSz="932231">
              <a:lnSpc>
                <a:spcPct val="85000"/>
              </a:lnSpc>
              <a:spcAft>
                <a:spcPts val="612"/>
              </a:spcAft>
              <a:buClr>
                <a:srgbClr val="FFE600"/>
              </a:buClr>
              <a:buSzPct val="70000"/>
            </a:pPr>
            <a:r>
              <a:rPr lang="en-US" sz="2400" dirty="0">
                <a:solidFill>
                  <a:srgbClr val="505050"/>
                </a:solidFill>
              </a:rPr>
              <a:t>Enterprise </a:t>
            </a:r>
            <a:r>
              <a:rPr lang="en-US" sz="2400" dirty="0" smtClean="0">
                <a:solidFill>
                  <a:srgbClr val="505050"/>
                </a:solidFill>
              </a:rPr>
              <a:t>search </a:t>
            </a:r>
          </a:p>
          <a:p>
            <a:pPr defTabSz="932231">
              <a:lnSpc>
                <a:spcPct val="85000"/>
              </a:lnSpc>
              <a:spcAft>
                <a:spcPts val="612"/>
              </a:spcAft>
              <a:buClr>
                <a:srgbClr val="FFE600"/>
              </a:buClr>
              <a:buSzPct val="70000"/>
            </a:pPr>
            <a:r>
              <a:rPr lang="en-US" sz="2400" dirty="0">
                <a:solidFill>
                  <a:srgbClr val="505050"/>
                </a:solidFill>
              </a:rPr>
              <a:t>c</a:t>
            </a:r>
            <a:r>
              <a:rPr lang="en-US" sz="2400" dirty="0" smtClean="0">
                <a:solidFill>
                  <a:srgbClr val="505050"/>
                </a:solidFill>
              </a:rPr>
              <a:t>enter</a:t>
            </a:r>
            <a:endParaRPr lang="en-US" sz="2400" dirty="0">
              <a:solidFill>
                <a:srgbClr val="505050"/>
              </a:solidFill>
            </a:endParaRPr>
          </a:p>
        </p:txBody>
      </p:sp>
      <p:sp>
        <p:nvSpPr>
          <p:cNvPr id="7" name="TextBox 6"/>
          <p:cNvSpPr txBox="1"/>
          <p:nvPr/>
        </p:nvSpPr>
        <p:spPr>
          <a:xfrm>
            <a:off x="5292953" y="2858216"/>
            <a:ext cx="2391617" cy="665518"/>
          </a:xfrm>
          <a:prstGeom prst="rect">
            <a:avLst/>
          </a:prstGeom>
          <a:noFill/>
        </p:spPr>
        <p:txBody>
          <a:bodyPr wrap="none" lIns="0" tIns="37290" rIns="0" bIns="0" rtlCol="0">
            <a:spAutoFit/>
          </a:bodyPr>
          <a:lstStyle/>
          <a:p>
            <a:pPr defTabSz="932231">
              <a:lnSpc>
                <a:spcPct val="85000"/>
              </a:lnSpc>
              <a:spcAft>
                <a:spcPts val="612"/>
              </a:spcAft>
              <a:buClr>
                <a:srgbClr val="FFE600"/>
              </a:buClr>
              <a:buSzPct val="70000"/>
            </a:pPr>
            <a:r>
              <a:rPr lang="en-US" sz="2400" dirty="0">
                <a:solidFill>
                  <a:srgbClr val="505050"/>
                </a:solidFill>
              </a:rPr>
              <a:t>Enterprise </a:t>
            </a:r>
            <a:r>
              <a:rPr lang="en-US" sz="2400" dirty="0" smtClean="0">
                <a:solidFill>
                  <a:srgbClr val="505050"/>
                </a:solidFill>
              </a:rPr>
              <a:t>search </a:t>
            </a:r>
            <a:br>
              <a:rPr lang="en-US" sz="2400" dirty="0" smtClean="0">
                <a:solidFill>
                  <a:srgbClr val="505050"/>
                </a:solidFill>
              </a:rPr>
            </a:br>
            <a:r>
              <a:rPr lang="en-US" sz="2400" dirty="0">
                <a:solidFill>
                  <a:srgbClr val="505050"/>
                </a:solidFill>
              </a:rPr>
              <a:t>v</a:t>
            </a:r>
            <a:r>
              <a:rPr lang="en-US" sz="2400" dirty="0" smtClean="0">
                <a:solidFill>
                  <a:srgbClr val="505050"/>
                </a:solidFill>
              </a:rPr>
              <a:t>alidation site</a:t>
            </a:r>
            <a:endParaRPr lang="en-US" sz="2400" dirty="0">
              <a:solidFill>
                <a:srgbClr val="505050"/>
              </a:solidFill>
            </a:endParaRPr>
          </a:p>
        </p:txBody>
      </p:sp>
      <p:sp>
        <p:nvSpPr>
          <p:cNvPr id="8" name="TextBox 7"/>
          <p:cNvSpPr txBox="1"/>
          <p:nvPr/>
        </p:nvSpPr>
        <p:spPr>
          <a:xfrm>
            <a:off x="810535" y="2858216"/>
            <a:ext cx="2470805" cy="665518"/>
          </a:xfrm>
          <a:prstGeom prst="rect">
            <a:avLst/>
          </a:prstGeom>
          <a:noFill/>
        </p:spPr>
        <p:txBody>
          <a:bodyPr wrap="none" lIns="0" tIns="37290" rIns="0" bIns="0" rtlCol="0">
            <a:spAutoFit/>
          </a:bodyPr>
          <a:lstStyle/>
          <a:p>
            <a:pPr defTabSz="932231">
              <a:lnSpc>
                <a:spcPct val="85000"/>
              </a:lnSpc>
              <a:spcAft>
                <a:spcPts val="612"/>
              </a:spcAft>
              <a:buClr>
                <a:srgbClr val="FFE600"/>
              </a:buClr>
              <a:buSzPct val="70000"/>
            </a:pPr>
            <a:r>
              <a:rPr lang="en-US" sz="2400" dirty="0" smtClean="0">
                <a:solidFill>
                  <a:srgbClr val="505050"/>
                </a:solidFill>
              </a:rPr>
              <a:t>Enterprise search </a:t>
            </a:r>
            <a:br>
              <a:rPr lang="en-US" sz="2400" dirty="0" smtClean="0">
                <a:solidFill>
                  <a:srgbClr val="505050"/>
                </a:solidFill>
              </a:rPr>
            </a:br>
            <a:r>
              <a:rPr lang="en-US" sz="2400" dirty="0" smtClean="0">
                <a:solidFill>
                  <a:srgbClr val="505050"/>
                </a:solidFill>
              </a:rPr>
              <a:t>development </a:t>
            </a:r>
            <a:r>
              <a:rPr lang="en-US" sz="2400" dirty="0">
                <a:solidFill>
                  <a:srgbClr val="505050"/>
                </a:solidFill>
              </a:rPr>
              <a:t>s</a:t>
            </a:r>
            <a:r>
              <a:rPr lang="en-US" sz="2400" dirty="0" smtClean="0">
                <a:solidFill>
                  <a:srgbClr val="505050"/>
                </a:solidFill>
              </a:rPr>
              <a:t>ites</a:t>
            </a:r>
            <a:endParaRPr lang="en-US" sz="2400" i="1" dirty="0">
              <a:solidFill>
                <a:srgbClr val="505050"/>
              </a:solidFill>
            </a:endParaRPr>
          </a:p>
        </p:txBody>
      </p:sp>
      <p:sp>
        <p:nvSpPr>
          <p:cNvPr id="13" name="Right Arrow 12"/>
          <p:cNvSpPr/>
          <p:nvPr/>
        </p:nvSpPr>
        <p:spPr>
          <a:xfrm>
            <a:off x="8024453" y="4518638"/>
            <a:ext cx="870100" cy="580067"/>
          </a:xfrm>
          <a:prstGeom prst="rightArrow">
            <a:avLst/>
          </a:prstGeom>
          <a:solidFill>
            <a:schemeClr val="tx2"/>
          </a:solidFill>
          <a:ln w="9525">
            <a:solidFill>
              <a:schemeClr val="accent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defTabSz="932231"/>
            <a:endParaRPr lang="en-US" sz="1223" dirty="0">
              <a:solidFill>
                <a:srgbClr val="000000"/>
              </a:solidFill>
            </a:endParaRPr>
          </a:p>
        </p:txBody>
      </p:sp>
      <p:grpSp>
        <p:nvGrpSpPr>
          <p:cNvPr id="55" name="Group 54"/>
          <p:cNvGrpSpPr/>
          <p:nvPr/>
        </p:nvGrpSpPr>
        <p:grpSpPr>
          <a:xfrm>
            <a:off x="9509449" y="4048302"/>
            <a:ext cx="1885217" cy="1522675"/>
            <a:chOff x="756158" y="3007712"/>
            <a:chExt cx="1885217" cy="1522675"/>
          </a:xfrm>
        </p:grpSpPr>
        <p:sp>
          <p:nvSpPr>
            <p:cNvPr id="15" name="Rectangle 14"/>
            <p:cNvSpPr/>
            <p:nvPr/>
          </p:nvSpPr>
          <p:spPr>
            <a:xfrm>
              <a:off x="756158" y="3007712"/>
              <a:ext cx="1885217" cy="1522675"/>
            </a:xfrm>
            <a:prstGeom prst="rect">
              <a:avLst/>
            </a:prstGeom>
            <a:solidFill>
              <a:srgbClr val="FFF599"/>
            </a:solidFill>
            <a:ln w="9525">
              <a:solidFill>
                <a:schemeClr val="accent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25" tIns="46613" rIns="93225" bIns="46613" numCol="1" spcCol="0" rtlCol="0" fromWordArt="0" anchor="t" anchorCtr="0" forceAA="0" compatLnSpc="1">
              <a:prstTxWarp prst="textNoShape">
                <a:avLst/>
              </a:prstTxWarp>
              <a:noAutofit/>
            </a:bodyPr>
            <a:lstStyle/>
            <a:p>
              <a:pPr algn="ctr" defTabSz="932231"/>
              <a:endParaRPr lang="en-US" sz="1223" dirty="0">
                <a:solidFill>
                  <a:srgbClr val="000000"/>
                </a:solidFill>
              </a:endParaRPr>
            </a:p>
          </p:txBody>
        </p:sp>
        <p:grpSp>
          <p:nvGrpSpPr>
            <p:cNvPr id="16" name="Group 15"/>
            <p:cNvGrpSpPr/>
            <p:nvPr/>
          </p:nvGrpSpPr>
          <p:grpSpPr>
            <a:xfrm>
              <a:off x="852036" y="3196314"/>
              <a:ext cx="989219" cy="687073"/>
              <a:chOff x="1448248" y="2717947"/>
              <a:chExt cx="3284217" cy="2567955"/>
            </a:xfrm>
          </p:grpSpPr>
          <p:sp>
            <p:nvSpPr>
              <p:cNvPr id="21" name="Rectangle 20"/>
              <p:cNvSpPr/>
              <p:nvPr/>
            </p:nvSpPr>
            <p:spPr>
              <a:xfrm>
                <a:off x="2903665" y="2717947"/>
                <a:ext cx="1828800" cy="1347834"/>
              </a:xfrm>
              <a:prstGeom prst="rect">
                <a:avLst/>
              </a:prstGeom>
              <a:solidFill>
                <a:srgbClr val="FFFFFF"/>
              </a:solid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defTabSz="932231"/>
                <a:endParaRPr lang="en-US" sz="1223" dirty="0">
                  <a:solidFill>
                    <a:srgbClr val="000000"/>
                  </a:solidFill>
                </a:endParaRPr>
              </a:p>
            </p:txBody>
          </p:sp>
          <p:sp>
            <p:nvSpPr>
              <p:cNvPr id="22" name="Rectangle 21"/>
              <p:cNvSpPr/>
              <p:nvPr/>
            </p:nvSpPr>
            <p:spPr>
              <a:xfrm>
                <a:off x="2418526" y="3124654"/>
                <a:ext cx="1828800" cy="1347834"/>
              </a:xfrm>
              <a:prstGeom prst="rect">
                <a:avLst/>
              </a:prstGeom>
              <a:solidFill>
                <a:srgbClr val="FFFFFF"/>
              </a:solid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defTabSz="932231"/>
                <a:endParaRPr lang="en-US" sz="1223" dirty="0">
                  <a:solidFill>
                    <a:srgbClr val="000000"/>
                  </a:solidFill>
                </a:endParaRPr>
              </a:p>
            </p:txBody>
          </p:sp>
          <p:sp>
            <p:nvSpPr>
              <p:cNvPr id="23" name="Rectangle 22"/>
              <p:cNvSpPr/>
              <p:nvPr/>
            </p:nvSpPr>
            <p:spPr>
              <a:xfrm>
                <a:off x="1933387" y="3531361"/>
                <a:ext cx="1828800" cy="1347834"/>
              </a:xfrm>
              <a:prstGeom prst="rect">
                <a:avLst/>
              </a:prstGeom>
              <a:solidFill>
                <a:srgbClr val="FFFFFF"/>
              </a:solid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defTabSz="932231"/>
                <a:endParaRPr lang="en-US" sz="1223" dirty="0">
                  <a:solidFill>
                    <a:srgbClr val="000000"/>
                  </a:solidFill>
                </a:endParaRPr>
              </a:p>
            </p:txBody>
          </p:sp>
          <p:sp>
            <p:nvSpPr>
              <p:cNvPr id="24" name="Rectangle 23"/>
              <p:cNvSpPr/>
              <p:nvPr/>
            </p:nvSpPr>
            <p:spPr>
              <a:xfrm>
                <a:off x="1448248" y="3938068"/>
                <a:ext cx="1828800" cy="1347834"/>
              </a:xfrm>
              <a:prstGeom prst="rect">
                <a:avLst/>
              </a:prstGeom>
              <a:solidFill>
                <a:srgbClr val="FFFFFF"/>
              </a:solid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defTabSz="932231"/>
                <a:endParaRPr lang="en-US" sz="1223" dirty="0">
                  <a:solidFill>
                    <a:srgbClr val="000000"/>
                  </a:solidFill>
                </a:endParaRPr>
              </a:p>
            </p:txBody>
          </p:sp>
        </p:grpSp>
        <p:grpSp>
          <p:nvGrpSpPr>
            <p:cNvPr id="17" name="Group 16"/>
            <p:cNvGrpSpPr/>
            <p:nvPr/>
          </p:nvGrpSpPr>
          <p:grpSpPr>
            <a:xfrm>
              <a:off x="1698767" y="3681591"/>
              <a:ext cx="843094" cy="578256"/>
              <a:chOff x="1612748" y="2549193"/>
              <a:chExt cx="826951" cy="567184"/>
            </a:xfrm>
          </p:grpSpPr>
          <p:sp>
            <p:nvSpPr>
              <p:cNvPr id="18" name="Rectangle 17"/>
              <p:cNvSpPr/>
              <p:nvPr/>
            </p:nvSpPr>
            <p:spPr>
              <a:xfrm>
                <a:off x="1899404" y="2549193"/>
                <a:ext cx="540295" cy="353717"/>
              </a:xfrm>
              <a:prstGeom prst="rect">
                <a:avLst/>
              </a:prstGeom>
              <a:solidFill>
                <a:srgbClr val="FFFFFF"/>
              </a:solid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defTabSz="932231"/>
                <a:endParaRPr lang="en-US" sz="1223" dirty="0">
                  <a:solidFill>
                    <a:srgbClr val="000000"/>
                  </a:solidFill>
                </a:endParaRPr>
              </a:p>
            </p:txBody>
          </p:sp>
          <p:sp>
            <p:nvSpPr>
              <p:cNvPr id="19" name="Rectangle 18"/>
              <p:cNvSpPr/>
              <p:nvPr/>
            </p:nvSpPr>
            <p:spPr>
              <a:xfrm>
                <a:off x="1756076" y="2655927"/>
                <a:ext cx="540295" cy="353717"/>
              </a:xfrm>
              <a:prstGeom prst="rect">
                <a:avLst/>
              </a:prstGeom>
              <a:solidFill>
                <a:srgbClr val="FFFFFF"/>
              </a:solid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defTabSz="932231"/>
                <a:endParaRPr lang="en-US" sz="1223" dirty="0">
                  <a:solidFill>
                    <a:srgbClr val="000000"/>
                  </a:solidFill>
                </a:endParaRPr>
              </a:p>
            </p:txBody>
          </p:sp>
          <p:sp>
            <p:nvSpPr>
              <p:cNvPr id="20" name="Rectangle 19"/>
              <p:cNvSpPr/>
              <p:nvPr/>
            </p:nvSpPr>
            <p:spPr>
              <a:xfrm>
                <a:off x="1612748" y="2762660"/>
                <a:ext cx="540295" cy="353717"/>
              </a:xfrm>
              <a:prstGeom prst="rect">
                <a:avLst/>
              </a:prstGeom>
              <a:solidFill>
                <a:srgbClr val="FFFFFF"/>
              </a:solid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defTabSz="932231"/>
                <a:endParaRPr lang="en-US" sz="1223" dirty="0">
                  <a:solidFill>
                    <a:srgbClr val="000000"/>
                  </a:solidFill>
                </a:endParaRPr>
              </a:p>
            </p:txBody>
          </p:sp>
        </p:grpSp>
      </p:grpSp>
      <p:sp>
        <p:nvSpPr>
          <p:cNvPr id="47" name="TextBox 46"/>
          <p:cNvSpPr txBox="1"/>
          <p:nvPr/>
        </p:nvSpPr>
        <p:spPr>
          <a:xfrm>
            <a:off x="3768953" y="3829278"/>
            <a:ext cx="1086259" cy="665518"/>
          </a:xfrm>
          <a:prstGeom prst="rect">
            <a:avLst/>
          </a:prstGeom>
          <a:noFill/>
        </p:spPr>
        <p:txBody>
          <a:bodyPr wrap="none" lIns="0" tIns="37290" rIns="0" bIns="0" rtlCol="0">
            <a:spAutoFit/>
          </a:bodyPr>
          <a:lstStyle/>
          <a:p>
            <a:pPr defTabSz="932231">
              <a:lnSpc>
                <a:spcPct val="85000"/>
              </a:lnSpc>
              <a:spcAft>
                <a:spcPts val="612"/>
              </a:spcAft>
              <a:buClr>
                <a:srgbClr val="FFE600"/>
              </a:buClr>
              <a:buSzPct val="70000"/>
            </a:pPr>
            <a:r>
              <a:rPr lang="en-US" sz="2400" dirty="0" smtClean="0">
                <a:solidFill>
                  <a:srgbClr val="0072C6"/>
                </a:solidFill>
              </a:rPr>
              <a:t>Service </a:t>
            </a:r>
            <a:br>
              <a:rPr lang="en-US" sz="2400" dirty="0" smtClean="0">
                <a:solidFill>
                  <a:srgbClr val="0072C6"/>
                </a:solidFill>
              </a:rPr>
            </a:br>
            <a:r>
              <a:rPr lang="en-US" sz="2400" dirty="0" smtClean="0">
                <a:solidFill>
                  <a:srgbClr val="0072C6"/>
                </a:solidFill>
              </a:rPr>
              <a:t>request</a:t>
            </a:r>
            <a:endParaRPr lang="en-US" sz="2400" dirty="0">
              <a:solidFill>
                <a:srgbClr val="0072C6"/>
              </a:solidFill>
            </a:endParaRPr>
          </a:p>
        </p:txBody>
      </p:sp>
      <p:sp>
        <p:nvSpPr>
          <p:cNvPr id="49" name="TextBox 48"/>
          <p:cNvSpPr txBox="1"/>
          <p:nvPr/>
        </p:nvSpPr>
        <p:spPr>
          <a:xfrm>
            <a:off x="5405154" y="6145920"/>
            <a:ext cx="2145331" cy="246942"/>
          </a:xfrm>
          <a:prstGeom prst="rect">
            <a:avLst/>
          </a:prstGeom>
          <a:noFill/>
        </p:spPr>
        <p:txBody>
          <a:bodyPr wrap="none" lIns="0" tIns="37290" rIns="0" bIns="0" rtlCol="0">
            <a:spAutoFit/>
          </a:bodyPr>
          <a:lstStyle/>
          <a:p>
            <a:pPr defTabSz="932231">
              <a:lnSpc>
                <a:spcPct val="85000"/>
              </a:lnSpc>
              <a:spcAft>
                <a:spcPts val="612"/>
              </a:spcAft>
              <a:buClr>
                <a:srgbClr val="FFE600"/>
              </a:buClr>
              <a:buSzPct val="70000"/>
            </a:pPr>
            <a:r>
              <a:rPr lang="en-US" sz="1600" dirty="0" smtClean="0">
                <a:solidFill>
                  <a:srgbClr val="505050"/>
                </a:solidFill>
              </a:rPr>
              <a:t>Site admin: </a:t>
            </a:r>
            <a:r>
              <a:rPr lang="en-US" sz="1600" dirty="0">
                <a:solidFill>
                  <a:srgbClr val="505050"/>
                </a:solidFill>
              </a:rPr>
              <a:t>s</a:t>
            </a:r>
            <a:r>
              <a:rPr lang="en-US" sz="1600" dirty="0" smtClean="0">
                <a:solidFill>
                  <a:srgbClr val="505050"/>
                </a:solidFill>
              </a:rPr>
              <a:t>earch team</a:t>
            </a:r>
            <a:endParaRPr lang="en-US" sz="1600" dirty="0">
              <a:solidFill>
                <a:srgbClr val="505050"/>
              </a:solidFill>
            </a:endParaRPr>
          </a:p>
        </p:txBody>
      </p:sp>
      <p:sp>
        <p:nvSpPr>
          <p:cNvPr id="50" name="TextBox 49"/>
          <p:cNvSpPr txBox="1"/>
          <p:nvPr/>
        </p:nvSpPr>
        <p:spPr>
          <a:xfrm>
            <a:off x="1078013" y="6145920"/>
            <a:ext cx="2201436" cy="246942"/>
          </a:xfrm>
          <a:prstGeom prst="rect">
            <a:avLst/>
          </a:prstGeom>
          <a:noFill/>
        </p:spPr>
        <p:txBody>
          <a:bodyPr wrap="none" lIns="0" tIns="37290" rIns="0" bIns="0" rtlCol="0">
            <a:spAutoFit/>
          </a:bodyPr>
          <a:lstStyle/>
          <a:p>
            <a:pPr defTabSz="932231">
              <a:lnSpc>
                <a:spcPct val="85000"/>
              </a:lnSpc>
              <a:spcAft>
                <a:spcPts val="612"/>
              </a:spcAft>
              <a:buClr>
                <a:srgbClr val="FFE600"/>
              </a:buClr>
              <a:buSzPct val="70000"/>
            </a:pPr>
            <a:r>
              <a:rPr lang="en-US" sz="1600" dirty="0" smtClean="0">
                <a:solidFill>
                  <a:srgbClr val="505050"/>
                </a:solidFill>
              </a:rPr>
              <a:t>Site admin:  </a:t>
            </a:r>
            <a:r>
              <a:rPr lang="en-US" sz="1600" dirty="0">
                <a:solidFill>
                  <a:srgbClr val="505050"/>
                </a:solidFill>
              </a:rPr>
              <a:t>s</a:t>
            </a:r>
            <a:r>
              <a:rPr lang="en-US" sz="1600" dirty="0" smtClean="0">
                <a:solidFill>
                  <a:srgbClr val="505050"/>
                </a:solidFill>
              </a:rPr>
              <a:t>earch team</a:t>
            </a:r>
            <a:endParaRPr lang="en-US" sz="1600" dirty="0">
              <a:solidFill>
                <a:srgbClr val="505050"/>
              </a:solidFill>
            </a:endParaRPr>
          </a:p>
        </p:txBody>
      </p:sp>
      <p:sp>
        <p:nvSpPr>
          <p:cNvPr id="51" name="TextBox 50"/>
          <p:cNvSpPr txBox="1"/>
          <p:nvPr/>
        </p:nvSpPr>
        <p:spPr>
          <a:xfrm>
            <a:off x="9509449" y="6145920"/>
            <a:ext cx="2077492" cy="246942"/>
          </a:xfrm>
          <a:prstGeom prst="rect">
            <a:avLst/>
          </a:prstGeom>
          <a:noFill/>
        </p:spPr>
        <p:txBody>
          <a:bodyPr wrap="none" lIns="0" tIns="37290" rIns="0" bIns="0" rtlCol="0">
            <a:spAutoFit/>
          </a:bodyPr>
          <a:lstStyle/>
          <a:p>
            <a:pPr defTabSz="932231">
              <a:lnSpc>
                <a:spcPct val="85000"/>
              </a:lnSpc>
              <a:spcAft>
                <a:spcPts val="612"/>
              </a:spcAft>
              <a:buClr>
                <a:srgbClr val="FFE600"/>
              </a:buClr>
              <a:buSzPct val="70000"/>
            </a:pPr>
            <a:r>
              <a:rPr lang="en-US" sz="1600" dirty="0" smtClean="0">
                <a:solidFill>
                  <a:srgbClr val="505050"/>
                </a:solidFill>
              </a:rPr>
              <a:t>Site admin:  operations</a:t>
            </a:r>
            <a:endParaRPr lang="en-US" sz="1600" dirty="0">
              <a:solidFill>
                <a:srgbClr val="505050"/>
              </a:solidFill>
            </a:endParaRPr>
          </a:p>
        </p:txBody>
      </p:sp>
      <p:sp>
        <p:nvSpPr>
          <p:cNvPr id="52" name="Right Arrow 51"/>
          <p:cNvSpPr/>
          <p:nvPr/>
        </p:nvSpPr>
        <p:spPr>
          <a:xfrm>
            <a:off x="3852129" y="4464307"/>
            <a:ext cx="870100" cy="580067"/>
          </a:xfrm>
          <a:prstGeom prst="rightArrow">
            <a:avLst/>
          </a:prstGeom>
          <a:solidFill>
            <a:schemeClr val="tx2"/>
          </a:solidFill>
          <a:ln w="9525">
            <a:solidFill>
              <a:schemeClr val="accent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defTabSz="932231"/>
            <a:endParaRPr lang="en-US" sz="1223" dirty="0">
              <a:solidFill>
                <a:srgbClr val="000000"/>
              </a:solidFill>
            </a:endParaRPr>
          </a:p>
        </p:txBody>
      </p:sp>
      <p:sp>
        <p:nvSpPr>
          <p:cNvPr id="53" name="TextBox 52"/>
          <p:cNvSpPr txBox="1"/>
          <p:nvPr/>
        </p:nvSpPr>
        <p:spPr>
          <a:xfrm>
            <a:off x="7958909" y="3887424"/>
            <a:ext cx="1038746" cy="665518"/>
          </a:xfrm>
          <a:prstGeom prst="rect">
            <a:avLst/>
          </a:prstGeom>
          <a:noFill/>
        </p:spPr>
        <p:txBody>
          <a:bodyPr wrap="none" lIns="0" tIns="37290" rIns="0" bIns="0" rtlCol="0">
            <a:spAutoFit/>
          </a:bodyPr>
          <a:lstStyle/>
          <a:p>
            <a:pPr defTabSz="932231">
              <a:lnSpc>
                <a:spcPct val="85000"/>
              </a:lnSpc>
              <a:spcAft>
                <a:spcPts val="612"/>
              </a:spcAft>
              <a:buClr>
                <a:srgbClr val="FFE600"/>
              </a:buClr>
              <a:buSzPct val="70000"/>
            </a:pPr>
            <a:r>
              <a:rPr lang="en-US" sz="2400" dirty="0" smtClean="0">
                <a:solidFill>
                  <a:srgbClr val="0072C6"/>
                </a:solidFill>
              </a:rPr>
              <a:t>Change</a:t>
            </a:r>
            <a:br>
              <a:rPr lang="en-US" sz="2400" dirty="0" smtClean="0">
                <a:solidFill>
                  <a:srgbClr val="0072C6"/>
                </a:solidFill>
              </a:rPr>
            </a:br>
            <a:r>
              <a:rPr lang="en-US" sz="2400" dirty="0" smtClean="0">
                <a:solidFill>
                  <a:srgbClr val="0072C6"/>
                </a:solidFill>
              </a:rPr>
              <a:t>request</a:t>
            </a:r>
            <a:endParaRPr lang="en-US" sz="2400" dirty="0">
              <a:solidFill>
                <a:srgbClr val="0072C6"/>
              </a:solidFill>
            </a:endParaRPr>
          </a:p>
        </p:txBody>
      </p:sp>
      <p:grpSp>
        <p:nvGrpSpPr>
          <p:cNvPr id="56" name="Group 55"/>
          <p:cNvGrpSpPr/>
          <p:nvPr/>
        </p:nvGrpSpPr>
        <p:grpSpPr>
          <a:xfrm>
            <a:off x="5374681" y="4047333"/>
            <a:ext cx="1885217" cy="1522675"/>
            <a:chOff x="756158" y="3007712"/>
            <a:chExt cx="1885217" cy="1522675"/>
          </a:xfrm>
        </p:grpSpPr>
        <p:sp>
          <p:nvSpPr>
            <p:cNvPr id="57" name="Rectangle 56"/>
            <p:cNvSpPr/>
            <p:nvPr/>
          </p:nvSpPr>
          <p:spPr>
            <a:xfrm>
              <a:off x="756158" y="3007712"/>
              <a:ext cx="1885217" cy="1522675"/>
            </a:xfrm>
            <a:prstGeom prst="rect">
              <a:avLst/>
            </a:prstGeom>
            <a:solidFill>
              <a:srgbClr val="FFF599"/>
            </a:solidFill>
            <a:ln w="9525">
              <a:solidFill>
                <a:schemeClr val="accent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25" tIns="46613" rIns="93225" bIns="46613" numCol="1" spcCol="0" rtlCol="0" fromWordArt="0" anchor="t" anchorCtr="0" forceAA="0" compatLnSpc="1">
              <a:prstTxWarp prst="textNoShape">
                <a:avLst/>
              </a:prstTxWarp>
              <a:noAutofit/>
            </a:bodyPr>
            <a:lstStyle/>
            <a:p>
              <a:pPr algn="ctr" defTabSz="932231"/>
              <a:endParaRPr lang="en-US" sz="1223" dirty="0">
                <a:solidFill>
                  <a:srgbClr val="000000"/>
                </a:solidFill>
              </a:endParaRPr>
            </a:p>
          </p:txBody>
        </p:sp>
        <p:grpSp>
          <p:nvGrpSpPr>
            <p:cNvPr id="58" name="Group 57"/>
            <p:cNvGrpSpPr/>
            <p:nvPr/>
          </p:nvGrpSpPr>
          <p:grpSpPr>
            <a:xfrm>
              <a:off x="852036" y="3196314"/>
              <a:ext cx="989219" cy="687073"/>
              <a:chOff x="1448248" y="2717947"/>
              <a:chExt cx="3284217" cy="2567955"/>
            </a:xfrm>
          </p:grpSpPr>
          <p:sp>
            <p:nvSpPr>
              <p:cNvPr id="63" name="Rectangle 62"/>
              <p:cNvSpPr/>
              <p:nvPr/>
            </p:nvSpPr>
            <p:spPr>
              <a:xfrm>
                <a:off x="2903665" y="2717947"/>
                <a:ext cx="1828800" cy="1347834"/>
              </a:xfrm>
              <a:prstGeom prst="rect">
                <a:avLst/>
              </a:prstGeom>
              <a:solidFill>
                <a:srgbClr val="FFFFFF"/>
              </a:solid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defTabSz="932231"/>
                <a:endParaRPr lang="en-US" sz="1223" dirty="0">
                  <a:solidFill>
                    <a:srgbClr val="000000"/>
                  </a:solidFill>
                </a:endParaRPr>
              </a:p>
            </p:txBody>
          </p:sp>
          <p:sp>
            <p:nvSpPr>
              <p:cNvPr id="64" name="Rectangle 63"/>
              <p:cNvSpPr/>
              <p:nvPr/>
            </p:nvSpPr>
            <p:spPr>
              <a:xfrm>
                <a:off x="2418526" y="3124654"/>
                <a:ext cx="1828800" cy="1347834"/>
              </a:xfrm>
              <a:prstGeom prst="rect">
                <a:avLst/>
              </a:prstGeom>
              <a:solidFill>
                <a:srgbClr val="FFFFFF"/>
              </a:solid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defTabSz="932231"/>
                <a:endParaRPr lang="en-US" sz="1223" dirty="0">
                  <a:solidFill>
                    <a:srgbClr val="000000"/>
                  </a:solidFill>
                </a:endParaRPr>
              </a:p>
            </p:txBody>
          </p:sp>
          <p:sp>
            <p:nvSpPr>
              <p:cNvPr id="65" name="Rectangle 64"/>
              <p:cNvSpPr/>
              <p:nvPr/>
            </p:nvSpPr>
            <p:spPr>
              <a:xfrm>
                <a:off x="1933387" y="3531361"/>
                <a:ext cx="1828800" cy="1347834"/>
              </a:xfrm>
              <a:prstGeom prst="rect">
                <a:avLst/>
              </a:prstGeom>
              <a:solidFill>
                <a:srgbClr val="FFFFFF"/>
              </a:solid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defTabSz="932231"/>
                <a:endParaRPr lang="en-US" sz="1223" dirty="0">
                  <a:solidFill>
                    <a:srgbClr val="000000"/>
                  </a:solidFill>
                </a:endParaRPr>
              </a:p>
            </p:txBody>
          </p:sp>
          <p:sp>
            <p:nvSpPr>
              <p:cNvPr id="66" name="Rectangle 65"/>
              <p:cNvSpPr/>
              <p:nvPr/>
            </p:nvSpPr>
            <p:spPr>
              <a:xfrm>
                <a:off x="1448248" y="3938068"/>
                <a:ext cx="1828800" cy="1347834"/>
              </a:xfrm>
              <a:prstGeom prst="rect">
                <a:avLst/>
              </a:prstGeom>
              <a:solidFill>
                <a:srgbClr val="FFFFFF"/>
              </a:solid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defTabSz="932231"/>
                <a:endParaRPr lang="en-US" sz="1223" dirty="0">
                  <a:solidFill>
                    <a:srgbClr val="000000"/>
                  </a:solidFill>
                </a:endParaRPr>
              </a:p>
            </p:txBody>
          </p:sp>
        </p:grpSp>
        <p:grpSp>
          <p:nvGrpSpPr>
            <p:cNvPr id="59" name="Group 58"/>
            <p:cNvGrpSpPr/>
            <p:nvPr/>
          </p:nvGrpSpPr>
          <p:grpSpPr>
            <a:xfrm>
              <a:off x="1698767" y="3681591"/>
              <a:ext cx="843094" cy="578256"/>
              <a:chOff x="1612748" y="2549193"/>
              <a:chExt cx="826951" cy="567184"/>
            </a:xfrm>
          </p:grpSpPr>
          <p:sp>
            <p:nvSpPr>
              <p:cNvPr id="60" name="Rectangle 59"/>
              <p:cNvSpPr/>
              <p:nvPr/>
            </p:nvSpPr>
            <p:spPr>
              <a:xfrm>
                <a:off x="1899404" y="2549193"/>
                <a:ext cx="540295" cy="353717"/>
              </a:xfrm>
              <a:prstGeom prst="rect">
                <a:avLst/>
              </a:prstGeom>
              <a:solidFill>
                <a:srgbClr val="FFFFFF"/>
              </a:solid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defTabSz="932231"/>
                <a:endParaRPr lang="en-US" sz="1223" dirty="0">
                  <a:solidFill>
                    <a:srgbClr val="000000"/>
                  </a:solidFill>
                </a:endParaRPr>
              </a:p>
            </p:txBody>
          </p:sp>
          <p:sp>
            <p:nvSpPr>
              <p:cNvPr id="61" name="Rectangle 60"/>
              <p:cNvSpPr/>
              <p:nvPr/>
            </p:nvSpPr>
            <p:spPr>
              <a:xfrm>
                <a:off x="1756076" y="2655927"/>
                <a:ext cx="540295" cy="353717"/>
              </a:xfrm>
              <a:prstGeom prst="rect">
                <a:avLst/>
              </a:prstGeom>
              <a:solidFill>
                <a:srgbClr val="FFFFFF"/>
              </a:solid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defTabSz="932231"/>
                <a:endParaRPr lang="en-US" sz="1223" dirty="0">
                  <a:solidFill>
                    <a:srgbClr val="000000"/>
                  </a:solidFill>
                </a:endParaRPr>
              </a:p>
            </p:txBody>
          </p:sp>
          <p:sp>
            <p:nvSpPr>
              <p:cNvPr id="62" name="Rectangle 61"/>
              <p:cNvSpPr/>
              <p:nvPr/>
            </p:nvSpPr>
            <p:spPr>
              <a:xfrm>
                <a:off x="1612748" y="2762660"/>
                <a:ext cx="540295" cy="353717"/>
              </a:xfrm>
              <a:prstGeom prst="rect">
                <a:avLst/>
              </a:prstGeom>
              <a:solidFill>
                <a:srgbClr val="FFFFFF"/>
              </a:solid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defTabSz="932231"/>
                <a:endParaRPr lang="en-US" sz="1223" dirty="0">
                  <a:solidFill>
                    <a:srgbClr val="000000"/>
                  </a:solidFill>
                </a:endParaRPr>
              </a:p>
            </p:txBody>
          </p:sp>
        </p:grpSp>
      </p:grpSp>
      <p:grpSp>
        <p:nvGrpSpPr>
          <p:cNvPr id="3" name="Group 2"/>
          <p:cNvGrpSpPr/>
          <p:nvPr/>
        </p:nvGrpSpPr>
        <p:grpSpPr>
          <a:xfrm>
            <a:off x="988104" y="3878262"/>
            <a:ext cx="2277293" cy="1845467"/>
            <a:chOff x="988104" y="3878262"/>
            <a:chExt cx="2277293" cy="1845467"/>
          </a:xfrm>
        </p:grpSpPr>
        <p:sp>
          <p:nvSpPr>
            <p:cNvPr id="100" name="Rectangle 99"/>
            <p:cNvSpPr/>
            <p:nvPr/>
          </p:nvSpPr>
          <p:spPr>
            <a:xfrm>
              <a:off x="1380180" y="4201054"/>
              <a:ext cx="1885217" cy="1522675"/>
            </a:xfrm>
            <a:prstGeom prst="rect">
              <a:avLst/>
            </a:prstGeom>
            <a:solidFill>
              <a:srgbClr val="FFF599"/>
            </a:solidFill>
            <a:ln w="9525">
              <a:solidFill>
                <a:schemeClr val="accent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25" tIns="46613" rIns="93225" bIns="46613" numCol="1" spcCol="0" rtlCol="0" fromWordArt="0" anchor="t" anchorCtr="0" forceAA="0" compatLnSpc="1">
              <a:prstTxWarp prst="textNoShape">
                <a:avLst/>
              </a:prstTxWarp>
              <a:noAutofit/>
            </a:bodyPr>
            <a:lstStyle/>
            <a:p>
              <a:pPr algn="ctr" defTabSz="932231"/>
              <a:endParaRPr lang="en-US" sz="1223" dirty="0">
                <a:solidFill>
                  <a:srgbClr val="000000"/>
                </a:solidFill>
              </a:endParaRPr>
            </a:p>
          </p:txBody>
        </p:sp>
        <p:sp>
          <p:nvSpPr>
            <p:cNvPr id="79" name="Rectangle 78"/>
            <p:cNvSpPr/>
            <p:nvPr/>
          </p:nvSpPr>
          <p:spPr>
            <a:xfrm>
              <a:off x="1189680" y="4048654"/>
              <a:ext cx="1885217" cy="1522675"/>
            </a:xfrm>
            <a:prstGeom prst="rect">
              <a:avLst/>
            </a:prstGeom>
            <a:solidFill>
              <a:srgbClr val="FFF599"/>
            </a:solidFill>
            <a:ln w="9525">
              <a:solidFill>
                <a:schemeClr val="accent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25" tIns="46613" rIns="93225" bIns="46613" numCol="1" spcCol="0" rtlCol="0" fromWordArt="0" anchor="t" anchorCtr="0" forceAA="0" compatLnSpc="1">
              <a:prstTxWarp prst="textNoShape">
                <a:avLst/>
              </a:prstTxWarp>
              <a:noAutofit/>
            </a:bodyPr>
            <a:lstStyle/>
            <a:p>
              <a:pPr algn="ctr" defTabSz="932231"/>
              <a:endParaRPr lang="en-US" sz="1223" dirty="0">
                <a:solidFill>
                  <a:srgbClr val="000000"/>
                </a:solidFill>
              </a:endParaRPr>
            </a:p>
          </p:txBody>
        </p:sp>
        <p:grpSp>
          <p:nvGrpSpPr>
            <p:cNvPr id="67" name="Group 66"/>
            <p:cNvGrpSpPr/>
            <p:nvPr/>
          </p:nvGrpSpPr>
          <p:grpSpPr>
            <a:xfrm>
              <a:off x="988104" y="3878262"/>
              <a:ext cx="1885217" cy="1522675"/>
              <a:chOff x="756158" y="3007712"/>
              <a:chExt cx="1885217" cy="1522675"/>
            </a:xfrm>
          </p:grpSpPr>
          <p:sp>
            <p:nvSpPr>
              <p:cNvPr id="68" name="Rectangle 67"/>
              <p:cNvSpPr/>
              <p:nvPr/>
            </p:nvSpPr>
            <p:spPr>
              <a:xfrm>
                <a:off x="756158" y="3007712"/>
                <a:ext cx="1885217" cy="1522675"/>
              </a:xfrm>
              <a:prstGeom prst="rect">
                <a:avLst/>
              </a:prstGeom>
              <a:solidFill>
                <a:srgbClr val="FFF599"/>
              </a:solidFill>
              <a:ln w="9525">
                <a:solidFill>
                  <a:schemeClr val="accent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25" tIns="46613" rIns="93225" bIns="46613" numCol="1" spcCol="0" rtlCol="0" fromWordArt="0" anchor="t" anchorCtr="0" forceAA="0" compatLnSpc="1">
                <a:prstTxWarp prst="textNoShape">
                  <a:avLst/>
                </a:prstTxWarp>
                <a:noAutofit/>
              </a:bodyPr>
              <a:lstStyle/>
              <a:p>
                <a:pPr algn="ctr" defTabSz="932231"/>
                <a:endParaRPr lang="en-US" sz="1223" dirty="0">
                  <a:solidFill>
                    <a:srgbClr val="000000"/>
                  </a:solidFill>
                </a:endParaRPr>
              </a:p>
            </p:txBody>
          </p:sp>
          <p:grpSp>
            <p:nvGrpSpPr>
              <p:cNvPr id="69" name="Group 68"/>
              <p:cNvGrpSpPr/>
              <p:nvPr/>
            </p:nvGrpSpPr>
            <p:grpSpPr>
              <a:xfrm>
                <a:off x="852036" y="3196314"/>
                <a:ext cx="989219" cy="687073"/>
                <a:chOff x="1448248" y="2717947"/>
                <a:chExt cx="3284217" cy="2567955"/>
              </a:xfrm>
            </p:grpSpPr>
            <p:sp>
              <p:nvSpPr>
                <p:cNvPr id="74" name="Rectangle 73"/>
                <p:cNvSpPr/>
                <p:nvPr/>
              </p:nvSpPr>
              <p:spPr>
                <a:xfrm>
                  <a:off x="2903665" y="2717947"/>
                  <a:ext cx="1828800" cy="1347834"/>
                </a:xfrm>
                <a:prstGeom prst="rect">
                  <a:avLst/>
                </a:prstGeom>
                <a:solidFill>
                  <a:srgbClr val="FFFFFF"/>
                </a:solid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defTabSz="932231"/>
                  <a:endParaRPr lang="en-US" sz="1223" dirty="0">
                    <a:solidFill>
                      <a:srgbClr val="000000"/>
                    </a:solidFill>
                  </a:endParaRPr>
                </a:p>
              </p:txBody>
            </p:sp>
            <p:sp>
              <p:nvSpPr>
                <p:cNvPr id="75" name="Rectangle 74"/>
                <p:cNvSpPr/>
                <p:nvPr/>
              </p:nvSpPr>
              <p:spPr>
                <a:xfrm>
                  <a:off x="2418526" y="3124654"/>
                  <a:ext cx="1828800" cy="1347834"/>
                </a:xfrm>
                <a:prstGeom prst="rect">
                  <a:avLst/>
                </a:prstGeom>
                <a:solidFill>
                  <a:srgbClr val="FFFFFF"/>
                </a:solid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defTabSz="932231"/>
                  <a:endParaRPr lang="en-US" sz="1223" dirty="0">
                    <a:solidFill>
                      <a:srgbClr val="000000"/>
                    </a:solidFill>
                  </a:endParaRPr>
                </a:p>
              </p:txBody>
            </p:sp>
            <p:sp>
              <p:nvSpPr>
                <p:cNvPr id="76" name="Rectangle 75"/>
                <p:cNvSpPr/>
                <p:nvPr/>
              </p:nvSpPr>
              <p:spPr>
                <a:xfrm>
                  <a:off x="1933387" y="3531361"/>
                  <a:ext cx="1828800" cy="1347834"/>
                </a:xfrm>
                <a:prstGeom prst="rect">
                  <a:avLst/>
                </a:prstGeom>
                <a:solidFill>
                  <a:srgbClr val="FFFFFF"/>
                </a:solid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defTabSz="932231"/>
                  <a:endParaRPr lang="en-US" sz="1223" dirty="0">
                    <a:solidFill>
                      <a:srgbClr val="000000"/>
                    </a:solidFill>
                  </a:endParaRPr>
                </a:p>
              </p:txBody>
            </p:sp>
            <p:sp>
              <p:nvSpPr>
                <p:cNvPr id="77" name="Rectangle 76"/>
                <p:cNvSpPr/>
                <p:nvPr/>
              </p:nvSpPr>
              <p:spPr>
                <a:xfrm>
                  <a:off x="1448248" y="3938068"/>
                  <a:ext cx="1828800" cy="1347834"/>
                </a:xfrm>
                <a:prstGeom prst="rect">
                  <a:avLst/>
                </a:prstGeom>
                <a:solidFill>
                  <a:srgbClr val="FFFFFF"/>
                </a:solid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defTabSz="932231"/>
                  <a:endParaRPr lang="en-US" sz="1223" dirty="0">
                    <a:solidFill>
                      <a:srgbClr val="000000"/>
                    </a:solidFill>
                  </a:endParaRPr>
                </a:p>
              </p:txBody>
            </p:sp>
          </p:grpSp>
          <p:grpSp>
            <p:nvGrpSpPr>
              <p:cNvPr id="70" name="Group 69"/>
              <p:cNvGrpSpPr/>
              <p:nvPr/>
            </p:nvGrpSpPr>
            <p:grpSpPr>
              <a:xfrm>
                <a:off x="1698767" y="3681591"/>
                <a:ext cx="843094" cy="578256"/>
                <a:chOff x="1612748" y="2549193"/>
                <a:chExt cx="826951" cy="567184"/>
              </a:xfrm>
            </p:grpSpPr>
            <p:sp>
              <p:nvSpPr>
                <p:cNvPr id="71" name="Rectangle 70"/>
                <p:cNvSpPr/>
                <p:nvPr/>
              </p:nvSpPr>
              <p:spPr>
                <a:xfrm>
                  <a:off x="1899404" y="2549193"/>
                  <a:ext cx="540295" cy="353717"/>
                </a:xfrm>
                <a:prstGeom prst="rect">
                  <a:avLst/>
                </a:prstGeom>
                <a:solidFill>
                  <a:srgbClr val="FFFFFF"/>
                </a:solid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defTabSz="932231"/>
                  <a:endParaRPr lang="en-US" sz="1223" dirty="0">
                    <a:solidFill>
                      <a:srgbClr val="000000"/>
                    </a:solidFill>
                  </a:endParaRPr>
                </a:p>
              </p:txBody>
            </p:sp>
            <p:sp>
              <p:nvSpPr>
                <p:cNvPr id="72" name="Rectangle 71"/>
                <p:cNvSpPr/>
                <p:nvPr/>
              </p:nvSpPr>
              <p:spPr>
                <a:xfrm>
                  <a:off x="1756076" y="2655927"/>
                  <a:ext cx="540295" cy="353717"/>
                </a:xfrm>
                <a:prstGeom prst="rect">
                  <a:avLst/>
                </a:prstGeom>
                <a:solidFill>
                  <a:srgbClr val="FFFFFF"/>
                </a:solid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defTabSz="932231"/>
                  <a:endParaRPr lang="en-US" sz="1223" dirty="0">
                    <a:solidFill>
                      <a:srgbClr val="000000"/>
                    </a:solidFill>
                  </a:endParaRPr>
                </a:p>
              </p:txBody>
            </p:sp>
            <p:sp>
              <p:nvSpPr>
                <p:cNvPr id="73" name="Rectangle 72"/>
                <p:cNvSpPr/>
                <p:nvPr/>
              </p:nvSpPr>
              <p:spPr>
                <a:xfrm>
                  <a:off x="1612748" y="2762660"/>
                  <a:ext cx="540295" cy="353717"/>
                </a:xfrm>
                <a:prstGeom prst="rect">
                  <a:avLst/>
                </a:prstGeom>
                <a:solidFill>
                  <a:srgbClr val="FFFFFF"/>
                </a:solid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defTabSz="932231"/>
                  <a:endParaRPr lang="en-US" sz="1223" dirty="0">
                    <a:solidFill>
                      <a:srgbClr val="000000"/>
                    </a:solidFill>
                  </a:endParaRPr>
                </a:p>
              </p:txBody>
            </p:sp>
          </p:grpSp>
        </p:grpSp>
      </p:grpSp>
      <p:sp>
        <p:nvSpPr>
          <p:cNvPr id="2" name="TextBox 1"/>
          <p:cNvSpPr txBox="1"/>
          <p:nvPr/>
        </p:nvSpPr>
        <p:spPr>
          <a:xfrm>
            <a:off x="9485148" y="1745664"/>
            <a:ext cx="1202893" cy="849463"/>
          </a:xfrm>
          <a:prstGeom prst="rect">
            <a:avLst/>
          </a:prstGeom>
          <a:noFill/>
        </p:spPr>
        <p:txBody>
          <a:bodyPr wrap="none" lIns="182880" tIns="146304" rIns="182880" bIns="146304" rtlCol="0">
            <a:spAutoFit/>
          </a:bodyPr>
          <a:lstStyle/>
          <a:p>
            <a:pPr>
              <a:lnSpc>
                <a:spcPct val="90000"/>
              </a:lnSpc>
              <a:spcAft>
                <a:spcPts val="600"/>
              </a:spcAft>
            </a:pPr>
            <a:r>
              <a:rPr lang="en-US" sz="4000" dirty="0" smtClean="0">
                <a:gradFill>
                  <a:gsLst>
                    <a:gs pos="2920">
                      <a:srgbClr val="0072C6"/>
                    </a:gs>
                    <a:gs pos="39000">
                      <a:srgbClr val="0072C6"/>
                    </a:gs>
                  </a:gsLst>
                  <a:lin ang="5400000" scaled="0"/>
                </a:gradFill>
                <a:latin typeface="Segoe UI Light"/>
              </a:rPr>
              <a:t>Live</a:t>
            </a:r>
            <a:endParaRPr lang="en-US" sz="4000" dirty="0">
              <a:gradFill>
                <a:gsLst>
                  <a:gs pos="2920">
                    <a:srgbClr val="0072C6"/>
                  </a:gs>
                  <a:gs pos="39000">
                    <a:srgbClr val="0072C6"/>
                  </a:gs>
                </a:gsLst>
                <a:lin ang="5400000" scaled="0"/>
              </a:gradFill>
              <a:latin typeface="Segoe UI Light"/>
            </a:endParaRPr>
          </a:p>
        </p:txBody>
      </p:sp>
      <p:sp>
        <p:nvSpPr>
          <p:cNvPr id="54" name="TextBox 53"/>
          <p:cNvSpPr txBox="1"/>
          <p:nvPr/>
        </p:nvSpPr>
        <p:spPr>
          <a:xfrm>
            <a:off x="5075237" y="1468665"/>
            <a:ext cx="2843288" cy="1403461"/>
          </a:xfrm>
          <a:prstGeom prst="rect">
            <a:avLst/>
          </a:prstGeom>
          <a:noFill/>
        </p:spPr>
        <p:txBody>
          <a:bodyPr wrap="square" lIns="182880" tIns="146304" rIns="182880" bIns="146304" rtlCol="0">
            <a:spAutoFit/>
          </a:bodyPr>
          <a:lstStyle/>
          <a:p>
            <a:pPr>
              <a:lnSpc>
                <a:spcPct val="90000"/>
              </a:lnSpc>
              <a:spcAft>
                <a:spcPts val="600"/>
              </a:spcAft>
            </a:pPr>
            <a:r>
              <a:rPr lang="en-US" sz="4000" dirty="0" smtClean="0">
                <a:gradFill>
                  <a:gsLst>
                    <a:gs pos="2920">
                      <a:srgbClr val="0072C6"/>
                    </a:gs>
                    <a:gs pos="39000">
                      <a:srgbClr val="0072C6"/>
                    </a:gs>
                  </a:gsLst>
                  <a:lin ang="5400000" scaled="0"/>
                </a:gradFill>
                <a:latin typeface="Segoe UI Light"/>
              </a:rPr>
              <a:t>Quality assurance</a:t>
            </a:r>
            <a:endParaRPr lang="en-US" sz="4000" dirty="0">
              <a:gradFill>
                <a:gsLst>
                  <a:gs pos="2920">
                    <a:srgbClr val="0072C6"/>
                  </a:gs>
                  <a:gs pos="39000">
                    <a:srgbClr val="0072C6"/>
                  </a:gs>
                </a:gsLst>
                <a:lin ang="5400000" scaled="0"/>
              </a:gradFill>
              <a:latin typeface="Segoe UI Light"/>
            </a:endParaRPr>
          </a:p>
        </p:txBody>
      </p:sp>
      <p:sp>
        <p:nvSpPr>
          <p:cNvPr id="78" name="TextBox 77"/>
          <p:cNvSpPr txBox="1"/>
          <p:nvPr/>
        </p:nvSpPr>
        <p:spPr>
          <a:xfrm>
            <a:off x="583984" y="1745664"/>
            <a:ext cx="3256341" cy="849463"/>
          </a:xfrm>
          <a:prstGeom prst="rect">
            <a:avLst/>
          </a:prstGeom>
          <a:noFill/>
        </p:spPr>
        <p:txBody>
          <a:bodyPr wrap="none" lIns="182880" tIns="146304" rIns="182880" bIns="146304" rtlCol="0">
            <a:spAutoFit/>
          </a:bodyPr>
          <a:lstStyle/>
          <a:p>
            <a:pPr>
              <a:lnSpc>
                <a:spcPct val="90000"/>
              </a:lnSpc>
              <a:spcAft>
                <a:spcPts val="600"/>
              </a:spcAft>
            </a:pPr>
            <a:r>
              <a:rPr lang="en-US" sz="4000" dirty="0" smtClean="0">
                <a:gradFill>
                  <a:gsLst>
                    <a:gs pos="2920">
                      <a:srgbClr val="0072C6"/>
                    </a:gs>
                    <a:gs pos="39000">
                      <a:srgbClr val="0072C6"/>
                    </a:gs>
                  </a:gsLst>
                  <a:lin ang="5400000" scaled="0"/>
                </a:gradFill>
                <a:latin typeface="Segoe UI Light"/>
              </a:rPr>
              <a:t>Development</a:t>
            </a:r>
            <a:endParaRPr lang="en-US" sz="4000" dirty="0">
              <a:gradFill>
                <a:gsLst>
                  <a:gs pos="2920">
                    <a:srgbClr val="0072C6"/>
                  </a:gs>
                  <a:gs pos="39000">
                    <a:srgbClr val="0072C6"/>
                  </a:gs>
                </a:gsLst>
                <a:lin ang="5400000" scaled="0"/>
              </a:gradFill>
              <a:latin typeface="Segoe UI Light"/>
            </a:endParaRPr>
          </a:p>
        </p:txBody>
      </p:sp>
      <p:sp>
        <p:nvSpPr>
          <p:cNvPr id="80" name="TextBox 79"/>
          <p:cNvSpPr txBox="1"/>
          <p:nvPr/>
        </p:nvSpPr>
        <p:spPr>
          <a:xfrm>
            <a:off x="3878476" y="4995714"/>
            <a:ext cx="791883" cy="273103"/>
          </a:xfrm>
          <a:prstGeom prst="rect">
            <a:avLst/>
          </a:prstGeom>
          <a:noFill/>
        </p:spPr>
        <p:txBody>
          <a:bodyPr wrap="none" lIns="0" tIns="37290" rIns="0" bIns="0" rtlCol="0">
            <a:spAutoFit/>
          </a:bodyPr>
          <a:lstStyle/>
          <a:p>
            <a:pPr defTabSz="932231">
              <a:lnSpc>
                <a:spcPct val="85000"/>
              </a:lnSpc>
              <a:spcAft>
                <a:spcPts val="612"/>
              </a:spcAft>
              <a:buClr>
                <a:srgbClr val="FFE600"/>
              </a:buClr>
              <a:buSzPct val="70000"/>
            </a:pPr>
            <a:r>
              <a:rPr lang="en-US" dirty="0" smtClean="0">
                <a:solidFill>
                  <a:srgbClr val="0072C6"/>
                </a:solidFill>
              </a:rPr>
              <a:t>(</a:t>
            </a:r>
            <a:r>
              <a:rPr lang="en-US" dirty="0">
                <a:solidFill>
                  <a:srgbClr val="0072C6"/>
                </a:solidFill>
              </a:rPr>
              <a:t>s</a:t>
            </a:r>
            <a:r>
              <a:rPr lang="en-US" dirty="0" smtClean="0">
                <a:solidFill>
                  <a:srgbClr val="0072C6"/>
                </a:solidFill>
              </a:rPr>
              <a:t>cripts)</a:t>
            </a:r>
            <a:endParaRPr lang="en-US" dirty="0">
              <a:solidFill>
                <a:srgbClr val="0072C6"/>
              </a:solidFill>
            </a:endParaRPr>
          </a:p>
        </p:txBody>
      </p:sp>
      <p:sp>
        <p:nvSpPr>
          <p:cNvPr id="81" name="TextBox 80"/>
          <p:cNvSpPr txBox="1"/>
          <p:nvPr/>
        </p:nvSpPr>
        <p:spPr>
          <a:xfrm>
            <a:off x="8040780" y="5076714"/>
            <a:ext cx="791883" cy="273103"/>
          </a:xfrm>
          <a:prstGeom prst="rect">
            <a:avLst/>
          </a:prstGeom>
          <a:noFill/>
        </p:spPr>
        <p:txBody>
          <a:bodyPr wrap="none" lIns="0" tIns="37290" rIns="0" bIns="0" rtlCol="0">
            <a:spAutoFit/>
          </a:bodyPr>
          <a:lstStyle/>
          <a:p>
            <a:pPr defTabSz="932231">
              <a:lnSpc>
                <a:spcPct val="85000"/>
              </a:lnSpc>
              <a:spcAft>
                <a:spcPts val="612"/>
              </a:spcAft>
              <a:buClr>
                <a:srgbClr val="FFE600"/>
              </a:buClr>
              <a:buSzPct val="70000"/>
            </a:pPr>
            <a:r>
              <a:rPr lang="en-US" dirty="0" smtClean="0">
                <a:solidFill>
                  <a:srgbClr val="0072C6"/>
                </a:solidFill>
              </a:rPr>
              <a:t>(</a:t>
            </a:r>
            <a:r>
              <a:rPr lang="en-US" dirty="0">
                <a:solidFill>
                  <a:srgbClr val="0072C6"/>
                </a:solidFill>
              </a:rPr>
              <a:t>s</a:t>
            </a:r>
            <a:r>
              <a:rPr lang="en-US" dirty="0" smtClean="0">
                <a:solidFill>
                  <a:srgbClr val="0072C6"/>
                </a:solidFill>
              </a:rPr>
              <a:t>cripts)</a:t>
            </a:r>
            <a:endParaRPr lang="en-US" dirty="0">
              <a:solidFill>
                <a:srgbClr val="0072C6"/>
              </a:solidFill>
            </a:endParaRPr>
          </a:p>
        </p:txBody>
      </p:sp>
    </p:spTree>
    <p:extLst>
      <p:ext uri="{BB962C8B-B14F-4D97-AF65-F5344CB8AC3E}">
        <p14:creationId xmlns:p14="http://schemas.microsoft.com/office/powerpoint/2010/main" val="42520216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0"/>
                                        </p:tgtEl>
                                        <p:attrNameLst>
                                          <p:attrName>style.visibility</p:attrName>
                                        </p:attrNameLst>
                                      </p:cBhvr>
                                      <p:to>
                                        <p:strVal val="visible"/>
                                      </p:to>
                                    </p:set>
                                    <p:animEffect transition="in" filter="fade">
                                      <p:cBhvr>
                                        <p:cTn id="10" dur="500"/>
                                        <p:tgtEl>
                                          <p:spTgt spid="50"/>
                                        </p:tgtEl>
                                      </p:cBhvr>
                                    </p:animEffect>
                                  </p:childTnLst>
                                </p:cTn>
                              </p:par>
                              <p:par>
                                <p:cTn id="11" presetID="10" presetClass="entr" presetSubtype="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78"/>
                                        </p:tgtEl>
                                        <p:attrNameLst>
                                          <p:attrName>style.visibility</p:attrName>
                                        </p:attrNameLst>
                                      </p:cBhvr>
                                      <p:to>
                                        <p:strVal val="visible"/>
                                      </p:to>
                                    </p:set>
                                    <p:animEffect transition="in" filter="fade">
                                      <p:cBhvr>
                                        <p:cTn id="16" dur="500"/>
                                        <p:tgtEl>
                                          <p:spTgt spid="78"/>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9"/>
                                        </p:tgtEl>
                                        <p:attrNameLst>
                                          <p:attrName>style.visibility</p:attrName>
                                        </p:attrNameLst>
                                      </p:cBhvr>
                                      <p:to>
                                        <p:strVal val="visible"/>
                                      </p:to>
                                    </p:set>
                                    <p:animEffect transition="in" filter="fade">
                                      <p:cBhvr>
                                        <p:cTn id="24" dur="500"/>
                                        <p:tgtEl>
                                          <p:spTgt spid="49"/>
                                        </p:tgtEl>
                                      </p:cBhvr>
                                    </p:animEffect>
                                  </p:childTnLst>
                                </p:cTn>
                              </p:par>
                              <p:par>
                                <p:cTn id="25" presetID="10" presetClass="entr" presetSubtype="0" fill="hold" nodeType="withEffect">
                                  <p:stCondLst>
                                    <p:cond delay="0"/>
                                  </p:stCondLst>
                                  <p:childTnLst>
                                    <p:set>
                                      <p:cBhvr>
                                        <p:cTn id="26" dur="1" fill="hold">
                                          <p:stCondLst>
                                            <p:cond delay="0"/>
                                          </p:stCondLst>
                                        </p:cTn>
                                        <p:tgtEl>
                                          <p:spTgt spid="56"/>
                                        </p:tgtEl>
                                        <p:attrNameLst>
                                          <p:attrName>style.visibility</p:attrName>
                                        </p:attrNameLst>
                                      </p:cBhvr>
                                      <p:to>
                                        <p:strVal val="visible"/>
                                      </p:to>
                                    </p:set>
                                    <p:animEffect transition="in" filter="fade">
                                      <p:cBhvr>
                                        <p:cTn id="27" dur="500"/>
                                        <p:tgtEl>
                                          <p:spTgt spid="56"/>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54"/>
                                        </p:tgtEl>
                                        <p:attrNameLst>
                                          <p:attrName>style.visibility</p:attrName>
                                        </p:attrNameLst>
                                      </p:cBhvr>
                                      <p:to>
                                        <p:strVal val="visible"/>
                                      </p:to>
                                    </p:set>
                                    <p:animEffect transition="in" filter="fade">
                                      <p:cBhvr>
                                        <p:cTn id="30" dur="500"/>
                                        <p:tgtEl>
                                          <p:spTgt spid="54"/>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47"/>
                                        </p:tgtEl>
                                        <p:attrNameLst>
                                          <p:attrName>style.visibility</p:attrName>
                                        </p:attrNameLst>
                                      </p:cBhvr>
                                      <p:to>
                                        <p:strVal val="visible"/>
                                      </p:to>
                                    </p:set>
                                    <p:animEffect transition="in" filter="fade">
                                      <p:cBhvr>
                                        <p:cTn id="35" dur="500"/>
                                        <p:tgtEl>
                                          <p:spTgt spid="47"/>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52"/>
                                        </p:tgtEl>
                                        <p:attrNameLst>
                                          <p:attrName>style.visibility</p:attrName>
                                        </p:attrNameLst>
                                      </p:cBhvr>
                                      <p:to>
                                        <p:strVal val="visible"/>
                                      </p:to>
                                    </p:set>
                                    <p:animEffect transition="in" filter="fade">
                                      <p:cBhvr>
                                        <p:cTn id="38" dur="500"/>
                                        <p:tgtEl>
                                          <p:spTgt spid="52"/>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80"/>
                                        </p:tgtEl>
                                        <p:attrNameLst>
                                          <p:attrName>style.visibility</p:attrName>
                                        </p:attrNameLst>
                                      </p:cBhvr>
                                      <p:to>
                                        <p:strVal val="visible"/>
                                      </p:to>
                                    </p:set>
                                    <p:animEffect transition="in" filter="fade">
                                      <p:cBhvr>
                                        <p:cTn id="41" dur="500"/>
                                        <p:tgtEl>
                                          <p:spTgt spid="80"/>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fade">
                                      <p:cBhvr>
                                        <p:cTn id="46" dur="500"/>
                                        <p:tgtEl>
                                          <p:spTgt spid="13"/>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53"/>
                                        </p:tgtEl>
                                        <p:attrNameLst>
                                          <p:attrName>style.visibility</p:attrName>
                                        </p:attrNameLst>
                                      </p:cBhvr>
                                      <p:to>
                                        <p:strVal val="visible"/>
                                      </p:to>
                                    </p:set>
                                    <p:animEffect transition="in" filter="fade">
                                      <p:cBhvr>
                                        <p:cTn id="49" dur="500"/>
                                        <p:tgtEl>
                                          <p:spTgt spid="53"/>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81"/>
                                        </p:tgtEl>
                                        <p:attrNameLst>
                                          <p:attrName>style.visibility</p:attrName>
                                        </p:attrNameLst>
                                      </p:cBhvr>
                                      <p:to>
                                        <p:strVal val="visible"/>
                                      </p:to>
                                    </p:set>
                                    <p:animEffect transition="in" filter="fade">
                                      <p:cBhvr>
                                        <p:cTn id="52" dur="5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3" grpId="0" animBg="1"/>
      <p:bldP spid="47" grpId="0"/>
      <p:bldP spid="49" grpId="0"/>
      <p:bldP spid="50" grpId="0"/>
      <p:bldP spid="52" grpId="0" animBg="1"/>
      <p:bldP spid="53" grpId="0"/>
      <p:bldP spid="54" grpId="0"/>
      <p:bldP spid="78" grpId="0"/>
      <p:bldP spid="80" grpId="0"/>
      <p:bldP spid="81"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Hybrid search experience summary</a:t>
            </a:r>
            <a:endParaRPr lang="en-US" dirty="0"/>
          </a:p>
        </p:txBody>
      </p:sp>
      <p:sp>
        <p:nvSpPr>
          <p:cNvPr id="3" name="Text Placeholder 2"/>
          <p:cNvSpPr>
            <a:spLocks noGrp="1"/>
          </p:cNvSpPr>
          <p:nvPr>
            <p:ph type="body" sz="quarter" idx="11"/>
          </p:nvPr>
        </p:nvSpPr>
        <p:spPr>
          <a:xfrm>
            <a:off x="274639" y="1212849"/>
            <a:ext cx="11889564" cy="5408613"/>
          </a:xfrm>
          <a:prstGeom prst="rect">
            <a:avLst/>
          </a:prstGeom>
        </p:spPr>
        <p:txBody>
          <a:bodyPr>
            <a:normAutofit/>
          </a:bodyPr>
          <a:lstStyle/>
          <a:p>
            <a:r>
              <a:rPr lang="en-US" dirty="0"/>
              <a:t>Search advantages</a:t>
            </a:r>
          </a:p>
          <a:p>
            <a:r>
              <a:rPr lang="en-US" sz="2300" dirty="0" smtClean="0">
                <a:solidFill>
                  <a:schemeClr val="tx1"/>
                </a:solidFill>
                <a:latin typeface="+mn-lt"/>
              </a:rPr>
              <a:t>Displays single relevance-ranked result set</a:t>
            </a:r>
          </a:p>
          <a:p>
            <a:r>
              <a:rPr lang="en-US" sz="2300" dirty="0" smtClean="0">
                <a:solidFill>
                  <a:schemeClr val="tx1"/>
                </a:solidFill>
                <a:latin typeface="+mn-lt"/>
              </a:rPr>
              <a:t>Crawls </a:t>
            </a:r>
            <a:r>
              <a:rPr lang="en-US" sz="2300" dirty="0">
                <a:solidFill>
                  <a:schemeClr val="tx1"/>
                </a:solidFill>
                <a:latin typeface="+mn-lt"/>
              </a:rPr>
              <a:t>large on-premises content sources</a:t>
            </a:r>
          </a:p>
          <a:p>
            <a:r>
              <a:rPr lang="en-US" sz="2300" dirty="0" smtClean="0">
                <a:solidFill>
                  <a:schemeClr val="tx1"/>
                </a:solidFill>
                <a:latin typeface="+mn-lt"/>
              </a:rPr>
              <a:t>Ability to extend result page interactivity with BA Insight and custom XML preview</a:t>
            </a:r>
          </a:p>
          <a:p>
            <a:r>
              <a:rPr lang="en-US" sz="2300" dirty="0" smtClean="0">
                <a:solidFill>
                  <a:schemeClr val="tx1"/>
                </a:solidFill>
                <a:latin typeface="+mn-lt"/>
              </a:rPr>
              <a:t>Enriches documents as they are indexed</a:t>
            </a:r>
          </a:p>
          <a:p>
            <a:r>
              <a:rPr lang="en-US" sz="2300" dirty="0" smtClean="0">
                <a:solidFill>
                  <a:schemeClr val="tx1"/>
                </a:solidFill>
                <a:latin typeface="+mn-lt"/>
              </a:rPr>
              <a:t>Directly manages the </a:t>
            </a:r>
            <a:r>
              <a:rPr lang="en-US" sz="2300" dirty="0">
                <a:solidFill>
                  <a:schemeClr val="tx1"/>
                </a:solidFill>
                <a:latin typeface="+mn-lt"/>
              </a:rPr>
              <a:t>crawler and content sources</a:t>
            </a:r>
          </a:p>
          <a:p>
            <a:r>
              <a:rPr lang="en-US" sz="2300" dirty="0" smtClean="0">
                <a:solidFill>
                  <a:schemeClr val="tx1"/>
                </a:solidFill>
                <a:latin typeface="+mn-lt"/>
              </a:rPr>
              <a:t>Provides search service to non-SharePoint applications</a:t>
            </a:r>
          </a:p>
          <a:p>
            <a:r>
              <a:rPr lang="en-US" dirty="0"/>
              <a:t>Disadvantages</a:t>
            </a:r>
          </a:p>
          <a:p>
            <a:r>
              <a:rPr lang="en-US" sz="2300" dirty="0" smtClean="0">
                <a:solidFill>
                  <a:schemeClr val="tx1"/>
                </a:solidFill>
                <a:latin typeface="+mn-lt"/>
              </a:rPr>
              <a:t>Complex; requires greater coordination</a:t>
            </a:r>
          </a:p>
          <a:p>
            <a:r>
              <a:rPr lang="en-US" sz="2300" dirty="0" smtClean="0">
                <a:solidFill>
                  <a:schemeClr val="tx1"/>
                </a:solidFill>
                <a:latin typeface="+mn-lt"/>
              </a:rPr>
              <a:t>Forced update schedule</a:t>
            </a:r>
          </a:p>
          <a:p>
            <a:r>
              <a:rPr lang="en-US" sz="2300" dirty="0" smtClean="0">
                <a:solidFill>
                  <a:schemeClr val="tx1"/>
                </a:solidFill>
                <a:latin typeface="+mn-lt"/>
              </a:rPr>
              <a:t>Limitations on social features</a:t>
            </a:r>
          </a:p>
          <a:p>
            <a:r>
              <a:rPr lang="en-US" sz="2300" dirty="0" smtClean="0">
                <a:solidFill>
                  <a:schemeClr val="tx1"/>
                </a:solidFill>
                <a:latin typeface="+mn-lt"/>
              </a:rPr>
              <a:t>Still requires remote result sources to integrate in-country farm content</a:t>
            </a:r>
          </a:p>
        </p:txBody>
      </p:sp>
    </p:spTree>
    <p:extLst>
      <p:ext uri="{BB962C8B-B14F-4D97-AF65-F5344CB8AC3E}">
        <p14:creationId xmlns:p14="http://schemas.microsoft.com/office/powerpoint/2010/main" val="1106551187"/>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EY: a global organization</a:t>
            </a:r>
            <a:endParaRPr lang="en-US" dirty="0"/>
          </a:p>
        </p:txBody>
      </p:sp>
      <p:pic>
        <p:nvPicPr>
          <p:cNvPr id="4" name="Content Placeholder 3" descr="EY Global Areas Map with Dots.JPG"/>
          <p:cNvPicPr>
            <a:picLocks noGrp="1" noChangeAspect="1"/>
          </p:cNvPicPr>
          <p:nvPr>
            <p:ph idx="4294967295"/>
          </p:nvPr>
        </p:nvPicPr>
        <p:blipFill>
          <a:blip r:embed="rId2" cstate="print"/>
          <a:stretch>
            <a:fillRect/>
          </a:stretch>
        </p:blipFill>
        <p:spPr>
          <a:xfrm>
            <a:off x="6674274" y="1897062"/>
            <a:ext cx="5494720" cy="2405983"/>
          </a:xfrm>
        </p:spPr>
      </p:pic>
      <p:sp>
        <p:nvSpPr>
          <p:cNvPr id="9" name="Text Placeholder 8"/>
          <p:cNvSpPr>
            <a:spLocks noGrp="1"/>
          </p:cNvSpPr>
          <p:nvPr>
            <p:ph type="body" sz="quarter" idx="11"/>
          </p:nvPr>
        </p:nvSpPr>
        <p:spPr>
          <a:xfrm>
            <a:off x="350837" y="1211262"/>
            <a:ext cx="7391400" cy="5893921"/>
          </a:xfrm>
          <a:noFill/>
        </p:spPr>
        <p:txBody>
          <a:bodyPr/>
          <a:lstStyle/>
          <a:p>
            <a:pPr>
              <a:spcBef>
                <a:spcPts val="1800"/>
              </a:spcBef>
              <a:buClr>
                <a:schemeClr val="tx2"/>
              </a:buClr>
            </a:pPr>
            <a:r>
              <a:rPr lang="en-US" dirty="0"/>
              <a:t>175,000 people in </a:t>
            </a:r>
            <a:r>
              <a:rPr lang="en-US" dirty="0" smtClean="0">
                <a:gradFill>
                  <a:gsLst>
                    <a:gs pos="13869">
                      <a:schemeClr val="tx2"/>
                    </a:gs>
                    <a:gs pos="42000">
                      <a:schemeClr val="tx2"/>
                    </a:gs>
                  </a:gsLst>
                  <a:lin ang="5400000" scaled="0"/>
                </a:gradFill>
              </a:rPr>
              <a:t>140 </a:t>
            </a:r>
            <a:r>
              <a:rPr lang="en-US" dirty="0">
                <a:gradFill>
                  <a:gsLst>
                    <a:gs pos="13869">
                      <a:schemeClr val="tx2"/>
                    </a:gs>
                    <a:gs pos="42000">
                      <a:schemeClr val="tx2"/>
                    </a:gs>
                  </a:gsLst>
                  <a:lin ang="5400000" scaled="0"/>
                </a:gradFill>
              </a:rPr>
              <a:t>countries</a:t>
            </a:r>
          </a:p>
          <a:p>
            <a:pPr>
              <a:spcBef>
                <a:spcPts val="1800"/>
              </a:spcBef>
              <a:buClr>
                <a:schemeClr val="tx2"/>
              </a:buClr>
            </a:pPr>
            <a:r>
              <a:rPr lang="en-US" dirty="0">
                <a:gradFill>
                  <a:gsLst>
                    <a:gs pos="13869">
                      <a:schemeClr val="tx2"/>
                    </a:gs>
                    <a:gs pos="42000">
                      <a:schemeClr val="tx2"/>
                    </a:gs>
                  </a:gsLst>
                  <a:lin ang="5400000" scaled="0"/>
                </a:gradFill>
              </a:rPr>
              <a:t>Core services of audit, tax, </a:t>
            </a:r>
            <a:br>
              <a:rPr lang="en-US" dirty="0">
                <a:gradFill>
                  <a:gsLst>
                    <a:gs pos="13869">
                      <a:schemeClr val="tx2"/>
                    </a:gs>
                    <a:gs pos="42000">
                      <a:schemeClr val="tx2"/>
                    </a:gs>
                  </a:gsLst>
                  <a:lin ang="5400000" scaled="0"/>
                </a:gradFill>
              </a:rPr>
            </a:br>
            <a:r>
              <a:rPr lang="en-US" dirty="0">
                <a:gradFill>
                  <a:gsLst>
                    <a:gs pos="13869">
                      <a:schemeClr val="tx2"/>
                    </a:gs>
                    <a:gs pos="42000">
                      <a:schemeClr val="tx2"/>
                    </a:gs>
                  </a:gsLst>
                  <a:lin ang="5400000" scaled="0"/>
                </a:gradFill>
              </a:rPr>
              <a:t>transaction and advisory </a:t>
            </a:r>
          </a:p>
          <a:p>
            <a:pPr>
              <a:spcBef>
                <a:spcPts val="1800"/>
              </a:spcBef>
              <a:buClr>
                <a:schemeClr val="tx2"/>
              </a:buClr>
            </a:pPr>
            <a:r>
              <a:rPr lang="en-US" dirty="0">
                <a:gradFill>
                  <a:gsLst>
                    <a:gs pos="13869">
                      <a:schemeClr val="tx2"/>
                    </a:gs>
                    <a:gs pos="42000">
                      <a:schemeClr val="tx2"/>
                    </a:gs>
                  </a:gsLst>
                  <a:lin ang="5400000" scaled="0"/>
                </a:gradFill>
              </a:rPr>
              <a:t>Diverse business units</a:t>
            </a:r>
          </a:p>
          <a:p>
            <a:pPr>
              <a:spcBef>
                <a:spcPts val="1800"/>
              </a:spcBef>
              <a:buClr>
                <a:schemeClr val="tx2"/>
              </a:buClr>
            </a:pPr>
            <a:r>
              <a:rPr lang="en-US" dirty="0">
                <a:gradFill>
                  <a:gsLst>
                    <a:gs pos="13869">
                      <a:schemeClr val="tx2"/>
                    </a:gs>
                    <a:gs pos="42000">
                      <a:schemeClr val="tx2"/>
                    </a:gs>
                  </a:gsLst>
                  <a:lin ang="5400000" scaled="0"/>
                </a:gradFill>
              </a:rPr>
              <a:t>Hundreds of communities </a:t>
            </a:r>
          </a:p>
          <a:p>
            <a:pPr>
              <a:spcBef>
                <a:spcPts val="1800"/>
              </a:spcBef>
              <a:buClr>
                <a:schemeClr val="tx2"/>
              </a:buClr>
            </a:pPr>
            <a:r>
              <a:rPr lang="en-US" dirty="0">
                <a:gradFill>
                  <a:gsLst>
                    <a:gs pos="13869">
                      <a:schemeClr val="tx2"/>
                    </a:gs>
                    <a:gs pos="42000">
                      <a:schemeClr val="tx2"/>
                    </a:gs>
                  </a:gsLst>
                  <a:lin ang="5400000" scaled="0"/>
                </a:gradFill>
              </a:rPr>
              <a:t>Constant change and growth</a:t>
            </a:r>
          </a:p>
          <a:p>
            <a:pPr>
              <a:spcBef>
                <a:spcPts val="1800"/>
              </a:spcBef>
              <a:buClr>
                <a:schemeClr val="tx2"/>
              </a:buClr>
            </a:pPr>
            <a:r>
              <a:rPr lang="en-US" dirty="0">
                <a:gradFill>
                  <a:gsLst>
                    <a:gs pos="13869">
                      <a:schemeClr val="tx2"/>
                    </a:gs>
                    <a:gs pos="42000">
                      <a:schemeClr val="tx2"/>
                    </a:gs>
                  </a:gsLst>
                  <a:lin ang="5400000" scaled="0"/>
                </a:gradFill>
              </a:rPr>
              <a:t>Mobile and remote</a:t>
            </a:r>
          </a:p>
          <a:p>
            <a:endParaRPr lang="en-US" dirty="0">
              <a:latin typeface="+mn-lt"/>
            </a:endParaRPr>
          </a:p>
        </p:txBody>
      </p:sp>
    </p:spTree>
    <p:extLst>
      <p:ext uri="{BB962C8B-B14F-4D97-AF65-F5344CB8AC3E}">
        <p14:creationId xmlns:p14="http://schemas.microsoft.com/office/powerpoint/2010/main" val="222205775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xEl>
                                              <p:charRg st="4294967295" end="4294967295"/>
                                            </p:txEl>
                                          </p:spTgt>
                                        </p:tgtEl>
                                        <p:attrNameLst>
                                          <p:attrName>style.visibility</p:attrName>
                                        </p:attrNameLst>
                                      </p:cBhvr>
                                      <p:to>
                                        <p:strVal val="visible"/>
                                      </p:to>
                                    </p:set>
                                    <p:animEffect transition="in" filter="wipe(left)">
                                      <p:cBhvr>
                                        <p:cTn id="7" dur="500"/>
                                        <p:tgtEl>
                                          <p:spTgt spid="9">
                                            <p:txEl>
                                              <p:charRg st="4294967295" end="429496729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utoUpdateAnimBg="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dirty="0" smtClean="0"/>
              <a:t>Making your enterprise </a:t>
            </a:r>
            <a:r>
              <a:rPr lang="en-GB" dirty="0"/>
              <a:t>search </a:t>
            </a:r>
            <a:r>
              <a:rPr lang="en-GB" dirty="0" smtClean="0"/>
              <a:t>successful</a:t>
            </a:r>
            <a:endParaRPr lang="en-US" dirty="0"/>
          </a:p>
        </p:txBody>
      </p:sp>
    </p:spTree>
    <p:extLst>
      <p:ext uri="{BB962C8B-B14F-4D97-AF65-F5344CB8AC3E}">
        <p14:creationId xmlns:p14="http://schemas.microsoft.com/office/powerpoint/2010/main" val="603820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Step 1: </a:t>
            </a:r>
            <a:r>
              <a:rPr lang="en-US" dirty="0"/>
              <a:t>a</a:t>
            </a:r>
            <a:r>
              <a:rPr lang="en-US" dirty="0" smtClean="0"/>
              <a:t>nalyze your current queries</a:t>
            </a:r>
            <a:endParaRPr lang="en-US" dirty="0"/>
          </a:p>
        </p:txBody>
      </p:sp>
      <p:sp>
        <p:nvSpPr>
          <p:cNvPr id="3" name="Text Placeholder 2"/>
          <p:cNvSpPr>
            <a:spLocks noGrp="1"/>
          </p:cNvSpPr>
          <p:nvPr>
            <p:ph type="body" sz="quarter" idx="11"/>
          </p:nvPr>
        </p:nvSpPr>
        <p:spPr>
          <a:xfrm>
            <a:off x="274639" y="1212849"/>
            <a:ext cx="11889564" cy="5324535"/>
          </a:xfrm>
          <a:prstGeom prst="rect">
            <a:avLst/>
          </a:prstGeom>
        </p:spPr>
        <p:txBody>
          <a:bodyPr/>
          <a:lstStyle/>
          <a:p>
            <a:r>
              <a:rPr lang="en-US" dirty="0" smtClean="0"/>
              <a:t>Anecdotes have limited value.</a:t>
            </a:r>
          </a:p>
          <a:p>
            <a:r>
              <a:rPr lang="en-US" dirty="0" smtClean="0"/>
              <a:t>Review standard reports:</a:t>
            </a:r>
          </a:p>
          <a:p>
            <a:endParaRPr lang="en-US" dirty="0" smtClean="0"/>
          </a:p>
          <a:p>
            <a:endParaRPr lang="en-US" sz="2800" dirty="0"/>
          </a:p>
          <a:p>
            <a:endParaRPr lang="en-US" sz="2800" dirty="0" smtClean="0"/>
          </a:p>
          <a:p>
            <a:endParaRPr lang="en-US" sz="2800" dirty="0"/>
          </a:p>
          <a:p>
            <a:endParaRPr lang="en-US" sz="2800" dirty="0" smtClean="0"/>
          </a:p>
          <a:p>
            <a:endParaRPr lang="en-US" sz="2800" dirty="0" smtClean="0"/>
          </a:p>
          <a:p>
            <a:r>
              <a:rPr lang="en-US" sz="2800" dirty="0" smtClean="0"/>
              <a:t>Users tell you what they want with each search …  </a:t>
            </a:r>
            <a:br>
              <a:rPr lang="en-US" sz="2800" dirty="0" smtClean="0"/>
            </a:br>
            <a:r>
              <a:rPr lang="en-US" sz="2800" dirty="0" smtClean="0"/>
              <a:t>								… are you listening?</a:t>
            </a:r>
          </a:p>
        </p:txBody>
      </p:sp>
      <p:pic>
        <p:nvPicPr>
          <p:cNvPr id="7" name="Picture 6"/>
          <p:cNvPicPr>
            <a:picLocks noChangeAspect="1"/>
          </p:cNvPicPr>
          <p:nvPr/>
        </p:nvPicPr>
        <p:blipFill>
          <a:blip r:embed="rId3"/>
          <a:stretch>
            <a:fillRect/>
          </a:stretch>
        </p:blipFill>
        <p:spPr>
          <a:xfrm>
            <a:off x="1951037" y="2659062"/>
            <a:ext cx="4457700" cy="2657475"/>
          </a:xfrm>
          <a:prstGeom prst="rect">
            <a:avLst/>
          </a:prstGeom>
        </p:spPr>
      </p:pic>
      <p:sp>
        <p:nvSpPr>
          <p:cNvPr id="5" name="TextBox 4"/>
          <p:cNvSpPr txBox="1"/>
          <p:nvPr/>
        </p:nvSpPr>
        <p:spPr>
          <a:xfrm>
            <a:off x="6904037" y="3099148"/>
            <a:ext cx="1896994"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rPr>
              <a:t>Successful?</a:t>
            </a:r>
          </a:p>
        </p:txBody>
      </p:sp>
      <p:sp>
        <p:nvSpPr>
          <p:cNvPr id="8" name="Left Brace 7"/>
          <p:cNvSpPr/>
          <p:nvPr/>
        </p:nvSpPr>
        <p:spPr>
          <a:xfrm rot="10800000">
            <a:off x="6413846" y="3131689"/>
            <a:ext cx="323964" cy="562782"/>
          </a:xfrm>
          <a:prstGeom prst="leftBrace">
            <a:avLst/>
          </a:prstGeom>
          <a:ln w="38100">
            <a:solidFill>
              <a:schemeClr val="accent6">
                <a:lumMod val="60000"/>
                <a:lumOff val="40000"/>
              </a:schemeClr>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442359">
                  <a:lumMod val="60000"/>
                  <a:lumOff val="40000"/>
                </a:srgbClr>
              </a:solidFill>
            </a:endParaRPr>
          </a:p>
        </p:txBody>
      </p:sp>
      <p:sp>
        <p:nvSpPr>
          <p:cNvPr id="9" name="Left Brace 8"/>
          <p:cNvSpPr/>
          <p:nvPr/>
        </p:nvSpPr>
        <p:spPr>
          <a:xfrm rot="10800000">
            <a:off x="6432331" y="3802060"/>
            <a:ext cx="305889" cy="1160889"/>
          </a:xfrm>
          <a:prstGeom prst="leftBrace">
            <a:avLst>
              <a:gd name="adj1" fmla="val 8333"/>
              <a:gd name="adj2" fmla="val 57520"/>
            </a:avLst>
          </a:prstGeom>
          <a:ln w="38100">
            <a:solidFill>
              <a:schemeClr val="accent6">
                <a:lumMod val="60000"/>
                <a:lumOff val="40000"/>
              </a:schemeClr>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442359">
                  <a:lumMod val="60000"/>
                  <a:lumOff val="40000"/>
                </a:srgbClr>
              </a:solidFill>
            </a:endParaRPr>
          </a:p>
        </p:txBody>
      </p:sp>
      <p:sp>
        <p:nvSpPr>
          <p:cNvPr id="10" name="TextBox 9"/>
          <p:cNvSpPr txBox="1"/>
          <p:nvPr/>
        </p:nvSpPr>
        <p:spPr>
          <a:xfrm>
            <a:off x="6904037" y="3987799"/>
            <a:ext cx="2464457"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rPr>
              <a:t>Not successful?</a:t>
            </a:r>
          </a:p>
        </p:txBody>
      </p:sp>
    </p:spTree>
    <p:extLst>
      <p:ext uri="{BB962C8B-B14F-4D97-AF65-F5344CB8AC3E}">
        <p14:creationId xmlns:p14="http://schemas.microsoft.com/office/powerpoint/2010/main" val="1240347804"/>
      </p:ext>
    </p:extLst>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Step 2: fix the top queries</a:t>
            </a:r>
            <a:endParaRPr lang="en-US" dirty="0"/>
          </a:p>
        </p:txBody>
      </p:sp>
      <p:sp>
        <p:nvSpPr>
          <p:cNvPr id="6" name="Text Placeholder 5"/>
          <p:cNvSpPr>
            <a:spLocks noGrp="1"/>
          </p:cNvSpPr>
          <p:nvPr>
            <p:ph type="body" sz="quarter" idx="11"/>
          </p:nvPr>
        </p:nvSpPr>
        <p:spPr>
          <a:xfrm>
            <a:off x="274639" y="2034083"/>
            <a:ext cx="11889564" cy="3717941"/>
          </a:xfrm>
        </p:spPr>
        <p:txBody>
          <a:bodyPr/>
          <a:lstStyle/>
          <a:p>
            <a:r>
              <a:rPr lang="en-US" dirty="0" smtClean="0"/>
              <a:t>Fix the “head”</a:t>
            </a:r>
          </a:p>
          <a:p>
            <a:pPr lvl="1"/>
            <a:r>
              <a:rPr lang="en-US" sz="2400" dirty="0" smtClean="0"/>
              <a:t>Analyze up to 100 queries</a:t>
            </a:r>
          </a:p>
          <a:p>
            <a:pPr lvl="1"/>
            <a:r>
              <a:rPr lang="en-US" sz="2400" dirty="0" smtClean="0"/>
              <a:t>Execute and fix failing queries</a:t>
            </a:r>
          </a:p>
          <a:p>
            <a:pPr lvl="1"/>
            <a:r>
              <a:rPr lang="en-US" sz="2400" dirty="0" smtClean="0"/>
              <a:t>Large impact from few corrections</a:t>
            </a:r>
          </a:p>
          <a:p>
            <a:pPr lvl="1"/>
            <a:endParaRPr lang="en-US" sz="2400" dirty="0" smtClean="0"/>
          </a:p>
          <a:p>
            <a:r>
              <a:rPr lang="en-US" dirty="0" smtClean="0"/>
              <a:t>Fix top unsuccessful queries</a:t>
            </a:r>
            <a:endParaRPr lang="en-US" dirty="0"/>
          </a:p>
          <a:p>
            <a:pPr lvl="1"/>
            <a:r>
              <a:rPr lang="en-US" dirty="0" smtClean="0"/>
              <a:t>No result queries</a:t>
            </a:r>
          </a:p>
          <a:p>
            <a:pPr lvl="1"/>
            <a:r>
              <a:rPr lang="en-US" dirty="0" smtClean="0"/>
              <a:t>Abandoned queries</a:t>
            </a:r>
          </a:p>
        </p:txBody>
      </p:sp>
      <p:grpSp>
        <p:nvGrpSpPr>
          <p:cNvPr id="10" name="Group 9"/>
          <p:cNvGrpSpPr/>
          <p:nvPr/>
        </p:nvGrpSpPr>
        <p:grpSpPr>
          <a:xfrm>
            <a:off x="6523037" y="1363662"/>
            <a:ext cx="4933722" cy="3945658"/>
            <a:chOff x="7138410" y="2441958"/>
            <a:chExt cx="4933722" cy="3945658"/>
          </a:xfrm>
        </p:grpSpPr>
        <p:pic>
          <p:nvPicPr>
            <p:cNvPr id="11" name="Picture 10"/>
            <p:cNvPicPr>
              <a:picLocks noChangeAspect="1"/>
            </p:cNvPicPr>
            <p:nvPr/>
          </p:nvPicPr>
          <p:blipFill rotWithShape="1">
            <a:blip r:embed="rId3"/>
            <a:srcRect b="16614"/>
            <a:stretch/>
          </p:blipFill>
          <p:spPr>
            <a:xfrm>
              <a:off x="7138410" y="2441958"/>
              <a:ext cx="4933722" cy="3046704"/>
            </a:xfrm>
            <a:prstGeom prst="rect">
              <a:avLst/>
            </a:prstGeom>
          </p:spPr>
        </p:pic>
        <p:sp>
          <p:nvSpPr>
            <p:cNvPr id="8" name="Left Brace 7"/>
            <p:cNvSpPr/>
            <p:nvPr/>
          </p:nvSpPr>
          <p:spPr>
            <a:xfrm rot="16200000">
              <a:off x="7983502" y="5405547"/>
              <a:ext cx="323964" cy="562782"/>
            </a:xfrm>
            <a:prstGeom prst="leftBrace">
              <a:avLst/>
            </a:prstGeom>
            <a:ln w="38100">
              <a:solidFill>
                <a:schemeClr val="accent6">
                  <a:lumMod val="60000"/>
                  <a:lumOff val="40000"/>
                </a:schemeClr>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442359">
                    <a:lumMod val="60000"/>
                    <a:lumOff val="40000"/>
                  </a:srgbClr>
                </a:solidFill>
              </a:endParaRPr>
            </a:p>
          </p:txBody>
        </p:sp>
        <p:sp>
          <p:nvSpPr>
            <p:cNvPr id="13" name="Left Brace 12"/>
            <p:cNvSpPr/>
            <p:nvPr/>
          </p:nvSpPr>
          <p:spPr>
            <a:xfrm rot="16200000">
              <a:off x="9993550" y="3999224"/>
              <a:ext cx="305889" cy="3357350"/>
            </a:xfrm>
            <a:prstGeom prst="leftBrace">
              <a:avLst>
                <a:gd name="adj1" fmla="val 8333"/>
                <a:gd name="adj2" fmla="val 57520"/>
              </a:avLst>
            </a:prstGeom>
            <a:ln w="38100">
              <a:solidFill>
                <a:schemeClr val="accent6">
                  <a:lumMod val="60000"/>
                  <a:lumOff val="40000"/>
                </a:schemeClr>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442359">
                    <a:lumMod val="60000"/>
                    <a:lumOff val="40000"/>
                  </a:srgbClr>
                </a:solidFill>
              </a:endParaRPr>
            </a:p>
          </p:txBody>
        </p:sp>
        <p:sp>
          <p:nvSpPr>
            <p:cNvPr id="14" name="TextBox 13"/>
            <p:cNvSpPr txBox="1"/>
            <p:nvPr/>
          </p:nvSpPr>
          <p:spPr>
            <a:xfrm>
              <a:off x="7596032" y="5759752"/>
              <a:ext cx="1085875"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solidFill>
                    <a:srgbClr val="442359">
                      <a:lumMod val="60000"/>
                      <a:lumOff val="40000"/>
                    </a:srgbClr>
                  </a:solidFill>
                </a:rPr>
                <a:t>Head</a:t>
              </a:r>
            </a:p>
          </p:txBody>
        </p:sp>
        <p:sp>
          <p:nvSpPr>
            <p:cNvPr id="15" name="TextBox 14"/>
            <p:cNvSpPr txBox="1"/>
            <p:nvPr/>
          </p:nvSpPr>
          <p:spPr>
            <a:xfrm>
              <a:off x="9945522" y="5759752"/>
              <a:ext cx="806375"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solidFill>
                    <a:srgbClr val="442359">
                      <a:lumMod val="60000"/>
                      <a:lumOff val="40000"/>
                    </a:srgbClr>
                  </a:solidFill>
                </a:rPr>
                <a:t>Tail</a:t>
              </a:r>
            </a:p>
          </p:txBody>
        </p:sp>
      </p:grpSp>
      <p:sp useBgFill="1">
        <p:nvSpPr>
          <p:cNvPr id="2" name="TextBox 1"/>
          <p:cNvSpPr txBox="1"/>
          <p:nvPr/>
        </p:nvSpPr>
        <p:spPr>
          <a:xfrm>
            <a:off x="7208837" y="1287462"/>
            <a:ext cx="3796617" cy="517065"/>
          </a:xfrm>
          <a:prstGeom prst="rect">
            <a:avLst/>
          </a:prstGeom>
        </p:spPr>
        <p:txBody>
          <a:bodyPr wrap="none" lIns="182880" tIns="146304" rIns="182880" bIns="146304" rtlCol="0">
            <a:spAutoFit/>
          </a:bodyPr>
          <a:lstStyle/>
          <a:p>
            <a:pPr>
              <a:lnSpc>
                <a:spcPct val="90000"/>
              </a:lnSpc>
              <a:spcAft>
                <a:spcPts val="600"/>
              </a:spcAft>
            </a:pPr>
            <a:r>
              <a:rPr lang="en-US" sz="1600" b="1" dirty="0" smtClean="0">
                <a:gradFill>
                  <a:gsLst>
                    <a:gs pos="2917">
                      <a:srgbClr val="505050"/>
                    </a:gs>
                    <a:gs pos="30000">
                      <a:srgbClr val="505050"/>
                    </a:gs>
                  </a:gsLst>
                  <a:lin ang="5400000" scaled="0"/>
                </a:gradFill>
              </a:rPr>
              <a:t>Frequency of unique search phrases</a:t>
            </a:r>
          </a:p>
        </p:txBody>
      </p:sp>
      <p:sp useBgFill="1">
        <p:nvSpPr>
          <p:cNvPr id="12" name="TextBox 11"/>
          <p:cNvSpPr txBox="1"/>
          <p:nvPr/>
        </p:nvSpPr>
        <p:spPr>
          <a:xfrm rot="16200000">
            <a:off x="5925918" y="3124683"/>
            <a:ext cx="1443024" cy="166199"/>
          </a:xfrm>
          <a:prstGeom prst="rect">
            <a:avLst/>
          </a:prstGeom>
        </p:spPr>
        <p:txBody>
          <a:bodyPr wrap="none" lIns="0" tIns="0" rIns="0" bIns="0" rtlCol="0">
            <a:spAutoFit/>
          </a:bodyPr>
          <a:lstStyle/>
          <a:p>
            <a:pPr>
              <a:lnSpc>
                <a:spcPct val="90000"/>
              </a:lnSpc>
              <a:spcAft>
                <a:spcPts val="600"/>
              </a:spcAft>
            </a:pPr>
            <a:r>
              <a:rPr lang="en-US" sz="1200" b="1" dirty="0" smtClean="0">
                <a:gradFill>
                  <a:gsLst>
                    <a:gs pos="2917">
                      <a:srgbClr val="505050"/>
                    </a:gs>
                    <a:gs pos="30000">
                      <a:srgbClr val="505050"/>
                    </a:gs>
                  </a:gsLst>
                  <a:lin ang="5400000" scaled="0"/>
                </a:gradFill>
              </a:rPr>
              <a:t>Number of searches</a:t>
            </a:r>
          </a:p>
        </p:txBody>
      </p:sp>
    </p:spTree>
    <p:extLst>
      <p:ext uri="{BB962C8B-B14F-4D97-AF65-F5344CB8AC3E}">
        <p14:creationId xmlns:p14="http://schemas.microsoft.com/office/powerpoint/2010/main" val="573465426"/>
      </p:ext>
    </p:extLst>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Step 3: report the impact</a:t>
            </a:r>
            <a:endParaRPr lang="en-US" dirty="0"/>
          </a:p>
        </p:txBody>
      </p:sp>
      <p:sp>
        <p:nvSpPr>
          <p:cNvPr id="12" name="Text Placeholder 5"/>
          <p:cNvSpPr>
            <a:spLocks noGrp="1"/>
          </p:cNvSpPr>
          <p:nvPr>
            <p:ph type="body" sz="quarter" idx="11"/>
          </p:nvPr>
        </p:nvSpPr>
        <p:spPr>
          <a:xfrm>
            <a:off x="274639" y="2034083"/>
            <a:ext cx="11889564" cy="2566857"/>
          </a:xfrm>
        </p:spPr>
        <p:txBody>
          <a:bodyPr/>
          <a:lstStyle/>
          <a:p>
            <a:r>
              <a:rPr lang="en-US" dirty="0" smtClean="0"/>
              <a:t>Use a simple graph</a:t>
            </a:r>
          </a:p>
          <a:p>
            <a:pPr lvl="1"/>
            <a:r>
              <a:rPr lang="en-US" sz="2400" dirty="0" smtClean="0"/>
              <a:t>Total queries</a:t>
            </a:r>
          </a:p>
          <a:p>
            <a:pPr lvl="1"/>
            <a:r>
              <a:rPr lang="en-US" sz="2400" dirty="0" smtClean="0"/>
              <a:t>No-result and abandoned queries</a:t>
            </a:r>
          </a:p>
          <a:p>
            <a:pPr lvl="1"/>
            <a:endParaRPr lang="en-US" dirty="0" smtClean="0"/>
          </a:p>
          <a:p>
            <a:r>
              <a:rPr lang="en-US" dirty="0" smtClean="0"/>
              <a:t>Identify your actions</a:t>
            </a:r>
          </a:p>
        </p:txBody>
      </p:sp>
      <p:grpSp>
        <p:nvGrpSpPr>
          <p:cNvPr id="16" name="Group 15"/>
          <p:cNvGrpSpPr/>
          <p:nvPr/>
        </p:nvGrpSpPr>
        <p:grpSpPr>
          <a:xfrm>
            <a:off x="5888015" y="1687970"/>
            <a:ext cx="4939157" cy="3652229"/>
            <a:chOff x="5888015" y="1687970"/>
            <a:chExt cx="4939157" cy="3652229"/>
          </a:xfrm>
        </p:grpSpPr>
        <p:grpSp>
          <p:nvGrpSpPr>
            <p:cNvPr id="4" name="Group 3"/>
            <p:cNvGrpSpPr/>
            <p:nvPr/>
          </p:nvGrpSpPr>
          <p:grpSpPr>
            <a:xfrm>
              <a:off x="5888015" y="1687970"/>
              <a:ext cx="4939157" cy="3652229"/>
              <a:chOff x="5888015" y="1687970"/>
              <a:chExt cx="4939157" cy="3652229"/>
            </a:xfrm>
          </p:grpSpPr>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88015" y="1687970"/>
                <a:ext cx="4939157" cy="3151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7" name="Straight Arrow Connector 6"/>
              <p:cNvCxnSpPr/>
              <p:nvPr/>
            </p:nvCxnSpPr>
            <p:spPr>
              <a:xfrm flipH="1" flipV="1">
                <a:off x="6656494" y="4142213"/>
                <a:ext cx="194570" cy="895044"/>
              </a:xfrm>
              <a:prstGeom prst="straightConnector1">
                <a:avLst/>
              </a:prstGeom>
              <a:noFill/>
              <a:ln w="38100" cap="flat" cmpd="sng" algn="ctr">
                <a:solidFill>
                  <a:srgbClr val="FF0000"/>
                </a:solidFill>
                <a:prstDash val="solid"/>
                <a:tailEnd type="triangle"/>
              </a:ln>
              <a:effectLst/>
            </p:spPr>
          </p:cxnSp>
          <p:cxnSp>
            <p:nvCxnSpPr>
              <p:cNvPr id="8" name="Straight Arrow Connector 7"/>
              <p:cNvCxnSpPr/>
              <p:nvPr/>
            </p:nvCxnSpPr>
            <p:spPr>
              <a:xfrm flipV="1">
                <a:off x="6851065" y="4142214"/>
                <a:ext cx="194581" cy="895042"/>
              </a:xfrm>
              <a:prstGeom prst="straightConnector1">
                <a:avLst/>
              </a:prstGeom>
              <a:noFill/>
              <a:ln w="38100" cap="flat" cmpd="sng" algn="ctr">
                <a:solidFill>
                  <a:srgbClr val="FF0000"/>
                </a:solidFill>
                <a:prstDash val="solid"/>
                <a:tailEnd type="triangle"/>
              </a:ln>
              <a:effectLst/>
            </p:spPr>
          </p:cxnSp>
          <p:sp>
            <p:nvSpPr>
              <p:cNvPr id="9" name="TextBox 8"/>
              <p:cNvSpPr txBox="1"/>
              <p:nvPr/>
            </p:nvSpPr>
            <p:spPr>
              <a:xfrm>
                <a:off x="6325714" y="5063201"/>
                <a:ext cx="1231105" cy="276998"/>
              </a:xfrm>
              <a:prstGeom prst="rect">
                <a:avLst/>
              </a:prstGeom>
            </p:spPr>
            <p:txBody>
              <a:bodyPr vert="horz" wrap="none" lIns="0" tIns="0" rIns="0" bIns="0" rtlCol="0" anchor="t" anchorCtr="0">
                <a:spAutoFit/>
              </a:bodyPr>
              <a:lstStyle/>
              <a:p>
                <a:pPr defTabSz="914363">
                  <a:spcBef>
                    <a:spcPct val="0"/>
                  </a:spcBef>
                  <a:defRPr/>
                </a:pPr>
                <a:r>
                  <a:rPr lang="en-US" kern="0" dirty="0" smtClean="0">
                    <a:ln w="3175">
                      <a:noFill/>
                    </a:ln>
                    <a:solidFill>
                      <a:srgbClr val="505050"/>
                    </a:solidFill>
                    <a:latin typeface="Segoe" pitchFamily="34" charset="0"/>
                    <a:ea typeface="Verdana" pitchFamily="34" charset="0"/>
                    <a:cs typeface="Verdana" pitchFamily="34" charset="0"/>
                  </a:rPr>
                  <a:t>US holidays</a:t>
                </a:r>
              </a:p>
            </p:txBody>
          </p:sp>
          <p:cxnSp>
            <p:nvCxnSpPr>
              <p:cNvPr id="10" name="Straight Arrow Connector 9"/>
              <p:cNvCxnSpPr/>
              <p:nvPr/>
            </p:nvCxnSpPr>
            <p:spPr>
              <a:xfrm flipH="1" flipV="1">
                <a:off x="8383546" y="3791981"/>
                <a:ext cx="256799" cy="1271220"/>
              </a:xfrm>
              <a:prstGeom prst="straightConnector1">
                <a:avLst/>
              </a:prstGeom>
              <a:noFill/>
              <a:ln w="38100" cap="flat" cmpd="sng" algn="ctr">
                <a:solidFill>
                  <a:srgbClr val="FF0000"/>
                </a:solidFill>
                <a:prstDash val="solid"/>
                <a:tailEnd type="triangle"/>
              </a:ln>
              <a:effectLst/>
            </p:spPr>
          </p:cxnSp>
          <p:sp>
            <p:nvSpPr>
              <p:cNvPr id="11" name="TextBox 10"/>
              <p:cNvSpPr txBox="1"/>
              <p:nvPr/>
            </p:nvSpPr>
            <p:spPr>
              <a:xfrm>
                <a:off x="8345937" y="5063201"/>
                <a:ext cx="2481233" cy="276998"/>
              </a:xfrm>
              <a:prstGeom prst="rect">
                <a:avLst/>
              </a:prstGeom>
            </p:spPr>
            <p:txBody>
              <a:bodyPr vert="horz" wrap="square" lIns="0" tIns="0" rIns="0" bIns="0" rtlCol="0" anchor="t" anchorCtr="0">
                <a:spAutoFit/>
              </a:bodyPr>
              <a:lstStyle/>
              <a:p>
                <a:pPr defTabSz="914363">
                  <a:spcBef>
                    <a:spcPct val="0"/>
                  </a:spcBef>
                  <a:defRPr/>
                </a:pPr>
                <a:r>
                  <a:rPr lang="en-US" kern="0" dirty="0" smtClean="0">
                    <a:ln w="3175">
                      <a:noFill/>
                    </a:ln>
                    <a:solidFill>
                      <a:srgbClr val="505050"/>
                    </a:solidFill>
                    <a:latin typeface="Segoe" pitchFamily="34" charset="0"/>
                    <a:ea typeface="Verdana" pitchFamily="34" charset="0"/>
                    <a:cs typeface="Verdana" pitchFamily="34" charset="0"/>
                  </a:rPr>
                  <a:t>Added people search</a:t>
                </a:r>
              </a:p>
            </p:txBody>
          </p:sp>
        </p:grpSp>
        <p:sp useBgFill="1">
          <p:nvSpPr>
            <p:cNvPr id="3" name="TextBox 2"/>
            <p:cNvSpPr txBox="1"/>
            <p:nvPr/>
          </p:nvSpPr>
          <p:spPr>
            <a:xfrm>
              <a:off x="10155659" y="1845066"/>
              <a:ext cx="666748" cy="138499"/>
            </a:xfrm>
            <a:prstGeom prst="rect">
              <a:avLst/>
            </a:prstGeom>
          </p:spPr>
          <p:txBody>
            <a:bodyPr wrap="square" lIns="0" tIns="0" rIns="0" bIns="0" rtlCol="0">
              <a:spAutoFit/>
            </a:bodyPr>
            <a:lstStyle/>
            <a:p>
              <a:pPr>
                <a:lnSpc>
                  <a:spcPct val="90000"/>
                </a:lnSpc>
                <a:spcAft>
                  <a:spcPts val="600"/>
                </a:spcAft>
              </a:pPr>
              <a:r>
                <a:rPr lang="en-US" sz="1000" b="1" dirty="0" smtClean="0">
                  <a:solidFill>
                    <a:srgbClr val="CC0000"/>
                  </a:solidFill>
                </a:rPr>
                <a:t>No results</a:t>
              </a:r>
            </a:p>
          </p:txBody>
        </p:sp>
        <p:sp useBgFill="1">
          <p:nvSpPr>
            <p:cNvPr id="13" name="Rectangle 12"/>
            <p:cNvSpPr/>
            <p:nvPr/>
          </p:nvSpPr>
          <p:spPr bwMode="auto">
            <a:xfrm>
              <a:off x="5888015" y="1983565"/>
              <a:ext cx="482622" cy="2504297"/>
            </a:xfrm>
            <a:prstGeom prst="rect">
              <a:avLst/>
            </a:prstGeom>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11026" tIns="55513" rIns="111026" bIns="55513" rtlCol="0" anchor="ctr"/>
            <a:lstStyle/>
            <a:p>
              <a:pPr algn="ctr"/>
              <a:endParaRPr lang="en-US">
                <a:solidFill>
                  <a:srgbClr val="505050"/>
                </a:solidFill>
              </a:endParaRPr>
            </a:p>
          </p:txBody>
        </p:sp>
        <p:sp useBgFill="1">
          <p:nvSpPr>
            <p:cNvPr id="14" name="Rectangle 13"/>
            <p:cNvSpPr/>
            <p:nvPr/>
          </p:nvSpPr>
          <p:spPr bwMode="auto">
            <a:xfrm>
              <a:off x="5888015" y="1833450"/>
              <a:ext cx="865764" cy="150116"/>
            </a:xfrm>
            <a:prstGeom prst="rect">
              <a:avLst/>
            </a:prstGeom>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11026" tIns="55513" rIns="111026" bIns="55513" rtlCol="0" anchor="ctr"/>
            <a:lstStyle/>
            <a:p>
              <a:pPr algn="ctr"/>
              <a:endParaRPr lang="en-US">
                <a:solidFill>
                  <a:srgbClr val="505050"/>
                </a:solidFill>
              </a:endParaRPr>
            </a:p>
          </p:txBody>
        </p:sp>
        <p:sp useBgFill="1">
          <p:nvSpPr>
            <p:cNvPr id="15" name="TextBox 14"/>
            <p:cNvSpPr txBox="1"/>
            <p:nvPr/>
          </p:nvSpPr>
          <p:spPr>
            <a:xfrm>
              <a:off x="7556819" y="1711570"/>
              <a:ext cx="2092624" cy="243759"/>
            </a:xfrm>
            <a:prstGeom prst="rect">
              <a:avLst/>
            </a:prstGeom>
          </p:spPr>
          <p:txBody>
            <a:bodyPr wrap="none" lIns="0" tIns="0" rIns="0" bIns="0" rtlCol="0">
              <a:spAutoFit/>
            </a:bodyPr>
            <a:lstStyle/>
            <a:p>
              <a:pPr>
                <a:lnSpc>
                  <a:spcPct val="90000"/>
                </a:lnSpc>
                <a:spcAft>
                  <a:spcPts val="600"/>
                </a:spcAft>
              </a:pPr>
              <a:r>
                <a:rPr lang="en-US" sz="1600" b="1" dirty="0" smtClean="0">
                  <a:gradFill>
                    <a:gsLst>
                      <a:gs pos="2917">
                        <a:srgbClr val="505050"/>
                      </a:gs>
                      <a:gs pos="30000">
                        <a:srgbClr val="505050"/>
                      </a:gs>
                    </a:gsLst>
                    <a:lin ang="5400000" scaled="0"/>
                  </a:gradFill>
                </a:rPr>
                <a:t>Weekly query volume</a:t>
              </a:r>
            </a:p>
          </p:txBody>
        </p:sp>
      </p:grpSp>
    </p:spTree>
    <p:extLst>
      <p:ext uri="{BB962C8B-B14F-4D97-AF65-F5344CB8AC3E}">
        <p14:creationId xmlns:p14="http://schemas.microsoft.com/office/powerpoint/2010/main" val="1345887449"/>
      </p:ext>
    </p:extLst>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9" y="295274"/>
            <a:ext cx="12161836" cy="917575"/>
          </a:xfrm>
        </p:spPr>
        <p:txBody>
          <a:bodyPr/>
          <a:lstStyle/>
          <a:p>
            <a:r>
              <a:rPr lang="en-US" dirty="0" smtClean="0"/>
              <a:t>Start small; demonstrate value; expand</a:t>
            </a:r>
            <a:endParaRPr lang="en-US" dirty="0"/>
          </a:p>
        </p:txBody>
      </p:sp>
      <p:sp>
        <p:nvSpPr>
          <p:cNvPr id="3" name="Text Placeholder 2"/>
          <p:cNvSpPr>
            <a:spLocks noGrp="1"/>
          </p:cNvSpPr>
          <p:nvPr>
            <p:ph type="body" sz="quarter" idx="11"/>
          </p:nvPr>
        </p:nvSpPr>
        <p:spPr>
          <a:xfrm>
            <a:off x="274639" y="1212849"/>
            <a:ext cx="11889564" cy="5343001"/>
          </a:xfrm>
          <a:prstGeom prst="rect">
            <a:avLst/>
          </a:prstGeom>
        </p:spPr>
        <p:txBody>
          <a:bodyPr/>
          <a:lstStyle/>
          <a:p>
            <a:r>
              <a:rPr lang="en-US" dirty="0" smtClean="0"/>
              <a:t>Initial effort</a:t>
            </a:r>
          </a:p>
          <a:p>
            <a:pPr lvl="1"/>
            <a:r>
              <a:rPr lang="en-US" sz="2400" dirty="0" smtClean="0"/>
              <a:t>Allocate 4 hours per week</a:t>
            </a:r>
          </a:p>
          <a:p>
            <a:pPr lvl="1"/>
            <a:r>
              <a:rPr lang="en-US" sz="2400" dirty="0" smtClean="0"/>
              <a:t>Skills: technical person with knowledge of your content</a:t>
            </a:r>
          </a:p>
          <a:p>
            <a:pPr lvl="1"/>
            <a:r>
              <a:rPr lang="en-US" sz="2400" dirty="0" smtClean="0"/>
              <a:t>Create baseline reports and fix 10 to 20 queries</a:t>
            </a:r>
          </a:p>
          <a:p>
            <a:pPr lvl="1"/>
            <a:r>
              <a:rPr lang="en-US" sz="2400" dirty="0" smtClean="0"/>
              <a:t>Share the impact report with content owners and business units</a:t>
            </a:r>
          </a:p>
          <a:p>
            <a:r>
              <a:rPr lang="en-US" dirty="0" smtClean="0"/>
              <a:t>Expand to one dedicated search specialist</a:t>
            </a:r>
          </a:p>
          <a:p>
            <a:pPr lvl="1"/>
            <a:r>
              <a:rPr lang="en-US" sz="2400" dirty="0" smtClean="0"/>
              <a:t>Skills:  analysis, content knowledge, organization skills and technical conversancy</a:t>
            </a:r>
          </a:p>
          <a:p>
            <a:pPr lvl="1"/>
            <a:r>
              <a:rPr lang="en-US" sz="2400" dirty="0" smtClean="0"/>
              <a:t>Improve </a:t>
            </a:r>
            <a:r>
              <a:rPr lang="en-US" sz="2400" dirty="0"/>
              <a:t>additional queries</a:t>
            </a:r>
          </a:p>
          <a:p>
            <a:pPr lvl="1"/>
            <a:r>
              <a:rPr lang="en-US" sz="2400" dirty="0" smtClean="0"/>
              <a:t>Report regularly</a:t>
            </a:r>
          </a:p>
          <a:p>
            <a:pPr lvl="1"/>
            <a:r>
              <a:rPr lang="en-US" sz="2400" dirty="0" smtClean="0"/>
              <a:t>Engage content owners</a:t>
            </a:r>
            <a:endParaRPr lang="en-US" sz="2400" dirty="0"/>
          </a:p>
          <a:p>
            <a:r>
              <a:rPr lang="en-US" dirty="0" smtClean="0"/>
              <a:t>Expand into a search management program</a:t>
            </a:r>
          </a:p>
        </p:txBody>
      </p:sp>
    </p:spTree>
    <p:extLst>
      <p:ext uri="{BB962C8B-B14F-4D97-AF65-F5344CB8AC3E}">
        <p14:creationId xmlns:p14="http://schemas.microsoft.com/office/powerpoint/2010/main" val="21554625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In summary</a:t>
            </a:r>
            <a:endParaRPr lang="en-US" dirty="0"/>
          </a:p>
        </p:txBody>
      </p:sp>
      <p:sp>
        <p:nvSpPr>
          <p:cNvPr id="5" name="Text Placeholder 4"/>
          <p:cNvSpPr>
            <a:spLocks noGrp="1"/>
          </p:cNvSpPr>
          <p:nvPr>
            <p:ph type="body" sz="quarter" idx="11"/>
          </p:nvPr>
        </p:nvSpPr>
        <p:spPr>
          <a:xfrm>
            <a:off x="274639" y="1439862"/>
            <a:ext cx="11889564" cy="4665893"/>
          </a:xfrm>
        </p:spPr>
        <p:txBody>
          <a:bodyPr/>
          <a:lstStyle/>
          <a:p>
            <a:r>
              <a:rPr lang="en-US" dirty="0" smtClean="0"/>
              <a:t>Objectives </a:t>
            </a:r>
          </a:p>
          <a:p>
            <a:pPr lvl="1"/>
            <a:r>
              <a:rPr lang="en-US" sz="2800" dirty="0" smtClean="0"/>
              <a:t>Share a basic search analysis approach</a:t>
            </a:r>
          </a:p>
          <a:p>
            <a:pPr lvl="1"/>
            <a:r>
              <a:rPr lang="en-US" sz="2800" dirty="0" smtClean="0"/>
              <a:t>Learn the elements of search quality monitoring and improvement</a:t>
            </a:r>
          </a:p>
          <a:p>
            <a:pPr lvl="1"/>
            <a:r>
              <a:rPr lang="en-US" sz="2800" dirty="0"/>
              <a:t>Understand how search fits in </a:t>
            </a:r>
            <a:r>
              <a:rPr lang="en-US" sz="2800" dirty="0">
                <a:solidFill>
                  <a:schemeClr val="tx1"/>
                </a:solidFill>
              </a:rPr>
              <a:t>EY’s h</a:t>
            </a:r>
            <a:r>
              <a:rPr lang="en-US" sz="2800" dirty="0"/>
              <a:t>ybrid </a:t>
            </a:r>
            <a:r>
              <a:rPr lang="en-US" sz="2800" dirty="0" smtClean="0"/>
              <a:t>environment</a:t>
            </a:r>
          </a:p>
          <a:p>
            <a:pPr lvl="1"/>
            <a:endParaRPr lang="en-US" sz="2800" dirty="0"/>
          </a:p>
          <a:p>
            <a:pPr>
              <a:lnSpc>
                <a:spcPct val="100000"/>
              </a:lnSpc>
            </a:pPr>
            <a:r>
              <a:rPr lang="en-GB" dirty="0" smtClean="0"/>
              <a:t>Takeaways</a:t>
            </a:r>
            <a:endParaRPr lang="en-US" dirty="0"/>
          </a:p>
          <a:p>
            <a:pPr>
              <a:lnSpc>
                <a:spcPct val="100000"/>
              </a:lnSpc>
              <a:spcBef>
                <a:spcPts val="0"/>
              </a:spcBef>
            </a:pPr>
            <a:r>
              <a:rPr lang="en-US" sz="2800" dirty="0">
                <a:gradFill>
                  <a:gsLst>
                    <a:gs pos="1250">
                      <a:schemeClr val="tx1"/>
                    </a:gs>
                    <a:gs pos="100000">
                      <a:schemeClr val="tx1"/>
                    </a:gs>
                  </a:gsLst>
                  <a:lin ang="5400000" scaled="0"/>
                </a:gradFill>
                <a:latin typeface="+mn-lt"/>
              </a:rPr>
              <a:t>Search quality can be measured and </a:t>
            </a:r>
            <a:r>
              <a:rPr lang="en-US" sz="2800" dirty="0" smtClean="0">
                <a:gradFill>
                  <a:gsLst>
                    <a:gs pos="1250">
                      <a:schemeClr val="tx1"/>
                    </a:gs>
                    <a:gs pos="100000">
                      <a:schemeClr val="tx1"/>
                    </a:gs>
                  </a:gsLst>
                  <a:lin ang="5400000" scaled="0"/>
                </a:gradFill>
                <a:latin typeface="+mn-lt"/>
              </a:rPr>
              <a:t>improved.</a:t>
            </a:r>
            <a:endParaRPr lang="en-US" sz="2800" dirty="0">
              <a:gradFill>
                <a:gsLst>
                  <a:gs pos="1250">
                    <a:schemeClr val="tx1"/>
                  </a:gs>
                  <a:gs pos="100000">
                    <a:schemeClr val="tx1"/>
                  </a:gs>
                </a:gsLst>
                <a:lin ang="5400000" scaled="0"/>
              </a:gradFill>
              <a:latin typeface="+mn-lt"/>
            </a:endParaRPr>
          </a:p>
          <a:p>
            <a:pPr>
              <a:lnSpc>
                <a:spcPct val="100000"/>
              </a:lnSpc>
              <a:spcBef>
                <a:spcPts val="0"/>
              </a:spcBef>
            </a:pPr>
            <a:r>
              <a:rPr lang="en-US" sz="2800" dirty="0" smtClean="0">
                <a:gradFill>
                  <a:gsLst>
                    <a:gs pos="1250">
                      <a:schemeClr val="tx1"/>
                    </a:gs>
                    <a:gs pos="100000">
                      <a:schemeClr val="tx1"/>
                    </a:gs>
                  </a:gsLst>
                  <a:lin ang="5400000" scaled="0"/>
                </a:gradFill>
                <a:latin typeface="+mn-lt"/>
              </a:rPr>
              <a:t>Search </a:t>
            </a:r>
            <a:r>
              <a:rPr lang="en-US" sz="2800" dirty="0">
                <a:gradFill>
                  <a:gsLst>
                    <a:gs pos="1250">
                      <a:schemeClr val="tx1"/>
                    </a:gs>
                    <a:gs pos="100000">
                      <a:schemeClr val="tx1"/>
                    </a:gs>
                  </a:gsLst>
                  <a:lin ang="5400000" scaled="0"/>
                </a:gradFill>
                <a:latin typeface="+mn-lt"/>
              </a:rPr>
              <a:t>installation is the start – not the </a:t>
            </a:r>
            <a:r>
              <a:rPr lang="en-US" sz="2800" dirty="0" smtClean="0">
                <a:gradFill>
                  <a:gsLst>
                    <a:gs pos="1250">
                      <a:schemeClr val="tx1"/>
                    </a:gs>
                    <a:gs pos="100000">
                      <a:schemeClr val="tx1"/>
                    </a:gs>
                  </a:gsLst>
                  <a:lin ang="5400000" scaled="0"/>
                </a:gradFill>
                <a:latin typeface="+mn-lt"/>
              </a:rPr>
              <a:t>end.</a:t>
            </a:r>
            <a:endParaRPr lang="en-US" sz="2800" dirty="0">
              <a:gradFill>
                <a:gsLst>
                  <a:gs pos="1250">
                    <a:schemeClr val="tx1"/>
                  </a:gs>
                  <a:gs pos="100000">
                    <a:schemeClr val="tx1"/>
                  </a:gs>
                </a:gsLst>
                <a:lin ang="5400000" scaled="0"/>
              </a:gradFill>
              <a:latin typeface="+mn-lt"/>
            </a:endParaRPr>
          </a:p>
          <a:p>
            <a:pPr>
              <a:lnSpc>
                <a:spcPct val="100000"/>
              </a:lnSpc>
              <a:spcBef>
                <a:spcPts val="0"/>
              </a:spcBef>
            </a:pPr>
            <a:r>
              <a:rPr lang="en-US" sz="2800" dirty="0" smtClean="0">
                <a:gradFill>
                  <a:gsLst>
                    <a:gs pos="1250">
                      <a:schemeClr val="tx1"/>
                    </a:gs>
                    <a:gs pos="100000">
                      <a:schemeClr val="tx1"/>
                    </a:gs>
                  </a:gsLst>
                  <a:lin ang="5400000" scaled="0"/>
                </a:gradFill>
                <a:latin typeface="+mn-lt"/>
              </a:rPr>
              <a:t>Simple </a:t>
            </a:r>
            <a:r>
              <a:rPr lang="en-US" sz="2800" dirty="0">
                <a:gradFill>
                  <a:gsLst>
                    <a:gs pos="1250">
                      <a:schemeClr val="tx1"/>
                    </a:gs>
                    <a:gs pos="100000">
                      <a:schemeClr val="tx1"/>
                    </a:gs>
                  </a:gsLst>
                  <a:lin ang="5400000" scaled="0"/>
                </a:gradFill>
                <a:latin typeface="+mn-lt"/>
              </a:rPr>
              <a:t>steps to improve search quality in your company</a:t>
            </a:r>
          </a:p>
        </p:txBody>
      </p:sp>
    </p:spTree>
    <p:extLst>
      <p:ext uri="{BB962C8B-B14F-4D97-AF65-F5344CB8AC3E}">
        <p14:creationId xmlns:p14="http://schemas.microsoft.com/office/powerpoint/2010/main" val="1069286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Questions?</a:t>
            </a:r>
            <a:endParaRPr lang="en-US" dirty="0"/>
          </a:p>
        </p:txBody>
      </p:sp>
    </p:spTree>
    <p:extLst>
      <p:ext uri="{BB962C8B-B14F-4D97-AF65-F5344CB8AC3E}">
        <p14:creationId xmlns:p14="http://schemas.microsoft.com/office/powerpoint/2010/main" val="2487346977"/>
      </p:ext>
    </p:extLst>
  </p:cSld>
  <p:clrMapOvr>
    <a:masterClrMapping/>
  </p:clrMapOvr>
  <p:transition>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931886" y="3060901"/>
            <a:ext cx="8214225" cy="817361"/>
          </a:xfrm>
        </p:spPr>
        <p:txBody>
          <a:bodyPr/>
          <a:lstStyle/>
          <a:p>
            <a:r>
              <a:rPr lang="en-US" dirty="0" smtClean="0"/>
              <a:t>Contact information</a:t>
            </a:r>
            <a:r>
              <a:rPr lang="en-US" dirty="0"/>
              <a:t/>
            </a:r>
            <a:br>
              <a:rPr lang="en-US" dirty="0"/>
            </a:br>
            <a:endParaRPr lang="en-US" dirty="0"/>
          </a:p>
        </p:txBody>
      </p:sp>
      <p:sp>
        <p:nvSpPr>
          <p:cNvPr id="5" name="Text Placeholder 4"/>
          <p:cNvSpPr>
            <a:spLocks noGrp="1"/>
          </p:cNvSpPr>
          <p:nvPr>
            <p:ph type="body" sz="quarter" idx="14"/>
          </p:nvPr>
        </p:nvSpPr>
        <p:spPr>
          <a:xfrm>
            <a:off x="1931886" y="3878262"/>
            <a:ext cx="4286351" cy="1950717"/>
          </a:xfrm>
        </p:spPr>
        <p:txBody>
          <a:bodyPr/>
          <a:lstStyle/>
          <a:p>
            <a:r>
              <a:rPr lang="en-US" dirty="0" smtClean="0"/>
              <a:t>Ed Dale</a:t>
            </a:r>
          </a:p>
          <a:p>
            <a:r>
              <a:rPr lang="en-US" dirty="0" smtClean="0">
                <a:hlinkClick r:id="rId3"/>
              </a:rPr>
              <a:t>ed.dale@ey.com</a:t>
            </a:r>
            <a:endParaRPr lang="en-US" dirty="0" smtClean="0"/>
          </a:p>
          <a:p>
            <a:r>
              <a:rPr lang="en-US" dirty="0" smtClean="0"/>
              <a:t>@</a:t>
            </a:r>
            <a:r>
              <a:rPr lang="en-US" dirty="0" err="1" smtClean="0"/>
              <a:t>EdDale</a:t>
            </a:r>
            <a:endParaRPr lang="en-US" dirty="0" smtClean="0"/>
          </a:p>
          <a:p>
            <a:r>
              <a:rPr lang="en-US" sz="2800" dirty="0">
                <a:hlinkClick r:id="rId4" tooltip="View public profile"/>
              </a:rPr>
              <a:t>www.linkedin.com/in/eddale</a:t>
            </a:r>
            <a:r>
              <a:rPr lang="en-US" sz="2800" dirty="0" smtClean="0">
                <a:hlinkClick r:id="rId4" tooltip="View public profile"/>
              </a:rPr>
              <a:t>/</a:t>
            </a:r>
            <a:endParaRPr lang="en-US" dirty="0"/>
          </a:p>
        </p:txBody>
      </p:sp>
      <p:sp>
        <p:nvSpPr>
          <p:cNvPr id="6" name="Text Placeholder 4"/>
          <p:cNvSpPr txBox="1">
            <a:spLocks/>
          </p:cNvSpPr>
          <p:nvPr/>
        </p:nvSpPr>
        <p:spPr bwMode="ltGray">
          <a:xfrm>
            <a:off x="6370637" y="3878262"/>
            <a:ext cx="4114800" cy="1981200"/>
          </a:xfrm>
          <a:prstGeom prst="rect">
            <a:avLst/>
          </a:prstGeom>
        </p:spPr>
        <p:txBody>
          <a:bodyPr vert="horz" wrap="square" lIns="146304" tIns="109728" rIns="146304" bIns="109728" rtlCol="0">
            <a:noAutofit/>
          </a:bodyPr>
          <a:lstStyle>
            <a:lvl1pPr marL="0" marR="0" indent="0" algn="l" defTabSz="932742" rtl="0" eaLnBrk="1" fontAlgn="auto" latinLnBrk="0" hangingPunct="1">
              <a:lnSpc>
                <a:spcPct val="90000"/>
              </a:lnSpc>
              <a:spcBef>
                <a:spcPts val="0"/>
              </a:spcBef>
              <a:spcAft>
                <a:spcPts val="0"/>
              </a:spcAft>
              <a:buClr>
                <a:schemeClr val="tx1"/>
              </a:buClr>
              <a:buSzPct val="90000"/>
              <a:buFont typeface="Wingdings" panose="05000000000000000000" pitchFamily="2" charset="2"/>
              <a:buNone/>
              <a:tabLst/>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505050"/>
              </a:buClr>
            </a:pPr>
            <a:r>
              <a:rPr smtClean="0">
                <a:gradFill>
                  <a:gsLst>
                    <a:gs pos="0">
                      <a:srgbClr val="E6E6E6">
                        <a:lumMod val="10000"/>
                      </a:srgbClr>
                    </a:gs>
                    <a:gs pos="100000">
                      <a:srgbClr val="E6E6E6">
                        <a:lumMod val="10000"/>
                      </a:srgbClr>
                    </a:gs>
                  </a:gsLst>
                  <a:lin ang="5400000" scaled="0"/>
                </a:gradFill>
              </a:rPr>
              <a:t>Pat </a:t>
            </a:r>
            <a:r>
              <a:rPr err="1" smtClean="0">
                <a:gradFill>
                  <a:gsLst>
                    <a:gs pos="0">
                      <a:srgbClr val="E6E6E6">
                        <a:lumMod val="10000"/>
                      </a:srgbClr>
                    </a:gs>
                    <a:gs pos="100000">
                      <a:srgbClr val="E6E6E6">
                        <a:lumMod val="10000"/>
                      </a:srgbClr>
                    </a:gs>
                  </a:gsLst>
                  <a:lin ang="5400000" scaled="0"/>
                </a:gradFill>
              </a:rPr>
              <a:t>Velderman</a:t>
            </a:r>
            <a:r>
              <a:rPr smtClean="0">
                <a:gradFill>
                  <a:gsLst>
                    <a:gs pos="0">
                      <a:srgbClr val="E6E6E6">
                        <a:lumMod val="10000"/>
                      </a:srgbClr>
                    </a:gs>
                    <a:gs pos="100000">
                      <a:srgbClr val="E6E6E6">
                        <a:lumMod val="10000"/>
                      </a:srgbClr>
                    </a:gs>
                  </a:gsLst>
                  <a:lin ang="5400000" scaled="0"/>
                </a:gradFill>
              </a:rPr>
              <a:t>	</a:t>
            </a:r>
          </a:p>
          <a:p>
            <a:pPr>
              <a:buClr>
                <a:srgbClr val="505050"/>
              </a:buClr>
            </a:pPr>
            <a:r>
              <a:rPr sz="2400" smtClean="0">
                <a:gradFill>
                  <a:gsLst>
                    <a:gs pos="0">
                      <a:srgbClr val="E6E6E6">
                        <a:lumMod val="10000"/>
                      </a:srgbClr>
                    </a:gs>
                    <a:gs pos="100000">
                      <a:srgbClr val="E6E6E6">
                        <a:lumMod val="10000"/>
                      </a:srgbClr>
                    </a:gs>
                  </a:gsLst>
                  <a:lin ang="5400000" scaled="0"/>
                </a:gradFill>
                <a:hlinkClick r:id="rId5"/>
              </a:rPr>
              <a:t>pat.velderman@microsoft.com</a:t>
            </a:r>
            <a:endParaRPr sz="2400" smtClean="0">
              <a:gradFill>
                <a:gsLst>
                  <a:gs pos="0">
                    <a:srgbClr val="E6E6E6">
                      <a:lumMod val="10000"/>
                    </a:srgbClr>
                  </a:gs>
                  <a:gs pos="100000">
                    <a:srgbClr val="E6E6E6">
                      <a:lumMod val="10000"/>
                    </a:srgbClr>
                  </a:gs>
                </a:gsLst>
                <a:lin ang="5400000" scaled="0"/>
              </a:gradFill>
            </a:endParaRPr>
          </a:p>
        </p:txBody>
      </p:sp>
    </p:spTree>
    <p:extLst>
      <p:ext uri="{BB962C8B-B14F-4D97-AF65-F5344CB8AC3E}">
        <p14:creationId xmlns:p14="http://schemas.microsoft.com/office/powerpoint/2010/main" val="586386163"/>
      </p:ext>
    </p:extLst>
  </p:cSld>
  <p:clrMapOvr>
    <a:masterClrMapping/>
  </p:clrMapOvr>
  <p:transition spd="slow">
    <p:push/>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10912" y="0"/>
            <a:ext cx="11814651" cy="1165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11026" tIns="55513" rIns="111026" bIns="55513" rtlCol="0" anchor="ctr"/>
          <a:lstStyle/>
          <a:p>
            <a:pPr algn="ctr"/>
            <a:endParaRPr lang="en-US">
              <a:solidFill>
                <a:srgbClr val="FFFFFF"/>
              </a:solidFill>
            </a:endParaRPr>
          </a:p>
        </p:txBody>
      </p:sp>
      <p:sp>
        <p:nvSpPr>
          <p:cNvPr id="7" name="Content Placeholder 2"/>
          <p:cNvSpPr>
            <a:spLocks noGrp="1"/>
          </p:cNvSpPr>
          <p:nvPr>
            <p:ph idx="4294967295"/>
          </p:nvPr>
        </p:nvSpPr>
        <p:spPr>
          <a:xfrm>
            <a:off x="395536" y="883121"/>
            <a:ext cx="3506788" cy="6386364"/>
          </a:xfrm>
          <a:prstGeom prst="rect">
            <a:avLst/>
          </a:prstGeom>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1200" b="0" i="0" u="none" strike="noStrike" kern="0" cap="none" spc="0" normalizeH="0" baseline="0" noProof="0" dirty="0">
                <a:ln>
                  <a:noFill/>
                </a:ln>
                <a:solidFill>
                  <a:sysClr val="windowText" lastClr="000000"/>
                </a:solidFill>
                <a:effectLst/>
                <a:uLnTx/>
                <a:uFillTx/>
                <a:latin typeface="+mn-lt"/>
              </a:rPr>
              <a:t>EY </a:t>
            </a:r>
            <a:r>
              <a:rPr kumimoji="0" lang="en-GB" sz="1200" b="0" i="0" u="none" strike="noStrike" kern="0" cap="none" spc="0" normalizeH="0" baseline="0" noProof="0" dirty="0" smtClean="0">
                <a:ln>
                  <a:noFill/>
                </a:ln>
                <a:solidFill>
                  <a:sysClr val="windowText" lastClr="000000"/>
                </a:solidFill>
                <a:effectLst/>
                <a:uLnTx/>
                <a:uFillTx/>
                <a:latin typeface="+mn-lt"/>
              </a:rPr>
              <a:t>| Assurance | Tax | Transactions | Advisory</a:t>
            </a:r>
          </a:p>
          <a:p>
            <a:pPr marL="0" marR="0" lvl="0" indent="0" defTabSz="914400" eaLnBrk="1" fontAlgn="auto" latinLnBrk="0" hangingPunct="1">
              <a:lnSpc>
                <a:spcPct val="100000"/>
              </a:lnSpc>
              <a:spcBef>
                <a:spcPts val="0"/>
              </a:spcBef>
              <a:spcAft>
                <a:spcPts val="0"/>
              </a:spcAft>
              <a:buClrTx/>
              <a:buSzTx/>
              <a:buFontTx/>
              <a:buNone/>
              <a:tabLst/>
              <a:defRPr/>
            </a:pPr>
            <a:endParaRPr kumimoji="0" lang="en-GB" sz="1100" b="0" i="0" u="none" strike="noStrike" kern="0" cap="none" spc="0" normalizeH="0" baseline="0" noProof="0" dirty="0" smtClean="0">
              <a:ln>
                <a:noFill/>
              </a:ln>
              <a:solidFill>
                <a:sysClr val="windowText" lastClr="000000"/>
              </a:solidFill>
              <a:effectLst/>
              <a:uLnTx/>
              <a:uFillTx/>
              <a:latin typeface="+mn-lt"/>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dirty="0">
                <a:ln>
                  <a:noFill/>
                </a:ln>
                <a:solidFill>
                  <a:sysClr val="windowText" lastClr="000000"/>
                </a:solidFill>
                <a:effectLst/>
                <a:uLnTx/>
                <a:uFillTx/>
                <a:latin typeface="+mn-lt"/>
              </a:rPr>
              <a:t>About EY</a:t>
            </a:r>
          </a:p>
          <a:p>
            <a:pPr marL="0" marR="0" lvl="0" indent="0" defTabSz="914400" eaLnBrk="1" fontAlgn="auto" latinLnBrk="0" hangingPunct="1">
              <a:lnSpc>
                <a:spcPct val="100000"/>
              </a:lnSpc>
              <a:spcBef>
                <a:spcPts val="0"/>
              </a:spcBef>
              <a:spcAft>
                <a:spcPts val="0"/>
              </a:spcAft>
              <a:buClrTx/>
              <a:buSzTx/>
              <a:buFontTx/>
              <a:buNone/>
              <a:tabLst/>
              <a:defRPr/>
            </a:pPr>
            <a:r>
              <a:rPr kumimoji="0" lang="en-GB" sz="1000" b="0" i="0" u="none" strike="noStrike" kern="0" cap="none" spc="0" normalizeH="0" baseline="0" noProof="0" dirty="0">
                <a:ln>
                  <a:noFill/>
                </a:ln>
                <a:solidFill>
                  <a:sysClr val="windowText" lastClr="000000"/>
                </a:solidFill>
                <a:effectLst/>
                <a:uLnTx/>
                <a:uFillTx/>
                <a:latin typeface="+mn-lt"/>
              </a:rPr>
              <a:t>EY is a global leader in assurance, tax, transaction and</a:t>
            </a:r>
          </a:p>
          <a:p>
            <a:pPr marL="0" marR="0" lvl="0" indent="0" defTabSz="914400" eaLnBrk="1" fontAlgn="auto" latinLnBrk="0" hangingPunct="1">
              <a:lnSpc>
                <a:spcPct val="100000"/>
              </a:lnSpc>
              <a:spcBef>
                <a:spcPts val="0"/>
              </a:spcBef>
              <a:spcAft>
                <a:spcPts val="0"/>
              </a:spcAft>
              <a:buClrTx/>
              <a:buSzTx/>
              <a:buFontTx/>
              <a:buNone/>
              <a:tabLst/>
              <a:defRPr/>
            </a:pPr>
            <a:r>
              <a:rPr kumimoji="0" lang="en-GB" sz="1000" b="0" i="0" u="none" strike="noStrike" kern="0" cap="none" spc="0" normalizeH="0" baseline="0" noProof="0" dirty="0">
                <a:ln>
                  <a:noFill/>
                </a:ln>
                <a:solidFill>
                  <a:sysClr val="windowText" lastClr="000000"/>
                </a:solidFill>
                <a:effectLst/>
                <a:uLnTx/>
                <a:uFillTx/>
                <a:latin typeface="+mn-lt"/>
              </a:rPr>
              <a:t>advisory services. The insights and quality services we</a:t>
            </a:r>
          </a:p>
          <a:p>
            <a:pPr marL="0" marR="0" lvl="0" indent="0" defTabSz="914400" eaLnBrk="1" fontAlgn="auto" latinLnBrk="0" hangingPunct="1">
              <a:lnSpc>
                <a:spcPct val="100000"/>
              </a:lnSpc>
              <a:spcBef>
                <a:spcPts val="0"/>
              </a:spcBef>
              <a:spcAft>
                <a:spcPts val="0"/>
              </a:spcAft>
              <a:buClrTx/>
              <a:buSzTx/>
              <a:buFontTx/>
              <a:buNone/>
              <a:tabLst/>
              <a:defRPr/>
            </a:pPr>
            <a:r>
              <a:rPr kumimoji="0" lang="en-GB" sz="1000" b="0" i="0" u="none" strike="noStrike" kern="0" cap="none" spc="0" normalizeH="0" baseline="0" noProof="0" dirty="0">
                <a:ln>
                  <a:noFill/>
                </a:ln>
                <a:solidFill>
                  <a:sysClr val="windowText" lastClr="000000"/>
                </a:solidFill>
                <a:effectLst/>
                <a:uLnTx/>
                <a:uFillTx/>
                <a:latin typeface="+mn-lt"/>
              </a:rPr>
              <a:t>deliver help build trust and confidence in the capital</a:t>
            </a:r>
          </a:p>
          <a:p>
            <a:pPr marL="0" marR="0" lvl="0" indent="0" defTabSz="914400" eaLnBrk="1" fontAlgn="auto" latinLnBrk="0" hangingPunct="1">
              <a:lnSpc>
                <a:spcPct val="100000"/>
              </a:lnSpc>
              <a:spcBef>
                <a:spcPts val="0"/>
              </a:spcBef>
              <a:spcAft>
                <a:spcPts val="0"/>
              </a:spcAft>
              <a:buClrTx/>
              <a:buSzTx/>
              <a:buFontTx/>
              <a:buNone/>
              <a:tabLst/>
              <a:defRPr/>
            </a:pPr>
            <a:r>
              <a:rPr kumimoji="0" lang="en-GB" sz="1000" b="0" i="0" u="none" strike="noStrike" kern="0" cap="none" spc="0" normalizeH="0" baseline="0" noProof="0" dirty="0">
                <a:ln>
                  <a:noFill/>
                </a:ln>
                <a:solidFill>
                  <a:sysClr val="windowText" lastClr="000000"/>
                </a:solidFill>
                <a:effectLst/>
                <a:uLnTx/>
                <a:uFillTx/>
                <a:latin typeface="+mn-lt"/>
              </a:rPr>
              <a:t>markets and in economies the world over. We develop</a:t>
            </a:r>
          </a:p>
          <a:p>
            <a:pPr marL="0" marR="0" lvl="0" indent="0" defTabSz="914400" eaLnBrk="1" fontAlgn="auto" latinLnBrk="0" hangingPunct="1">
              <a:lnSpc>
                <a:spcPct val="100000"/>
              </a:lnSpc>
              <a:spcBef>
                <a:spcPts val="0"/>
              </a:spcBef>
              <a:spcAft>
                <a:spcPts val="0"/>
              </a:spcAft>
              <a:buClrTx/>
              <a:buSzTx/>
              <a:buFontTx/>
              <a:buNone/>
              <a:tabLst/>
              <a:defRPr/>
            </a:pPr>
            <a:r>
              <a:rPr kumimoji="0" lang="en-GB" sz="1000" b="0" i="0" u="none" strike="noStrike" kern="0" cap="none" spc="0" normalizeH="0" baseline="0" noProof="0" dirty="0">
                <a:ln>
                  <a:noFill/>
                </a:ln>
                <a:solidFill>
                  <a:sysClr val="windowText" lastClr="000000"/>
                </a:solidFill>
                <a:effectLst/>
                <a:uLnTx/>
                <a:uFillTx/>
                <a:latin typeface="+mn-lt"/>
              </a:rPr>
              <a:t>outstanding leaders who team to deliver on our</a:t>
            </a:r>
          </a:p>
          <a:p>
            <a:pPr marL="0" marR="0" lvl="0" indent="0" defTabSz="914400" eaLnBrk="1" fontAlgn="auto" latinLnBrk="0" hangingPunct="1">
              <a:lnSpc>
                <a:spcPct val="100000"/>
              </a:lnSpc>
              <a:spcBef>
                <a:spcPts val="0"/>
              </a:spcBef>
              <a:spcAft>
                <a:spcPts val="0"/>
              </a:spcAft>
              <a:buClrTx/>
              <a:buSzTx/>
              <a:buFontTx/>
              <a:buNone/>
              <a:tabLst/>
              <a:defRPr/>
            </a:pPr>
            <a:r>
              <a:rPr kumimoji="0" lang="en-GB" sz="1000" b="0" i="0" u="none" strike="noStrike" kern="0" cap="none" spc="0" normalizeH="0" baseline="0" noProof="0" dirty="0">
                <a:ln>
                  <a:noFill/>
                </a:ln>
                <a:solidFill>
                  <a:sysClr val="windowText" lastClr="000000"/>
                </a:solidFill>
                <a:effectLst/>
                <a:uLnTx/>
                <a:uFillTx/>
                <a:latin typeface="+mn-lt"/>
              </a:rPr>
              <a:t>promises to all of our stakeholders. In so doing, we play</a:t>
            </a:r>
          </a:p>
          <a:p>
            <a:pPr marL="0" marR="0" lvl="0" indent="0" defTabSz="914400" eaLnBrk="1" fontAlgn="auto" latinLnBrk="0" hangingPunct="1">
              <a:lnSpc>
                <a:spcPct val="100000"/>
              </a:lnSpc>
              <a:spcBef>
                <a:spcPts val="0"/>
              </a:spcBef>
              <a:spcAft>
                <a:spcPts val="0"/>
              </a:spcAft>
              <a:buClrTx/>
              <a:buSzTx/>
              <a:buFontTx/>
              <a:buNone/>
              <a:tabLst/>
              <a:defRPr/>
            </a:pPr>
            <a:r>
              <a:rPr kumimoji="0" lang="en-GB" sz="1000" b="0" i="0" u="none" strike="noStrike" kern="0" cap="none" spc="0" normalizeH="0" baseline="0" noProof="0" dirty="0">
                <a:ln>
                  <a:noFill/>
                </a:ln>
                <a:solidFill>
                  <a:sysClr val="windowText" lastClr="000000"/>
                </a:solidFill>
                <a:effectLst/>
                <a:uLnTx/>
                <a:uFillTx/>
                <a:latin typeface="+mn-lt"/>
              </a:rPr>
              <a:t>a critical role in building a better working world for our</a:t>
            </a:r>
          </a:p>
          <a:p>
            <a:pPr marL="0" marR="0" lvl="0" indent="0" defTabSz="914400" eaLnBrk="1" fontAlgn="auto" latinLnBrk="0" hangingPunct="1">
              <a:lnSpc>
                <a:spcPct val="100000"/>
              </a:lnSpc>
              <a:spcBef>
                <a:spcPts val="0"/>
              </a:spcBef>
              <a:spcAft>
                <a:spcPts val="0"/>
              </a:spcAft>
              <a:buClrTx/>
              <a:buSzTx/>
              <a:buFontTx/>
              <a:buNone/>
              <a:tabLst/>
              <a:defRPr/>
            </a:pPr>
            <a:r>
              <a:rPr kumimoji="0" lang="en-GB" sz="1000" b="0" i="0" u="none" strike="noStrike" kern="0" cap="none" spc="0" normalizeH="0" baseline="0" noProof="0" dirty="0">
                <a:ln>
                  <a:noFill/>
                </a:ln>
                <a:solidFill>
                  <a:sysClr val="windowText" lastClr="000000"/>
                </a:solidFill>
                <a:effectLst/>
                <a:uLnTx/>
                <a:uFillTx/>
                <a:latin typeface="+mn-lt"/>
              </a:rPr>
              <a:t>people, for our clients and for our communities</a:t>
            </a:r>
            <a:r>
              <a:rPr kumimoji="0" lang="en-GB" sz="1000" b="0" i="0" u="none" strike="noStrike" kern="0" cap="none" spc="0" normalizeH="0" baseline="0" noProof="0" dirty="0" smtClean="0">
                <a:ln>
                  <a:noFill/>
                </a:ln>
                <a:solidFill>
                  <a:sysClr val="windowText" lastClr="000000"/>
                </a:solidFill>
                <a:effectLst/>
                <a:uLnTx/>
                <a:uFillTx/>
                <a:latin typeface="+mn-lt"/>
              </a:rPr>
              <a:t>.</a:t>
            </a:r>
          </a:p>
          <a:p>
            <a:pPr marL="0" marR="0" lvl="0" indent="0" defTabSz="914400" eaLnBrk="1" fontAlgn="auto" latinLnBrk="0" hangingPunct="1">
              <a:lnSpc>
                <a:spcPct val="100000"/>
              </a:lnSpc>
              <a:spcBef>
                <a:spcPts val="0"/>
              </a:spcBef>
              <a:spcAft>
                <a:spcPts val="0"/>
              </a:spcAft>
              <a:buClrTx/>
              <a:buSzTx/>
              <a:buFontTx/>
              <a:buNone/>
              <a:tabLst/>
              <a:defRPr/>
            </a:pPr>
            <a:endParaRPr kumimoji="0" lang="en-GB" sz="1000" b="0" i="0" u="none" strike="noStrike" kern="0" cap="none" spc="0" normalizeH="0" baseline="0" noProof="0" dirty="0" smtClean="0">
              <a:ln>
                <a:noFill/>
              </a:ln>
              <a:solidFill>
                <a:sysClr val="windowText" lastClr="000000"/>
              </a:solidFill>
              <a:effectLst/>
              <a:uLnTx/>
              <a:uFillTx/>
              <a:latin typeface="+mn-lt"/>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GB" sz="1000" b="0" i="0" u="none" strike="noStrike" kern="0" cap="none" spc="0" normalizeH="0" baseline="0" noProof="0" dirty="0">
                <a:ln>
                  <a:noFill/>
                </a:ln>
                <a:solidFill>
                  <a:sysClr val="windowText" lastClr="000000"/>
                </a:solidFill>
                <a:effectLst/>
                <a:uLnTx/>
                <a:uFillTx/>
                <a:latin typeface="+mn-lt"/>
              </a:rPr>
              <a:t>EY refers to the global organization, and may refer to</a:t>
            </a:r>
          </a:p>
          <a:p>
            <a:pPr marL="0" marR="0" lvl="0" indent="0" defTabSz="914400" eaLnBrk="1" fontAlgn="auto" latinLnBrk="0" hangingPunct="1">
              <a:lnSpc>
                <a:spcPct val="100000"/>
              </a:lnSpc>
              <a:spcBef>
                <a:spcPts val="0"/>
              </a:spcBef>
              <a:spcAft>
                <a:spcPts val="0"/>
              </a:spcAft>
              <a:buClrTx/>
              <a:buSzTx/>
              <a:buFontTx/>
              <a:buNone/>
              <a:tabLst/>
              <a:defRPr/>
            </a:pPr>
            <a:r>
              <a:rPr kumimoji="0" lang="en-GB" sz="1000" b="0" i="0" u="none" strike="noStrike" kern="0" cap="none" spc="0" normalizeH="0" baseline="0" noProof="0" dirty="0">
                <a:ln>
                  <a:noFill/>
                </a:ln>
                <a:solidFill>
                  <a:sysClr val="windowText" lastClr="000000"/>
                </a:solidFill>
                <a:effectLst/>
                <a:uLnTx/>
                <a:uFillTx/>
                <a:latin typeface="+mn-lt"/>
              </a:rPr>
              <a:t>one or more, of the member firms of Ernst &amp; Young</a:t>
            </a:r>
          </a:p>
          <a:p>
            <a:pPr marL="0" marR="0" lvl="0" indent="0" defTabSz="914400" eaLnBrk="1" fontAlgn="auto" latinLnBrk="0" hangingPunct="1">
              <a:lnSpc>
                <a:spcPct val="100000"/>
              </a:lnSpc>
              <a:spcBef>
                <a:spcPts val="0"/>
              </a:spcBef>
              <a:spcAft>
                <a:spcPts val="0"/>
              </a:spcAft>
              <a:buClrTx/>
              <a:buSzTx/>
              <a:buFontTx/>
              <a:buNone/>
              <a:tabLst/>
              <a:defRPr/>
            </a:pPr>
            <a:r>
              <a:rPr kumimoji="0" lang="en-GB" sz="1000" b="0" i="0" u="none" strike="noStrike" kern="0" cap="none" spc="0" normalizeH="0" baseline="0" noProof="0" dirty="0">
                <a:ln>
                  <a:noFill/>
                </a:ln>
                <a:solidFill>
                  <a:sysClr val="windowText" lastClr="000000"/>
                </a:solidFill>
                <a:effectLst/>
                <a:uLnTx/>
                <a:uFillTx/>
                <a:latin typeface="+mn-lt"/>
              </a:rPr>
              <a:t>Global Limited, each of which is a separate legal entity.</a:t>
            </a:r>
          </a:p>
          <a:p>
            <a:pPr marL="0" marR="0" lvl="0" indent="0" defTabSz="914400" eaLnBrk="1" fontAlgn="auto" latinLnBrk="0" hangingPunct="1">
              <a:lnSpc>
                <a:spcPct val="100000"/>
              </a:lnSpc>
              <a:spcBef>
                <a:spcPts val="0"/>
              </a:spcBef>
              <a:spcAft>
                <a:spcPts val="0"/>
              </a:spcAft>
              <a:buClrTx/>
              <a:buSzTx/>
              <a:buFontTx/>
              <a:buNone/>
              <a:tabLst/>
              <a:defRPr/>
            </a:pPr>
            <a:r>
              <a:rPr kumimoji="0" lang="en-GB" sz="1000" b="0" i="0" u="none" strike="noStrike" kern="0" cap="none" spc="0" normalizeH="0" baseline="0" noProof="0" dirty="0">
                <a:ln>
                  <a:noFill/>
                </a:ln>
                <a:solidFill>
                  <a:sysClr val="windowText" lastClr="000000"/>
                </a:solidFill>
                <a:effectLst/>
                <a:uLnTx/>
                <a:uFillTx/>
                <a:latin typeface="+mn-lt"/>
              </a:rPr>
              <a:t>Ernst &amp; Young Global Limited, a UK company limited by</a:t>
            </a:r>
          </a:p>
          <a:p>
            <a:pPr marL="0" marR="0" lvl="0" indent="0" defTabSz="914400" eaLnBrk="1" fontAlgn="auto" latinLnBrk="0" hangingPunct="1">
              <a:lnSpc>
                <a:spcPct val="100000"/>
              </a:lnSpc>
              <a:spcBef>
                <a:spcPts val="0"/>
              </a:spcBef>
              <a:spcAft>
                <a:spcPts val="0"/>
              </a:spcAft>
              <a:buClrTx/>
              <a:buSzTx/>
              <a:buFontTx/>
              <a:buNone/>
              <a:tabLst/>
              <a:defRPr/>
            </a:pPr>
            <a:r>
              <a:rPr kumimoji="0" lang="en-GB" sz="1000" b="0" i="0" u="none" strike="noStrike" kern="0" cap="none" spc="0" normalizeH="0" baseline="0" noProof="0" dirty="0">
                <a:ln>
                  <a:noFill/>
                </a:ln>
                <a:solidFill>
                  <a:sysClr val="windowText" lastClr="000000"/>
                </a:solidFill>
                <a:effectLst/>
                <a:uLnTx/>
                <a:uFillTx/>
                <a:latin typeface="+mn-lt"/>
              </a:rPr>
              <a:t>guarantee, does not provide services to clients. For more</a:t>
            </a:r>
          </a:p>
          <a:p>
            <a:pPr marL="0" marR="0" lvl="0" indent="0" defTabSz="914400" eaLnBrk="1" fontAlgn="auto" latinLnBrk="0" hangingPunct="1">
              <a:lnSpc>
                <a:spcPct val="100000"/>
              </a:lnSpc>
              <a:spcBef>
                <a:spcPts val="0"/>
              </a:spcBef>
              <a:spcAft>
                <a:spcPts val="0"/>
              </a:spcAft>
              <a:buClrTx/>
              <a:buSzTx/>
              <a:buFontTx/>
              <a:buNone/>
              <a:tabLst/>
              <a:defRPr/>
            </a:pPr>
            <a:r>
              <a:rPr kumimoji="0" lang="en-GB" sz="1000" b="0" i="0" u="none" strike="noStrike" kern="0" cap="none" spc="0" normalizeH="0" baseline="0" noProof="0" dirty="0">
                <a:ln>
                  <a:noFill/>
                </a:ln>
                <a:solidFill>
                  <a:sysClr val="windowText" lastClr="000000"/>
                </a:solidFill>
                <a:effectLst/>
                <a:uLnTx/>
                <a:uFillTx/>
                <a:latin typeface="+mn-lt"/>
              </a:rPr>
              <a:t>information about our organization, please visit ey.com.</a:t>
            </a:r>
          </a:p>
          <a:p>
            <a:pPr marL="0" marR="0" lvl="0" indent="0" defTabSz="914400" eaLnBrk="1" fontAlgn="auto" latinLnBrk="0" hangingPunct="1">
              <a:lnSpc>
                <a:spcPct val="100000"/>
              </a:lnSpc>
              <a:spcBef>
                <a:spcPts val="0"/>
              </a:spcBef>
              <a:spcAft>
                <a:spcPts val="0"/>
              </a:spcAft>
              <a:buClrTx/>
              <a:buSzTx/>
              <a:buFontTx/>
              <a:buNone/>
              <a:tabLst/>
              <a:defRPr/>
            </a:pPr>
            <a:endParaRPr kumimoji="0" lang="en-GB" sz="1000" b="0" i="0" u="none" strike="noStrike" kern="0" cap="none" spc="0" normalizeH="0" baseline="0" noProof="0" dirty="0" smtClean="0">
              <a:ln>
                <a:noFill/>
              </a:ln>
              <a:solidFill>
                <a:sysClr val="windowText" lastClr="000000"/>
              </a:solidFill>
              <a:effectLst/>
              <a:uLnTx/>
              <a:uFillTx/>
              <a:latin typeface="+mn-lt"/>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GB" sz="1000" b="0" i="0" u="none" strike="noStrike" kern="0" cap="none" spc="0" normalizeH="0" baseline="0" noProof="0" dirty="0">
                <a:ln>
                  <a:noFill/>
                </a:ln>
                <a:solidFill>
                  <a:sysClr val="windowText" lastClr="000000"/>
                </a:solidFill>
                <a:effectLst/>
                <a:uLnTx/>
                <a:uFillTx/>
                <a:latin typeface="+mn-lt"/>
              </a:rPr>
              <a:t>Ernst &amp; Young LLP is a client-serving member firm of</a:t>
            </a:r>
          </a:p>
          <a:p>
            <a:pPr marL="0" marR="0" lvl="0" indent="0" defTabSz="914400" eaLnBrk="1" fontAlgn="auto" latinLnBrk="0" hangingPunct="1">
              <a:lnSpc>
                <a:spcPct val="100000"/>
              </a:lnSpc>
              <a:spcBef>
                <a:spcPts val="0"/>
              </a:spcBef>
              <a:spcAft>
                <a:spcPts val="0"/>
              </a:spcAft>
              <a:buClrTx/>
              <a:buSzTx/>
              <a:buFontTx/>
              <a:buNone/>
              <a:tabLst/>
              <a:defRPr/>
            </a:pPr>
            <a:r>
              <a:rPr kumimoji="0" lang="en-GB" sz="1000" b="0" i="0" u="none" strike="noStrike" kern="0" cap="none" spc="0" normalizeH="0" baseline="0" noProof="0" dirty="0">
                <a:ln>
                  <a:noFill/>
                </a:ln>
                <a:solidFill>
                  <a:sysClr val="windowText" lastClr="000000"/>
                </a:solidFill>
                <a:effectLst/>
                <a:uLnTx/>
                <a:uFillTx/>
                <a:latin typeface="+mn-lt"/>
              </a:rPr>
              <a:t>Ernst &amp; Young Global Limited operating in the US</a:t>
            </a:r>
            <a:r>
              <a:rPr kumimoji="0" lang="en-GB" sz="1000" b="0" i="0" u="none" strike="noStrike" kern="0" cap="none" spc="0" normalizeH="0" baseline="0" noProof="0" dirty="0" smtClean="0">
                <a:ln>
                  <a:noFill/>
                </a:ln>
                <a:solidFill>
                  <a:sysClr val="windowText" lastClr="000000"/>
                </a:solidFill>
                <a:effectLst/>
                <a:uLnTx/>
                <a:uFillTx/>
                <a:latin typeface="+mn-lt"/>
              </a:rPr>
              <a:t>.</a:t>
            </a:r>
          </a:p>
          <a:p>
            <a:pPr marL="0" marR="0" lvl="0" indent="0" defTabSz="914400" eaLnBrk="1" fontAlgn="auto" latinLnBrk="0" hangingPunct="1">
              <a:lnSpc>
                <a:spcPct val="100000"/>
              </a:lnSpc>
              <a:spcBef>
                <a:spcPts val="0"/>
              </a:spcBef>
              <a:spcAft>
                <a:spcPts val="0"/>
              </a:spcAft>
              <a:buClrTx/>
              <a:buSzTx/>
              <a:buFontTx/>
              <a:buNone/>
              <a:tabLst/>
              <a:defRPr/>
            </a:pPr>
            <a:endParaRPr kumimoji="0" lang="en-GB" sz="1000" b="0" i="0" u="none" strike="noStrike" kern="0" cap="none" spc="0" normalizeH="0" baseline="0" noProof="0" dirty="0">
              <a:ln>
                <a:noFill/>
              </a:ln>
              <a:solidFill>
                <a:sysClr val="windowText" lastClr="000000"/>
              </a:solidFill>
              <a:effectLst/>
              <a:uLnTx/>
              <a:uFillTx/>
              <a:latin typeface="+mn-lt"/>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GB" sz="1000" b="0" i="0" u="none" strike="noStrike" kern="0" cap="none" spc="0" normalizeH="0" baseline="0" noProof="0" dirty="0" smtClean="0">
                <a:ln>
                  <a:noFill/>
                </a:ln>
                <a:solidFill>
                  <a:sysClr val="windowText" lastClr="000000"/>
                </a:solidFill>
                <a:effectLst/>
                <a:uLnTx/>
                <a:uFillTx/>
                <a:latin typeface="+mn-lt"/>
              </a:rPr>
              <a:t>© 2014 Ernst &amp; Young LLP</a:t>
            </a:r>
            <a:br>
              <a:rPr kumimoji="0" lang="en-GB" sz="1000" b="0" i="0" u="none" strike="noStrike" kern="0" cap="none" spc="0" normalizeH="0" baseline="0" noProof="0" dirty="0" smtClean="0">
                <a:ln>
                  <a:noFill/>
                </a:ln>
                <a:solidFill>
                  <a:sysClr val="windowText" lastClr="000000"/>
                </a:solidFill>
                <a:effectLst/>
                <a:uLnTx/>
                <a:uFillTx/>
                <a:latin typeface="+mn-lt"/>
              </a:rPr>
            </a:br>
            <a:r>
              <a:rPr kumimoji="0" lang="en-GB" sz="1000" b="0" i="0" u="none" strike="noStrike" kern="0" cap="none" spc="0" normalizeH="0" baseline="0" noProof="0" dirty="0" smtClean="0">
                <a:ln>
                  <a:noFill/>
                </a:ln>
                <a:solidFill>
                  <a:sysClr val="windowText" lastClr="000000"/>
                </a:solidFill>
                <a:effectLst/>
                <a:uLnTx/>
                <a:uFillTx/>
                <a:latin typeface="+mn-lt"/>
              </a:rPr>
              <a:t>All Rights Reserved.</a:t>
            </a:r>
          </a:p>
          <a:p>
            <a:pPr marL="0" marR="0" lvl="0" indent="0" defTabSz="914400" eaLnBrk="1" fontAlgn="auto" latinLnBrk="0" hangingPunct="1">
              <a:lnSpc>
                <a:spcPct val="100000"/>
              </a:lnSpc>
              <a:spcBef>
                <a:spcPts val="0"/>
              </a:spcBef>
              <a:spcAft>
                <a:spcPts val="0"/>
              </a:spcAft>
              <a:buClrTx/>
              <a:buSzTx/>
              <a:buFontTx/>
              <a:buNone/>
              <a:tabLst/>
              <a:defRPr/>
            </a:pPr>
            <a:endParaRPr kumimoji="0" lang="en-GB" sz="1000" b="0" i="0" u="none" strike="noStrike" kern="0" cap="none" spc="0" normalizeH="0" baseline="0" noProof="0" dirty="0" smtClean="0">
              <a:ln>
                <a:noFill/>
              </a:ln>
              <a:solidFill>
                <a:sysClr val="windowText" lastClr="000000"/>
              </a:solidFill>
              <a:effectLst/>
              <a:uLnTx/>
              <a:uFillTx/>
              <a:latin typeface="+mn-lt"/>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GB" sz="1000" b="0" i="0" u="none" strike="noStrike" kern="0" cap="none" spc="0" normalizeH="0" baseline="0" noProof="0" dirty="0">
                <a:ln>
                  <a:noFill/>
                </a:ln>
                <a:solidFill>
                  <a:sysClr val="windowText" lastClr="000000"/>
                </a:solidFill>
                <a:effectLst/>
                <a:uLnTx/>
                <a:uFillTx/>
                <a:latin typeface="+mn-lt"/>
              </a:rPr>
              <a:t>ED None</a:t>
            </a:r>
          </a:p>
          <a:p>
            <a:pPr marL="0" marR="0" lvl="0" indent="0" defTabSz="914400" eaLnBrk="1" fontAlgn="auto" latinLnBrk="0" hangingPunct="1">
              <a:lnSpc>
                <a:spcPct val="100000"/>
              </a:lnSpc>
              <a:spcBef>
                <a:spcPts val="0"/>
              </a:spcBef>
              <a:spcAft>
                <a:spcPts val="0"/>
              </a:spcAft>
              <a:buClrTx/>
              <a:buSzTx/>
              <a:buFontTx/>
              <a:buNone/>
              <a:tabLst/>
              <a:defRPr/>
            </a:pPr>
            <a:endParaRPr kumimoji="0" lang="en-GB" sz="1000" b="0" i="0" u="none" strike="noStrike" kern="0" cap="none" spc="0" normalizeH="0" baseline="0" noProof="0" dirty="0" smtClean="0">
              <a:ln>
                <a:noFill/>
              </a:ln>
              <a:solidFill>
                <a:sysClr val="windowText" lastClr="000000"/>
              </a:solidFill>
              <a:effectLst/>
              <a:uLnTx/>
              <a:uFillTx/>
              <a:latin typeface="+mn-lt"/>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GB" sz="1000" b="0" i="0" u="none" strike="noStrike" kern="0" cap="none" spc="0" normalizeH="0" baseline="0" noProof="0" dirty="0">
                <a:ln>
                  <a:noFill/>
                </a:ln>
                <a:solidFill>
                  <a:sysClr val="windowText" lastClr="000000"/>
                </a:solidFill>
                <a:effectLst/>
                <a:uLnTx/>
                <a:uFillTx/>
                <a:latin typeface="+mn-lt"/>
              </a:rPr>
              <a:t>This material has been prepared for general informational </a:t>
            </a:r>
            <a:r>
              <a:rPr kumimoji="0" lang="en-GB" sz="1000" b="0" i="0" u="none" strike="noStrike" kern="0" cap="none" spc="0" normalizeH="0" baseline="0" noProof="0" dirty="0" smtClean="0">
                <a:ln>
                  <a:noFill/>
                </a:ln>
                <a:solidFill>
                  <a:sysClr val="windowText" lastClr="000000"/>
                </a:solidFill>
                <a:effectLst/>
                <a:uLnTx/>
                <a:uFillTx/>
                <a:latin typeface="+mn-lt"/>
              </a:rPr>
              <a:t>purposes only </a:t>
            </a:r>
            <a:r>
              <a:rPr kumimoji="0" lang="en-GB" sz="1000" b="0" i="0" u="none" strike="noStrike" kern="0" cap="none" spc="0" normalizeH="0" baseline="0" noProof="0" dirty="0">
                <a:ln>
                  <a:noFill/>
                </a:ln>
                <a:solidFill>
                  <a:sysClr val="windowText" lastClr="000000"/>
                </a:solidFill>
                <a:effectLst/>
                <a:uLnTx/>
                <a:uFillTx/>
                <a:latin typeface="+mn-lt"/>
              </a:rPr>
              <a:t>and is not intended to be relied upon as accounting, tax, or </a:t>
            </a:r>
            <a:r>
              <a:rPr kumimoji="0" lang="en-GB" sz="1000" b="0" i="0" u="none" strike="noStrike" kern="0" cap="none" spc="0" normalizeH="0" baseline="0" noProof="0" dirty="0" smtClean="0">
                <a:ln>
                  <a:noFill/>
                </a:ln>
                <a:solidFill>
                  <a:sysClr val="windowText" lastClr="000000"/>
                </a:solidFill>
                <a:effectLst/>
                <a:uLnTx/>
                <a:uFillTx/>
                <a:latin typeface="+mn-lt"/>
              </a:rPr>
              <a:t>other professional </a:t>
            </a:r>
            <a:r>
              <a:rPr kumimoji="0" lang="en-GB" sz="1000" b="0" i="0" u="none" strike="noStrike" kern="0" cap="none" spc="0" normalizeH="0" baseline="0" noProof="0" dirty="0">
                <a:ln>
                  <a:noFill/>
                </a:ln>
                <a:solidFill>
                  <a:sysClr val="windowText" lastClr="000000"/>
                </a:solidFill>
                <a:effectLst/>
                <a:uLnTx/>
                <a:uFillTx/>
                <a:latin typeface="+mn-lt"/>
              </a:rPr>
              <a:t>advice. Please refer to your advisors for specific advice</a:t>
            </a:r>
            <a:r>
              <a:rPr kumimoji="0" lang="en-GB" sz="1000" b="0" i="0" u="none" strike="noStrike" kern="0" cap="none" spc="0" normalizeH="0" baseline="0" noProof="0" dirty="0" smtClean="0">
                <a:ln>
                  <a:noFill/>
                </a:ln>
                <a:solidFill>
                  <a:sysClr val="windowText" lastClr="000000"/>
                </a:solidFill>
                <a:effectLst/>
                <a:uLnTx/>
                <a:uFillTx/>
                <a:latin typeface="+mn-lt"/>
              </a:rPr>
              <a:t>.</a:t>
            </a:r>
          </a:p>
          <a:p>
            <a:pPr marL="0" marR="0" lvl="0" indent="0" defTabSz="914400" eaLnBrk="1" fontAlgn="auto" latinLnBrk="0" hangingPunct="1">
              <a:lnSpc>
                <a:spcPct val="100000"/>
              </a:lnSpc>
              <a:spcBef>
                <a:spcPts val="0"/>
              </a:spcBef>
              <a:spcAft>
                <a:spcPts val="0"/>
              </a:spcAft>
              <a:buClrTx/>
              <a:buSzTx/>
              <a:buFontTx/>
              <a:buNone/>
              <a:tabLst/>
              <a:defRPr/>
            </a:pPr>
            <a:endParaRPr kumimoji="0" lang="en-GB" sz="1000" b="0" i="0" u="none" strike="noStrike" kern="0" cap="none" spc="0" normalizeH="0" baseline="0" noProof="0" dirty="0">
              <a:ln>
                <a:noFill/>
              </a:ln>
              <a:solidFill>
                <a:sysClr val="windowText" lastClr="000000"/>
              </a:solidFill>
              <a:effectLst/>
              <a:uLnTx/>
              <a:uFillTx/>
              <a:latin typeface="+mn-lt"/>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GB" sz="1000" b="0" i="0" u="none" strike="noStrike" kern="0" cap="none" spc="0" normalizeH="0" baseline="0" noProof="0" dirty="0" smtClean="0">
                <a:ln>
                  <a:noFill/>
                </a:ln>
                <a:solidFill>
                  <a:sysClr val="windowText" lastClr="000000"/>
                </a:solidFill>
                <a:effectLst/>
                <a:uLnTx/>
                <a:uFillTx/>
                <a:latin typeface="+mn-lt"/>
              </a:rPr>
              <a:t>The views expressed herein are those of the presenter and do not necessarily reflect those of the EY organization or any member firm thereof.</a:t>
            </a:r>
          </a:p>
          <a:p>
            <a:pPr marL="0" marR="0" lvl="0" indent="0" defTabSz="914400" eaLnBrk="1" fontAlgn="auto" latinLnBrk="0" hangingPunct="1">
              <a:lnSpc>
                <a:spcPct val="100000"/>
              </a:lnSpc>
              <a:spcBef>
                <a:spcPts val="0"/>
              </a:spcBef>
              <a:spcAft>
                <a:spcPts val="0"/>
              </a:spcAft>
              <a:buClrTx/>
              <a:buSzTx/>
              <a:buFontTx/>
              <a:buNone/>
              <a:tabLst/>
              <a:defRPr/>
            </a:pPr>
            <a:endParaRPr kumimoji="0" lang="en-GB" sz="1000" b="0" i="0" u="none" strike="noStrike" kern="0" cap="none" spc="0" normalizeH="0" baseline="0" noProof="0" dirty="0" smtClean="0">
              <a:ln>
                <a:noFill/>
              </a:ln>
              <a:solidFill>
                <a:sysClr val="windowText" lastClr="000000"/>
              </a:solidFill>
              <a:effectLst/>
              <a:uLnTx/>
              <a:uFillTx/>
              <a:latin typeface="+mn-lt"/>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GB" sz="1000" b="0" i="0" u="none" strike="noStrike" kern="0" cap="none" spc="0" normalizeH="0" baseline="0" noProof="0" dirty="0" smtClean="0">
              <a:ln>
                <a:noFill/>
              </a:ln>
              <a:solidFill>
                <a:sysClr val="windowText" lastClr="000000"/>
              </a:solidFill>
              <a:effectLst/>
              <a:uLnTx/>
              <a:uFillTx/>
              <a:latin typeface="+mn-lt"/>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GB" sz="1000" b="0" i="0" u="none" strike="noStrike" kern="0" cap="none" spc="0" normalizeH="0" baseline="0" noProof="0" dirty="0" smtClean="0">
              <a:ln>
                <a:noFill/>
              </a:ln>
              <a:solidFill>
                <a:sysClr val="windowText" lastClr="000000"/>
              </a:solidFill>
              <a:effectLst/>
              <a:uLnTx/>
              <a:uFillTx/>
              <a:latin typeface="+mn-lt"/>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GB" sz="1000" b="0" i="0" u="none" strike="noStrike" kern="0" cap="none" spc="0" normalizeH="0" baseline="0" noProof="0" dirty="0" smtClean="0">
              <a:ln>
                <a:noFill/>
              </a:ln>
              <a:solidFill>
                <a:sysClr val="windowText" lastClr="000000"/>
              </a:solidFill>
              <a:effectLst/>
              <a:uLnTx/>
              <a:uFillTx/>
              <a:latin typeface="+mn-lt"/>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GB" sz="1000" b="0" i="0" u="none" strike="noStrike" kern="0" cap="none" spc="0" normalizeH="0" baseline="0" noProof="0" dirty="0">
              <a:ln>
                <a:noFill/>
              </a:ln>
              <a:solidFill>
                <a:sysClr val="windowText" lastClr="000000"/>
              </a:solidFill>
              <a:effectLst/>
              <a:uLnTx/>
              <a:uFillTx/>
              <a:latin typeface="+mn-lt"/>
            </a:endParaRPr>
          </a:p>
        </p:txBody>
      </p:sp>
    </p:spTree>
    <p:extLst>
      <p:ext uri="{BB962C8B-B14F-4D97-AF65-F5344CB8AC3E}">
        <p14:creationId xmlns:p14="http://schemas.microsoft.com/office/powerpoint/2010/main" val="3863646251"/>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1" y="-1772"/>
            <a:ext cx="12441902" cy="1304498"/>
          </a:xfrm>
          <a:prstGeom prst="rect">
            <a:avLst/>
          </a:prstGeom>
          <a:solidFill>
            <a:srgbClr val="FF8C00">
              <a:alpha val="68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 name="Title 3"/>
          <p:cNvSpPr>
            <a:spLocks noGrp="1"/>
          </p:cNvSpPr>
          <p:nvPr>
            <p:ph type="title"/>
          </p:nvPr>
        </p:nvSpPr>
        <p:spPr/>
        <p:txBody>
          <a:bodyPr/>
          <a:lstStyle/>
          <a:p>
            <a:r>
              <a:rPr lang="en-US" smtClean="0">
                <a:gradFill>
                  <a:gsLst>
                    <a:gs pos="1250">
                      <a:schemeClr val="bg1"/>
                    </a:gs>
                    <a:gs pos="100000">
                      <a:schemeClr val="bg1"/>
                    </a:gs>
                  </a:gsLst>
                  <a:lin ang="5400000" scaled="0"/>
                </a:gradFill>
              </a:rPr>
              <a:t>MySPC</a:t>
            </a:r>
            <a:endParaRPr lang="en-US" dirty="0">
              <a:gradFill>
                <a:gsLst>
                  <a:gs pos="1250">
                    <a:schemeClr val="bg1"/>
                  </a:gs>
                  <a:gs pos="100000">
                    <a:schemeClr val="bg1"/>
                  </a:gs>
                </a:gsLst>
                <a:lin ang="5400000" scaled="0"/>
              </a:gradFill>
            </a:endParaRPr>
          </a:p>
        </p:txBody>
      </p:sp>
      <p:grpSp>
        <p:nvGrpSpPr>
          <p:cNvPr id="6" name="Group 5"/>
          <p:cNvGrpSpPr/>
          <p:nvPr/>
        </p:nvGrpSpPr>
        <p:grpSpPr>
          <a:xfrm>
            <a:off x="9887683" y="72345"/>
            <a:ext cx="3252155" cy="1098069"/>
            <a:chOff x="9493983" y="21545"/>
            <a:chExt cx="3252155" cy="1098069"/>
          </a:xfrm>
        </p:grpSpPr>
        <p:sp>
          <p:nvSpPr>
            <p:cNvPr id="7" name="Title 3"/>
            <p:cNvSpPr txBox="1">
              <a:spLocks/>
            </p:cNvSpPr>
            <p:nvPr/>
          </p:nvSpPr>
          <p:spPr>
            <a:xfrm>
              <a:off x="9519383" y="21545"/>
              <a:ext cx="3226755" cy="385754"/>
            </a:xfrm>
            <a:prstGeom prst="rect">
              <a:avLst/>
            </a:prstGeom>
          </p:spPr>
          <p:txBody>
            <a:bodyPr vert="horz" wrap="square" lIns="0" tIns="0" rIns="0" bIns="0" rtlCol="0" anchor="b">
              <a:noAutofit/>
            </a:bodyPr>
            <a:lstStyle>
              <a:lvl1pPr algn="l" defTabSz="914180" rtl="0" eaLnBrk="1" latinLnBrk="0" hangingPunct="1">
                <a:lnSpc>
                  <a:spcPct val="90000"/>
                </a:lnSpc>
                <a:spcBef>
                  <a:spcPct val="0"/>
                </a:spcBef>
                <a:buNone/>
                <a:defRPr lang="en-US" sz="5293"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sz="1600" dirty="0">
                  <a:solidFill>
                    <a:schemeClr val="bg1"/>
                  </a:solidFill>
                </a:rPr>
                <a:t>Sponsored by</a:t>
              </a:r>
            </a:p>
          </p:txBody>
        </p:sp>
        <p:grpSp>
          <p:nvGrpSpPr>
            <p:cNvPr id="8" name="Group 4"/>
            <p:cNvGrpSpPr>
              <a:grpSpLocks noChangeAspect="1"/>
            </p:cNvGrpSpPr>
            <p:nvPr/>
          </p:nvGrpSpPr>
          <p:grpSpPr bwMode="auto">
            <a:xfrm>
              <a:off x="9493983" y="373065"/>
              <a:ext cx="1800711" cy="746549"/>
              <a:chOff x="1052" y="1007"/>
              <a:chExt cx="5567" cy="2308"/>
            </a:xfrm>
            <a:solidFill>
              <a:schemeClr val="bg1"/>
            </a:solidFill>
          </p:grpSpPr>
          <p:sp>
            <p:nvSpPr>
              <p:cNvPr id="9" name="Freeform 6"/>
              <p:cNvSpPr>
                <a:spLocks/>
              </p:cNvSpPr>
              <p:nvPr/>
            </p:nvSpPr>
            <p:spPr bwMode="auto">
              <a:xfrm>
                <a:off x="3211" y="2494"/>
                <a:ext cx="1250" cy="821"/>
              </a:xfrm>
              <a:custGeom>
                <a:avLst/>
                <a:gdLst>
                  <a:gd name="T0" fmla="*/ 1241 w 1250"/>
                  <a:gd name="T1" fmla="*/ 0 h 821"/>
                  <a:gd name="T2" fmla="*/ 1250 w 1250"/>
                  <a:gd name="T3" fmla="*/ 2 h 821"/>
                  <a:gd name="T4" fmla="*/ 1108 w 1250"/>
                  <a:gd name="T5" fmla="*/ 151 h 821"/>
                  <a:gd name="T6" fmla="*/ 917 w 1250"/>
                  <a:gd name="T7" fmla="*/ 335 h 821"/>
                  <a:gd name="T8" fmla="*/ 718 w 1250"/>
                  <a:gd name="T9" fmla="*/ 507 h 821"/>
                  <a:gd name="T10" fmla="*/ 505 w 1250"/>
                  <a:gd name="T11" fmla="*/ 664 h 821"/>
                  <a:gd name="T12" fmla="*/ 349 w 1250"/>
                  <a:gd name="T13" fmla="*/ 755 h 821"/>
                  <a:gd name="T14" fmla="*/ 214 w 1250"/>
                  <a:gd name="T15" fmla="*/ 809 h 821"/>
                  <a:gd name="T16" fmla="*/ 158 w 1250"/>
                  <a:gd name="T17" fmla="*/ 821 h 821"/>
                  <a:gd name="T18" fmla="*/ 106 w 1250"/>
                  <a:gd name="T19" fmla="*/ 821 h 821"/>
                  <a:gd name="T20" fmla="*/ 60 w 1250"/>
                  <a:gd name="T21" fmla="*/ 806 h 821"/>
                  <a:gd name="T22" fmla="*/ 23 w 1250"/>
                  <a:gd name="T23" fmla="*/ 772 h 821"/>
                  <a:gd name="T24" fmla="*/ 5 w 1250"/>
                  <a:gd name="T25" fmla="*/ 721 h 821"/>
                  <a:gd name="T26" fmla="*/ 1 w 1250"/>
                  <a:gd name="T27" fmla="*/ 637 h 821"/>
                  <a:gd name="T28" fmla="*/ 25 w 1250"/>
                  <a:gd name="T29" fmla="*/ 525 h 821"/>
                  <a:gd name="T30" fmla="*/ 74 w 1250"/>
                  <a:gd name="T31" fmla="*/ 394 h 821"/>
                  <a:gd name="T32" fmla="*/ 158 w 1250"/>
                  <a:gd name="T33" fmla="*/ 218 h 821"/>
                  <a:gd name="T34" fmla="*/ 283 w 1250"/>
                  <a:gd name="T35" fmla="*/ 7 h 821"/>
                  <a:gd name="T36" fmla="*/ 288 w 1250"/>
                  <a:gd name="T37" fmla="*/ 2 h 821"/>
                  <a:gd name="T38" fmla="*/ 398 w 1250"/>
                  <a:gd name="T39" fmla="*/ 0 h 821"/>
                  <a:gd name="T40" fmla="*/ 393 w 1250"/>
                  <a:gd name="T41" fmla="*/ 14 h 821"/>
                  <a:gd name="T42" fmla="*/ 336 w 1250"/>
                  <a:gd name="T43" fmla="*/ 159 h 821"/>
                  <a:gd name="T44" fmla="*/ 309 w 1250"/>
                  <a:gd name="T45" fmla="*/ 281 h 821"/>
                  <a:gd name="T46" fmla="*/ 309 w 1250"/>
                  <a:gd name="T47" fmla="*/ 374 h 821"/>
                  <a:gd name="T48" fmla="*/ 331 w 1250"/>
                  <a:gd name="T49" fmla="*/ 426 h 821"/>
                  <a:gd name="T50" fmla="*/ 371 w 1250"/>
                  <a:gd name="T51" fmla="*/ 460 h 821"/>
                  <a:gd name="T52" fmla="*/ 427 w 1250"/>
                  <a:gd name="T53" fmla="*/ 473 h 821"/>
                  <a:gd name="T54" fmla="*/ 528 w 1250"/>
                  <a:gd name="T55" fmla="*/ 458 h 821"/>
                  <a:gd name="T56" fmla="*/ 655 w 1250"/>
                  <a:gd name="T57" fmla="*/ 406 h 821"/>
                  <a:gd name="T58" fmla="*/ 805 w 1250"/>
                  <a:gd name="T59" fmla="*/ 318 h 821"/>
                  <a:gd name="T60" fmla="*/ 996 w 1250"/>
                  <a:gd name="T61" fmla="*/ 178 h 821"/>
                  <a:gd name="T62" fmla="*/ 1179 w 1250"/>
                  <a:gd name="T63" fmla="*/ 24 h 821"/>
                  <a:gd name="T64" fmla="*/ 1202 w 1250"/>
                  <a:gd name="T65" fmla="*/ 5 h 821"/>
                  <a:gd name="T66" fmla="*/ 1224 w 1250"/>
                  <a:gd name="T67" fmla="*/ 0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50" h="821">
                    <a:moveTo>
                      <a:pt x="1224" y="0"/>
                    </a:moveTo>
                    <a:lnTo>
                      <a:pt x="1241" y="0"/>
                    </a:lnTo>
                    <a:lnTo>
                      <a:pt x="1245" y="2"/>
                    </a:lnTo>
                    <a:lnTo>
                      <a:pt x="1250" y="2"/>
                    </a:lnTo>
                    <a:lnTo>
                      <a:pt x="1201" y="54"/>
                    </a:lnTo>
                    <a:lnTo>
                      <a:pt x="1108" y="151"/>
                    </a:lnTo>
                    <a:lnTo>
                      <a:pt x="1013" y="244"/>
                    </a:lnTo>
                    <a:lnTo>
                      <a:pt x="917" y="335"/>
                    </a:lnTo>
                    <a:lnTo>
                      <a:pt x="819" y="422"/>
                    </a:lnTo>
                    <a:lnTo>
                      <a:pt x="718" y="507"/>
                    </a:lnTo>
                    <a:lnTo>
                      <a:pt x="613" y="588"/>
                    </a:lnTo>
                    <a:lnTo>
                      <a:pt x="505" y="664"/>
                    </a:lnTo>
                    <a:lnTo>
                      <a:pt x="429" y="711"/>
                    </a:lnTo>
                    <a:lnTo>
                      <a:pt x="349" y="755"/>
                    </a:lnTo>
                    <a:lnTo>
                      <a:pt x="267" y="792"/>
                    </a:lnTo>
                    <a:lnTo>
                      <a:pt x="214" y="809"/>
                    </a:lnTo>
                    <a:lnTo>
                      <a:pt x="160" y="819"/>
                    </a:lnTo>
                    <a:lnTo>
                      <a:pt x="158" y="821"/>
                    </a:lnTo>
                    <a:lnTo>
                      <a:pt x="158" y="821"/>
                    </a:lnTo>
                    <a:lnTo>
                      <a:pt x="106" y="821"/>
                    </a:lnTo>
                    <a:lnTo>
                      <a:pt x="86" y="816"/>
                    </a:lnTo>
                    <a:lnTo>
                      <a:pt x="60" y="806"/>
                    </a:lnTo>
                    <a:lnTo>
                      <a:pt x="39" y="791"/>
                    </a:lnTo>
                    <a:lnTo>
                      <a:pt x="23" y="772"/>
                    </a:lnTo>
                    <a:lnTo>
                      <a:pt x="11" y="748"/>
                    </a:lnTo>
                    <a:lnTo>
                      <a:pt x="5" y="721"/>
                    </a:lnTo>
                    <a:lnTo>
                      <a:pt x="0" y="679"/>
                    </a:lnTo>
                    <a:lnTo>
                      <a:pt x="1" y="637"/>
                    </a:lnTo>
                    <a:lnTo>
                      <a:pt x="8" y="595"/>
                    </a:lnTo>
                    <a:lnTo>
                      <a:pt x="25" y="525"/>
                    </a:lnTo>
                    <a:lnTo>
                      <a:pt x="49" y="458"/>
                    </a:lnTo>
                    <a:lnTo>
                      <a:pt x="74" y="394"/>
                    </a:lnTo>
                    <a:lnTo>
                      <a:pt x="103" y="330"/>
                    </a:lnTo>
                    <a:lnTo>
                      <a:pt x="158" y="218"/>
                    </a:lnTo>
                    <a:lnTo>
                      <a:pt x="219" y="112"/>
                    </a:lnTo>
                    <a:lnTo>
                      <a:pt x="283" y="7"/>
                    </a:lnTo>
                    <a:lnTo>
                      <a:pt x="287" y="5"/>
                    </a:lnTo>
                    <a:lnTo>
                      <a:pt x="288" y="2"/>
                    </a:lnTo>
                    <a:lnTo>
                      <a:pt x="292" y="2"/>
                    </a:lnTo>
                    <a:lnTo>
                      <a:pt x="398" y="0"/>
                    </a:lnTo>
                    <a:lnTo>
                      <a:pt x="395" y="7"/>
                    </a:lnTo>
                    <a:lnTo>
                      <a:pt x="393" y="14"/>
                    </a:lnTo>
                    <a:lnTo>
                      <a:pt x="363" y="85"/>
                    </a:lnTo>
                    <a:lnTo>
                      <a:pt x="336" y="159"/>
                    </a:lnTo>
                    <a:lnTo>
                      <a:pt x="316" y="235"/>
                    </a:lnTo>
                    <a:lnTo>
                      <a:pt x="309" y="281"/>
                    </a:lnTo>
                    <a:lnTo>
                      <a:pt x="305" y="326"/>
                    </a:lnTo>
                    <a:lnTo>
                      <a:pt x="309" y="374"/>
                    </a:lnTo>
                    <a:lnTo>
                      <a:pt x="317" y="402"/>
                    </a:lnTo>
                    <a:lnTo>
                      <a:pt x="331" y="426"/>
                    </a:lnTo>
                    <a:lnTo>
                      <a:pt x="349" y="446"/>
                    </a:lnTo>
                    <a:lnTo>
                      <a:pt x="371" y="460"/>
                    </a:lnTo>
                    <a:lnTo>
                      <a:pt x="398" y="470"/>
                    </a:lnTo>
                    <a:lnTo>
                      <a:pt x="427" y="473"/>
                    </a:lnTo>
                    <a:lnTo>
                      <a:pt x="478" y="468"/>
                    </a:lnTo>
                    <a:lnTo>
                      <a:pt x="528" y="458"/>
                    </a:lnTo>
                    <a:lnTo>
                      <a:pt x="576" y="441"/>
                    </a:lnTo>
                    <a:lnTo>
                      <a:pt x="655" y="406"/>
                    </a:lnTo>
                    <a:lnTo>
                      <a:pt x="731" y="363"/>
                    </a:lnTo>
                    <a:lnTo>
                      <a:pt x="805" y="318"/>
                    </a:lnTo>
                    <a:lnTo>
                      <a:pt x="902" y="250"/>
                    </a:lnTo>
                    <a:lnTo>
                      <a:pt x="996" y="178"/>
                    </a:lnTo>
                    <a:lnTo>
                      <a:pt x="1089" y="102"/>
                    </a:lnTo>
                    <a:lnTo>
                      <a:pt x="1179" y="24"/>
                    </a:lnTo>
                    <a:lnTo>
                      <a:pt x="1192" y="12"/>
                    </a:lnTo>
                    <a:lnTo>
                      <a:pt x="1202" y="5"/>
                    </a:lnTo>
                    <a:lnTo>
                      <a:pt x="1212" y="2"/>
                    </a:lnTo>
                    <a:lnTo>
                      <a:pt x="122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 name="Freeform 7"/>
              <p:cNvSpPr>
                <a:spLocks/>
              </p:cNvSpPr>
              <p:nvPr/>
            </p:nvSpPr>
            <p:spPr bwMode="auto">
              <a:xfrm>
                <a:off x="5030" y="1007"/>
                <a:ext cx="1209" cy="778"/>
              </a:xfrm>
              <a:custGeom>
                <a:avLst/>
                <a:gdLst>
                  <a:gd name="T0" fmla="*/ 1103 w 1209"/>
                  <a:gd name="T1" fmla="*/ 0 h 778"/>
                  <a:gd name="T2" fmla="*/ 1133 w 1209"/>
                  <a:gd name="T3" fmla="*/ 8 h 778"/>
                  <a:gd name="T4" fmla="*/ 1175 w 1209"/>
                  <a:gd name="T5" fmla="*/ 37 h 778"/>
                  <a:gd name="T6" fmla="*/ 1199 w 1209"/>
                  <a:gd name="T7" fmla="*/ 77 h 778"/>
                  <a:gd name="T8" fmla="*/ 1209 w 1209"/>
                  <a:gd name="T9" fmla="*/ 150 h 778"/>
                  <a:gd name="T10" fmla="*/ 1197 w 1209"/>
                  <a:gd name="T11" fmla="*/ 243 h 778"/>
                  <a:gd name="T12" fmla="*/ 1157 w 1209"/>
                  <a:gd name="T13" fmla="*/ 373 h 778"/>
                  <a:gd name="T14" fmla="*/ 1103 w 1209"/>
                  <a:gd name="T15" fmla="*/ 498 h 778"/>
                  <a:gd name="T16" fmla="*/ 1007 w 1209"/>
                  <a:gd name="T17" fmla="*/ 682 h 778"/>
                  <a:gd name="T18" fmla="*/ 951 w 1209"/>
                  <a:gd name="T19" fmla="*/ 775 h 778"/>
                  <a:gd name="T20" fmla="*/ 944 w 1209"/>
                  <a:gd name="T21" fmla="*/ 778 h 778"/>
                  <a:gd name="T22" fmla="*/ 833 w 1209"/>
                  <a:gd name="T23" fmla="*/ 778 h 778"/>
                  <a:gd name="T24" fmla="*/ 838 w 1209"/>
                  <a:gd name="T25" fmla="*/ 756 h 778"/>
                  <a:gd name="T26" fmla="*/ 883 w 1209"/>
                  <a:gd name="T27" fmla="*/ 630 h 778"/>
                  <a:gd name="T28" fmla="*/ 903 w 1209"/>
                  <a:gd name="T29" fmla="*/ 520 h 778"/>
                  <a:gd name="T30" fmla="*/ 897 w 1209"/>
                  <a:gd name="T31" fmla="*/ 435 h 778"/>
                  <a:gd name="T32" fmla="*/ 868 w 1209"/>
                  <a:gd name="T33" fmla="*/ 383 h 778"/>
                  <a:gd name="T34" fmla="*/ 819 w 1209"/>
                  <a:gd name="T35" fmla="*/ 354 h 778"/>
                  <a:gd name="T36" fmla="*/ 743 w 1209"/>
                  <a:gd name="T37" fmla="*/ 351 h 778"/>
                  <a:gd name="T38" fmla="*/ 655 w 1209"/>
                  <a:gd name="T39" fmla="*/ 373 h 778"/>
                  <a:gd name="T40" fmla="*/ 532 w 1209"/>
                  <a:gd name="T41" fmla="*/ 429 h 778"/>
                  <a:gd name="T42" fmla="*/ 415 w 1209"/>
                  <a:gd name="T43" fmla="*/ 498 h 778"/>
                  <a:gd name="T44" fmla="*/ 231 w 1209"/>
                  <a:gd name="T45" fmla="*/ 628 h 778"/>
                  <a:gd name="T46" fmla="*/ 59 w 1209"/>
                  <a:gd name="T47" fmla="*/ 771 h 778"/>
                  <a:gd name="T48" fmla="*/ 49 w 1209"/>
                  <a:gd name="T49" fmla="*/ 776 h 778"/>
                  <a:gd name="T50" fmla="*/ 3 w 1209"/>
                  <a:gd name="T51" fmla="*/ 778 h 778"/>
                  <a:gd name="T52" fmla="*/ 0 w 1209"/>
                  <a:gd name="T53" fmla="*/ 776 h 778"/>
                  <a:gd name="T54" fmla="*/ 118 w 1209"/>
                  <a:gd name="T55" fmla="*/ 657 h 778"/>
                  <a:gd name="T56" fmla="*/ 304 w 1209"/>
                  <a:gd name="T57" fmla="*/ 476 h 778"/>
                  <a:gd name="T58" fmla="*/ 498 w 1209"/>
                  <a:gd name="T59" fmla="*/ 310 h 778"/>
                  <a:gd name="T60" fmla="*/ 704 w 1209"/>
                  <a:gd name="T61" fmla="*/ 158 h 778"/>
                  <a:gd name="T62" fmla="*/ 822 w 1209"/>
                  <a:gd name="T63" fmla="*/ 86 h 778"/>
                  <a:gd name="T64" fmla="*/ 949 w 1209"/>
                  <a:gd name="T65" fmla="*/ 28 h 778"/>
                  <a:gd name="T66" fmla="*/ 1050 w 1209"/>
                  <a:gd name="T67" fmla="*/ 1 h 778"/>
                  <a:gd name="T68" fmla="*/ 1054 w 1209"/>
                  <a:gd name="T69" fmla="*/ 0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09" h="778">
                    <a:moveTo>
                      <a:pt x="1054" y="0"/>
                    </a:moveTo>
                    <a:lnTo>
                      <a:pt x="1103" y="0"/>
                    </a:lnTo>
                    <a:lnTo>
                      <a:pt x="1118" y="3"/>
                    </a:lnTo>
                    <a:lnTo>
                      <a:pt x="1133" y="8"/>
                    </a:lnTo>
                    <a:lnTo>
                      <a:pt x="1157" y="20"/>
                    </a:lnTo>
                    <a:lnTo>
                      <a:pt x="1175" y="37"/>
                    </a:lnTo>
                    <a:lnTo>
                      <a:pt x="1191" y="55"/>
                    </a:lnTo>
                    <a:lnTo>
                      <a:pt x="1199" y="77"/>
                    </a:lnTo>
                    <a:lnTo>
                      <a:pt x="1206" y="103"/>
                    </a:lnTo>
                    <a:lnTo>
                      <a:pt x="1209" y="150"/>
                    </a:lnTo>
                    <a:lnTo>
                      <a:pt x="1206" y="197"/>
                    </a:lnTo>
                    <a:lnTo>
                      <a:pt x="1197" y="243"/>
                    </a:lnTo>
                    <a:lnTo>
                      <a:pt x="1180" y="309"/>
                    </a:lnTo>
                    <a:lnTo>
                      <a:pt x="1157" y="373"/>
                    </a:lnTo>
                    <a:lnTo>
                      <a:pt x="1132" y="437"/>
                    </a:lnTo>
                    <a:lnTo>
                      <a:pt x="1103" y="498"/>
                    </a:lnTo>
                    <a:lnTo>
                      <a:pt x="1057" y="591"/>
                    </a:lnTo>
                    <a:lnTo>
                      <a:pt x="1007" y="682"/>
                    </a:lnTo>
                    <a:lnTo>
                      <a:pt x="952" y="771"/>
                    </a:lnTo>
                    <a:lnTo>
                      <a:pt x="951" y="775"/>
                    </a:lnTo>
                    <a:lnTo>
                      <a:pt x="947" y="776"/>
                    </a:lnTo>
                    <a:lnTo>
                      <a:pt x="944" y="778"/>
                    </a:lnTo>
                    <a:lnTo>
                      <a:pt x="834" y="778"/>
                    </a:lnTo>
                    <a:lnTo>
                      <a:pt x="833" y="778"/>
                    </a:lnTo>
                    <a:lnTo>
                      <a:pt x="831" y="776"/>
                    </a:lnTo>
                    <a:lnTo>
                      <a:pt x="838" y="756"/>
                    </a:lnTo>
                    <a:lnTo>
                      <a:pt x="863" y="694"/>
                    </a:lnTo>
                    <a:lnTo>
                      <a:pt x="883" y="630"/>
                    </a:lnTo>
                    <a:lnTo>
                      <a:pt x="898" y="564"/>
                    </a:lnTo>
                    <a:lnTo>
                      <a:pt x="903" y="520"/>
                    </a:lnTo>
                    <a:lnTo>
                      <a:pt x="903" y="478"/>
                    </a:lnTo>
                    <a:lnTo>
                      <a:pt x="897" y="435"/>
                    </a:lnTo>
                    <a:lnTo>
                      <a:pt x="885" y="407"/>
                    </a:lnTo>
                    <a:lnTo>
                      <a:pt x="868" y="383"/>
                    </a:lnTo>
                    <a:lnTo>
                      <a:pt x="846" y="366"/>
                    </a:lnTo>
                    <a:lnTo>
                      <a:pt x="819" y="354"/>
                    </a:lnTo>
                    <a:lnTo>
                      <a:pt x="789" y="349"/>
                    </a:lnTo>
                    <a:lnTo>
                      <a:pt x="743" y="351"/>
                    </a:lnTo>
                    <a:lnTo>
                      <a:pt x="699" y="359"/>
                    </a:lnTo>
                    <a:lnTo>
                      <a:pt x="655" y="373"/>
                    </a:lnTo>
                    <a:lnTo>
                      <a:pt x="593" y="398"/>
                    </a:lnTo>
                    <a:lnTo>
                      <a:pt x="532" y="429"/>
                    </a:lnTo>
                    <a:lnTo>
                      <a:pt x="473" y="462"/>
                    </a:lnTo>
                    <a:lnTo>
                      <a:pt x="415" y="498"/>
                    </a:lnTo>
                    <a:lnTo>
                      <a:pt x="322" y="562"/>
                    </a:lnTo>
                    <a:lnTo>
                      <a:pt x="231" y="628"/>
                    </a:lnTo>
                    <a:lnTo>
                      <a:pt x="145" y="699"/>
                    </a:lnTo>
                    <a:lnTo>
                      <a:pt x="59" y="771"/>
                    </a:lnTo>
                    <a:lnTo>
                      <a:pt x="54" y="775"/>
                    </a:lnTo>
                    <a:lnTo>
                      <a:pt x="49" y="776"/>
                    </a:lnTo>
                    <a:lnTo>
                      <a:pt x="42" y="778"/>
                    </a:lnTo>
                    <a:lnTo>
                      <a:pt x="3" y="778"/>
                    </a:lnTo>
                    <a:lnTo>
                      <a:pt x="3" y="778"/>
                    </a:lnTo>
                    <a:lnTo>
                      <a:pt x="0" y="776"/>
                    </a:lnTo>
                    <a:lnTo>
                      <a:pt x="25" y="749"/>
                    </a:lnTo>
                    <a:lnTo>
                      <a:pt x="118" y="657"/>
                    </a:lnTo>
                    <a:lnTo>
                      <a:pt x="211" y="564"/>
                    </a:lnTo>
                    <a:lnTo>
                      <a:pt x="304" y="476"/>
                    </a:lnTo>
                    <a:lnTo>
                      <a:pt x="398" y="391"/>
                    </a:lnTo>
                    <a:lnTo>
                      <a:pt x="498" y="310"/>
                    </a:lnTo>
                    <a:lnTo>
                      <a:pt x="599" y="233"/>
                    </a:lnTo>
                    <a:lnTo>
                      <a:pt x="704" y="158"/>
                    </a:lnTo>
                    <a:lnTo>
                      <a:pt x="763" y="121"/>
                    </a:lnTo>
                    <a:lnTo>
                      <a:pt x="822" y="86"/>
                    </a:lnTo>
                    <a:lnTo>
                      <a:pt x="885" y="55"/>
                    </a:lnTo>
                    <a:lnTo>
                      <a:pt x="949" y="28"/>
                    </a:lnTo>
                    <a:lnTo>
                      <a:pt x="1000" y="12"/>
                    </a:lnTo>
                    <a:lnTo>
                      <a:pt x="1050" y="1"/>
                    </a:lnTo>
                    <a:lnTo>
                      <a:pt x="1052" y="1"/>
                    </a:lnTo>
                    <a:lnTo>
                      <a:pt x="105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 name="Freeform 8"/>
              <p:cNvSpPr>
                <a:spLocks/>
              </p:cNvSpPr>
              <p:nvPr/>
            </p:nvSpPr>
            <p:spPr bwMode="auto">
              <a:xfrm>
                <a:off x="1052" y="1559"/>
                <a:ext cx="492" cy="863"/>
              </a:xfrm>
              <a:custGeom>
                <a:avLst/>
                <a:gdLst>
                  <a:gd name="T0" fmla="*/ 377 w 492"/>
                  <a:gd name="T1" fmla="*/ 0 h 863"/>
                  <a:gd name="T2" fmla="*/ 431 w 492"/>
                  <a:gd name="T3" fmla="*/ 0 h 863"/>
                  <a:gd name="T4" fmla="*/ 458 w 492"/>
                  <a:gd name="T5" fmla="*/ 5 h 863"/>
                  <a:gd name="T6" fmla="*/ 485 w 492"/>
                  <a:gd name="T7" fmla="*/ 13 h 863"/>
                  <a:gd name="T8" fmla="*/ 488 w 492"/>
                  <a:gd name="T9" fmla="*/ 13 h 863"/>
                  <a:gd name="T10" fmla="*/ 490 w 492"/>
                  <a:gd name="T11" fmla="*/ 15 h 863"/>
                  <a:gd name="T12" fmla="*/ 492 w 492"/>
                  <a:gd name="T13" fmla="*/ 18 h 863"/>
                  <a:gd name="T14" fmla="*/ 492 w 492"/>
                  <a:gd name="T15" fmla="*/ 22 h 863"/>
                  <a:gd name="T16" fmla="*/ 465 w 492"/>
                  <a:gd name="T17" fmla="*/ 172 h 863"/>
                  <a:gd name="T18" fmla="*/ 465 w 492"/>
                  <a:gd name="T19" fmla="*/ 175 h 863"/>
                  <a:gd name="T20" fmla="*/ 465 w 492"/>
                  <a:gd name="T21" fmla="*/ 177 h 863"/>
                  <a:gd name="T22" fmla="*/ 449 w 492"/>
                  <a:gd name="T23" fmla="*/ 172 h 863"/>
                  <a:gd name="T24" fmla="*/ 417 w 492"/>
                  <a:gd name="T25" fmla="*/ 162 h 863"/>
                  <a:gd name="T26" fmla="*/ 383 w 492"/>
                  <a:gd name="T27" fmla="*/ 162 h 863"/>
                  <a:gd name="T28" fmla="*/ 365 w 492"/>
                  <a:gd name="T29" fmla="*/ 165 h 863"/>
                  <a:gd name="T30" fmla="*/ 350 w 492"/>
                  <a:gd name="T31" fmla="*/ 174 h 863"/>
                  <a:gd name="T32" fmla="*/ 336 w 492"/>
                  <a:gd name="T33" fmla="*/ 186 h 863"/>
                  <a:gd name="T34" fmla="*/ 326 w 492"/>
                  <a:gd name="T35" fmla="*/ 201 h 863"/>
                  <a:gd name="T36" fmla="*/ 318 w 492"/>
                  <a:gd name="T37" fmla="*/ 226 h 863"/>
                  <a:gd name="T38" fmla="*/ 312 w 492"/>
                  <a:gd name="T39" fmla="*/ 250 h 863"/>
                  <a:gd name="T40" fmla="*/ 297 w 492"/>
                  <a:gd name="T41" fmla="*/ 334 h 863"/>
                  <a:gd name="T42" fmla="*/ 437 w 492"/>
                  <a:gd name="T43" fmla="*/ 334 h 863"/>
                  <a:gd name="T44" fmla="*/ 426 w 492"/>
                  <a:gd name="T45" fmla="*/ 407 h 863"/>
                  <a:gd name="T46" fmla="*/ 414 w 492"/>
                  <a:gd name="T47" fmla="*/ 481 h 863"/>
                  <a:gd name="T48" fmla="*/ 412 w 492"/>
                  <a:gd name="T49" fmla="*/ 484 h 863"/>
                  <a:gd name="T50" fmla="*/ 410 w 492"/>
                  <a:gd name="T51" fmla="*/ 488 h 863"/>
                  <a:gd name="T52" fmla="*/ 407 w 492"/>
                  <a:gd name="T53" fmla="*/ 490 h 863"/>
                  <a:gd name="T54" fmla="*/ 402 w 492"/>
                  <a:gd name="T55" fmla="*/ 490 h 863"/>
                  <a:gd name="T56" fmla="*/ 280 w 492"/>
                  <a:gd name="T57" fmla="*/ 490 h 863"/>
                  <a:gd name="T58" fmla="*/ 277 w 492"/>
                  <a:gd name="T59" fmla="*/ 490 h 863"/>
                  <a:gd name="T60" fmla="*/ 274 w 492"/>
                  <a:gd name="T61" fmla="*/ 491 h 863"/>
                  <a:gd name="T62" fmla="*/ 272 w 492"/>
                  <a:gd name="T63" fmla="*/ 493 h 863"/>
                  <a:gd name="T64" fmla="*/ 270 w 492"/>
                  <a:gd name="T65" fmla="*/ 498 h 863"/>
                  <a:gd name="T66" fmla="*/ 215 w 492"/>
                  <a:gd name="T67" fmla="*/ 822 h 863"/>
                  <a:gd name="T68" fmla="*/ 209 w 492"/>
                  <a:gd name="T69" fmla="*/ 856 h 863"/>
                  <a:gd name="T70" fmla="*/ 208 w 492"/>
                  <a:gd name="T71" fmla="*/ 859 h 863"/>
                  <a:gd name="T72" fmla="*/ 206 w 492"/>
                  <a:gd name="T73" fmla="*/ 861 h 863"/>
                  <a:gd name="T74" fmla="*/ 203 w 492"/>
                  <a:gd name="T75" fmla="*/ 863 h 863"/>
                  <a:gd name="T76" fmla="*/ 7 w 492"/>
                  <a:gd name="T77" fmla="*/ 863 h 863"/>
                  <a:gd name="T78" fmla="*/ 69 w 492"/>
                  <a:gd name="T79" fmla="*/ 490 h 863"/>
                  <a:gd name="T80" fmla="*/ 0 w 492"/>
                  <a:gd name="T81" fmla="*/ 490 h 863"/>
                  <a:gd name="T82" fmla="*/ 0 w 492"/>
                  <a:gd name="T83" fmla="*/ 481 h 863"/>
                  <a:gd name="T84" fmla="*/ 12 w 492"/>
                  <a:gd name="T85" fmla="*/ 419 h 863"/>
                  <a:gd name="T86" fmla="*/ 25 w 492"/>
                  <a:gd name="T87" fmla="*/ 334 h 863"/>
                  <a:gd name="T88" fmla="*/ 96 w 492"/>
                  <a:gd name="T89" fmla="*/ 334 h 863"/>
                  <a:gd name="T90" fmla="*/ 106 w 492"/>
                  <a:gd name="T91" fmla="*/ 280 h 863"/>
                  <a:gd name="T92" fmla="*/ 117 w 492"/>
                  <a:gd name="T93" fmla="*/ 228 h 863"/>
                  <a:gd name="T94" fmla="*/ 130 w 492"/>
                  <a:gd name="T95" fmla="*/ 177 h 863"/>
                  <a:gd name="T96" fmla="*/ 147 w 492"/>
                  <a:gd name="T97" fmla="*/ 140 h 863"/>
                  <a:gd name="T98" fmla="*/ 169 w 492"/>
                  <a:gd name="T99" fmla="*/ 108 h 863"/>
                  <a:gd name="T100" fmla="*/ 198 w 492"/>
                  <a:gd name="T101" fmla="*/ 81 h 863"/>
                  <a:gd name="T102" fmla="*/ 230 w 492"/>
                  <a:gd name="T103" fmla="*/ 56 h 863"/>
                  <a:gd name="T104" fmla="*/ 275 w 492"/>
                  <a:gd name="T105" fmla="*/ 29 h 863"/>
                  <a:gd name="T106" fmla="*/ 326 w 492"/>
                  <a:gd name="T107" fmla="*/ 8 h 863"/>
                  <a:gd name="T108" fmla="*/ 377 w 492"/>
                  <a:gd name="T109" fmla="*/ 0 h 8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92" h="863">
                    <a:moveTo>
                      <a:pt x="377" y="0"/>
                    </a:moveTo>
                    <a:lnTo>
                      <a:pt x="431" y="0"/>
                    </a:lnTo>
                    <a:lnTo>
                      <a:pt x="458" y="5"/>
                    </a:lnTo>
                    <a:lnTo>
                      <a:pt x="485" y="13"/>
                    </a:lnTo>
                    <a:lnTo>
                      <a:pt x="488" y="13"/>
                    </a:lnTo>
                    <a:lnTo>
                      <a:pt x="490" y="15"/>
                    </a:lnTo>
                    <a:lnTo>
                      <a:pt x="492" y="18"/>
                    </a:lnTo>
                    <a:lnTo>
                      <a:pt x="492" y="22"/>
                    </a:lnTo>
                    <a:lnTo>
                      <a:pt x="465" y="172"/>
                    </a:lnTo>
                    <a:lnTo>
                      <a:pt x="465" y="175"/>
                    </a:lnTo>
                    <a:lnTo>
                      <a:pt x="465" y="177"/>
                    </a:lnTo>
                    <a:lnTo>
                      <a:pt x="449" y="172"/>
                    </a:lnTo>
                    <a:lnTo>
                      <a:pt x="417" y="162"/>
                    </a:lnTo>
                    <a:lnTo>
                      <a:pt x="383" y="162"/>
                    </a:lnTo>
                    <a:lnTo>
                      <a:pt x="365" y="165"/>
                    </a:lnTo>
                    <a:lnTo>
                      <a:pt x="350" y="174"/>
                    </a:lnTo>
                    <a:lnTo>
                      <a:pt x="336" y="186"/>
                    </a:lnTo>
                    <a:lnTo>
                      <a:pt x="326" y="201"/>
                    </a:lnTo>
                    <a:lnTo>
                      <a:pt x="318" y="226"/>
                    </a:lnTo>
                    <a:lnTo>
                      <a:pt x="312" y="250"/>
                    </a:lnTo>
                    <a:lnTo>
                      <a:pt x="297" y="334"/>
                    </a:lnTo>
                    <a:lnTo>
                      <a:pt x="437" y="334"/>
                    </a:lnTo>
                    <a:lnTo>
                      <a:pt x="426" y="407"/>
                    </a:lnTo>
                    <a:lnTo>
                      <a:pt x="414" y="481"/>
                    </a:lnTo>
                    <a:lnTo>
                      <a:pt x="412" y="484"/>
                    </a:lnTo>
                    <a:lnTo>
                      <a:pt x="410" y="488"/>
                    </a:lnTo>
                    <a:lnTo>
                      <a:pt x="407" y="490"/>
                    </a:lnTo>
                    <a:lnTo>
                      <a:pt x="402" y="490"/>
                    </a:lnTo>
                    <a:lnTo>
                      <a:pt x="280" y="490"/>
                    </a:lnTo>
                    <a:lnTo>
                      <a:pt x="277" y="490"/>
                    </a:lnTo>
                    <a:lnTo>
                      <a:pt x="274" y="491"/>
                    </a:lnTo>
                    <a:lnTo>
                      <a:pt x="272" y="493"/>
                    </a:lnTo>
                    <a:lnTo>
                      <a:pt x="270" y="498"/>
                    </a:lnTo>
                    <a:lnTo>
                      <a:pt x="215" y="822"/>
                    </a:lnTo>
                    <a:lnTo>
                      <a:pt x="209" y="856"/>
                    </a:lnTo>
                    <a:lnTo>
                      <a:pt x="208" y="859"/>
                    </a:lnTo>
                    <a:lnTo>
                      <a:pt x="206" y="861"/>
                    </a:lnTo>
                    <a:lnTo>
                      <a:pt x="203" y="863"/>
                    </a:lnTo>
                    <a:lnTo>
                      <a:pt x="7" y="863"/>
                    </a:lnTo>
                    <a:lnTo>
                      <a:pt x="69" y="490"/>
                    </a:lnTo>
                    <a:lnTo>
                      <a:pt x="0" y="490"/>
                    </a:lnTo>
                    <a:lnTo>
                      <a:pt x="0" y="481"/>
                    </a:lnTo>
                    <a:lnTo>
                      <a:pt x="12" y="419"/>
                    </a:lnTo>
                    <a:lnTo>
                      <a:pt x="25" y="334"/>
                    </a:lnTo>
                    <a:lnTo>
                      <a:pt x="96" y="334"/>
                    </a:lnTo>
                    <a:lnTo>
                      <a:pt x="106" y="280"/>
                    </a:lnTo>
                    <a:lnTo>
                      <a:pt x="117" y="228"/>
                    </a:lnTo>
                    <a:lnTo>
                      <a:pt x="130" y="177"/>
                    </a:lnTo>
                    <a:lnTo>
                      <a:pt x="147" y="140"/>
                    </a:lnTo>
                    <a:lnTo>
                      <a:pt x="169" y="108"/>
                    </a:lnTo>
                    <a:lnTo>
                      <a:pt x="198" y="81"/>
                    </a:lnTo>
                    <a:lnTo>
                      <a:pt x="230" y="56"/>
                    </a:lnTo>
                    <a:lnTo>
                      <a:pt x="275" y="29"/>
                    </a:lnTo>
                    <a:lnTo>
                      <a:pt x="326" y="8"/>
                    </a:lnTo>
                    <a:lnTo>
                      <a:pt x="37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 name="Freeform 9"/>
              <p:cNvSpPr>
                <a:spLocks/>
              </p:cNvSpPr>
              <p:nvPr/>
            </p:nvSpPr>
            <p:spPr bwMode="auto">
              <a:xfrm>
                <a:off x="6214" y="1724"/>
                <a:ext cx="405" cy="686"/>
              </a:xfrm>
              <a:custGeom>
                <a:avLst/>
                <a:gdLst>
                  <a:gd name="T0" fmla="*/ 118 w 405"/>
                  <a:gd name="T1" fmla="*/ 0 h 686"/>
                  <a:gd name="T2" fmla="*/ 319 w 405"/>
                  <a:gd name="T3" fmla="*/ 0 h 686"/>
                  <a:gd name="T4" fmla="*/ 294 w 405"/>
                  <a:gd name="T5" fmla="*/ 157 h 686"/>
                  <a:gd name="T6" fmla="*/ 405 w 405"/>
                  <a:gd name="T7" fmla="*/ 157 h 686"/>
                  <a:gd name="T8" fmla="*/ 405 w 405"/>
                  <a:gd name="T9" fmla="*/ 168 h 686"/>
                  <a:gd name="T10" fmla="*/ 395 w 405"/>
                  <a:gd name="T11" fmla="*/ 230 h 686"/>
                  <a:gd name="T12" fmla="*/ 380 w 405"/>
                  <a:gd name="T13" fmla="*/ 313 h 686"/>
                  <a:gd name="T14" fmla="*/ 370 w 405"/>
                  <a:gd name="T15" fmla="*/ 313 h 686"/>
                  <a:gd name="T16" fmla="*/ 275 w 405"/>
                  <a:gd name="T17" fmla="*/ 313 h 686"/>
                  <a:gd name="T18" fmla="*/ 272 w 405"/>
                  <a:gd name="T19" fmla="*/ 313 h 686"/>
                  <a:gd name="T20" fmla="*/ 268 w 405"/>
                  <a:gd name="T21" fmla="*/ 314 h 686"/>
                  <a:gd name="T22" fmla="*/ 267 w 405"/>
                  <a:gd name="T23" fmla="*/ 316 h 686"/>
                  <a:gd name="T24" fmla="*/ 265 w 405"/>
                  <a:gd name="T25" fmla="*/ 321 h 686"/>
                  <a:gd name="T26" fmla="*/ 208 w 405"/>
                  <a:gd name="T27" fmla="*/ 661 h 686"/>
                  <a:gd name="T28" fmla="*/ 204 w 405"/>
                  <a:gd name="T29" fmla="*/ 686 h 686"/>
                  <a:gd name="T30" fmla="*/ 2 w 405"/>
                  <a:gd name="T31" fmla="*/ 686 h 686"/>
                  <a:gd name="T32" fmla="*/ 66 w 405"/>
                  <a:gd name="T33" fmla="*/ 313 h 686"/>
                  <a:gd name="T34" fmla="*/ 0 w 405"/>
                  <a:gd name="T35" fmla="*/ 313 h 686"/>
                  <a:gd name="T36" fmla="*/ 27 w 405"/>
                  <a:gd name="T37" fmla="*/ 157 h 686"/>
                  <a:gd name="T38" fmla="*/ 91 w 405"/>
                  <a:gd name="T39" fmla="*/ 157 h 686"/>
                  <a:gd name="T40" fmla="*/ 118 w 405"/>
                  <a:gd name="T41" fmla="*/ 0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5" h="686">
                    <a:moveTo>
                      <a:pt x="118" y="0"/>
                    </a:moveTo>
                    <a:lnTo>
                      <a:pt x="319" y="0"/>
                    </a:lnTo>
                    <a:lnTo>
                      <a:pt x="294" y="157"/>
                    </a:lnTo>
                    <a:lnTo>
                      <a:pt x="405" y="157"/>
                    </a:lnTo>
                    <a:lnTo>
                      <a:pt x="405" y="168"/>
                    </a:lnTo>
                    <a:lnTo>
                      <a:pt x="395" y="230"/>
                    </a:lnTo>
                    <a:lnTo>
                      <a:pt x="380" y="313"/>
                    </a:lnTo>
                    <a:lnTo>
                      <a:pt x="370" y="313"/>
                    </a:lnTo>
                    <a:lnTo>
                      <a:pt x="275" y="313"/>
                    </a:lnTo>
                    <a:lnTo>
                      <a:pt x="272" y="313"/>
                    </a:lnTo>
                    <a:lnTo>
                      <a:pt x="268" y="314"/>
                    </a:lnTo>
                    <a:lnTo>
                      <a:pt x="267" y="316"/>
                    </a:lnTo>
                    <a:lnTo>
                      <a:pt x="265" y="321"/>
                    </a:lnTo>
                    <a:lnTo>
                      <a:pt x="208" y="661"/>
                    </a:lnTo>
                    <a:lnTo>
                      <a:pt x="204" y="686"/>
                    </a:lnTo>
                    <a:lnTo>
                      <a:pt x="2" y="686"/>
                    </a:lnTo>
                    <a:lnTo>
                      <a:pt x="66" y="313"/>
                    </a:lnTo>
                    <a:lnTo>
                      <a:pt x="0" y="313"/>
                    </a:lnTo>
                    <a:lnTo>
                      <a:pt x="27" y="157"/>
                    </a:lnTo>
                    <a:lnTo>
                      <a:pt x="91" y="157"/>
                    </a:lnTo>
                    <a:lnTo>
                      <a:pt x="1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 name="Freeform 10"/>
              <p:cNvSpPr>
                <a:spLocks noEditPoints="1"/>
              </p:cNvSpPr>
              <p:nvPr/>
            </p:nvSpPr>
            <p:spPr bwMode="auto">
              <a:xfrm>
                <a:off x="3802" y="1555"/>
                <a:ext cx="709" cy="873"/>
              </a:xfrm>
              <a:custGeom>
                <a:avLst/>
                <a:gdLst>
                  <a:gd name="T0" fmla="*/ 361 w 709"/>
                  <a:gd name="T1" fmla="*/ 475 h 873"/>
                  <a:gd name="T2" fmla="*/ 302 w 709"/>
                  <a:gd name="T3" fmla="*/ 497 h 873"/>
                  <a:gd name="T4" fmla="*/ 257 w 709"/>
                  <a:gd name="T5" fmla="*/ 543 h 873"/>
                  <a:gd name="T6" fmla="*/ 236 w 709"/>
                  <a:gd name="T7" fmla="*/ 608 h 873"/>
                  <a:gd name="T8" fmla="*/ 248 w 709"/>
                  <a:gd name="T9" fmla="*/ 661 h 873"/>
                  <a:gd name="T10" fmla="*/ 289 w 709"/>
                  <a:gd name="T11" fmla="*/ 698 h 873"/>
                  <a:gd name="T12" fmla="*/ 348 w 709"/>
                  <a:gd name="T13" fmla="*/ 710 h 873"/>
                  <a:gd name="T14" fmla="*/ 417 w 709"/>
                  <a:gd name="T15" fmla="*/ 694 h 873"/>
                  <a:gd name="T16" fmla="*/ 469 w 709"/>
                  <a:gd name="T17" fmla="*/ 654 h 873"/>
                  <a:gd name="T18" fmla="*/ 496 w 709"/>
                  <a:gd name="T19" fmla="*/ 593 h 873"/>
                  <a:gd name="T20" fmla="*/ 495 w 709"/>
                  <a:gd name="T21" fmla="*/ 543 h 873"/>
                  <a:gd name="T22" fmla="*/ 471 w 709"/>
                  <a:gd name="T23" fmla="*/ 502 h 873"/>
                  <a:gd name="T24" fmla="*/ 429 w 709"/>
                  <a:gd name="T25" fmla="*/ 478 h 873"/>
                  <a:gd name="T26" fmla="*/ 145 w 709"/>
                  <a:gd name="T27" fmla="*/ 0 h 873"/>
                  <a:gd name="T28" fmla="*/ 282 w 709"/>
                  <a:gd name="T29" fmla="*/ 377 h 873"/>
                  <a:gd name="T30" fmla="*/ 289 w 709"/>
                  <a:gd name="T31" fmla="*/ 372 h 873"/>
                  <a:gd name="T32" fmla="*/ 366 w 709"/>
                  <a:gd name="T33" fmla="*/ 326 h 873"/>
                  <a:gd name="T34" fmla="*/ 453 w 709"/>
                  <a:gd name="T35" fmla="*/ 309 h 873"/>
                  <a:gd name="T36" fmla="*/ 544 w 709"/>
                  <a:gd name="T37" fmla="*/ 318 h 873"/>
                  <a:gd name="T38" fmla="*/ 623 w 709"/>
                  <a:gd name="T39" fmla="*/ 358 h 873"/>
                  <a:gd name="T40" fmla="*/ 677 w 709"/>
                  <a:gd name="T41" fmla="*/ 418 h 873"/>
                  <a:gd name="T42" fmla="*/ 704 w 709"/>
                  <a:gd name="T43" fmla="*/ 490 h 873"/>
                  <a:gd name="T44" fmla="*/ 706 w 709"/>
                  <a:gd name="T45" fmla="*/ 585 h 873"/>
                  <a:gd name="T46" fmla="*/ 672 w 709"/>
                  <a:gd name="T47" fmla="*/ 686 h 873"/>
                  <a:gd name="T48" fmla="*/ 608 w 709"/>
                  <a:gd name="T49" fmla="*/ 774 h 873"/>
                  <a:gd name="T50" fmla="*/ 518 w 709"/>
                  <a:gd name="T51" fmla="*/ 838 h 873"/>
                  <a:gd name="T52" fmla="*/ 410 w 709"/>
                  <a:gd name="T53" fmla="*/ 870 h 873"/>
                  <a:gd name="T54" fmla="*/ 339 w 709"/>
                  <a:gd name="T55" fmla="*/ 872 h 873"/>
                  <a:gd name="T56" fmla="*/ 268 w 709"/>
                  <a:gd name="T57" fmla="*/ 850 h 873"/>
                  <a:gd name="T58" fmla="*/ 246 w 709"/>
                  <a:gd name="T59" fmla="*/ 836 h 873"/>
                  <a:gd name="T60" fmla="*/ 226 w 709"/>
                  <a:gd name="T61" fmla="*/ 814 h 873"/>
                  <a:gd name="T62" fmla="*/ 201 w 709"/>
                  <a:gd name="T63" fmla="*/ 855 h 873"/>
                  <a:gd name="T64" fmla="*/ 145 w 709"/>
                  <a:gd name="T65" fmla="*/ 0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09" h="873">
                    <a:moveTo>
                      <a:pt x="395" y="473"/>
                    </a:moveTo>
                    <a:lnTo>
                      <a:pt x="361" y="475"/>
                    </a:lnTo>
                    <a:lnTo>
                      <a:pt x="331" y="482"/>
                    </a:lnTo>
                    <a:lnTo>
                      <a:pt x="302" y="497"/>
                    </a:lnTo>
                    <a:lnTo>
                      <a:pt x="277" y="517"/>
                    </a:lnTo>
                    <a:lnTo>
                      <a:pt x="257" y="543"/>
                    </a:lnTo>
                    <a:lnTo>
                      <a:pt x="243" y="575"/>
                    </a:lnTo>
                    <a:lnTo>
                      <a:pt x="236" y="608"/>
                    </a:lnTo>
                    <a:lnTo>
                      <a:pt x="240" y="637"/>
                    </a:lnTo>
                    <a:lnTo>
                      <a:pt x="248" y="661"/>
                    </a:lnTo>
                    <a:lnTo>
                      <a:pt x="265" y="683"/>
                    </a:lnTo>
                    <a:lnTo>
                      <a:pt x="289" y="698"/>
                    </a:lnTo>
                    <a:lnTo>
                      <a:pt x="317" y="706"/>
                    </a:lnTo>
                    <a:lnTo>
                      <a:pt x="348" y="710"/>
                    </a:lnTo>
                    <a:lnTo>
                      <a:pt x="385" y="706"/>
                    </a:lnTo>
                    <a:lnTo>
                      <a:pt x="417" y="694"/>
                    </a:lnTo>
                    <a:lnTo>
                      <a:pt x="446" y="678"/>
                    </a:lnTo>
                    <a:lnTo>
                      <a:pt x="469" y="654"/>
                    </a:lnTo>
                    <a:lnTo>
                      <a:pt x="486" y="625"/>
                    </a:lnTo>
                    <a:lnTo>
                      <a:pt x="496" y="593"/>
                    </a:lnTo>
                    <a:lnTo>
                      <a:pt x="498" y="566"/>
                    </a:lnTo>
                    <a:lnTo>
                      <a:pt x="495" y="543"/>
                    </a:lnTo>
                    <a:lnTo>
                      <a:pt x="486" y="521"/>
                    </a:lnTo>
                    <a:lnTo>
                      <a:pt x="471" y="502"/>
                    </a:lnTo>
                    <a:lnTo>
                      <a:pt x="453" y="487"/>
                    </a:lnTo>
                    <a:lnTo>
                      <a:pt x="429" y="478"/>
                    </a:lnTo>
                    <a:lnTo>
                      <a:pt x="395" y="473"/>
                    </a:lnTo>
                    <a:close/>
                    <a:moveTo>
                      <a:pt x="145" y="0"/>
                    </a:moveTo>
                    <a:lnTo>
                      <a:pt x="346" y="0"/>
                    </a:lnTo>
                    <a:lnTo>
                      <a:pt x="282" y="377"/>
                    </a:lnTo>
                    <a:lnTo>
                      <a:pt x="285" y="374"/>
                    </a:lnTo>
                    <a:lnTo>
                      <a:pt x="289" y="372"/>
                    </a:lnTo>
                    <a:lnTo>
                      <a:pt x="326" y="347"/>
                    </a:lnTo>
                    <a:lnTo>
                      <a:pt x="366" y="326"/>
                    </a:lnTo>
                    <a:lnTo>
                      <a:pt x="409" y="315"/>
                    </a:lnTo>
                    <a:lnTo>
                      <a:pt x="453" y="309"/>
                    </a:lnTo>
                    <a:lnTo>
                      <a:pt x="500" y="311"/>
                    </a:lnTo>
                    <a:lnTo>
                      <a:pt x="544" y="318"/>
                    </a:lnTo>
                    <a:lnTo>
                      <a:pt x="586" y="335"/>
                    </a:lnTo>
                    <a:lnTo>
                      <a:pt x="623" y="358"/>
                    </a:lnTo>
                    <a:lnTo>
                      <a:pt x="654" y="385"/>
                    </a:lnTo>
                    <a:lnTo>
                      <a:pt x="677" y="418"/>
                    </a:lnTo>
                    <a:lnTo>
                      <a:pt x="694" y="453"/>
                    </a:lnTo>
                    <a:lnTo>
                      <a:pt x="704" y="490"/>
                    </a:lnTo>
                    <a:lnTo>
                      <a:pt x="709" y="531"/>
                    </a:lnTo>
                    <a:lnTo>
                      <a:pt x="706" y="585"/>
                    </a:lnTo>
                    <a:lnTo>
                      <a:pt x="694" y="637"/>
                    </a:lnTo>
                    <a:lnTo>
                      <a:pt x="672" y="686"/>
                    </a:lnTo>
                    <a:lnTo>
                      <a:pt x="643" y="733"/>
                    </a:lnTo>
                    <a:lnTo>
                      <a:pt x="608" y="774"/>
                    </a:lnTo>
                    <a:lnTo>
                      <a:pt x="566" y="809"/>
                    </a:lnTo>
                    <a:lnTo>
                      <a:pt x="518" y="838"/>
                    </a:lnTo>
                    <a:lnTo>
                      <a:pt x="466" y="858"/>
                    </a:lnTo>
                    <a:lnTo>
                      <a:pt x="410" y="870"/>
                    </a:lnTo>
                    <a:lnTo>
                      <a:pt x="375" y="873"/>
                    </a:lnTo>
                    <a:lnTo>
                      <a:pt x="339" y="872"/>
                    </a:lnTo>
                    <a:lnTo>
                      <a:pt x="304" y="863"/>
                    </a:lnTo>
                    <a:lnTo>
                      <a:pt x="268" y="850"/>
                    </a:lnTo>
                    <a:lnTo>
                      <a:pt x="257" y="845"/>
                    </a:lnTo>
                    <a:lnTo>
                      <a:pt x="246" y="836"/>
                    </a:lnTo>
                    <a:lnTo>
                      <a:pt x="238" y="828"/>
                    </a:lnTo>
                    <a:lnTo>
                      <a:pt x="226" y="814"/>
                    </a:lnTo>
                    <a:lnTo>
                      <a:pt x="211" y="796"/>
                    </a:lnTo>
                    <a:lnTo>
                      <a:pt x="201" y="855"/>
                    </a:lnTo>
                    <a:lnTo>
                      <a:pt x="0" y="855"/>
                    </a:lnTo>
                    <a:lnTo>
                      <a:pt x="14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4" name="Freeform 11"/>
              <p:cNvSpPr>
                <a:spLocks noEditPoints="1"/>
              </p:cNvSpPr>
              <p:nvPr/>
            </p:nvSpPr>
            <p:spPr bwMode="auto">
              <a:xfrm>
                <a:off x="1407" y="1873"/>
                <a:ext cx="753" cy="809"/>
              </a:xfrm>
              <a:custGeom>
                <a:avLst/>
                <a:gdLst>
                  <a:gd name="T0" fmla="*/ 414 w 753"/>
                  <a:gd name="T1" fmla="*/ 164 h 809"/>
                  <a:gd name="T2" fmla="*/ 353 w 753"/>
                  <a:gd name="T3" fmla="*/ 184 h 809"/>
                  <a:gd name="T4" fmla="*/ 307 w 753"/>
                  <a:gd name="T5" fmla="*/ 225 h 809"/>
                  <a:gd name="T6" fmla="*/ 283 w 753"/>
                  <a:gd name="T7" fmla="*/ 284 h 809"/>
                  <a:gd name="T8" fmla="*/ 285 w 753"/>
                  <a:gd name="T9" fmla="*/ 334 h 809"/>
                  <a:gd name="T10" fmla="*/ 311 w 753"/>
                  <a:gd name="T11" fmla="*/ 373 h 809"/>
                  <a:gd name="T12" fmla="*/ 354 w 753"/>
                  <a:gd name="T13" fmla="*/ 395 h 809"/>
                  <a:gd name="T14" fmla="*/ 392 w 753"/>
                  <a:gd name="T15" fmla="*/ 402 h 809"/>
                  <a:gd name="T16" fmla="*/ 466 w 753"/>
                  <a:gd name="T17" fmla="*/ 383 h 809"/>
                  <a:gd name="T18" fmla="*/ 518 w 753"/>
                  <a:gd name="T19" fmla="*/ 336 h 809"/>
                  <a:gd name="T20" fmla="*/ 542 w 753"/>
                  <a:gd name="T21" fmla="*/ 265 h 809"/>
                  <a:gd name="T22" fmla="*/ 532 w 753"/>
                  <a:gd name="T23" fmla="*/ 213 h 809"/>
                  <a:gd name="T24" fmla="*/ 493 w 753"/>
                  <a:gd name="T25" fmla="*/ 176 h 809"/>
                  <a:gd name="T26" fmla="*/ 441 w 753"/>
                  <a:gd name="T27" fmla="*/ 164 h 809"/>
                  <a:gd name="T28" fmla="*/ 560 w 753"/>
                  <a:gd name="T29" fmla="*/ 3 h 809"/>
                  <a:gd name="T30" fmla="*/ 642 w 753"/>
                  <a:gd name="T31" fmla="*/ 32 h 809"/>
                  <a:gd name="T32" fmla="*/ 706 w 753"/>
                  <a:gd name="T33" fmla="*/ 86 h 809"/>
                  <a:gd name="T34" fmla="*/ 741 w 753"/>
                  <a:gd name="T35" fmla="*/ 159 h 809"/>
                  <a:gd name="T36" fmla="*/ 753 w 753"/>
                  <a:gd name="T37" fmla="*/ 248 h 809"/>
                  <a:gd name="T38" fmla="*/ 733 w 753"/>
                  <a:gd name="T39" fmla="*/ 341 h 809"/>
                  <a:gd name="T40" fmla="*/ 687 w 753"/>
                  <a:gd name="T41" fmla="*/ 427 h 809"/>
                  <a:gd name="T42" fmla="*/ 618 w 753"/>
                  <a:gd name="T43" fmla="*/ 496 h 809"/>
                  <a:gd name="T44" fmla="*/ 528 w 753"/>
                  <a:gd name="T45" fmla="*/ 544 h 809"/>
                  <a:gd name="T46" fmla="*/ 427 w 753"/>
                  <a:gd name="T47" fmla="*/ 564 h 809"/>
                  <a:gd name="T48" fmla="*/ 324 w 753"/>
                  <a:gd name="T49" fmla="*/ 547 h 809"/>
                  <a:gd name="T50" fmla="*/ 275 w 753"/>
                  <a:gd name="T51" fmla="*/ 518 h 809"/>
                  <a:gd name="T52" fmla="*/ 245 w 753"/>
                  <a:gd name="T53" fmla="*/ 555 h 809"/>
                  <a:gd name="T54" fmla="*/ 202 w 753"/>
                  <a:gd name="T55" fmla="*/ 802 h 809"/>
                  <a:gd name="T56" fmla="*/ 199 w 753"/>
                  <a:gd name="T57" fmla="*/ 807 h 809"/>
                  <a:gd name="T58" fmla="*/ 194 w 753"/>
                  <a:gd name="T59" fmla="*/ 809 h 809"/>
                  <a:gd name="T60" fmla="*/ 3 w 753"/>
                  <a:gd name="T61" fmla="*/ 809 h 809"/>
                  <a:gd name="T62" fmla="*/ 8 w 753"/>
                  <a:gd name="T63" fmla="*/ 755 h 809"/>
                  <a:gd name="T64" fmla="*/ 104 w 753"/>
                  <a:gd name="T65" fmla="*/ 186 h 809"/>
                  <a:gd name="T66" fmla="*/ 133 w 753"/>
                  <a:gd name="T67" fmla="*/ 20 h 809"/>
                  <a:gd name="T68" fmla="*/ 137 w 753"/>
                  <a:gd name="T69" fmla="*/ 17 h 809"/>
                  <a:gd name="T70" fmla="*/ 329 w 753"/>
                  <a:gd name="T71" fmla="*/ 17 h 809"/>
                  <a:gd name="T72" fmla="*/ 334 w 753"/>
                  <a:gd name="T73" fmla="*/ 19 h 809"/>
                  <a:gd name="T74" fmla="*/ 327 w 753"/>
                  <a:gd name="T75" fmla="*/ 74 h 809"/>
                  <a:gd name="T76" fmla="*/ 359 w 753"/>
                  <a:gd name="T77" fmla="*/ 46 h 809"/>
                  <a:gd name="T78" fmla="*/ 434 w 753"/>
                  <a:gd name="T79" fmla="*/ 10 h 809"/>
                  <a:gd name="T80" fmla="*/ 518 w 753"/>
                  <a:gd name="T81" fmla="*/ 0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53" h="809">
                    <a:moveTo>
                      <a:pt x="441" y="164"/>
                    </a:moveTo>
                    <a:lnTo>
                      <a:pt x="414" y="164"/>
                    </a:lnTo>
                    <a:lnTo>
                      <a:pt x="381" y="170"/>
                    </a:lnTo>
                    <a:lnTo>
                      <a:pt x="353" y="184"/>
                    </a:lnTo>
                    <a:lnTo>
                      <a:pt x="327" y="201"/>
                    </a:lnTo>
                    <a:lnTo>
                      <a:pt x="307" y="225"/>
                    </a:lnTo>
                    <a:lnTo>
                      <a:pt x="292" y="252"/>
                    </a:lnTo>
                    <a:lnTo>
                      <a:pt x="283" y="284"/>
                    </a:lnTo>
                    <a:lnTo>
                      <a:pt x="282" y="309"/>
                    </a:lnTo>
                    <a:lnTo>
                      <a:pt x="285" y="334"/>
                    </a:lnTo>
                    <a:lnTo>
                      <a:pt x="295" y="355"/>
                    </a:lnTo>
                    <a:lnTo>
                      <a:pt x="311" y="373"/>
                    </a:lnTo>
                    <a:lnTo>
                      <a:pt x="329" y="387"/>
                    </a:lnTo>
                    <a:lnTo>
                      <a:pt x="354" y="395"/>
                    </a:lnTo>
                    <a:lnTo>
                      <a:pt x="373" y="398"/>
                    </a:lnTo>
                    <a:lnTo>
                      <a:pt x="392" y="402"/>
                    </a:lnTo>
                    <a:lnTo>
                      <a:pt x="432" y="397"/>
                    </a:lnTo>
                    <a:lnTo>
                      <a:pt x="466" y="383"/>
                    </a:lnTo>
                    <a:lnTo>
                      <a:pt x="496" y="363"/>
                    </a:lnTo>
                    <a:lnTo>
                      <a:pt x="518" y="336"/>
                    </a:lnTo>
                    <a:lnTo>
                      <a:pt x="535" y="304"/>
                    </a:lnTo>
                    <a:lnTo>
                      <a:pt x="542" y="265"/>
                    </a:lnTo>
                    <a:lnTo>
                      <a:pt x="540" y="238"/>
                    </a:lnTo>
                    <a:lnTo>
                      <a:pt x="532" y="213"/>
                    </a:lnTo>
                    <a:lnTo>
                      <a:pt x="515" y="192"/>
                    </a:lnTo>
                    <a:lnTo>
                      <a:pt x="493" y="176"/>
                    </a:lnTo>
                    <a:lnTo>
                      <a:pt x="468" y="167"/>
                    </a:lnTo>
                    <a:lnTo>
                      <a:pt x="441" y="164"/>
                    </a:lnTo>
                    <a:close/>
                    <a:moveTo>
                      <a:pt x="518" y="0"/>
                    </a:moveTo>
                    <a:lnTo>
                      <a:pt x="560" y="3"/>
                    </a:lnTo>
                    <a:lnTo>
                      <a:pt x="601" y="13"/>
                    </a:lnTo>
                    <a:lnTo>
                      <a:pt x="642" y="32"/>
                    </a:lnTo>
                    <a:lnTo>
                      <a:pt x="677" y="57"/>
                    </a:lnTo>
                    <a:lnTo>
                      <a:pt x="706" y="86"/>
                    </a:lnTo>
                    <a:lnTo>
                      <a:pt x="726" y="122"/>
                    </a:lnTo>
                    <a:lnTo>
                      <a:pt x="741" y="159"/>
                    </a:lnTo>
                    <a:lnTo>
                      <a:pt x="750" y="201"/>
                    </a:lnTo>
                    <a:lnTo>
                      <a:pt x="753" y="248"/>
                    </a:lnTo>
                    <a:lnTo>
                      <a:pt x="746" y="295"/>
                    </a:lnTo>
                    <a:lnTo>
                      <a:pt x="733" y="341"/>
                    </a:lnTo>
                    <a:lnTo>
                      <a:pt x="713" y="385"/>
                    </a:lnTo>
                    <a:lnTo>
                      <a:pt x="687" y="427"/>
                    </a:lnTo>
                    <a:lnTo>
                      <a:pt x="655" y="464"/>
                    </a:lnTo>
                    <a:lnTo>
                      <a:pt x="618" y="496"/>
                    </a:lnTo>
                    <a:lnTo>
                      <a:pt x="576" y="523"/>
                    </a:lnTo>
                    <a:lnTo>
                      <a:pt x="528" y="544"/>
                    </a:lnTo>
                    <a:lnTo>
                      <a:pt x="478" y="559"/>
                    </a:lnTo>
                    <a:lnTo>
                      <a:pt x="427" y="564"/>
                    </a:lnTo>
                    <a:lnTo>
                      <a:pt x="375" y="561"/>
                    </a:lnTo>
                    <a:lnTo>
                      <a:pt x="324" y="547"/>
                    </a:lnTo>
                    <a:lnTo>
                      <a:pt x="299" y="534"/>
                    </a:lnTo>
                    <a:lnTo>
                      <a:pt x="275" y="518"/>
                    </a:lnTo>
                    <a:lnTo>
                      <a:pt x="253" y="496"/>
                    </a:lnTo>
                    <a:lnTo>
                      <a:pt x="245" y="555"/>
                    </a:lnTo>
                    <a:lnTo>
                      <a:pt x="234" y="611"/>
                    </a:lnTo>
                    <a:lnTo>
                      <a:pt x="202" y="802"/>
                    </a:lnTo>
                    <a:lnTo>
                      <a:pt x="201" y="805"/>
                    </a:lnTo>
                    <a:lnTo>
                      <a:pt x="199" y="807"/>
                    </a:lnTo>
                    <a:lnTo>
                      <a:pt x="197" y="809"/>
                    </a:lnTo>
                    <a:lnTo>
                      <a:pt x="194" y="809"/>
                    </a:lnTo>
                    <a:lnTo>
                      <a:pt x="5" y="809"/>
                    </a:lnTo>
                    <a:lnTo>
                      <a:pt x="3" y="809"/>
                    </a:lnTo>
                    <a:lnTo>
                      <a:pt x="0" y="809"/>
                    </a:lnTo>
                    <a:lnTo>
                      <a:pt x="8" y="755"/>
                    </a:lnTo>
                    <a:lnTo>
                      <a:pt x="54" y="486"/>
                    </a:lnTo>
                    <a:lnTo>
                      <a:pt x="104" y="186"/>
                    </a:lnTo>
                    <a:lnTo>
                      <a:pt x="131" y="25"/>
                    </a:lnTo>
                    <a:lnTo>
                      <a:pt x="133" y="20"/>
                    </a:lnTo>
                    <a:lnTo>
                      <a:pt x="135" y="19"/>
                    </a:lnTo>
                    <a:lnTo>
                      <a:pt x="137" y="17"/>
                    </a:lnTo>
                    <a:lnTo>
                      <a:pt x="140" y="17"/>
                    </a:lnTo>
                    <a:lnTo>
                      <a:pt x="329" y="17"/>
                    </a:lnTo>
                    <a:lnTo>
                      <a:pt x="331" y="17"/>
                    </a:lnTo>
                    <a:lnTo>
                      <a:pt x="334" y="19"/>
                    </a:lnTo>
                    <a:lnTo>
                      <a:pt x="326" y="76"/>
                    </a:lnTo>
                    <a:lnTo>
                      <a:pt x="327" y="74"/>
                    </a:lnTo>
                    <a:lnTo>
                      <a:pt x="329" y="74"/>
                    </a:lnTo>
                    <a:lnTo>
                      <a:pt x="359" y="46"/>
                    </a:lnTo>
                    <a:lnTo>
                      <a:pt x="395" y="25"/>
                    </a:lnTo>
                    <a:lnTo>
                      <a:pt x="434" y="10"/>
                    </a:lnTo>
                    <a:lnTo>
                      <a:pt x="474" y="2"/>
                    </a:lnTo>
                    <a:lnTo>
                      <a:pt x="5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5" name="Freeform 12"/>
              <p:cNvSpPr>
                <a:spLocks/>
              </p:cNvSpPr>
              <p:nvPr/>
            </p:nvSpPr>
            <p:spPr bwMode="auto">
              <a:xfrm>
                <a:off x="2131" y="1881"/>
                <a:ext cx="1132" cy="531"/>
              </a:xfrm>
              <a:custGeom>
                <a:avLst/>
                <a:gdLst>
                  <a:gd name="T0" fmla="*/ 921 w 1132"/>
                  <a:gd name="T1" fmla="*/ 0 h 531"/>
                  <a:gd name="T2" fmla="*/ 1122 w 1132"/>
                  <a:gd name="T3" fmla="*/ 0 h 531"/>
                  <a:gd name="T4" fmla="*/ 1132 w 1132"/>
                  <a:gd name="T5" fmla="*/ 0 h 531"/>
                  <a:gd name="T6" fmla="*/ 1127 w 1132"/>
                  <a:gd name="T7" fmla="*/ 7 h 531"/>
                  <a:gd name="T8" fmla="*/ 1124 w 1132"/>
                  <a:gd name="T9" fmla="*/ 14 h 531"/>
                  <a:gd name="T10" fmla="*/ 1119 w 1132"/>
                  <a:gd name="T11" fmla="*/ 21 h 531"/>
                  <a:gd name="T12" fmla="*/ 754 w 1132"/>
                  <a:gd name="T13" fmla="*/ 522 h 531"/>
                  <a:gd name="T14" fmla="*/ 750 w 1132"/>
                  <a:gd name="T15" fmla="*/ 526 h 531"/>
                  <a:gd name="T16" fmla="*/ 747 w 1132"/>
                  <a:gd name="T17" fmla="*/ 527 h 531"/>
                  <a:gd name="T18" fmla="*/ 742 w 1132"/>
                  <a:gd name="T19" fmla="*/ 529 h 531"/>
                  <a:gd name="T20" fmla="*/ 737 w 1132"/>
                  <a:gd name="T21" fmla="*/ 529 h 531"/>
                  <a:gd name="T22" fmla="*/ 629 w 1132"/>
                  <a:gd name="T23" fmla="*/ 531 h 531"/>
                  <a:gd name="T24" fmla="*/ 622 w 1132"/>
                  <a:gd name="T25" fmla="*/ 529 h 531"/>
                  <a:gd name="T26" fmla="*/ 619 w 1132"/>
                  <a:gd name="T27" fmla="*/ 527 h 531"/>
                  <a:gd name="T28" fmla="*/ 615 w 1132"/>
                  <a:gd name="T29" fmla="*/ 524 h 531"/>
                  <a:gd name="T30" fmla="*/ 613 w 1132"/>
                  <a:gd name="T31" fmla="*/ 519 h 531"/>
                  <a:gd name="T32" fmla="*/ 527 w 1132"/>
                  <a:gd name="T33" fmla="*/ 245 h 531"/>
                  <a:gd name="T34" fmla="*/ 527 w 1132"/>
                  <a:gd name="T35" fmla="*/ 245 h 531"/>
                  <a:gd name="T36" fmla="*/ 526 w 1132"/>
                  <a:gd name="T37" fmla="*/ 242 h 531"/>
                  <a:gd name="T38" fmla="*/ 524 w 1132"/>
                  <a:gd name="T39" fmla="*/ 245 h 531"/>
                  <a:gd name="T40" fmla="*/ 521 w 1132"/>
                  <a:gd name="T41" fmla="*/ 249 h 531"/>
                  <a:gd name="T42" fmla="*/ 345 w 1132"/>
                  <a:gd name="T43" fmla="*/ 517 h 531"/>
                  <a:gd name="T44" fmla="*/ 342 w 1132"/>
                  <a:gd name="T45" fmla="*/ 522 h 531"/>
                  <a:gd name="T46" fmla="*/ 338 w 1132"/>
                  <a:gd name="T47" fmla="*/ 526 h 531"/>
                  <a:gd name="T48" fmla="*/ 335 w 1132"/>
                  <a:gd name="T49" fmla="*/ 529 h 531"/>
                  <a:gd name="T50" fmla="*/ 330 w 1132"/>
                  <a:gd name="T51" fmla="*/ 529 h 531"/>
                  <a:gd name="T52" fmla="*/ 323 w 1132"/>
                  <a:gd name="T53" fmla="*/ 531 h 531"/>
                  <a:gd name="T54" fmla="*/ 215 w 1132"/>
                  <a:gd name="T55" fmla="*/ 529 h 531"/>
                  <a:gd name="T56" fmla="*/ 211 w 1132"/>
                  <a:gd name="T57" fmla="*/ 529 h 531"/>
                  <a:gd name="T58" fmla="*/ 208 w 1132"/>
                  <a:gd name="T59" fmla="*/ 527 h 531"/>
                  <a:gd name="T60" fmla="*/ 205 w 1132"/>
                  <a:gd name="T61" fmla="*/ 526 h 531"/>
                  <a:gd name="T62" fmla="*/ 203 w 1132"/>
                  <a:gd name="T63" fmla="*/ 522 h 531"/>
                  <a:gd name="T64" fmla="*/ 4 w 1132"/>
                  <a:gd name="T65" fmla="*/ 9 h 531"/>
                  <a:gd name="T66" fmla="*/ 2 w 1132"/>
                  <a:gd name="T67" fmla="*/ 5 h 531"/>
                  <a:gd name="T68" fmla="*/ 0 w 1132"/>
                  <a:gd name="T69" fmla="*/ 2 h 531"/>
                  <a:gd name="T70" fmla="*/ 223 w 1132"/>
                  <a:gd name="T71" fmla="*/ 2 h 531"/>
                  <a:gd name="T72" fmla="*/ 316 w 1132"/>
                  <a:gd name="T73" fmla="*/ 286 h 531"/>
                  <a:gd name="T74" fmla="*/ 320 w 1132"/>
                  <a:gd name="T75" fmla="*/ 282 h 531"/>
                  <a:gd name="T76" fmla="*/ 321 w 1132"/>
                  <a:gd name="T77" fmla="*/ 279 h 531"/>
                  <a:gd name="T78" fmla="*/ 323 w 1132"/>
                  <a:gd name="T79" fmla="*/ 276 h 531"/>
                  <a:gd name="T80" fmla="*/ 502 w 1132"/>
                  <a:gd name="T81" fmla="*/ 9 h 531"/>
                  <a:gd name="T82" fmla="*/ 505 w 1132"/>
                  <a:gd name="T83" fmla="*/ 4 h 531"/>
                  <a:gd name="T84" fmla="*/ 510 w 1132"/>
                  <a:gd name="T85" fmla="*/ 2 h 531"/>
                  <a:gd name="T86" fmla="*/ 516 w 1132"/>
                  <a:gd name="T87" fmla="*/ 0 h 531"/>
                  <a:gd name="T88" fmla="*/ 617 w 1132"/>
                  <a:gd name="T89" fmla="*/ 0 h 531"/>
                  <a:gd name="T90" fmla="*/ 622 w 1132"/>
                  <a:gd name="T91" fmla="*/ 0 h 531"/>
                  <a:gd name="T92" fmla="*/ 625 w 1132"/>
                  <a:gd name="T93" fmla="*/ 2 h 531"/>
                  <a:gd name="T94" fmla="*/ 627 w 1132"/>
                  <a:gd name="T95" fmla="*/ 5 h 531"/>
                  <a:gd name="T96" fmla="*/ 629 w 1132"/>
                  <a:gd name="T97" fmla="*/ 9 h 531"/>
                  <a:gd name="T98" fmla="*/ 715 w 1132"/>
                  <a:gd name="T99" fmla="*/ 272 h 531"/>
                  <a:gd name="T100" fmla="*/ 718 w 1132"/>
                  <a:gd name="T101" fmla="*/ 277 h 531"/>
                  <a:gd name="T102" fmla="*/ 720 w 1132"/>
                  <a:gd name="T103" fmla="*/ 286 h 531"/>
                  <a:gd name="T104" fmla="*/ 725 w 1132"/>
                  <a:gd name="T105" fmla="*/ 281 h 531"/>
                  <a:gd name="T106" fmla="*/ 727 w 1132"/>
                  <a:gd name="T107" fmla="*/ 276 h 531"/>
                  <a:gd name="T108" fmla="*/ 906 w 1132"/>
                  <a:gd name="T109" fmla="*/ 9 h 531"/>
                  <a:gd name="T110" fmla="*/ 907 w 1132"/>
                  <a:gd name="T111" fmla="*/ 5 h 531"/>
                  <a:gd name="T112" fmla="*/ 911 w 1132"/>
                  <a:gd name="T113" fmla="*/ 2 h 531"/>
                  <a:gd name="T114" fmla="*/ 916 w 1132"/>
                  <a:gd name="T115" fmla="*/ 0 h 531"/>
                  <a:gd name="T116" fmla="*/ 921 w 1132"/>
                  <a:gd name="T117" fmla="*/ 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32" h="531">
                    <a:moveTo>
                      <a:pt x="921" y="0"/>
                    </a:moveTo>
                    <a:lnTo>
                      <a:pt x="1122" y="0"/>
                    </a:lnTo>
                    <a:lnTo>
                      <a:pt x="1132" y="0"/>
                    </a:lnTo>
                    <a:lnTo>
                      <a:pt x="1127" y="7"/>
                    </a:lnTo>
                    <a:lnTo>
                      <a:pt x="1124" y="14"/>
                    </a:lnTo>
                    <a:lnTo>
                      <a:pt x="1119" y="21"/>
                    </a:lnTo>
                    <a:lnTo>
                      <a:pt x="754" y="522"/>
                    </a:lnTo>
                    <a:lnTo>
                      <a:pt x="750" y="526"/>
                    </a:lnTo>
                    <a:lnTo>
                      <a:pt x="747" y="527"/>
                    </a:lnTo>
                    <a:lnTo>
                      <a:pt x="742" y="529"/>
                    </a:lnTo>
                    <a:lnTo>
                      <a:pt x="737" y="529"/>
                    </a:lnTo>
                    <a:lnTo>
                      <a:pt x="629" y="531"/>
                    </a:lnTo>
                    <a:lnTo>
                      <a:pt x="622" y="529"/>
                    </a:lnTo>
                    <a:lnTo>
                      <a:pt x="619" y="527"/>
                    </a:lnTo>
                    <a:lnTo>
                      <a:pt x="615" y="524"/>
                    </a:lnTo>
                    <a:lnTo>
                      <a:pt x="613" y="519"/>
                    </a:lnTo>
                    <a:lnTo>
                      <a:pt x="527" y="245"/>
                    </a:lnTo>
                    <a:lnTo>
                      <a:pt x="527" y="245"/>
                    </a:lnTo>
                    <a:lnTo>
                      <a:pt x="526" y="242"/>
                    </a:lnTo>
                    <a:lnTo>
                      <a:pt x="524" y="245"/>
                    </a:lnTo>
                    <a:lnTo>
                      <a:pt x="521" y="249"/>
                    </a:lnTo>
                    <a:lnTo>
                      <a:pt x="345" y="517"/>
                    </a:lnTo>
                    <a:lnTo>
                      <a:pt x="342" y="522"/>
                    </a:lnTo>
                    <a:lnTo>
                      <a:pt x="338" y="526"/>
                    </a:lnTo>
                    <a:lnTo>
                      <a:pt x="335" y="529"/>
                    </a:lnTo>
                    <a:lnTo>
                      <a:pt x="330" y="529"/>
                    </a:lnTo>
                    <a:lnTo>
                      <a:pt x="323" y="531"/>
                    </a:lnTo>
                    <a:lnTo>
                      <a:pt x="215" y="529"/>
                    </a:lnTo>
                    <a:lnTo>
                      <a:pt x="211" y="529"/>
                    </a:lnTo>
                    <a:lnTo>
                      <a:pt x="208" y="527"/>
                    </a:lnTo>
                    <a:lnTo>
                      <a:pt x="205" y="526"/>
                    </a:lnTo>
                    <a:lnTo>
                      <a:pt x="203" y="522"/>
                    </a:lnTo>
                    <a:lnTo>
                      <a:pt x="4" y="9"/>
                    </a:lnTo>
                    <a:lnTo>
                      <a:pt x="2" y="5"/>
                    </a:lnTo>
                    <a:lnTo>
                      <a:pt x="0" y="2"/>
                    </a:lnTo>
                    <a:lnTo>
                      <a:pt x="223" y="2"/>
                    </a:lnTo>
                    <a:lnTo>
                      <a:pt x="316" y="286"/>
                    </a:lnTo>
                    <a:lnTo>
                      <a:pt x="320" y="282"/>
                    </a:lnTo>
                    <a:lnTo>
                      <a:pt x="321" y="279"/>
                    </a:lnTo>
                    <a:lnTo>
                      <a:pt x="323" y="276"/>
                    </a:lnTo>
                    <a:lnTo>
                      <a:pt x="502" y="9"/>
                    </a:lnTo>
                    <a:lnTo>
                      <a:pt x="505" y="4"/>
                    </a:lnTo>
                    <a:lnTo>
                      <a:pt x="510" y="2"/>
                    </a:lnTo>
                    <a:lnTo>
                      <a:pt x="516" y="0"/>
                    </a:lnTo>
                    <a:lnTo>
                      <a:pt x="617" y="0"/>
                    </a:lnTo>
                    <a:lnTo>
                      <a:pt x="622" y="0"/>
                    </a:lnTo>
                    <a:lnTo>
                      <a:pt x="625" y="2"/>
                    </a:lnTo>
                    <a:lnTo>
                      <a:pt x="627" y="5"/>
                    </a:lnTo>
                    <a:lnTo>
                      <a:pt x="629" y="9"/>
                    </a:lnTo>
                    <a:lnTo>
                      <a:pt x="715" y="272"/>
                    </a:lnTo>
                    <a:lnTo>
                      <a:pt x="718" y="277"/>
                    </a:lnTo>
                    <a:lnTo>
                      <a:pt x="720" y="286"/>
                    </a:lnTo>
                    <a:lnTo>
                      <a:pt x="725" y="281"/>
                    </a:lnTo>
                    <a:lnTo>
                      <a:pt x="727" y="276"/>
                    </a:lnTo>
                    <a:lnTo>
                      <a:pt x="906" y="9"/>
                    </a:lnTo>
                    <a:lnTo>
                      <a:pt x="907" y="5"/>
                    </a:lnTo>
                    <a:lnTo>
                      <a:pt x="911" y="2"/>
                    </a:lnTo>
                    <a:lnTo>
                      <a:pt x="916" y="0"/>
                    </a:lnTo>
                    <a:lnTo>
                      <a:pt x="92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 name="Freeform 13"/>
              <p:cNvSpPr>
                <a:spLocks/>
              </p:cNvSpPr>
              <p:nvPr/>
            </p:nvSpPr>
            <p:spPr bwMode="auto">
              <a:xfrm>
                <a:off x="4878" y="1864"/>
                <a:ext cx="659" cy="546"/>
              </a:xfrm>
              <a:custGeom>
                <a:avLst/>
                <a:gdLst>
                  <a:gd name="T0" fmla="*/ 485 w 659"/>
                  <a:gd name="T1" fmla="*/ 0 h 546"/>
                  <a:gd name="T2" fmla="*/ 522 w 659"/>
                  <a:gd name="T3" fmla="*/ 4 h 546"/>
                  <a:gd name="T4" fmla="*/ 561 w 659"/>
                  <a:gd name="T5" fmla="*/ 12 h 546"/>
                  <a:gd name="T6" fmla="*/ 591 w 659"/>
                  <a:gd name="T7" fmla="*/ 26 h 546"/>
                  <a:gd name="T8" fmla="*/ 616 w 659"/>
                  <a:gd name="T9" fmla="*/ 44 h 546"/>
                  <a:gd name="T10" fmla="*/ 635 w 659"/>
                  <a:gd name="T11" fmla="*/ 68 h 546"/>
                  <a:gd name="T12" fmla="*/ 648 w 659"/>
                  <a:gd name="T13" fmla="*/ 95 h 546"/>
                  <a:gd name="T14" fmla="*/ 655 w 659"/>
                  <a:gd name="T15" fmla="*/ 129 h 546"/>
                  <a:gd name="T16" fmla="*/ 659 w 659"/>
                  <a:gd name="T17" fmla="*/ 166 h 546"/>
                  <a:gd name="T18" fmla="*/ 655 w 659"/>
                  <a:gd name="T19" fmla="*/ 205 h 546"/>
                  <a:gd name="T20" fmla="*/ 648 w 659"/>
                  <a:gd name="T21" fmla="*/ 242 h 546"/>
                  <a:gd name="T22" fmla="*/ 611 w 659"/>
                  <a:gd name="T23" fmla="*/ 465 h 546"/>
                  <a:gd name="T24" fmla="*/ 598 w 659"/>
                  <a:gd name="T25" fmla="*/ 546 h 546"/>
                  <a:gd name="T26" fmla="*/ 397 w 659"/>
                  <a:gd name="T27" fmla="*/ 546 h 546"/>
                  <a:gd name="T28" fmla="*/ 409 w 659"/>
                  <a:gd name="T29" fmla="*/ 472 h 546"/>
                  <a:gd name="T30" fmla="*/ 447 w 659"/>
                  <a:gd name="T31" fmla="*/ 242 h 546"/>
                  <a:gd name="T32" fmla="*/ 449 w 659"/>
                  <a:gd name="T33" fmla="*/ 225 h 546"/>
                  <a:gd name="T34" fmla="*/ 447 w 659"/>
                  <a:gd name="T35" fmla="*/ 207 h 546"/>
                  <a:gd name="T36" fmla="*/ 442 w 659"/>
                  <a:gd name="T37" fmla="*/ 186 h 546"/>
                  <a:gd name="T38" fmla="*/ 432 w 659"/>
                  <a:gd name="T39" fmla="*/ 169 h 546"/>
                  <a:gd name="T40" fmla="*/ 417 w 659"/>
                  <a:gd name="T41" fmla="*/ 159 h 546"/>
                  <a:gd name="T42" fmla="*/ 395 w 659"/>
                  <a:gd name="T43" fmla="*/ 152 h 546"/>
                  <a:gd name="T44" fmla="*/ 365 w 659"/>
                  <a:gd name="T45" fmla="*/ 149 h 546"/>
                  <a:gd name="T46" fmla="*/ 338 w 659"/>
                  <a:gd name="T47" fmla="*/ 154 h 546"/>
                  <a:gd name="T48" fmla="*/ 312 w 659"/>
                  <a:gd name="T49" fmla="*/ 164 h 546"/>
                  <a:gd name="T50" fmla="*/ 290 w 659"/>
                  <a:gd name="T51" fmla="*/ 181 h 546"/>
                  <a:gd name="T52" fmla="*/ 272 w 659"/>
                  <a:gd name="T53" fmla="*/ 203 h 546"/>
                  <a:gd name="T54" fmla="*/ 258 w 659"/>
                  <a:gd name="T55" fmla="*/ 230 h 546"/>
                  <a:gd name="T56" fmla="*/ 248 w 659"/>
                  <a:gd name="T57" fmla="*/ 269 h 546"/>
                  <a:gd name="T58" fmla="*/ 202 w 659"/>
                  <a:gd name="T59" fmla="*/ 539 h 546"/>
                  <a:gd name="T60" fmla="*/ 202 w 659"/>
                  <a:gd name="T61" fmla="*/ 541 h 546"/>
                  <a:gd name="T62" fmla="*/ 202 w 659"/>
                  <a:gd name="T63" fmla="*/ 543 h 546"/>
                  <a:gd name="T64" fmla="*/ 201 w 659"/>
                  <a:gd name="T65" fmla="*/ 546 h 546"/>
                  <a:gd name="T66" fmla="*/ 199 w 659"/>
                  <a:gd name="T67" fmla="*/ 546 h 546"/>
                  <a:gd name="T68" fmla="*/ 196 w 659"/>
                  <a:gd name="T69" fmla="*/ 546 h 546"/>
                  <a:gd name="T70" fmla="*/ 5 w 659"/>
                  <a:gd name="T71" fmla="*/ 546 h 546"/>
                  <a:gd name="T72" fmla="*/ 3 w 659"/>
                  <a:gd name="T73" fmla="*/ 546 h 546"/>
                  <a:gd name="T74" fmla="*/ 0 w 659"/>
                  <a:gd name="T75" fmla="*/ 546 h 546"/>
                  <a:gd name="T76" fmla="*/ 89 w 659"/>
                  <a:gd name="T77" fmla="*/ 19 h 546"/>
                  <a:gd name="T78" fmla="*/ 290 w 659"/>
                  <a:gd name="T79" fmla="*/ 19 h 546"/>
                  <a:gd name="T80" fmla="*/ 285 w 659"/>
                  <a:gd name="T81" fmla="*/ 51 h 546"/>
                  <a:gd name="T82" fmla="*/ 280 w 659"/>
                  <a:gd name="T83" fmla="*/ 87 h 546"/>
                  <a:gd name="T84" fmla="*/ 287 w 659"/>
                  <a:gd name="T85" fmla="*/ 80 h 546"/>
                  <a:gd name="T86" fmla="*/ 294 w 659"/>
                  <a:gd name="T87" fmla="*/ 73 h 546"/>
                  <a:gd name="T88" fmla="*/ 300 w 659"/>
                  <a:gd name="T89" fmla="*/ 66 h 546"/>
                  <a:gd name="T90" fmla="*/ 333 w 659"/>
                  <a:gd name="T91" fmla="*/ 41 h 546"/>
                  <a:gd name="T92" fmla="*/ 366 w 659"/>
                  <a:gd name="T93" fmla="*/ 21 h 546"/>
                  <a:gd name="T94" fmla="*/ 403 w 659"/>
                  <a:gd name="T95" fmla="*/ 9 h 546"/>
                  <a:gd name="T96" fmla="*/ 442 w 659"/>
                  <a:gd name="T97" fmla="*/ 2 h 546"/>
                  <a:gd name="T98" fmla="*/ 485 w 659"/>
                  <a:gd name="T99" fmla="*/ 0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59" h="546">
                    <a:moveTo>
                      <a:pt x="485" y="0"/>
                    </a:moveTo>
                    <a:lnTo>
                      <a:pt x="522" y="4"/>
                    </a:lnTo>
                    <a:lnTo>
                      <a:pt x="561" y="12"/>
                    </a:lnTo>
                    <a:lnTo>
                      <a:pt x="591" y="26"/>
                    </a:lnTo>
                    <a:lnTo>
                      <a:pt x="616" y="44"/>
                    </a:lnTo>
                    <a:lnTo>
                      <a:pt x="635" y="68"/>
                    </a:lnTo>
                    <a:lnTo>
                      <a:pt x="648" y="95"/>
                    </a:lnTo>
                    <a:lnTo>
                      <a:pt x="655" y="129"/>
                    </a:lnTo>
                    <a:lnTo>
                      <a:pt x="659" y="166"/>
                    </a:lnTo>
                    <a:lnTo>
                      <a:pt x="655" y="205"/>
                    </a:lnTo>
                    <a:lnTo>
                      <a:pt x="648" y="242"/>
                    </a:lnTo>
                    <a:lnTo>
                      <a:pt x="611" y="465"/>
                    </a:lnTo>
                    <a:lnTo>
                      <a:pt x="598" y="546"/>
                    </a:lnTo>
                    <a:lnTo>
                      <a:pt x="397" y="546"/>
                    </a:lnTo>
                    <a:lnTo>
                      <a:pt x="409" y="472"/>
                    </a:lnTo>
                    <a:lnTo>
                      <a:pt x="447" y="242"/>
                    </a:lnTo>
                    <a:lnTo>
                      <a:pt x="449" y="225"/>
                    </a:lnTo>
                    <a:lnTo>
                      <a:pt x="447" y="207"/>
                    </a:lnTo>
                    <a:lnTo>
                      <a:pt x="442" y="186"/>
                    </a:lnTo>
                    <a:lnTo>
                      <a:pt x="432" y="169"/>
                    </a:lnTo>
                    <a:lnTo>
                      <a:pt x="417" y="159"/>
                    </a:lnTo>
                    <a:lnTo>
                      <a:pt x="395" y="152"/>
                    </a:lnTo>
                    <a:lnTo>
                      <a:pt x="365" y="149"/>
                    </a:lnTo>
                    <a:lnTo>
                      <a:pt x="338" y="154"/>
                    </a:lnTo>
                    <a:lnTo>
                      <a:pt x="312" y="164"/>
                    </a:lnTo>
                    <a:lnTo>
                      <a:pt x="290" y="181"/>
                    </a:lnTo>
                    <a:lnTo>
                      <a:pt x="272" y="203"/>
                    </a:lnTo>
                    <a:lnTo>
                      <a:pt x="258" y="230"/>
                    </a:lnTo>
                    <a:lnTo>
                      <a:pt x="248" y="269"/>
                    </a:lnTo>
                    <a:lnTo>
                      <a:pt x="202" y="539"/>
                    </a:lnTo>
                    <a:lnTo>
                      <a:pt x="202" y="541"/>
                    </a:lnTo>
                    <a:lnTo>
                      <a:pt x="202" y="543"/>
                    </a:lnTo>
                    <a:lnTo>
                      <a:pt x="201" y="546"/>
                    </a:lnTo>
                    <a:lnTo>
                      <a:pt x="199" y="546"/>
                    </a:lnTo>
                    <a:lnTo>
                      <a:pt x="196" y="546"/>
                    </a:lnTo>
                    <a:lnTo>
                      <a:pt x="5" y="546"/>
                    </a:lnTo>
                    <a:lnTo>
                      <a:pt x="3" y="546"/>
                    </a:lnTo>
                    <a:lnTo>
                      <a:pt x="0" y="546"/>
                    </a:lnTo>
                    <a:lnTo>
                      <a:pt x="89" y="19"/>
                    </a:lnTo>
                    <a:lnTo>
                      <a:pt x="290" y="19"/>
                    </a:lnTo>
                    <a:lnTo>
                      <a:pt x="285" y="51"/>
                    </a:lnTo>
                    <a:lnTo>
                      <a:pt x="280" y="87"/>
                    </a:lnTo>
                    <a:lnTo>
                      <a:pt x="287" y="80"/>
                    </a:lnTo>
                    <a:lnTo>
                      <a:pt x="294" y="73"/>
                    </a:lnTo>
                    <a:lnTo>
                      <a:pt x="300" y="66"/>
                    </a:lnTo>
                    <a:lnTo>
                      <a:pt x="333" y="41"/>
                    </a:lnTo>
                    <a:lnTo>
                      <a:pt x="366" y="21"/>
                    </a:lnTo>
                    <a:lnTo>
                      <a:pt x="403" y="9"/>
                    </a:lnTo>
                    <a:lnTo>
                      <a:pt x="442" y="2"/>
                    </a:lnTo>
                    <a:lnTo>
                      <a:pt x="48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 name="Freeform 14"/>
              <p:cNvSpPr>
                <a:spLocks noEditPoints="1"/>
              </p:cNvSpPr>
              <p:nvPr/>
            </p:nvSpPr>
            <p:spPr bwMode="auto">
              <a:xfrm>
                <a:off x="5555" y="1863"/>
                <a:ext cx="632" cy="565"/>
              </a:xfrm>
              <a:custGeom>
                <a:avLst/>
                <a:gdLst>
                  <a:gd name="T0" fmla="*/ 326 w 632"/>
                  <a:gd name="T1" fmla="*/ 126 h 565"/>
                  <a:gd name="T2" fmla="*/ 270 w 632"/>
                  <a:gd name="T3" fmla="*/ 148 h 565"/>
                  <a:gd name="T4" fmla="*/ 235 w 632"/>
                  <a:gd name="T5" fmla="*/ 184 h 565"/>
                  <a:gd name="T6" fmla="*/ 454 w 632"/>
                  <a:gd name="T7" fmla="*/ 206 h 565"/>
                  <a:gd name="T8" fmla="*/ 454 w 632"/>
                  <a:gd name="T9" fmla="*/ 192 h 565"/>
                  <a:gd name="T10" fmla="*/ 431 w 632"/>
                  <a:gd name="T11" fmla="*/ 150 h 565"/>
                  <a:gd name="T12" fmla="*/ 384 w 632"/>
                  <a:gd name="T13" fmla="*/ 126 h 565"/>
                  <a:gd name="T14" fmla="*/ 375 w 632"/>
                  <a:gd name="T15" fmla="*/ 0 h 565"/>
                  <a:gd name="T16" fmla="*/ 487 w 632"/>
                  <a:gd name="T17" fmla="*/ 20 h 565"/>
                  <a:gd name="T18" fmla="*/ 561 w 632"/>
                  <a:gd name="T19" fmla="*/ 59 h 565"/>
                  <a:gd name="T20" fmla="*/ 610 w 632"/>
                  <a:gd name="T21" fmla="*/ 121 h 565"/>
                  <a:gd name="T22" fmla="*/ 632 w 632"/>
                  <a:gd name="T23" fmla="*/ 202 h 565"/>
                  <a:gd name="T24" fmla="*/ 625 w 632"/>
                  <a:gd name="T25" fmla="*/ 309 h 565"/>
                  <a:gd name="T26" fmla="*/ 623 w 632"/>
                  <a:gd name="T27" fmla="*/ 316 h 565"/>
                  <a:gd name="T28" fmla="*/ 199 w 632"/>
                  <a:gd name="T29" fmla="*/ 339 h 565"/>
                  <a:gd name="T30" fmla="*/ 206 w 632"/>
                  <a:gd name="T31" fmla="*/ 383 h 565"/>
                  <a:gd name="T32" fmla="*/ 233 w 632"/>
                  <a:gd name="T33" fmla="*/ 415 h 565"/>
                  <a:gd name="T34" fmla="*/ 289 w 632"/>
                  <a:gd name="T35" fmla="*/ 430 h 565"/>
                  <a:gd name="T36" fmla="*/ 341 w 632"/>
                  <a:gd name="T37" fmla="*/ 429 h 565"/>
                  <a:gd name="T38" fmla="*/ 387 w 632"/>
                  <a:gd name="T39" fmla="*/ 407 h 565"/>
                  <a:gd name="T40" fmla="*/ 411 w 632"/>
                  <a:gd name="T41" fmla="*/ 385 h 565"/>
                  <a:gd name="T42" fmla="*/ 416 w 632"/>
                  <a:gd name="T43" fmla="*/ 383 h 565"/>
                  <a:gd name="T44" fmla="*/ 603 w 632"/>
                  <a:gd name="T45" fmla="*/ 383 h 565"/>
                  <a:gd name="T46" fmla="*/ 586 w 632"/>
                  <a:gd name="T47" fmla="*/ 419 h 565"/>
                  <a:gd name="T48" fmla="*/ 534 w 632"/>
                  <a:gd name="T49" fmla="*/ 481 h 565"/>
                  <a:gd name="T50" fmla="*/ 466 w 632"/>
                  <a:gd name="T51" fmla="*/ 525 h 565"/>
                  <a:gd name="T52" fmla="*/ 387 w 632"/>
                  <a:gd name="T53" fmla="*/ 554 h 565"/>
                  <a:gd name="T54" fmla="*/ 264 w 632"/>
                  <a:gd name="T55" fmla="*/ 565 h 565"/>
                  <a:gd name="T56" fmla="*/ 142 w 632"/>
                  <a:gd name="T57" fmla="*/ 540 h 565"/>
                  <a:gd name="T58" fmla="*/ 80 w 632"/>
                  <a:gd name="T59" fmla="*/ 506 h 565"/>
                  <a:gd name="T60" fmla="*/ 34 w 632"/>
                  <a:gd name="T61" fmla="*/ 457 h 565"/>
                  <a:gd name="T62" fmla="*/ 7 w 632"/>
                  <a:gd name="T63" fmla="*/ 390 h 565"/>
                  <a:gd name="T64" fmla="*/ 5 w 632"/>
                  <a:gd name="T65" fmla="*/ 285 h 565"/>
                  <a:gd name="T66" fmla="*/ 37 w 632"/>
                  <a:gd name="T67" fmla="*/ 186 h 565"/>
                  <a:gd name="T68" fmla="*/ 93 w 632"/>
                  <a:gd name="T69" fmla="*/ 106 h 565"/>
                  <a:gd name="T70" fmla="*/ 169 w 632"/>
                  <a:gd name="T71" fmla="*/ 49 h 565"/>
                  <a:gd name="T72" fmla="*/ 264 w 632"/>
                  <a:gd name="T73" fmla="*/ 13 h 565"/>
                  <a:gd name="T74" fmla="*/ 375 w 632"/>
                  <a:gd name="T75"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32" h="565">
                    <a:moveTo>
                      <a:pt x="355" y="123"/>
                    </a:moveTo>
                    <a:lnTo>
                      <a:pt x="326" y="126"/>
                    </a:lnTo>
                    <a:lnTo>
                      <a:pt x="297" y="135"/>
                    </a:lnTo>
                    <a:lnTo>
                      <a:pt x="270" y="148"/>
                    </a:lnTo>
                    <a:lnTo>
                      <a:pt x="248" y="167"/>
                    </a:lnTo>
                    <a:lnTo>
                      <a:pt x="235" y="184"/>
                    </a:lnTo>
                    <a:lnTo>
                      <a:pt x="225" y="206"/>
                    </a:lnTo>
                    <a:lnTo>
                      <a:pt x="454" y="206"/>
                    </a:lnTo>
                    <a:lnTo>
                      <a:pt x="454" y="199"/>
                    </a:lnTo>
                    <a:lnTo>
                      <a:pt x="454" y="192"/>
                    </a:lnTo>
                    <a:lnTo>
                      <a:pt x="444" y="169"/>
                    </a:lnTo>
                    <a:lnTo>
                      <a:pt x="431" y="150"/>
                    </a:lnTo>
                    <a:lnTo>
                      <a:pt x="411" y="137"/>
                    </a:lnTo>
                    <a:lnTo>
                      <a:pt x="384" y="126"/>
                    </a:lnTo>
                    <a:lnTo>
                      <a:pt x="355" y="123"/>
                    </a:lnTo>
                    <a:close/>
                    <a:moveTo>
                      <a:pt x="375" y="0"/>
                    </a:moveTo>
                    <a:lnTo>
                      <a:pt x="431" y="5"/>
                    </a:lnTo>
                    <a:lnTo>
                      <a:pt x="487" y="20"/>
                    </a:lnTo>
                    <a:lnTo>
                      <a:pt x="527" y="37"/>
                    </a:lnTo>
                    <a:lnTo>
                      <a:pt x="561" y="59"/>
                    </a:lnTo>
                    <a:lnTo>
                      <a:pt x="588" y="88"/>
                    </a:lnTo>
                    <a:lnTo>
                      <a:pt x="610" y="121"/>
                    </a:lnTo>
                    <a:lnTo>
                      <a:pt x="623" y="159"/>
                    </a:lnTo>
                    <a:lnTo>
                      <a:pt x="632" y="202"/>
                    </a:lnTo>
                    <a:lnTo>
                      <a:pt x="632" y="256"/>
                    </a:lnTo>
                    <a:lnTo>
                      <a:pt x="625" y="309"/>
                    </a:lnTo>
                    <a:lnTo>
                      <a:pt x="623" y="312"/>
                    </a:lnTo>
                    <a:lnTo>
                      <a:pt x="623" y="316"/>
                    </a:lnTo>
                    <a:lnTo>
                      <a:pt x="203" y="316"/>
                    </a:lnTo>
                    <a:lnTo>
                      <a:pt x="199" y="339"/>
                    </a:lnTo>
                    <a:lnTo>
                      <a:pt x="199" y="361"/>
                    </a:lnTo>
                    <a:lnTo>
                      <a:pt x="206" y="383"/>
                    </a:lnTo>
                    <a:lnTo>
                      <a:pt x="218" y="400"/>
                    </a:lnTo>
                    <a:lnTo>
                      <a:pt x="233" y="415"/>
                    </a:lnTo>
                    <a:lnTo>
                      <a:pt x="260" y="425"/>
                    </a:lnTo>
                    <a:lnTo>
                      <a:pt x="289" y="430"/>
                    </a:lnTo>
                    <a:lnTo>
                      <a:pt x="316" y="432"/>
                    </a:lnTo>
                    <a:lnTo>
                      <a:pt x="341" y="429"/>
                    </a:lnTo>
                    <a:lnTo>
                      <a:pt x="365" y="420"/>
                    </a:lnTo>
                    <a:lnTo>
                      <a:pt x="387" y="407"/>
                    </a:lnTo>
                    <a:lnTo>
                      <a:pt x="407" y="388"/>
                    </a:lnTo>
                    <a:lnTo>
                      <a:pt x="411" y="385"/>
                    </a:lnTo>
                    <a:lnTo>
                      <a:pt x="412" y="385"/>
                    </a:lnTo>
                    <a:lnTo>
                      <a:pt x="416" y="383"/>
                    </a:lnTo>
                    <a:lnTo>
                      <a:pt x="601" y="383"/>
                    </a:lnTo>
                    <a:lnTo>
                      <a:pt x="603" y="383"/>
                    </a:lnTo>
                    <a:lnTo>
                      <a:pt x="605" y="385"/>
                    </a:lnTo>
                    <a:lnTo>
                      <a:pt x="586" y="419"/>
                    </a:lnTo>
                    <a:lnTo>
                      <a:pt x="564" y="451"/>
                    </a:lnTo>
                    <a:lnTo>
                      <a:pt x="534" y="481"/>
                    </a:lnTo>
                    <a:lnTo>
                      <a:pt x="502" y="505"/>
                    </a:lnTo>
                    <a:lnTo>
                      <a:pt x="466" y="525"/>
                    </a:lnTo>
                    <a:lnTo>
                      <a:pt x="427" y="542"/>
                    </a:lnTo>
                    <a:lnTo>
                      <a:pt x="387" y="554"/>
                    </a:lnTo>
                    <a:lnTo>
                      <a:pt x="324" y="564"/>
                    </a:lnTo>
                    <a:lnTo>
                      <a:pt x="264" y="565"/>
                    </a:lnTo>
                    <a:lnTo>
                      <a:pt x="203" y="557"/>
                    </a:lnTo>
                    <a:lnTo>
                      <a:pt x="142" y="540"/>
                    </a:lnTo>
                    <a:lnTo>
                      <a:pt x="108" y="525"/>
                    </a:lnTo>
                    <a:lnTo>
                      <a:pt x="80" y="506"/>
                    </a:lnTo>
                    <a:lnTo>
                      <a:pt x="54" y="483"/>
                    </a:lnTo>
                    <a:lnTo>
                      <a:pt x="34" y="457"/>
                    </a:lnTo>
                    <a:lnTo>
                      <a:pt x="17" y="425"/>
                    </a:lnTo>
                    <a:lnTo>
                      <a:pt x="7" y="390"/>
                    </a:lnTo>
                    <a:lnTo>
                      <a:pt x="0" y="338"/>
                    </a:lnTo>
                    <a:lnTo>
                      <a:pt x="5" y="285"/>
                    </a:lnTo>
                    <a:lnTo>
                      <a:pt x="19" y="233"/>
                    </a:lnTo>
                    <a:lnTo>
                      <a:pt x="37" y="186"/>
                    </a:lnTo>
                    <a:lnTo>
                      <a:pt x="63" y="143"/>
                    </a:lnTo>
                    <a:lnTo>
                      <a:pt x="93" y="106"/>
                    </a:lnTo>
                    <a:lnTo>
                      <a:pt x="128" y="74"/>
                    </a:lnTo>
                    <a:lnTo>
                      <a:pt x="169" y="49"/>
                    </a:lnTo>
                    <a:lnTo>
                      <a:pt x="215" y="29"/>
                    </a:lnTo>
                    <a:lnTo>
                      <a:pt x="264" y="13"/>
                    </a:lnTo>
                    <a:lnTo>
                      <a:pt x="319" y="3"/>
                    </a:lnTo>
                    <a:lnTo>
                      <a:pt x="37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 name="Freeform 15"/>
              <p:cNvSpPr>
                <a:spLocks noEditPoints="1"/>
              </p:cNvSpPr>
              <p:nvPr/>
            </p:nvSpPr>
            <p:spPr bwMode="auto">
              <a:xfrm>
                <a:off x="3167" y="1863"/>
                <a:ext cx="631" cy="565"/>
              </a:xfrm>
              <a:custGeom>
                <a:avLst/>
                <a:gdLst>
                  <a:gd name="T0" fmla="*/ 319 w 631"/>
                  <a:gd name="T1" fmla="*/ 126 h 565"/>
                  <a:gd name="T2" fmla="*/ 262 w 631"/>
                  <a:gd name="T3" fmla="*/ 153 h 565"/>
                  <a:gd name="T4" fmla="*/ 233 w 631"/>
                  <a:gd name="T5" fmla="*/ 186 h 565"/>
                  <a:gd name="T6" fmla="*/ 454 w 631"/>
                  <a:gd name="T7" fmla="*/ 206 h 565"/>
                  <a:gd name="T8" fmla="*/ 441 w 631"/>
                  <a:gd name="T9" fmla="*/ 164 h 565"/>
                  <a:gd name="T10" fmla="*/ 410 w 631"/>
                  <a:gd name="T11" fmla="*/ 137 h 565"/>
                  <a:gd name="T12" fmla="*/ 348 w 631"/>
                  <a:gd name="T13" fmla="*/ 123 h 565"/>
                  <a:gd name="T14" fmla="*/ 430 w 631"/>
                  <a:gd name="T15" fmla="*/ 5 h 565"/>
                  <a:gd name="T16" fmla="*/ 530 w 631"/>
                  <a:gd name="T17" fmla="*/ 39 h 565"/>
                  <a:gd name="T18" fmla="*/ 588 w 631"/>
                  <a:gd name="T19" fmla="*/ 89 h 565"/>
                  <a:gd name="T20" fmla="*/ 621 w 631"/>
                  <a:gd name="T21" fmla="*/ 159 h 565"/>
                  <a:gd name="T22" fmla="*/ 631 w 631"/>
                  <a:gd name="T23" fmla="*/ 238 h 565"/>
                  <a:gd name="T24" fmla="*/ 623 w 631"/>
                  <a:gd name="T25" fmla="*/ 316 h 565"/>
                  <a:gd name="T26" fmla="*/ 197 w 631"/>
                  <a:gd name="T27" fmla="*/ 346 h 565"/>
                  <a:gd name="T28" fmla="*/ 211 w 631"/>
                  <a:gd name="T29" fmla="*/ 395 h 565"/>
                  <a:gd name="T30" fmla="*/ 240 w 631"/>
                  <a:gd name="T31" fmla="*/ 419 h 565"/>
                  <a:gd name="T32" fmla="*/ 299 w 631"/>
                  <a:gd name="T33" fmla="*/ 432 h 565"/>
                  <a:gd name="T34" fmla="*/ 363 w 631"/>
                  <a:gd name="T35" fmla="*/ 420 h 565"/>
                  <a:gd name="T36" fmla="*/ 403 w 631"/>
                  <a:gd name="T37" fmla="*/ 390 h 565"/>
                  <a:gd name="T38" fmla="*/ 412 w 631"/>
                  <a:gd name="T39" fmla="*/ 385 h 565"/>
                  <a:gd name="T40" fmla="*/ 603 w 631"/>
                  <a:gd name="T41" fmla="*/ 383 h 565"/>
                  <a:gd name="T42" fmla="*/ 596 w 631"/>
                  <a:gd name="T43" fmla="*/ 400 h 565"/>
                  <a:gd name="T44" fmla="*/ 547 w 631"/>
                  <a:gd name="T45" fmla="*/ 466 h 565"/>
                  <a:gd name="T46" fmla="*/ 483 w 631"/>
                  <a:gd name="T47" fmla="*/ 515 h 565"/>
                  <a:gd name="T48" fmla="*/ 381 w 631"/>
                  <a:gd name="T49" fmla="*/ 554 h 565"/>
                  <a:gd name="T50" fmla="*/ 255 w 631"/>
                  <a:gd name="T51" fmla="*/ 565 h 565"/>
                  <a:gd name="T52" fmla="*/ 126 w 631"/>
                  <a:gd name="T53" fmla="*/ 535 h 565"/>
                  <a:gd name="T54" fmla="*/ 59 w 631"/>
                  <a:gd name="T55" fmla="*/ 491 h 565"/>
                  <a:gd name="T56" fmla="*/ 17 w 631"/>
                  <a:gd name="T57" fmla="*/ 429 h 565"/>
                  <a:gd name="T58" fmla="*/ 0 w 631"/>
                  <a:gd name="T59" fmla="*/ 348 h 565"/>
                  <a:gd name="T60" fmla="*/ 15 w 631"/>
                  <a:gd name="T61" fmla="*/ 235 h 565"/>
                  <a:gd name="T62" fmla="*/ 64 w 631"/>
                  <a:gd name="T63" fmla="*/ 138 h 565"/>
                  <a:gd name="T64" fmla="*/ 143 w 631"/>
                  <a:gd name="T65" fmla="*/ 64 h 565"/>
                  <a:gd name="T66" fmla="*/ 246 w 631"/>
                  <a:gd name="T67" fmla="*/ 17 h 565"/>
                  <a:gd name="T68" fmla="*/ 370 w 631"/>
                  <a:gd name="T69"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31" h="565">
                    <a:moveTo>
                      <a:pt x="348" y="123"/>
                    </a:moveTo>
                    <a:lnTo>
                      <a:pt x="319" y="126"/>
                    </a:lnTo>
                    <a:lnTo>
                      <a:pt x="290" y="137"/>
                    </a:lnTo>
                    <a:lnTo>
                      <a:pt x="262" y="153"/>
                    </a:lnTo>
                    <a:lnTo>
                      <a:pt x="245" y="169"/>
                    </a:lnTo>
                    <a:lnTo>
                      <a:pt x="233" y="186"/>
                    </a:lnTo>
                    <a:lnTo>
                      <a:pt x="223" y="206"/>
                    </a:lnTo>
                    <a:lnTo>
                      <a:pt x="454" y="206"/>
                    </a:lnTo>
                    <a:lnTo>
                      <a:pt x="449" y="184"/>
                    </a:lnTo>
                    <a:lnTo>
                      <a:pt x="441" y="164"/>
                    </a:lnTo>
                    <a:lnTo>
                      <a:pt x="427" y="148"/>
                    </a:lnTo>
                    <a:lnTo>
                      <a:pt x="410" y="137"/>
                    </a:lnTo>
                    <a:lnTo>
                      <a:pt x="378" y="126"/>
                    </a:lnTo>
                    <a:lnTo>
                      <a:pt x="348" y="123"/>
                    </a:lnTo>
                    <a:close/>
                    <a:moveTo>
                      <a:pt x="370" y="0"/>
                    </a:moveTo>
                    <a:lnTo>
                      <a:pt x="430" y="5"/>
                    </a:lnTo>
                    <a:lnTo>
                      <a:pt x="491" y="22"/>
                    </a:lnTo>
                    <a:lnTo>
                      <a:pt x="530" y="39"/>
                    </a:lnTo>
                    <a:lnTo>
                      <a:pt x="562" y="61"/>
                    </a:lnTo>
                    <a:lnTo>
                      <a:pt x="588" y="89"/>
                    </a:lnTo>
                    <a:lnTo>
                      <a:pt x="608" y="121"/>
                    </a:lnTo>
                    <a:lnTo>
                      <a:pt x="621" y="159"/>
                    </a:lnTo>
                    <a:lnTo>
                      <a:pt x="630" y="201"/>
                    </a:lnTo>
                    <a:lnTo>
                      <a:pt x="631" y="238"/>
                    </a:lnTo>
                    <a:lnTo>
                      <a:pt x="628" y="277"/>
                    </a:lnTo>
                    <a:lnTo>
                      <a:pt x="623" y="316"/>
                    </a:lnTo>
                    <a:lnTo>
                      <a:pt x="201" y="316"/>
                    </a:lnTo>
                    <a:lnTo>
                      <a:pt x="197" y="346"/>
                    </a:lnTo>
                    <a:lnTo>
                      <a:pt x="202" y="376"/>
                    </a:lnTo>
                    <a:lnTo>
                      <a:pt x="211" y="395"/>
                    </a:lnTo>
                    <a:lnTo>
                      <a:pt x="224" y="408"/>
                    </a:lnTo>
                    <a:lnTo>
                      <a:pt x="240" y="419"/>
                    </a:lnTo>
                    <a:lnTo>
                      <a:pt x="258" y="425"/>
                    </a:lnTo>
                    <a:lnTo>
                      <a:pt x="299" y="432"/>
                    </a:lnTo>
                    <a:lnTo>
                      <a:pt x="338" y="429"/>
                    </a:lnTo>
                    <a:lnTo>
                      <a:pt x="363" y="420"/>
                    </a:lnTo>
                    <a:lnTo>
                      <a:pt x="385" y="408"/>
                    </a:lnTo>
                    <a:lnTo>
                      <a:pt x="403" y="390"/>
                    </a:lnTo>
                    <a:lnTo>
                      <a:pt x="409" y="386"/>
                    </a:lnTo>
                    <a:lnTo>
                      <a:pt x="412" y="385"/>
                    </a:lnTo>
                    <a:lnTo>
                      <a:pt x="419" y="383"/>
                    </a:lnTo>
                    <a:lnTo>
                      <a:pt x="603" y="383"/>
                    </a:lnTo>
                    <a:lnTo>
                      <a:pt x="599" y="392"/>
                    </a:lnTo>
                    <a:lnTo>
                      <a:pt x="596" y="400"/>
                    </a:lnTo>
                    <a:lnTo>
                      <a:pt x="574" y="435"/>
                    </a:lnTo>
                    <a:lnTo>
                      <a:pt x="547" y="466"/>
                    </a:lnTo>
                    <a:lnTo>
                      <a:pt x="517" y="493"/>
                    </a:lnTo>
                    <a:lnTo>
                      <a:pt x="483" y="515"/>
                    </a:lnTo>
                    <a:lnTo>
                      <a:pt x="446" y="533"/>
                    </a:lnTo>
                    <a:lnTo>
                      <a:pt x="381" y="554"/>
                    </a:lnTo>
                    <a:lnTo>
                      <a:pt x="317" y="565"/>
                    </a:lnTo>
                    <a:lnTo>
                      <a:pt x="255" y="565"/>
                    </a:lnTo>
                    <a:lnTo>
                      <a:pt x="191" y="555"/>
                    </a:lnTo>
                    <a:lnTo>
                      <a:pt x="126" y="535"/>
                    </a:lnTo>
                    <a:lnTo>
                      <a:pt x="89" y="515"/>
                    </a:lnTo>
                    <a:lnTo>
                      <a:pt x="59" y="491"/>
                    </a:lnTo>
                    <a:lnTo>
                      <a:pt x="34" y="461"/>
                    </a:lnTo>
                    <a:lnTo>
                      <a:pt x="17" y="429"/>
                    </a:lnTo>
                    <a:lnTo>
                      <a:pt x="5" y="390"/>
                    </a:lnTo>
                    <a:lnTo>
                      <a:pt x="0" y="348"/>
                    </a:lnTo>
                    <a:lnTo>
                      <a:pt x="3" y="290"/>
                    </a:lnTo>
                    <a:lnTo>
                      <a:pt x="15" y="235"/>
                    </a:lnTo>
                    <a:lnTo>
                      <a:pt x="35" y="184"/>
                    </a:lnTo>
                    <a:lnTo>
                      <a:pt x="64" y="138"/>
                    </a:lnTo>
                    <a:lnTo>
                      <a:pt x="99" y="99"/>
                    </a:lnTo>
                    <a:lnTo>
                      <a:pt x="143" y="64"/>
                    </a:lnTo>
                    <a:lnTo>
                      <a:pt x="192" y="37"/>
                    </a:lnTo>
                    <a:lnTo>
                      <a:pt x="246" y="17"/>
                    </a:lnTo>
                    <a:lnTo>
                      <a:pt x="307" y="5"/>
                    </a:lnTo>
                    <a:lnTo>
                      <a:pt x="37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9" name="Freeform 16"/>
              <p:cNvSpPr>
                <a:spLocks/>
              </p:cNvSpPr>
              <p:nvPr/>
            </p:nvSpPr>
            <p:spPr bwMode="auto">
              <a:xfrm>
                <a:off x="4515" y="2094"/>
                <a:ext cx="334" cy="331"/>
              </a:xfrm>
              <a:custGeom>
                <a:avLst/>
                <a:gdLst>
                  <a:gd name="T0" fmla="*/ 167 w 334"/>
                  <a:gd name="T1" fmla="*/ 0 h 331"/>
                  <a:gd name="T2" fmla="*/ 206 w 334"/>
                  <a:gd name="T3" fmla="*/ 4 h 331"/>
                  <a:gd name="T4" fmla="*/ 239 w 334"/>
                  <a:gd name="T5" fmla="*/ 17 h 331"/>
                  <a:gd name="T6" fmla="*/ 272 w 334"/>
                  <a:gd name="T7" fmla="*/ 36 h 331"/>
                  <a:gd name="T8" fmla="*/ 297 w 334"/>
                  <a:gd name="T9" fmla="*/ 63 h 331"/>
                  <a:gd name="T10" fmla="*/ 317 w 334"/>
                  <a:gd name="T11" fmla="*/ 93 h 331"/>
                  <a:gd name="T12" fmla="*/ 329 w 334"/>
                  <a:gd name="T13" fmla="*/ 128 h 331"/>
                  <a:gd name="T14" fmla="*/ 334 w 334"/>
                  <a:gd name="T15" fmla="*/ 166 h 331"/>
                  <a:gd name="T16" fmla="*/ 329 w 334"/>
                  <a:gd name="T17" fmla="*/ 204 h 331"/>
                  <a:gd name="T18" fmla="*/ 315 w 334"/>
                  <a:gd name="T19" fmla="*/ 240 h 331"/>
                  <a:gd name="T20" fmla="*/ 297 w 334"/>
                  <a:gd name="T21" fmla="*/ 270 h 331"/>
                  <a:gd name="T22" fmla="*/ 270 w 334"/>
                  <a:gd name="T23" fmla="*/ 296 h 331"/>
                  <a:gd name="T24" fmla="*/ 239 w 334"/>
                  <a:gd name="T25" fmla="*/ 316 h 331"/>
                  <a:gd name="T26" fmla="*/ 204 w 334"/>
                  <a:gd name="T27" fmla="*/ 328 h 331"/>
                  <a:gd name="T28" fmla="*/ 167 w 334"/>
                  <a:gd name="T29" fmla="*/ 331 h 331"/>
                  <a:gd name="T30" fmla="*/ 128 w 334"/>
                  <a:gd name="T31" fmla="*/ 328 h 331"/>
                  <a:gd name="T32" fmla="*/ 93 w 334"/>
                  <a:gd name="T33" fmla="*/ 314 h 331"/>
                  <a:gd name="T34" fmla="*/ 62 w 334"/>
                  <a:gd name="T35" fmla="*/ 296 h 331"/>
                  <a:gd name="T36" fmla="*/ 37 w 334"/>
                  <a:gd name="T37" fmla="*/ 269 h 331"/>
                  <a:gd name="T38" fmla="*/ 17 w 334"/>
                  <a:gd name="T39" fmla="*/ 238 h 331"/>
                  <a:gd name="T40" fmla="*/ 5 w 334"/>
                  <a:gd name="T41" fmla="*/ 204 h 331"/>
                  <a:gd name="T42" fmla="*/ 0 w 334"/>
                  <a:gd name="T43" fmla="*/ 166 h 331"/>
                  <a:gd name="T44" fmla="*/ 5 w 334"/>
                  <a:gd name="T45" fmla="*/ 127 h 331"/>
                  <a:gd name="T46" fmla="*/ 18 w 334"/>
                  <a:gd name="T47" fmla="*/ 93 h 331"/>
                  <a:gd name="T48" fmla="*/ 37 w 334"/>
                  <a:gd name="T49" fmla="*/ 61 h 331"/>
                  <a:gd name="T50" fmla="*/ 64 w 334"/>
                  <a:gd name="T51" fmla="*/ 36 h 331"/>
                  <a:gd name="T52" fmla="*/ 94 w 334"/>
                  <a:gd name="T53" fmla="*/ 15 h 331"/>
                  <a:gd name="T54" fmla="*/ 130 w 334"/>
                  <a:gd name="T55" fmla="*/ 4 h 331"/>
                  <a:gd name="T56" fmla="*/ 167 w 334"/>
                  <a:gd name="T5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34" h="331">
                    <a:moveTo>
                      <a:pt x="167" y="0"/>
                    </a:moveTo>
                    <a:lnTo>
                      <a:pt x="206" y="4"/>
                    </a:lnTo>
                    <a:lnTo>
                      <a:pt x="239" y="17"/>
                    </a:lnTo>
                    <a:lnTo>
                      <a:pt x="272" y="36"/>
                    </a:lnTo>
                    <a:lnTo>
                      <a:pt x="297" y="63"/>
                    </a:lnTo>
                    <a:lnTo>
                      <a:pt x="317" y="93"/>
                    </a:lnTo>
                    <a:lnTo>
                      <a:pt x="329" y="128"/>
                    </a:lnTo>
                    <a:lnTo>
                      <a:pt x="334" y="166"/>
                    </a:lnTo>
                    <a:lnTo>
                      <a:pt x="329" y="204"/>
                    </a:lnTo>
                    <a:lnTo>
                      <a:pt x="315" y="240"/>
                    </a:lnTo>
                    <a:lnTo>
                      <a:pt x="297" y="270"/>
                    </a:lnTo>
                    <a:lnTo>
                      <a:pt x="270" y="296"/>
                    </a:lnTo>
                    <a:lnTo>
                      <a:pt x="239" y="316"/>
                    </a:lnTo>
                    <a:lnTo>
                      <a:pt x="204" y="328"/>
                    </a:lnTo>
                    <a:lnTo>
                      <a:pt x="167" y="331"/>
                    </a:lnTo>
                    <a:lnTo>
                      <a:pt x="128" y="328"/>
                    </a:lnTo>
                    <a:lnTo>
                      <a:pt x="93" y="314"/>
                    </a:lnTo>
                    <a:lnTo>
                      <a:pt x="62" y="296"/>
                    </a:lnTo>
                    <a:lnTo>
                      <a:pt x="37" y="269"/>
                    </a:lnTo>
                    <a:lnTo>
                      <a:pt x="17" y="238"/>
                    </a:lnTo>
                    <a:lnTo>
                      <a:pt x="5" y="204"/>
                    </a:lnTo>
                    <a:lnTo>
                      <a:pt x="0" y="166"/>
                    </a:lnTo>
                    <a:lnTo>
                      <a:pt x="5" y="127"/>
                    </a:lnTo>
                    <a:lnTo>
                      <a:pt x="18" y="93"/>
                    </a:lnTo>
                    <a:lnTo>
                      <a:pt x="37" y="61"/>
                    </a:lnTo>
                    <a:lnTo>
                      <a:pt x="64" y="36"/>
                    </a:lnTo>
                    <a:lnTo>
                      <a:pt x="94" y="15"/>
                    </a:lnTo>
                    <a:lnTo>
                      <a:pt x="130" y="4"/>
                    </a:lnTo>
                    <a:lnTo>
                      <a:pt x="16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grpSp>
        <p:nvGrpSpPr>
          <p:cNvPr id="20" name="Group 19"/>
          <p:cNvGrpSpPr/>
          <p:nvPr/>
        </p:nvGrpSpPr>
        <p:grpSpPr>
          <a:xfrm>
            <a:off x="7502722" y="1530218"/>
            <a:ext cx="4374253" cy="3675868"/>
            <a:chOff x="7531335" y="2371100"/>
            <a:chExt cx="3676259" cy="3089314"/>
          </a:xfrm>
        </p:grpSpPr>
        <p:pic>
          <p:nvPicPr>
            <p:cNvPr id="21" name="Picture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31335" y="2371100"/>
              <a:ext cx="3171058" cy="2032930"/>
            </a:xfrm>
            <a:prstGeom prst="rect">
              <a:avLst/>
            </a:prstGeom>
          </p:spPr>
        </p:pic>
        <p:pic>
          <p:nvPicPr>
            <p:cNvPr id="22" name="Picture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748066">
              <a:off x="10022939" y="3357944"/>
              <a:ext cx="1184655" cy="2102470"/>
            </a:xfrm>
            <a:prstGeom prst="rect">
              <a:avLst/>
            </a:prstGeom>
          </p:spPr>
        </p:pic>
      </p:grpSp>
      <p:grpSp>
        <p:nvGrpSpPr>
          <p:cNvPr id="29" name="Group 28"/>
          <p:cNvGrpSpPr/>
          <p:nvPr/>
        </p:nvGrpSpPr>
        <p:grpSpPr>
          <a:xfrm>
            <a:off x="7954142" y="4301799"/>
            <a:ext cx="2138856" cy="1481293"/>
            <a:chOff x="3880379" y="4405853"/>
            <a:chExt cx="2278619" cy="1578088"/>
          </a:xfrm>
        </p:grpSpPr>
        <p:pic>
          <p:nvPicPr>
            <p:cNvPr id="26" name="Picture 25"/>
            <p:cNvPicPr>
              <a:picLocks noChangeAspect="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b="28498"/>
            <a:stretch/>
          </p:blipFill>
          <p:spPr>
            <a:xfrm>
              <a:off x="3880379" y="4502648"/>
              <a:ext cx="2195354" cy="1468552"/>
            </a:xfrm>
            <a:prstGeom prst="rect">
              <a:avLst/>
            </a:prstGeom>
          </p:spPr>
        </p:pic>
        <p:pic>
          <p:nvPicPr>
            <p:cNvPr id="27" name="Picture 26"/>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4609897" y="4405853"/>
              <a:ext cx="1549101" cy="1578088"/>
            </a:xfrm>
            <a:prstGeom prst="rect">
              <a:avLst/>
            </a:prstGeom>
          </p:spPr>
        </p:pic>
        <p:pic>
          <p:nvPicPr>
            <p:cNvPr id="28" name="Picture 27"/>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3939347" y="4988053"/>
              <a:ext cx="350539" cy="357098"/>
            </a:xfrm>
            <a:prstGeom prst="rect">
              <a:avLst/>
            </a:prstGeom>
          </p:spPr>
        </p:pic>
      </p:grpSp>
      <p:sp>
        <p:nvSpPr>
          <p:cNvPr id="33" name="TextBox 32"/>
          <p:cNvSpPr txBox="1"/>
          <p:nvPr/>
        </p:nvSpPr>
        <p:spPr>
          <a:xfrm>
            <a:off x="0" y="6422061"/>
            <a:ext cx="12436475" cy="572464"/>
          </a:xfrm>
          <a:prstGeom prst="rect">
            <a:avLst/>
          </a:prstGeom>
          <a:solidFill>
            <a:srgbClr val="3E3E3E"/>
          </a:solidFill>
        </p:spPr>
        <p:txBody>
          <a:bodyPr wrap="square" lIns="182880" tIns="146304" rIns="182880" bIns="146304" rtlCol="0">
            <a:spAutoFit/>
          </a:bodyPr>
          <a:lstStyle/>
          <a:p>
            <a:pPr marL="0" marR="0" lvl="0" indent="0" algn="ctr" defTabSz="932742" eaLnBrk="1" fontAlgn="auto" latinLnBrk="0" hangingPunct="1">
              <a:lnSpc>
                <a:spcPct val="90000"/>
              </a:lnSpc>
              <a:spcBef>
                <a:spcPts val="0"/>
              </a:spcBef>
              <a:spcAft>
                <a:spcPts val="600"/>
              </a:spcAft>
              <a:buClrTx/>
              <a:buSzTx/>
              <a:buFontTx/>
              <a:buNone/>
              <a:tabLst/>
              <a:defRPr/>
            </a:pPr>
            <a:r>
              <a:rPr kumimoji="0" lang="en-US" sz="2000" b="0" i="0" u="none" strike="noStrike" kern="0" cap="none" spc="0" normalizeH="0" baseline="0" noProof="0" dirty="0" smtClean="0">
                <a:ln>
                  <a:noFill/>
                </a:ln>
                <a:gradFill>
                  <a:gsLst>
                    <a:gs pos="2917">
                      <a:srgbClr val="00BCF2">
                        <a:lumMod val="20000"/>
                        <a:lumOff val="80000"/>
                      </a:srgbClr>
                    </a:gs>
                    <a:gs pos="96000">
                      <a:srgbClr val="00BCF2">
                        <a:lumMod val="20000"/>
                        <a:lumOff val="80000"/>
                      </a:srgbClr>
                    </a:gs>
                  </a:gsLst>
                  <a:lin ang="5400000" scaled="0"/>
                </a:gradFill>
                <a:effectLst/>
                <a:uLnTx/>
                <a:uFillTx/>
                <a:latin typeface="+mj-lt"/>
              </a:rPr>
              <a:t>connect. </a:t>
            </a:r>
            <a:r>
              <a:rPr kumimoji="0" lang="en-US" sz="2000" b="0" i="0" u="none" strike="noStrike" kern="0" cap="none" spc="0" normalizeH="0" baseline="0" noProof="0" dirty="0" smtClean="0">
                <a:ln>
                  <a:noFill/>
                </a:ln>
                <a:gradFill>
                  <a:gsLst>
                    <a:gs pos="2917">
                      <a:srgbClr val="00BCF2"/>
                    </a:gs>
                    <a:gs pos="30000">
                      <a:srgbClr val="00BCF2"/>
                    </a:gs>
                  </a:gsLst>
                  <a:lin ang="5400000" scaled="0"/>
                </a:gradFill>
                <a:effectLst/>
                <a:uLnTx/>
                <a:uFillTx/>
                <a:latin typeface="+mj-lt"/>
              </a:rPr>
              <a:t>reimagine. </a:t>
            </a:r>
            <a:r>
              <a:rPr kumimoji="0" lang="en-US" sz="2000" b="0" i="0" u="none" strike="noStrike" kern="0" cap="none" spc="0" normalizeH="0" baseline="0" noProof="0" dirty="0" smtClean="0">
                <a:ln>
                  <a:noFill/>
                </a:ln>
                <a:gradFill>
                  <a:gsLst>
                    <a:gs pos="2917">
                      <a:srgbClr val="0072C6"/>
                    </a:gs>
                    <a:gs pos="30000">
                      <a:srgbClr val="0072C6"/>
                    </a:gs>
                  </a:gsLst>
                  <a:lin ang="5400000" scaled="0"/>
                </a:gradFill>
                <a:effectLst/>
                <a:uLnTx/>
                <a:uFillTx/>
                <a:latin typeface="+mj-lt"/>
              </a:rPr>
              <a:t>transform.</a:t>
            </a:r>
          </a:p>
        </p:txBody>
      </p:sp>
      <p:sp>
        <p:nvSpPr>
          <p:cNvPr id="5" name="Text Placeholder 4"/>
          <p:cNvSpPr>
            <a:spLocks noGrp="1"/>
          </p:cNvSpPr>
          <p:nvPr>
            <p:ph type="body" sz="quarter" idx="11"/>
          </p:nvPr>
        </p:nvSpPr>
        <p:spPr>
          <a:xfrm>
            <a:off x="274639" y="2125677"/>
            <a:ext cx="11889564" cy="2523768"/>
          </a:xfrm>
        </p:spPr>
        <p:txBody>
          <a:bodyPr/>
          <a:lstStyle/>
          <a:p>
            <a:r>
              <a:rPr lang="en-US" dirty="0" smtClean="0"/>
              <a:t>Evaluate sessions</a:t>
            </a:r>
            <a:br>
              <a:rPr lang="en-US" dirty="0" smtClean="0"/>
            </a:br>
            <a:r>
              <a:rPr lang="en-US" dirty="0" smtClean="0"/>
              <a:t>on </a:t>
            </a:r>
            <a:r>
              <a:rPr lang="en-US" dirty="0" err="1" smtClean="0"/>
              <a:t>MySPC</a:t>
            </a:r>
            <a:r>
              <a:rPr lang="en-US" dirty="0" smtClean="0"/>
              <a:t> using  your</a:t>
            </a:r>
            <a:br>
              <a:rPr lang="en-US" dirty="0" smtClean="0"/>
            </a:br>
            <a:r>
              <a:rPr lang="en-US" dirty="0" smtClean="0"/>
              <a:t>laptop or mobile device:</a:t>
            </a:r>
          </a:p>
          <a:p>
            <a:r>
              <a:rPr lang="en-US" dirty="0">
                <a:gradFill>
                  <a:gsLst>
                    <a:gs pos="1250">
                      <a:schemeClr val="tx2"/>
                    </a:gs>
                    <a:gs pos="100000">
                      <a:schemeClr val="tx2"/>
                    </a:gs>
                  </a:gsLst>
                  <a:lin ang="5400000" scaled="0"/>
                </a:gradFill>
              </a:rPr>
              <a:t>m</a:t>
            </a:r>
            <a:r>
              <a:rPr lang="en-US" dirty="0" smtClean="0">
                <a:gradFill>
                  <a:gsLst>
                    <a:gs pos="1250">
                      <a:schemeClr val="tx2"/>
                    </a:gs>
                    <a:gs pos="100000">
                      <a:schemeClr val="tx2"/>
                    </a:gs>
                  </a:gsLst>
                  <a:lin ang="5400000" scaled="0"/>
                </a:gradFill>
              </a:rPr>
              <a:t>yspc.sharepointconference.com</a:t>
            </a:r>
            <a:endParaRPr lang="en-US" dirty="0">
              <a:gradFill>
                <a:gsLst>
                  <a:gs pos="1250">
                    <a:schemeClr val="tx2"/>
                  </a:gs>
                  <a:gs pos="100000">
                    <a:schemeClr val="tx2"/>
                  </a:gs>
                </a:gsLst>
                <a:lin ang="5400000" scaled="0"/>
              </a:gradFill>
            </a:endParaRPr>
          </a:p>
        </p:txBody>
      </p:sp>
    </p:spTree>
    <p:extLst>
      <p:ext uri="{BB962C8B-B14F-4D97-AF65-F5344CB8AC3E}">
        <p14:creationId xmlns:p14="http://schemas.microsoft.com/office/powerpoint/2010/main" val="18642339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1+#ppt_w/2"/>
                                          </p:val>
                                        </p:tav>
                                        <p:tav tm="100000">
                                          <p:val>
                                            <p:strVal val="#ppt_x"/>
                                          </p:val>
                                        </p:tav>
                                      </p:tavLst>
                                    </p:anim>
                                    <p:anim calcmode="lin" valueType="num">
                                      <p:cBhvr additive="base">
                                        <p:cTn id="8" dur="10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Our enterprise search vision</a:t>
            </a:r>
            <a:endParaRPr lang="en-US" dirty="0"/>
          </a:p>
        </p:txBody>
      </p:sp>
      <p:sp>
        <p:nvSpPr>
          <p:cNvPr id="4" name="Text Placeholder 3"/>
          <p:cNvSpPr>
            <a:spLocks noGrp="1"/>
          </p:cNvSpPr>
          <p:nvPr>
            <p:ph type="body" sz="quarter" idx="11"/>
          </p:nvPr>
        </p:nvSpPr>
        <p:spPr>
          <a:xfrm>
            <a:off x="274639" y="1212849"/>
            <a:ext cx="8305798" cy="6093976"/>
          </a:xfrm>
        </p:spPr>
        <p:txBody>
          <a:bodyPr/>
          <a:lstStyle/>
          <a:p>
            <a:r>
              <a:rPr lang="en-US" dirty="0" smtClean="0"/>
              <a:t>To provide a </a:t>
            </a:r>
            <a:r>
              <a:rPr lang="en-US" dirty="0"/>
              <a:t>single, cross-organization search capability that enables practitioners to find the right information at the right </a:t>
            </a:r>
            <a:r>
              <a:rPr lang="en-US" dirty="0" smtClean="0"/>
              <a:t>time</a:t>
            </a:r>
          </a:p>
          <a:p>
            <a:endParaRPr lang="en-US" dirty="0"/>
          </a:p>
          <a:p>
            <a:r>
              <a:rPr lang="en-US" dirty="0" smtClean="0"/>
              <a:t>This </a:t>
            </a:r>
            <a:r>
              <a:rPr lang="en-US" dirty="0"/>
              <a:t>is critical to improving the way we deploy, share and reuse </a:t>
            </a:r>
            <a:r>
              <a:rPr lang="en-US" dirty="0" smtClean="0"/>
              <a:t>knowledge </a:t>
            </a:r>
            <a:r>
              <a:rPr lang="en-US" dirty="0"/>
              <a:t>and collaborate with </a:t>
            </a:r>
            <a:r>
              <a:rPr lang="en-US" dirty="0" smtClean="0"/>
              <a:t/>
            </a:r>
            <a:br>
              <a:rPr lang="en-US" dirty="0" smtClean="0"/>
            </a:br>
            <a:r>
              <a:rPr lang="en-US" dirty="0" smtClean="0"/>
              <a:t>each other when serving clients.</a:t>
            </a:r>
            <a:endParaRPr lang="en-US" dirty="0"/>
          </a:p>
          <a:p>
            <a:endParaRPr lang="en-US" dirty="0"/>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065218" y="2580654"/>
            <a:ext cx="3401419" cy="4413871"/>
          </a:xfrm>
          <a:prstGeom prst="rect">
            <a:avLst/>
          </a:prstGeom>
        </p:spPr>
      </p:pic>
    </p:spTree>
    <p:extLst>
      <p:ext uri="{BB962C8B-B14F-4D97-AF65-F5344CB8AC3E}">
        <p14:creationId xmlns:p14="http://schemas.microsoft.com/office/powerpoint/2010/main" val="138158743"/>
      </p:ext>
    </p:extLst>
  </p:cSld>
  <p:clrMapOvr>
    <a:masterClrMapping/>
  </p:clrMapOvr>
  <p:transition>
    <p:fad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845995822"/>
      </p:ext>
    </p:extLst>
  </p:cSld>
  <p:clrMapOvr>
    <a:masterClrMapping/>
  </p:clrMapOvr>
  <p:transition>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invGray">
          <a:xfrm>
            <a:off x="460050" y="3146833"/>
            <a:ext cx="3288041" cy="700861"/>
          </a:xfrm>
          <a:prstGeom prst="rect">
            <a:avLst/>
          </a:prstGeom>
        </p:spPr>
      </p:pic>
      <p:sp>
        <p:nvSpPr>
          <p:cNvPr id="5" name="Text Box 3"/>
          <p:cNvSpPr txBox="1">
            <a:spLocks noChangeArrowheads="1"/>
          </p:cNvSpPr>
          <p:nvPr/>
        </p:nvSpPr>
        <p:spPr bwMode="blackWhite">
          <a:xfrm>
            <a:off x="273895" y="6078666"/>
            <a:ext cx="10972832" cy="625023"/>
          </a:xfrm>
          <a:prstGeom prst="rect">
            <a:avLst/>
          </a:prstGeom>
        </p:spPr>
        <p:txBody>
          <a:bodyPr vert="horz" wrap="square" lIns="182854" tIns="146283" rIns="182854" bIns="146283" numCol="1" anchor="t" anchorCtr="0" compatLnSpc="1">
            <a:prstTxWarp prst="textNoShape">
              <a:avLst/>
            </a:prstTxWarp>
            <a:spAutoFit/>
          </a:bodyPr>
          <a:lstStyle/>
          <a:p>
            <a:pPr defTabSz="932111" eaLnBrk="0" hangingPunct="0"/>
            <a:r>
              <a:rPr lang="en-US" sz="700" dirty="0">
                <a:gradFill>
                  <a:gsLst>
                    <a:gs pos="0">
                      <a:srgbClr val="FFFFFF"/>
                    </a:gs>
                    <a:gs pos="100000">
                      <a:srgbClr val="FFFFFF"/>
                    </a:gs>
                  </a:gsLst>
                  <a:lin ang="5400000" scaled="0"/>
                </a:gradFill>
                <a:cs typeface="Segoe UI" pitchFamily="34" charset="0"/>
              </a:rPr>
              <a:t>© 2014 Microsoft Corporation. All rights reserved. Microsoft, Windows, and other product names are or may be registered trademarks and/or trademarks in the U.S. and/or other countries.</a:t>
            </a:r>
          </a:p>
          <a:p>
            <a:pPr defTabSz="932111"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25152127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defTabSz="1110264" fontAlgn="base">
              <a:spcAft>
                <a:spcPct val="0"/>
              </a:spcAft>
              <a:defRPr/>
            </a:pPr>
            <a:r>
              <a:rPr lang="en-US" kern="0" dirty="0"/>
              <a:t>We will achieve our vision through </a:t>
            </a:r>
            <a:r>
              <a:rPr lang="en-US" kern="0" dirty="0" smtClean="0"/>
              <a:t>six </a:t>
            </a:r>
            <a:br>
              <a:rPr lang="en-US" kern="0" dirty="0" smtClean="0"/>
            </a:br>
            <a:r>
              <a:rPr lang="en-US" kern="0" dirty="0" smtClean="0"/>
              <a:t>key </a:t>
            </a:r>
            <a:r>
              <a:rPr lang="en-US" kern="0" dirty="0"/>
              <a:t>drivers</a:t>
            </a:r>
          </a:p>
        </p:txBody>
      </p:sp>
      <p:sp>
        <p:nvSpPr>
          <p:cNvPr id="3" name="Text Placeholder 2"/>
          <p:cNvSpPr>
            <a:spLocks noGrp="1"/>
          </p:cNvSpPr>
          <p:nvPr>
            <p:ph type="body" sz="quarter" idx="11"/>
          </p:nvPr>
        </p:nvSpPr>
        <p:spPr>
          <a:xfrm>
            <a:off x="274639" y="2011410"/>
            <a:ext cx="9372598" cy="3877985"/>
          </a:xfrm>
        </p:spPr>
        <p:txBody>
          <a:bodyPr/>
          <a:lstStyle/>
          <a:p>
            <a:pPr marL="0" lvl="1">
              <a:buClr>
                <a:schemeClr val="tx2"/>
              </a:buClr>
            </a:pPr>
            <a:r>
              <a:rPr lang="en-US" sz="3200" dirty="0">
                <a:gradFill>
                  <a:gsLst>
                    <a:gs pos="2920">
                      <a:schemeClr val="tx2"/>
                    </a:gs>
                    <a:gs pos="39000">
                      <a:schemeClr val="tx2"/>
                    </a:gs>
                  </a:gsLst>
                  <a:lin ang="5400000" scaled="0"/>
                </a:gradFill>
                <a:latin typeface="+mj-lt"/>
              </a:rPr>
              <a:t>The right content is available in the </a:t>
            </a:r>
            <a:r>
              <a:rPr lang="en-US" sz="3200" dirty="0" smtClean="0">
                <a:gradFill>
                  <a:gsLst>
                    <a:gs pos="2920">
                      <a:schemeClr val="tx2"/>
                    </a:gs>
                    <a:gs pos="39000">
                      <a:schemeClr val="tx2"/>
                    </a:gs>
                  </a:gsLst>
                  <a:lin ang="5400000" scaled="0"/>
                </a:gradFill>
                <a:latin typeface="+mj-lt"/>
              </a:rPr>
              <a:t>index.</a:t>
            </a:r>
            <a:endParaRPr lang="en-US" sz="3200" dirty="0">
              <a:gradFill>
                <a:gsLst>
                  <a:gs pos="2920">
                    <a:schemeClr val="tx2"/>
                  </a:gs>
                  <a:gs pos="39000">
                    <a:schemeClr val="tx2"/>
                  </a:gs>
                </a:gsLst>
                <a:lin ang="5400000" scaled="0"/>
              </a:gradFill>
              <a:latin typeface="+mj-lt"/>
            </a:endParaRPr>
          </a:p>
          <a:p>
            <a:pPr marL="0" lvl="1">
              <a:buClr>
                <a:schemeClr val="tx2"/>
              </a:buClr>
            </a:pPr>
            <a:r>
              <a:rPr lang="en-US" sz="3200" dirty="0">
                <a:gradFill>
                  <a:gsLst>
                    <a:gs pos="2920">
                      <a:schemeClr val="tx2"/>
                    </a:gs>
                    <a:gs pos="39000">
                      <a:schemeClr val="tx2"/>
                    </a:gs>
                  </a:gsLst>
                  <a:lin ang="5400000" scaled="0"/>
                </a:gradFill>
                <a:latin typeface="+mj-lt"/>
              </a:rPr>
              <a:t>Content is optimized for </a:t>
            </a:r>
            <a:r>
              <a:rPr lang="en-US" sz="3200" dirty="0" smtClean="0">
                <a:gradFill>
                  <a:gsLst>
                    <a:gs pos="2920">
                      <a:schemeClr val="tx2"/>
                    </a:gs>
                    <a:gs pos="39000">
                      <a:schemeClr val="tx2"/>
                    </a:gs>
                  </a:gsLst>
                  <a:lin ang="5400000" scaled="0"/>
                </a:gradFill>
                <a:latin typeface="+mj-lt"/>
              </a:rPr>
              <a:t>search.</a:t>
            </a:r>
            <a:endParaRPr lang="en-US" sz="3200" dirty="0">
              <a:gradFill>
                <a:gsLst>
                  <a:gs pos="2920">
                    <a:schemeClr val="tx2"/>
                  </a:gs>
                  <a:gs pos="39000">
                    <a:schemeClr val="tx2"/>
                  </a:gs>
                </a:gsLst>
                <a:lin ang="5400000" scaled="0"/>
              </a:gradFill>
              <a:latin typeface="+mj-lt"/>
            </a:endParaRPr>
          </a:p>
          <a:p>
            <a:pPr marL="0" lvl="1">
              <a:buClr>
                <a:schemeClr val="tx2"/>
              </a:buClr>
            </a:pPr>
            <a:r>
              <a:rPr lang="en-US" sz="3200" dirty="0">
                <a:gradFill>
                  <a:gsLst>
                    <a:gs pos="2920">
                      <a:schemeClr val="tx2"/>
                    </a:gs>
                    <a:gs pos="39000">
                      <a:schemeClr val="tx2"/>
                    </a:gs>
                  </a:gsLst>
                  <a:lin ang="5400000" scaled="0"/>
                </a:gradFill>
                <a:latin typeface="+mj-lt"/>
              </a:rPr>
              <a:t>The search algorithm is measured and </a:t>
            </a:r>
            <a:r>
              <a:rPr lang="en-US" sz="3200" dirty="0" smtClean="0">
                <a:gradFill>
                  <a:gsLst>
                    <a:gs pos="2920">
                      <a:schemeClr val="tx2"/>
                    </a:gs>
                    <a:gs pos="39000">
                      <a:schemeClr val="tx2"/>
                    </a:gs>
                  </a:gsLst>
                  <a:lin ang="5400000" scaled="0"/>
                </a:gradFill>
                <a:latin typeface="+mj-lt"/>
              </a:rPr>
              <a:t>tuned.</a:t>
            </a:r>
            <a:endParaRPr lang="en-US" sz="3200" dirty="0">
              <a:gradFill>
                <a:gsLst>
                  <a:gs pos="2920">
                    <a:schemeClr val="tx2"/>
                  </a:gs>
                  <a:gs pos="39000">
                    <a:schemeClr val="tx2"/>
                  </a:gs>
                </a:gsLst>
                <a:lin ang="5400000" scaled="0"/>
              </a:gradFill>
              <a:latin typeface="+mj-lt"/>
            </a:endParaRPr>
          </a:p>
          <a:p>
            <a:pPr marL="0" lvl="1">
              <a:buClr>
                <a:schemeClr val="tx2"/>
              </a:buClr>
            </a:pPr>
            <a:r>
              <a:rPr lang="en-US" sz="3200" dirty="0">
                <a:gradFill>
                  <a:gsLst>
                    <a:gs pos="2920">
                      <a:schemeClr val="tx2"/>
                    </a:gs>
                    <a:gs pos="39000">
                      <a:schemeClr val="tx2"/>
                    </a:gs>
                  </a:gsLst>
                  <a:lin ang="5400000" scaled="0"/>
                </a:gradFill>
                <a:latin typeface="+mj-lt"/>
              </a:rPr>
              <a:t>The search user interface is </a:t>
            </a:r>
            <a:r>
              <a:rPr lang="en-US" sz="3200" dirty="0" smtClean="0">
                <a:gradFill>
                  <a:gsLst>
                    <a:gs pos="2920">
                      <a:schemeClr val="tx2"/>
                    </a:gs>
                    <a:gs pos="39000">
                      <a:schemeClr val="tx2"/>
                    </a:gs>
                  </a:gsLst>
                  <a:lin ang="5400000" scaled="0"/>
                </a:gradFill>
                <a:latin typeface="+mj-lt"/>
              </a:rPr>
              <a:t>effective.</a:t>
            </a:r>
            <a:endParaRPr lang="en-US" sz="3200" dirty="0">
              <a:gradFill>
                <a:gsLst>
                  <a:gs pos="2920">
                    <a:schemeClr val="tx2"/>
                  </a:gs>
                  <a:gs pos="39000">
                    <a:schemeClr val="tx2"/>
                  </a:gs>
                </a:gsLst>
                <a:lin ang="5400000" scaled="0"/>
              </a:gradFill>
              <a:latin typeface="+mj-lt"/>
            </a:endParaRPr>
          </a:p>
          <a:p>
            <a:pPr marL="0" lvl="1">
              <a:buClr>
                <a:schemeClr val="tx2"/>
              </a:buClr>
            </a:pPr>
            <a:r>
              <a:rPr lang="en-US" sz="3200" dirty="0">
                <a:gradFill>
                  <a:gsLst>
                    <a:gs pos="2920">
                      <a:schemeClr val="tx2"/>
                    </a:gs>
                    <a:gs pos="39000">
                      <a:schemeClr val="tx2"/>
                    </a:gs>
                  </a:gsLst>
                  <a:lin ang="5400000" scaled="0"/>
                </a:gradFill>
                <a:latin typeface="+mj-lt"/>
              </a:rPr>
              <a:t>Search understands user’s needs and </a:t>
            </a:r>
            <a:r>
              <a:rPr lang="en-US" sz="3200" dirty="0" smtClean="0">
                <a:gradFill>
                  <a:gsLst>
                    <a:gs pos="2920">
                      <a:schemeClr val="tx2"/>
                    </a:gs>
                    <a:gs pos="39000">
                      <a:schemeClr val="tx2"/>
                    </a:gs>
                  </a:gsLst>
                  <a:lin ang="5400000" scaled="0"/>
                </a:gradFill>
                <a:latin typeface="+mj-lt"/>
              </a:rPr>
              <a:t>behavior.</a:t>
            </a:r>
            <a:endParaRPr lang="en-US" sz="3200" dirty="0">
              <a:gradFill>
                <a:gsLst>
                  <a:gs pos="2920">
                    <a:schemeClr val="tx2"/>
                  </a:gs>
                  <a:gs pos="39000">
                    <a:schemeClr val="tx2"/>
                  </a:gs>
                </a:gsLst>
                <a:lin ang="5400000" scaled="0"/>
              </a:gradFill>
              <a:latin typeface="+mj-lt"/>
            </a:endParaRPr>
          </a:p>
          <a:p>
            <a:pPr marL="0" lvl="1">
              <a:buClr>
                <a:schemeClr val="tx2"/>
              </a:buClr>
            </a:pPr>
            <a:r>
              <a:rPr lang="en-US" sz="3200" dirty="0" smtClean="0">
                <a:gradFill>
                  <a:gsLst>
                    <a:gs pos="2920">
                      <a:schemeClr val="tx2"/>
                    </a:gs>
                    <a:gs pos="39000">
                      <a:schemeClr val="tx2"/>
                    </a:gs>
                  </a:gsLst>
                  <a:lin ang="5400000" scaled="0"/>
                </a:gradFill>
                <a:latin typeface="+mj-lt"/>
              </a:rPr>
              <a:t>Search is consistent across the organization’s tools.</a:t>
            </a:r>
            <a:endParaRPr lang="en-US" sz="3200" dirty="0">
              <a:gradFill>
                <a:gsLst>
                  <a:gs pos="2920">
                    <a:schemeClr val="tx2"/>
                  </a:gs>
                  <a:gs pos="39000">
                    <a:schemeClr val="tx2"/>
                  </a:gs>
                </a:gsLst>
                <a:lin ang="5400000" scaled="0"/>
              </a:gradFill>
              <a:latin typeface="+mj-lt"/>
            </a:endParaRPr>
          </a:p>
          <a:p>
            <a:endParaRPr lang="en-US" sz="3200" dirty="0"/>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065218" y="2580654"/>
            <a:ext cx="3401419" cy="4413871"/>
          </a:xfrm>
          <a:prstGeom prst="rect">
            <a:avLst/>
          </a:prstGeom>
        </p:spPr>
      </p:pic>
    </p:spTree>
    <p:extLst>
      <p:ext uri="{BB962C8B-B14F-4D97-AF65-F5344CB8AC3E}">
        <p14:creationId xmlns:p14="http://schemas.microsoft.com/office/powerpoint/2010/main" val="23908170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mph" presetSubtype="0" nodeType="clickEffect">
                                  <p:stCondLst>
                                    <p:cond delay="0"/>
                                  </p:stCondLst>
                                  <p:iterate type="lt">
                                    <p:tmAbs val="25"/>
                                  </p:iterate>
                                  <p:childTnLst>
                                    <p:set>
                                      <p:cBhvr override="childStyle">
                                        <p:cTn id="6" dur="indefinite"/>
                                        <p:tgtEl>
                                          <p:spTgt spid="3">
                                            <p:txEl>
                                              <p:pRg st="0" end="0"/>
                                            </p:txEl>
                                          </p:spTgt>
                                        </p:tgtEl>
                                        <p:attrNameLst>
                                          <p:attrName>style.fontWeight</p:attrName>
                                        </p:attrNameLst>
                                      </p:cBhvr>
                                      <p:to>
                                        <p:strVal val="bold"/>
                                      </p:to>
                                    </p:set>
                                  </p:childTnLst>
                                </p:cTn>
                              </p:par>
                              <p:par>
                                <p:cTn id="7" presetID="15" presetClass="emph" presetSubtype="0" nodeType="withEffect">
                                  <p:stCondLst>
                                    <p:cond delay="0"/>
                                  </p:stCondLst>
                                  <p:iterate type="lt">
                                    <p:tmAbs val="25"/>
                                  </p:iterate>
                                  <p:childTnLst>
                                    <p:set>
                                      <p:cBhvr override="childStyle">
                                        <p:cTn id="8" dur="indefinite"/>
                                        <p:tgtEl>
                                          <p:spTgt spid="3">
                                            <p:txEl>
                                              <p:pRg st="1" end="1"/>
                                            </p:txEl>
                                          </p:spTgt>
                                        </p:tgtEl>
                                        <p:attrNameLst>
                                          <p:attrName>style.fontWeight</p:attrName>
                                        </p:attrNameLst>
                                      </p:cBhvr>
                                      <p:to>
                                        <p:strVal val="bold"/>
                                      </p:to>
                                    </p:set>
                                  </p:childTnLst>
                                </p:cTn>
                              </p:par>
                              <p:par>
                                <p:cTn id="9" presetID="15" presetClass="emph" presetSubtype="0" nodeType="withEffect">
                                  <p:stCondLst>
                                    <p:cond delay="0"/>
                                  </p:stCondLst>
                                  <p:iterate type="lt">
                                    <p:tmAbs val="25"/>
                                  </p:iterate>
                                  <p:childTnLst>
                                    <p:set>
                                      <p:cBhvr override="childStyle">
                                        <p:cTn id="10" dur="indefinite"/>
                                        <p:tgtEl>
                                          <p:spTgt spid="3">
                                            <p:txEl>
                                              <p:pRg st="2" end="2"/>
                                            </p:txEl>
                                          </p:spTgt>
                                        </p:tgtEl>
                                        <p:attrNameLst>
                                          <p:attrName>style.fontWeight</p:attrName>
                                        </p:attrNameLst>
                                      </p:cBhvr>
                                      <p:to>
                                        <p:strVal val="bol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Starting search analysis — when do you have a problem?</a:t>
            </a:r>
            <a:endParaRPr lang="en-US" dirty="0"/>
          </a:p>
        </p:txBody>
      </p:sp>
      <p:sp>
        <p:nvSpPr>
          <p:cNvPr id="3" name="Text Placeholder 2"/>
          <p:cNvSpPr>
            <a:spLocks noGrp="1"/>
          </p:cNvSpPr>
          <p:nvPr>
            <p:ph type="body" sz="quarter" idx="11"/>
          </p:nvPr>
        </p:nvSpPr>
        <p:spPr>
          <a:xfrm>
            <a:off x="274639" y="2001434"/>
            <a:ext cx="11889564" cy="3447098"/>
          </a:xfrm>
        </p:spPr>
        <p:txBody>
          <a:bodyPr/>
          <a:lstStyle/>
          <a:p>
            <a:r>
              <a:rPr lang="en-US" dirty="0" smtClean="0"/>
              <a:t>Search use trending flat or downward over time</a:t>
            </a:r>
          </a:p>
          <a:p>
            <a:r>
              <a:rPr lang="en-US" dirty="0" smtClean="0"/>
              <a:t>Abandoned queries trending flat or upward over time</a:t>
            </a:r>
          </a:p>
          <a:p>
            <a:r>
              <a:rPr lang="en-US" dirty="0" smtClean="0"/>
              <a:t>Zero-hit queries at 10% or higher</a:t>
            </a:r>
          </a:p>
          <a:p>
            <a:r>
              <a:rPr lang="en-US" dirty="0" smtClean="0"/>
              <a:t>No trending in top query report</a:t>
            </a:r>
          </a:p>
          <a:p>
            <a:r>
              <a:rPr lang="en-US" dirty="0" smtClean="0"/>
              <a:t>Anecdotal reports from users of search failures</a:t>
            </a:r>
          </a:p>
        </p:txBody>
      </p:sp>
    </p:spTree>
    <p:extLst>
      <p:ext uri="{BB962C8B-B14F-4D97-AF65-F5344CB8AC3E}">
        <p14:creationId xmlns:p14="http://schemas.microsoft.com/office/powerpoint/2010/main" val="1771762518"/>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Starting search analysis — </a:t>
            </a:r>
            <a:r>
              <a:rPr lang="en-US" dirty="0" smtClean="0"/>
              <a:t>how can you fix the problem?</a:t>
            </a:r>
            <a:endParaRPr lang="en-US" dirty="0"/>
          </a:p>
        </p:txBody>
      </p:sp>
      <p:sp>
        <p:nvSpPr>
          <p:cNvPr id="3" name="Text Placeholder 2"/>
          <p:cNvSpPr>
            <a:spLocks noGrp="1"/>
          </p:cNvSpPr>
          <p:nvPr>
            <p:ph type="body" sz="quarter" idx="11"/>
          </p:nvPr>
        </p:nvSpPr>
        <p:spPr>
          <a:xfrm>
            <a:off x="274639" y="2006302"/>
            <a:ext cx="11889564" cy="4530471"/>
          </a:xfrm>
        </p:spPr>
        <p:txBody>
          <a:bodyPr/>
          <a:lstStyle/>
          <a:p>
            <a:r>
              <a:rPr lang="en-US" dirty="0" smtClean="0"/>
              <a:t>Start simple</a:t>
            </a:r>
          </a:p>
          <a:p>
            <a:pPr lvl="1"/>
            <a:r>
              <a:rPr lang="en-US" sz="2400" dirty="0" smtClean="0"/>
              <a:t>Look at the search logs</a:t>
            </a:r>
          </a:p>
          <a:p>
            <a:pPr lvl="1"/>
            <a:r>
              <a:rPr lang="en-US" sz="2400" dirty="0" smtClean="0"/>
              <a:t>Examine the top queries</a:t>
            </a:r>
          </a:p>
          <a:p>
            <a:pPr lvl="1"/>
            <a:r>
              <a:rPr lang="en-US" sz="2400" dirty="0" smtClean="0"/>
              <a:t>Focus on the queries where the results are poor</a:t>
            </a:r>
          </a:p>
          <a:p>
            <a:r>
              <a:rPr lang="en-US" dirty="0" smtClean="0"/>
              <a:t>Make changes</a:t>
            </a:r>
          </a:p>
          <a:p>
            <a:pPr lvl="1"/>
            <a:r>
              <a:rPr lang="en-US" sz="2400" dirty="0" smtClean="0"/>
              <a:t>Expand index</a:t>
            </a:r>
          </a:p>
          <a:p>
            <a:pPr lvl="1"/>
            <a:r>
              <a:rPr lang="en-US" sz="2400" dirty="0" smtClean="0"/>
              <a:t>Adjust content</a:t>
            </a:r>
          </a:p>
          <a:p>
            <a:pPr lvl="1"/>
            <a:r>
              <a:rPr lang="en-US" sz="2400" dirty="0" smtClean="0"/>
              <a:t>Create new content</a:t>
            </a:r>
          </a:p>
          <a:p>
            <a:r>
              <a:rPr lang="en-US" dirty="0" smtClean="0"/>
              <a:t>Keep repeating</a:t>
            </a:r>
          </a:p>
        </p:txBody>
      </p:sp>
    </p:spTree>
    <p:extLst>
      <p:ext uri="{BB962C8B-B14F-4D97-AF65-F5344CB8AC3E}">
        <p14:creationId xmlns:p14="http://schemas.microsoft.com/office/powerpoint/2010/main" val="2776638957"/>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Applying the </a:t>
            </a:r>
            <a:br>
              <a:rPr lang="en-US" dirty="0" smtClean="0"/>
            </a:br>
            <a:r>
              <a:rPr lang="en-US" dirty="0" smtClean="0"/>
              <a:t>drivers at EY</a:t>
            </a:r>
            <a:endParaRPr lang="en-US" dirty="0"/>
          </a:p>
        </p:txBody>
      </p:sp>
    </p:spTree>
    <p:extLst>
      <p:ext uri="{BB962C8B-B14F-4D97-AF65-F5344CB8AC3E}">
        <p14:creationId xmlns:p14="http://schemas.microsoft.com/office/powerpoint/2010/main" val="2928334636"/>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5-30499_SPC_2014_ITPro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Presentation5" id="{287D7014-AE1A-4083-8B84-418910E7202F}" vid="{4EAA8867-F150-4721-ADD5-F741C6E76572}"/>
    </a:ext>
  </a:extLst>
</a:theme>
</file>

<file path=ppt/theme/theme2.xml><?xml version="1.0" encoding="utf-8"?>
<a:theme xmlns:a="http://schemas.openxmlformats.org/drawingml/2006/main" name="SharePoint_Conference_2014_ITPro_Template">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2">
            <a:alpha val="50000"/>
          </a:schemeClr>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wrap="none" lIns="111026" tIns="55513" rIns="111026" bIns="55513" anchor="ctr"/>
      <a:lstStyle>
        <a:defPPr>
          <a:defRPr/>
        </a:defPPr>
      </a:lst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harePoint_Conference_2014_ITPro_Template" id="{F1BF2D39-13A4-45B9-A7D0-772363FBC334}" vid="{8B01843C-F750-4256-AAE1-33E41EAD9EA4}"/>
    </a:ext>
  </a:extLst>
</a:theme>
</file>

<file path=ppt/theme/theme3.xml><?xml version="1.0" encoding="utf-8"?>
<a:theme xmlns:a="http://schemas.openxmlformats.org/drawingml/2006/main" name="5-30499_SPC_2014_Dev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Presentation2" id="{0585D100-4DB1-4C94-840A-C7F01FA866D2}" vid="{99564389-1B2E-4D56-88D1-053D641CBDB4}"/>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Custom 1">
    <a:dk1>
      <a:srgbClr val="000000"/>
    </a:dk1>
    <a:lt1>
      <a:srgbClr val="808080"/>
    </a:lt1>
    <a:dk2>
      <a:srgbClr val="FFFFFF"/>
    </a:dk2>
    <a:lt2>
      <a:srgbClr val="808080"/>
    </a:lt2>
    <a:accent1>
      <a:srgbClr val="808080"/>
    </a:accent1>
    <a:accent2>
      <a:srgbClr val="FFE600"/>
    </a:accent2>
    <a:accent3>
      <a:srgbClr val="999999"/>
    </a:accent3>
    <a:accent4>
      <a:srgbClr val="F0F0F0"/>
    </a:accent4>
    <a:accent5>
      <a:srgbClr val="00A3AE"/>
    </a:accent5>
    <a:accent6>
      <a:srgbClr val="C0C0C0"/>
    </a:accent6>
    <a:hlink>
      <a:srgbClr val="336699"/>
    </a:hlink>
    <a:folHlink>
      <a:srgbClr val="91278F"/>
    </a:folHlink>
  </a:clrScheme>
  <a:fontScheme name="EY_Handou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EY approved colors">
    <a:dk1>
      <a:sysClr val="windowText" lastClr="000000"/>
    </a:dk1>
    <a:lt1>
      <a:sysClr val="window" lastClr="FFFFFF"/>
    </a:lt1>
    <a:dk2>
      <a:srgbClr val="646464"/>
    </a:dk2>
    <a:lt2>
      <a:srgbClr val="F0F0F0"/>
    </a:lt2>
    <a:accent1>
      <a:srgbClr val="FFD200"/>
    </a:accent1>
    <a:accent2>
      <a:srgbClr val="00A3AE"/>
    </a:accent2>
    <a:accent3>
      <a:srgbClr val="91278F"/>
    </a:accent3>
    <a:accent4>
      <a:srgbClr val="2C973E"/>
    </a:accent4>
    <a:accent5>
      <a:srgbClr val="7FD1D6"/>
    </a:accent5>
    <a:accent6>
      <a:srgbClr val="F04C3E"/>
    </a:accent6>
    <a:hlink>
      <a:srgbClr val="336699"/>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CDFC83731B9B64AB89427B9ED8A5498" ma:contentTypeVersion="0" ma:contentTypeDescription="Create a new document." ma:contentTypeScope="" ma:versionID="8920282ba02a072efcb463e387fd5302">
  <xsd:schema xmlns:xsd="http://www.w3.org/2001/XMLSchema" xmlns:xs="http://www.w3.org/2001/XMLSchema" xmlns:p="http://schemas.microsoft.com/office/2006/metadata/properties" targetNamespace="http://schemas.microsoft.com/office/2006/metadata/properties" ma:root="true" ma:fieldsID="301cfc47b12141e7059c540c173fd441">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817B5E6-8124-422B-8F74-009808029B2C}"/>
</file>

<file path=customXml/itemProps2.xml><?xml version="1.0" encoding="utf-8"?>
<ds:datastoreItem xmlns:ds="http://schemas.openxmlformats.org/officeDocument/2006/customXml" ds:itemID="{F990F116-B58F-4255-B05B-DA3808E0E5C6}"/>
</file>

<file path=customXml/itemProps3.xml><?xml version="1.0" encoding="utf-8"?>
<ds:datastoreItem xmlns:ds="http://schemas.openxmlformats.org/officeDocument/2006/customXml" ds:itemID="{758FDAC0-319D-4A54-8D8E-1D42CB1F8004}"/>
</file>

<file path=docProps/app.xml><?xml version="1.0" encoding="utf-8"?>
<Properties xmlns="http://schemas.openxmlformats.org/officeDocument/2006/extended-properties" xmlns:vt="http://schemas.openxmlformats.org/officeDocument/2006/docPropsVTypes">
  <Template>SharePoint_Conference_2014_ITPro_Template_lms-2</Template>
  <TotalTime>2</TotalTime>
  <Words>4608</Words>
  <Application>Microsoft Office PowerPoint</Application>
  <PresentationFormat>Custom</PresentationFormat>
  <Paragraphs>455</Paragraphs>
  <Slides>51</Slides>
  <Notes>29</Notes>
  <HiddenSlides>0</HiddenSlides>
  <MMClips>0</MMClips>
  <ScaleCrop>false</ScaleCrop>
  <HeadingPairs>
    <vt:vector size="6" baseType="variant">
      <vt:variant>
        <vt:lpstr>Fonts Used</vt:lpstr>
      </vt:variant>
      <vt:variant>
        <vt:i4>8</vt:i4>
      </vt:variant>
      <vt:variant>
        <vt:lpstr>Theme</vt:lpstr>
      </vt:variant>
      <vt:variant>
        <vt:i4>3</vt:i4>
      </vt:variant>
      <vt:variant>
        <vt:lpstr>Slide Titles</vt:lpstr>
      </vt:variant>
      <vt:variant>
        <vt:i4>51</vt:i4>
      </vt:variant>
    </vt:vector>
  </HeadingPairs>
  <TitlesOfParts>
    <vt:vector size="62" baseType="lpstr">
      <vt:lpstr>Arial</vt:lpstr>
      <vt:lpstr>Calibri</vt:lpstr>
      <vt:lpstr>Consolas</vt:lpstr>
      <vt:lpstr>Segoe</vt:lpstr>
      <vt:lpstr>Segoe UI</vt:lpstr>
      <vt:lpstr>Segoe UI Light</vt:lpstr>
      <vt:lpstr>Verdana</vt:lpstr>
      <vt:lpstr>Wingdings</vt:lpstr>
      <vt:lpstr>5-30499_SPC_2014_ITPro_Template_16x9</vt:lpstr>
      <vt:lpstr>SharePoint_Conference_2014_ITPro_Template</vt:lpstr>
      <vt:lpstr>5-30499_SPC_2014_Dev_Template_16x9</vt:lpstr>
      <vt:lpstr>PowerPoint Presentation</vt:lpstr>
      <vt:lpstr>Making enterprise search  successful at EY </vt:lpstr>
      <vt:lpstr>About this session</vt:lpstr>
      <vt:lpstr>EY: a global organization</vt:lpstr>
      <vt:lpstr>Our enterprise search vision</vt:lpstr>
      <vt:lpstr>We will achieve our vision through six  key drivers</vt:lpstr>
      <vt:lpstr>Starting search analysis — when do you have a problem?</vt:lpstr>
      <vt:lpstr>Starting search analysis — how can you fix the problem?</vt:lpstr>
      <vt:lpstr>Applying the  drivers at EY</vt:lpstr>
      <vt:lpstr>The right content is available in the index.  Content is optimized  for search. </vt:lpstr>
      <vt:lpstr>Search log analysis — core questions</vt:lpstr>
      <vt:lpstr>What are people  looking for?</vt:lpstr>
      <vt:lpstr>What are people looking for?</vt:lpstr>
      <vt:lpstr>Why aren’t they finding what they need?</vt:lpstr>
      <vt:lpstr>Improving results — expand the index</vt:lpstr>
      <vt:lpstr>Improving results — best bets</vt:lpstr>
      <vt:lpstr>Improving results — educating contributors</vt:lpstr>
      <vt:lpstr>Improving results</vt:lpstr>
      <vt:lpstr>The search algorithm is measured and tuned.  </vt:lpstr>
      <vt:lpstr>Measuring relevance</vt:lpstr>
      <vt:lpstr>One way to measure relevance</vt:lpstr>
      <vt:lpstr>Example — 0% recall, 0% precision </vt:lpstr>
      <vt:lpstr>Example — 50% recall, 50% precision </vt:lpstr>
      <vt:lpstr>Example — 100% recall, 50% precision </vt:lpstr>
      <vt:lpstr>Example — 50% recall, 100% precision </vt:lpstr>
      <vt:lpstr>Results</vt:lpstr>
      <vt:lpstr>EY’s hybrid environment</vt:lpstr>
      <vt:lpstr>Relevant IT factors</vt:lpstr>
      <vt:lpstr>Journey to the cloud for intranet content</vt:lpstr>
      <vt:lpstr>Hybrid intranet – release 1</vt:lpstr>
      <vt:lpstr>Hybrid intranet – release 2</vt:lpstr>
      <vt:lpstr>Hybrid intranet enterprise search</vt:lpstr>
      <vt:lpstr>Full intranet search</vt:lpstr>
      <vt:lpstr>Full extranet search</vt:lpstr>
      <vt:lpstr>Balancing control and flexibility</vt:lpstr>
      <vt:lpstr>Search components to manage</vt:lpstr>
      <vt:lpstr>Enterprise search site has seven pages</vt:lpstr>
      <vt:lpstr>Managing changes to production</vt:lpstr>
      <vt:lpstr>Hybrid search experience summary</vt:lpstr>
      <vt:lpstr>Making your enterprise search successful</vt:lpstr>
      <vt:lpstr>Step 1: analyze your current queries</vt:lpstr>
      <vt:lpstr>Step 2: fix the top queries</vt:lpstr>
      <vt:lpstr>Step 3: report the impact</vt:lpstr>
      <vt:lpstr>Start small; demonstrate value; expand</vt:lpstr>
      <vt:lpstr>In summary</vt:lpstr>
      <vt:lpstr>Questions?</vt:lpstr>
      <vt:lpstr>Contact information </vt:lpstr>
      <vt:lpstr>PowerPoint Presentation</vt:lpstr>
      <vt:lpstr>MySPC</vt:lpstr>
      <vt:lpstr>PowerPoint Presentation</vt:lpstr>
      <vt:lpstr>PowerPoint Presentation</vt:lpstr>
    </vt:vector>
  </TitlesOfParts>
  <Manager>&lt;Speech writer name goes here&gt;</Manager>
  <Company>MS Events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Making enterprise search successful at EY</dc:title>
  <dc:subject>SharePoint Conference 2014 Executive</dc:subject>
  <dc:creator>Administrator</dc:creator>
  <cp:keywords>SharePoint Conference 2014 Executive</cp:keywords>
  <dc:description>Template by: Mitchell Derrey, Silver Fox Productions, Inc.
Formatting by: 
Event Dates: March 2-6, 2014
Event Location: Las Vegas, NV
Audience Type: Internal/External</dc:description>
  <cp:lastModifiedBy>Erin Baranick (Silver Fox)</cp:lastModifiedBy>
  <cp:revision>3</cp:revision>
  <dcterms:created xsi:type="dcterms:W3CDTF">2014-03-03T10:27:02Z</dcterms:created>
  <dcterms:modified xsi:type="dcterms:W3CDTF">2014-03-06T19:11:36Z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0x010100BCDFC83731B9B64AB89427B9ED8A5498</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92;#Venetian|bd55f5f3-c228-4542-b738-d5b5edd79abd</vt:lpwstr>
  </property>
  <property fmtid="{D5CDD505-2E9C-101B-9397-08002B2CF9AE}" pid="7" name="Track">
    <vt:lpwstr/>
  </property>
  <property fmtid="{D5CDD505-2E9C-101B-9397-08002B2CF9AE}" pid="8" name="Event Location">
    <vt:lpwstr>25;#Las Vegas|e731b1e0-234c-4781-a780-e65aa36c0b98</vt:lpwstr>
  </property>
  <property fmtid="{D5CDD505-2E9C-101B-9397-08002B2CF9AE}" pid="9" name="Campaign">
    <vt:lpwstr/>
  </property>
  <property fmtid="{D5CDD505-2E9C-101B-9397-08002B2CF9AE}" pid="10" name="IsMyDocuments">
    <vt:bool>true</vt:bool>
  </property>
  <property fmtid="{D5CDD505-2E9C-101B-9397-08002B2CF9AE}" pid="11" name="TaxKeyword">
    <vt:lpwstr>10;#SharePoint Conference 2014 Executive|c7618099-af1d-412d-92b3-b97338d93c70</vt:lpwstr>
  </property>
  <property fmtid="{D5CDD505-2E9C-101B-9397-08002B2CF9AE}" pid="12" name="Audience1">
    <vt:lpwstr>21;#IT professionals|f9d20670-fa9a-45b8-a017-ba71db81a534</vt:lpwstr>
  </property>
  <property fmtid="{D5CDD505-2E9C-101B-9397-08002B2CF9AE}" pid="13" name="Event Name">
    <vt:lpwstr>91;#Microsoft SharePoint Conference|a629e079-6b4e-41d1-9641-98de5e4410b7</vt:lpwstr>
  </property>
  <property fmtid="{D5CDD505-2E9C-101B-9397-08002B2CF9AE}" pid="14" name="TaxCatchAll">
    <vt:lpwstr>10;#SharePoint Conference 2014 Executive;#90;#SharePoint Conference 2014 Executive|c7618099-af1d-412d-92b3-b97338d93c70</vt:lpwstr>
  </property>
  <property fmtid="{D5CDD505-2E9C-101B-9397-08002B2CF9AE}" pid="15" name="TaxKeywordTaxHTField">
    <vt:lpwstr>SharePoint Conference 2014 Executive|c7618099-af1d-412d-92b3-b97338d93c70</vt:lpwstr>
  </property>
</Properties>
</file>